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62"/>
  </p:notesMasterIdLst>
  <p:sldIdLst>
    <p:sldId id="2146847749" r:id="rId2"/>
    <p:sldId id="2146847740" r:id="rId3"/>
    <p:sldId id="2146847839" r:id="rId4"/>
    <p:sldId id="263" r:id="rId5"/>
    <p:sldId id="2147376414" r:id="rId6"/>
    <p:sldId id="126261456" r:id="rId7"/>
    <p:sldId id="2147376461" r:id="rId8"/>
    <p:sldId id="2147376455" r:id="rId9"/>
    <p:sldId id="2147376456" r:id="rId10"/>
    <p:sldId id="2147376458" r:id="rId11"/>
    <p:sldId id="2147376416" r:id="rId12"/>
    <p:sldId id="126261481" r:id="rId13"/>
    <p:sldId id="2147376448" r:id="rId14"/>
    <p:sldId id="2147376449" r:id="rId15"/>
    <p:sldId id="2146847772" r:id="rId16"/>
    <p:sldId id="2146847773" r:id="rId17"/>
    <p:sldId id="2146847782" r:id="rId18"/>
    <p:sldId id="2147376424" r:id="rId19"/>
    <p:sldId id="1993219334" r:id="rId20"/>
    <p:sldId id="2147376450" r:id="rId21"/>
    <p:sldId id="1993219326" r:id="rId22"/>
    <p:sldId id="1993219328" r:id="rId23"/>
    <p:sldId id="1993219327" r:id="rId24"/>
    <p:sldId id="1993219329" r:id="rId25"/>
    <p:sldId id="2147376465" r:id="rId26"/>
    <p:sldId id="2147376418" r:id="rId27"/>
    <p:sldId id="2147376452" r:id="rId28"/>
    <p:sldId id="126261488" r:id="rId29"/>
    <p:sldId id="261" r:id="rId30"/>
    <p:sldId id="295" r:id="rId31"/>
    <p:sldId id="258" r:id="rId32"/>
    <p:sldId id="126261477" r:id="rId33"/>
    <p:sldId id="2147376466" r:id="rId34"/>
    <p:sldId id="2147376454" r:id="rId35"/>
    <p:sldId id="2147376415" r:id="rId36"/>
    <p:sldId id="2147376457" r:id="rId37"/>
    <p:sldId id="1993219333" r:id="rId38"/>
    <p:sldId id="2147376419" r:id="rId39"/>
    <p:sldId id="2147376446" r:id="rId40"/>
    <p:sldId id="2147376420" r:id="rId41"/>
    <p:sldId id="126261484" r:id="rId42"/>
    <p:sldId id="2147376467" r:id="rId43"/>
    <p:sldId id="2147376453" r:id="rId44"/>
    <p:sldId id="2147376423" r:id="rId45"/>
    <p:sldId id="126261482" r:id="rId46"/>
    <p:sldId id="126261476" r:id="rId47"/>
    <p:sldId id="126261483" r:id="rId48"/>
    <p:sldId id="1993219321" r:id="rId49"/>
    <p:sldId id="1993219322" r:id="rId50"/>
    <p:sldId id="1993219323" r:id="rId51"/>
    <p:sldId id="2147376468" r:id="rId52"/>
    <p:sldId id="2147376438" r:id="rId53"/>
    <p:sldId id="1993219331" r:id="rId54"/>
    <p:sldId id="300" r:id="rId55"/>
    <p:sldId id="1993219332" r:id="rId56"/>
    <p:sldId id="1993219324" r:id="rId57"/>
    <p:sldId id="265" r:id="rId58"/>
    <p:sldId id="267" r:id="rId59"/>
    <p:sldId id="268" r:id="rId60"/>
    <p:sldId id="270" r:id="rId61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rancois.raffi@wanadoo.fr" initials="f" lastIdx="1" clrIdx="0">
    <p:extLst>
      <p:ext uri="{19B8F6BF-5375-455C-9EA6-DF929625EA0E}">
        <p15:presenceInfo xmlns:p15="http://schemas.microsoft.com/office/powerpoint/2012/main" userId="fef510a6f748a89b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0C0"/>
    <a:srgbClr val="C00000"/>
    <a:srgbClr val="009900"/>
    <a:srgbClr val="FF6600"/>
    <a:srgbClr val="9FD6FF"/>
    <a:srgbClr val="FFCBA7"/>
    <a:srgbClr val="BFBFBF"/>
    <a:srgbClr val="FCDBC0"/>
    <a:srgbClr val="F79646"/>
    <a:srgbClr val="D9D9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69012ECD-51FC-41F1-AA8D-1B2483CD663E}"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9012ECD-51FC-41F1-AA8D-1B2483CD663E}" styleName="Style léger 2 - Accentuation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5737"/>
    <p:restoredTop sz="96405"/>
  </p:normalViewPr>
  <p:slideViewPr>
    <p:cSldViewPr snapToGrid="0" snapToObjects="1">
      <p:cViewPr varScale="1">
        <p:scale>
          <a:sx n="92" d="100"/>
          <a:sy n="92" d="100"/>
        </p:scale>
        <p:origin x="68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26" d="100"/>
        <a:sy n="126" d="100"/>
      </p:scale>
      <p:origin x="0" y="-29400"/>
    </p:cViewPr>
  </p:sorterViewPr>
  <p:notesViewPr>
    <p:cSldViewPr snapToGrid="0" snapToObjects="1" showGuides="1">
      <p:cViewPr varScale="1">
        <p:scale>
          <a:sx n="70" d="100"/>
          <a:sy n="70" d="100"/>
        </p:scale>
        <p:origin x="2971" y="3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commentAuthors" Target="comment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828215647801301E-2"/>
          <c:y val="0.17621371995125701"/>
          <c:w val="0.95779136359303496"/>
          <c:h val="0.79496648942062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1.6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0176-BB46-8D11-61D97439F18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96.9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0176-BB46-8D11-61D97439F18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1.6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0176-BB46-8D11-61D97439F1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Feuil1!$B$2:$B$4</c:f>
              <c:numCache>
                <c:formatCode>General</c:formatCode>
                <c:ptCount val="3"/>
                <c:pt idx="0">
                  <c:v>2.4</c:v>
                </c:pt>
                <c:pt idx="1">
                  <c:v>96.9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97-444C-91FE-ACB5F8965167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993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0.8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0176-BB46-8D11-61D97439F18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97.3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0176-BB46-8D11-61D97439F18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2.0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0176-BB46-8D11-61D97439F189}"/>
                </c:ext>
              </c:extLst>
            </c:dLbl>
            <c:dLbl>
              <c:idx val="4"/>
              <c:layout>
                <c:manualLayout>
                  <c:x val="0"/>
                  <c:y val="5.400052469801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.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297-444C-91FE-ACB5F89651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.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Feuil1!$C$2:$C$4</c:f>
              <c:numCache>
                <c:formatCode>General</c:formatCode>
                <c:ptCount val="3"/>
                <c:pt idx="0">
                  <c:v>1.9</c:v>
                </c:pt>
                <c:pt idx="1">
                  <c:v>97.3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97-444C-91FE-ACB5F89651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6"/>
        <c:overlap val="-13"/>
        <c:axId val="-2017438456"/>
        <c:axId val="2121321992"/>
      </c:barChart>
      <c:catAx>
        <c:axId val="-20174384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121321992"/>
        <c:crosses val="autoZero"/>
        <c:auto val="1"/>
        <c:lblAlgn val="ctr"/>
        <c:lblOffset val="100"/>
        <c:noMultiLvlLbl val="0"/>
      </c:catAx>
      <c:valAx>
        <c:axId val="21213219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-201743845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21E-4080-AEEA-F66A45A64486}"/>
                </c:ext>
              </c:extLst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21E-4080-AEEA-F66A45A644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Feuil1!$B$2:$B$4</c:f>
              <c:numCache>
                <c:formatCode>General</c:formatCode>
                <c:ptCount val="3"/>
                <c:pt idx="0">
                  <c:v>4</c:v>
                </c:pt>
                <c:pt idx="1">
                  <c:v>96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1E-4080-AEEA-F66A45A64486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Feuil1!$C$2:$C$4</c:f>
              <c:numCache>
                <c:formatCode>General</c:formatCode>
                <c:ptCount val="3"/>
                <c:pt idx="0">
                  <c:v>6</c:v>
                </c:pt>
                <c:pt idx="1">
                  <c:v>88</c:v>
                </c:pt>
                <c:pt idx="2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1E-4080-AEEA-F66A45A64486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Feuil1!$A$2:$A$4</c:f>
              <c:numCache>
                <c:formatCode>General</c:formatCode>
                <c:ptCount val="3"/>
              </c:numCache>
            </c:numRef>
          </c:cat>
          <c:val>
            <c:numRef>
              <c:f>Feuil1!$D$2:$D$4</c:f>
              <c:numCache>
                <c:formatCode>General</c:formatCode>
                <c:ptCount val="3"/>
                <c:pt idx="0">
                  <c:v>0</c:v>
                </c:pt>
                <c:pt idx="1">
                  <c:v>96</c:v>
                </c:pt>
                <c:pt idx="2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21E-4080-AEEA-F66A45A644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91490896"/>
        <c:axId val="291492336"/>
      </c:barChart>
      <c:catAx>
        <c:axId val="291490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91492336"/>
        <c:crosses val="autoZero"/>
        <c:auto val="1"/>
        <c:lblAlgn val="ctr"/>
        <c:lblOffset val="100"/>
        <c:noMultiLvlLbl val="0"/>
      </c:catAx>
      <c:valAx>
        <c:axId val="291492336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91490896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15120080766844"/>
          <c:y val="7.7783445418722855E-2"/>
          <c:w val="0.76332944425673876"/>
          <c:h val="0.79462402254249231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Feuil1!$B$2:$B$7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815-44C1-B3C3-DCF97C591951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Feuil1!$C$2:$C$7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815-44C1-B3C3-DCF97C5919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42088232"/>
        <c:axId val="-2100180248"/>
      </c:scatterChart>
      <c:valAx>
        <c:axId val="-2142088232"/>
        <c:scaling>
          <c:orientation val="minMax"/>
          <c:max val="20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00180248"/>
        <c:crosses val="autoZero"/>
        <c:crossBetween val="midCat"/>
        <c:majorUnit val="5"/>
      </c:valAx>
      <c:valAx>
        <c:axId val="-210018024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42088232"/>
        <c:crosses val="autoZero"/>
        <c:crossBetween val="midCat"/>
        <c:majorUnit val="20"/>
      </c:valAx>
      <c:spPr>
        <a:noFill/>
        <a:ln w="25319">
          <a:noFill/>
        </a:ln>
      </c:spPr>
    </c:plotArea>
    <c:plotVisOnly val="1"/>
    <c:dispBlanksAs val="gap"/>
    <c:showDLblsOverMax val="0"/>
  </c:chart>
  <c:spPr>
    <a:noFill/>
    <a:ln w="3165">
      <a:noFill/>
      <a:prstDash val="solid"/>
    </a:ln>
  </c:spPr>
  <c:txPr>
    <a:bodyPr/>
    <a:lstStyle/>
    <a:p>
      <a:pPr>
        <a:defRPr sz="1200">
          <a:latin typeface="Arial"/>
          <a:cs typeface="Arial"/>
        </a:defRPr>
      </a:pPr>
      <a:endParaRPr lang="fr-F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15120080766844"/>
          <c:y val="7.7783445418722855E-2"/>
          <c:w val="0.76332944425673876"/>
          <c:h val="0.79462402254249231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Feuil1!$B$2:$B$7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7FC-4DD8-AB38-AD2060531A7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47625">
              <a:noFill/>
            </a:ln>
            <a:effectLst/>
          </c:spPr>
          <c:xVal>
            <c:numRef>
              <c:f>Feuil1!$A$2:$A$7</c:f>
              <c:numCache>
                <c:formatCode>General</c:formatCode>
                <c:ptCount val="6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8</c:v>
                </c:pt>
                <c:pt idx="4">
                  <c:v>10</c:v>
                </c:pt>
                <c:pt idx="5">
                  <c:v>13</c:v>
                </c:pt>
              </c:numCache>
            </c:numRef>
          </c:xVal>
          <c:yVal>
            <c:numRef>
              <c:f>Feuil1!$C$2:$C$7</c:f>
              <c:numCache>
                <c:formatCode>General</c:formatCode>
                <c:ptCount val="6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7FC-4DD8-AB38-AD2060531A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42088232"/>
        <c:axId val="-2100180248"/>
      </c:scatterChart>
      <c:valAx>
        <c:axId val="-2142088232"/>
        <c:scaling>
          <c:orientation val="minMax"/>
          <c:max val="165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00180248"/>
        <c:crosses val="autoZero"/>
        <c:crossBetween val="midCat"/>
        <c:majorUnit val="24"/>
      </c:valAx>
      <c:valAx>
        <c:axId val="-2100180248"/>
        <c:scaling>
          <c:orientation val="minMax"/>
          <c:max val="1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  <a:prstDash val="solid"/>
          </a:ln>
        </c:spPr>
        <c:crossAx val="-2142088232"/>
        <c:crosses val="autoZero"/>
        <c:crossBetween val="midCat"/>
        <c:majorUnit val="20"/>
      </c:valAx>
      <c:spPr>
        <a:noFill/>
        <a:ln w="25319">
          <a:noFill/>
        </a:ln>
      </c:spPr>
    </c:plotArea>
    <c:plotVisOnly val="1"/>
    <c:dispBlanksAs val="gap"/>
    <c:showDLblsOverMax val="0"/>
  </c:chart>
  <c:spPr>
    <a:noFill/>
    <a:ln w="3165">
      <a:noFill/>
      <a:prstDash val="solid"/>
    </a:ln>
  </c:spPr>
  <c:txPr>
    <a:bodyPr/>
    <a:lstStyle/>
    <a:p>
      <a:pPr>
        <a:defRPr sz="1200">
          <a:latin typeface="Arial"/>
          <a:cs typeface="Arial"/>
        </a:defRPr>
      </a:pPr>
      <a:endParaRPr lang="fr-F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C74A68-D0CE-8849-B662-EC29CA9E5388}" type="datetimeFigureOut">
              <a:rPr lang="en-GB" smtClean="0"/>
              <a:t>15/03/2025</a:t>
            </a:fld>
            <a:endParaRPr lang="en-GB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GB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029C95-2E27-FA46-B570-B7029E4C6F9A}" type="slidenum">
              <a:rPr lang="en-GB" smtClean="0"/>
              <a:t>‹N°›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65869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90A27D-7449-D94F-98A1-EFDA98003643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25337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9915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70485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77213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03130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88419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98723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073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99710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2341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7898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90A27D-7449-D94F-98A1-EFDA98003643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00088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455220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60484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26434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68026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96941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549315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784618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56716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2897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784515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17883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3B057B-B247-C7D3-51E8-BBA92D867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5921FD4-C035-16CD-5215-5FC17C6285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pPr/>
              <a:t>30</a:t>
            </a:fld>
            <a:endParaRPr lang="en-GB"/>
          </a:p>
        </p:txBody>
      </p:sp>
      <p:sp>
        <p:nvSpPr>
          <p:cNvPr id="6" name="Espace réservé de l'image des diapositives 5">
            <a:extLst>
              <a:ext uri="{FF2B5EF4-FFF2-40B4-BE49-F238E27FC236}">
                <a16:creationId xmlns:a16="http://schemas.microsoft.com/office/drawing/2014/main" id="{FDACEB89-5859-988B-7DDA-B4D0F49BCC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7" name="Espace réservé des notes 6">
            <a:extLst>
              <a:ext uri="{FF2B5EF4-FFF2-40B4-BE49-F238E27FC236}">
                <a16:creationId xmlns:a16="http://schemas.microsoft.com/office/drawing/2014/main" id="{C889AD45-B469-A098-AC74-324D223067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</p:spTree>
    <p:extLst>
      <p:ext uri="{BB962C8B-B14F-4D97-AF65-F5344CB8AC3E}">
        <p14:creationId xmlns:p14="http://schemas.microsoft.com/office/powerpoint/2010/main" val="33411230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196729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401135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115273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8841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E8558A-FB30-11D4-9628-17CA66F38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99B73B06-8C95-6BD8-3610-F92F027CCD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6A3BA5C0-D61E-EF24-4820-62C1C1B9B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A8B9C517-4B22-AE8C-946C-CBB0CE23E1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808711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52089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58352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3688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D89BFD62-A3C7-1FFD-3763-5EFF1C3703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7BBA5E7C-172D-2464-CF75-50BD1C99249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B9EE21AE-7D98-460E-113A-F73891FA0D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5863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6AC23FB5-596E-49C4-96F3-401546D99C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0CA5D4F3-50EB-4DA0-A293-0879F7B35C1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9A731E32-7908-449C-9729-1263037A0A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383778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9192138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915072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614394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150877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157114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708948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06706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19463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9251558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84653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'image des diapositives 3">
            <a:extLst>
              <a:ext uri="{FF2B5EF4-FFF2-40B4-BE49-F238E27FC236}">
                <a16:creationId xmlns:a16="http://schemas.microsoft.com/office/drawing/2014/main" id="{7D7CE5EB-F1FC-F88E-444B-D16E1886A1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5" name="Espace réservé des notes 4">
            <a:extLst>
              <a:ext uri="{FF2B5EF4-FFF2-40B4-BE49-F238E27FC236}">
                <a16:creationId xmlns:a16="http://schemas.microsoft.com/office/drawing/2014/main" id="{AAAC4AC0-EA9E-2626-7828-BA61C37AAE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6" name="Espace réservé du numéro de diapositive 3">
            <a:extLst>
              <a:ext uri="{FF2B5EF4-FFF2-40B4-BE49-F238E27FC236}">
                <a16:creationId xmlns:a16="http://schemas.microsoft.com/office/drawing/2014/main" id="{D14C65C8-2F20-133E-3244-1BE5CEE5F5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fld id="{D0029C95-2E27-FA46-B570-B7029E4C6F9A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144132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653797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371001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17628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373896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115655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666584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971884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758592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076910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59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758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995939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60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30789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20286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6930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419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029C95-2E27-FA46-B570-B7029E4C6F9A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365461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>
            <a:lvl1pPr algn="l">
              <a:defRPr/>
            </a:lvl1pPr>
          </a:lstStyle>
          <a:p>
            <a:r>
              <a:rPr lang="fr-FR" dirty="0"/>
              <a:t>Cliquez pour modifier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372475115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7" name="Espace réservé du contenu 6"/>
          <p:cNvSpPr>
            <a:spLocks noGrp="1"/>
          </p:cNvSpPr>
          <p:nvPr>
            <p:ph sz="quarter" idx="13"/>
          </p:nvPr>
        </p:nvSpPr>
        <p:spPr>
          <a:xfrm>
            <a:off x="609600" y="1619250"/>
            <a:ext cx="10972800" cy="4572000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9291398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7196342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219200" y="2865442"/>
            <a:ext cx="10363200" cy="1470025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3048000" y="4456651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Cliquez pour modifier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13800728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pour modifier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07305673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26988" y="2690139"/>
            <a:ext cx="10363200" cy="1500187"/>
          </a:xfrm>
        </p:spPr>
        <p:txBody>
          <a:bodyPr anchor="ctr">
            <a:normAutofit/>
          </a:bodyPr>
          <a:lstStyle>
            <a:lvl1pPr marL="0" indent="0" algn="ctr">
              <a:buNone/>
              <a:defRPr sz="4000" b="1">
                <a:solidFill>
                  <a:srgbClr val="FF6600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042883133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790700"/>
            <a:ext cx="10972800" cy="43354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28835592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62" r:id="rId2"/>
    <p:sldLayoutId id="2147483663" r:id="rId3"/>
    <p:sldLayoutId id="2147483712" r:id="rId4"/>
    <p:sldLayoutId id="2147483713" r:id="rId5"/>
    <p:sldLayoutId id="2147483714" r:id="rId6"/>
  </p:sldLayoutIdLst>
  <p:txStyles>
    <p:titleStyle>
      <a:lvl1pPr algn="l" defTabSz="342900" rtl="0" eaLnBrk="1" latinLnBrk="0" hangingPunct="1">
        <a:spcBef>
          <a:spcPct val="0"/>
        </a:spcBef>
        <a:buNone/>
        <a:defRPr sz="3300" b="1" kern="1200">
          <a:solidFill>
            <a:srgbClr val="FF6600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342900" rtl="0" eaLnBrk="1" latinLnBrk="0" hangingPunct="1">
        <a:spcBef>
          <a:spcPct val="20000"/>
        </a:spcBef>
        <a:buClr>
          <a:srgbClr val="3C549F"/>
        </a:buClr>
        <a:buFont typeface="Arial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342900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3429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63010B18-AD51-4B41-B191-76745DB0400A}"/>
              </a:ext>
            </a:extLst>
          </p:cNvPr>
          <p:cNvSpPr txBox="1"/>
          <p:nvPr/>
        </p:nvSpPr>
        <p:spPr>
          <a:xfrm>
            <a:off x="10135404" y="5072948"/>
            <a:ext cx="183896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webinar is proposed to you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 the support of</a:t>
            </a:r>
            <a:b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our institutional partner</a:t>
            </a:r>
            <a:endParaRPr kumimoji="0" lang="fr-F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EAB9786F-BB85-4581-8014-12215CEFE27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281" t="10824" r="16962"/>
          <a:stretch/>
        </p:blipFill>
        <p:spPr>
          <a:xfrm>
            <a:off x="10676212" y="5626946"/>
            <a:ext cx="853401" cy="801700"/>
          </a:xfrm>
          <a:prstGeom prst="rect">
            <a:avLst/>
          </a:prstGeom>
        </p:spPr>
      </p:pic>
      <p:sp>
        <p:nvSpPr>
          <p:cNvPr id="10" name="Titre 1">
            <a:extLst>
              <a:ext uri="{FF2B5EF4-FFF2-40B4-BE49-F238E27FC236}">
                <a16:creationId xmlns:a16="http://schemas.microsoft.com/office/drawing/2014/main" id="{D979B62A-0DBD-4B35-BA82-E20CAF20B3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82046" y="1958975"/>
            <a:ext cx="8549640" cy="1470025"/>
          </a:xfrm>
        </p:spPr>
        <p:txBody>
          <a:bodyPr>
            <a:no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CONFERENCE ON RETROVIRUSES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AND OPPORTUNISTIC INFECTIONS</a:t>
            </a:r>
            <a:b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E3C91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(CROI 2025)</a:t>
            </a:r>
            <a:endParaRPr lang="fr-FR" sz="4400" dirty="0">
              <a:solidFill>
                <a:srgbClr val="1E3C91"/>
              </a:solidFill>
            </a:endParaRPr>
          </a:p>
        </p:txBody>
      </p:sp>
      <p:sp>
        <p:nvSpPr>
          <p:cNvPr id="11" name="Espace réservé du contenu 2">
            <a:extLst>
              <a:ext uri="{FF2B5EF4-FFF2-40B4-BE49-F238E27FC236}">
                <a16:creationId xmlns:a16="http://schemas.microsoft.com/office/drawing/2014/main" id="{859700EE-9D57-4BA6-B4A4-0FC26F3806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56466" y="3483856"/>
            <a:ext cx="6400800" cy="699309"/>
          </a:xfrm>
        </p:spPr>
        <p:txBody>
          <a:bodyPr>
            <a:normAutofit/>
          </a:bodyPr>
          <a:lstStyle/>
          <a:p>
            <a:r>
              <a:rPr lang="es-ES" b="1" dirty="0">
                <a:solidFill>
                  <a:srgbClr val="FF6600"/>
                </a:solidFill>
              </a:rPr>
              <a:t>San Francisco, </a:t>
            </a:r>
            <a:r>
              <a:rPr lang="es-ES" b="1" dirty="0" err="1">
                <a:solidFill>
                  <a:srgbClr val="FF6600"/>
                </a:solidFill>
              </a:rPr>
              <a:t>United-States</a:t>
            </a:r>
            <a:r>
              <a:rPr lang="es-ES" b="1" dirty="0">
                <a:solidFill>
                  <a:srgbClr val="FF6600"/>
                </a:solidFill>
              </a:rPr>
              <a:t>| 9-12 MARCH 2025</a:t>
            </a:r>
            <a:endParaRPr lang="fr-FR" b="1" dirty="0">
              <a:solidFill>
                <a:schemeClr val="tx1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78FA2340-AD81-DB18-6880-0F0BDD9DC7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68735" y="4085220"/>
            <a:ext cx="1513114" cy="1513114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19CDD6E6-5503-898E-3B68-6EA3DF6260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17856" y="4085220"/>
            <a:ext cx="1513114" cy="1513114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FBDBD668-2BD0-7837-D590-30EF8E208E3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19614" y="4085220"/>
            <a:ext cx="1513114" cy="1513114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83A07886-C13A-DB9F-AAC7-47F1F367D948}"/>
              </a:ext>
            </a:extLst>
          </p:cNvPr>
          <p:cNvSpPr txBox="1"/>
          <p:nvPr/>
        </p:nvSpPr>
        <p:spPr>
          <a:xfrm>
            <a:off x="2807865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Pedro Cahn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(Argentina)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334659F3-DB67-350F-063C-CCA340915766}"/>
              </a:ext>
            </a:extLst>
          </p:cNvPr>
          <p:cNvSpPr txBox="1"/>
          <p:nvPr/>
        </p:nvSpPr>
        <p:spPr>
          <a:xfrm>
            <a:off x="5159531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Anton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Pozniak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(UK)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45A28A6A-06C1-8611-8F8E-43117BD7A973}"/>
              </a:ext>
            </a:extLst>
          </p:cNvPr>
          <p:cNvSpPr txBox="1"/>
          <p:nvPr/>
        </p:nvSpPr>
        <p:spPr>
          <a:xfrm>
            <a:off x="7506107" y="5636639"/>
            <a:ext cx="213661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ctr" defTabSz="3429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3C549F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François Raffi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(France)</a:t>
            </a: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A77917B3-53D5-E482-7D4E-3234E0AB1D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046"/>
          <a:stretch/>
        </p:blipFill>
        <p:spPr bwMode="auto">
          <a:xfrm>
            <a:off x="63394" y="41988"/>
            <a:ext cx="3342817" cy="155821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</p:pic>
    </p:spTree>
    <p:extLst>
      <p:ext uri="{BB962C8B-B14F-4D97-AF65-F5344CB8AC3E}">
        <p14:creationId xmlns:p14="http://schemas.microsoft.com/office/powerpoint/2010/main" val="22754692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DBA243A0-A44A-ABA8-A3C6-5E13CC656C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790700"/>
            <a:ext cx="11444654" cy="4335466"/>
          </a:xfrm>
        </p:spPr>
        <p:txBody>
          <a:bodyPr>
            <a:normAutofit/>
          </a:bodyPr>
          <a:lstStyle/>
          <a:p>
            <a:r>
              <a:rPr lang="en-US" sz="2800" noProof="0" dirty="0"/>
              <a:t>5 participants on DOR/ISL with VL &gt; 50 c/mL at W48:</a:t>
            </a:r>
          </a:p>
          <a:p>
            <a:pPr lvl="1"/>
            <a:r>
              <a:rPr lang="en-US" sz="2400" noProof="0" dirty="0"/>
              <a:t>2 with early VF (W4) with multiple RAMs (also present in BL proviral DNA), retrospectively ineligible</a:t>
            </a:r>
          </a:p>
          <a:p>
            <a:pPr lvl="1"/>
            <a:r>
              <a:rPr lang="en-US" sz="2400" noProof="0" dirty="0"/>
              <a:t>3 with VL &gt; 200 c/mL</a:t>
            </a:r>
          </a:p>
          <a:p>
            <a:pPr lvl="2"/>
            <a:r>
              <a:rPr lang="en-US" sz="2000" noProof="0" dirty="0"/>
              <a:t>1 assay failure</a:t>
            </a:r>
          </a:p>
          <a:p>
            <a:pPr lvl="2"/>
            <a:r>
              <a:rPr lang="en-US" sz="2000" noProof="0" dirty="0"/>
              <a:t>1 with T215T/I (present in baseline DNA): no R impact</a:t>
            </a:r>
          </a:p>
          <a:p>
            <a:pPr lvl="2"/>
            <a:r>
              <a:rPr lang="en-US" sz="2000" noProof="0" dirty="0"/>
              <a:t>1 with V90I (present in BL DNA)</a:t>
            </a:r>
          </a:p>
          <a:p>
            <a:endParaRPr lang="en-US" sz="2800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4FAB7BC5-6862-65BD-5950-A135BC84A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522" y="6469710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204B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1860990A-5820-BC8F-26BF-D488F32FD3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0014065" cy="1491539"/>
          </a:xfrm>
        </p:spPr>
        <p:txBody>
          <a:bodyPr/>
          <a:lstStyle/>
          <a:p>
            <a:r>
              <a:rPr lang="en-US" noProof="0" dirty="0"/>
              <a:t>Switch to DOR/ISL (100/0.25 mg) QD from </a:t>
            </a:r>
            <a:r>
              <a:rPr lang="en-US" noProof="0" dirty="0" err="1"/>
              <a:t>cART</a:t>
            </a:r>
            <a:r>
              <a:rPr lang="en-US" noProof="0" dirty="0"/>
              <a:t> (2)</a:t>
            </a:r>
          </a:p>
        </p:txBody>
      </p:sp>
    </p:spTree>
    <p:extLst>
      <p:ext uri="{BB962C8B-B14F-4D97-AF65-F5344CB8AC3E}">
        <p14:creationId xmlns:p14="http://schemas.microsoft.com/office/powerpoint/2010/main" val="647330112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541A2E2-0B2C-9966-7FDB-3573C4036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9349326" cy="1481068"/>
          </a:xfrm>
        </p:spPr>
        <p:txBody>
          <a:bodyPr/>
          <a:lstStyle/>
          <a:p>
            <a:r>
              <a:rPr lang="en-US" noProof="0" dirty="0"/>
              <a:t>Prediction model of oral </a:t>
            </a:r>
            <a:r>
              <a:rPr lang="en-US" noProof="0" dirty="0" err="1"/>
              <a:t>islatravir</a:t>
            </a:r>
            <a:r>
              <a:rPr lang="en-US" noProof="0" dirty="0"/>
              <a:t> 2 mg QW for efficacy and no lymphocyte changes</a:t>
            </a:r>
          </a:p>
        </p:txBody>
      </p:sp>
      <p:sp>
        <p:nvSpPr>
          <p:cNvPr id="455" name="Espace réservé du contenu 454">
            <a:extLst>
              <a:ext uri="{FF2B5EF4-FFF2-40B4-BE49-F238E27FC236}">
                <a16:creationId xmlns:a16="http://schemas.microsoft.com/office/drawing/2014/main" id="{F1EE386E-6B18-8336-0BC9-35B2188AD02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22153" y="1561390"/>
            <a:ext cx="4702285" cy="4572000"/>
          </a:xfrm>
        </p:spPr>
        <p:txBody>
          <a:bodyPr>
            <a:normAutofit/>
          </a:bodyPr>
          <a:lstStyle/>
          <a:p>
            <a:r>
              <a:rPr lang="en-US" sz="1800" noProof="0" dirty="0" err="1"/>
              <a:t>PopPK</a:t>
            </a:r>
            <a:r>
              <a:rPr lang="en-US" sz="1800" noProof="0" dirty="0"/>
              <a:t> model: observed ISL plasma concentrations from phase 2 served as inputs to predict ISL-TP exposures and simulate lymphocyte and CD4 changes</a:t>
            </a:r>
          </a:p>
        </p:txBody>
      </p:sp>
      <p:sp>
        <p:nvSpPr>
          <p:cNvPr id="4" name="Rectangle 30">
            <a:extLst>
              <a:ext uri="{FF2B5EF4-FFF2-40B4-BE49-F238E27FC236}">
                <a16:creationId xmlns:a16="http://schemas.microsoft.com/office/drawing/2014/main" id="{C9347A69-99C6-6345-2637-4ABC48CD6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6413" y="4036075"/>
            <a:ext cx="84138" cy="85725"/>
          </a:xfrm>
          <a:prstGeom prst="rect">
            <a:avLst/>
          </a:prstGeom>
          <a:solidFill>
            <a:srgbClr val="FF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5" name="Line 31">
            <a:extLst>
              <a:ext uri="{FF2B5EF4-FFF2-40B4-BE49-F238E27FC236}">
                <a16:creationId xmlns:a16="http://schemas.microsoft.com/office/drawing/2014/main" id="{823418E1-927B-A032-FE80-C75B48F259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949" y="3824938"/>
            <a:ext cx="228601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213" name="Freeform 227">
            <a:extLst>
              <a:ext uri="{FF2B5EF4-FFF2-40B4-BE49-F238E27FC236}">
                <a16:creationId xmlns:a16="http://schemas.microsoft.com/office/drawing/2014/main" id="{AE2872ED-52AC-D287-78C4-612A2982CC1B}"/>
              </a:ext>
            </a:extLst>
          </p:cNvPr>
          <p:cNvSpPr>
            <a:spLocks/>
          </p:cNvSpPr>
          <p:nvPr/>
        </p:nvSpPr>
        <p:spPr bwMode="auto">
          <a:xfrm>
            <a:off x="10687050" y="4274201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/>
          </a:p>
        </p:txBody>
      </p:sp>
      <p:sp>
        <p:nvSpPr>
          <p:cNvPr id="215" name="Freeform 7">
            <a:extLst>
              <a:ext uri="{FF2B5EF4-FFF2-40B4-BE49-F238E27FC236}">
                <a16:creationId xmlns:a16="http://schemas.microsoft.com/office/drawing/2014/main" id="{A63C1CBD-DA2D-6F05-0E17-F1AEF5C84BF4}"/>
              </a:ext>
            </a:extLst>
          </p:cNvPr>
          <p:cNvSpPr>
            <a:spLocks/>
          </p:cNvSpPr>
          <p:nvPr/>
        </p:nvSpPr>
        <p:spPr bwMode="auto">
          <a:xfrm>
            <a:off x="5740400" y="4374957"/>
            <a:ext cx="4594225" cy="1704066"/>
          </a:xfrm>
          <a:custGeom>
            <a:avLst/>
            <a:gdLst>
              <a:gd name="T0" fmla="*/ 0 w 11580"/>
              <a:gd name="T1" fmla="*/ 0 h 5017"/>
              <a:gd name="T2" fmla="*/ 0 w 11580"/>
              <a:gd name="T3" fmla="*/ 5017 h 5017"/>
              <a:gd name="T4" fmla="*/ 11580 w 11580"/>
              <a:gd name="T5" fmla="*/ 5017 h 5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580" h="5017">
                <a:moveTo>
                  <a:pt x="0" y="0"/>
                </a:moveTo>
                <a:lnTo>
                  <a:pt x="0" y="5017"/>
                </a:lnTo>
                <a:lnTo>
                  <a:pt x="11580" y="501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6" name="Line 11">
            <a:extLst>
              <a:ext uri="{FF2B5EF4-FFF2-40B4-BE49-F238E27FC236}">
                <a16:creationId xmlns:a16="http://schemas.microsoft.com/office/drawing/2014/main" id="{98CDBBE6-7913-9E97-7DAE-3F141B5442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5363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7" name="Line 12">
            <a:extLst>
              <a:ext uri="{FF2B5EF4-FFF2-40B4-BE49-F238E27FC236}">
                <a16:creationId xmlns:a16="http://schemas.microsoft.com/office/drawing/2014/main" id="{7CF854A0-331A-058C-EE17-D2EEE1999F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56300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8" name="Line 13">
            <a:extLst>
              <a:ext uri="{FF2B5EF4-FFF2-40B4-BE49-F238E27FC236}">
                <a16:creationId xmlns:a16="http://schemas.microsoft.com/office/drawing/2014/main" id="{21397446-AE14-41DE-8ACF-18315831F7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23488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19" name="Line 14">
            <a:extLst>
              <a:ext uri="{FF2B5EF4-FFF2-40B4-BE49-F238E27FC236}">
                <a16:creationId xmlns:a16="http://schemas.microsoft.com/office/drawing/2014/main" id="{58629AF2-A00E-0E52-8DE7-4B45F9CF60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425" y="6064738"/>
            <a:ext cx="0" cy="60325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0" name="Freeform 17">
            <a:extLst>
              <a:ext uri="{FF2B5EF4-FFF2-40B4-BE49-F238E27FC236}">
                <a16:creationId xmlns:a16="http://schemas.microsoft.com/office/drawing/2014/main" id="{63CCC9CE-4A3C-8826-E707-19D35B7FA38A}"/>
              </a:ext>
            </a:extLst>
          </p:cNvPr>
          <p:cNvSpPr>
            <a:spLocks/>
          </p:cNvSpPr>
          <p:nvPr/>
        </p:nvSpPr>
        <p:spPr bwMode="auto">
          <a:xfrm>
            <a:off x="5959475" y="4667056"/>
            <a:ext cx="4160838" cy="793750"/>
          </a:xfrm>
          <a:custGeom>
            <a:avLst/>
            <a:gdLst>
              <a:gd name="T0" fmla="*/ 9541 w 10484"/>
              <a:gd name="T1" fmla="*/ 171 h 1998"/>
              <a:gd name="T2" fmla="*/ 7311 w 10484"/>
              <a:gd name="T3" fmla="*/ 105 h 1998"/>
              <a:gd name="T4" fmla="*/ 6750 w 10484"/>
              <a:gd name="T5" fmla="*/ 149 h 1998"/>
              <a:gd name="T6" fmla="*/ 5943 w 10484"/>
              <a:gd name="T7" fmla="*/ 143 h 1998"/>
              <a:gd name="T8" fmla="*/ 4235 w 10484"/>
              <a:gd name="T9" fmla="*/ 83 h 1998"/>
              <a:gd name="T10" fmla="*/ 3169 w 10484"/>
              <a:gd name="T11" fmla="*/ 44 h 1998"/>
              <a:gd name="T12" fmla="*/ 2422 w 10484"/>
              <a:gd name="T13" fmla="*/ 110 h 1998"/>
              <a:gd name="T14" fmla="*/ 1390 w 10484"/>
              <a:gd name="T15" fmla="*/ 88 h 1998"/>
              <a:gd name="T16" fmla="*/ 198 w 10484"/>
              <a:gd name="T17" fmla="*/ 72 h 1998"/>
              <a:gd name="T18" fmla="*/ 0 w 10484"/>
              <a:gd name="T19" fmla="*/ 1938 h 1998"/>
              <a:gd name="T20" fmla="*/ 1024 w 10484"/>
              <a:gd name="T21" fmla="*/ 1982 h 1998"/>
              <a:gd name="T22" fmla="*/ 1749 w 10484"/>
              <a:gd name="T23" fmla="*/ 1965 h 1998"/>
              <a:gd name="T24" fmla="*/ 2435 w 10484"/>
              <a:gd name="T25" fmla="*/ 1936 h 1998"/>
              <a:gd name="T26" fmla="*/ 3100 w 10484"/>
              <a:gd name="T27" fmla="*/ 1894 h 1998"/>
              <a:gd name="T28" fmla="*/ 3541 w 10484"/>
              <a:gd name="T29" fmla="*/ 1925 h 1998"/>
              <a:gd name="T30" fmla="*/ 3604 w 10484"/>
              <a:gd name="T31" fmla="*/ 1927 h 1998"/>
              <a:gd name="T32" fmla="*/ 3625 w 10484"/>
              <a:gd name="T33" fmla="*/ 1928 h 1998"/>
              <a:gd name="T34" fmla="*/ 3698 w 10484"/>
              <a:gd name="T35" fmla="*/ 1930 h 1998"/>
              <a:gd name="T36" fmla="*/ 3722 w 10484"/>
              <a:gd name="T37" fmla="*/ 1930 h 1998"/>
              <a:gd name="T38" fmla="*/ 3760 w 10484"/>
              <a:gd name="T39" fmla="*/ 1931 h 1998"/>
              <a:gd name="T40" fmla="*/ 3810 w 10484"/>
              <a:gd name="T41" fmla="*/ 1933 h 1998"/>
              <a:gd name="T42" fmla="*/ 3848 w 10484"/>
              <a:gd name="T43" fmla="*/ 1933 h 1998"/>
              <a:gd name="T44" fmla="*/ 3865 w 10484"/>
              <a:gd name="T45" fmla="*/ 1934 h 1998"/>
              <a:gd name="T46" fmla="*/ 3886 w 10484"/>
              <a:gd name="T47" fmla="*/ 1934 h 1998"/>
              <a:gd name="T48" fmla="*/ 3894 w 10484"/>
              <a:gd name="T49" fmla="*/ 1934 h 1998"/>
              <a:gd name="T50" fmla="*/ 3901 w 10484"/>
              <a:gd name="T51" fmla="*/ 1933 h 1998"/>
              <a:gd name="T52" fmla="*/ 3923 w 10484"/>
              <a:gd name="T53" fmla="*/ 1926 h 1998"/>
              <a:gd name="T54" fmla="*/ 3958 w 10484"/>
              <a:gd name="T55" fmla="*/ 1912 h 1998"/>
              <a:gd name="T56" fmla="*/ 3994 w 10484"/>
              <a:gd name="T57" fmla="*/ 1898 h 1998"/>
              <a:gd name="T58" fmla="*/ 4039 w 10484"/>
              <a:gd name="T59" fmla="*/ 1883 h 1998"/>
              <a:gd name="T60" fmla="*/ 5251 w 10484"/>
              <a:gd name="T61" fmla="*/ 1930 h 1998"/>
              <a:gd name="T62" fmla="*/ 6317 w 10484"/>
              <a:gd name="T63" fmla="*/ 1899 h 1998"/>
              <a:gd name="T64" fmla="*/ 7000 w 10484"/>
              <a:gd name="T65" fmla="*/ 1919 h 1998"/>
              <a:gd name="T66" fmla="*/ 8054 w 10484"/>
              <a:gd name="T67" fmla="*/ 1875 h 1998"/>
              <a:gd name="T68" fmla="*/ 9678 w 10484"/>
              <a:gd name="T69" fmla="*/ 1941 h 1998"/>
              <a:gd name="T70" fmla="*/ 10457 w 10484"/>
              <a:gd name="T71" fmla="*/ 143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484" h="1998">
                <a:moveTo>
                  <a:pt x="10457" y="143"/>
                </a:moveTo>
                <a:lnTo>
                  <a:pt x="9541" y="171"/>
                </a:lnTo>
                <a:lnTo>
                  <a:pt x="8157" y="149"/>
                </a:lnTo>
                <a:lnTo>
                  <a:pt x="7311" y="105"/>
                </a:lnTo>
                <a:lnTo>
                  <a:pt x="7003" y="143"/>
                </a:lnTo>
                <a:lnTo>
                  <a:pt x="6750" y="149"/>
                </a:lnTo>
                <a:lnTo>
                  <a:pt x="6306" y="110"/>
                </a:lnTo>
                <a:lnTo>
                  <a:pt x="5943" y="143"/>
                </a:lnTo>
                <a:lnTo>
                  <a:pt x="4790" y="138"/>
                </a:lnTo>
                <a:lnTo>
                  <a:pt x="4235" y="83"/>
                </a:lnTo>
                <a:lnTo>
                  <a:pt x="3499" y="116"/>
                </a:lnTo>
                <a:lnTo>
                  <a:pt x="3169" y="44"/>
                </a:lnTo>
                <a:lnTo>
                  <a:pt x="2801" y="105"/>
                </a:lnTo>
                <a:lnTo>
                  <a:pt x="2422" y="110"/>
                </a:lnTo>
                <a:lnTo>
                  <a:pt x="2082" y="77"/>
                </a:lnTo>
                <a:lnTo>
                  <a:pt x="1390" y="88"/>
                </a:lnTo>
                <a:lnTo>
                  <a:pt x="1088" y="39"/>
                </a:lnTo>
                <a:lnTo>
                  <a:pt x="198" y="72"/>
                </a:lnTo>
                <a:lnTo>
                  <a:pt x="0" y="0"/>
                </a:lnTo>
                <a:lnTo>
                  <a:pt x="0" y="1938"/>
                </a:lnTo>
                <a:lnTo>
                  <a:pt x="769" y="1965"/>
                </a:lnTo>
                <a:lnTo>
                  <a:pt x="1024" y="1982"/>
                </a:lnTo>
                <a:lnTo>
                  <a:pt x="1406" y="1954"/>
                </a:lnTo>
                <a:lnTo>
                  <a:pt x="1749" y="1965"/>
                </a:lnTo>
                <a:lnTo>
                  <a:pt x="2082" y="1998"/>
                </a:lnTo>
                <a:lnTo>
                  <a:pt x="2435" y="1936"/>
                </a:lnTo>
                <a:lnTo>
                  <a:pt x="2796" y="1936"/>
                </a:lnTo>
                <a:lnTo>
                  <a:pt x="3100" y="1894"/>
                </a:lnTo>
                <a:lnTo>
                  <a:pt x="3496" y="1925"/>
                </a:lnTo>
                <a:lnTo>
                  <a:pt x="3541" y="1925"/>
                </a:lnTo>
                <a:lnTo>
                  <a:pt x="3585" y="1927"/>
                </a:lnTo>
                <a:lnTo>
                  <a:pt x="3604" y="1927"/>
                </a:lnTo>
                <a:lnTo>
                  <a:pt x="3614" y="1927"/>
                </a:lnTo>
                <a:lnTo>
                  <a:pt x="3625" y="1928"/>
                </a:lnTo>
                <a:lnTo>
                  <a:pt x="3664" y="1930"/>
                </a:lnTo>
                <a:lnTo>
                  <a:pt x="3698" y="1930"/>
                </a:lnTo>
                <a:lnTo>
                  <a:pt x="3714" y="1930"/>
                </a:lnTo>
                <a:lnTo>
                  <a:pt x="3722" y="1930"/>
                </a:lnTo>
                <a:lnTo>
                  <a:pt x="3731" y="1931"/>
                </a:lnTo>
                <a:lnTo>
                  <a:pt x="3760" y="1931"/>
                </a:lnTo>
                <a:lnTo>
                  <a:pt x="3788" y="1933"/>
                </a:lnTo>
                <a:lnTo>
                  <a:pt x="3810" y="1933"/>
                </a:lnTo>
                <a:lnTo>
                  <a:pt x="3831" y="1933"/>
                </a:lnTo>
                <a:lnTo>
                  <a:pt x="3848" y="1933"/>
                </a:lnTo>
                <a:lnTo>
                  <a:pt x="3856" y="1933"/>
                </a:lnTo>
                <a:lnTo>
                  <a:pt x="3865" y="1934"/>
                </a:lnTo>
                <a:lnTo>
                  <a:pt x="3876" y="1934"/>
                </a:lnTo>
                <a:lnTo>
                  <a:pt x="3886" y="1934"/>
                </a:lnTo>
                <a:lnTo>
                  <a:pt x="3892" y="1934"/>
                </a:lnTo>
                <a:lnTo>
                  <a:pt x="3894" y="1934"/>
                </a:lnTo>
                <a:lnTo>
                  <a:pt x="3896" y="1936"/>
                </a:lnTo>
                <a:lnTo>
                  <a:pt x="3901" y="1933"/>
                </a:lnTo>
                <a:lnTo>
                  <a:pt x="3911" y="1930"/>
                </a:lnTo>
                <a:lnTo>
                  <a:pt x="3923" y="1926"/>
                </a:lnTo>
                <a:lnTo>
                  <a:pt x="3939" y="1920"/>
                </a:lnTo>
                <a:lnTo>
                  <a:pt x="3958" y="1912"/>
                </a:lnTo>
                <a:lnTo>
                  <a:pt x="3982" y="1904"/>
                </a:lnTo>
                <a:lnTo>
                  <a:pt x="3994" y="1898"/>
                </a:lnTo>
                <a:lnTo>
                  <a:pt x="4009" y="1894"/>
                </a:lnTo>
                <a:lnTo>
                  <a:pt x="4039" y="1883"/>
                </a:lnTo>
                <a:lnTo>
                  <a:pt x="4726" y="1894"/>
                </a:lnTo>
                <a:lnTo>
                  <a:pt x="5251" y="1930"/>
                </a:lnTo>
                <a:lnTo>
                  <a:pt x="6099" y="1932"/>
                </a:lnTo>
                <a:lnTo>
                  <a:pt x="6317" y="1899"/>
                </a:lnTo>
                <a:lnTo>
                  <a:pt x="6668" y="1883"/>
                </a:lnTo>
                <a:lnTo>
                  <a:pt x="7000" y="1919"/>
                </a:lnTo>
                <a:lnTo>
                  <a:pt x="7780" y="1936"/>
                </a:lnTo>
                <a:lnTo>
                  <a:pt x="8054" y="1875"/>
                </a:lnTo>
                <a:lnTo>
                  <a:pt x="8305" y="1930"/>
                </a:lnTo>
                <a:lnTo>
                  <a:pt x="9678" y="1941"/>
                </a:lnTo>
                <a:lnTo>
                  <a:pt x="10484" y="1921"/>
                </a:lnTo>
                <a:lnTo>
                  <a:pt x="10457" y="143"/>
                </a:lnTo>
                <a:close/>
              </a:path>
            </a:pathLst>
          </a:custGeom>
          <a:solidFill>
            <a:srgbClr val="FF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1" name="Line 19">
            <a:extLst>
              <a:ext uri="{FF2B5EF4-FFF2-40B4-BE49-F238E27FC236}">
                <a16:creationId xmlns:a16="http://schemas.microsoft.com/office/drawing/2014/main" id="{58C074AC-7736-8FB7-5B8E-8AF22C6E8A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5348094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2" name="Line 20">
            <a:extLst>
              <a:ext uri="{FF2B5EF4-FFF2-40B4-BE49-F238E27FC236}">
                <a16:creationId xmlns:a16="http://schemas.microsoft.com/office/drawing/2014/main" id="{B1AD6AD1-3DE8-7DB5-2D2F-804C9A5DF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4819456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3" name="Line 23">
            <a:extLst>
              <a:ext uri="{FF2B5EF4-FFF2-40B4-BE49-F238E27FC236}">
                <a16:creationId xmlns:a16="http://schemas.microsoft.com/office/drawing/2014/main" id="{4F412FF2-FCD5-81F4-5DDA-A0EA29827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5313" y="5756081"/>
            <a:ext cx="65088" cy="0"/>
          </a:xfrm>
          <a:prstGeom prst="line">
            <a:avLst/>
          </a:pr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4" name="Freeform 26">
            <a:extLst>
              <a:ext uri="{FF2B5EF4-FFF2-40B4-BE49-F238E27FC236}">
                <a16:creationId xmlns:a16="http://schemas.microsoft.com/office/drawing/2014/main" id="{8EC53A80-B95A-9413-E491-DDCCB9F42745}"/>
              </a:ext>
            </a:extLst>
          </p:cNvPr>
          <p:cNvSpPr>
            <a:spLocks/>
          </p:cNvSpPr>
          <p:nvPr/>
        </p:nvSpPr>
        <p:spPr bwMode="auto">
          <a:xfrm>
            <a:off x="5959475" y="4667056"/>
            <a:ext cx="4149725" cy="68263"/>
          </a:xfrm>
          <a:custGeom>
            <a:avLst/>
            <a:gdLst>
              <a:gd name="T0" fmla="*/ 10457 w 10457"/>
              <a:gd name="T1" fmla="*/ 143 h 171"/>
              <a:gd name="T2" fmla="*/ 9541 w 10457"/>
              <a:gd name="T3" fmla="*/ 171 h 171"/>
              <a:gd name="T4" fmla="*/ 8157 w 10457"/>
              <a:gd name="T5" fmla="*/ 149 h 171"/>
              <a:gd name="T6" fmla="*/ 7311 w 10457"/>
              <a:gd name="T7" fmla="*/ 105 h 171"/>
              <a:gd name="T8" fmla="*/ 7003 w 10457"/>
              <a:gd name="T9" fmla="*/ 143 h 171"/>
              <a:gd name="T10" fmla="*/ 6750 w 10457"/>
              <a:gd name="T11" fmla="*/ 149 h 171"/>
              <a:gd name="T12" fmla="*/ 6306 w 10457"/>
              <a:gd name="T13" fmla="*/ 110 h 171"/>
              <a:gd name="T14" fmla="*/ 5943 w 10457"/>
              <a:gd name="T15" fmla="*/ 143 h 171"/>
              <a:gd name="T16" fmla="*/ 4790 w 10457"/>
              <a:gd name="T17" fmla="*/ 138 h 171"/>
              <a:gd name="T18" fmla="*/ 4235 w 10457"/>
              <a:gd name="T19" fmla="*/ 83 h 171"/>
              <a:gd name="T20" fmla="*/ 3499 w 10457"/>
              <a:gd name="T21" fmla="*/ 116 h 171"/>
              <a:gd name="T22" fmla="*/ 3169 w 10457"/>
              <a:gd name="T23" fmla="*/ 44 h 171"/>
              <a:gd name="T24" fmla="*/ 2801 w 10457"/>
              <a:gd name="T25" fmla="*/ 105 h 171"/>
              <a:gd name="T26" fmla="*/ 2422 w 10457"/>
              <a:gd name="T27" fmla="*/ 110 h 171"/>
              <a:gd name="T28" fmla="*/ 2082 w 10457"/>
              <a:gd name="T29" fmla="*/ 77 h 171"/>
              <a:gd name="T30" fmla="*/ 1390 w 10457"/>
              <a:gd name="T31" fmla="*/ 88 h 171"/>
              <a:gd name="T32" fmla="*/ 1088 w 10457"/>
              <a:gd name="T33" fmla="*/ 39 h 171"/>
              <a:gd name="T34" fmla="*/ 198 w 10457"/>
              <a:gd name="T35" fmla="*/ 72 h 171"/>
              <a:gd name="T36" fmla="*/ 0 w 10457"/>
              <a:gd name="T37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457" h="171">
                <a:moveTo>
                  <a:pt x="10457" y="143"/>
                </a:moveTo>
                <a:lnTo>
                  <a:pt x="9541" y="171"/>
                </a:lnTo>
                <a:lnTo>
                  <a:pt x="8157" y="149"/>
                </a:lnTo>
                <a:lnTo>
                  <a:pt x="7311" y="105"/>
                </a:lnTo>
                <a:lnTo>
                  <a:pt x="7003" y="143"/>
                </a:lnTo>
                <a:lnTo>
                  <a:pt x="6750" y="149"/>
                </a:lnTo>
                <a:lnTo>
                  <a:pt x="6306" y="110"/>
                </a:lnTo>
                <a:lnTo>
                  <a:pt x="5943" y="143"/>
                </a:lnTo>
                <a:lnTo>
                  <a:pt x="4790" y="138"/>
                </a:lnTo>
                <a:lnTo>
                  <a:pt x="4235" y="83"/>
                </a:lnTo>
                <a:lnTo>
                  <a:pt x="3499" y="116"/>
                </a:lnTo>
                <a:lnTo>
                  <a:pt x="3169" y="44"/>
                </a:lnTo>
                <a:lnTo>
                  <a:pt x="2801" y="105"/>
                </a:lnTo>
                <a:lnTo>
                  <a:pt x="2422" y="110"/>
                </a:lnTo>
                <a:lnTo>
                  <a:pt x="2082" y="77"/>
                </a:lnTo>
                <a:lnTo>
                  <a:pt x="1390" y="88"/>
                </a:lnTo>
                <a:lnTo>
                  <a:pt x="1088" y="39"/>
                </a:lnTo>
                <a:lnTo>
                  <a:pt x="198" y="72"/>
                </a:lnTo>
                <a:lnTo>
                  <a:pt x="0" y="0"/>
                </a:lnTo>
              </a:path>
            </a:pathLst>
          </a:cu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5" name="Freeform 27">
            <a:extLst>
              <a:ext uri="{FF2B5EF4-FFF2-40B4-BE49-F238E27FC236}">
                <a16:creationId xmlns:a16="http://schemas.microsoft.com/office/drawing/2014/main" id="{5B9D49A9-0317-6184-0784-D43BE06AB56E}"/>
              </a:ext>
            </a:extLst>
          </p:cNvPr>
          <p:cNvSpPr>
            <a:spLocks/>
          </p:cNvSpPr>
          <p:nvPr/>
        </p:nvSpPr>
        <p:spPr bwMode="auto">
          <a:xfrm>
            <a:off x="5959475" y="5411594"/>
            <a:ext cx="4160838" cy="49213"/>
          </a:xfrm>
          <a:custGeom>
            <a:avLst/>
            <a:gdLst>
              <a:gd name="T0" fmla="*/ 10484 w 10484"/>
              <a:gd name="T1" fmla="*/ 46 h 123"/>
              <a:gd name="T2" fmla="*/ 9678 w 10484"/>
              <a:gd name="T3" fmla="*/ 66 h 123"/>
              <a:gd name="T4" fmla="*/ 8305 w 10484"/>
              <a:gd name="T5" fmla="*/ 55 h 123"/>
              <a:gd name="T6" fmla="*/ 8054 w 10484"/>
              <a:gd name="T7" fmla="*/ 0 h 123"/>
              <a:gd name="T8" fmla="*/ 7780 w 10484"/>
              <a:gd name="T9" fmla="*/ 61 h 123"/>
              <a:gd name="T10" fmla="*/ 7000 w 10484"/>
              <a:gd name="T11" fmla="*/ 44 h 123"/>
              <a:gd name="T12" fmla="*/ 6668 w 10484"/>
              <a:gd name="T13" fmla="*/ 8 h 123"/>
              <a:gd name="T14" fmla="*/ 6317 w 10484"/>
              <a:gd name="T15" fmla="*/ 24 h 123"/>
              <a:gd name="T16" fmla="*/ 6099 w 10484"/>
              <a:gd name="T17" fmla="*/ 57 h 123"/>
              <a:gd name="T18" fmla="*/ 5251 w 10484"/>
              <a:gd name="T19" fmla="*/ 55 h 123"/>
              <a:gd name="T20" fmla="*/ 4726 w 10484"/>
              <a:gd name="T21" fmla="*/ 19 h 123"/>
              <a:gd name="T22" fmla="*/ 4039 w 10484"/>
              <a:gd name="T23" fmla="*/ 8 h 123"/>
              <a:gd name="T24" fmla="*/ 4009 w 10484"/>
              <a:gd name="T25" fmla="*/ 19 h 123"/>
              <a:gd name="T26" fmla="*/ 3994 w 10484"/>
              <a:gd name="T27" fmla="*/ 23 h 123"/>
              <a:gd name="T28" fmla="*/ 3982 w 10484"/>
              <a:gd name="T29" fmla="*/ 29 h 123"/>
              <a:gd name="T30" fmla="*/ 3958 w 10484"/>
              <a:gd name="T31" fmla="*/ 37 h 123"/>
              <a:gd name="T32" fmla="*/ 3939 w 10484"/>
              <a:gd name="T33" fmla="*/ 45 h 123"/>
              <a:gd name="T34" fmla="*/ 3923 w 10484"/>
              <a:gd name="T35" fmla="*/ 51 h 123"/>
              <a:gd name="T36" fmla="*/ 3911 w 10484"/>
              <a:gd name="T37" fmla="*/ 55 h 123"/>
              <a:gd name="T38" fmla="*/ 3901 w 10484"/>
              <a:gd name="T39" fmla="*/ 58 h 123"/>
              <a:gd name="T40" fmla="*/ 3896 w 10484"/>
              <a:gd name="T41" fmla="*/ 61 h 123"/>
              <a:gd name="T42" fmla="*/ 3894 w 10484"/>
              <a:gd name="T43" fmla="*/ 59 h 123"/>
              <a:gd name="T44" fmla="*/ 3892 w 10484"/>
              <a:gd name="T45" fmla="*/ 59 h 123"/>
              <a:gd name="T46" fmla="*/ 3886 w 10484"/>
              <a:gd name="T47" fmla="*/ 59 h 123"/>
              <a:gd name="T48" fmla="*/ 3876 w 10484"/>
              <a:gd name="T49" fmla="*/ 59 h 123"/>
              <a:gd name="T50" fmla="*/ 3865 w 10484"/>
              <a:gd name="T51" fmla="*/ 59 h 123"/>
              <a:gd name="T52" fmla="*/ 3856 w 10484"/>
              <a:gd name="T53" fmla="*/ 58 h 123"/>
              <a:gd name="T54" fmla="*/ 3848 w 10484"/>
              <a:gd name="T55" fmla="*/ 58 h 123"/>
              <a:gd name="T56" fmla="*/ 3831 w 10484"/>
              <a:gd name="T57" fmla="*/ 58 h 123"/>
              <a:gd name="T58" fmla="*/ 3810 w 10484"/>
              <a:gd name="T59" fmla="*/ 58 h 123"/>
              <a:gd name="T60" fmla="*/ 3788 w 10484"/>
              <a:gd name="T61" fmla="*/ 58 h 123"/>
              <a:gd name="T62" fmla="*/ 3760 w 10484"/>
              <a:gd name="T63" fmla="*/ 56 h 123"/>
              <a:gd name="T64" fmla="*/ 3731 w 10484"/>
              <a:gd name="T65" fmla="*/ 56 h 123"/>
              <a:gd name="T66" fmla="*/ 3722 w 10484"/>
              <a:gd name="T67" fmla="*/ 55 h 123"/>
              <a:gd name="T68" fmla="*/ 3714 w 10484"/>
              <a:gd name="T69" fmla="*/ 55 h 123"/>
              <a:gd name="T70" fmla="*/ 3698 w 10484"/>
              <a:gd name="T71" fmla="*/ 55 h 123"/>
              <a:gd name="T72" fmla="*/ 3664 w 10484"/>
              <a:gd name="T73" fmla="*/ 55 h 123"/>
              <a:gd name="T74" fmla="*/ 3625 w 10484"/>
              <a:gd name="T75" fmla="*/ 53 h 123"/>
              <a:gd name="T76" fmla="*/ 3614 w 10484"/>
              <a:gd name="T77" fmla="*/ 52 h 123"/>
              <a:gd name="T78" fmla="*/ 3604 w 10484"/>
              <a:gd name="T79" fmla="*/ 52 h 123"/>
              <a:gd name="T80" fmla="*/ 3585 w 10484"/>
              <a:gd name="T81" fmla="*/ 52 h 123"/>
              <a:gd name="T82" fmla="*/ 3541 w 10484"/>
              <a:gd name="T83" fmla="*/ 50 h 123"/>
              <a:gd name="T84" fmla="*/ 3496 w 10484"/>
              <a:gd name="T85" fmla="*/ 50 h 123"/>
              <a:gd name="T86" fmla="*/ 3100 w 10484"/>
              <a:gd name="T87" fmla="*/ 19 h 123"/>
              <a:gd name="T88" fmla="*/ 2796 w 10484"/>
              <a:gd name="T89" fmla="*/ 61 h 123"/>
              <a:gd name="T90" fmla="*/ 2435 w 10484"/>
              <a:gd name="T91" fmla="*/ 61 h 123"/>
              <a:gd name="T92" fmla="*/ 2082 w 10484"/>
              <a:gd name="T93" fmla="*/ 123 h 123"/>
              <a:gd name="T94" fmla="*/ 1749 w 10484"/>
              <a:gd name="T95" fmla="*/ 90 h 123"/>
              <a:gd name="T96" fmla="*/ 1406 w 10484"/>
              <a:gd name="T97" fmla="*/ 79 h 123"/>
              <a:gd name="T98" fmla="*/ 1024 w 10484"/>
              <a:gd name="T99" fmla="*/ 107 h 123"/>
              <a:gd name="T100" fmla="*/ 769 w 10484"/>
              <a:gd name="T101" fmla="*/ 90 h 123"/>
              <a:gd name="T102" fmla="*/ 0 w 10484"/>
              <a:gd name="T103" fmla="*/ 6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484" h="123">
                <a:moveTo>
                  <a:pt x="10484" y="46"/>
                </a:moveTo>
                <a:lnTo>
                  <a:pt x="9678" y="66"/>
                </a:lnTo>
                <a:lnTo>
                  <a:pt x="8305" y="55"/>
                </a:lnTo>
                <a:lnTo>
                  <a:pt x="8054" y="0"/>
                </a:lnTo>
                <a:lnTo>
                  <a:pt x="7780" y="61"/>
                </a:lnTo>
                <a:lnTo>
                  <a:pt x="7000" y="44"/>
                </a:lnTo>
                <a:lnTo>
                  <a:pt x="6668" y="8"/>
                </a:lnTo>
                <a:lnTo>
                  <a:pt x="6317" y="24"/>
                </a:lnTo>
                <a:lnTo>
                  <a:pt x="6099" y="57"/>
                </a:lnTo>
                <a:lnTo>
                  <a:pt x="5251" y="55"/>
                </a:lnTo>
                <a:lnTo>
                  <a:pt x="4726" y="19"/>
                </a:lnTo>
                <a:lnTo>
                  <a:pt x="4039" y="8"/>
                </a:lnTo>
                <a:lnTo>
                  <a:pt x="4009" y="19"/>
                </a:lnTo>
                <a:lnTo>
                  <a:pt x="3994" y="23"/>
                </a:lnTo>
                <a:lnTo>
                  <a:pt x="3982" y="29"/>
                </a:lnTo>
                <a:lnTo>
                  <a:pt x="3958" y="37"/>
                </a:lnTo>
                <a:lnTo>
                  <a:pt x="3939" y="45"/>
                </a:lnTo>
                <a:lnTo>
                  <a:pt x="3923" y="51"/>
                </a:lnTo>
                <a:lnTo>
                  <a:pt x="3911" y="55"/>
                </a:lnTo>
                <a:lnTo>
                  <a:pt x="3901" y="58"/>
                </a:lnTo>
                <a:lnTo>
                  <a:pt x="3896" y="61"/>
                </a:lnTo>
                <a:lnTo>
                  <a:pt x="3894" y="59"/>
                </a:lnTo>
                <a:lnTo>
                  <a:pt x="3892" y="59"/>
                </a:lnTo>
                <a:lnTo>
                  <a:pt x="3886" y="59"/>
                </a:lnTo>
                <a:lnTo>
                  <a:pt x="3876" y="59"/>
                </a:lnTo>
                <a:lnTo>
                  <a:pt x="3865" y="59"/>
                </a:lnTo>
                <a:lnTo>
                  <a:pt x="3856" y="58"/>
                </a:lnTo>
                <a:lnTo>
                  <a:pt x="3848" y="58"/>
                </a:lnTo>
                <a:lnTo>
                  <a:pt x="3831" y="58"/>
                </a:lnTo>
                <a:lnTo>
                  <a:pt x="3810" y="58"/>
                </a:lnTo>
                <a:lnTo>
                  <a:pt x="3788" y="58"/>
                </a:lnTo>
                <a:lnTo>
                  <a:pt x="3760" y="56"/>
                </a:lnTo>
                <a:lnTo>
                  <a:pt x="3731" y="56"/>
                </a:lnTo>
                <a:lnTo>
                  <a:pt x="3722" y="55"/>
                </a:lnTo>
                <a:lnTo>
                  <a:pt x="3714" y="55"/>
                </a:lnTo>
                <a:lnTo>
                  <a:pt x="3698" y="55"/>
                </a:lnTo>
                <a:lnTo>
                  <a:pt x="3664" y="55"/>
                </a:lnTo>
                <a:lnTo>
                  <a:pt x="3625" y="53"/>
                </a:lnTo>
                <a:lnTo>
                  <a:pt x="3614" y="52"/>
                </a:lnTo>
                <a:lnTo>
                  <a:pt x="3604" y="52"/>
                </a:lnTo>
                <a:lnTo>
                  <a:pt x="3585" y="52"/>
                </a:lnTo>
                <a:lnTo>
                  <a:pt x="3541" y="50"/>
                </a:lnTo>
                <a:lnTo>
                  <a:pt x="3496" y="50"/>
                </a:lnTo>
                <a:lnTo>
                  <a:pt x="3100" y="19"/>
                </a:lnTo>
                <a:lnTo>
                  <a:pt x="2796" y="61"/>
                </a:lnTo>
                <a:lnTo>
                  <a:pt x="2435" y="61"/>
                </a:lnTo>
                <a:lnTo>
                  <a:pt x="2082" y="123"/>
                </a:lnTo>
                <a:lnTo>
                  <a:pt x="1749" y="90"/>
                </a:lnTo>
                <a:lnTo>
                  <a:pt x="1406" y="79"/>
                </a:lnTo>
                <a:lnTo>
                  <a:pt x="1024" y="107"/>
                </a:lnTo>
                <a:lnTo>
                  <a:pt x="769" y="90"/>
                </a:lnTo>
                <a:lnTo>
                  <a:pt x="0" y="63"/>
                </a:lnTo>
              </a:path>
            </a:pathLst>
          </a:cu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6" name="Line 28">
            <a:extLst>
              <a:ext uri="{FF2B5EF4-FFF2-40B4-BE49-F238E27FC236}">
                <a16:creationId xmlns:a16="http://schemas.microsoft.com/office/drawing/2014/main" id="{AB16C6F9-B8D8-99EF-F0C1-B217FE65A2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8" y="5062344"/>
            <a:ext cx="4149725" cy="11113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7" name="Freeform 228">
            <a:extLst>
              <a:ext uri="{FF2B5EF4-FFF2-40B4-BE49-F238E27FC236}">
                <a16:creationId xmlns:a16="http://schemas.microsoft.com/office/drawing/2014/main" id="{9752AD45-4451-3DC1-A0BC-99F488D4A3A0}"/>
              </a:ext>
            </a:extLst>
          </p:cNvPr>
          <p:cNvSpPr>
            <a:spLocks/>
          </p:cNvSpPr>
          <p:nvPr/>
        </p:nvSpPr>
        <p:spPr bwMode="auto">
          <a:xfrm>
            <a:off x="6070600" y="45845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8" name="Freeform 229">
            <a:extLst>
              <a:ext uri="{FF2B5EF4-FFF2-40B4-BE49-F238E27FC236}">
                <a16:creationId xmlns:a16="http://schemas.microsoft.com/office/drawing/2014/main" id="{A30ADFAE-3849-FF93-43AB-715147BDD7CE}"/>
              </a:ext>
            </a:extLst>
          </p:cNvPr>
          <p:cNvSpPr>
            <a:spLocks/>
          </p:cNvSpPr>
          <p:nvPr/>
        </p:nvSpPr>
        <p:spPr bwMode="auto">
          <a:xfrm>
            <a:off x="7604125" y="62482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29" name="Freeform 230">
            <a:extLst>
              <a:ext uri="{FF2B5EF4-FFF2-40B4-BE49-F238E27FC236}">
                <a16:creationId xmlns:a16="http://schemas.microsoft.com/office/drawing/2014/main" id="{22BAFFE1-CBA8-FE96-6601-EEF10679A1BF}"/>
              </a:ext>
            </a:extLst>
          </p:cNvPr>
          <p:cNvSpPr>
            <a:spLocks/>
          </p:cNvSpPr>
          <p:nvPr/>
        </p:nvSpPr>
        <p:spPr bwMode="auto">
          <a:xfrm>
            <a:off x="6070600" y="46051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0" name="Freeform 231">
            <a:extLst>
              <a:ext uri="{FF2B5EF4-FFF2-40B4-BE49-F238E27FC236}">
                <a16:creationId xmlns:a16="http://schemas.microsoft.com/office/drawing/2014/main" id="{187F2FDB-B317-E9F3-3A8D-B70AA4E2DC2D}"/>
              </a:ext>
            </a:extLst>
          </p:cNvPr>
          <p:cNvSpPr>
            <a:spLocks/>
          </p:cNvSpPr>
          <p:nvPr/>
        </p:nvSpPr>
        <p:spPr bwMode="auto">
          <a:xfrm>
            <a:off x="6070600" y="464959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1" name="Freeform 232">
            <a:extLst>
              <a:ext uri="{FF2B5EF4-FFF2-40B4-BE49-F238E27FC236}">
                <a16:creationId xmlns:a16="http://schemas.microsoft.com/office/drawing/2014/main" id="{303CAB86-763A-481D-2210-04FD6084EFE7}"/>
              </a:ext>
            </a:extLst>
          </p:cNvPr>
          <p:cNvSpPr>
            <a:spLocks/>
          </p:cNvSpPr>
          <p:nvPr/>
        </p:nvSpPr>
        <p:spPr bwMode="auto">
          <a:xfrm>
            <a:off x="6070600" y="47194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2" name="Freeform 233">
            <a:extLst>
              <a:ext uri="{FF2B5EF4-FFF2-40B4-BE49-F238E27FC236}">
                <a16:creationId xmlns:a16="http://schemas.microsoft.com/office/drawing/2014/main" id="{1719052F-5281-5AED-A88E-E6EFCB878FC5}"/>
              </a:ext>
            </a:extLst>
          </p:cNvPr>
          <p:cNvSpPr>
            <a:spLocks/>
          </p:cNvSpPr>
          <p:nvPr/>
        </p:nvSpPr>
        <p:spPr bwMode="auto">
          <a:xfrm>
            <a:off x="6070600" y="47575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3" name="Freeform 234">
            <a:extLst>
              <a:ext uri="{FF2B5EF4-FFF2-40B4-BE49-F238E27FC236}">
                <a16:creationId xmlns:a16="http://schemas.microsoft.com/office/drawing/2014/main" id="{551DA2B8-D508-0F7F-CA42-7A235E16075C}"/>
              </a:ext>
            </a:extLst>
          </p:cNvPr>
          <p:cNvSpPr>
            <a:spLocks/>
          </p:cNvSpPr>
          <p:nvPr/>
        </p:nvSpPr>
        <p:spPr bwMode="auto">
          <a:xfrm>
            <a:off x="6070600" y="4809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4" name="Freeform 235">
            <a:extLst>
              <a:ext uri="{FF2B5EF4-FFF2-40B4-BE49-F238E27FC236}">
                <a16:creationId xmlns:a16="http://schemas.microsoft.com/office/drawing/2014/main" id="{96F61364-CD17-557A-FD92-372D6F69EE53}"/>
              </a:ext>
            </a:extLst>
          </p:cNvPr>
          <p:cNvSpPr>
            <a:spLocks/>
          </p:cNvSpPr>
          <p:nvPr/>
        </p:nvSpPr>
        <p:spPr bwMode="auto">
          <a:xfrm>
            <a:off x="6070600" y="48543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5" name="Freeform 236">
            <a:extLst>
              <a:ext uri="{FF2B5EF4-FFF2-40B4-BE49-F238E27FC236}">
                <a16:creationId xmlns:a16="http://schemas.microsoft.com/office/drawing/2014/main" id="{B66ADC85-571D-AEFE-0F8E-CE8196D428AB}"/>
              </a:ext>
            </a:extLst>
          </p:cNvPr>
          <p:cNvSpPr>
            <a:spLocks/>
          </p:cNvSpPr>
          <p:nvPr/>
        </p:nvSpPr>
        <p:spPr bwMode="auto">
          <a:xfrm>
            <a:off x="6070600" y="48750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6" name="Freeform 237">
            <a:extLst>
              <a:ext uri="{FF2B5EF4-FFF2-40B4-BE49-F238E27FC236}">
                <a16:creationId xmlns:a16="http://schemas.microsoft.com/office/drawing/2014/main" id="{1AFF9181-415F-87D1-4BFD-0BE0F3C6478A}"/>
              </a:ext>
            </a:extLst>
          </p:cNvPr>
          <p:cNvSpPr>
            <a:spLocks/>
          </p:cNvSpPr>
          <p:nvPr/>
        </p:nvSpPr>
        <p:spPr bwMode="auto">
          <a:xfrm>
            <a:off x="6070600" y="48972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7" name="Freeform 238">
            <a:extLst>
              <a:ext uri="{FF2B5EF4-FFF2-40B4-BE49-F238E27FC236}">
                <a16:creationId xmlns:a16="http://schemas.microsoft.com/office/drawing/2014/main" id="{B095FE2A-2180-9A37-B170-D4F222577A2C}"/>
              </a:ext>
            </a:extLst>
          </p:cNvPr>
          <p:cNvSpPr>
            <a:spLocks/>
          </p:cNvSpPr>
          <p:nvPr/>
        </p:nvSpPr>
        <p:spPr bwMode="auto">
          <a:xfrm>
            <a:off x="6070600" y="49178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8" name="Freeform 239">
            <a:extLst>
              <a:ext uri="{FF2B5EF4-FFF2-40B4-BE49-F238E27FC236}">
                <a16:creationId xmlns:a16="http://schemas.microsoft.com/office/drawing/2014/main" id="{C2404013-EF53-3C73-866F-B5F1F0D0946E}"/>
              </a:ext>
            </a:extLst>
          </p:cNvPr>
          <p:cNvSpPr>
            <a:spLocks/>
          </p:cNvSpPr>
          <p:nvPr/>
        </p:nvSpPr>
        <p:spPr bwMode="auto">
          <a:xfrm>
            <a:off x="6070600" y="49559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39" name="Freeform 240">
            <a:extLst>
              <a:ext uri="{FF2B5EF4-FFF2-40B4-BE49-F238E27FC236}">
                <a16:creationId xmlns:a16="http://schemas.microsoft.com/office/drawing/2014/main" id="{10530346-DD2F-BA84-E827-B7B4099DBDA5}"/>
              </a:ext>
            </a:extLst>
          </p:cNvPr>
          <p:cNvSpPr>
            <a:spLocks/>
          </p:cNvSpPr>
          <p:nvPr/>
        </p:nvSpPr>
        <p:spPr bwMode="auto">
          <a:xfrm>
            <a:off x="6070600" y="4978207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0" name="Freeform 241">
            <a:extLst>
              <a:ext uri="{FF2B5EF4-FFF2-40B4-BE49-F238E27FC236}">
                <a16:creationId xmlns:a16="http://schemas.microsoft.com/office/drawing/2014/main" id="{E3C8F1BE-8D8A-05CE-1A53-7303697D40D8}"/>
              </a:ext>
            </a:extLst>
          </p:cNvPr>
          <p:cNvSpPr>
            <a:spLocks/>
          </p:cNvSpPr>
          <p:nvPr/>
        </p:nvSpPr>
        <p:spPr bwMode="auto">
          <a:xfrm>
            <a:off x="6070600" y="49988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1" name="Freeform 242">
            <a:extLst>
              <a:ext uri="{FF2B5EF4-FFF2-40B4-BE49-F238E27FC236}">
                <a16:creationId xmlns:a16="http://schemas.microsoft.com/office/drawing/2014/main" id="{005C8354-3218-A4E8-AB16-103AA0548EAC}"/>
              </a:ext>
            </a:extLst>
          </p:cNvPr>
          <p:cNvSpPr>
            <a:spLocks/>
          </p:cNvSpPr>
          <p:nvPr/>
        </p:nvSpPr>
        <p:spPr bwMode="auto">
          <a:xfrm>
            <a:off x="6070600" y="50194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2" name="Freeform 243">
            <a:extLst>
              <a:ext uri="{FF2B5EF4-FFF2-40B4-BE49-F238E27FC236}">
                <a16:creationId xmlns:a16="http://schemas.microsoft.com/office/drawing/2014/main" id="{00046EBF-A074-2267-22E3-E22C4731630D}"/>
              </a:ext>
            </a:extLst>
          </p:cNvPr>
          <p:cNvSpPr>
            <a:spLocks/>
          </p:cNvSpPr>
          <p:nvPr/>
        </p:nvSpPr>
        <p:spPr bwMode="auto">
          <a:xfrm>
            <a:off x="6070600" y="504170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3" name="Freeform 244">
            <a:extLst>
              <a:ext uri="{FF2B5EF4-FFF2-40B4-BE49-F238E27FC236}">
                <a16:creationId xmlns:a16="http://schemas.microsoft.com/office/drawing/2014/main" id="{808A41AF-3063-F189-4177-804CEBBFBC5C}"/>
              </a:ext>
            </a:extLst>
          </p:cNvPr>
          <p:cNvSpPr>
            <a:spLocks/>
          </p:cNvSpPr>
          <p:nvPr/>
        </p:nvSpPr>
        <p:spPr bwMode="auto">
          <a:xfrm>
            <a:off x="6070600" y="50623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4" name="Freeform 245">
            <a:extLst>
              <a:ext uri="{FF2B5EF4-FFF2-40B4-BE49-F238E27FC236}">
                <a16:creationId xmlns:a16="http://schemas.microsoft.com/office/drawing/2014/main" id="{17618F18-7EBD-CC25-A71C-0CA57FE43934}"/>
              </a:ext>
            </a:extLst>
          </p:cNvPr>
          <p:cNvSpPr>
            <a:spLocks/>
          </p:cNvSpPr>
          <p:nvPr/>
        </p:nvSpPr>
        <p:spPr bwMode="auto">
          <a:xfrm>
            <a:off x="6070600" y="50845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5" name="Freeform 246">
            <a:extLst>
              <a:ext uri="{FF2B5EF4-FFF2-40B4-BE49-F238E27FC236}">
                <a16:creationId xmlns:a16="http://schemas.microsoft.com/office/drawing/2014/main" id="{2D5802E9-DF43-FA0F-F237-92C16CE04EB1}"/>
              </a:ext>
            </a:extLst>
          </p:cNvPr>
          <p:cNvSpPr>
            <a:spLocks/>
          </p:cNvSpPr>
          <p:nvPr/>
        </p:nvSpPr>
        <p:spPr bwMode="auto">
          <a:xfrm>
            <a:off x="6070600" y="51052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6" name="Freeform 247">
            <a:extLst>
              <a:ext uri="{FF2B5EF4-FFF2-40B4-BE49-F238E27FC236}">
                <a16:creationId xmlns:a16="http://schemas.microsoft.com/office/drawing/2014/main" id="{29035B15-B36F-54FE-208B-F1981A0A648D}"/>
              </a:ext>
            </a:extLst>
          </p:cNvPr>
          <p:cNvSpPr>
            <a:spLocks/>
          </p:cNvSpPr>
          <p:nvPr/>
        </p:nvSpPr>
        <p:spPr bwMode="auto">
          <a:xfrm>
            <a:off x="6070600" y="51433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7" name="Freeform 248">
            <a:extLst>
              <a:ext uri="{FF2B5EF4-FFF2-40B4-BE49-F238E27FC236}">
                <a16:creationId xmlns:a16="http://schemas.microsoft.com/office/drawing/2014/main" id="{7EDE8841-78C6-A055-2BDC-38ED3DC88CBE}"/>
              </a:ext>
            </a:extLst>
          </p:cNvPr>
          <p:cNvSpPr>
            <a:spLocks/>
          </p:cNvSpPr>
          <p:nvPr/>
        </p:nvSpPr>
        <p:spPr bwMode="auto">
          <a:xfrm>
            <a:off x="6070600" y="51829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8" name="Freeform 249">
            <a:extLst>
              <a:ext uri="{FF2B5EF4-FFF2-40B4-BE49-F238E27FC236}">
                <a16:creationId xmlns:a16="http://schemas.microsoft.com/office/drawing/2014/main" id="{F1FF2A50-E7ED-D541-DD32-666A47269107}"/>
              </a:ext>
            </a:extLst>
          </p:cNvPr>
          <p:cNvSpPr>
            <a:spLocks/>
          </p:cNvSpPr>
          <p:nvPr/>
        </p:nvSpPr>
        <p:spPr bwMode="auto">
          <a:xfrm>
            <a:off x="6070600" y="52179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49" name="Freeform 250">
            <a:extLst>
              <a:ext uri="{FF2B5EF4-FFF2-40B4-BE49-F238E27FC236}">
                <a16:creationId xmlns:a16="http://schemas.microsoft.com/office/drawing/2014/main" id="{D86FD30D-FC7D-3DF4-6FEF-822C1E720609}"/>
              </a:ext>
            </a:extLst>
          </p:cNvPr>
          <p:cNvSpPr>
            <a:spLocks/>
          </p:cNvSpPr>
          <p:nvPr/>
        </p:nvSpPr>
        <p:spPr bwMode="auto">
          <a:xfrm>
            <a:off x="6070600" y="525919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0" name="Freeform 251">
            <a:extLst>
              <a:ext uri="{FF2B5EF4-FFF2-40B4-BE49-F238E27FC236}">
                <a16:creationId xmlns:a16="http://schemas.microsoft.com/office/drawing/2014/main" id="{E9B5D547-78DB-712D-5C15-A798ABCFEBC1}"/>
              </a:ext>
            </a:extLst>
          </p:cNvPr>
          <p:cNvSpPr>
            <a:spLocks/>
          </p:cNvSpPr>
          <p:nvPr/>
        </p:nvSpPr>
        <p:spPr bwMode="auto">
          <a:xfrm>
            <a:off x="6070600" y="53925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1" name="Freeform 252">
            <a:extLst>
              <a:ext uri="{FF2B5EF4-FFF2-40B4-BE49-F238E27FC236}">
                <a16:creationId xmlns:a16="http://schemas.microsoft.com/office/drawing/2014/main" id="{0C2ED35B-945F-6D27-81EA-A2255CC23B00}"/>
              </a:ext>
            </a:extLst>
          </p:cNvPr>
          <p:cNvSpPr>
            <a:spLocks/>
          </p:cNvSpPr>
          <p:nvPr/>
        </p:nvSpPr>
        <p:spPr bwMode="auto">
          <a:xfrm>
            <a:off x="6070600" y="5414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2" name="Freeform 253">
            <a:extLst>
              <a:ext uri="{FF2B5EF4-FFF2-40B4-BE49-F238E27FC236}">
                <a16:creationId xmlns:a16="http://schemas.microsoft.com/office/drawing/2014/main" id="{02D91CD5-DD9B-2595-9AA6-41B331FE790A}"/>
              </a:ext>
            </a:extLst>
          </p:cNvPr>
          <p:cNvSpPr>
            <a:spLocks/>
          </p:cNvSpPr>
          <p:nvPr/>
        </p:nvSpPr>
        <p:spPr bwMode="auto">
          <a:xfrm>
            <a:off x="6070600" y="54576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3" name="Freeform 254">
            <a:extLst>
              <a:ext uri="{FF2B5EF4-FFF2-40B4-BE49-F238E27FC236}">
                <a16:creationId xmlns:a16="http://schemas.microsoft.com/office/drawing/2014/main" id="{130118F9-600C-3F3A-9078-3278B9661902}"/>
              </a:ext>
            </a:extLst>
          </p:cNvPr>
          <p:cNvSpPr>
            <a:spLocks/>
          </p:cNvSpPr>
          <p:nvPr/>
        </p:nvSpPr>
        <p:spPr bwMode="auto">
          <a:xfrm>
            <a:off x="6070600" y="55830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4" name="Freeform 255">
            <a:extLst>
              <a:ext uri="{FF2B5EF4-FFF2-40B4-BE49-F238E27FC236}">
                <a16:creationId xmlns:a16="http://schemas.microsoft.com/office/drawing/2014/main" id="{9C26A418-A545-1487-B7D6-35CD63A37325}"/>
              </a:ext>
            </a:extLst>
          </p:cNvPr>
          <p:cNvSpPr>
            <a:spLocks/>
          </p:cNvSpPr>
          <p:nvPr/>
        </p:nvSpPr>
        <p:spPr bwMode="auto">
          <a:xfrm>
            <a:off x="6070600" y="56354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5" name="Freeform 256">
            <a:extLst>
              <a:ext uri="{FF2B5EF4-FFF2-40B4-BE49-F238E27FC236}">
                <a16:creationId xmlns:a16="http://schemas.microsoft.com/office/drawing/2014/main" id="{CB315740-64F1-A193-1B0F-3D6951740B1D}"/>
              </a:ext>
            </a:extLst>
          </p:cNvPr>
          <p:cNvSpPr>
            <a:spLocks/>
          </p:cNvSpPr>
          <p:nvPr/>
        </p:nvSpPr>
        <p:spPr bwMode="auto">
          <a:xfrm>
            <a:off x="6489700" y="44416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6" name="Freeform 257">
            <a:extLst>
              <a:ext uri="{FF2B5EF4-FFF2-40B4-BE49-F238E27FC236}">
                <a16:creationId xmlns:a16="http://schemas.microsoft.com/office/drawing/2014/main" id="{8D114AF2-8C97-B7B0-F2B1-5232B8A398C8}"/>
              </a:ext>
            </a:extLst>
          </p:cNvPr>
          <p:cNvSpPr>
            <a:spLocks/>
          </p:cNvSpPr>
          <p:nvPr/>
        </p:nvSpPr>
        <p:spPr bwMode="auto">
          <a:xfrm>
            <a:off x="6489700" y="4524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4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7" name="Freeform 258">
            <a:extLst>
              <a:ext uri="{FF2B5EF4-FFF2-40B4-BE49-F238E27FC236}">
                <a16:creationId xmlns:a16="http://schemas.microsoft.com/office/drawing/2014/main" id="{1D95D637-77CF-EEBF-D090-68A281996E5D}"/>
              </a:ext>
            </a:extLst>
          </p:cNvPr>
          <p:cNvSpPr>
            <a:spLocks/>
          </p:cNvSpPr>
          <p:nvPr/>
        </p:nvSpPr>
        <p:spPr bwMode="auto">
          <a:xfrm>
            <a:off x="6489700" y="4633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8" name="Freeform 259">
            <a:extLst>
              <a:ext uri="{FF2B5EF4-FFF2-40B4-BE49-F238E27FC236}">
                <a16:creationId xmlns:a16="http://schemas.microsoft.com/office/drawing/2014/main" id="{E9998686-7193-35BD-9579-677D8B81B070}"/>
              </a:ext>
            </a:extLst>
          </p:cNvPr>
          <p:cNvSpPr>
            <a:spLocks/>
          </p:cNvSpPr>
          <p:nvPr/>
        </p:nvSpPr>
        <p:spPr bwMode="auto">
          <a:xfrm>
            <a:off x="6489700" y="468451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59" name="Freeform 260">
            <a:extLst>
              <a:ext uri="{FF2B5EF4-FFF2-40B4-BE49-F238E27FC236}">
                <a16:creationId xmlns:a16="http://schemas.microsoft.com/office/drawing/2014/main" id="{3D0A8BFC-CE18-6977-238E-2DE633EF39ED}"/>
              </a:ext>
            </a:extLst>
          </p:cNvPr>
          <p:cNvSpPr>
            <a:spLocks/>
          </p:cNvSpPr>
          <p:nvPr/>
        </p:nvSpPr>
        <p:spPr bwMode="auto">
          <a:xfrm>
            <a:off x="6489700" y="47226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0" name="Freeform 261">
            <a:extLst>
              <a:ext uri="{FF2B5EF4-FFF2-40B4-BE49-F238E27FC236}">
                <a16:creationId xmlns:a16="http://schemas.microsoft.com/office/drawing/2014/main" id="{F0FB4333-D0E2-EF86-4B80-75B8ADF09BD8}"/>
              </a:ext>
            </a:extLst>
          </p:cNvPr>
          <p:cNvSpPr>
            <a:spLocks/>
          </p:cNvSpPr>
          <p:nvPr/>
        </p:nvSpPr>
        <p:spPr bwMode="auto">
          <a:xfrm>
            <a:off x="6489700" y="4779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1" name="Freeform 262">
            <a:extLst>
              <a:ext uri="{FF2B5EF4-FFF2-40B4-BE49-F238E27FC236}">
                <a16:creationId xmlns:a16="http://schemas.microsoft.com/office/drawing/2014/main" id="{14396B82-445C-5B14-B340-EB4600B835CA}"/>
              </a:ext>
            </a:extLst>
          </p:cNvPr>
          <p:cNvSpPr>
            <a:spLocks/>
          </p:cNvSpPr>
          <p:nvPr/>
        </p:nvSpPr>
        <p:spPr bwMode="auto">
          <a:xfrm>
            <a:off x="6489700" y="48321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2" name="Freeform 263">
            <a:extLst>
              <a:ext uri="{FF2B5EF4-FFF2-40B4-BE49-F238E27FC236}">
                <a16:creationId xmlns:a16="http://schemas.microsoft.com/office/drawing/2014/main" id="{6BA7DADC-F226-EFED-5FDE-444570930C28}"/>
              </a:ext>
            </a:extLst>
          </p:cNvPr>
          <p:cNvSpPr>
            <a:spLocks/>
          </p:cNvSpPr>
          <p:nvPr/>
        </p:nvSpPr>
        <p:spPr bwMode="auto">
          <a:xfrm>
            <a:off x="6489700" y="48527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3" name="Freeform 264">
            <a:extLst>
              <a:ext uri="{FF2B5EF4-FFF2-40B4-BE49-F238E27FC236}">
                <a16:creationId xmlns:a16="http://schemas.microsoft.com/office/drawing/2014/main" id="{C51A6A37-389A-C50D-C8D2-FB867DE5C1FB}"/>
              </a:ext>
            </a:extLst>
          </p:cNvPr>
          <p:cNvSpPr>
            <a:spLocks/>
          </p:cNvSpPr>
          <p:nvPr/>
        </p:nvSpPr>
        <p:spPr bwMode="auto">
          <a:xfrm>
            <a:off x="6491288" y="48750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5 w 108"/>
              <a:gd name="T9" fmla="*/ 68 h 107"/>
              <a:gd name="T10" fmla="*/ 107 w 108"/>
              <a:gd name="T11" fmla="*/ 64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4" name="Freeform 265">
            <a:extLst>
              <a:ext uri="{FF2B5EF4-FFF2-40B4-BE49-F238E27FC236}">
                <a16:creationId xmlns:a16="http://schemas.microsoft.com/office/drawing/2014/main" id="{48488F3F-4041-F941-8682-FFF3B9ABD895}"/>
              </a:ext>
            </a:extLst>
          </p:cNvPr>
          <p:cNvSpPr>
            <a:spLocks/>
          </p:cNvSpPr>
          <p:nvPr/>
        </p:nvSpPr>
        <p:spPr bwMode="auto">
          <a:xfrm>
            <a:off x="6491288" y="4919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5" name="Freeform 266">
            <a:extLst>
              <a:ext uri="{FF2B5EF4-FFF2-40B4-BE49-F238E27FC236}">
                <a16:creationId xmlns:a16="http://schemas.microsoft.com/office/drawing/2014/main" id="{5A0D8C38-9A87-48FE-33B6-FB151DD38375}"/>
              </a:ext>
            </a:extLst>
          </p:cNvPr>
          <p:cNvSpPr>
            <a:spLocks/>
          </p:cNvSpPr>
          <p:nvPr/>
        </p:nvSpPr>
        <p:spPr bwMode="auto">
          <a:xfrm>
            <a:off x="6491288" y="4941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6" name="Freeform 267">
            <a:extLst>
              <a:ext uri="{FF2B5EF4-FFF2-40B4-BE49-F238E27FC236}">
                <a16:creationId xmlns:a16="http://schemas.microsoft.com/office/drawing/2014/main" id="{E83F1764-3083-1BAC-7CFB-7977C8FA7FBE}"/>
              </a:ext>
            </a:extLst>
          </p:cNvPr>
          <p:cNvSpPr>
            <a:spLocks/>
          </p:cNvSpPr>
          <p:nvPr/>
        </p:nvSpPr>
        <p:spPr bwMode="auto">
          <a:xfrm>
            <a:off x="6491288" y="49750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3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7" name="Freeform 268">
            <a:extLst>
              <a:ext uri="{FF2B5EF4-FFF2-40B4-BE49-F238E27FC236}">
                <a16:creationId xmlns:a16="http://schemas.microsoft.com/office/drawing/2014/main" id="{8B917778-06DC-76EF-FA7A-12F0835B9D13}"/>
              </a:ext>
            </a:extLst>
          </p:cNvPr>
          <p:cNvSpPr>
            <a:spLocks/>
          </p:cNvSpPr>
          <p:nvPr/>
        </p:nvSpPr>
        <p:spPr bwMode="auto">
          <a:xfrm>
            <a:off x="6489700" y="499725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2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2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2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2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8" name="Freeform 269">
            <a:extLst>
              <a:ext uri="{FF2B5EF4-FFF2-40B4-BE49-F238E27FC236}">
                <a16:creationId xmlns:a16="http://schemas.microsoft.com/office/drawing/2014/main" id="{96522ABE-B605-6837-53AF-C7548A925035}"/>
              </a:ext>
            </a:extLst>
          </p:cNvPr>
          <p:cNvSpPr>
            <a:spLocks/>
          </p:cNvSpPr>
          <p:nvPr/>
        </p:nvSpPr>
        <p:spPr bwMode="auto">
          <a:xfrm>
            <a:off x="6489700" y="50337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69" name="Freeform 270">
            <a:extLst>
              <a:ext uri="{FF2B5EF4-FFF2-40B4-BE49-F238E27FC236}">
                <a16:creationId xmlns:a16="http://schemas.microsoft.com/office/drawing/2014/main" id="{763AB143-5CAF-E54B-6FAF-0B155AF3550B}"/>
              </a:ext>
            </a:extLst>
          </p:cNvPr>
          <p:cNvSpPr>
            <a:spLocks/>
          </p:cNvSpPr>
          <p:nvPr/>
        </p:nvSpPr>
        <p:spPr bwMode="auto">
          <a:xfrm>
            <a:off x="6489700" y="5041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0" name="Freeform 271">
            <a:extLst>
              <a:ext uri="{FF2B5EF4-FFF2-40B4-BE49-F238E27FC236}">
                <a16:creationId xmlns:a16="http://schemas.microsoft.com/office/drawing/2014/main" id="{C40951A0-1450-D18F-F20B-BEF81B454BFA}"/>
              </a:ext>
            </a:extLst>
          </p:cNvPr>
          <p:cNvSpPr>
            <a:spLocks/>
          </p:cNvSpPr>
          <p:nvPr/>
        </p:nvSpPr>
        <p:spPr bwMode="auto">
          <a:xfrm>
            <a:off x="6489700" y="50766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1" name="Freeform 272">
            <a:extLst>
              <a:ext uri="{FF2B5EF4-FFF2-40B4-BE49-F238E27FC236}">
                <a16:creationId xmlns:a16="http://schemas.microsoft.com/office/drawing/2014/main" id="{E129A569-3C6F-F894-F495-DCEB2426BC2B}"/>
              </a:ext>
            </a:extLst>
          </p:cNvPr>
          <p:cNvSpPr>
            <a:spLocks/>
          </p:cNvSpPr>
          <p:nvPr/>
        </p:nvSpPr>
        <p:spPr bwMode="auto">
          <a:xfrm>
            <a:off x="6489700" y="5109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2" name="Freeform 273">
            <a:extLst>
              <a:ext uri="{FF2B5EF4-FFF2-40B4-BE49-F238E27FC236}">
                <a16:creationId xmlns:a16="http://schemas.microsoft.com/office/drawing/2014/main" id="{5D42ABA5-7E0E-E6E6-D4CD-EE866AE4BC2D}"/>
              </a:ext>
            </a:extLst>
          </p:cNvPr>
          <p:cNvSpPr>
            <a:spLocks/>
          </p:cNvSpPr>
          <p:nvPr/>
        </p:nvSpPr>
        <p:spPr bwMode="auto">
          <a:xfrm>
            <a:off x="6489700" y="5148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3" name="Freeform 274">
            <a:extLst>
              <a:ext uri="{FF2B5EF4-FFF2-40B4-BE49-F238E27FC236}">
                <a16:creationId xmlns:a16="http://schemas.microsoft.com/office/drawing/2014/main" id="{F51C3482-EC2F-4AFF-8416-01D89CBF3F83}"/>
              </a:ext>
            </a:extLst>
          </p:cNvPr>
          <p:cNvSpPr>
            <a:spLocks/>
          </p:cNvSpPr>
          <p:nvPr/>
        </p:nvSpPr>
        <p:spPr bwMode="auto">
          <a:xfrm>
            <a:off x="6489700" y="5168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4" name="Freeform 275">
            <a:extLst>
              <a:ext uri="{FF2B5EF4-FFF2-40B4-BE49-F238E27FC236}">
                <a16:creationId xmlns:a16="http://schemas.microsoft.com/office/drawing/2014/main" id="{56018968-EDA2-9769-B41F-21BB7AD7D5BC}"/>
              </a:ext>
            </a:extLst>
          </p:cNvPr>
          <p:cNvSpPr>
            <a:spLocks/>
          </p:cNvSpPr>
          <p:nvPr/>
        </p:nvSpPr>
        <p:spPr bwMode="auto">
          <a:xfrm>
            <a:off x="6489700" y="52179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5" name="Freeform 276">
            <a:extLst>
              <a:ext uri="{FF2B5EF4-FFF2-40B4-BE49-F238E27FC236}">
                <a16:creationId xmlns:a16="http://schemas.microsoft.com/office/drawing/2014/main" id="{D72DFA40-C79C-4ADD-3557-B935EA6450D3}"/>
              </a:ext>
            </a:extLst>
          </p:cNvPr>
          <p:cNvSpPr>
            <a:spLocks/>
          </p:cNvSpPr>
          <p:nvPr/>
        </p:nvSpPr>
        <p:spPr bwMode="auto">
          <a:xfrm>
            <a:off x="6489700" y="52274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6" name="Freeform 277">
            <a:extLst>
              <a:ext uri="{FF2B5EF4-FFF2-40B4-BE49-F238E27FC236}">
                <a16:creationId xmlns:a16="http://schemas.microsoft.com/office/drawing/2014/main" id="{9744F1F7-8E10-C4B1-CEE8-DAC38C0A0B0D}"/>
              </a:ext>
            </a:extLst>
          </p:cNvPr>
          <p:cNvSpPr>
            <a:spLocks/>
          </p:cNvSpPr>
          <p:nvPr/>
        </p:nvSpPr>
        <p:spPr bwMode="auto">
          <a:xfrm>
            <a:off x="6489700" y="527665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7" name="Freeform 278">
            <a:extLst>
              <a:ext uri="{FF2B5EF4-FFF2-40B4-BE49-F238E27FC236}">
                <a16:creationId xmlns:a16="http://schemas.microsoft.com/office/drawing/2014/main" id="{5C72FA8D-107D-2067-4E53-0CA7EF6CA5CB}"/>
              </a:ext>
            </a:extLst>
          </p:cNvPr>
          <p:cNvSpPr>
            <a:spLocks/>
          </p:cNvSpPr>
          <p:nvPr/>
        </p:nvSpPr>
        <p:spPr bwMode="auto">
          <a:xfrm>
            <a:off x="6489700" y="5317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8" name="Freeform 279">
            <a:extLst>
              <a:ext uri="{FF2B5EF4-FFF2-40B4-BE49-F238E27FC236}">
                <a16:creationId xmlns:a16="http://schemas.microsoft.com/office/drawing/2014/main" id="{5B331724-8895-00B7-44ED-45ED9A141684}"/>
              </a:ext>
            </a:extLst>
          </p:cNvPr>
          <p:cNvSpPr>
            <a:spLocks/>
          </p:cNvSpPr>
          <p:nvPr/>
        </p:nvSpPr>
        <p:spPr bwMode="auto">
          <a:xfrm>
            <a:off x="6489700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79" name="Freeform 280">
            <a:extLst>
              <a:ext uri="{FF2B5EF4-FFF2-40B4-BE49-F238E27FC236}">
                <a16:creationId xmlns:a16="http://schemas.microsoft.com/office/drawing/2014/main" id="{F7B559A7-0F8A-568C-9710-91BA92619091}"/>
              </a:ext>
            </a:extLst>
          </p:cNvPr>
          <p:cNvSpPr>
            <a:spLocks/>
          </p:cNvSpPr>
          <p:nvPr/>
        </p:nvSpPr>
        <p:spPr bwMode="auto">
          <a:xfrm>
            <a:off x="6489700" y="54179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0" name="Freeform 281">
            <a:extLst>
              <a:ext uri="{FF2B5EF4-FFF2-40B4-BE49-F238E27FC236}">
                <a16:creationId xmlns:a16="http://schemas.microsoft.com/office/drawing/2014/main" id="{0C4A9268-595C-BE33-5C93-78FBF06B55B4}"/>
              </a:ext>
            </a:extLst>
          </p:cNvPr>
          <p:cNvSpPr>
            <a:spLocks/>
          </p:cNvSpPr>
          <p:nvPr/>
        </p:nvSpPr>
        <p:spPr bwMode="auto">
          <a:xfrm>
            <a:off x="6489700" y="54560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1" name="Freeform 282">
            <a:extLst>
              <a:ext uri="{FF2B5EF4-FFF2-40B4-BE49-F238E27FC236}">
                <a16:creationId xmlns:a16="http://schemas.microsoft.com/office/drawing/2014/main" id="{BF78860B-72D8-5054-5C26-2030ACDC0EF1}"/>
              </a:ext>
            </a:extLst>
          </p:cNvPr>
          <p:cNvSpPr>
            <a:spLocks/>
          </p:cNvSpPr>
          <p:nvPr/>
        </p:nvSpPr>
        <p:spPr bwMode="auto">
          <a:xfrm>
            <a:off x="6489700" y="54973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2" name="Freeform 283">
            <a:extLst>
              <a:ext uri="{FF2B5EF4-FFF2-40B4-BE49-F238E27FC236}">
                <a16:creationId xmlns:a16="http://schemas.microsoft.com/office/drawing/2014/main" id="{97233202-D777-0CBD-6FB8-DFA68E89B5A7}"/>
              </a:ext>
            </a:extLst>
          </p:cNvPr>
          <p:cNvSpPr>
            <a:spLocks/>
          </p:cNvSpPr>
          <p:nvPr/>
        </p:nvSpPr>
        <p:spPr bwMode="auto">
          <a:xfrm>
            <a:off x="6489700" y="5590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3" name="Freeform 284">
            <a:extLst>
              <a:ext uri="{FF2B5EF4-FFF2-40B4-BE49-F238E27FC236}">
                <a16:creationId xmlns:a16="http://schemas.microsoft.com/office/drawing/2014/main" id="{2FD7A6E3-60D1-1142-8A3B-8DFF7782AC85}"/>
              </a:ext>
            </a:extLst>
          </p:cNvPr>
          <p:cNvSpPr>
            <a:spLocks/>
          </p:cNvSpPr>
          <p:nvPr/>
        </p:nvSpPr>
        <p:spPr bwMode="auto">
          <a:xfrm>
            <a:off x="7048500" y="46702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4" name="Freeform 285">
            <a:extLst>
              <a:ext uri="{FF2B5EF4-FFF2-40B4-BE49-F238E27FC236}">
                <a16:creationId xmlns:a16="http://schemas.microsoft.com/office/drawing/2014/main" id="{A86FFF50-4C8F-A522-85C9-8CC8F1F15C20}"/>
              </a:ext>
            </a:extLst>
          </p:cNvPr>
          <p:cNvSpPr>
            <a:spLocks/>
          </p:cNvSpPr>
          <p:nvPr/>
        </p:nvSpPr>
        <p:spPr bwMode="auto">
          <a:xfrm>
            <a:off x="7048500" y="439083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5" name="Freeform 286">
            <a:extLst>
              <a:ext uri="{FF2B5EF4-FFF2-40B4-BE49-F238E27FC236}">
                <a16:creationId xmlns:a16="http://schemas.microsoft.com/office/drawing/2014/main" id="{68EB536E-901A-7CBA-6106-A3173F0AA51C}"/>
              </a:ext>
            </a:extLst>
          </p:cNvPr>
          <p:cNvSpPr>
            <a:spLocks/>
          </p:cNvSpPr>
          <p:nvPr/>
        </p:nvSpPr>
        <p:spPr bwMode="auto">
          <a:xfrm>
            <a:off x="7046913" y="46924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6" name="Freeform 287">
            <a:extLst>
              <a:ext uri="{FF2B5EF4-FFF2-40B4-BE49-F238E27FC236}">
                <a16:creationId xmlns:a16="http://schemas.microsoft.com/office/drawing/2014/main" id="{817CC99D-33CC-8141-25B5-F82AF6B87228}"/>
              </a:ext>
            </a:extLst>
          </p:cNvPr>
          <p:cNvSpPr>
            <a:spLocks/>
          </p:cNvSpPr>
          <p:nvPr/>
        </p:nvSpPr>
        <p:spPr bwMode="auto">
          <a:xfrm>
            <a:off x="7048500" y="47559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7" name="Freeform 288">
            <a:extLst>
              <a:ext uri="{FF2B5EF4-FFF2-40B4-BE49-F238E27FC236}">
                <a16:creationId xmlns:a16="http://schemas.microsoft.com/office/drawing/2014/main" id="{9DAF4F2E-E5CA-D15D-DC54-B2E8FB4BD04C}"/>
              </a:ext>
            </a:extLst>
          </p:cNvPr>
          <p:cNvSpPr>
            <a:spLocks/>
          </p:cNvSpPr>
          <p:nvPr/>
        </p:nvSpPr>
        <p:spPr bwMode="auto">
          <a:xfrm>
            <a:off x="7048500" y="4778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8" name="Freeform 289">
            <a:extLst>
              <a:ext uri="{FF2B5EF4-FFF2-40B4-BE49-F238E27FC236}">
                <a16:creationId xmlns:a16="http://schemas.microsoft.com/office/drawing/2014/main" id="{CEC19E72-CD58-A34B-EFF9-5235C5132204}"/>
              </a:ext>
            </a:extLst>
          </p:cNvPr>
          <p:cNvSpPr>
            <a:spLocks/>
          </p:cNvSpPr>
          <p:nvPr/>
        </p:nvSpPr>
        <p:spPr bwMode="auto">
          <a:xfrm>
            <a:off x="7048500" y="4814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89" name="Freeform 290">
            <a:extLst>
              <a:ext uri="{FF2B5EF4-FFF2-40B4-BE49-F238E27FC236}">
                <a16:creationId xmlns:a16="http://schemas.microsoft.com/office/drawing/2014/main" id="{2F8349E5-9B35-F5E0-035F-24D585285A88}"/>
              </a:ext>
            </a:extLst>
          </p:cNvPr>
          <p:cNvSpPr>
            <a:spLocks/>
          </p:cNvSpPr>
          <p:nvPr/>
        </p:nvSpPr>
        <p:spPr bwMode="auto">
          <a:xfrm>
            <a:off x="7048500" y="48353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0" name="Freeform 291">
            <a:extLst>
              <a:ext uri="{FF2B5EF4-FFF2-40B4-BE49-F238E27FC236}">
                <a16:creationId xmlns:a16="http://schemas.microsoft.com/office/drawing/2014/main" id="{FDDB0C31-4E46-5838-CAB7-C22F63E2CDAB}"/>
              </a:ext>
            </a:extLst>
          </p:cNvPr>
          <p:cNvSpPr>
            <a:spLocks/>
          </p:cNvSpPr>
          <p:nvPr/>
        </p:nvSpPr>
        <p:spPr bwMode="auto">
          <a:xfrm>
            <a:off x="7048500" y="4846444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1" name="Freeform 292">
            <a:extLst>
              <a:ext uri="{FF2B5EF4-FFF2-40B4-BE49-F238E27FC236}">
                <a16:creationId xmlns:a16="http://schemas.microsoft.com/office/drawing/2014/main" id="{061FFE9C-7E19-BB5A-39EE-203BAA5AA9D5}"/>
              </a:ext>
            </a:extLst>
          </p:cNvPr>
          <p:cNvSpPr>
            <a:spLocks/>
          </p:cNvSpPr>
          <p:nvPr/>
        </p:nvSpPr>
        <p:spPr bwMode="auto">
          <a:xfrm>
            <a:off x="7048500" y="4897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2" name="Freeform 293">
            <a:extLst>
              <a:ext uri="{FF2B5EF4-FFF2-40B4-BE49-F238E27FC236}">
                <a16:creationId xmlns:a16="http://schemas.microsoft.com/office/drawing/2014/main" id="{24DF0E73-FCB3-C1FA-5955-BB8311B53BB1}"/>
              </a:ext>
            </a:extLst>
          </p:cNvPr>
          <p:cNvSpPr>
            <a:spLocks/>
          </p:cNvSpPr>
          <p:nvPr/>
        </p:nvSpPr>
        <p:spPr bwMode="auto">
          <a:xfrm>
            <a:off x="7048500" y="49401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3" name="Freeform 294">
            <a:extLst>
              <a:ext uri="{FF2B5EF4-FFF2-40B4-BE49-F238E27FC236}">
                <a16:creationId xmlns:a16="http://schemas.microsoft.com/office/drawing/2014/main" id="{0C7848EE-4D88-7075-AA9E-8B77F30A8D48}"/>
              </a:ext>
            </a:extLst>
          </p:cNvPr>
          <p:cNvSpPr>
            <a:spLocks/>
          </p:cNvSpPr>
          <p:nvPr/>
        </p:nvSpPr>
        <p:spPr bwMode="auto">
          <a:xfrm>
            <a:off x="7048500" y="496074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4" name="Freeform 295">
            <a:extLst>
              <a:ext uri="{FF2B5EF4-FFF2-40B4-BE49-F238E27FC236}">
                <a16:creationId xmlns:a16="http://schemas.microsoft.com/office/drawing/2014/main" id="{E71F3FA2-5F42-52AC-425A-F0869D621D72}"/>
              </a:ext>
            </a:extLst>
          </p:cNvPr>
          <p:cNvSpPr>
            <a:spLocks/>
          </p:cNvSpPr>
          <p:nvPr/>
        </p:nvSpPr>
        <p:spPr bwMode="auto">
          <a:xfrm>
            <a:off x="7048500" y="4982969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5" name="Freeform 296">
            <a:extLst>
              <a:ext uri="{FF2B5EF4-FFF2-40B4-BE49-F238E27FC236}">
                <a16:creationId xmlns:a16="http://schemas.microsoft.com/office/drawing/2014/main" id="{4E98F556-49F4-9EC7-8C83-08F54D597E87}"/>
              </a:ext>
            </a:extLst>
          </p:cNvPr>
          <p:cNvSpPr>
            <a:spLocks/>
          </p:cNvSpPr>
          <p:nvPr/>
        </p:nvSpPr>
        <p:spPr bwMode="auto">
          <a:xfrm>
            <a:off x="7048500" y="50036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6" name="Freeform 297">
            <a:extLst>
              <a:ext uri="{FF2B5EF4-FFF2-40B4-BE49-F238E27FC236}">
                <a16:creationId xmlns:a16="http://schemas.microsoft.com/office/drawing/2014/main" id="{5691942F-189B-D9A8-1373-CD8EBB5B2E2A}"/>
              </a:ext>
            </a:extLst>
          </p:cNvPr>
          <p:cNvSpPr>
            <a:spLocks/>
          </p:cNvSpPr>
          <p:nvPr/>
        </p:nvSpPr>
        <p:spPr bwMode="auto">
          <a:xfrm>
            <a:off x="7048500" y="50163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7" name="Freeform 298">
            <a:extLst>
              <a:ext uri="{FF2B5EF4-FFF2-40B4-BE49-F238E27FC236}">
                <a16:creationId xmlns:a16="http://schemas.microsoft.com/office/drawing/2014/main" id="{828D1F79-A19F-A17F-A50C-A7D98DADF1C5}"/>
              </a:ext>
            </a:extLst>
          </p:cNvPr>
          <p:cNvSpPr>
            <a:spLocks/>
          </p:cNvSpPr>
          <p:nvPr/>
        </p:nvSpPr>
        <p:spPr bwMode="auto">
          <a:xfrm>
            <a:off x="7048500" y="5024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8" name="Freeform 299">
            <a:extLst>
              <a:ext uri="{FF2B5EF4-FFF2-40B4-BE49-F238E27FC236}">
                <a16:creationId xmlns:a16="http://schemas.microsoft.com/office/drawing/2014/main" id="{32C64DD1-E077-C801-F266-6F2632EF3CD5}"/>
              </a:ext>
            </a:extLst>
          </p:cNvPr>
          <p:cNvSpPr>
            <a:spLocks/>
          </p:cNvSpPr>
          <p:nvPr/>
        </p:nvSpPr>
        <p:spPr bwMode="auto">
          <a:xfrm>
            <a:off x="7048500" y="502424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299" name="Freeform 300">
            <a:extLst>
              <a:ext uri="{FF2B5EF4-FFF2-40B4-BE49-F238E27FC236}">
                <a16:creationId xmlns:a16="http://schemas.microsoft.com/office/drawing/2014/main" id="{41C28EFD-076D-45F1-D1B5-2F60AB7F2028}"/>
              </a:ext>
            </a:extLst>
          </p:cNvPr>
          <p:cNvSpPr>
            <a:spLocks/>
          </p:cNvSpPr>
          <p:nvPr/>
        </p:nvSpPr>
        <p:spPr bwMode="auto">
          <a:xfrm>
            <a:off x="7048500" y="5046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0" name="Freeform 301">
            <a:extLst>
              <a:ext uri="{FF2B5EF4-FFF2-40B4-BE49-F238E27FC236}">
                <a16:creationId xmlns:a16="http://schemas.microsoft.com/office/drawing/2014/main" id="{71279D00-3A47-AF08-B543-9CBCD8DE45B6}"/>
              </a:ext>
            </a:extLst>
          </p:cNvPr>
          <p:cNvSpPr>
            <a:spLocks/>
          </p:cNvSpPr>
          <p:nvPr/>
        </p:nvSpPr>
        <p:spPr bwMode="auto">
          <a:xfrm>
            <a:off x="7048500" y="50686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1" name="Freeform 302">
            <a:extLst>
              <a:ext uri="{FF2B5EF4-FFF2-40B4-BE49-F238E27FC236}">
                <a16:creationId xmlns:a16="http://schemas.microsoft.com/office/drawing/2014/main" id="{43931831-4840-6196-5D06-CD854E03F3C3}"/>
              </a:ext>
            </a:extLst>
          </p:cNvPr>
          <p:cNvSpPr>
            <a:spLocks/>
          </p:cNvSpPr>
          <p:nvPr/>
        </p:nvSpPr>
        <p:spPr bwMode="auto">
          <a:xfrm>
            <a:off x="7048500" y="50893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2" name="Freeform 303">
            <a:extLst>
              <a:ext uri="{FF2B5EF4-FFF2-40B4-BE49-F238E27FC236}">
                <a16:creationId xmlns:a16="http://schemas.microsoft.com/office/drawing/2014/main" id="{F7133C6E-D5B0-D686-1832-68815B61A7A9}"/>
              </a:ext>
            </a:extLst>
          </p:cNvPr>
          <p:cNvSpPr>
            <a:spLocks/>
          </p:cNvSpPr>
          <p:nvPr/>
        </p:nvSpPr>
        <p:spPr bwMode="auto">
          <a:xfrm>
            <a:off x="7048500" y="5109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3" name="Freeform 304">
            <a:extLst>
              <a:ext uri="{FF2B5EF4-FFF2-40B4-BE49-F238E27FC236}">
                <a16:creationId xmlns:a16="http://schemas.microsoft.com/office/drawing/2014/main" id="{2A0B5FBF-E533-7669-9587-F3396457CDAE}"/>
              </a:ext>
            </a:extLst>
          </p:cNvPr>
          <p:cNvSpPr>
            <a:spLocks/>
          </p:cNvSpPr>
          <p:nvPr/>
        </p:nvSpPr>
        <p:spPr bwMode="auto">
          <a:xfrm>
            <a:off x="7048500" y="51321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4" name="Freeform 305">
            <a:extLst>
              <a:ext uri="{FF2B5EF4-FFF2-40B4-BE49-F238E27FC236}">
                <a16:creationId xmlns:a16="http://schemas.microsoft.com/office/drawing/2014/main" id="{3B653158-E52A-FBB8-01FD-373A1BCFB747}"/>
              </a:ext>
            </a:extLst>
          </p:cNvPr>
          <p:cNvSpPr>
            <a:spLocks/>
          </p:cNvSpPr>
          <p:nvPr/>
        </p:nvSpPr>
        <p:spPr bwMode="auto">
          <a:xfrm>
            <a:off x="7048500" y="51528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5" name="Freeform 306">
            <a:extLst>
              <a:ext uri="{FF2B5EF4-FFF2-40B4-BE49-F238E27FC236}">
                <a16:creationId xmlns:a16="http://schemas.microsoft.com/office/drawing/2014/main" id="{7163C08B-FD69-C865-3FC1-E7968988B560}"/>
              </a:ext>
            </a:extLst>
          </p:cNvPr>
          <p:cNvSpPr>
            <a:spLocks/>
          </p:cNvSpPr>
          <p:nvPr/>
        </p:nvSpPr>
        <p:spPr bwMode="auto">
          <a:xfrm>
            <a:off x="7048500" y="5175057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6" name="Freeform 307">
            <a:extLst>
              <a:ext uri="{FF2B5EF4-FFF2-40B4-BE49-F238E27FC236}">
                <a16:creationId xmlns:a16="http://schemas.microsoft.com/office/drawing/2014/main" id="{C6F46168-27D4-4D04-B673-6AB786358335}"/>
              </a:ext>
            </a:extLst>
          </p:cNvPr>
          <p:cNvSpPr>
            <a:spLocks/>
          </p:cNvSpPr>
          <p:nvPr/>
        </p:nvSpPr>
        <p:spPr bwMode="auto">
          <a:xfrm>
            <a:off x="7048500" y="51861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7" name="Freeform 308">
            <a:extLst>
              <a:ext uri="{FF2B5EF4-FFF2-40B4-BE49-F238E27FC236}">
                <a16:creationId xmlns:a16="http://schemas.microsoft.com/office/drawing/2014/main" id="{62F412F2-52DD-59D5-BEFA-BE1C1821D2C6}"/>
              </a:ext>
            </a:extLst>
          </p:cNvPr>
          <p:cNvSpPr>
            <a:spLocks/>
          </p:cNvSpPr>
          <p:nvPr/>
        </p:nvSpPr>
        <p:spPr bwMode="auto">
          <a:xfrm>
            <a:off x="7048500" y="52242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8" name="Freeform 309">
            <a:extLst>
              <a:ext uri="{FF2B5EF4-FFF2-40B4-BE49-F238E27FC236}">
                <a16:creationId xmlns:a16="http://schemas.microsoft.com/office/drawing/2014/main" id="{50C941FA-F63C-CFFD-5FBB-A8725B9773B8}"/>
              </a:ext>
            </a:extLst>
          </p:cNvPr>
          <p:cNvSpPr>
            <a:spLocks/>
          </p:cNvSpPr>
          <p:nvPr/>
        </p:nvSpPr>
        <p:spPr bwMode="auto">
          <a:xfrm>
            <a:off x="7048500" y="52607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09" name="Freeform 310">
            <a:extLst>
              <a:ext uri="{FF2B5EF4-FFF2-40B4-BE49-F238E27FC236}">
                <a16:creationId xmlns:a16="http://schemas.microsoft.com/office/drawing/2014/main" id="{ADC126C3-94E0-0BE4-F0A6-EBAA1C5C31F1}"/>
              </a:ext>
            </a:extLst>
          </p:cNvPr>
          <p:cNvSpPr>
            <a:spLocks/>
          </p:cNvSpPr>
          <p:nvPr/>
        </p:nvSpPr>
        <p:spPr bwMode="auto">
          <a:xfrm>
            <a:off x="7048500" y="53242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0" name="Freeform 311">
            <a:extLst>
              <a:ext uri="{FF2B5EF4-FFF2-40B4-BE49-F238E27FC236}">
                <a16:creationId xmlns:a16="http://schemas.microsoft.com/office/drawing/2014/main" id="{D083D78E-3052-F99E-0511-E19615A1BD9F}"/>
              </a:ext>
            </a:extLst>
          </p:cNvPr>
          <p:cNvSpPr>
            <a:spLocks/>
          </p:cNvSpPr>
          <p:nvPr/>
        </p:nvSpPr>
        <p:spPr bwMode="auto">
          <a:xfrm>
            <a:off x="7048500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1" name="Freeform 312">
            <a:extLst>
              <a:ext uri="{FF2B5EF4-FFF2-40B4-BE49-F238E27FC236}">
                <a16:creationId xmlns:a16="http://schemas.microsoft.com/office/drawing/2014/main" id="{971581A4-919E-A7D0-3005-737DDF7D8119}"/>
              </a:ext>
            </a:extLst>
          </p:cNvPr>
          <p:cNvSpPr>
            <a:spLocks/>
          </p:cNvSpPr>
          <p:nvPr/>
        </p:nvSpPr>
        <p:spPr bwMode="auto">
          <a:xfrm>
            <a:off x="7048500" y="54115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2" name="Freeform 313">
            <a:extLst>
              <a:ext uri="{FF2B5EF4-FFF2-40B4-BE49-F238E27FC236}">
                <a16:creationId xmlns:a16="http://schemas.microsoft.com/office/drawing/2014/main" id="{469A6698-783B-5C17-AF50-21672F5ACA31}"/>
              </a:ext>
            </a:extLst>
          </p:cNvPr>
          <p:cNvSpPr>
            <a:spLocks/>
          </p:cNvSpPr>
          <p:nvPr/>
        </p:nvSpPr>
        <p:spPr bwMode="auto">
          <a:xfrm>
            <a:off x="7048500" y="54338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3" name="Freeform 314">
            <a:extLst>
              <a:ext uri="{FF2B5EF4-FFF2-40B4-BE49-F238E27FC236}">
                <a16:creationId xmlns:a16="http://schemas.microsoft.com/office/drawing/2014/main" id="{6C81182D-91D1-FA03-CBA7-239A079833F7}"/>
              </a:ext>
            </a:extLst>
          </p:cNvPr>
          <p:cNvSpPr>
            <a:spLocks/>
          </p:cNvSpPr>
          <p:nvPr/>
        </p:nvSpPr>
        <p:spPr bwMode="auto">
          <a:xfrm>
            <a:off x="7050088" y="5456044"/>
            <a:ext cx="42863" cy="41275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4" name="Freeform 315">
            <a:extLst>
              <a:ext uri="{FF2B5EF4-FFF2-40B4-BE49-F238E27FC236}">
                <a16:creationId xmlns:a16="http://schemas.microsoft.com/office/drawing/2014/main" id="{21710E62-F85F-DEAF-5CC6-36A5745B6277}"/>
              </a:ext>
            </a:extLst>
          </p:cNvPr>
          <p:cNvSpPr>
            <a:spLocks/>
          </p:cNvSpPr>
          <p:nvPr/>
        </p:nvSpPr>
        <p:spPr bwMode="auto">
          <a:xfrm>
            <a:off x="7050088" y="54989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5" name="Freeform 316">
            <a:extLst>
              <a:ext uri="{FF2B5EF4-FFF2-40B4-BE49-F238E27FC236}">
                <a16:creationId xmlns:a16="http://schemas.microsoft.com/office/drawing/2014/main" id="{D151D715-54BE-7B4B-B77C-993EB2FEABEA}"/>
              </a:ext>
            </a:extLst>
          </p:cNvPr>
          <p:cNvSpPr>
            <a:spLocks/>
          </p:cNvSpPr>
          <p:nvPr/>
        </p:nvSpPr>
        <p:spPr bwMode="auto">
          <a:xfrm>
            <a:off x="7051675" y="5519544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2 w 107"/>
              <a:gd name="T57" fmla="*/ 107 h 108"/>
              <a:gd name="T58" fmla="*/ 53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2" y="107"/>
                </a:lnTo>
                <a:lnTo>
                  <a:pt x="53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6" name="Freeform 317">
            <a:extLst>
              <a:ext uri="{FF2B5EF4-FFF2-40B4-BE49-F238E27FC236}">
                <a16:creationId xmlns:a16="http://schemas.microsoft.com/office/drawing/2014/main" id="{0FDABFD0-9CFF-54A0-B3A4-D2A71BED1CB4}"/>
              </a:ext>
            </a:extLst>
          </p:cNvPr>
          <p:cNvSpPr>
            <a:spLocks/>
          </p:cNvSpPr>
          <p:nvPr/>
        </p:nvSpPr>
        <p:spPr bwMode="auto">
          <a:xfrm>
            <a:off x="7050088" y="5668769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7" name="Freeform 318">
            <a:extLst>
              <a:ext uri="{FF2B5EF4-FFF2-40B4-BE49-F238E27FC236}">
                <a16:creationId xmlns:a16="http://schemas.microsoft.com/office/drawing/2014/main" id="{D768B395-2B54-57BE-91FE-028E6DA84BDA}"/>
              </a:ext>
            </a:extLst>
          </p:cNvPr>
          <p:cNvSpPr>
            <a:spLocks/>
          </p:cNvSpPr>
          <p:nvPr/>
        </p:nvSpPr>
        <p:spPr bwMode="auto">
          <a:xfrm>
            <a:off x="7604125" y="4555932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8" name="Freeform 319">
            <a:extLst>
              <a:ext uri="{FF2B5EF4-FFF2-40B4-BE49-F238E27FC236}">
                <a16:creationId xmlns:a16="http://schemas.microsoft.com/office/drawing/2014/main" id="{9A14FC58-0AFD-F04C-06FC-BF108E989248}"/>
              </a:ext>
            </a:extLst>
          </p:cNvPr>
          <p:cNvSpPr>
            <a:spLocks/>
          </p:cNvSpPr>
          <p:nvPr/>
        </p:nvSpPr>
        <p:spPr bwMode="auto">
          <a:xfrm>
            <a:off x="7604125" y="4594032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19" name="Freeform 320">
            <a:extLst>
              <a:ext uri="{FF2B5EF4-FFF2-40B4-BE49-F238E27FC236}">
                <a16:creationId xmlns:a16="http://schemas.microsoft.com/office/drawing/2014/main" id="{B85760DA-1534-F87B-AC0B-C110508BE68B}"/>
              </a:ext>
            </a:extLst>
          </p:cNvPr>
          <p:cNvSpPr>
            <a:spLocks/>
          </p:cNvSpPr>
          <p:nvPr/>
        </p:nvSpPr>
        <p:spPr bwMode="auto">
          <a:xfrm>
            <a:off x="7604125" y="4713094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4 h 107"/>
              <a:gd name="T16" fmla="*/ 106 w 107"/>
              <a:gd name="T17" fmla="*/ 43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4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8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8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0" name="Freeform 321">
            <a:extLst>
              <a:ext uri="{FF2B5EF4-FFF2-40B4-BE49-F238E27FC236}">
                <a16:creationId xmlns:a16="http://schemas.microsoft.com/office/drawing/2014/main" id="{32D9C1AF-DAF1-A3A4-2B3C-C084EEA6CDB9}"/>
              </a:ext>
            </a:extLst>
          </p:cNvPr>
          <p:cNvSpPr>
            <a:spLocks/>
          </p:cNvSpPr>
          <p:nvPr/>
        </p:nvSpPr>
        <p:spPr bwMode="auto">
          <a:xfrm>
            <a:off x="7604125" y="4733732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1" name="Freeform 322">
            <a:extLst>
              <a:ext uri="{FF2B5EF4-FFF2-40B4-BE49-F238E27FC236}">
                <a16:creationId xmlns:a16="http://schemas.microsoft.com/office/drawing/2014/main" id="{70150A65-9B40-5C2B-A8C0-427DA4F4E46E}"/>
              </a:ext>
            </a:extLst>
          </p:cNvPr>
          <p:cNvSpPr>
            <a:spLocks/>
          </p:cNvSpPr>
          <p:nvPr/>
        </p:nvSpPr>
        <p:spPr bwMode="auto">
          <a:xfrm>
            <a:off x="7604125" y="4779769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2" name="Freeform 323">
            <a:extLst>
              <a:ext uri="{FF2B5EF4-FFF2-40B4-BE49-F238E27FC236}">
                <a16:creationId xmlns:a16="http://schemas.microsoft.com/office/drawing/2014/main" id="{916C248F-3410-4A53-8017-08A67F07523F}"/>
              </a:ext>
            </a:extLst>
          </p:cNvPr>
          <p:cNvSpPr>
            <a:spLocks/>
          </p:cNvSpPr>
          <p:nvPr/>
        </p:nvSpPr>
        <p:spPr bwMode="auto">
          <a:xfrm>
            <a:off x="7605713" y="48004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3" name="Freeform 324">
            <a:extLst>
              <a:ext uri="{FF2B5EF4-FFF2-40B4-BE49-F238E27FC236}">
                <a16:creationId xmlns:a16="http://schemas.microsoft.com/office/drawing/2014/main" id="{75F1C704-175D-00BD-6021-8DAD7BDB7B12}"/>
              </a:ext>
            </a:extLst>
          </p:cNvPr>
          <p:cNvSpPr>
            <a:spLocks/>
          </p:cNvSpPr>
          <p:nvPr/>
        </p:nvSpPr>
        <p:spPr bwMode="auto">
          <a:xfrm>
            <a:off x="7605713" y="48448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4" name="Freeform 325">
            <a:extLst>
              <a:ext uri="{FF2B5EF4-FFF2-40B4-BE49-F238E27FC236}">
                <a16:creationId xmlns:a16="http://schemas.microsoft.com/office/drawing/2014/main" id="{7D6776B2-4235-7B74-71DE-A98B622B1B8C}"/>
              </a:ext>
            </a:extLst>
          </p:cNvPr>
          <p:cNvSpPr>
            <a:spLocks/>
          </p:cNvSpPr>
          <p:nvPr/>
        </p:nvSpPr>
        <p:spPr bwMode="auto">
          <a:xfrm>
            <a:off x="7605713" y="4887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5" name="Freeform 326">
            <a:extLst>
              <a:ext uri="{FF2B5EF4-FFF2-40B4-BE49-F238E27FC236}">
                <a16:creationId xmlns:a16="http://schemas.microsoft.com/office/drawing/2014/main" id="{F7BAFA92-C83E-17F1-02A0-6C345507D65B}"/>
              </a:ext>
            </a:extLst>
          </p:cNvPr>
          <p:cNvSpPr>
            <a:spLocks/>
          </p:cNvSpPr>
          <p:nvPr/>
        </p:nvSpPr>
        <p:spPr bwMode="auto">
          <a:xfrm>
            <a:off x="7605713" y="49305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6" name="Freeform 327">
            <a:extLst>
              <a:ext uri="{FF2B5EF4-FFF2-40B4-BE49-F238E27FC236}">
                <a16:creationId xmlns:a16="http://schemas.microsoft.com/office/drawing/2014/main" id="{509FA97F-43E5-C9DE-BCA3-CB561D81B1C1}"/>
              </a:ext>
            </a:extLst>
          </p:cNvPr>
          <p:cNvSpPr>
            <a:spLocks/>
          </p:cNvSpPr>
          <p:nvPr/>
        </p:nvSpPr>
        <p:spPr bwMode="auto">
          <a:xfrm>
            <a:off x="7605713" y="495280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7" name="Freeform 328">
            <a:extLst>
              <a:ext uri="{FF2B5EF4-FFF2-40B4-BE49-F238E27FC236}">
                <a16:creationId xmlns:a16="http://schemas.microsoft.com/office/drawing/2014/main" id="{01315C8B-DFC5-0A5C-0B0F-0FE957500577}"/>
              </a:ext>
            </a:extLst>
          </p:cNvPr>
          <p:cNvSpPr>
            <a:spLocks/>
          </p:cNvSpPr>
          <p:nvPr/>
        </p:nvSpPr>
        <p:spPr bwMode="auto">
          <a:xfrm>
            <a:off x="7605713" y="49956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8" name="Freeform 329">
            <a:extLst>
              <a:ext uri="{FF2B5EF4-FFF2-40B4-BE49-F238E27FC236}">
                <a16:creationId xmlns:a16="http://schemas.microsoft.com/office/drawing/2014/main" id="{971EC7AE-290F-1FC8-218D-0C7AAA803368}"/>
              </a:ext>
            </a:extLst>
          </p:cNvPr>
          <p:cNvSpPr>
            <a:spLocks/>
          </p:cNvSpPr>
          <p:nvPr/>
        </p:nvSpPr>
        <p:spPr bwMode="auto">
          <a:xfrm>
            <a:off x="7605713" y="50417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29" name="Freeform 330">
            <a:extLst>
              <a:ext uri="{FF2B5EF4-FFF2-40B4-BE49-F238E27FC236}">
                <a16:creationId xmlns:a16="http://schemas.microsoft.com/office/drawing/2014/main" id="{5DD3BF73-288F-13D7-D77C-E845DB8FD033}"/>
              </a:ext>
            </a:extLst>
          </p:cNvPr>
          <p:cNvSpPr>
            <a:spLocks/>
          </p:cNvSpPr>
          <p:nvPr/>
        </p:nvSpPr>
        <p:spPr bwMode="auto">
          <a:xfrm>
            <a:off x="7605713" y="5063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0" name="Freeform 331">
            <a:extLst>
              <a:ext uri="{FF2B5EF4-FFF2-40B4-BE49-F238E27FC236}">
                <a16:creationId xmlns:a16="http://schemas.microsoft.com/office/drawing/2014/main" id="{BC7BF019-B99B-3309-9695-C971D0C03CD5}"/>
              </a:ext>
            </a:extLst>
          </p:cNvPr>
          <p:cNvSpPr>
            <a:spLocks/>
          </p:cNvSpPr>
          <p:nvPr/>
        </p:nvSpPr>
        <p:spPr bwMode="auto">
          <a:xfrm>
            <a:off x="7605713" y="5117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1" name="Freeform 332">
            <a:extLst>
              <a:ext uri="{FF2B5EF4-FFF2-40B4-BE49-F238E27FC236}">
                <a16:creationId xmlns:a16="http://schemas.microsoft.com/office/drawing/2014/main" id="{72B5AE85-4698-997D-E003-D36CEDCF751B}"/>
              </a:ext>
            </a:extLst>
          </p:cNvPr>
          <p:cNvSpPr>
            <a:spLocks/>
          </p:cNvSpPr>
          <p:nvPr/>
        </p:nvSpPr>
        <p:spPr bwMode="auto">
          <a:xfrm>
            <a:off x="7604125" y="51385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2" name="Freeform 333">
            <a:extLst>
              <a:ext uri="{FF2B5EF4-FFF2-40B4-BE49-F238E27FC236}">
                <a16:creationId xmlns:a16="http://schemas.microsoft.com/office/drawing/2014/main" id="{BD7F8EBE-920E-C806-9140-A2D66FBB465A}"/>
              </a:ext>
            </a:extLst>
          </p:cNvPr>
          <p:cNvSpPr>
            <a:spLocks/>
          </p:cNvSpPr>
          <p:nvPr/>
        </p:nvSpPr>
        <p:spPr bwMode="auto">
          <a:xfrm>
            <a:off x="7604125" y="519728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3" name="Freeform 334">
            <a:extLst>
              <a:ext uri="{FF2B5EF4-FFF2-40B4-BE49-F238E27FC236}">
                <a16:creationId xmlns:a16="http://schemas.microsoft.com/office/drawing/2014/main" id="{D7CD75FD-AB5A-9E5F-A114-DCCBF6C1768F}"/>
              </a:ext>
            </a:extLst>
          </p:cNvPr>
          <p:cNvSpPr>
            <a:spLocks/>
          </p:cNvSpPr>
          <p:nvPr/>
        </p:nvSpPr>
        <p:spPr bwMode="auto">
          <a:xfrm>
            <a:off x="7604125" y="52274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4" name="Freeform 335">
            <a:extLst>
              <a:ext uri="{FF2B5EF4-FFF2-40B4-BE49-F238E27FC236}">
                <a16:creationId xmlns:a16="http://schemas.microsoft.com/office/drawing/2014/main" id="{47DFC979-05A0-38CB-D181-EA27E27226FF}"/>
              </a:ext>
            </a:extLst>
          </p:cNvPr>
          <p:cNvSpPr>
            <a:spLocks/>
          </p:cNvSpPr>
          <p:nvPr/>
        </p:nvSpPr>
        <p:spPr bwMode="auto">
          <a:xfrm>
            <a:off x="7604125" y="52671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5" name="Freeform 336">
            <a:extLst>
              <a:ext uri="{FF2B5EF4-FFF2-40B4-BE49-F238E27FC236}">
                <a16:creationId xmlns:a16="http://schemas.microsoft.com/office/drawing/2014/main" id="{05AB47BA-5D47-9702-6C07-266AB7C1F134}"/>
              </a:ext>
            </a:extLst>
          </p:cNvPr>
          <p:cNvSpPr>
            <a:spLocks/>
          </p:cNvSpPr>
          <p:nvPr/>
        </p:nvSpPr>
        <p:spPr bwMode="auto">
          <a:xfrm>
            <a:off x="7604125" y="52877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6" name="Freeform 337">
            <a:extLst>
              <a:ext uri="{FF2B5EF4-FFF2-40B4-BE49-F238E27FC236}">
                <a16:creationId xmlns:a16="http://schemas.microsoft.com/office/drawing/2014/main" id="{F2FEEEE5-0CE7-1062-1BFB-3C4A2938BA76}"/>
              </a:ext>
            </a:extLst>
          </p:cNvPr>
          <p:cNvSpPr>
            <a:spLocks/>
          </p:cNvSpPr>
          <p:nvPr/>
        </p:nvSpPr>
        <p:spPr bwMode="auto">
          <a:xfrm>
            <a:off x="7604125" y="53258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4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4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4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7" name="Freeform 338">
            <a:extLst>
              <a:ext uri="{FF2B5EF4-FFF2-40B4-BE49-F238E27FC236}">
                <a16:creationId xmlns:a16="http://schemas.microsoft.com/office/drawing/2014/main" id="{39F1ABB8-298D-AA2F-EE9D-9A9EF915533A}"/>
              </a:ext>
            </a:extLst>
          </p:cNvPr>
          <p:cNvSpPr>
            <a:spLocks/>
          </p:cNvSpPr>
          <p:nvPr/>
        </p:nvSpPr>
        <p:spPr bwMode="auto">
          <a:xfrm>
            <a:off x="7604125" y="5378257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4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4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4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4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8" name="Freeform 339">
            <a:extLst>
              <a:ext uri="{FF2B5EF4-FFF2-40B4-BE49-F238E27FC236}">
                <a16:creationId xmlns:a16="http://schemas.microsoft.com/office/drawing/2014/main" id="{663B5F6A-412B-E363-B67A-52C856887AE3}"/>
              </a:ext>
            </a:extLst>
          </p:cNvPr>
          <p:cNvSpPr>
            <a:spLocks/>
          </p:cNvSpPr>
          <p:nvPr/>
        </p:nvSpPr>
        <p:spPr bwMode="auto">
          <a:xfrm>
            <a:off x="7604125" y="54100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4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4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39" name="Freeform 340">
            <a:extLst>
              <a:ext uri="{FF2B5EF4-FFF2-40B4-BE49-F238E27FC236}">
                <a16:creationId xmlns:a16="http://schemas.microsoft.com/office/drawing/2014/main" id="{F7E40E82-F1F1-C217-D8AE-2ED4B4A8ACD0}"/>
              </a:ext>
            </a:extLst>
          </p:cNvPr>
          <p:cNvSpPr>
            <a:spLocks/>
          </p:cNvSpPr>
          <p:nvPr/>
        </p:nvSpPr>
        <p:spPr bwMode="auto">
          <a:xfrm>
            <a:off x="7604125" y="54401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0" name="Freeform 341">
            <a:extLst>
              <a:ext uri="{FF2B5EF4-FFF2-40B4-BE49-F238E27FC236}">
                <a16:creationId xmlns:a16="http://schemas.microsoft.com/office/drawing/2014/main" id="{6D1B48B9-13BD-8F68-CC5B-175F1B969517}"/>
              </a:ext>
            </a:extLst>
          </p:cNvPr>
          <p:cNvSpPr>
            <a:spLocks/>
          </p:cNvSpPr>
          <p:nvPr/>
        </p:nvSpPr>
        <p:spPr bwMode="auto">
          <a:xfrm>
            <a:off x="7604125" y="548620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4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4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4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4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1" name="Freeform 342">
            <a:extLst>
              <a:ext uri="{FF2B5EF4-FFF2-40B4-BE49-F238E27FC236}">
                <a16:creationId xmlns:a16="http://schemas.microsoft.com/office/drawing/2014/main" id="{DCFC6251-C98B-493B-BF72-8F1D9ECF4950}"/>
              </a:ext>
            </a:extLst>
          </p:cNvPr>
          <p:cNvSpPr>
            <a:spLocks/>
          </p:cNvSpPr>
          <p:nvPr/>
        </p:nvSpPr>
        <p:spPr bwMode="auto">
          <a:xfrm>
            <a:off x="8437563" y="4447982"/>
            <a:ext cx="42863" cy="41275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2" name="Freeform 343">
            <a:extLst>
              <a:ext uri="{FF2B5EF4-FFF2-40B4-BE49-F238E27FC236}">
                <a16:creationId xmlns:a16="http://schemas.microsoft.com/office/drawing/2014/main" id="{B27A5FFD-6A7F-9FBB-F308-7928E1A1601D}"/>
              </a:ext>
            </a:extLst>
          </p:cNvPr>
          <p:cNvSpPr>
            <a:spLocks/>
          </p:cNvSpPr>
          <p:nvPr/>
        </p:nvSpPr>
        <p:spPr bwMode="auto">
          <a:xfrm>
            <a:off x="8437563" y="453211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3" name="Freeform 344">
            <a:extLst>
              <a:ext uri="{FF2B5EF4-FFF2-40B4-BE49-F238E27FC236}">
                <a16:creationId xmlns:a16="http://schemas.microsoft.com/office/drawing/2014/main" id="{BCB6C67D-06C1-974A-AB36-C6BFB095996E}"/>
              </a:ext>
            </a:extLst>
          </p:cNvPr>
          <p:cNvSpPr>
            <a:spLocks/>
          </p:cNvSpPr>
          <p:nvPr/>
        </p:nvSpPr>
        <p:spPr bwMode="auto">
          <a:xfrm>
            <a:off x="8437563" y="459085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4" name="Freeform 345">
            <a:extLst>
              <a:ext uri="{FF2B5EF4-FFF2-40B4-BE49-F238E27FC236}">
                <a16:creationId xmlns:a16="http://schemas.microsoft.com/office/drawing/2014/main" id="{CB22145E-9C70-63E5-F8F9-3AB33C073046}"/>
              </a:ext>
            </a:extLst>
          </p:cNvPr>
          <p:cNvSpPr>
            <a:spLocks/>
          </p:cNvSpPr>
          <p:nvPr/>
        </p:nvSpPr>
        <p:spPr bwMode="auto">
          <a:xfrm>
            <a:off x="8437563" y="473373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5" name="Freeform 346">
            <a:extLst>
              <a:ext uri="{FF2B5EF4-FFF2-40B4-BE49-F238E27FC236}">
                <a16:creationId xmlns:a16="http://schemas.microsoft.com/office/drawing/2014/main" id="{C8E3F017-92C0-23DC-A21B-E5B497B697AC}"/>
              </a:ext>
            </a:extLst>
          </p:cNvPr>
          <p:cNvSpPr>
            <a:spLocks/>
          </p:cNvSpPr>
          <p:nvPr/>
        </p:nvSpPr>
        <p:spPr bwMode="auto">
          <a:xfrm>
            <a:off x="8437563" y="47765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6" name="Freeform 347">
            <a:extLst>
              <a:ext uri="{FF2B5EF4-FFF2-40B4-BE49-F238E27FC236}">
                <a16:creationId xmlns:a16="http://schemas.microsoft.com/office/drawing/2014/main" id="{1D82CBE6-6CFD-EFDA-1E1C-AB1FA7A685B5}"/>
              </a:ext>
            </a:extLst>
          </p:cNvPr>
          <p:cNvSpPr>
            <a:spLocks/>
          </p:cNvSpPr>
          <p:nvPr/>
        </p:nvSpPr>
        <p:spPr bwMode="auto">
          <a:xfrm>
            <a:off x="8437563" y="480993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7" name="Freeform 348">
            <a:extLst>
              <a:ext uri="{FF2B5EF4-FFF2-40B4-BE49-F238E27FC236}">
                <a16:creationId xmlns:a16="http://schemas.microsoft.com/office/drawing/2014/main" id="{382CA13E-12DA-47A3-885F-91CBB507E15B}"/>
              </a:ext>
            </a:extLst>
          </p:cNvPr>
          <p:cNvSpPr>
            <a:spLocks/>
          </p:cNvSpPr>
          <p:nvPr/>
        </p:nvSpPr>
        <p:spPr bwMode="auto">
          <a:xfrm>
            <a:off x="8437563" y="4855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8" name="Freeform 349">
            <a:extLst>
              <a:ext uri="{FF2B5EF4-FFF2-40B4-BE49-F238E27FC236}">
                <a16:creationId xmlns:a16="http://schemas.microsoft.com/office/drawing/2014/main" id="{3B5E9B6D-030E-B1B3-2B9E-F160363636A9}"/>
              </a:ext>
            </a:extLst>
          </p:cNvPr>
          <p:cNvSpPr>
            <a:spLocks/>
          </p:cNvSpPr>
          <p:nvPr/>
        </p:nvSpPr>
        <p:spPr bwMode="auto">
          <a:xfrm>
            <a:off x="8437563" y="4876607"/>
            <a:ext cx="42863" cy="42863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3 h 108"/>
              <a:gd name="T4" fmla="*/ 103 w 107"/>
              <a:gd name="T5" fmla="*/ 74 h 108"/>
              <a:gd name="T6" fmla="*/ 103 w 107"/>
              <a:gd name="T7" fmla="*/ 71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6 h 108"/>
              <a:gd name="T24" fmla="*/ 82 w 107"/>
              <a:gd name="T25" fmla="*/ 8 h 108"/>
              <a:gd name="T26" fmla="*/ 73 w 107"/>
              <a:gd name="T27" fmla="*/ 3 h 108"/>
              <a:gd name="T28" fmla="*/ 64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6 h 108"/>
              <a:gd name="T38" fmla="*/ 8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8 w 107"/>
              <a:gd name="T49" fmla="*/ 83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4 w 107"/>
              <a:gd name="T63" fmla="*/ 107 h 108"/>
              <a:gd name="T64" fmla="*/ 68 w 107"/>
              <a:gd name="T65" fmla="*/ 105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49" name="Freeform 350">
            <a:extLst>
              <a:ext uri="{FF2B5EF4-FFF2-40B4-BE49-F238E27FC236}">
                <a16:creationId xmlns:a16="http://schemas.microsoft.com/office/drawing/2014/main" id="{DCE37A4F-A396-7598-B117-30D270FB3C44}"/>
              </a:ext>
            </a:extLst>
          </p:cNvPr>
          <p:cNvSpPr>
            <a:spLocks/>
          </p:cNvSpPr>
          <p:nvPr/>
        </p:nvSpPr>
        <p:spPr bwMode="auto">
          <a:xfrm>
            <a:off x="8437563" y="4898832"/>
            <a:ext cx="42863" cy="41275"/>
          </a:xfrm>
          <a:custGeom>
            <a:avLst/>
            <a:gdLst>
              <a:gd name="T0" fmla="*/ 91 w 107"/>
              <a:gd name="T1" fmla="*/ 91 h 108"/>
              <a:gd name="T2" fmla="*/ 98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8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4 w 107"/>
              <a:gd name="T29" fmla="*/ 0 h 108"/>
              <a:gd name="T30" fmla="*/ 54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8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8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4 w 107"/>
              <a:gd name="T59" fmla="*/ 108 h 108"/>
              <a:gd name="T60" fmla="*/ 58 w 107"/>
              <a:gd name="T61" fmla="*/ 107 h 108"/>
              <a:gd name="T62" fmla="*/ 64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0" name="Freeform 351">
            <a:extLst>
              <a:ext uri="{FF2B5EF4-FFF2-40B4-BE49-F238E27FC236}">
                <a16:creationId xmlns:a16="http://schemas.microsoft.com/office/drawing/2014/main" id="{0837A860-C27B-E6A6-6C0C-7D6C63857BD9}"/>
              </a:ext>
            </a:extLst>
          </p:cNvPr>
          <p:cNvSpPr>
            <a:spLocks/>
          </p:cNvSpPr>
          <p:nvPr/>
        </p:nvSpPr>
        <p:spPr bwMode="auto">
          <a:xfrm>
            <a:off x="8437563" y="4940107"/>
            <a:ext cx="42863" cy="42863"/>
          </a:xfrm>
          <a:custGeom>
            <a:avLst/>
            <a:gdLst>
              <a:gd name="T0" fmla="*/ 91 w 107"/>
              <a:gd name="T1" fmla="*/ 91 h 107"/>
              <a:gd name="T2" fmla="*/ 98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4 h 107"/>
              <a:gd name="T16" fmla="*/ 106 w 107"/>
              <a:gd name="T17" fmla="*/ 43 h 107"/>
              <a:gd name="T18" fmla="*/ 103 w 107"/>
              <a:gd name="T19" fmla="*/ 33 h 107"/>
              <a:gd name="T20" fmla="*/ 98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4 w 107"/>
              <a:gd name="T29" fmla="*/ 0 h 107"/>
              <a:gd name="T30" fmla="*/ 54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8 w 107"/>
              <a:gd name="T39" fmla="*/ 23 h 107"/>
              <a:gd name="T40" fmla="*/ 3 w 107"/>
              <a:gd name="T41" fmla="*/ 33 h 107"/>
              <a:gd name="T42" fmla="*/ 0 w 107"/>
              <a:gd name="T43" fmla="*/ 54 h 107"/>
              <a:gd name="T44" fmla="*/ 0 w 107"/>
              <a:gd name="T45" fmla="*/ 63 h 107"/>
              <a:gd name="T46" fmla="*/ 3 w 107"/>
              <a:gd name="T47" fmla="*/ 73 h 107"/>
              <a:gd name="T48" fmla="*/ 8 w 107"/>
              <a:gd name="T49" fmla="*/ 82 h 107"/>
              <a:gd name="T50" fmla="*/ 15 w 107"/>
              <a:gd name="T51" fmla="*/ 91 h 107"/>
              <a:gd name="T52" fmla="*/ 23 w 107"/>
              <a:gd name="T53" fmla="*/ 98 h 107"/>
              <a:gd name="T54" fmla="*/ 33 w 107"/>
              <a:gd name="T55" fmla="*/ 103 h 107"/>
              <a:gd name="T56" fmla="*/ 43 w 107"/>
              <a:gd name="T57" fmla="*/ 106 h 107"/>
              <a:gd name="T58" fmla="*/ 54 w 107"/>
              <a:gd name="T59" fmla="*/ 107 h 107"/>
              <a:gd name="T60" fmla="*/ 58 w 107"/>
              <a:gd name="T61" fmla="*/ 106 h 107"/>
              <a:gd name="T62" fmla="*/ 64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8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1" name="Freeform 352">
            <a:extLst>
              <a:ext uri="{FF2B5EF4-FFF2-40B4-BE49-F238E27FC236}">
                <a16:creationId xmlns:a16="http://schemas.microsoft.com/office/drawing/2014/main" id="{EB3C8DAB-EE6B-1F6B-ED39-8BF625BC0728}"/>
              </a:ext>
            </a:extLst>
          </p:cNvPr>
          <p:cNvSpPr>
            <a:spLocks/>
          </p:cNvSpPr>
          <p:nvPr/>
        </p:nvSpPr>
        <p:spPr bwMode="auto">
          <a:xfrm>
            <a:off x="8439150" y="4962332"/>
            <a:ext cx="41275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2" name="Freeform 353">
            <a:extLst>
              <a:ext uri="{FF2B5EF4-FFF2-40B4-BE49-F238E27FC236}">
                <a16:creationId xmlns:a16="http://schemas.microsoft.com/office/drawing/2014/main" id="{6720FD78-E4EB-ED1A-53CF-274B37C72747}"/>
              </a:ext>
            </a:extLst>
          </p:cNvPr>
          <p:cNvSpPr>
            <a:spLocks/>
          </p:cNvSpPr>
          <p:nvPr/>
        </p:nvSpPr>
        <p:spPr bwMode="auto">
          <a:xfrm>
            <a:off x="8439150" y="4995669"/>
            <a:ext cx="41275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3" name="Freeform 354">
            <a:extLst>
              <a:ext uri="{FF2B5EF4-FFF2-40B4-BE49-F238E27FC236}">
                <a16:creationId xmlns:a16="http://schemas.microsoft.com/office/drawing/2014/main" id="{8FB04772-A1B6-92EF-5D17-95A2C2B2A842}"/>
              </a:ext>
            </a:extLst>
          </p:cNvPr>
          <p:cNvSpPr>
            <a:spLocks/>
          </p:cNvSpPr>
          <p:nvPr/>
        </p:nvSpPr>
        <p:spPr bwMode="auto">
          <a:xfrm>
            <a:off x="8439150" y="5041707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4" name="Freeform 355">
            <a:extLst>
              <a:ext uri="{FF2B5EF4-FFF2-40B4-BE49-F238E27FC236}">
                <a16:creationId xmlns:a16="http://schemas.microsoft.com/office/drawing/2014/main" id="{45225FEA-CED3-C1FA-77B7-0A9A443C380C}"/>
              </a:ext>
            </a:extLst>
          </p:cNvPr>
          <p:cNvSpPr>
            <a:spLocks/>
          </p:cNvSpPr>
          <p:nvPr/>
        </p:nvSpPr>
        <p:spPr bwMode="auto">
          <a:xfrm>
            <a:off x="8439150" y="5087744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5" name="Freeform 356">
            <a:extLst>
              <a:ext uri="{FF2B5EF4-FFF2-40B4-BE49-F238E27FC236}">
                <a16:creationId xmlns:a16="http://schemas.microsoft.com/office/drawing/2014/main" id="{EDAC56E5-D1CB-39DD-0872-F4F6C61AD6B7}"/>
              </a:ext>
            </a:extLst>
          </p:cNvPr>
          <p:cNvSpPr>
            <a:spLocks/>
          </p:cNvSpPr>
          <p:nvPr/>
        </p:nvSpPr>
        <p:spPr bwMode="auto">
          <a:xfrm>
            <a:off x="8439150" y="5108382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6" name="Freeform 357">
            <a:extLst>
              <a:ext uri="{FF2B5EF4-FFF2-40B4-BE49-F238E27FC236}">
                <a16:creationId xmlns:a16="http://schemas.microsoft.com/office/drawing/2014/main" id="{6F4E18BA-BE72-DBBD-812D-B42E556D67A8}"/>
              </a:ext>
            </a:extLst>
          </p:cNvPr>
          <p:cNvSpPr>
            <a:spLocks/>
          </p:cNvSpPr>
          <p:nvPr/>
        </p:nvSpPr>
        <p:spPr bwMode="auto">
          <a:xfrm>
            <a:off x="8439150" y="5157594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7" name="Freeform 358">
            <a:extLst>
              <a:ext uri="{FF2B5EF4-FFF2-40B4-BE49-F238E27FC236}">
                <a16:creationId xmlns:a16="http://schemas.microsoft.com/office/drawing/2014/main" id="{363678F7-FCFA-A2CF-B604-87B4D113BA72}"/>
              </a:ext>
            </a:extLst>
          </p:cNvPr>
          <p:cNvSpPr>
            <a:spLocks/>
          </p:cNvSpPr>
          <p:nvPr/>
        </p:nvSpPr>
        <p:spPr bwMode="auto">
          <a:xfrm>
            <a:off x="8439150" y="5200457"/>
            <a:ext cx="41275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8" name="Freeform 359">
            <a:extLst>
              <a:ext uri="{FF2B5EF4-FFF2-40B4-BE49-F238E27FC236}">
                <a16:creationId xmlns:a16="http://schemas.microsoft.com/office/drawing/2014/main" id="{2A042267-D2C6-A488-9197-A664BFEE75AA}"/>
              </a:ext>
            </a:extLst>
          </p:cNvPr>
          <p:cNvSpPr>
            <a:spLocks/>
          </p:cNvSpPr>
          <p:nvPr/>
        </p:nvSpPr>
        <p:spPr bwMode="auto">
          <a:xfrm>
            <a:off x="8437563" y="5221094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59" name="Freeform 360">
            <a:extLst>
              <a:ext uri="{FF2B5EF4-FFF2-40B4-BE49-F238E27FC236}">
                <a16:creationId xmlns:a16="http://schemas.microsoft.com/office/drawing/2014/main" id="{7B38BC26-92D0-9206-8595-CF3429326C0B}"/>
              </a:ext>
            </a:extLst>
          </p:cNvPr>
          <p:cNvSpPr>
            <a:spLocks/>
          </p:cNvSpPr>
          <p:nvPr/>
        </p:nvSpPr>
        <p:spPr bwMode="auto">
          <a:xfrm>
            <a:off x="8437563" y="52560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0" name="Freeform 361">
            <a:extLst>
              <a:ext uri="{FF2B5EF4-FFF2-40B4-BE49-F238E27FC236}">
                <a16:creationId xmlns:a16="http://schemas.microsoft.com/office/drawing/2014/main" id="{A6E1D0B7-6AED-E711-7CB3-923A108FD983}"/>
              </a:ext>
            </a:extLst>
          </p:cNvPr>
          <p:cNvSpPr>
            <a:spLocks/>
          </p:cNvSpPr>
          <p:nvPr/>
        </p:nvSpPr>
        <p:spPr bwMode="auto">
          <a:xfrm>
            <a:off x="8437563" y="53004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3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3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1" name="Freeform 362">
            <a:extLst>
              <a:ext uri="{FF2B5EF4-FFF2-40B4-BE49-F238E27FC236}">
                <a16:creationId xmlns:a16="http://schemas.microsoft.com/office/drawing/2014/main" id="{7F537A16-6CC0-C0F7-BE7B-EABE79EAAFAF}"/>
              </a:ext>
            </a:extLst>
          </p:cNvPr>
          <p:cNvSpPr>
            <a:spLocks/>
          </p:cNvSpPr>
          <p:nvPr/>
        </p:nvSpPr>
        <p:spPr bwMode="auto">
          <a:xfrm>
            <a:off x="8437563" y="534015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4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4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2" name="Freeform 363">
            <a:extLst>
              <a:ext uri="{FF2B5EF4-FFF2-40B4-BE49-F238E27FC236}">
                <a16:creationId xmlns:a16="http://schemas.microsoft.com/office/drawing/2014/main" id="{29795325-9A96-8A80-3245-8ADA90EFFE97}"/>
              </a:ext>
            </a:extLst>
          </p:cNvPr>
          <p:cNvSpPr>
            <a:spLocks/>
          </p:cNvSpPr>
          <p:nvPr/>
        </p:nvSpPr>
        <p:spPr bwMode="auto">
          <a:xfrm>
            <a:off x="8437563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3" name="Freeform 364">
            <a:extLst>
              <a:ext uri="{FF2B5EF4-FFF2-40B4-BE49-F238E27FC236}">
                <a16:creationId xmlns:a16="http://schemas.microsoft.com/office/drawing/2014/main" id="{ACC8433D-FAB1-ED38-F286-CF72454112E3}"/>
              </a:ext>
            </a:extLst>
          </p:cNvPr>
          <p:cNvSpPr>
            <a:spLocks/>
          </p:cNvSpPr>
          <p:nvPr/>
        </p:nvSpPr>
        <p:spPr bwMode="auto">
          <a:xfrm>
            <a:off x="8437563" y="5529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4" name="Freeform 365">
            <a:extLst>
              <a:ext uri="{FF2B5EF4-FFF2-40B4-BE49-F238E27FC236}">
                <a16:creationId xmlns:a16="http://schemas.microsoft.com/office/drawing/2014/main" id="{A504397D-14D8-17D7-1932-FD88CC49E9AB}"/>
              </a:ext>
            </a:extLst>
          </p:cNvPr>
          <p:cNvSpPr>
            <a:spLocks/>
          </p:cNvSpPr>
          <p:nvPr/>
        </p:nvSpPr>
        <p:spPr bwMode="auto">
          <a:xfrm>
            <a:off x="8437563" y="5590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5" name="Freeform 366">
            <a:extLst>
              <a:ext uri="{FF2B5EF4-FFF2-40B4-BE49-F238E27FC236}">
                <a16:creationId xmlns:a16="http://schemas.microsoft.com/office/drawing/2014/main" id="{963E5622-055E-C06A-6E21-8CC43B28B088}"/>
              </a:ext>
            </a:extLst>
          </p:cNvPr>
          <p:cNvSpPr>
            <a:spLocks/>
          </p:cNvSpPr>
          <p:nvPr/>
        </p:nvSpPr>
        <p:spPr bwMode="auto">
          <a:xfrm>
            <a:off x="8437563" y="564019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6" name="Freeform 367">
            <a:extLst>
              <a:ext uri="{FF2B5EF4-FFF2-40B4-BE49-F238E27FC236}">
                <a16:creationId xmlns:a16="http://schemas.microsoft.com/office/drawing/2014/main" id="{AB42B4C6-16BB-96E4-2D1F-F7B57DB5F935}"/>
              </a:ext>
            </a:extLst>
          </p:cNvPr>
          <p:cNvSpPr>
            <a:spLocks/>
          </p:cNvSpPr>
          <p:nvPr/>
        </p:nvSpPr>
        <p:spPr bwMode="auto">
          <a:xfrm>
            <a:off x="9269413" y="4584507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7" name="Freeform 368">
            <a:extLst>
              <a:ext uri="{FF2B5EF4-FFF2-40B4-BE49-F238E27FC236}">
                <a16:creationId xmlns:a16="http://schemas.microsoft.com/office/drawing/2014/main" id="{49E8AB82-B707-14E8-A336-94D4D05EB7BB}"/>
              </a:ext>
            </a:extLst>
          </p:cNvPr>
          <p:cNvSpPr>
            <a:spLocks/>
          </p:cNvSpPr>
          <p:nvPr/>
        </p:nvSpPr>
        <p:spPr bwMode="auto">
          <a:xfrm>
            <a:off x="9267825" y="4606732"/>
            <a:ext cx="42863" cy="42863"/>
          </a:xfrm>
          <a:custGeom>
            <a:avLst/>
            <a:gdLst>
              <a:gd name="T0" fmla="*/ 91 w 107"/>
              <a:gd name="T1" fmla="*/ 91 h 107"/>
              <a:gd name="T2" fmla="*/ 97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7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3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3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7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3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8" name="Freeform 369">
            <a:extLst>
              <a:ext uri="{FF2B5EF4-FFF2-40B4-BE49-F238E27FC236}">
                <a16:creationId xmlns:a16="http://schemas.microsoft.com/office/drawing/2014/main" id="{1353DC42-7515-762D-8596-A1547B7A80FB}"/>
              </a:ext>
            </a:extLst>
          </p:cNvPr>
          <p:cNvSpPr>
            <a:spLocks/>
          </p:cNvSpPr>
          <p:nvPr/>
        </p:nvSpPr>
        <p:spPr bwMode="auto">
          <a:xfrm>
            <a:off x="9267825" y="4673407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7 h 108"/>
              <a:gd name="T58" fmla="*/ 53 w 107"/>
              <a:gd name="T59" fmla="*/ 108 h 108"/>
              <a:gd name="T60" fmla="*/ 58 w 107"/>
              <a:gd name="T61" fmla="*/ 107 h 108"/>
              <a:gd name="T62" fmla="*/ 63 w 107"/>
              <a:gd name="T63" fmla="*/ 107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3" y="108"/>
                </a:lnTo>
                <a:lnTo>
                  <a:pt x="58" y="107"/>
                </a:lnTo>
                <a:lnTo>
                  <a:pt x="63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69" name="Freeform 370">
            <a:extLst>
              <a:ext uri="{FF2B5EF4-FFF2-40B4-BE49-F238E27FC236}">
                <a16:creationId xmlns:a16="http://schemas.microsoft.com/office/drawing/2014/main" id="{15409654-D005-3192-AF87-456180CC31A0}"/>
              </a:ext>
            </a:extLst>
          </p:cNvPr>
          <p:cNvSpPr>
            <a:spLocks/>
          </p:cNvSpPr>
          <p:nvPr/>
        </p:nvSpPr>
        <p:spPr bwMode="auto">
          <a:xfrm>
            <a:off x="9267825" y="4695632"/>
            <a:ext cx="42863" cy="42863"/>
          </a:xfrm>
          <a:custGeom>
            <a:avLst/>
            <a:gdLst>
              <a:gd name="T0" fmla="*/ 91 w 107"/>
              <a:gd name="T1" fmla="*/ 91 h 108"/>
              <a:gd name="T2" fmla="*/ 97 w 107"/>
              <a:gd name="T3" fmla="*/ 82 h 108"/>
              <a:gd name="T4" fmla="*/ 103 w 107"/>
              <a:gd name="T5" fmla="*/ 74 h 108"/>
              <a:gd name="T6" fmla="*/ 103 w 107"/>
              <a:gd name="T7" fmla="*/ 70 h 108"/>
              <a:gd name="T8" fmla="*/ 104 w 107"/>
              <a:gd name="T9" fmla="*/ 68 h 108"/>
              <a:gd name="T10" fmla="*/ 106 w 107"/>
              <a:gd name="T11" fmla="*/ 64 h 108"/>
              <a:gd name="T12" fmla="*/ 106 w 107"/>
              <a:gd name="T13" fmla="*/ 58 h 108"/>
              <a:gd name="T14" fmla="*/ 107 w 107"/>
              <a:gd name="T15" fmla="*/ 54 h 108"/>
              <a:gd name="T16" fmla="*/ 106 w 107"/>
              <a:gd name="T17" fmla="*/ 43 h 108"/>
              <a:gd name="T18" fmla="*/ 103 w 107"/>
              <a:gd name="T19" fmla="*/ 33 h 108"/>
              <a:gd name="T20" fmla="*/ 97 w 107"/>
              <a:gd name="T21" fmla="*/ 23 h 108"/>
              <a:gd name="T22" fmla="*/ 91 w 107"/>
              <a:gd name="T23" fmla="*/ 15 h 108"/>
              <a:gd name="T24" fmla="*/ 82 w 107"/>
              <a:gd name="T25" fmla="*/ 8 h 108"/>
              <a:gd name="T26" fmla="*/ 73 w 107"/>
              <a:gd name="T27" fmla="*/ 3 h 108"/>
              <a:gd name="T28" fmla="*/ 63 w 107"/>
              <a:gd name="T29" fmla="*/ 0 h 108"/>
              <a:gd name="T30" fmla="*/ 53 w 107"/>
              <a:gd name="T31" fmla="*/ 0 h 108"/>
              <a:gd name="T32" fmla="*/ 33 w 107"/>
              <a:gd name="T33" fmla="*/ 3 h 108"/>
              <a:gd name="T34" fmla="*/ 23 w 107"/>
              <a:gd name="T35" fmla="*/ 8 h 108"/>
              <a:gd name="T36" fmla="*/ 15 w 107"/>
              <a:gd name="T37" fmla="*/ 15 h 108"/>
              <a:gd name="T38" fmla="*/ 7 w 107"/>
              <a:gd name="T39" fmla="*/ 23 h 108"/>
              <a:gd name="T40" fmla="*/ 3 w 107"/>
              <a:gd name="T41" fmla="*/ 33 h 108"/>
              <a:gd name="T42" fmla="*/ 0 w 107"/>
              <a:gd name="T43" fmla="*/ 54 h 108"/>
              <a:gd name="T44" fmla="*/ 0 w 107"/>
              <a:gd name="T45" fmla="*/ 64 h 108"/>
              <a:gd name="T46" fmla="*/ 3 w 107"/>
              <a:gd name="T47" fmla="*/ 74 h 108"/>
              <a:gd name="T48" fmla="*/ 7 w 107"/>
              <a:gd name="T49" fmla="*/ 82 h 108"/>
              <a:gd name="T50" fmla="*/ 15 w 107"/>
              <a:gd name="T51" fmla="*/ 91 h 108"/>
              <a:gd name="T52" fmla="*/ 23 w 107"/>
              <a:gd name="T53" fmla="*/ 98 h 108"/>
              <a:gd name="T54" fmla="*/ 33 w 107"/>
              <a:gd name="T55" fmla="*/ 103 h 108"/>
              <a:gd name="T56" fmla="*/ 43 w 107"/>
              <a:gd name="T57" fmla="*/ 106 h 108"/>
              <a:gd name="T58" fmla="*/ 53 w 107"/>
              <a:gd name="T59" fmla="*/ 108 h 108"/>
              <a:gd name="T60" fmla="*/ 58 w 107"/>
              <a:gd name="T61" fmla="*/ 106 h 108"/>
              <a:gd name="T62" fmla="*/ 63 w 107"/>
              <a:gd name="T63" fmla="*/ 106 h 108"/>
              <a:gd name="T64" fmla="*/ 68 w 107"/>
              <a:gd name="T65" fmla="*/ 104 h 108"/>
              <a:gd name="T66" fmla="*/ 70 w 107"/>
              <a:gd name="T67" fmla="*/ 103 h 108"/>
              <a:gd name="T68" fmla="*/ 73 w 107"/>
              <a:gd name="T69" fmla="*/ 103 h 108"/>
              <a:gd name="T70" fmla="*/ 82 w 107"/>
              <a:gd name="T71" fmla="*/ 98 h 108"/>
              <a:gd name="T72" fmla="*/ 91 w 107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8">
                <a:moveTo>
                  <a:pt x="91" y="91"/>
                </a:moveTo>
                <a:lnTo>
                  <a:pt x="97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7" y="54"/>
                </a:lnTo>
                <a:lnTo>
                  <a:pt x="106" y="43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7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3" y="108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0" name="Freeform 371">
            <a:extLst>
              <a:ext uri="{FF2B5EF4-FFF2-40B4-BE49-F238E27FC236}">
                <a16:creationId xmlns:a16="http://schemas.microsoft.com/office/drawing/2014/main" id="{59A9AE47-F678-E730-A74E-287E2F24942C}"/>
              </a:ext>
            </a:extLst>
          </p:cNvPr>
          <p:cNvSpPr>
            <a:spLocks/>
          </p:cNvSpPr>
          <p:nvPr/>
        </p:nvSpPr>
        <p:spPr bwMode="auto">
          <a:xfrm>
            <a:off x="9267825" y="4790882"/>
            <a:ext cx="42863" cy="42863"/>
          </a:xfrm>
          <a:custGeom>
            <a:avLst/>
            <a:gdLst>
              <a:gd name="T0" fmla="*/ 91 w 107"/>
              <a:gd name="T1" fmla="*/ 91 h 107"/>
              <a:gd name="T2" fmla="*/ 97 w 107"/>
              <a:gd name="T3" fmla="*/ 82 h 107"/>
              <a:gd name="T4" fmla="*/ 103 w 107"/>
              <a:gd name="T5" fmla="*/ 73 h 107"/>
              <a:gd name="T6" fmla="*/ 103 w 107"/>
              <a:gd name="T7" fmla="*/ 70 h 107"/>
              <a:gd name="T8" fmla="*/ 104 w 107"/>
              <a:gd name="T9" fmla="*/ 68 h 107"/>
              <a:gd name="T10" fmla="*/ 106 w 107"/>
              <a:gd name="T11" fmla="*/ 63 h 107"/>
              <a:gd name="T12" fmla="*/ 106 w 107"/>
              <a:gd name="T13" fmla="*/ 58 h 107"/>
              <a:gd name="T14" fmla="*/ 107 w 107"/>
              <a:gd name="T15" fmla="*/ 53 h 107"/>
              <a:gd name="T16" fmla="*/ 106 w 107"/>
              <a:gd name="T17" fmla="*/ 42 h 107"/>
              <a:gd name="T18" fmla="*/ 103 w 107"/>
              <a:gd name="T19" fmla="*/ 33 h 107"/>
              <a:gd name="T20" fmla="*/ 97 w 107"/>
              <a:gd name="T21" fmla="*/ 23 h 107"/>
              <a:gd name="T22" fmla="*/ 91 w 107"/>
              <a:gd name="T23" fmla="*/ 15 h 107"/>
              <a:gd name="T24" fmla="*/ 82 w 107"/>
              <a:gd name="T25" fmla="*/ 7 h 107"/>
              <a:gd name="T26" fmla="*/ 73 w 107"/>
              <a:gd name="T27" fmla="*/ 3 h 107"/>
              <a:gd name="T28" fmla="*/ 63 w 107"/>
              <a:gd name="T29" fmla="*/ 0 h 107"/>
              <a:gd name="T30" fmla="*/ 53 w 107"/>
              <a:gd name="T31" fmla="*/ 0 h 107"/>
              <a:gd name="T32" fmla="*/ 33 w 107"/>
              <a:gd name="T33" fmla="*/ 3 h 107"/>
              <a:gd name="T34" fmla="*/ 23 w 107"/>
              <a:gd name="T35" fmla="*/ 7 h 107"/>
              <a:gd name="T36" fmla="*/ 15 w 107"/>
              <a:gd name="T37" fmla="*/ 15 h 107"/>
              <a:gd name="T38" fmla="*/ 7 w 107"/>
              <a:gd name="T39" fmla="*/ 23 h 107"/>
              <a:gd name="T40" fmla="*/ 3 w 107"/>
              <a:gd name="T41" fmla="*/ 33 h 107"/>
              <a:gd name="T42" fmla="*/ 0 w 107"/>
              <a:gd name="T43" fmla="*/ 53 h 107"/>
              <a:gd name="T44" fmla="*/ 0 w 107"/>
              <a:gd name="T45" fmla="*/ 63 h 107"/>
              <a:gd name="T46" fmla="*/ 3 w 107"/>
              <a:gd name="T47" fmla="*/ 73 h 107"/>
              <a:gd name="T48" fmla="*/ 7 w 107"/>
              <a:gd name="T49" fmla="*/ 82 h 107"/>
              <a:gd name="T50" fmla="*/ 15 w 107"/>
              <a:gd name="T51" fmla="*/ 91 h 107"/>
              <a:gd name="T52" fmla="*/ 23 w 107"/>
              <a:gd name="T53" fmla="*/ 97 h 107"/>
              <a:gd name="T54" fmla="*/ 33 w 107"/>
              <a:gd name="T55" fmla="*/ 103 h 107"/>
              <a:gd name="T56" fmla="*/ 43 w 107"/>
              <a:gd name="T57" fmla="*/ 106 h 107"/>
              <a:gd name="T58" fmla="*/ 53 w 107"/>
              <a:gd name="T59" fmla="*/ 107 h 107"/>
              <a:gd name="T60" fmla="*/ 58 w 107"/>
              <a:gd name="T61" fmla="*/ 106 h 107"/>
              <a:gd name="T62" fmla="*/ 63 w 107"/>
              <a:gd name="T63" fmla="*/ 106 h 107"/>
              <a:gd name="T64" fmla="*/ 68 w 107"/>
              <a:gd name="T65" fmla="*/ 104 h 107"/>
              <a:gd name="T66" fmla="*/ 70 w 107"/>
              <a:gd name="T67" fmla="*/ 103 h 107"/>
              <a:gd name="T68" fmla="*/ 73 w 107"/>
              <a:gd name="T69" fmla="*/ 103 h 107"/>
              <a:gd name="T70" fmla="*/ 82 w 107"/>
              <a:gd name="T71" fmla="*/ 97 h 107"/>
              <a:gd name="T72" fmla="*/ 91 w 107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07">
                <a:moveTo>
                  <a:pt x="91" y="91"/>
                </a:moveTo>
                <a:lnTo>
                  <a:pt x="97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7" y="53"/>
                </a:lnTo>
                <a:lnTo>
                  <a:pt x="106" y="42"/>
                </a:lnTo>
                <a:lnTo>
                  <a:pt x="103" y="33"/>
                </a:lnTo>
                <a:lnTo>
                  <a:pt x="97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3" y="0"/>
                </a:lnTo>
                <a:lnTo>
                  <a:pt x="53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7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7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3" y="107"/>
                </a:lnTo>
                <a:lnTo>
                  <a:pt x="58" y="106"/>
                </a:lnTo>
                <a:lnTo>
                  <a:pt x="63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1" name="Freeform 372">
            <a:extLst>
              <a:ext uri="{FF2B5EF4-FFF2-40B4-BE49-F238E27FC236}">
                <a16:creationId xmlns:a16="http://schemas.microsoft.com/office/drawing/2014/main" id="{06666FB9-2C38-1F34-8506-7840E2F1C22C}"/>
              </a:ext>
            </a:extLst>
          </p:cNvPr>
          <p:cNvSpPr>
            <a:spLocks/>
          </p:cNvSpPr>
          <p:nvPr/>
        </p:nvSpPr>
        <p:spPr bwMode="auto">
          <a:xfrm>
            <a:off x="9269413" y="481151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4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4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4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4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2" name="Freeform 373">
            <a:extLst>
              <a:ext uri="{FF2B5EF4-FFF2-40B4-BE49-F238E27FC236}">
                <a16:creationId xmlns:a16="http://schemas.microsoft.com/office/drawing/2014/main" id="{B354FD42-C1EC-6F41-9875-2BA9B12AACB9}"/>
              </a:ext>
            </a:extLst>
          </p:cNvPr>
          <p:cNvSpPr>
            <a:spLocks/>
          </p:cNvSpPr>
          <p:nvPr/>
        </p:nvSpPr>
        <p:spPr bwMode="auto">
          <a:xfrm>
            <a:off x="9269413" y="485596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4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3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3" name="Freeform 374">
            <a:extLst>
              <a:ext uri="{FF2B5EF4-FFF2-40B4-BE49-F238E27FC236}">
                <a16:creationId xmlns:a16="http://schemas.microsoft.com/office/drawing/2014/main" id="{2BF78EFB-B88D-F853-AF16-62D75D6F16EC}"/>
              </a:ext>
            </a:extLst>
          </p:cNvPr>
          <p:cNvSpPr>
            <a:spLocks/>
          </p:cNvSpPr>
          <p:nvPr/>
        </p:nvSpPr>
        <p:spPr bwMode="auto">
          <a:xfrm>
            <a:off x="9269413" y="4895657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4" name="Freeform 375">
            <a:extLst>
              <a:ext uri="{FF2B5EF4-FFF2-40B4-BE49-F238E27FC236}">
                <a16:creationId xmlns:a16="http://schemas.microsoft.com/office/drawing/2014/main" id="{817E5EFB-28DD-4A63-27A5-7793B04C0E61}"/>
              </a:ext>
            </a:extLst>
          </p:cNvPr>
          <p:cNvSpPr>
            <a:spLocks/>
          </p:cNvSpPr>
          <p:nvPr/>
        </p:nvSpPr>
        <p:spPr bwMode="auto">
          <a:xfrm>
            <a:off x="9269413" y="4955982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4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4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5" name="Freeform 376">
            <a:extLst>
              <a:ext uri="{FF2B5EF4-FFF2-40B4-BE49-F238E27FC236}">
                <a16:creationId xmlns:a16="http://schemas.microsoft.com/office/drawing/2014/main" id="{24AA2745-BF7B-D726-2D5A-0A351D1F3C55}"/>
              </a:ext>
            </a:extLst>
          </p:cNvPr>
          <p:cNvSpPr>
            <a:spLocks/>
          </p:cNvSpPr>
          <p:nvPr/>
        </p:nvSpPr>
        <p:spPr bwMode="auto">
          <a:xfrm>
            <a:off x="9269413" y="49940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4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4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6" name="Freeform 377">
            <a:extLst>
              <a:ext uri="{FF2B5EF4-FFF2-40B4-BE49-F238E27FC236}">
                <a16:creationId xmlns:a16="http://schemas.microsoft.com/office/drawing/2014/main" id="{97601FFD-BC28-2EBA-194B-DD0A7D2BBDC2}"/>
              </a:ext>
            </a:extLst>
          </p:cNvPr>
          <p:cNvSpPr>
            <a:spLocks/>
          </p:cNvSpPr>
          <p:nvPr/>
        </p:nvSpPr>
        <p:spPr bwMode="auto">
          <a:xfrm>
            <a:off x="9271000" y="50147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3 w 108"/>
              <a:gd name="T25" fmla="*/ 7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7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8 w 108"/>
              <a:gd name="T61" fmla="*/ 106 h 108"/>
              <a:gd name="T62" fmla="*/ 64 w 108"/>
              <a:gd name="T63" fmla="*/ 106 h 108"/>
              <a:gd name="T64" fmla="*/ 68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7" name="Freeform 378">
            <a:extLst>
              <a:ext uri="{FF2B5EF4-FFF2-40B4-BE49-F238E27FC236}">
                <a16:creationId xmlns:a16="http://schemas.microsoft.com/office/drawing/2014/main" id="{C61E61E7-D038-F4B5-C560-65DD343C3CD4}"/>
              </a:ext>
            </a:extLst>
          </p:cNvPr>
          <p:cNvSpPr>
            <a:spLocks/>
          </p:cNvSpPr>
          <p:nvPr/>
        </p:nvSpPr>
        <p:spPr bwMode="auto">
          <a:xfrm>
            <a:off x="9271000" y="5036944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8" name="Freeform 379">
            <a:extLst>
              <a:ext uri="{FF2B5EF4-FFF2-40B4-BE49-F238E27FC236}">
                <a16:creationId xmlns:a16="http://schemas.microsoft.com/office/drawing/2014/main" id="{B78124E5-CEB7-CDFB-DCCB-478265BADB65}"/>
              </a:ext>
            </a:extLst>
          </p:cNvPr>
          <p:cNvSpPr>
            <a:spLocks/>
          </p:cNvSpPr>
          <p:nvPr/>
        </p:nvSpPr>
        <p:spPr bwMode="auto">
          <a:xfrm>
            <a:off x="9271000" y="50972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1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79" name="Freeform 380">
            <a:extLst>
              <a:ext uri="{FF2B5EF4-FFF2-40B4-BE49-F238E27FC236}">
                <a16:creationId xmlns:a16="http://schemas.microsoft.com/office/drawing/2014/main" id="{8B25DDA6-94D6-9E38-DFA2-E51BDB660816}"/>
              </a:ext>
            </a:extLst>
          </p:cNvPr>
          <p:cNvSpPr>
            <a:spLocks/>
          </p:cNvSpPr>
          <p:nvPr/>
        </p:nvSpPr>
        <p:spPr bwMode="auto">
          <a:xfrm>
            <a:off x="9269413" y="5117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0" name="Freeform 381">
            <a:extLst>
              <a:ext uri="{FF2B5EF4-FFF2-40B4-BE49-F238E27FC236}">
                <a16:creationId xmlns:a16="http://schemas.microsoft.com/office/drawing/2014/main" id="{76F65A93-C4D1-3726-4C24-0CE396FD2139}"/>
              </a:ext>
            </a:extLst>
          </p:cNvPr>
          <p:cNvSpPr>
            <a:spLocks/>
          </p:cNvSpPr>
          <p:nvPr/>
        </p:nvSpPr>
        <p:spPr bwMode="auto">
          <a:xfrm>
            <a:off x="9269413" y="5159182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7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7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1" name="Freeform 382">
            <a:extLst>
              <a:ext uri="{FF2B5EF4-FFF2-40B4-BE49-F238E27FC236}">
                <a16:creationId xmlns:a16="http://schemas.microsoft.com/office/drawing/2014/main" id="{AA8AAC74-0A0F-9AEF-9C5C-9F9FD215E0D3}"/>
              </a:ext>
            </a:extLst>
          </p:cNvPr>
          <p:cNvSpPr>
            <a:spLocks/>
          </p:cNvSpPr>
          <p:nvPr/>
        </p:nvSpPr>
        <p:spPr bwMode="auto">
          <a:xfrm>
            <a:off x="9269413" y="52353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2" name="Freeform 383">
            <a:extLst>
              <a:ext uri="{FF2B5EF4-FFF2-40B4-BE49-F238E27FC236}">
                <a16:creationId xmlns:a16="http://schemas.microsoft.com/office/drawing/2014/main" id="{A4FC2C95-498E-6C5C-5842-038C8FE00F3E}"/>
              </a:ext>
            </a:extLst>
          </p:cNvPr>
          <p:cNvSpPr>
            <a:spLocks/>
          </p:cNvSpPr>
          <p:nvPr/>
        </p:nvSpPr>
        <p:spPr bwMode="auto">
          <a:xfrm>
            <a:off x="9269413" y="527506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3" name="Freeform 384">
            <a:extLst>
              <a:ext uri="{FF2B5EF4-FFF2-40B4-BE49-F238E27FC236}">
                <a16:creationId xmlns:a16="http://schemas.microsoft.com/office/drawing/2014/main" id="{C83E1015-E8BB-4835-78F0-1D2D78D27B16}"/>
              </a:ext>
            </a:extLst>
          </p:cNvPr>
          <p:cNvSpPr>
            <a:spLocks/>
          </p:cNvSpPr>
          <p:nvPr/>
        </p:nvSpPr>
        <p:spPr bwMode="auto">
          <a:xfrm>
            <a:off x="9269413" y="5336982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4" name="Freeform 385">
            <a:extLst>
              <a:ext uri="{FF2B5EF4-FFF2-40B4-BE49-F238E27FC236}">
                <a16:creationId xmlns:a16="http://schemas.microsoft.com/office/drawing/2014/main" id="{5E16C84B-D0F1-ED85-FB0E-8668CE3B424F}"/>
              </a:ext>
            </a:extLst>
          </p:cNvPr>
          <p:cNvSpPr>
            <a:spLocks/>
          </p:cNvSpPr>
          <p:nvPr/>
        </p:nvSpPr>
        <p:spPr bwMode="auto">
          <a:xfrm>
            <a:off x="9269413" y="5371907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3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5" name="Freeform 386">
            <a:extLst>
              <a:ext uri="{FF2B5EF4-FFF2-40B4-BE49-F238E27FC236}">
                <a16:creationId xmlns:a16="http://schemas.microsoft.com/office/drawing/2014/main" id="{6E8CA413-B6C8-7F0C-34F3-324E541AEDB5}"/>
              </a:ext>
            </a:extLst>
          </p:cNvPr>
          <p:cNvSpPr>
            <a:spLocks/>
          </p:cNvSpPr>
          <p:nvPr/>
        </p:nvSpPr>
        <p:spPr bwMode="auto">
          <a:xfrm>
            <a:off x="9269413" y="5443344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6" name="Freeform 387">
            <a:extLst>
              <a:ext uri="{FF2B5EF4-FFF2-40B4-BE49-F238E27FC236}">
                <a16:creationId xmlns:a16="http://schemas.microsoft.com/office/drawing/2014/main" id="{14DBE733-4ED5-E314-57BF-762974A45C39}"/>
              </a:ext>
            </a:extLst>
          </p:cNvPr>
          <p:cNvSpPr>
            <a:spLocks/>
          </p:cNvSpPr>
          <p:nvPr/>
        </p:nvSpPr>
        <p:spPr bwMode="auto">
          <a:xfrm>
            <a:off x="9269413" y="5490969"/>
            <a:ext cx="42863" cy="42863"/>
          </a:xfrm>
          <a:custGeom>
            <a:avLst/>
            <a:gdLst>
              <a:gd name="T0" fmla="*/ 91 w 108"/>
              <a:gd name="T1" fmla="*/ 92 h 108"/>
              <a:gd name="T2" fmla="*/ 98 w 108"/>
              <a:gd name="T3" fmla="*/ 83 h 108"/>
              <a:gd name="T4" fmla="*/ 103 w 108"/>
              <a:gd name="T5" fmla="*/ 74 h 108"/>
              <a:gd name="T6" fmla="*/ 103 w 108"/>
              <a:gd name="T7" fmla="*/ 71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9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6 h 108"/>
              <a:gd name="T24" fmla="*/ 82 w 108"/>
              <a:gd name="T25" fmla="*/ 8 h 108"/>
              <a:gd name="T26" fmla="*/ 73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5 w 108"/>
              <a:gd name="T37" fmla="*/ 16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3 h 108"/>
              <a:gd name="T50" fmla="*/ 15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5 h 108"/>
              <a:gd name="T66" fmla="*/ 70 w 108"/>
              <a:gd name="T67" fmla="*/ 104 h 108"/>
              <a:gd name="T68" fmla="*/ 73 w 108"/>
              <a:gd name="T69" fmla="*/ 104 h 108"/>
              <a:gd name="T70" fmla="*/ 82 w 108"/>
              <a:gd name="T71" fmla="*/ 98 h 108"/>
              <a:gd name="T72" fmla="*/ 91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2"/>
                </a:moveTo>
                <a:lnTo>
                  <a:pt x="98" y="83"/>
                </a:lnTo>
                <a:lnTo>
                  <a:pt x="103" y="74"/>
                </a:lnTo>
                <a:lnTo>
                  <a:pt x="103" y="71"/>
                </a:lnTo>
                <a:lnTo>
                  <a:pt x="104" y="68"/>
                </a:lnTo>
                <a:lnTo>
                  <a:pt x="106" y="64"/>
                </a:lnTo>
                <a:lnTo>
                  <a:pt x="106" y="59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6"/>
                </a:lnTo>
                <a:lnTo>
                  <a:pt x="82" y="8"/>
                </a:lnTo>
                <a:lnTo>
                  <a:pt x="73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5" y="16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3"/>
                </a:lnTo>
                <a:lnTo>
                  <a:pt x="15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5"/>
                </a:lnTo>
                <a:lnTo>
                  <a:pt x="70" y="104"/>
                </a:lnTo>
                <a:lnTo>
                  <a:pt x="73" y="104"/>
                </a:lnTo>
                <a:lnTo>
                  <a:pt x="82" y="98"/>
                </a:lnTo>
                <a:lnTo>
                  <a:pt x="91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7" name="Freeform 388">
            <a:extLst>
              <a:ext uri="{FF2B5EF4-FFF2-40B4-BE49-F238E27FC236}">
                <a16:creationId xmlns:a16="http://schemas.microsoft.com/office/drawing/2014/main" id="{96D7FE1F-F1C1-6D0A-79A9-51610A9F8E31}"/>
              </a:ext>
            </a:extLst>
          </p:cNvPr>
          <p:cNvSpPr>
            <a:spLocks/>
          </p:cNvSpPr>
          <p:nvPr/>
        </p:nvSpPr>
        <p:spPr bwMode="auto">
          <a:xfrm>
            <a:off x="9269413" y="5579869"/>
            <a:ext cx="42863" cy="42863"/>
          </a:xfrm>
          <a:custGeom>
            <a:avLst/>
            <a:gdLst>
              <a:gd name="T0" fmla="*/ 91 w 108"/>
              <a:gd name="T1" fmla="*/ 91 h 107"/>
              <a:gd name="T2" fmla="*/ 98 w 108"/>
              <a:gd name="T3" fmla="*/ 82 h 107"/>
              <a:gd name="T4" fmla="*/ 103 w 108"/>
              <a:gd name="T5" fmla="*/ 73 h 107"/>
              <a:gd name="T6" fmla="*/ 103 w 108"/>
              <a:gd name="T7" fmla="*/ 70 h 107"/>
              <a:gd name="T8" fmla="*/ 104 w 108"/>
              <a:gd name="T9" fmla="*/ 68 h 107"/>
              <a:gd name="T10" fmla="*/ 106 w 108"/>
              <a:gd name="T11" fmla="*/ 63 h 107"/>
              <a:gd name="T12" fmla="*/ 106 w 108"/>
              <a:gd name="T13" fmla="*/ 58 h 107"/>
              <a:gd name="T14" fmla="*/ 108 w 108"/>
              <a:gd name="T15" fmla="*/ 54 h 107"/>
              <a:gd name="T16" fmla="*/ 106 w 108"/>
              <a:gd name="T17" fmla="*/ 43 h 107"/>
              <a:gd name="T18" fmla="*/ 103 w 108"/>
              <a:gd name="T19" fmla="*/ 33 h 107"/>
              <a:gd name="T20" fmla="*/ 98 w 108"/>
              <a:gd name="T21" fmla="*/ 23 h 107"/>
              <a:gd name="T22" fmla="*/ 91 w 108"/>
              <a:gd name="T23" fmla="*/ 15 h 107"/>
              <a:gd name="T24" fmla="*/ 82 w 108"/>
              <a:gd name="T25" fmla="*/ 7 h 107"/>
              <a:gd name="T26" fmla="*/ 73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5 w 108"/>
              <a:gd name="T37" fmla="*/ 15 h 107"/>
              <a:gd name="T38" fmla="*/ 8 w 108"/>
              <a:gd name="T39" fmla="*/ 23 h 107"/>
              <a:gd name="T40" fmla="*/ 3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3 w 108"/>
              <a:gd name="T47" fmla="*/ 73 h 107"/>
              <a:gd name="T48" fmla="*/ 8 w 108"/>
              <a:gd name="T49" fmla="*/ 82 h 107"/>
              <a:gd name="T50" fmla="*/ 15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8 w 108"/>
              <a:gd name="T61" fmla="*/ 106 h 107"/>
              <a:gd name="T62" fmla="*/ 64 w 108"/>
              <a:gd name="T63" fmla="*/ 106 h 107"/>
              <a:gd name="T64" fmla="*/ 68 w 108"/>
              <a:gd name="T65" fmla="*/ 104 h 107"/>
              <a:gd name="T66" fmla="*/ 70 w 108"/>
              <a:gd name="T67" fmla="*/ 103 h 107"/>
              <a:gd name="T68" fmla="*/ 73 w 108"/>
              <a:gd name="T69" fmla="*/ 103 h 107"/>
              <a:gd name="T70" fmla="*/ 82 w 108"/>
              <a:gd name="T71" fmla="*/ 98 h 107"/>
              <a:gd name="T72" fmla="*/ 91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1" y="91"/>
                </a:moveTo>
                <a:lnTo>
                  <a:pt x="98" y="82"/>
                </a:lnTo>
                <a:lnTo>
                  <a:pt x="103" y="73"/>
                </a:lnTo>
                <a:lnTo>
                  <a:pt x="103" y="70"/>
                </a:lnTo>
                <a:lnTo>
                  <a:pt x="104" y="68"/>
                </a:lnTo>
                <a:lnTo>
                  <a:pt x="106" y="63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7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3"/>
                </a:lnTo>
                <a:lnTo>
                  <a:pt x="3" y="73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8" y="106"/>
                </a:lnTo>
                <a:lnTo>
                  <a:pt x="64" y="106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8" name="Freeform 389">
            <a:extLst>
              <a:ext uri="{FF2B5EF4-FFF2-40B4-BE49-F238E27FC236}">
                <a16:creationId xmlns:a16="http://schemas.microsoft.com/office/drawing/2014/main" id="{0186C742-BDB8-9562-35BB-F0FD8E617CE1}"/>
              </a:ext>
            </a:extLst>
          </p:cNvPr>
          <p:cNvSpPr>
            <a:spLocks/>
          </p:cNvSpPr>
          <p:nvPr/>
        </p:nvSpPr>
        <p:spPr bwMode="auto">
          <a:xfrm>
            <a:off x="10104438" y="4484494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89" name="Freeform 390">
            <a:extLst>
              <a:ext uri="{FF2B5EF4-FFF2-40B4-BE49-F238E27FC236}">
                <a16:creationId xmlns:a16="http://schemas.microsoft.com/office/drawing/2014/main" id="{2040E68D-86BF-6C67-40F3-1576B819BCBA}"/>
              </a:ext>
            </a:extLst>
          </p:cNvPr>
          <p:cNvSpPr>
            <a:spLocks/>
          </p:cNvSpPr>
          <p:nvPr/>
        </p:nvSpPr>
        <p:spPr bwMode="auto">
          <a:xfrm>
            <a:off x="10104438" y="472579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3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3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6 h 108"/>
              <a:gd name="T58" fmla="*/ 54 w 108"/>
              <a:gd name="T59" fmla="*/ 108 h 108"/>
              <a:gd name="T60" fmla="*/ 59 w 108"/>
              <a:gd name="T61" fmla="*/ 106 h 108"/>
              <a:gd name="T62" fmla="*/ 64 w 108"/>
              <a:gd name="T63" fmla="*/ 106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8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0" name="Freeform 391">
            <a:extLst>
              <a:ext uri="{FF2B5EF4-FFF2-40B4-BE49-F238E27FC236}">
                <a16:creationId xmlns:a16="http://schemas.microsoft.com/office/drawing/2014/main" id="{77011FC9-7D5B-94AC-80B9-0B45EFF155D8}"/>
              </a:ext>
            </a:extLst>
          </p:cNvPr>
          <p:cNvSpPr>
            <a:spLocks/>
          </p:cNvSpPr>
          <p:nvPr/>
        </p:nvSpPr>
        <p:spPr bwMode="auto">
          <a:xfrm>
            <a:off x="10104438" y="4757544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1" name="Freeform 392">
            <a:extLst>
              <a:ext uri="{FF2B5EF4-FFF2-40B4-BE49-F238E27FC236}">
                <a16:creationId xmlns:a16="http://schemas.microsoft.com/office/drawing/2014/main" id="{302D0418-D1AA-CA57-E8CE-4C2E17B8EA82}"/>
              </a:ext>
            </a:extLst>
          </p:cNvPr>
          <p:cNvSpPr>
            <a:spLocks/>
          </p:cNvSpPr>
          <p:nvPr/>
        </p:nvSpPr>
        <p:spPr bwMode="auto">
          <a:xfrm>
            <a:off x="10104438" y="4886132"/>
            <a:ext cx="42863" cy="41275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2" name="Freeform 393">
            <a:extLst>
              <a:ext uri="{FF2B5EF4-FFF2-40B4-BE49-F238E27FC236}">
                <a16:creationId xmlns:a16="http://schemas.microsoft.com/office/drawing/2014/main" id="{969468C8-7D0A-3D49-0A38-56D42C00DBF2}"/>
              </a:ext>
            </a:extLst>
          </p:cNvPr>
          <p:cNvSpPr>
            <a:spLocks/>
          </p:cNvSpPr>
          <p:nvPr/>
        </p:nvSpPr>
        <p:spPr bwMode="auto">
          <a:xfrm>
            <a:off x="10104438" y="49242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3" name="Freeform 394">
            <a:extLst>
              <a:ext uri="{FF2B5EF4-FFF2-40B4-BE49-F238E27FC236}">
                <a16:creationId xmlns:a16="http://schemas.microsoft.com/office/drawing/2014/main" id="{1ECB132D-A8CE-F6E5-1562-E7F14737A655}"/>
              </a:ext>
            </a:extLst>
          </p:cNvPr>
          <p:cNvSpPr>
            <a:spLocks/>
          </p:cNvSpPr>
          <p:nvPr/>
        </p:nvSpPr>
        <p:spPr bwMode="auto">
          <a:xfrm>
            <a:off x="10104438" y="49575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4" name="Freeform 395">
            <a:extLst>
              <a:ext uri="{FF2B5EF4-FFF2-40B4-BE49-F238E27FC236}">
                <a16:creationId xmlns:a16="http://schemas.microsoft.com/office/drawing/2014/main" id="{BDCD698B-9954-CB82-CD6E-1E50B51061BE}"/>
              </a:ext>
            </a:extLst>
          </p:cNvPr>
          <p:cNvSpPr>
            <a:spLocks/>
          </p:cNvSpPr>
          <p:nvPr/>
        </p:nvSpPr>
        <p:spPr bwMode="auto">
          <a:xfrm>
            <a:off x="10104438" y="5005194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5" name="Freeform 396">
            <a:extLst>
              <a:ext uri="{FF2B5EF4-FFF2-40B4-BE49-F238E27FC236}">
                <a16:creationId xmlns:a16="http://schemas.microsoft.com/office/drawing/2014/main" id="{5DD1FBF5-DFA0-BA9E-26D7-80DCAE26B533}"/>
              </a:ext>
            </a:extLst>
          </p:cNvPr>
          <p:cNvSpPr>
            <a:spLocks/>
          </p:cNvSpPr>
          <p:nvPr/>
        </p:nvSpPr>
        <p:spPr bwMode="auto">
          <a:xfrm>
            <a:off x="10104438" y="5027419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6" name="Freeform 397">
            <a:extLst>
              <a:ext uri="{FF2B5EF4-FFF2-40B4-BE49-F238E27FC236}">
                <a16:creationId xmlns:a16="http://schemas.microsoft.com/office/drawing/2014/main" id="{A8B8CDBC-9ED6-FFAB-E1A9-99F61DDCFB01}"/>
              </a:ext>
            </a:extLst>
          </p:cNvPr>
          <p:cNvSpPr>
            <a:spLocks/>
          </p:cNvSpPr>
          <p:nvPr/>
        </p:nvSpPr>
        <p:spPr bwMode="auto">
          <a:xfrm>
            <a:off x="10104438" y="5048057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8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7" name="Freeform 398">
            <a:extLst>
              <a:ext uri="{FF2B5EF4-FFF2-40B4-BE49-F238E27FC236}">
                <a16:creationId xmlns:a16="http://schemas.microsoft.com/office/drawing/2014/main" id="{0D724D7E-88E4-14BF-BEF8-E306A3DA7A84}"/>
              </a:ext>
            </a:extLst>
          </p:cNvPr>
          <p:cNvSpPr>
            <a:spLocks/>
          </p:cNvSpPr>
          <p:nvPr/>
        </p:nvSpPr>
        <p:spPr bwMode="auto">
          <a:xfrm>
            <a:off x="10104438" y="5084569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2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2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2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2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8" name="Freeform 399">
            <a:extLst>
              <a:ext uri="{FF2B5EF4-FFF2-40B4-BE49-F238E27FC236}">
                <a16:creationId xmlns:a16="http://schemas.microsoft.com/office/drawing/2014/main" id="{495BAFA3-0978-FF8A-8946-66D509FC66DA}"/>
              </a:ext>
            </a:extLst>
          </p:cNvPr>
          <p:cNvSpPr>
            <a:spLocks/>
          </p:cNvSpPr>
          <p:nvPr/>
        </p:nvSpPr>
        <p:spPr bwMode="auto">
          <a:xfrm>
            <a:off x="10104438" y="5171882"/>
            <a:ext cx="42863" cy="42863"/>
          </a:xfrm>
          <a:custGeom>
            <a:avLst/>
            <a:gdLst>
              <a:gd name="T0" fmla="*/ 92 w 108"/>
              <a:gd name="T1" fmla="*/ 92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1 h 108"/>
              <a:gd name="T8" fmla="*/ 105 w 108"/>
              <a:gd name="T9" fmla="*/ 69 h 108"/>
              <a:gd name="T10" fmla="*/ 107 w 108"/>
              <a:gd name="T11" fmla="*/ 64 h 108"/>
              <a:gd name="T12" fmla="*/ 107 w 108"/>
              <a:gd name="T13" fmla="*/ 59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4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4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4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4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2 h 108"/>
              <a:gd name="T52" fmla="*/ 23 w 108"/>
              <a:gd name="T53" fmla="*/ 98 h 108"/>
              <a:gd name="T54" fmla="*/ 33 w 108"/>
              <a:gd name="T55" fmla="*/ 104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4 h 108"/>
              <a:gd name="T68" fmla="*/ 74 w 108"/>
              <a:gd name="T69" fmla="*/ 104 h 108"/>
              <a:gd name="T70" fmla="*/ 83 w 108"/>
              <a:gd name="T71" fmla="*/ 98 h 108"/>
              <a:gd name="T72" fmla="*/ 92 w 108"/>
              <a:gd name="T73" fmla="*/ 9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2"/>
                </a:moveTo>
                <a:lnTo>
                  <a:pt x="98" y="83"/>
                </a:lnTo>
                <a:lnTo>
                  <a:pt x="104" y="74"/>
                </a:lnTo>
                <a:lnTo>
                  <a:pt x="104" y="71"/>
                </a:lnTo>
                <a:lnTo>
                  <a:pt x="105" y="69"/>
                </a:lnTo>
                <a:lnTo>
                  <a:pt x="107" y="64"/>
                </a:lnTo>
                <a:lnTo>
                  <a:pt x="107" y="59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4"/>
                </a:lnTo>
                <a:lnTo>
                  <a:pt x="92" y="16"/>
                </a:lnTo>
                <a:lnTo>
                  <a:pt x="83" y="8"/>
                </a:lnTo>
                <a:lnTo>
                  <a:pt x="74" y="4"/>
                </a:lnTo>
                <a:lnTo>
                  <a:pt x="64" y="0"/>
                </a:lnTo>
                <a:lnTo>
                  <a:pt x="54" y="0"/>
                </a:lnTo>
                <a:lnTo>
                  <a:pt x="33" y="4"/>
                </a:lnTo>
                <a:lnTo>
                  <a:pt x="23" y="8"/>
                </a:lnTo>
                <a:lnTo>
                  <a:pt x="16" y="16"/>
                </a:lnTo>
                <a:lnTo>
                  <a:pt x="8" y="24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2"/>
                </a:lnTo>
                <a:lnTo>
                  <a:pt x="23" y="98"/>
                </a:lnTo>
                <a:lnTo>
                  <a:pt x="33" y="104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4"/>
                </a:lnTo>
                <a:lnTo>
                  <a:pt x="74" y="104"/>
                </a:lnTo>
                <a:lnTo>
                  <a:pt x="83" y="98"/>
                </a:lnTo>
                <a:lnTo>
                  <a:pt x="92" y="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399" name="Freeform 400">
            <a:extLst>
              <a:ext uri="{FF2B5EF4-FFF2-40B4-BE49-F238E27FC236}">
                <a16:creationId xmlns:a16="http://schemas.microsoft.com/office/drawing/2014/main" id="{72DF1845-9946-9AA2-3868-687D827E98A9}"/>
              </a:ext>
            </a:extLst>
          </p:cNvPr>
          <p:cNvSpPr>
            <a:spLocks/>
          </p:cNvSpPr>
          <p:nvPr/>
        </p:nvSpPr>
        <p:spPr bwMode="auto">
          <a:xfrm>
            <a:off x="10104438" y="5203632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0" name="Freeform 401">
            <a:extLst>
              <a:ext uri="{FF2B5EF4-FFF2-40B4-BE49-F238E27FC236}">
                <a16:creationId xmlns:a16="http://schemas.microsoft.com/office/drawing/2014/main" id="{E099F3FA-E3C1-0E32-28DB-78B167F1B10D}"/>
              </a:ext>
            </a:extLst>
          </p:cNvPr>
          <p:cNvSpPr>
            <a:spLocks/>
          </p:cNvSpPr>
          <p:nvPr/>
        </p:nvSpPr>
        <p:spPr bwMode="auto">
          <a:xfrm>
            <a:off x="10104438" y="5213157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2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2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4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2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1" name="Freeform 402">
            <a:extLst>
              <a:ext uri="{FF2B5EF4-FFF2-40B4-BE49-F238E27FC236}">
                <a16:creationId xmlns:a16="http://schemas.microsoft.com/office/drawing/2014/main" id="{E4058502-A884-208C-E952-1399255FBCC4}"/>
              </a:ext>
            </a:extLst>
          </p:cNvPr>
          <p:cNvSpPr>
            <a:spLocks/>
          </p:cNvSpPr>
          <p:nvPr/>
        </p:nvSpPr>
        <p:spPr bwMode="auto">
          <a:xfrm>
            <a:off x="10104438" y="5249669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6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6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6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6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2" name="Freeform 403">
            <a:extLst>
              <a:ext uri="{FF2B5EF4-FFF2-40B4-BE49-F238E27FC236}">
                <a16:creationId xmlns:a16="http://schemas.microsoft.com/office/drawing/2014/main" id="{6EFA04B4-0D17-DF9B-B843-6399D7A51FBB}"/>
              </a:ext>
            </a:extLst>
          </p:cNvPr>
          <p:cNvSpPr>
            <a:spLocks/>
          </p:cNvSpPr>
          <p:nvPr/>
        </p:nvSpPr>
        <p:spPr bwMode="auto">
          <a:xfrm>
            <a:off x="10104438" y="5292532"/>
            <a:ext cx="42863" cy="42863"/>
          </a:xfrm>
          <a:custGeom>
            <a:avLst/>
            <a:gdLst>
              <a:gd name="T0" fmla="*/ 92 w 108"/>
              <a:gd name="T1" fmla="*/ 91 h 108"/>
              <a:gd name="T2" fmla="*/ 98 w 108"/>
              <a:gd name="T3" fmla="*/ 83 h 108"/>
              <a:gd name="T4" fmla="*/ 104 w 108"/>
              <a:gd name="T5" fmla="*/ 74 h 108"/>
              <a:gd name="T6" fmla="*/ 104 w 108"/>
              <a:gd name="T7" fmla="*/ 70 h 108"/>
              <a:gd name="T8" fmla="*/ 105 w 108"/>
              <a:gd name="T9" fmla="*/ 68 h 108"/>
              <a:gd name="T10" fmla="*/ 107 w 108"/>
              <a:gd name="T11" fmla="*/ 64 h 108"/>
              <a:gd name="T12" fmla="*/ 107 w 108"/>
              <a:gd name="T13" fmla="*/ 58 h 108"/>
              <a:gd name="T14" fmla="*/ 108 w 108"/>
              <a:gd name="T15" fmla="*/ 54 h 108"/>
              <a:gd name="T16" fmla="*/ 107 w 108"/>
              <a:gd name="T17" fmla="*/ 43 h 108"/>
              <a:gd name="T18" fmla="*/ 104 w 108"/>
              <a:gd name="T19" fmla="*/ 33 h 108"/>
              <a:gd name="T20" fmla="*/ 98 w 108"/>
              <a:gd name="T21" fmla="*/ 23 h 108"/>
              <a:gd name="T22" fmla="*/ 92 w 108"/>
              <a:gd name="T23" fmla="*/ 15 h 108"/>
              <a:gd name="T24" fmla="*/ 83 w 108"/>
              <a:gd name="T25" fmla="*/ 8 h 108"/>
              <a:gd name="T26" fmla="*/ 74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6 w 108"/>
              <a:gd name="T37" fmla="*/ 15 h 108"/>
              <a:gd name="T38" fmla="*/ 8 w 108"/>
              <a:gd name="T39" fmla="*/ 23 h 108"/>
              <a:gd name="T40" fmla="*/ 4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4 w 108"/>
              <a:gd name="T47" fmla="*/ 74 h 108"/>
              <a:gd name="T48" fmla="*/ 8 w 108"/>
              <a:gd name="T49" fmla="*/ 83 h 108"/>
              <a:gd name="T50" fmla="*/ 16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9 w 108"/>
              <a:gd name="T61" fmla="*/ 107 h 108"/>
              <a:gd name="T62" fmla="*/ 64 w 108"/>
              <a:gd name="T63" fmla="*/ 107 h 108"/>
              <a:gd name="T64" fmla="*/ 69 w 108"/>
              <a:gd name="T65" fmla="*/ 105 h 108"/>
              <a:gd name="T66" fmla="*/ 71 w 108"/>
              <a:gd name="T67" fmla="*/ 103 h 108"/>
              <a:gd name="T68" fmla="*/ 74 w 108"/>
              <a:gd name="T69" fmla="*/ 103 h 108"/>
              <a:gd name="T70" fmla="*/ 83 w 108"/>
              <a:gd name="T71" fmla="*/ 98 h 108"/>
              <a:gd name="T72" fmla="*/ 92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2" y="91"/>
                </a:moveTo>
                <a:lnTo>
                  <a:pt x="98" y="83"/>
                </a:lnTo>
                <a:lnTo>
                  <a:pt x="104" y="74"/>
                </a:lnTo>
                <a:lnTo>
                  <a:pt x="104" y="70"/>
                </a:lnTo>
                <a:lnTo>
                  <a:pt x="105" y="68"/>
                </a:lnTo>
                <a:lnTo>
                  <a:pt x="107" y="64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8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4"/>
                </a:lnTo>
                <a:lnTo>
                  <a:pt x="4" y="74"/>
                </a:lnTo>
                <a:lnTo>
                  <a:pt x="8" y="83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9" y="107"/>
                </a:lnTo>
                <a:lnTo>
                  <a:pt x="64" y="107"/>
                </a:lnTo>
                <a:lnTo>
                  <a:pt x="69" y="105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3" name="Freeform 404">
            <a:extLst>
              <a:ext uri="{FF2B5EF4-FFF2-40B4-BE49-F238E27FC236}">
                <a16:creationId xmlns:a16="http://schemas.microsoft.com/office/drawing/2014/main" id="{0959571E-A6E7-A30E-F438-241947BACF6B}"/>
              </a:ext>
            </a:extLst>
          </p:cNvPr>
          <p:cNvSpPr>
            <a:spLocks/>
          </p:cNvSpPr>
          <p:nvPr/>
        </p:nvSpPr>
        <p:spPr bwMode="auto">
          <a:xfrm>
            <a:off x="10104438" y="53211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4 h 107"/>
              <a:gd name="T16" fmla="*/ 107 w 108"/>
              <a:gd name="T17" fmla="*/ 43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4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8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8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4"/>
                </a:lnTo>
                <a:lnTo>
                  <a:pt x="107" y="43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4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8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4" name="Freeform 405">
            <a:extLst>
              <a:ext uri="{FF2B5EF4-FFF2-40B4-BE49-F238E27FC236}">
                <a16:creationId xmlns:a16="http://schemas.microsoft.com/office/drawing/2014/main" id="{7F697AD5-23C1-E1C4-020F-907F990C8DB4}"/>
              </a:ext>
            </a:extLst>
          </p:cNvPr>
          <p:cNvSpPr>
            <a:spLocks/>
          </p:cNvSpPr>
          <p:nvPr/>
        </p:nvSpPr>
        <p:spPr bwMode="auto">
          <a:xfrm>
            <a:off x="10104438" y="5575107"/>
            <a:ext cx="42863" cy="42863"/>
          </a:xfrm>
          <a:custGeom>
            <a:avLst/>
            <a:gdLst>
              <a:gd name="T0" fmla="*/ 92 w 108"/>
              <a:gd name="T1" fmla="*/ 91 h 107"/>
              <a:gd name="T2" fmla="*/ 98 w 108"/>
              <a:gd name="T3" fmla="*/ 82 h 107"/>
              <a:gd name="T4" fmla="*/ 104 w 108"/>
              <a:gd name="T5" fmla="*/ 73 h 107"/>
              <a:gd name="T6" fmla="*/ 104 w 108"/>
              <a:gd name="T7" fmla="*/ 70 h 107"/>
              <a:gd name="T8" fmla="*/ 105 w 108"/>
              <a:gd name="T9" fmla="*/ 68 h 107"/>
              <a:gd name="T10" fmla="*/ 107 w 108"/>
              <a:gd name="T11" fmla="*/ 63 h 107"/>
              <a:gd name="T12" fmla="*/ 107 w 108"/>
              <a:gd name="T13" fmla="*/ 58 h 107"/>
              <a:gd name="T14" fmla="*/ 108 w 108"/>
              <a:gd name="T15" fmla="*/ 53 h 107"/>
              <a:gd name="T16" fmla="*/ 107 w 108"/>
              <a:gd name="T17" fmla="*/ 42 h 107"/>
              <a:gd name="T18" fmla="*/ 104 w 108"/>
              <a:gd name="T19" fmla="*/ 33 h 107"/>
              <a:gd name="T20" fmla="*/ 98 w 108"/>
              <a:gd name="T21" fmla="*/ 23 h 107"/>
              <a:gd name="T22" fmla="*/ 92 w 108"/>
              <a:gd name="T23" fmla="*/ 15 h 107"/>
              <a:gd name="T24" fmla="*/ 83 w 108"/>
              <a:gd name="T25" fmla="*/ 7 h 107"/>
              <a:gd name="T26" fmla="*/ 74 w 108"/>
              <a:gd name="T27" fmla="*/ 3 h 107"/>
              <a:gd name="T28" fmla="*/ 64 w 108"/>
              <a:gd name="T29" fmla="*/ 0 h 107"/>
              <a:gd name="T30" fmla="*/ 54 w 108"/>
              <a:gd name="T31" fmla="*/ 0 h 107"/>
              <a:gd name="T32" fmla="*/ 33 w 108"/>
              <a:gd name="T33" fmla="*/ 3 h 107"/>
              <a:gd name="T34" fmla="*/ 23 w 108"/>
              <a:gd name="T35" fmla="*/ 7 h 107"/>
              <a:gd name="T36" fmla="*/ 16 w 108"/>
              <a:gd name="T37" fmla="*/ 15 h 107"/>
              <a:gd name="T38" fmla="*/ 8 w 108"/>
              <a:gd name="T39" fmla="*/ 23 h 107"/>
              <a:gd name="T40" fmla="*/ 4 w 108"/>
              <a:gd name="T41" fmla="*/ 33 h 107"/>
              <a:gd name="T42" fmla="*/ 0 w 108"/>
              <a:gd name="T43" fmla="*/ 53 h 107"/>
              <a:gd name="T44" fmla="*/ 0 w 108"/>
              <a:gd name="T45" fmla="*/ 63 h 107"/>
              <a:gd name="T46" fmla="*/ 4 w 108"/>
              <a:gd name="T47" fmla="*/ 73 h 107"/>
              <a:gd name="T48" fmla="*/ 8 w 108"/>
              <a:gd name="T49" fmla="*/ 82 h 107"/>
              <a:gd name="T50" fmla="*/ 16 w 108"/>
              <a:gd name="T51" fmla="*/ 91 h 107"/>
              <a:gd name="T52" fmla="*/ 23 w 108"/>
              <a:gd name="T53" fmla="*/ 97 h 107"/>
              <a:gd name="T54" fmla="*/ 33 w 108"/>
              <a:gd name="T55" fmla="*/ 103 h 107"/>
              <a:gd name="T56" fmla="*/ 43 w 108"/>
              <a:gd name="T57" fmla="*/ 106 h 107"/>
              <a:gd name="T58" fmla="*/ 54 w 108"/>
              <a:gd name="T59" fmla="*/ 107 h 107"/>
              <a:gd name="T60" fmla="*/ 59 w 108"/>
              <a:gd name="T61" fmla="*/ 106 h 107"/>
              <a:gd name="T62" fmla="*/ 64 w 108"/>
              <a:gd name="T63" fmla="*/ 106 h 107"/>
              <a:gd name="T64" fmla="*/ 69 w 108"/>
              <a:gd name="T65" fmla="*/ 104 h 107"/>
              <a:gd name="T66" fmla="*/ 71 w 108"/>
              <a:gd name="T67" fmla="*/ 103 h 107"/>
              <a:gd name="T68" fmla="*/ 74 w 108"/>
              <a:gd name="T69" fmla="*/ 103 h 107"/>
              <a:gd name="T70" fmla="*/ 83 w 108"/>
              <a:gd name="T71" fmla="*/ 97 h 107"/>
              <a:gd name="T72" fmla="*/ 92 w 108"/>
              <a:gd name="T73" fmla="*/ 9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92" y="91"/>
                </a:moveTo>
                <a:lnTo>
                  <a:pt x="98" y="82"/>
                </a:lnTo>
                <a:lnTo>
                  <a:pt x="104" y="73"/>
                </a:lnTo>
                <a:lnTo>
                  <a:pt x="104" y="70"/>
                </a:lnTo>
                <a:lnTo>
                  <a:pt x="105" y="68"/>
                </a:lnTo>
                <a:lnTo>
                  <a:pt x="107" y="63"/>
                </a:lnTo>
                <a:lnTo>
                  <a:pt x="107" y="58"/>
                </a:lnTo>
                <a:lnTo>
                  <a:pt x="108" y="53"/>
                </a:lnTo>
                <a:lnTo>
                  <a:pt x="107" y="42"/>
                </a:lnTo>
                <a:lnTo>
                  <a:pt x="104" y="33"/>
                </a:lnTo>
                <a:lnTo>
                  <a:pt x="98" y="23"/>
                </a:lnTo>
                <a:lnTo>
                  <a:pt x="92" y="15"/>
                </a:lnTo>
                <a:lnTo>
                  <a:pt x="83" y="7"/>
                </a:lnTo>
                <a:lnTo>
                  <a:pt x="74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7"/>
                </a:lnTo>
                <a:lnTo>
                  <a:pt x="16" y="15"/>
                </a:lnTo>
                <a:lnTo>
                  <a:pt x="8" y="23"/>
                </a:lnTo>
                <a:lnTo>
                  <a:pt x="4" y="33"/>
                </a:lnTo>
                <a:lnTo>
                  <a:pt x="0" y="53"/>
                </a:lnTo>
                <a:lnTo>
                  <a:pt x="0" y="63"/>
                </a:lnTo>
                <a:lnTo>
                  <a:pt x="4" y="73"/>
                </a:lnTo>
                <a:lnTo>
                  <a:pt x="8" y="82"/>
                </a:lnTo>
                <a:lnTo>
                  <a:pt x="16" y="91"/>
                </a:lnTo>
                <a:lnTo>
                  <a:pt x="23" y="97"/>
                </a:lnTo>
                <a:lnTo>
                  <a:pt x="33" y="103"/>
                </a:lnTo>
                <a:lnTo>
                  <a:pt x="43" y="106"/>
                </a:lnTo>
                <a:lnTo>
                  <a:pt x="54" y="107"/>
                </a:lnTo>
                <a:lnTo>
                  <a:pt x="59" y="106"/>
                </a:lnTo>
                <a:lnTo>
                  <a:pt x="64" y="106"/>
                </a:lnTo>
                <a:lnTo>
                  <a:pt x="69" y="104"/>
                </a:lnTo>
                <a:lnTo>
                  <a:pt x="71" y="103"/>
                </a:lnTo>
                <a:lnTo>
                  <a:pt x="74" y="103"/>
                </a:lnTo>
                <a:lnTo>
                  <a:pt x="83" y="97"/>
                </a:lnTo>
                <a:lnTo>
                  <a:pt x="92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5" name="Freeform 407">
            <a:extLst>
              <a:ext uri="{FF2B5EF4-FFF2-40B4-BE49-F238E27FC236}">
                <a16:creationId xmlns:a16="http://schemas.microsoft.com/office/drawing/2014/main" id="{F89BB7B6-E5F4-58DC-9B3D-B4EB28905E4B}"/>
              </a:ext>
            </a:extLst>
          </p:cNvPr>
          <p:cNvSpPr>
            <a:spLocks/>
          </p:cNvSpPr>
          <p:nvPr/>
        </p:nvSpPr>
        <p:spPr bwMode="auto">
          <a:xfrm>
            <a:off x="9269413" y="5840219"/>
            <a:ext cx="42863" cy="42863"/>
          </a:xfrm>
          <a:custGeom>
            <a:avLst/>
            <a:gdLst>
              <a:gd name="T0" fmla="*/ 91 w 108"/>
              <a:gd name="T1" fmla="*/ 91 h 108"/>
              <a:gd name="T2" fmla="*/ 98 w 108"/>
              <a:gd name="T3" fmla="*/ 82 h 108"/>
              <a:gd name="T4" fmla="*/ 103 w 108"/>
              <a:gd name="T5" fmla="*/ 74 h 108"/>
              <a:gd name="T6" fmla="*/ 103 w 108"/>
              <a:gd name="T7" fmla="*/ 70 h 108"/>
              <a:gd name="T8" fmla="*/ 104 w 108"/>
              <a:gd name="T9" fmla="*/ 68 h 108"/>
              <a:gd name="T10" fmla="*/ 106 w 108"/>
              <a:gd name="T11" fmla="*/ 64 h 108"/>
              <a:gd name="T12" fmla="*/ 106 w 108"/>
              <a:gd name="T13" fmla="*/ 58 h 108"/>
              <a:gd name="T14" fmla="*/ 108 w 108"/>
              <a:gd name="T15" fmla="*/ 54 h 108"/>
              <a:gd name="T16" fmla="*/ 106 w 108"/>
              <a:gd name="T17" fmla="*/ 43 h 108"/>
              <a:gd name="T18" fmla="*/ 103 w 108"/>
              <a:gd name="T19" fmla="*/ 33 h 108"/>
              <a:gd name="T20" fmla="*/ 98 w 108"/>
              <a:gd name="T21" fmla="*/ 23 h 108"/>
              <a:gd name="T22" fmla="*/ 91 w 108"/>
              <a:gd name="T23" fmla="*/ 15 h 108"/>
              <a:gd name="T24" fmla="*/ 82 w 108"/>
              <a:gd name="T25" fmla="*/ 8 h 108"/>
              <a:gd name="T26" fmla="*/ 73 w 108"/>
              <a:gd name="T27" fmla="*/ 3 h 108"/>
              <a:gd name="T28" fmla="*/ 64 w 108"/>
              <a:gd name="T29" fmla="*/ 0 h 108"/>
              <a:gd name="T30" fmla="*/ 54 w 108"/>
              <a:gd name="T31" fmla="*/ 0 h 108"/>
              <a:gd name="T32" fmla="*/ 33 w 108"/>
              <a:gd name="T33" fmla="*/ 3 h 108"/>
              <a:gd name="T34" fmla="*/ 23 w 108"/>
              <a:gd name="T35" fmla="*/ 8 h 108"/>
              <a:gd name="T36" fmla="*/ 15 w 108"/>
              <a:gd name="T37" fmla="*/ 15 h 108"/>
              <a:gd name="T38" fmla="*/ 8 w 108"/>
              <a:gd name="T39" fmla="*/ 23 h 108"/>
              <a:gd name="T40" fmla="*/ 3 w 108"/>
              <a:gd name="T41" fmla="*/ 33 h 108"/>
              <a:gd name="T42" fmla="*/ 0 w 108"/>
              <a:gd name="T43" fmla="*/ 54 h 108"/>
              <a:gd name="T44" fmla="*/ 0 w 108"/>
              <a:gd name="T45" fmla="*/ 64 h 108"/>
              <a:gd name="T46" fmla="*/ 3 w 108"/>
              <a:gd name="T47" fmla="*/ 74 h 108"/>
              <a:gd name="T48" fmla="*/ 8 w 108"/>
              <a:gd name="T49" fmla="*/ 82 h 108"/>
              <a:gd name="T50" fmla="*/ 15 w 108"/>
              <a:gd name="T51" fmla="*/ 91 h 108"/>
              <a:gd name="T52" fmla="*/ 23 w 108"/>
              <a:gd name="T53" fmla="*/ 98 h 108"/>
              <a:gd name="T54" fmla="*/ 33 w 108"/>
              <a:gd name="T55" fmla="*/ 103 h 108"/>
              <a:gd name="T56" fmla="*/ 43 w 108"/>
              <a:gd name="T57" fmla="*/ 107 h 108"/>
              <a:gd name="T58" fmla="*/ 54 w 108"/>
              <a:gd name="T59" fmla="*/ 108 h 108"/>
              <a:gd name="T60" fmla="*/ 58 w 108"/>
              <a:gd name="T61" fmla="*/ 107 h 108"/>
              <a:gd name="T62" fmla="*/ 64 w 108"/>
              <a:gd name="T63" fmla="*/ 107 h 108"/>
              <a:gd name="T64" fmla="*/ 68 w 108"/>
              <a:gd name="T65" fmla="*/ 104 h 108"/>
              <a:gd name="T66" fmla="*/ 70 w 108"/>
              <a:gd name="T67" fmla="*/ 103 h 108"/>
              <a:gd name="T68" fmla="*/ 73 w 108"/>
              <a:gd name="T69" fmla="*/ 103 h 108"/>
              <a:gd name="T70" fmla="*/ 82 w 108"/>
              <a:gd name="T71" fmla="*/ 98 h 108"/>
              <a:gd name="T72" fmla="*/ 91 w 108"/>
              <a:gd name="T73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8">
                <a:moveTo>
                  <a:pt x="91" y="91"/>
                </a:moveTo>
                <a:lnTo>
                  <a:pt x="98" y="82"/>
                </a:lnTo>
                <a:lnTo>
                  <a:pt x="103" y="74"/>
                </a:lnTo>
                <a:lnTo>
                  <a:pt x="103" y="70"/>
                </a:lnTo>
                <a:lnTo>
                  <a:pt x="104" y="68"/>
                </a:lnTo>
                <a:lnTo>
                  <a:pt x="106" y="64"/>
                </a:lnTo>
                <a:lnTo>
                  <a:pt x="106" y="58"/>
                </a:lnTo>
                <a:lnTo>
                  <a:pt x="108" y="54"/>
                </a:lnTo>
                <a:lnTo>
                  <a:pt x="106" y="43"/>
                </a:lnTo>
                <a:lnTo>
                  <a:pt x="103" y="33"/>
                </a:lnTo>
                <a:lnTo>
                  <a:pt x="98" y="23"/>
                </a:lnTo>
                <a:lnTo>
                  <a:pt x="91" y="15"/>
                </a:lnTo>
                <a:lnTo>
                  <a:pt x="82" y="8"/>
                </a:lnTo>
                <a:lnTo>
                  <a:pt x="73" y="3"/>
                </a:lnTo>
                <a:lnTo>
                  <a:pt x="64" y="0"/>
                </a:lnTo>
                <a:lnTo>
                  <a:pt x="54" y="0"/>
                </a:lnTo>
                <a:lnTo>
                  <a:pt x="33" y="3"/>
                </a:lnTo>
                <a:lnTo>
                  <a:pt x="23" y="8"/>
                </a:lnTo>
                <a:lnTo>
                  <a:pt x="15" y="15"/>
                </a:lnTo>
                <a:lnTo>
                  <a:pt x="8" y="23"/>
                </a:lnTo>
                <a:lnTo>
                  <a:pt x="3" y="33"/>
                </a:lnTo>
                <a:lnTo>
                  <a:pt x="0" y="54"/>
                </a:lnTo>
                <a:lnTo>
                  <a:pt x="0" y="64"/>
                </a:lnTo>
                <a:lnTo>
                  <a:pt x="3" y="74"/>
                </a:lnTo>
                <a:lnTo>
                  <a:pt x="8" y="82"/>
                </a:lnTo>
                <a:lnTo>
                  <a:pt x="15" y="91"/>
                </a:lnTo>
                <a:lnTo>
                  <a:pt x="23" y="98"/>
                </a:lnTo>
                <a:lnTo>
                  <a:pt x="33" y="103"/>
                </a:lnTo>
                <a:lnTo>
                  <a:pt x="43" y="107"/>
                </a:lnTo>
                <a:lnTo>
                  <a:pt x="54" y="108"/>
                </a:lnTo>
                <a:lnTo>
                  <a:pt x="58" y="107"/>
                </a:lnTo>
                <a:lnTo>
                  <a:pt x="64" y="107"/>
                </a:lnTo>
                <a:lnTo>
                  <a:pt x="68" y="104"/>
                </a:lnTo>
                <a:lnTo>
                  <a:pt x="70" y="103"/>
                </a:lnTo>
                <a:lnTo>
                  <a:pt x="73" y="103"/>
                </a:lnTo>
                <a:lnTo>
                  <a:pt x="82" y="98"/>
                </a:lnTo>
                <a:lnTo>
                  <a:pt x="91" y="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406" name="ZoneTexte 405">
            <a:extLst>
              <a:ext uri="{FF2B5EF4-FFF2-40B4-BE49-F238E27FC236}">
                <a16:creationId xmlns:a16="http://schemas.microsoft.com/office/drawing/2014/main" id="{5F11069C-C84C-2585-6551-5507595427D8}"/>
              </a:ext>
            </a:extLst>
          </p:cNvPr>
          <p:cNvSpPr txBox="1"/>
          <p:nvPr/>
        </p:nvSpPr>
        <p:spPr>
          <a:xfrm>
            <a:off x="5827143" y="4159651"/>
            <a:ext cx="266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07" name="ZoneTexte 406">
            <a:extLst>
              <a:ext uri="{FF2B5EF4-FFF2-40B4-BE49-F238E27FC236}">
                <a16:creationId xmlns:a16="http://schemas.microsoft.com/office/drawing/2014/main" id="{C69C02BE-B00E-AB13-4EAD-6D85714B58D3}"/>
              </a:ext>
            </a:extLst>
          </p:cNvPr>
          <p:cNvSpPr txBox="1"/>
          <p:nvPr/>
        </p:nvSpPr>
        <p:spPr>
          <a:xfrm>
            <a:off x="7669318" y="4170484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09" name="ZoneTexte 408">
            <a:extLst>
              <a:ext uri="{FF2B5EF4-FFF2-40B4-BE49-F238E27FC236}">
                <a16:creationId xmlns:a16="http://schemas.microsoft.com/office/drawing/2014/main" id="{CB90B986-C7BB-EEDE-4F66-FF561399C218}"/>
              </a:ext>
            </a:extLst>
          </p:cNvPr>
          <p:cNvSpPr txBox="1"/>
          <p:nvPr/>
        </p:nvSpPr>
        <p:spPr>
          <a:xfrm rot="16200000">
            <a:off x="4546865" y="3000096"/>
            <a:ext cx="13565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Lymphocyte count</a:t>
            </a:r>
          </a:p>
        </p:txBody>
      </p:sp>
      <p:sp>
        <p:nvSpPr>
          <p:cNvPr id="410" name="ZoneTexte 409">
            <a:extLst>
              <a:ext uri="{FF2B5EF4-FFF2-40B4-BE49-F238E27FC236}">
                <a16:creationId xmlns:a16="http://schemas.microsoft.com/office/drawing/2014/main" id="{4DB89107-F94B-9A3B-58FD-12953E580DA4}"/>
              </a:ext>
            </a:extLst>
          </p:cNvPr>
          <p:cNvSpPr txBox="1"/>
          <p:nvPr/>
        </p:nvSpPr>
        <p:spPr>
          <a:xfrm>
            <a:off x="7177153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411" name="ZoneTexte 410">
            <a:extLst>
              <a:ext uri="{FF2B5EF4-FFF2-40B4-BE49-F238E27FC236}">
                <a16:creationId xmlns:a16="http://schemas.microsoft.com/office/drawing/2014/main" id="{CFA6616C-9CF7-BA4D-039E-1DC4E0D979F1}"/>
              </a:ext>
            </a:extLst>
          </p:cNvPr>
          <p:cNvSpPr txBox="1"/>
          <p:nvPr/>
        </p:nvSpPr>
        <p:spPr>
          <a:xfrm>
            <a:off x="8568040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412" name="ZoneTexte 411">
            <a:extLst>
              <a:ext uri="{FF2B5EF4-FFF2-40B4-BE49-F238E27FC236}">
                <a16:creationId xmlns:a16="http://schemas.microsoft.com/office/drawing/2014/main" id="{C50DF532-7F53-C881-7377-6FCB0A00D743}"/>
              </a:ext>
            </a:extLst>
          </p:cNvPr>
          <p:cNvSpPr txBox="1"/>
          <p:nvPr/>
        </p:nvSpPr>
        <p:spPr>
          <a:xfrm>
            <a:off x="9958926" y="415965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30</a:t>
            </a:r>
          </a:p>
        </p:txBody>
      </p:sp>
      <p:grpSp>
        <p:nvGrpSpPr>
          <p:cNvPr id="457" name="Groupe 456">
            <a:extLst>
              <a:ext uri="{FF2B5EF4-FFF2-40B4-BE49-F238E27FC236}">
                <a16:creationId xmlns:a16="http://schemas.microsoft.com/office/drawing/2014/main" id="{8E8CDFF5-9B8B-AC9A-49B9-98844BD018F3}"/>
              </a:ext>
            </a:extLst>
          </p:cNvPr>
          <p:cNvGrpSpPr/>
          <p:nvPr/>
        </p:nvGrpSpPr>
        <p:grpSpPr>
          <a:xfrm>
            <a:off x="5476681" y="2498454"/>
            <a:ext cx="4857944" cy="1714578"/>
            <a:chOff x="5476681" y="2144820"/>
            <a:chExt cx="4857944" cy="2051050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D35F2E88-F9F0-E968-E066-C0A103F7C189}"/>
                </a:ext>
              </a:extLst>
            </p:cNvPr>
            <p:cNvGrpSpPr/>
            <p:nvPr/>
          </p:nvGrpSpPr>
          <p:grpSpPr>
            <a:xfrm>
              <a:off x="5675313" y="2144820"/>
              <a:ext cx="4659312" cy="2051050"/>
              <a:chOff x="3427413" y="1704975"/>
              <a:chExt cx="4659312" cy="2051050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36D6D0F1-CCF5-A1A3-0C8A-1A906610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500" y="1704975"/>
                <a:ext cx="4594225" cy="1990725"/>
              </a:xfrm>
              <a:custGeom>
                <a:avLst/>
                <a:gdLst>
                  <a:gd name="T0" fmla="*/ 11580 w 11580"/>
                  <a:gd name="T1" fmla="*/ 5017 h 5017"/>
                  <a:gd name="T2" fmla="*/ 0 w 11580"/>
                  <a:gd name="T3" fmla="*/ 5017 h 5017"/>
                  <a:gd name="T4" fmla="*/ 0 w 11580"/>
                  <a:gd name="T5" fmla="*/ 0 h 5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80" h="5017">
                    <a:moveTo>
                      <a:pt x="11580" y="5017"/>
                    </a:moveTo>
                    <a:lnTo>
                      <a:pt x="0" y="501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" name="Line 8">
                <a:extLst>
                  <a:ext uri="{FF2B5EF4-FFF2-40B4-BE49-F238E27FC236}">
                    <a16:creationId xmlns:a16="http://schemas.microsoft.com/office/drawing/2014/main" id="{BBD81915-B1DC-14E6-0A0F-97B30C22F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75588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" name="Line 9">
                <a:extLst>
                  <a:ext uri="{FF2B5EF4-FFF2-40B4-BE49-F238E27FC236}">
                    <a16:creationId xmlns:a16="http://schemas.microsoft.com/office/drawing/2014/main" id="{3BB6166E-2554-83EA-6FC9-85D4BBAD4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7463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" name="Line 10">
                <a:extLst>
                  <a:ext uri="{FF2B5EF4-FFF2-40B4-BE49-F238E27FC236}">
                    <a16:creationId xmlns:a16="http://schemas.microsoft.com/office/drawing/2014/main" id="{6D6A09D9-69CE-4FCC-B009-8FCC831C5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8400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" name="Line 15">
                <a:extLst>
                  <a:ext uri="{FF2B5EF4-FFF2-40B4-BE49-F238E27FC236}">
                    <a16:creationId xmlns:a16="http://schemas.microsoft.com/office/drawing/2014/main" id="{B66041EA-26C0-C5BF-7A3D-0271908B5D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86525" y="3695700"/>
                <a:ext cx="0" cy="603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" name="Freeform 16">
                <a:extLst>
                  <a:ext uri="{FF2B5EF4-FFF2-40B4-BE49-F238E27FC236}">
                    <a16:creationId xmlns:a16="http://schemas.microsoft.com/office/drawing/2014/main" id="{639F1B27-102C-537A-1E88-B09B27C1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063750"/>
                <a:ext cx="4164013" cy="1092200"/>
              </a:xfrm>
              <a:custGeom>
                <a:avLst/>
                <a:gdLst>
                  <a:gd name="T0" fmla="*/ 670 w 10490"/>
                  <a:gd name="T1" fmla="*/ 71 h 2748"/>
                  <a:gd name="T2" fmla="*/ 340 w 10490"/>
                  <a:gd name="T3" fmla="*/ 192 h 2748"/>
                  <a:gd name="T4" fmla="*/ 0 w 10490"/>
                  <a:gd name="T5" fmla="*/ 66 h 2748"/>
                  <a:gd name="T6" fmla="*/ 0 w 10490"/>
                  <a:gd name="T7" fmla="*/ 2672 h 2748"/>
                  <a:gd name="T8" fmla="*/ 1565 w 10490"/>
                  <a:gd name="T9" fmla="*/ 2672 h 2748"/>
                  <a:gd name="T10" fmla="*/ 1741 w 10490"/>
                  <a:gd name="T11" fmla="*/ 2710 h 2748"/>
                  <a:gd name="T12" fmla="*/ 2054 w 10490"/>
                  <a:gd name="T13" fmla="*/ 2628 h 2748"/>
                  <a:gd name="T14" fmla="*/ 2510 w 10490"/>
                  <a:gd name="T15" fmla="*/ 2650 h 2748"/>
                  <a:gd name="T16" fmla="*/ 2773 w 10490"/>
                  <a:gd name="T17" fmla="*/ 2705 h 2748"/>
                  <a:gd name="T18" fmla="*/ 3498 w 10490"/>
                  <a:gd name="T19" fmla="*/ 2617 h 2748"/>
                  <a:gd name="T20" fmla="*/ 3806 w 10490"/>
                  <a:gd name="T21" fmla="*/ 2710 h 2748"/>
                  <a:gd name="T22" fmla="*/ 4196 w 10490"/>
                  <a:gd name="T23" fmla="*/ 2699 h 2748"/>
                  <a:gd name="T24" fmla="*/ 4564 w 10490"/>
                  <a:gd name="T25" fmla="*/ 2644 h 2748"/>
                  <a:gd name="T26" fmla="*/ 4899 w 10490"/>
                  <a:gd name="T27" fmla="*/ 2710 h 2748"/>
                  <a:gd name="T28" fmla="*/ 5250 w 10490"/>
                  <a:gd name="T29" fmla="*/ 2650 h 2748"/>
                  <a:gd name="T30" fmla="*/ 5607 w 10490"/>
                  <a:gd name="T31" fmla="*/ 2705 h 2748"/>
                  <a:gd name="T32" fmla="*/ 5943 w 10490"/>
                  <a:gd name="T33" fmla="*/ 2672 h 2748"/>
                  <a:gd name="T34" fmla="*/ 6294 w 10490"/>
                  <a:gd name="T35" fmla="*/ 2716 h 2748"/>
                  <a:gd name="T36" fmla="*/ 6838 w 10490"/>
                  <a:gd name="T37" fmla="*/ 2699 h 2748"/>
                  <a:gd name="T38" fmla="*/ 7003 w 10490"/>
                  <a:gd name="T39" fmla="*/ 2748 h 2748"/>
                  <a:gd name="T40" fmla="*/ 7398 w 10490"/>
                  <a:gd name="T41" fmla="*/ 2716 h 2748"/>
                  <a:gd name="T42" fmla="*/ 7722 w 10490"/>
                  <a:gd name="T43" fmla="*/ 2661 h 2748"/>
                  <a:gd name="T44" fmla="*/ 8074 w 10490"/>
                  <a:gd name="T45" fmla="*/ 2655 h 2748"/>
                  <a:gd name="T46" fmla="*/ 8403 w 10490"/>
                  <a:gd name="T47" fmla="*/ 2716 h 2748"/>
                  <a:gd name="T48" fmla="*/ 8733 w 10490"/>
                  <a:gd name="T49" fmla="*/ 2655 h 2748"/>
                  <a:gd name="T50" fmla="*/ 9364 w 10490"/>
                  <a:gd name="T51" fmla="*/ 2677 h 2748"/>
                  <a:gd name="T52" fmla="*/ 9881 w 10490"/>
                  <a:gd name="T53" fmla="*/ 2672 h 2748"/>
                  <a:gd name="T54" fmla="*/ 10161 w 10490"/>
                  <a:gd name="T55" fmla="*/ 2622 h 2748"/>
                  <a:gd name="T56" fmla="*/ 10490 w 10490"/>
                  <a:gd name="T57" fmla="*/ 2716 h 2748"/>
                  <a:gd name="T58" fmla="*/ 10479 w 10490"/>
                  <a:gd name="T59" fmla="*/ 165 h 2748"/>
                  <a:gd name="T60" fmla="*/ 10183 w 10490"/>
                  <a:gd name="T61" fmla="*/ 77 h 2748"/>
                  <a:gd name="T62" fmla="*/ 9469 w 10490"/>
                  <a:gd name="T63" fmla="*/ 132 h 2748"/>
                  <a:gd name="T64" fmla="*/ 9062 w 10490"/>
                  <a:gd name="T65" fmla="*/ 143 h 2748"/>
                  <a:gd name="T66" fmla="*/ 8859 w 10490"/>
                  <a:gd name="T67" fmla="*/ 99 h 2748"/>
                  <a:gd name="T68" fmla="*/ 8386 w 10490"/>
                  <a:gd name="T69" fmla="*/ 93 h 2748"/>
                  <a:gd name="T70" fmla="*/ 8051 w 10490"/>
                  <a:gd name="T71" fmla="*/ 187 h 2748"/>
                  <a:gd name="T72" fmla="*/ 7502 w 10490"/>
                  <a:gd name="T73" fmla="*/ 104 h 2748"/>
                  <a:gd name="T74" fmla="*/ 7008 w 10490"/>
                  <a:gd name="T75" fmla="*/ 99 h 2748"/>
                  <a:gd name="T76" fmla="*/ 6624 w 10490"/>
                  <a:gd name="T77" fmla="*/ 82 h 2748"/>
                  <a:gd name="T78" fmla="*/ 6316 w 10490"/>
                  <a:gd name="T79" fmla="*/ 0 h 2748"/>
                  <a:gd name="T80" fmla="*/ 5838 w 10490"/>
                  <a:gd name="T81" fmla="*/ 104 h 2748"/>
                  <a:gd name="T82" fmla="*/ 4839 w 10490"/>
                  <a:gd name="T83" fmla="*/ 115 h 2748"/>
                  <a:gd name="T84" fmla="*/ 4196 w 10490"/>
                  <a:gd name="T85" fmla="*/ 71 h 2748"/>
                  <a:gd name="T86" fmla="*/ 3493 w 10490"/>
                  <a:gd name="T87" fmla="*/ 104 h 2748"/>
                  <a:gd name="T88" fmla="*/ 2773 w 10490"/>
                  <a:gd name="T89" fmla="*/ 60 h 2748"/>
                  <a:gd name="T90" fmla="*/ 2092 w 10490"/>
                  <a:gd name="T91" fmla="*/ 154 h 2748"/>
                  <a:gd name="T92" fmla="*/ 1746 w 10490"/>
                  <a:gd name="T93" fmla="*/ 49 h 2748"/>
                  <a:gd name="T94" fmla="*/ 1411 w 10490"/>
                  <a:gd name="T95" fmla="*/ 121 h 2748"/>
                  <a:gd name="T96" fmla="*/ 1153 w 10490"/>
                  <a:gd name="T97" fmla="*/ 88 h 2748"/>
                  <a:gd name="T98" fmla="*/ 670 w 10490"/>
                  <a:gd name="T99" fmla="*/ 71 h 2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90" h="2748">
                    <a:moveTo>
                      <a:pt x="670" y="71"/>
                    </a:moveTo>
                    <a:lnTo>
                      <a:pt x="340" y="192"/>
                    </a:lnTo>
                    <a:lnTo>
                      <a:pt x="0" y="66"/>
                    </a:lnTo>
                    <a:lnTo>
                      <a:pt x="0" y="2672"/>
                    </a:lnTo>
                    <a:lnTo>
                      <a:pt x="1565" y="2672"/>
                    </a:lnTo>
                    <a:lnTo>
                      <a:pt x="1741" y="2710"/>
                    </a:lnTo>
                    <a:lnTo>
                      <a:pt x="2054" y="2628"/>
                    </a:lnTo>
                    <a:lnTo>
                      <a:pt x="2510" y="2650"/>
                    </a:lnTo>
                    <a:lnTo>
                      <a:pt x="2773" y="2705"/>
                    </a:lnTo>
                    <a:lnTo>
                      <a:pt x="3498" y="2617"/>
                    </a:lnTo>
                    <a:lnTo>
                      <a:pt x="3806" y="2710"/>
                    </a:lnTo>
                    <a:lnTo>
                      <a:pt x="4196" y="2699"/>
                    </a:lnTo>
                    <a:lnTo>
                      <a:pt x="4564" y="2644"/>
                    </a:lnTo>
                    <a:lnTo>
                      <a:pt x="4899" y="2710"/>
                    </a:lnTo>
                    <a:lnTo>
                      <a:pt x="5250" y="2650"/>
                    </a:lnTo>
                    <a:lnTo>
                      <a:pt x="5607" y="2705"/>
                    </a:lnTo>
                    <a:lnTo>
                      <a:pt x="5943" y="2672"/>
                    </a:lnTo>
                    <a:lnTo>
                      <a:pt x="6294" y="2716"/>
                    </a:lnTo>
                    <a:lnTo>
                      <a:pt x="6838" y="2699"/>
                    </a:lnTo>
                    <a:lnTo>
                      <a:pt x="7003" y="2748"/>
                    </a:lnTo>
                    <a:lnTo>
                      <a:pt x="7398" y="2716"/>
                    </a:lnTo>
                    <a:lnTo>
                      <a:pt x="7722" y="2661"/>
                    </a:lnTo>
                    <a:lnTo>
                      <a:pt x="8074" y="2655"/>
                    </a:lnTo>
                    <a:lnTo>
                      <a:pt x="8403" y="2716"/>
                    </a:lnTo>
                    <a:lnTo>
                      <a:pt x="8733" y="2655"/>
                    </a:lnTo>
                    <a:lnTo>
                      <a:pt x="9364" y="2677"/>
                    </a:lnTo>
                    <a:lnTo>
                      <a:pt x="9881" y="2672"/>
                    </a:lnTo>
                    <a:lnTo>
                      <a:pt x="10161" y="2622"/>
                    </a:lnTo>
                    <a:lnTo>
                      <a:pt x="10490" y="2716"/>
                    </a:lnTo>
                    <a:lnTo>
                      <a:pt x="10479" y="165"/>
                    </a:lnTo>
                    <a:lnTo>
                      <a:pt x="10183" y="77"/>
                    </a:lnTo>
                    <a:lnTo>
                      <a:pt x="9469" y="132"/>
                    </a:lnTo>
                    <a:lnTo>
                      <a:pt x="9062" y="143"/>
                    </a:lnTo>
                    <a:lnTo>
                      <a:pt x="8859" y="99"/>
                    </a:lnTo>
                    <a:lnTo>
                      <a:pt x="8386" y="93"/>
                    </a:lnTo>
                    <a:lnTo>
                      <a:pt x="8051" y="187"/>
                    </a:lnTo>
                    <a:lnTo>
                      <a:pt x="7502" y="104"/>
                    </a:lnTo>
                    <a:lnTo>
                      <a:pt x="7008" y="99"/>
                    </a:lnTo>
                    <a:lnTo>
                      <a:pt x="6624" y="82"/>
                    </a:lnTo>
                    <a:lnTo>
                      <a:pt x="6316" y="0"/>
                    </a:lnTo>
                    <a:lnTo>
                      <a:pt x="5838" y="104"/>
                    </a:lnTo>
                    <a:lnTo>
                      <a:pt x="4839" y="115"/>
                    </a:lnTo>
                    <a:lnTo>
                      <a:pt x="4196" y="71"/>
                    </a:lnTo>
                    <a:lnTo>
                      <a:pt x="3493" y="104"/>
                    </a:lnTo>
                    <a:lnTo>
                      <a:pt x="2773" y="60"/>
                    </a:lnTo>
                    <a:lnTo>
                      <a:pt x="2092" y="154"/>
                    </a:lnTo>
                    <a:lnTo>
                      <a:pt x="1746" y="49"/>
                    </a:lnTo>
                    <a:lnTo>
                      <a:pt x="1411" y="121"/>
                    </a:lnTo>
                    <a:lnTo>
                      <a:pt x="1153" y="88"/>
                    </a:lnTo>
                    <a:lnTo>
                      <a:pt x="670" y="71"/>
                    </a:ln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" name="Line 18">
                <a:extLst>
                  <a:ext uri="{FF2B5EF4-FFF2-40B4-BE49-F238E27FC236}">
                    <a16:creationId xmlns:a16="http://schemas.microsoft.com/office/drawing/2014/main" id="{CB49F258-029E-1D7F-0EEC-0257EEDDF0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2044700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" name="Line 21">
                <a:extLst>
                  <a:ext uri="{FF2B5EF4-FFF2-40B4-BE49-F238E27FC236}">
                    <a16:creationId xmlns:a16="http://schemas.microsoft.com/office/drawing/2014/main" id="{51CA6B45-2D98-1572-927E-A12E31CC1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3390900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" name="Line 22">
                <a:extLst>
                  <a:ext uri="{FF2B5EF4-FFF2-40B4-BE49-F238E27FC236}">
                    <a16:creationId xmlns:a16="http://schemas.microsoft.com/office/drawing/2014/main" id="{73B643C1-0F02-3D92-AB8F-AA1F11475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27413" y="2538413"/>
                <a:ext cx="650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" name="Freeform 24">
                <a:extLst>
                  <a:ext uri="{FF2B5EF4-FFF2-40B4-BE49-F238E27FC236}">
                    <a16:creationId xmlns:a16="http://schemas.microsoft.com/office/drawing/2014/main" id="{9306A19B-F682-384E-4548-9647C26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3103563"/>
                <a:ext cx="4164013" cy="52388"/>
              </a:xfrm>
              <a:custGeom>
                <a:avLst/>
                <a:gdLst>
                  <a:gd name="T0" fmla="*/ 10490 w 10490"/>
                  <a:gd name="T1" fmla="*/ 99 h 131"/>
                  <a:gd name="T2" fmla="*/ 10161 w 10490"/>
                  <a:gd name="T3" fmla="*/ 5 h 131"/>
                  <a:gd name="T4" fmla="*/ 9881 w 10490"/>
                  <a:gd name="T5" fmla="*/ 55 h 131"/>
                  <a:gd name="T6" fmla="*/ 9364 w 10490"/>
                  <a:gd name="T7" fmla="*/ 60 h 131"/>
                  <a:gd name="T8" fmla="*/ 8733 w 10490"/>
                  <a:gd name="T9" fmla="*/ 38 h 131"/>
                  <a:gd name="T10" fmla="*/ 8403 w 10490"/>
                  <a:gd name="T11" fmla="*/ 99 h 131"/>
                  <a:gd name="T12" fmla="*/ 8074 w 10490"/>
                  <a:gd name="T13" fmla="*/ 38 h 131"/>
                  <a:gd name="T14" fmla="*/ 7722 w 10490"/>
                  <a:gd name="T15" fmla="*/ 44 h 131"/>
                  <a:gd name="T16" fmla="*/ 7398 w 10490"/>
                  <a:gd name="T17" fmla="*/ 99 h 131"/>
                  <a:gd name="T18" fmla="*/ 7003 w 10490"/>
                  <a:gd name="T19" fmla="*/ 131 h 131"/>
                  <a:gd name="T20" fmla="*/ 6838 w 10490"/>
                  <a:gd name="T21" fmla="*/ 82 h 131"/>
                  <a:gd name="T22" fmla="*/ 6294 w 10490"/>
                  <a:gd name="T23" fmla="*/ 99 h 131"/>
                  <a:gd name="T24" fmla="*/ 5943 w 10490"/>
                  <a:gd name="T25" fmla="*/ 55 h 131"/>
                  <a:gd name="T26" fmla="*/ 5607 w 10490"/>
                  <a:gd name="T27" fmla="*/ 88 h 131"/>
                  <a:gd name="T28" fmla="*/ 5250 w 10490"/>
                  <a:gd name="T29" fmla="*/ 33 h 131"/>
                  <a:gd name="T30" fmla="*/ 4899 w 10490"/>
                  <a:gd name="T31" fmla="*/ 93 h 131"/>
                  <a:gd name="T32" fmla="*/ 4564 w 10490"/>
                  <a:gd name="T33" fmla="*/ 27 h 131"/>
                  <a:gd name="T34" fmla="*/ 4196 w 10490"/>
                  <a:gd name="T35" fmla="*/ 82 h 131"/>
                  <a:gd name="T36" fmla="*/ 3806 w 10490"/>
                  <a:gd name="T37" fmla="*/ 93 h 131"/>
                  <a:gd name="T38" fmla="*/ 3498 w 10490"/>
                  <a:gd name="T39" fmla="*/ 0 h 131"/>
                  <a:gd name="T40" fmla="*/ 2773 w 10490"/>
                  <a:gd name="T41" fmla="*/ 88 h 131"/>
                  <a:gd name="T42" fmla="*/ 2510 w 10490"/>
                  <a:gd name="T43" fmla="*/ 33 h 131"/>
                  <a:gd name="T44" fmla="*/ 2054 w 10490"/>
                  <a:gd name="T45" fmla="*/ 11 h 131"/>
                  <a:gd name="T46" fmla="*/ 1741 w 10490"/>
                  <a:gd name="T47" fmla="*/ 93 h 131"/>
                  <a:gd name="T48" fmla="*/ 1565 w 10490"/>
                  <a:gd name="T49" fmla="*/ 55 h 131"/>
                  <a:gd name="T50" fmla="*/ 0 w 10490"/>
                  <a:gd name="T51" fmla="*/ 5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490" h="131">
                    <a:moveTo>
                      <a:pt x="10490" y="99"/>
                    </a:moveTo>
                    <a:lnTo>
                      <a:pt x="10161" y="5"/>
                    </a:lnTo>
                    <a:lnTo>
                      <a:pt x="9881" y="55"/>
                    </a:lnTo>
                    <a:lnTo>
                      <a:pt x="9364" y="60"/>
                    </a:lnTo>
                    <a:lnTo>
                      <a:pt x="8733" y="38"/>
                    </a:lnTo>
                    <a:lnTo>
                      <a:pt x="8403" y="99"/>
                    </a:lnTo>
                    <a:lnTo>
                      <a:pt x="8074" y="38"/>
                    </a:lnTo>
                    <a:lnTo>
                      <a:pt x="7722" y="44"/>
                    </a:lnTo>
                    <a:lnTo>
                      <a:pt x="7398" y="99"/>
                    </a:lnTo>
                    <a:lnTo>
                      <a:pt x="7003" y="131"/>
                    </a:lnTo>
                    <a:lnTo>
                      <a:pt x="6838" y="82"/>
                    </a:lnTo>
                    <a:lnTo>
                      <a:pt x="6294" y="99"/>
                    </a:lnTo>
                    <a:lnTo>
                      <a:pt x="5943" y="55"/>
                    </a:lnTo>
                    <a:lnTo>
                      <a:pt x="5607" y="88"/>
                    </a:lnTo>
                    <a:lnTo>
                      <a:pt x="5250" y="33"/>
                    </a:lnTo>
                    <a:lnTo>
                      <a:pt x="4899" y="93"/>
                    </a:lnTo>
                    <a:lnTo>
                      <a:pt x="4564" y="27"/>
                    </a:lnTo>
                    <a:lnTo>
                      <a:pt x="4196" y="82"/>
                    </a:lnTo>
                    <a:lnTo>
                      <a:pt x="3806" y="93"/>
                    </a:lnTo>
                    <a:lnTo>
                      <a:pt x="3498" y="0"/>
                    </a:lnTo>
                    <a:lnTo>
                      <a:pt x="2773" y="88"/>
                    </a:lnTo>
                    <a:lnTo>
                      <a:pt x="2510" y="33"/>
                    </a:lnTo>
                    <a:lnTo>
                      <a:pt x="2054" y="11"/>
                    </a:lnTo>
                    <a:lnTo>
                      <a:pt x="1741" y="93"/>
                    </a:lnTo>
                    <a:lnTo>
                      <a:pt x="1565" y="55"/>
                    </a:lnTo>
                    <a:lnTo>
                      <a:pt x="0" y="55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" name="Freeform 25">
                <a:extLst>
                  <a:ext uri="{FF2B5EF4-FFF2-40B4-BE49-F238E27FC236}">
                    <a16:creationId xmlns:a16="http://schemas.microsoft.com/office/drawing/2014/main" id="{3C535B88-3D5F-FD16-27E7-6896E645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063750"/>
                <a:ext cx="4159250" cy="77788"/>
              </a:xfrm>
              <a:custGeom>
                <a:avLst/>
                <a:gdLst>
                  <a:gd name="T0" fmla="*/ 10479 w 10479"/>
                  <a:gd name="T1" fmla="*/ 165 h 192"/>
                  <a:gd name="T2" fmla="*/ 10183 w 10479"/>
                  <a:gd name="T3" fmla="*/ 77 h 192"/>
                  <a:gd name="T4" fmla="*/ 9469 w 10479"/>
                  <a:gd name="T5" fmla="*/ 132 h 192"/>
                  <a:gd name="T6" fmla="*/ 9062 w 10479"/>
                  <a:gd name="T7" fmla="*/ 143 h 192"/>
                  <a:gd name="T8" fmla="*/ 8859 w 10479"/>
                  <a:gd name="T9" fmla="*/ 99 h 192"/>
                  <a:gd name="T10" fmla="*/ 8386 w 10479"/>
                  <a:gd name="T11" fmla="*/ 93 h 192"/>
                  <a:gd name="T12" fmla="*/ 8051 w 10479"/>
                  <a:gd name="T13" fmla="*/ 187 h 192"/>
                  <a:gd name="T14" fmla="*/ 7502 w 10479"/>
                  <a:gd name="T15" fmla="*/ 104 h 192"/>
                  <a:gd name="T16" fmla="*/ 7008 w 10479"/>
                  <a:gd name="T17" fmla="*/ 99 h 192"/>
                  <a:gd name="T18" fmla="*/ 6624 w 10479"/>
                  <a:gd name="T19" fmla="*/ 82 h 192"/>
                  <a:gd name="T20" fmla="*/ 6316 w 10479"/>
                  <a:gd name="T21" fmla="*/ 0 h 192"/>
                  <a:gd name="T22" fmla="*/ 5838 w 10479"/>
                  <a:gd name="T23" fmla="*/ 104 h 192"/>
                  <a:gd name="T24" fmla="*/ 4839 w 10479"/>
                  <a:gd name="T25" fmla="*/ 115 h 192"/>
                  <a:gd name="T26" fmla="*/ 4196 w 10479"/>
                  <a:gd name="T27" fmla="*/ 71 h 192"/>
                  <a:gd name="T28" fmla="*/ 3493 w 10479"/>
                  <a:gd name="T29" fmla="*/ 104 h 192"/>
                  <a:gd name="T30" fmla="*/ 2773 w 10479"/>
                  <a:gd name="T31" fmla="*/ 60 h 192"/>
                  <a:gd name="T32" fmla="*/ 2092 w 10479"/>
                  <a:gd name="T33" fmla="*/ 154 h 192"/>
                  <a:gd name="T34" fmla="*/ 1746 w 10479"/>
                  <a:gd name="T35" fmla="*/ 49 h 192"/>
                  <a:gd name="T36" fmla="*/ 1411 w 10479"/>
                  <a:gd name="T37" fmla="*/ 121 h 192"/>
                  <a:gd name="T38" fmla="*/ 1153 w 10479"/>
                  <a:gd name="T39" fmla="*/ 88 h 192"/>
                  <a:gd name="T40" fmla="*/ 670 w 10479"/>
                  <a:gd name="T41" fmla="*/ 71 h 192"/>
                  <a:gd name="T42" fmla="*/ 340 w 10479"/>
                  <a:gd name="T43" fmla="*/ 192 h 192"/>
                  <a:gd name="T44" fmla="*/ 0 w 10479"/>
                  <a:gd name="T45" fmla="*/ 6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79" h="192">
                    <a:moveTo>
                      <a:pt x="10479" y="165"/>
                    </a:moveTo>
                    <a:lnTo>
                      <a:pt x="10183" y="77"/>
                    </a:lnTo>
                    <a:lnTo>
                      <a:pt x="9469" y="132"/>
                    </a:lnTo>
                    <a:lnTo>
                      <a:pt x="9062" y="143"/>
                    </a:lnTo>
                    <a:lnTo>
                      <a:pt x="8859" y="99"/>
                    </a:lnTo>
                    <a:lnTo>
                      <a:pt x="8386" y="93"/>
                    </a:lnTo>
                    <a:lnTo>
                      <a:pt x="8051" y="187"/>
                    </a:lnTo>
                    <a:lnTo>
                      <a:pt x="7502" y="104"/>
                    </a:lnTo>
                    <a:lnTo>
                      <a:pt x="7008" y="99"/>
                    </a:lnTo>
                    <a:lnTo>
                      <a:pt x="6624" y="82"/>
                    </a:lnTo>
                    <a:lnTo>
                      <a:pt x="6316" y="0"/>
                    </a:lnTo>
                    <a:lnTo>
                      <a:pt x="5838" y="104"/>
                    </a:lnTo>
                    <a:lnTo>
                      <a:pt x="4839" y="115"/>
                    </a:lnTo>
                    <a:lnTo>
                      <a:pt x="4196" y="71"/>
                    </a:lnTo>
                    <a:lnTo>
                      <a:pt x="3493" y="104"/>
                    </a:lnTo>
                    <a:lnTo>
                      <a:pt x="2773" y="60"/>
                    </a:lnTo>
                    <a:lnTo>
                      <a:pt x="2092" y="154"/>
                    </a:lnTo>
                    <a:lnTo>
                      <a:pt x="1746" y="49"/>
                    </a:lnTo>
                    <a:lnTo>
                      <a:pt x="1411" y="121"/>
                    </a:lnTo>
                    <a:lnTo>
                      <a:pt x="1153" y="88"/>
                    </a:lnTo>
                    <a:lnTo>
                      <a:pt x="670" y="71"/>
                    </a:lnTo>
                    <a:lnTo>
                      <a:pt x="340" y="192"/>
                    </a:lnTo>
                    <a:lnTo>
                      <a:pt x="0" y="66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" name="Freeform 29">
                <a:extLst>
                  <a:ext uri="{FF2B5EF4-FFF2-40B4-BE49-F238E27FC236}">
                    <a16:creationId xmlns:a16="http://schemas.microsoft.com/office/drawing/2014/main" id="{62B000F7-21EA-34F6-E3FA-D3BEB8EE4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575" y="2592388"/>
                <a:ext cx="4151313" cy="33338"/>
              </a:xfrm>
              <a:custGeom>
                <a:avLst/>
                <a:gdLst>
                  <a:gd name="T0" fmla="*/ 10458 w 10458"/>
                  <a:gd name="T1" fmla="*/ 55 h 83"/>
                  <a:gd name="T2" fmla="*/ 10249 w 10458"/>
                  <a:gd name="T3" fmla="*/ 72 h 83"/>
                  <a:gd name="T4" fmla="*/ 9139 w 10458"/>
                  <a:gd name="T5" fmla="*/ 66 h 83"/>
                  <a:gd name="T6" fmla="*/ 8858 w 10458"/>
                  <a:gd name="T7" fmla="*/ 39 h 83"/>
                  <a:gd name="T8" fmla="*/ 8415 w 10458"/>
                  <a:gd name="T9" fmla="*/ 83 h 83"/>
                  <a:gd name="T10" fmla="*/ 7865 w 10458"/>
                  <a:gd name="T11" fmla="*/ 55 h 83"/>
                  <a:gd name="T12" fmla="*/ 7085 w 10458"/>
                  <a:gd name="T13" fmla="*/ 44 h 83"/>
                  <a:gd name="T14" fmla="*/ 5542 w 10458"/>
                  <a:gd name="T15" fmla="*/ 50 h 83"/>
                  <a:gd name="T16" fmla="*/ 4949 w 10458"/>
                  <a:gd name="T17" fmla="*/ 22 h 83"/>
                  <a:gd name="T18" fmla="*/ 4372 w 10458"/>
                  <a:gd name="T19" fmla="*/ 39 h 83"/>
                  <a:gd name="T20" fmla="*/ 3795 w 10458"/>
                  <a:gd name="T21" fmla="*/ 66 h 83"/>
                  <a:gd name="T22" fmla="*/ 3400 w 10458"/>
                  <a:gd name="T23" fmla="*/ 33 h 83"/>
                  <a:gd name="T24" fmla="*/ 2840 w 10458"/>
                  <a:gd name="T25" fmla="*/ 61 h 83"/>
                  <a:gd name="T26" fmla="*/ 2549 w 10458"/>
                  <a:gd name="T27" fmla="*/ 33 h 83"/>
                  <a:gd name="T28" fmla="*/ 2148 w 10458"/>
                  <a:gd name="T29" fmla="*/ 66 h 83"/>
                  <a:gd name="T30" fmla="*/ 1434 w 10458"/>
                  <a:gd name="T31" fmla="*/ 22 h 83"/>
                  <a:gd name="T32" fmla="*/ 1044 w 10458"/>
                  <a:gd name="T33" fmla="*/ 33 h 83"/>
                  <a:gd name="T34" fmla="*/ 335 w 10458"/>
                  <a:gd name="T35" fmla="*/ 0 h 83"/>
                  <a:gd name="T36" fmla="*/ 0 w 10458"/>
                  <a:gd name="T37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58" h="83">
                    <a:moveTo>
                      <a:pt x="10458" y="55"/>
                    </a:moveTo>
                    <a:lnTo>
                      <a:pt x="10249" y="72"/>
                    </a:lnTo>
                    <a:lnTo>
                      <a:pt x="9139" y="66"/>
                    </a:lnTo>
                    <a:lnTo>
                      <a:pt x="8858" y="39"/>
                    </a:lnTo>
                    <a:lnTo>
                      <a:pt x="8415" y="83"/>
                    </a:lnTo>
                    <a:lnTo>
                      <a:pt x="7865" y="55"/>
                    </a:lnTo>
                    <a:lnTo>
                      <a:pt x="7085" y="44"/>
                    </a:lnTo>
                    <a:lnTo>
                      <a:pt x="5542" y="50"/>
                    </a:lnTo>
                    <a:lnTo>
                      <a:pt x="4949" y="22"/>
                    </a:lnTo>
                    <a:lnTo>
                      <a:pt x="4372" y="39"/>
                    </a:lnTo>
                    <a:lnTo>
                      <a:pt x="3795" y="66"/>
                    </a:lnTo>
                    <a:lnTo>
                      <a:pt x="3400" y="33"/>
                    </a:lnTo>
                    <a:lnTo>
                      <a:pt x="2840" y="61"/>
                    </a:lnTo>
                    <a:lnTo>
                      <a:pt x="2549" y="33"/>
                    </a:lnTo>
                    <a:lnTo>
                      <a:pt x="2148" y="66"/>
                    </a:lnTo>
                    <a:lnTo>
                      <a:pt x="1434" y="22"/>
                    </a:lnTo>
                    <a:lnTo>
                      <a:pt x="1044" y="33"/>
                    </a:lnTo>
                    <a:lnTo>
                      <a:pt x="335" y="0"/>
                    </a:lnTo>
                    <a:lnTo>
                      <a:pt x="0" y="33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" name="Freeform 32">
                <a:extLst>
                  <a:ext uri="{FF2B5EF4-FFF2-40B4-BE49-F238E27FC236}">
                    <a16:creationId xmlns:a16="http://schemas.microsoft.com/office/drawing/2014/main" id="{93EE1D9A-48DA-0133-C5DE-D2C00F753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19351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" name="Freeform 33">
                <a:extLst>
                  <a:ext uri="{FF2B5EF4-FFF2-40B4-BE49-F238E27FC236}">
                    <a16:creationId xmlns:a16="http://schemas.microsoft.com/office/drawing/2014/main" id="{F4AC73C3-B975-F758-FD29-2C3BA15B4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0208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" name="Freeform 34">
                <a:extLst>
                  <a:ext uri="{FF2B5EF4-FFF2-40B4-BE49-F238E27FC236}">
                    <a16:creationId xmlns:a16="http://schemas.microsoft.com/office/drawing/2014/main" id="{3BF4A163-7B09-81E2-5A3F-2E86E849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116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2" name="Freeform 35">
                <a:extLst>
                  <a:ext uri="{FF2B5EF4-FFF2-40B4-BE49-F238E27FC236}">
                    <a16:creationId xmlns:a16="http://schemas.microsoft.com/office/drawing/2014/main" id="{112BDCC8-3A56-27A3-102D-1663EEEB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1939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3" name="Freeform 36">
                <a:extLst>
                  <a:ext uri="{FF2B5EF4-FFF2-40B4-BE49-F238E27FC236}">
                    <a16:creationId xmlns:a16="http://schemas.microsoft.com/office/drawing/2014/main" id="{2D962D9A-B4AE-9841-F9CA-E15F5BD17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268538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4" name="Freeform 37">
                <a:extLst>
                  <a:ext uri="{FF2B5EF4-FFF2-40B4-BE49-F238E27FC236}">
                    <a16:creationId xmlns:a16="http://schemas.microsoft.com/office/drawing/2014/main" id="{979E3C04-D68A-C42F-5F4D-F7E84491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2891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5" name="Freeform 38">
                <a:extLst>
                  <a:ext uri="{FF2B5EF4-FFF2-40B4-BE49-F238E27FC236}">
                    <a16:creationId xmlns:a16="http://schemas.microsoft.com/office/drawing/2014/main" id="{1A5B90CF-0167-8994-4721-9A1C3FE7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098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6" name="Freeform 39">
                <a:extLst>
                  <a:ext uri="{FF2B5EF4-FFF2-40B4-BE49-F238E27FC236}">
                    <a16:creationId xmlns:a16="http://schemas.microsoft.com/office/drawing/2014/main" id="{BB945FDD-7943-452D-B574-7B4C6603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43150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7" name="Freeform 40">
                <a:extLst>
                  <a:ext uri="{FF2B5EF4-FFF2-40B4-BE49-F238E27FC236}">
                    <a16:creationId xmlns:a16="http://schemas.microsoft.com/office/drawing/2014/main" id="{55F37DB4-CD5F-BD48-2C08-C9A3AA76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637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8" name="Freeform 41">
                <a:extLst>
                  <a:ext uri="{FF2B5EF4-FFF2-40B4-BE49-F238E27FC236}">
                    <a16:creationId xmlns:a16="http://schemas.microsoft.com/office/drawing/2014/main" id="{402701BF-1E3E-0FFD-7FF6-723B2A5EE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38442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9" name="Freeform 42">
                <a:extLst>
                  <a:ext uri="{FF2B5EF4-FFF2-40B4-BE49-F238E27FC236}">
                    <a16:creationId xmlns:a16="http://schemas.microsoft.com/office/drawing/2014/main" id="{A13F266F-02A8-B721-9B33-F103AA4F2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177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0" name="Freeform 43">
                <a:extLst>
                  <a:ext uri="{FF2B5EF4-FFF2-40B4-BE49-F238E27FC236}">
                    <a16:creationId xmlns:a16="http://schemas.microsoft.com/office/drawing/2014/main" id="{4C190BB9-2A80-2CBE-9548-5E723B96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638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1" name="Freeform 44">
                <a:extLst>
                  <a:ext uri="{FF2B5EF4-FFF2-40B4-BE49-F238E27FC236}">
                    <a16:creationId xmlns:a16="http://schemas.microsoft.com/office/drawing/2014/main" id="{A6BE9803-5B8C-C265-1CA2-72840F40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4955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2" name="Freeform 45">
                <a:extLst>
                  <a:ext uri="{FF2B5EF4-FFF2-40B4-BE49-F238E27FC236}">
                    <a16:creationId xmlns:a16="http://schemas.microsoft.com/office/drawing/2014/main" id="{43C03042-45DA-FCE9-B14D-FA5AF562F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177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3" name="Freeform 46">
                <a:extLst>
                  <a:ext uri="{FF2B5EF4-FFF2-40B4-BE49-F238E27FC236}">
                    <a16:creationId xmlns:a16="http://schemas.microsoft.com/office/drawing/2014/main" id="{E0DBF5D8-6B7C-7A0B-33DE-878E59C3E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495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4" name="Freeform 47">
                <a:extLst>
                  <a:ext uri="{FF2B5EF4-FFF2-40B4-BE49-F238E27FC236}">
                    <a16:creationId xmlns:a16="http://schemas.microsoft.com/office/drawing/2014/main" id="{A53B759D-C382-92A3-7526-2E6BBFF33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5717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5" name="Freeform 48">
                <a:extLst>
                  <a:ext uri="{FF2B5EF4-FFF2-40B4-BE49-F238E27FC236}">
                    <a16:creationId xmlns:a16="http://schemas.microsoft.com/office/drawing/2014/main" id="{66C8EB75-B21C-429E-D9A4-C1B17CD0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8" y="2624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6" name="Freeform 49">
                <a:extLst>
                  <a:ext uri="{FF2B5EF4-FFF2-40B4-BE49-F238E27FC236}">
                    <a16:creationId xmlns:a16="http://schemas.microsoft.com/office/drawing/2014/main" id="{9865750E-4CAF-188D-DF20-17CDCC04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6447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7" name="Freeform 50">
                <a:extLst>
                  <a:ext uri="{FF2B5EF4-FFF2-40B4-BE49-F238E27FC236}">
                    <a16:creationId xmlns:a16="http://schemas.microsoft.com/office/drawing/2014/main" id="{BC19D8A2-D274-C1D1-4D28-144FFF6C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68287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8" name="Freeform 51">
                <a:extLst>
                  <a:ext uri="{FF2B5EF4-FFF2-40B4-BE49-F238E27FC236}">
                    <a16:creationId xmlns:a16="http://schemas.microsoft.com/office/drawing/2014/main" id="{4FDF9FFD-1BAC-FEF7-020F-B5C6CB88D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722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39" name="Freeform 52">
                <a:extLst>
                  <a:ext uri="{FF2B5EF4-FFF2-40B4-BE49-F238E27FC236}">
                    <a16:creationId xmlns:a16="http://schemas.microsoft.com/office/drawing/2014/main" id="{41E78E6F-C89D-61A5-EA98-E1C297AA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7701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0" name="Freeform 53">
                <a:extLst>
                  <a:ext uri="{FF2B5EF4-FFF2-40B4-BE49-F238E27FC236}">
                    <a16:creationId xmlns:a16="http://schemas.microsoft.com/office/drawing/2014/main" id="{478236C4-28DD-BC0A-93B8-C617E479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8146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01CFAA30-5CE3-1CCF-DC93-0D290D877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8638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DFD27823-FD3E-AEE3-4577-3F0C7D80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035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3" name="Freeform 56">
                <a:extLst>
                  <a:ext uri="{FF2B5EF4-FFF2-40B4-BE49-F238E27FC236}">
                    <a16:creationId xmlns:a16="http://schemas.microsoft.com/office/drawing/2014/main" id="{97D6C4EC-838A-204B-32D8-483D419B3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416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4" name="Freeform 57">
                <a:extLst>
                  <a:ext uri="{FF2B5EF4-FFF2-40B4-BE49-F238E27FC236}">
                    <a16:creationId xmlns:a16="http://schemas.microsoft.com/office/drawing/2014/main" id="{5BC519ED-CC54-8DCA-4CB9-1A5404CD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974975"/>
                <a:ext cx="42863" cy="41275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5" name="Freeform 58">
                <a:extLst>
                  <a:ext uri="{FF2B5EF4-FFF2-40B4-BE49-F238E27FC236}">
                    <a16:creationId xmlns:a16="http://schemas.microsoft.com/office/drawing/2014/main" id="{3AA9AFF3-CF5D-7257-6166-D115299A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29956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6" name="Freeform 59">
                <a:extLst>
                  <a:ext uri="{FF2B5EF4-FFF2-40B4-BE49-F238E27FC236}">
                    <a16:creationId xmlns:a16="http://schemas.microsoft.com/office/drawing/2014/main" id="{3D4D1F8A-EA86-C549-12DE-A55C73E6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30321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7" name="Freeform 60">
                <a:extLst>
                  <a:ext uri="{FF2B5EF4-FFF2-40B4-BE49-F238E27FC236}">
                    <a16:creationId xmlns:a16="http://schemas.microsoft.com/office/drawing/2014/main" id="{0E728E95-C4D1-E740-5CD9-E27E28E22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31035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8" name="Freeform 61">
                <a:extLst>
                  <a:ext uri="{FF2B5EF4-FFF2-40B4-BE49-F238E27FC236}">
                    <a16:creationId xmlns:a16="http://schemas.microsoft.com/office/drawing/2014/main" id="{905A7CA2-3BDC-AFDD-0F97-2CA860616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53365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49" name="Freeform 62">
                <a:extLst>
                  <a:ext uri="{FF2B5EF4-FFF2-40B4-BE49-F238E27FC236}">
                    <a16:creationId xmlns:a16="http://schemas.microsoft.com/office/drawing/2014/main" id="{16D2695C-FB78-1EDF-B351-64E40A1B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0383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0" name="Freeform 63">
                <a:extLst>
                  <a:ext uri="{FF2B5EF4-FFF2-40B4-BE49-F238E27FC236}">
                    <a16:creationId xmlns:a16="http://schemas.microsoft.com/office/drawing/2014/main" id="{7D7582A6-59A6-B8FC-15D7-327F01DD7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145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1" name="Freeform 64">
                <a:extLst>
                  <a:ext uri="{FF2B5EF4-FFF2-40B4-BE49-F238E27FC236}">
                    <a16:creationId xmlns:a16="http://schemas.microsoft.com/office/drawing/2014/main" id="{F438F6B6-E0A1-8F30-3B7F-1CC77F6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4945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2" name="Freeform 65">
                <a:extLst>
                  <a:ext uri="{FF2B5EF4-FFF2-40B4-BE49-F238E27FC236}">
                    <a16:creationId xmlns:a16="http://schemas.microsoft.com/office/drawing/2014/main" id="{83FCE672-9DFF-902C-04B7-18E038AA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98913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3" name="Freeform 66">
                <a:extLst>
                  <a:ext uri="{FF2B5EF4-FFF2-40B4-BE49-F238E27FC236}">
                    <a16:creationId xmlns:a16="http://schemas.microsoft.com/office/drawing/2014/main" id="{47942FF2-BDEF-09F8-7DE2-F2894681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01136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6 w 108"/>
                  <a:gd name="T11" fmla="*/ 64 h 108"/>
                  <a:gd name="T12" fmla="*/ 106 w 108"/>
                  <a:gd name="T13" fmla="*/ 59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3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3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4" name="Freeform 67">
                <a:extLst>
                  <a:ext uri="{FF2B5EF4-FFF2-40B4-BE49-F238E27FC236}">
                    <a16:creationId xmlns:a16="http://schemas.microsoft.com/office/drawing/2014/main" id="{E9E07F3B-6947-7BB6-F9BC-14FEE97A7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1828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5" name="Freeform 68">
                <a:extLst>
                  <a:ext uri="{FF2B5EF4-FFF2-40B4-BE49-F238E27FC236}">
                    <a16:creationId xmlns:a16="http://schemas.microsoft.com/office/drawing/2014/main" id="{BC8CFD49-3D10-94BD-6DF2-D676E286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22567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3 h 107"/>
                  <a:gd name="T16" fmla="*/ 106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6" name="Freeform 69">
                <a:extLst>
                  <a:ext uri="{FF2B5EF4-FFF2-40B4-BE49-F238E27FC236}">
                    <a16:creationId xmlns:a16="http://schemas.microsoft.com/office/drawing/2014/main" id="{E24E9388-D292-640F-983D-6AD31F887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2828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6 w 108"/>
                  <a:gd name="T11" fmla="*/ 64 h 108"/>
                  <a:gd name="T12" fmla="*/ 106 w 108"/>
                  <a:gd name="T13" fmla="*/ 59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3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3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7" name="Freeform 70">
                <a:extLst>
                  <a:ext uri="{FF2B5EF4-FFF2-40B4-BE49-F238E27FC236}">
                    <a16:creationId xmlns:a16="http://schemas.microsoft.com/office/drawing/2014/main" id="{4DB3B391-C6CE-4CE5-5BB5-5979C8632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3145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8" name="Freeform 71">
                <a:extLst>
                  <a:ext uri="{FF2B5EF4-FFF2-40B4-BE49-F238E27FC236}">
                    <a16:creationId xmlns:a16="http://schemas.microsoft.com/office/drawing/2014/main" id="{52A2798A-F5FF-93BA-6546-535F2B3C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35743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59" name="Freeform 72">
                <a:extLst>
                  <a:ext uri="{FF2B5EF4-FFF2-40B4-BE49-F238E27FC236}">
                    <a16:creationId xmlns:a16="http://schemas.microsoft.com/office/drawing/2014/main" id="{BE3F7A85-ADA2-3309-1F51-8F7C84D0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193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0" name="Freeform 73">
                <a:extLst>
                  <a:ext uri="{FF2B5EF4-FFF2-40B4-BE49-F238E27FC236}">
                    <a16:creationId xmlns:a16="http://schemas.microsoft.com/office/drawing/2014/main" id="{69109B3D-088A-6A65-34EA-E2A8DA387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4157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1" name="Freeform 74">
                <a:extLst>
                  <a:ext uri="{FF2B5EF4-FFF2-40B4-BE49-F238E27FC236}">
                    <a16:creationId xmlns:a16="http://schemas.microsoft.com/office/drawing/2014/main" id="{4E8020EC-3131-A6BA-7E59-7BA4FB5F1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4780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2" name="Freeform 75">
                <a:extLst>
                  <a:ext uri="{FF2B5EF4-FFF2-40B4-BE49-F238E27FC236}">
                    <a16:creationId xmlns:a16="http://schemas.microsoft.com/office/drawing/2014/main" id="{5B7765CB-A6A5-B33D-07F8-A71369191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582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3" name="Freeform 76">
                <a:extLst>
                  <a:ext uri="{FF2B5EF4-FFF2-40B4-BE49-F238E27FC236}">
                    <a16:creationId xmlns:a16="http://schemas.microsoft.com/office/drawing/2014/main" id="{FC9415E5-2F29-B83B-760F-A288BE5E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209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4" name="Freeform 77">
                <a:extLst>
                  <a:ext uri="{FF2B5EF4-FFF2-40B4-BE49-F238E27FC236}">
                    <a16:creationId xmlns:a16="http://schemas.microsoft.com/office/drawing/2014/main" id="{EF3A5605-3CD7-67C3-55CA-DB2FA5BA6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60650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5" name="Freeform 78">
                <a:extLst>
                  <a:ext uri="{FF2B5EF4-FFF2-40B4-BE49-F238E27FC236}">
                    <a16:creationId xmlns:a16="http://schemas.microsoft.com/office/drawing/2014/main" id="{309A0454-224A-9282-0AC8-4675378DD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6701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6" name="Freeform 79">
                <a:extLst>
                  <a:ext uri="{FF2B5EF4-FFF2-40B4-BE49-F238E27FC236}">
                    <a16:creationId xmlns:a16="http://schemas.microsoft.com/office/drawing/2014/main" id="{1EFD9B50-6C74-8224-8CB5-B6844A28B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146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7" name="Freeform 80">
                <a:extLst>
                  <a:ext uri="{FF2B5EF4-FFF2-40B4-BE49-F238E27FC236}">
                    <a16:creationId xmlns:a16="http://schemas.microsoft.com/office/drawing/2014/main" id="{A355150E-E895-5B35-95D4-3C16C5DE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447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8" name="Freeform 81">
                <a:extLst>
                  <a:ext uri="{FF2B5EF4-FFF2-40B4-BE49-F238E27FC236}">
                    <a16:creationId xmlns:a16="http://schemas.microsoft.com/office/drawing/2014/main" id="{14690950-8647-CD0B-9EF8-5FD1D57C6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7908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69" name="Freeform 82">
                <a:extLst>
                  <a:ext uri="{FF2B5EF4-FFF2-40B4-BE49-F238E27FC236}">
                    <a16:creationId xmlns:a16="http://schemas.microsoft.com/office/drawing/2014/main" id="{E0A2E0EE-A34B-5852-750C-8E63EA36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241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0" name="Freeform 83">
                <a:extLst>
                  <a:ext uri="{FF2B5EF4-FFF2-40B4-BE49-F238E27FC236}">
                    <a16:creationId xmlns:a16="http://schemas.microsoft.com/office/drawing/2014/main" id="{3A029FE6-F0BE-1A0F-0A29-2EC0D561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55913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1" name="Freeform 84">
                <a:extLst>
                  <a:ext uri="{FF2B5EF4-FFF2-40B4-BE49-F238E27FC236}">
                    <a16:creationId xmlns:a16="http://schemas.microsoft.com/office/drawing/2014/main" id="{2DA0FF33-86F3-F72F-FF17-41DFCF5C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8924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2" name="Freeform 85">
                <a:extLst>
                  <a:ext uri="{FF2B5EF4-FFF2-40B4-BE49-F238E27FC236}">
                    <a16:creationId xmlns:a16="http://schemas.microsoft.com/office/drawing/2014/main" id="{160D8020-5B6D-0F4A-5456-0B0BE8A8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6386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3" name="Freeform 86">
                <a:extLst>
                  <a:ext uri="{FF2B5EF4-FFF2-40B4-BE49-F238E27FC236}">
                    <a16:creationId xmlns:a16="http://schemas.microsoft.com/office/drawing/2014/main" id="{7FDDA623-906F-B3D0-FC80-7C5B16AA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94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4" name="Freeform 87">
                <a:extLst>
                  <a:ext uri="{FF2B5EF4-FFF2-40B4-BE49-F238E27FC236}">
                    <a16:creationId xmlns:a16="http://schemas.microsoft.com/office/drawing/2014/main" id="{3B5A47B8-4702-78E7-A80C-47BBB33F7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0162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5" name="Freeform 88">
                <a:extLst>
                  <a:ext uri="{FF2B5EF4-FFF2-40B4-BE49-F238E27FC236}">
                    <a16:creationId xmlns:a16="http://schemas.microsoft.com/office/drawing/2014/main" id="{C1CE9205-290A-7CC4-83B2-A33E57D84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084513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6" name="Freeform 89">
                <a:extLst>
                  <a:ext uri="{FF2B5EF4-FFF2-40B4-BE49-F238E27FC236}">
                    <a16:creationId xmlns:a16="http://schemas.microsoft.com/office/drawing/2014/main" id="{F1CDD0AC-3528-D6D9-E114-F79A0213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136900"/>
                <a:ext cx="42863" cy="41275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7" name="Freeform 90">
                <a:extLst>
                  <a:ext uri="{FF2B5EF4-FFF2-40B4-BE49-F238E27FC236}">
                    <a16:creationId xmlns:a16="http://schemas.microsoft.com/office/drawing/2014/main" id="{3A5E8680-5572-1F02-2FB9-6DC9BCC15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319563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8" name="Freeform 91">
                <a:extLst>
                  <a:ext uri="{FF2B5EF4-FFF2-40B4-BE49-F238E27FC236}">
                    <a16:creationId xmlns:a16="http://schemas.microsoft.com/office/drawing/2014/main" id="{1F1149B8-9188-D129-6E6A-3B00617B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5004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79" name="Freeform 92">
                <a:extLst>
                  <a:ext uri="{FF2B5EF4-FFF2-40B4-BE49-F238E27FC236}">
                    <a16:creationId xmlns:a16="http://schemas.microsoft.com/office/drawing/2014/main" id="{F6760AA4-75EE-2834-1BF5-C20CAF25F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4559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0" name="Freeform 93">
                <a:extLst>
                  <a:ext uri="{FF2B5EF4-FFF2-40B4-BE49-F238E27FC236}">
                    <a16:creationId xmlns:a16="http://schemas.microsoft.com/office/drawing/2014/main" id="{BFC6054A-1DF4-AE31-A4CA-E044FF84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32105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1" name="Freeform 94">
                <a:extLst>
                  <a:ext uri="{FF2B5EF4-FFF2-40B4-BE49-F238E27FC236}">
                    <a16:creationId xmlns:a16="http://schemas.microsoft.com/office/drawing/2014/main" id="{1E1177C4-EB28-8594-80EE-016A474D7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2416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2" name="Freeform 95">
                <a:extLst>
                  <a:ext uri="{FF2B5EF4-FFF2-40B4-BE49-F238E27FC236}">
                    <a16:creationId xmlns:a16="http://schemas.microsoft.com/office/drawing/2014/main" id="{0B39033A-459F-5D7E-AD9B-9143E7D0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1575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" name="Freeform 96">
                <a:extLst>
                  <a:ext uri="{FF2B5EF4-FFF2-40B4-BE49-F238E27FC236}">
                    <a16:creationId xmlns:a16="http://schemas.microsoft.com/office/drawing/2014/main" id="{070C0BA9-05E7-C98A-7605-94EA2F470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765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" name="Freeform 97">
                <a:extLst>
                  <a:ext uri="{FF2B5EF4-FFF2-40B4-BE49-F238E27FC236}">
                    <a16:creationId xmlns:a16="http://schemas.microsoft.com/office/drawing/2014/main" id="{201CAED0-FC16-EF40-84E3-C2E45132B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178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4888D2A6-F97E-5AC1-AD67-03C88DA68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0083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83170572-C6E3-3CF8-9EFD-72CE5538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29702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66A5E2E0-7B75-7890-4D72-6E9D45AB3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94798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6A28AEDB-92A4-17A2-7936-7B59F4C80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88290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9" name="Freeform 102">
                <a:extLst>
                  <a:ext uri="{FF2B5EF4-FFF2-40B4-BE49-F238E27FC236}">
                    <a16:creationId xmlns:a16="http://schemas.microsoft.com/office/drawing/2014/main" id="{5B49EE36-4E67-996A-9E2A-B89F9D0A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84321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4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4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" name="Freeform 103">
                <a:extLst>
                  <a:ext uri="{FF2B5EF4-FFF2-40B4-BE49-F238E27FC236}">
                    <a16:creationId xmlns:a16="http://schemas.microsoft.com/office/drawing/2014/main" id="{432268A0-D093-1F2A-0F5D-2363BF5F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7193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" name="Freeform 104">
                <a:extLst>
                  <a:ext uri="{FF2B5EF4-FFF2-40B4-BE49-F238E27FC236}">
                    <a16:creationId xmlns:a16="http://schemas.microsoft.com/office/drawing/2014/main" id="{E5E80462-4217-8800-453E-085F95878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971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2" name="Freeform 105">
                <a:extLst>
                  <a:ext uri="{FF2B5EF4-FFF2-40B4-BE49-F238E27FC236}">
                    <a16:creationId xmlns:a16="http://schemas.microsoft.com/office/drawing/2014/main" id="{081A64DB-6AC5-1204-1E0B-25D25ABC7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7652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3" name="Freeform 106">
                <a:extLst>
                  <a:ext uri="{FF2B5EF4-FFF2-40B4-BE49-F238E27FC236}">
                    <a16:creationId xmlns:a16="http://schemas.microsoft.com/office/drawing/2014/main" id="{E5061D2B-7589-7ABF-DE26-C75291653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320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4" name="Freeform 107">
                <a:extLst>
                  <a:ext uri="{FF2B5EF4-FFF2-40B4-BE49-F238E27FC236}">
                    <a16:creationId xmlns:a16="http://schemas.microsoft.com/office/drawing/2014/main" id="{D4A2CA2D-04D6-5053-EF3C-260C36C4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6019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5" name="Freeform 108">
                <a:extLst>
                  <a:ext uri="{FF2B5EF4-FFF2-40B4-BE49-F238E27FC236}">
                    <a16:creationId xmlns:a16="http://schemas.microsoft.com/office/drawing/2014/main" id="{8C197311-0F34-29FF-CDBF-EB3BC4580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5511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6" name="Freeform 109">
                <a:extLst>
                  <a:ext uri="{FF2B5EF4-FFF2-40B4-BE49-F238E27FC236}">
                    <a16:creationId xmlns:a16="http://schemas.microsoft.com/office/drawing/2014/main" id="{11A33E53-FF2E-38E1-5F81-050B05CC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838" y="24955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7" name="Freeform 110">
                <a:extLst>
                  <a:ext uri="{FF2B5EF4-FFF2-40B4-BE49-F238E27FC236}">
                    <a16:creationId xmlns:a16="http://schemas.microsoft.com/office/drawing/2014/main" id="{41D9AB13-9310-E9AC-2475-B56FD13A7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4733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4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4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8" name="Freeform 111">
                <a:extLst>
                  <a:ext uri="{FF2B5EF4-FFF2-40B4-BE49-F238E27FC236}">
                    <a16:creationId xmlns:a16="http://schemas.microsoft.com/office/drawing/2014/main" id="{5AE2DD7F-85C6-A56F-3200-F9A64BEAE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4304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4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4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9" name="Freeform 112">
                <a:extLst>
                  <a:ext uri="{FF2B5EF4-FFF2-40B4-BE49-F238E27FC236}">
                    <a16:creationId xmlns:a16="http://schemas.microsoft.com/office/drawing/2014/main" id="{7E90FBFB-AED1-90B5-37C3-9CE8A8F7E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384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4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4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0" name="Freeform 113">
                <a:extLst>
                  <a:ext uri="{FF2B5EF4-FFF2-40B4-BE49-F238E27FC236}">
                    <a16:creationId xmlns:a16="http://schemas.microsoft.com/office/drawing/2014/main" id="{6C9211D7-42A3-B585-9828-058DBFF1D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2971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4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4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4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4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1" name="Freeform 114">
                <a:extLst>
                  <a:ext uri="{FF2B5EF4-FFF2-40B4-BE49-F238E27FC236}">
                    <a16:creationId xmlns:a16="http://schemas.microsoft.com/office/drawing/2014/main" id="{594E5B76-8C53-BA83-9B3A-8B353768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2748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2" name="Freeform 115">
                <a:extLst>
                  <a:ext uri="{FF2B5EF4-FFF2-40B4-BE49-F238E27FC236}">
                    <a16:creationId xmlns:a16="http://schemas.microsoft.com/office/drawing/2014/main" id="{88C421B3-A5DC-04FD-31AA-9A381F5E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244725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3" name="Freeform 116">
                <a:extLst>
                  <a:ext uri="{FF2B5EF4-FFF2-40B4-BE49-F238E27FC236}">
                    <a16:creationId xmlns:a16="http://schemas.microsoft.com/office/drawing/2014/main" id="{E2F85D5A-3514-C147-8C63-D1BBE4561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1526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4" name="Freeform 117">
                <a:extLst>
                  <a:ext uri="{FF2B5EF4-FFF2-40B4-BE49-F238E27FC236}">
                    <a16:creationId xmlns:a16="http://schemas.microsoft.com/office/drawing/2014/main" id="{33228219-5323-5ECF-BB0D-C4D9EFCFF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1161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5" name="Freeform 118">
                <a:extLst>
                  <a:ext uri="{FF2B5EF4-FFF2-40B4-BE49-F238E27FC236}">
                    <a16:creationId xmlns:a16="http://schemas.microsoft.com/office/drawing/2014/main" id="{75CDF4DF-C48E-0516-AEDE-812EE0559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20574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6" name="Freeform 119">
                <a:extLst>
                  <a:ext uri="{FF2B5EF4-FFF2-40B4-BE49-F238E27FC236}">
                    <a16:creationId xmlns:a16="http://schemas.microsoft.com/office/drawing/2014/main" id="{98ED32FC-D8C3-4B66-9AB8-80259A13E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95421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7" name="Freeform 120">
                <a:extLst>
                  <a:ext uri="{FF2B5EF4-FFF2-40B4-BE49-F238E27FC236}">
                    <a16:creationId xmlns:a16="http://schemas.microsoft.com/office/drawing/2014/main" id="{E11625C0-C29F-188C-341D-D49AEC1F1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87007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8" name="Freeform 121">
                <a:extLst>
                  <a:ext uri="{FF2B5EF4-FFF2-40B4-BE49-F238E27FC236}">
                    <a16:creationId xmlns:a16="http://schemas.microsoft.com/office/drawing/2014/main" id="{94CFE760-E655-9A67-04EE-E5A1F720A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7764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09" name="Freeform 122">
                <a:extLst>
                  <a:ext uri="{FF2B5EF4-FFF2-40B4-BE49-F238E27FC236}">
                    <a16:creationId xmlns:a16="http://schemas.microsoft.com/office/drawing/2014/main" id="{E2B3D413-C402-A78B-EE32-2D8F68A7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1851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0" name="Freeform 123">
                <a:extLst>
                  <a:ext uri="{FF2B5EF4-FFF2-40B4-BE49-F238E27FC236}">
                    <a16:creationId xmlns:a16="http://schemas.microsoft.com/office/drawing/2014/main" id="{9D9AFF24-1459-E23A-2046-31EE7528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1930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1" name="Freeform 124">
                <a:extLst>
                  <a:ext uri="{FF2B5EF4-FFF2-40B4-BE49-F238E27FC236}">
                    <a16:creationId xmlns:a16="http://schemas.microsoft.com/office/drawing/2014/main" id="{002C4B87-CB85-7558-AD26-10A299B8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304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2" name="Freeform 125">
                <a:extLst>
                  <a:ext uri="{FF2B5EF4-FFF2-40B4-BE49-F238E27FC236}">
                    <a16:creationId xmlns:a16="http://schemas.microsoft.com/office/drawing/2014/main" id="{B1096929-3D02-0C70-7BB2-3A36A011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079625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3" name="Freeform 126">
                <a:extLst>
                  <a:ext uri="{FF2B5EF4-FFF2-40B4-BE49-F238E27FC236}">
                    <a16:creationId xmlns:a16="http://schemas.microsoft.com/office/drawing/2014/main" id="{BA9B6313-126E-D45B-B463-122045D8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15423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4" name="Freeform 127">
                <a:extLst>
                  <a:ext uri="{FF2B5EF4-FFF2-40B4-BE49-F238E27FC236}">
                    <a16:creationId xmlns:a16="http://schemas.microsoft.com/office/drawing/2014/main" id="{B77FADDC-7626-EB21-EFD2-B07C1676A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2320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5" name="Freeform 128">
                <a:extLst>
                  <a:ext uri="{FF2B5EF4-FFF2-40B4-BE49-F238E27FC236}">
                    <a16:creationId xmlns:a16="http://schemas.microsoft.com/office/drawing/2014/main" id="{6B531704-3A7C-8516-0B3B-6832C059D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27647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6" name="Freeform 129">
                <a:extLst>
                  <a:ext uri="{FF2B5EF4-FFF2-40B4-BE49-F238E27FC236}">
                    <a16:creationId xmlns:a16="http://schemas.microsoft.com/office/drawing/2014/main" id="{069B0D0F-8313-BA9D-9E1B-17F89B942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30981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6 h 108"/>
                  <a:gd name="T58" fmla="*/ 53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7" name="Freeform 130">
                <a:extLst>
                  <a:ext uri="{FF2B5EF4-FFF2-40B4-BE49-F238E27FC236}">
                    <a16:creationId xmlns:a16="http://schemas.microsoft.com/office/drawing/2014/main" id="{3146A31F-4FBB-507C-5C86-60A05F27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3558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8" name="Freeform 131">
                <a:extLst>
                  <a:ext uri="{FF2B5EF4-FFF2-40B4-BE49-F238E27FC236}">
                    <a16:creationId xmlns:a16="http://schemas.microsoft.com/office/drawing/2014/main" id="{0BDA8667-39AB-35DD-09F6-1455BF168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376488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19" name="Freeform 132">
                <a:extLst>
                  <a:ext uri="{FF2B5EF4-FFF2-40B4-BE49-F238E27FC236}">
                    <a16:creationId xmlns:a16="http://schemas.microsoft.com/office/drawing/2014/main" id="{2DD29556-A37A-53C8-342B-4E8CAA187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20938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0" name="Freeform 133">
                <a:extLst>
                  <a:ext uri="{FF2B5EF4-FFF2-40B4-BE49-F238E27FC236}">
                    <a16:creationId xmlns:a16="http://schemas.microsoft.com/office/drawing/2014/main" id="{533063BD-E2D1-B92B-2317-B2C04E6A6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558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1" name="Freeform 134">
                <a:extLst>
                  <a:ext uri="{FF2B5EF4-FFF2-40B4-BE49-F238E27FC236}">
                    <a16:creationId xmlns:a16="http://schemas.microsoft.com/office/drawing/2014/main" id="{97DE58F3-F46F-1D5C-C3DA-4E8766F44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638" y="24987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2" name="Freeform 135">
                <a:extLst>
                  <a:ext uri="{FF2B5EF4-FFF2-40B4-BE49-F238E27FC236}">
                    <a16:creationId xmlns:a16="http://schemas.microsoft.com/office/drawing/2014/main" id="{0196B96D-C60E-E7C9-29FB-BB5188F4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5209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3" name="Freeform 136">
                <a:extLst>
                  <a:ext uri="{FF2B5EF4-FFF2-40B4-BE49-F238E27FC236}">
                    <a16:creationId xmlns:a16="http://schemas.microsoft.com/office/drawing/2014/main" id="{9D9D699F-0752-05F5-5CD8-28DE3E188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55587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4" name="Freeform 137">
                <a:extLst>
                  <a:ext uri="{FF2B5EF4-FFF2-40B4-BE49-F238E27FC236}">
                    <a16:creationId xmlns:a16="http://schemas.microsoft.com/office/drawing/2014/main" id="{A62AD00A-4F82-0DDA-1E54-0DC792679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613025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5" name="Freeform 138">
                <a:extLst>
                  <a:ext uri="{FF2B5EF4-FFF2-40B4-BE49-F238E27FC236}">
                    <a16:creationId xmlns:a16="http://schemas.microsoft.com/office/drawing/2014/main" id="{029B847C-5DD4-0D37-E8F5-96589A13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6558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6" name="Freeform 139">
                <a:extLst>
                  <a:ext uri="{FF2B5EF4-FFF2-40B4-BE49-F238E27FC236}">
                    <a16:creationId xmlns:a16="http://schemas.microsoft.com/office/drawing/2014/main" id="{5810C1A6-7528-BB09-BE38-D1648FF7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73050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7" name="Freeform 140">
                <a:extLst>
                  <a:ext uri="{FF2B5EF4-FFF2-40B4-BE49-F238E27FC236}">
                    <a16:creationId xmlns:a16="http://schemas.microsoft.com/office/drawing/2014/main" id="{B6B1BE96-6EA1-4D1E-DF0B-AA76AF66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7701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8" name="Freeform 141">
                <a:extLst>
                  <a:ext uri="{FF2B5EF4-FFF2-40B4-BE49-F238E27FC236}">
                    <a16:creationId xmlns:a16="http://schemas.microsoft.com/office/drawing/2014/main" id="{938D8807-1890-02FD-6F86-4D7437182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051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4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29" name="Freeform 142">
                <a:extLst>
                  <a:ext uri="{FF2B5EF4-FFF2-40B4-BE49-F238E27FC236}">
                    <a16:creationId xmlns:a16="http://schemas.microsoft.com/office/drawing/2014/main" id="{F580B3E6-7479-56CB-477A-0CD32136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49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0" name="Freeform 143">
                <a:extLst>
                  <a:ext uri="{FF2B5EF4-FFF2-40B4-BE49-F238E27FC236}">
                    <a16:creationId xmlns:a16="http://schemas.microsoft.com/office/drawing/2014/main" id="{2ECCEFD6-3B49-0EA9-04F7-CDEAEA51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7813" y="28940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1" name="Freeform 144">
                <a:extLst>
                  <a:ext uri="{FF2B5EF4-FFF2-40B4-BE49-F238E27FC236}">
                    <a16:creationId xmlns:a16="http://schemas.microsoft.com/office/drawing/2014/main" id="{13303BB4-F3CB-F218-4635-1043AD02A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146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8 w 107"/>
                  <a:gd name="T3" fmla="*/ 82 h 108"/>
                  <a:gd name="T4" fmla="*/ 103 w 107"/>
                  <a:gd name="T5" fmla="*/ 73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5 h 108"/>
                  <a:gd name="T24" fmla="*/ 82 w 107"/>
                  <a:gd name="T25" fmla="*/ 7 h 108"/>
                  <a:gd name="T26" fmla="*/ 73 w 107"/>
                  <a:gd name="T27" fmla="*/ 3 h 108"/>
                  <a:gd name="T28" fmla="*/ 63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7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3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6 h 108"/>
                  <a:gd name="T58" fmla="*/ 54 w 107"/>
                  <a:gd name="T59" fmla="*/ 108 h 108"/>
                  <a:gd name="T60" fmla="*/ 58 w 107"/>
                  <a:gd name="T61" fmla="*/ 106 h 108"/>
                  <a:gd name="T62" fmla="*/ 63 w 107"/>
                  <a:gd name="T63" fmla="*/ 106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2" name="Freeform 145">
                <a:extLst>
                  <a:ext uri="{FF2B5EF4-FFF2-40B4-BE49-F238E27FC236}">
                    <a16:creationId xmlns:a16="http://schemas.microsoft.com/office/drawing/2014/main" id="{51E75B80-390C-F683-51A0-C351055D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46400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8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8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4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4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3" name="Freeform 146">
                <a:extLst>
                  <a:ext uri="{FF2B5EF4-FFF2-40B4-BE49-F238E27FC236}">
                    <a16:creationId xmlns:a16="http://schemas.microsoft.com/office/drawing/2014/main" id="{8300C1CF-0471-C5A9-1309-3494039CD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29670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4" name="Freeform 147">
                <a:extLst>
                  <a:ext uri="{FF2B5EF4-FFF2-40B4-BE49-F238E27FC236}">
                    <a16:creationId xmlns:a16="http://schemas.microsoft.com/office/drawing/2014/main" id="{A54E335B-9748-6EB9-7465-7F2F813A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0114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3 h 107"/>
                  <a:gd name="T16" fmla="*/ 106 w 107"/>
                  <a:gd name="T17" fmla="*/ 42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3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3"/>
                    </a:lnTo>
                    <a:lnTo>
                      <a:pt x="106" y="42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5" name="Freeform 148">
                <a:extLst>
                  <a:ext uri="{FF2B5EF4-FFF2-40B4-BE49-F238E27FC236}">
                    <a16:creationId xmlns:a16="http://schemas.microsoft.com/office/drawing/2014/main" id="{6F45DE51-0700-DFC7-B4BB-32BE03452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0670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6" name="Freeform 149">
                <a:extLst>
                  <a:ext uri="{FF2B5EF4-FFF2-40B4-BE49-F238E27FC236}">
                    <a16:creationId xmlns:a16="http://schemas.microsoft.com/office/drawing/2014/main" id="{9E3B5B6F-F4BB-9B74-8CC0-CA65905C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1130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4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4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7" name="Freeform 150">
                <a:extLst>
                  <a:ext uri="{FF2B5EF4-FFF2-40B4-BE49-F238E27FC236}">
                    <a16:creationId xmlns:a16="http://schemas.microsoft.com/office/drawing/2014/main" id="{361240B5-A1B8-44F2-D4FA-EA75A9624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217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8" name="Freeform 151">
                <a:extLst>
                  <a:ext uri="{FF2B5EF4-FFF2-40B4-BE49-F238E27FC236}">
                    <a16:creationId xmlns:a16="http://schemas.microsoft.com/office/drawing/2014/main" id="{47B9712B-9593-B272-63F5-190310B71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27025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2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2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4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39" name="Freeform 152">
                <a:extLst>
                  <a:ext uri="{FF2B5EF4-FFF2-40B4-BE49-F238E27FC236}">
                    <a16:creationId xmlns:a16="http://schemas.microsoft.com/office/drawing/2014/main" id="{5FF1FEEC-AB52-782D-977A-AE95F349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225" y="34559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0" name="Freeform 153">
                <a:extLst>
                  <a:ext uri="{FF2B5EF4-FFF2-40B4-BE49-F238E27FC236}">
                    <a16:creationId xmlns:a16="http://schemas.microsoft.com/office/drawing/2014/main" id="{F921A03A-EAF2-495B-1099-F2F34702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58140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1" name="Freeform 154">
                <a:extLst>
                  <a:ext uri="{FF2B5EF4-FFF2-40B4-BE49-F238E27FC236}">
                    <a16:creationId xmlns:a16="http://schemas.microsoft.com/office/drawing/2014/main" id="{462AFD54-3F9C-B3B7-D169-C13E6E4B6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263900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2" name="Freeform 155">
                <a:extLst>
                  <a:ext uri="{FF2B5EF4-FFF2-40B4-BE49-F238E27FC236}">
                    <a16:creationId xmlns:a16="http://schemas.microsoft.com/office/drawing/2014/main" id="{89D58DE5-9896-1E5F-CD9E-7570015C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2305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3" name="Freeform 156">
                <a:extLst>
                  <a:ext uri="{FF2B5EF4-FFF2-40B4-BE49-F238E27FC236}">
                    <a16:creationId xmlns:a16="http://schemas.microsoft.com/office/drawing/2014/main" id="{33FED096-ECC8-3400-C980-BB9B1C429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1416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4" name="Freeform 157">
                <a:extLst>
                  <a:ext uri="{FF2B5EF4-FFF2-40B4-BE49-F238E27FC236}">
                    <a16:creationId xmlns:a16="http://schemas.microsoft.com/office/drawing/2014/main" id="{492E4244-10FF-9E58-28CC-404B43B1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250" y="31210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5" name="Freeform 158">
                <a:extLst>
                  <a:ext uri="{FF2B5EF4-FFF2-40B4-BE49-F238E27FC236}">
                    <a16:creationId xmlns:a16="http://schemas.microsoft.com/office/drawing/2014/main" id="{D3F469CB-7B93-1986-6A74-5FAD3F861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3046413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6" name="Freeform 159">
                <a:extLst>
                  <a:ext uri="{FF2B5EF4-FFF2-40B4-BE49-F238E27FC236}">
                    <a16:creationId xmlns:a16="http://schemas.microsoft.com/office/drawing/2014/main" id="{C9E52AE9-EFC2-0488-25FA-856BA5D2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73388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0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5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5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7" name="Freeform 160">
                <a:extLst>
                  <a:ext uri="{FF2B5EF4-FFF2-40B4-BE49-F238E27FC236}">
                    <a16:creationId xmlns:a16="http://schemas.microsoft.com/office/drawing/2014/main" id="{80A8990A-5C7F-B98C-35F6-D3620DED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30525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8" name="Freeform 161">
                <a:extLst>
                  <a:ext uri="{FF2B5EF4-FFF2-40B4-BE49-F238E27FC236}">
                    <a16:creationId xmlns:a16="http://schemas.microsoft.com/office/drawing/2014/main" id="{CEDF1FE5-C1A5-C0BB-6486-8A509EA3E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908300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49" name="Freeform 162">
                <a:extLst>
                  <a:ext uri="{FF2B5EF4-FFF2-40B4-BE49-F238E27FC236}">
                    <a16:creationId xmlns:a16="http://schemas.microsoft.com/office/drawing/2014/main" id="{DCBBA29B-B092-A90A-6FE5-D496D213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887663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0" name="Freeform 163">
                <a:extLst>
                  <a:ext uri="{FF2B5EF4-FFF2-40B4-BE49-F238E27FC236}">
                    <a16:creationId xmlns:a16="http://schemas.microsoft.com/office/drawing/2014/main" id="{B482CBFD-39F0-B638-13BC-9C75232A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84003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7 h 107"/>
                  <a:gd name="T54" fmla="*/ 33 w 107"/>
                  <a:gd name="T55" fmla="*/ 103 h 107"/>
                  <a:gd name="T56" fmla="*/ 42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7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1" name="Freeform 164">
                <a:extLst>
                  <a:ext uri="{FF2B5EF4-FFF2-40B4-BE49-F238E27FC236}">
                    <a16:creationId xmlns:a16="http://schemas.microsoft.com/office/drawing/2014/main" id="{1E51874F-299C-646A-D684-39A8BBBE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7860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2" name="Freeform 165">
                <a:extLst>
                  <a:ext uri="{FF2B5EF4-FFF2-40B4-BE49-F238E27FC236}">
                    <a16:creationId xmlns:a16="http://schemas.microsoft.com/office/drawing/2014/main" id="{9FCBC924-E3D3-3D04-08F4-0B2A27310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7638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3" name="Freeform 166">
                <a:extLst>
                  <a:ext uri="{FF2B5EF4-FFF2-40B4-BE49-F238E27FC236}">
                    <a16:creationId xmlns:a16="http://schemas.microsoft.com/office/drawing/2014/main" id="{4D51F3F5-3F2E-E1DD-D357-32AB7FC0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7193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4" name="Freeform 167">
                <a:extLst>
                  <a:ext uri="{FF2B5EF4-FFF2-40B4-BE49-F238E27FC236}">
                    <a16:creationId xmlns:a16="http://schemas.microsoft.com/office/drawing/2014/main" id="{77C7535D-07F8-9DDE-F496-6274E1E4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67493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5" name="Freeform 168">
                <a:extLst>
                  <a:ext uri="{FF2B5EF4-FFF2-40B4-BE49-F238E27FC236}">
                    <a16:creationId xmlns:a16="http://schemas.microsoft.com/office/drawing/2014/main" id="{76638C15-F542-1E80-A7A6-0AF2FAFFA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6336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6" name="Freeform 169">
                <a:extLst>
                  <a:ext uri="{FF2B5EF4-FFF2-40B4-BE49-F238E27FC236}">
                    <a16:creationId xmlns:a16="http://schemas.microsoft.com/office/drawing/2014/main" id="{EB53EFD0-3D46-4176-1548-105334A76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58921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7" name="Freeform 170">
                <a:extLst>
                  <a:ext uri="{FF2B5EF4-FFF2-40B4-BE49-F238E27FC236}">
                    <a16:creationId xmlns:a16="http://schemas.microsoft.com/office/drawing/2014/main" id="{B556DC1A-0167-1E37-FB2C-6C6DF739A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488" y="2554288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8" name="Freeform 171">
                <a:extLst>
                  <a:ext uri="{FF2B5EF4-FFF2-40B4-BE49-F238E27FC236}">
                    <a16:creationId xmlns:a16="http://schemas.microsoft.com/office/drawing/2014/main" id="{20449A3F-0B86-E950-E45F-B2B18B5F3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53365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3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59" name="Freeform 172">
                <a:extLst>
                  <a:ext uri="{FF2B5EF4-FFF2-40B4-BE49-F238E27FC236}">
                    <a16:creationId xmlns:a16="http://schemas.microsoft.com/office/drawing/2014/main" id="{5E0EA4AB-6E21-46F2-4DA6-7CD5B1AFB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511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0" name="Freeform 173">
                <a:extLst>
                  <a:ext uri="{FF2B5EF4-FFF2-40B4-BE49-F238E27FC236}">
                    <a16:creationId xmlns:a16="http://schemas.microsoft.com/office/drawing/2014/main" id="{0FFF9967-E8CD-D545-781E-CC6F22D00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41617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9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1" name="Freeform 174">
                <a:extLst>
                  <a:ext uri="{FF2B5EF4-FFF2-40B4-BE49-F238E27FC236}">
                    <a16:creationId xmlns:a16="http://schemas.microsoft.com/office/drawing/2014/main" id="{C53D9214-8787-2AF4-5987-521EB875D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82838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2" name="Freeform 175">
                <a:extLst>
                  <a:ext uri="{FF2B5EF4-FFF2-40B4-BE49-F238E27FC236}">
                    <a16:creationId xmlns:a16="http://schemas.microsoft.com/office/drawing/2014/main" id="{2F6A167F-F2E2-1509-D0C6-79CC46C7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43150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3" name="Freeform 176">
                <a:extLst>
                  <a:ext uri="{FF2B5EF4-FFF2-40B4-BE49-F238E27FC236}">
                    <a16:creationId xmlns:a16="http://schemas.microsoft.com/office/drawing/2014/main" id="{5749B1F8-3E77-7A87-EC03-BFC35E10C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3098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9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4" name="Freeform 177">
                <a:extLst>
                  <a:ext uri="{FF2B5EF4-FFF2-40B4-BE49-F238E27FC236}">
                    <a16:creationId xmlns:a16="http://schemas.microsoft.com/office/drawing/2014/main" id="{E05C9D7A-214A-A2E2-C1A7-7A12C026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2263775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9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9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5" name="Freeform 178">
                <a:extLst>
                  <a:ext uri="{FF2B5EF4-FFF2-40B4-BE49-F238E27FC236}">
                    <a16:creationId xmlns:a16="http://schemas.microsoft.com/office/drawing/2014/main" id="{50E93D52-E1B2-45E5-A2D6-EA5A49945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243138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8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4 w 107"/>
                  <a:gd name="T29" fmla="*/ 0 h 108"/>
                  <a:gd name="T30" fmla="*/ 54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8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8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4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6" name="Freeform 179">
                <a:extLst>
                  <a:ext uri="{FF2B5EF4-FFF2-40B4-BE49-F238E27FC236}">
                    <a16:creationId xmlns:a16="http://schemas.microsoft.com/office/drawing/2014/main" id="{6B93B668-9A8C-C8DE-6CEB-DD8DC1295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201863"/>
                <a:ext cx="42863" cy="42863"/>
              </a:xfrm>
              <a:custGeom>
                <a:avLst/>
                <a:gdLst>
                  <a:gd name="T0" fmla="*/ 91 w 107"/>
                  <a:gd name="T1" fmla="*/ 91 h 108"/>
                  <a:gd name="T2" fmla="*/ 98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8 h 108"/>
                  <a:gd name="T10" fmla="*/ 106 w 107"/>
                  <a:gd name="T11" fmla="*/ 64 h 108"/>
                  <a:gd name="T12" fmla="*/ 106 w 107"/>
                  <a:gd name="T13" fmla="*/ 58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8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3 h 108"/>
                  <a:gd name="T28" fmla="*/ 64 w 107"/>
                  <a:gd name="T29" fmla="*/ 0 h 108"/>
                  <a:gd name="T30" fmla="*/ 54 w 107"/>
                  <a:gd name="T31" fmla="*/ 0 h 108"/>
                  <a:gd name="T32" fmla="*/ 33 w 107"/>
                  <a:gd name="T33" fmla="*/ 3 h 108"/>
                  <a:gd name="T34" fmla="*/ 23 w 107"/>
                  <a:gd name="T35" fmla="*/ 8 h 108"/>
                  <a:gd name="T36" fmla="*/ 15 w 107"/>
                  <a:gd name="T37" fmla="*/ 16 h 108"/>
                  <a:gd name="T38" fmla="*/ 8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8 w 107"/>
                  <a:gd name="T49" fmla="*/ 83 h 108"/>
                  <a:gd name="T50" fmla="*/ 15 w 107"/>
                  <a:gd name="T51" fmla="*/ 91 h 108"/>
                  <a:gd name="T52" fmla="*/ 23 w 107"/>
                  <a:gd name="T53" fmla="*/ 98 h 108"/>
                  <a:gd name="T54" fmla="*/ 33 w 107"/>
                  <a:gd name="T55" fmla="*/ 103 h 108"/>
                  <a:gd name="T56" fmla="*/ 43 w 107"/>
                  <a:gd name="T57" fmla="*/ 107 h 108"/>
                  <a:gd name="T58" fmla="*/ 54 w 107"/>
                  <a:gd name="T59" fmla="*/ 108 h 108"/>
                  <a:gd name="T60" fmla="*/ 58 w 107"/>
                  <a:gd name="T61" fmla="*/ 107 h 108"/>
                  <a:gd name="T62" fmla="*/ 64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3 h 108"/>
                  <a:gd name="T68" fmla="*/ 73 w 107"/>
                  <a:gd name="T69" fmla="*/ 103 h 108"/>
                  <a:gd name="T70" fmla="*/ 82 w 107"/>
                  <a:gd name="T71" fmla="*/ 98 h 108"/>
                  <a:gd name="T72" fmla="*/ 91 w 107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7" name="Freeform 180">
                <a:extLst>
                  <a:ext uri="{FF2B5EF4-FFF2-40B4-BE49-F238E27FC236}">
                    <a16:creationId xmlns:a16="http://schemas.microsoft.com/office/drawing/2014/main" id="{4CF54B07-C15B-A2A7-590B-A6DA35D30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18122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8" name="Freeform 181">
                <a:extLst>
                  <a:ext uri="{FF2B5EF4-FFF2-40B4-BE49-F238E27FC236}">
                    <a16:creationId xmlns:a16="http://schemas.microsoft.com/office/drawing/2014/main" id="{E34D4DEE-93F9-F954-6740-DA8FF8175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136775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2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5 w 108"/>
                  <a:gd name="T37" fmla="*/ 16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4 h 108"/>
                  <a:gd name="T68" fmla="*/ 74 w 108"/>
                  <a:gd name="T69" fmla="*/ 104 h 108"/>
                  <a:gd name="T70" fmla="*/ 82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4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69" name="Freeform 182">
                <a:extLst>
                  <a:ext uri="{FF2B5EF4-FFF2-40B4-BE49-F238E27FC236}">
                    <a16:creationId xmlns:a16="http://schemas.microsoft.com/office/drawing/2014/main" id="{7AA471F7-19A6-F6D7-F181-974D573C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20002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0" name="Freeform 183">
                <a:extLst>
                  <a:ext uri="{FF2B5EF4-FFF2-40B4-BE49-F238E27FC236}">
                    <a16:creationId xmlns:a16="http://schemas.microsoft.com/office/drawing/2014/main" id="{A9BA90DC-6DA0-E200-9131-440F6DCFB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195580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1" name="Freeform 184">
                <a:extLst>
                  <a:ext uri="{FF2B5EF4-FFF2-40B4-BE49-F238E27FC236}">
                    <a16:creationId xmlns:a16="http://schemas.microsoft.com/office/drawing/2014/main" id="{56036625-46BE-7776-B7F1-832F592C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19034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3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0 w 108"/>
                  <a:gd name="T67" fmla="*/ 103 h 108"/>
                  <a:gd name="T68" fmla="*/ 74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2" name="Freeform 185">
                <a:extLst>
                  <a:ext uri="{FF2B5EF4-FFF2-40B4-BE49-F238E27FC236}">
                    <a16:creationId xmlns:a16="http://schemas.microsoft.com/office/drawing/2014/main" id="{BAEE69CC-3475-4DD9-8942-CA405B0B5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03041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4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3" name="Freeform 186">
                <a:extLst>
                  <a:ext uri="{FF2B5EF4-FFF2-40B4-BE49-F238E27FC236}">
                    <a16:creationId xmlns:a16="http://schemas.microsoft.com/office/drawing/2014/main" id="{1104E39B-926C-058B-EA29-9A9B343D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1968500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4" name="Freeform 187">
                <a:extLst>
                  <a:ext uri="{FF2B5EF4-FFF2-40B4-BE49-F238E27FC236}">
                    <a16:creationId xmlns:a16="http://schemas.microsoft.com/office/drawing/2014/main" id="{9AC32375-920D-98CF-3FDE-ECF0CD0A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117725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6 w 108"/>
                  <a:gd name="T11" fmla="*/ 64 h 107"/>
                  <a:gd name="T12" fmla="*/ 106 w 108"/>
                  <a:gd name="T13" fmla="*/ 58 h 107"/>
                  <a:gd name="T14" fmla="*/ 108 w 108"/>
                  <a:gd name="T15" fmla="*/ 54 h 107"/>
                  <a:gd name="T16" fmla="*/ 106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3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3 w 108"/>
                  <a:gd name="T69" fmla="*/ 103 h 107"/>
                  <a:gd name="T70" fmla="*/ 82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5" name="Freeform 188">
                <a:extLst>
                  <a:ext uri="{FF2B5EF4-FFF2-40B4-BE49-F238E27FC236}">
                    <a16:creationId xmlns:a16="http://schemas.microsoft.com/office/drawing/2014/main" id="{0F8B1A07-DC7D-6E31-5CAB-AEC8BA482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2145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8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6" name="Freeform 189">
                <a:extLst>
                  <a:ext uri="{FF2B5EF4-FFF2-40B4-BE49-F238E27FC236}">
                    <a16:creationId xmlns:a16="http://schemas.microsoft.com/office/drawing/2014/main" id="{CB771C84-37A2-FD3D-1122-F9546D2C4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266950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4 w 108"/>
                  <a:gd name="T9" fmla="*/ 68 h 108"/>
                  <a:gd name="T10" fmla="*/ 106 w 108"/>
                  <a:gd name="T11" fmla="*/ 64 h 108"/>
                  <a:gd name="T12" fmla="*/ 106 w 108"/>
                  <a:gd name="T13" fmla="*/ 58 h 108"/>
                  <a:gd name="T14" fmla="*/ 108 w 108"/>
                  <a:gd name="T15" fmla="*/ 54 h 108"/>
                  <a:gd name="T16" fmla="*/ 106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2 w 108"/>
                  <a:gd name="T25" fmla="*/ 7 h 108"/>
                  <a:gd name="T26" fmla="*/ 73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5 w 108"/>
                  <a:gd name="T37" fmla="*/ 15 h 108"/>
                  <a:gd name="T38" fmla="*/ 8 w 108"/>
                  <a:gd name="T39" fmla="*/ 23 h 108"/>
                  <a:gd name="T40" fmla="*/ 3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3 w 108"/>
                  <a:gd name="T47" fmla="*/ 73 h 108"/>
                  <a:gd name="T48" fmla="*/ 8 w 108"/>
                  <a:gd name="T49" fmla="*/ 82 h 108"/>
                  <a:gd name="T50" fmla="*/ 15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0 w 108"/>
                  <a:gd name="T67" fmla="*/ 103 h 108"/>
                  <a:gd name="T68" fmla="*/ 73 w 108"/>
                  <a:gd name="T69" fmla="*/ 103 h 108"/>
                  <a:gd name="T70" fmla="*/ 82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4"/>
                    </a:lnTo>
                    <a:lnTo>
                      <a:pt x="106" y="58"/>
                    </a:lnTo>
                    <a:lnTo>
                      <a:pt x="108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7" name="Freeform 190">
                <a:extLst>
                  <a:ext uri="{FF2B5EF4-FFF2-40B4-BE49-F238E27FC236}">
                    <a16:creationId xmlns:a16="http://schemas.microsoft.com/office/drawing/2014/main" id="{DD4889D5-46D5-A2E1-0BA7-0D760DEF3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287588"/>
                <a:ext cx="42863" cy="42863"/>
              </a:xfrm>
              <a:custGeom>
                <a:avLst/>
                <a:gdLst>
                  <a:gd name="T0" fmla="*/ 91 w 107"/>
                  <a:gd name="T1" fmla="*/ 91 h 107"/>
                  <a:gd name="T2" fmla="*/ 97 w 107"/>
                  <a:gd name="T3" fmla="*/ 82 h 107"/>
                  <a:gd name="T4" fmla="*/ 103 w 107"/>
                  <a:gd name="T5" fmla="*/ 73 h 107"/>
                  <a:gd name="T6" fmla="*/ 103 w 107"/>
                  <a:gd name="T7" fmla="*/ 70 h 107"/>
                  <a:gd name="T8" fmla="*/ 104 w 107"/>
                  <a:gd name="T9" fmla="*/ 68 h 107"/>
                  <a:gd name="T10" fmla="*/ 106 w 107"/>
                  <a:gd name="T11" fmla="*/ 63 h 107"/>
                  <a:gd name="T12" fmla="*/ 106 w 107"/>
                  <a:gd name="T13" fmla="*/ 58 h 107"/>
                  <a:gd name="T14" fmla="*/ 107 w 107"/>
                  <a:gd name="T15" fmla="*/ 54 h 107"/>
                  <a:gd name="T16" fmla="*/ 106 w 107"/>
                  <a:gd name="T17" fmla="*/ 43 h 107"/>
                  <a:gd name="T18" fmla="*/ 103 w 107"/>
                  <a:gd name="T19" fmla="*/ 33 h 107"/>
                  <a:gd name="T20" fmla="*/ 97 w 107"/>
                  <a:gd name="T21" fmla="*/ 23 h 107"/>
                  <a:gd name="T22" fmla="*/ 91 w 107"/>
                  <a:gd name="T23" fmla="*/ 15 h 107"/>
                  <a:gd name="T24" fmla="*/ 82 w 107"/>
                  <a:gd name="T25" fmla="*/ 7 h 107"/>
                  <a:gd name="T26" fmla="*/ 73 w 107"/>
                  <a:gd name="T27" fmla="*/ 3 h 107"/>
                  <a:gd name="T28" fmla="*/ 63 w 107"/>
                  <a:gd name="T29" fmla="*/ 0 h 107"/>
                  <a:gd name="T30" fmla="*/ 53 w 107"/>
                  <a:gd name="T31" fmla="*/ 0 h 107"/>
                  <a:gd name="T32" fmla="*/ 33 w 107"/>
                  <a:gd name="T33" fmla="*/ 3 h 107"/>
                  <a:gd name="T34" fmla="*/ 23 w 107"/>
                  <a:gd name="T35" fmla="*/ 7 h 107"/>
                  <a:gd name="T36" fmla="*/ 15 w 107"/>
                  <a:gd name="T37" fmla="*/ 15 h 107"/>
                  <a:gd name="T38" fmla="*/ 7 w 107"/>
                  <a:gd name="T39" fmla="*/ 23 h 107"/>
                  <a:gd name="T40" fmla="*/ 3 w 107"/>
                  <a:gd name="T41" fmla="*/ 33 h 107"/>
                  <a:gd name="T42" fmla="*/ 0 w 107"/>
                  <a:gd name="T43" fmla="*/ 54 h 107"/>
                  <a:gd name="T44" fmla="*/ 0 w 107"/>
                  <a:gd name="T45" fmla="*/ 63 h 107"/>
                  <a:gd name="T46" fmla="*/ 3 w 107"/>
                  <a:gd name="T47" fmla="*/ 73 h 107"/>
                  <a:gd name="T48" fmla="*/ 7 w 107"/>
                  <a:gd name="T49" fmla="*/ 82 h 107"/>
                  <a:gd name="T50" fmla="*/ 15 w 107"/>
                  <a:gd name="T51" fmla="*/ 91 h 107"/>
                  <a:gd name="T52" fmla="*/ 23 w 107"/>
                  <a:gd name="T53" fmla="*/ 98 h 107"/>
                  <a:gd name="T54" fmla="*/ 33 w 107"/>
                  <a:gd name="T55" fmla="*/ 103 h 107"/>
                  <a:gd name="T56" fmla="*/ 43 w 107"/>
                  <a:gd name="T57" fmla="*/ 106 h 107"/>
                  <a:gd name="T58" fmla="*/ 53 w 107"/>
                  <a:gd name="T59" fmla="*/ 107 h 107"/>
                  <a:gd name="T60" fmla="*/ 58 w 107"/>
                  <a:gd name="T61" fmla="*/ 106 h 107"/>
                  <a:gd name="T62" fmla="*/ 63 w 107"/>
                  <a:gd name="T63" fmla="*/ 106 h 107"/>
                  <a:gd name="T64" fmla="*/ 68 w 107"/>
                  <a:gd name="T65" fmla="*/ 104 h 107"/>
                  <a:gd name="T66" fmla="*/ 70 w 107"/>
                  <a:gd name="T67" fmla="*/ 103 h 107"/>
                  <a:gd name="T68" fmla="*/ 73 w 107"/>
                  <a:gd name="T69" fmla="*/ 103 h 107"/>
                  <a:gd name="T70" fmla="*/ 82 w 107"/>
                  <a:gd name="T71" fmla="*/ 98 h 107"/>
                  <a:gd name="T72" fmla="*/ 91 w 107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7">
                    <a:moveTo>
                      <a:pt x="91" y="91"/>
                    </a:moveTo>
                    <a:lnTo>
                      <a:pt x="97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6" y="63"/>
                    </a:lnTo>
                    <a:lnTo>
                      <a:pt x="106" y="58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3" y="107"/>
                    </a:lnTo>
                    <a:lnTo>
                      <a:pt x="58" y="106"/>
                    </a:lnTo>
                    <a:lnTo>
                      <a:pt x="63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3" y="103"/>
                    </a:lnTo>
                    <a:lnTo>
                      <a:pt x="82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8" name="Freeform 191">
                <a:extLst>
                  <a:ext uri="{FF2B5EF4-FFF2-40B4-BE49-F238E27FC236}">
                    <a16:creationId xmlns:a16="http://schemas.microsoft.com/office/drawing/2014/main" id="{C4271AA9-D4A9-D1D3-4FA2-E815BD90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30981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4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2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5 w 108"/>
                  <a:gd name="T37" fmla="*/ 15 h 107"/>
                  <a:gd name="T38" fmla="*/ 8 w 108"/>
                  <a:gd name="T39" fmla="*/ 23 h 107"/>
                  <a:gd name="T40" fmla="*/ 3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3 w 108"/>
                  <a:gd name="T47" fmla="*/ 73 h 107"/>
                  <a:gd name="T48" fmla="*/ 8 w 108"/>
                  <a:gd name="T49" fmla="*/ 82 h 107"/>
                  <a:gd name="T50" fmla="*/ 15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0 w 108"/>
                  <a:gd name="T67" fmla="*/ 103 h 107"/>
                  <a:gd name="T68" fmla="*/ 74 w 108"/>
                  <a:gd name="T69" fmla="*/ 103 h 107"/>
                  <a:gd name="T70" fmla="*/ 82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4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8" y="82"/>
                    </a:lnTo>
                    <a:lnTo>
                      <a:pt x="15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0" y="103"/>
                    </a:lnTo>
                    <a:lnTo>
                      <a:pt x="74" y="103"/>
                    </a:lnTo>
                    <a:lnTo>
                      <a:pt x="82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79" name="Freeform 192">
                <a:extLst>
                  <a:ext uri="{FF2B5EF4-FFF2-40B4-BE49-F238E27FC236}">
                    <a16:creationId xmlns:a16="http://schemas.microsoft.com/office/drawing/2014/main" id="{D61961BD-F8A8-4CF3-838F-E52E722A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30450"/>
                <a:ext cx="42863" cy="42863"/>
              </a:xfrm>
              <a:custGeom>
                <a:avLst/>
                <a:gdLst>
                  <a:gd name="T0" fmla="*/ 91 w 107"/>
                  <a:gd name="T1" fmla="*/ 92 h 108"/>
                  <a:gd name="T2" fmla="*/ 97 w 107"/>
                  <a:gd name="T3" fmla="*/ 83 h 108"/>
                  <a:gd name="T4" fmla="*/ 103 w 107"/>
                  <a:gd name="T5" fmla="*/ 74 h 108"/>
                  <a:gd name="T6" fmla="*/ 103 w 107"/>
                  <a:gd name="T7" fmla="*/ 71 h 108"/>
                  <a:gd name="T8" fmla="*/ 104 w 107"/>
                  <a:gd name="T9" fmla="*/ 69 h 108"/>
                  <a:gd name="T10" fmla="*/ 106 w 107"/>
                  <a:gd name="T11" fmla="*/ 64 h 108"/>
                  <a:gd name="T12" fmla="*/ 106 w 107"/>
                  <a:gd name="T13" fmla="*/ 59 h 108"/>
                  <a:gd name="T14" fmla="*/ 107 w 107"/>
                  <a:gd name="T15" fmla="*/ 54 h 108"/>
                  <a:gd name="T16" fmla="*/ 106 w 107"/>
                  <a:gd name="T17" fmla="*/ 43 h 108"/>
                  <a:gd name="T18" fmla="*/ 103 w 107"/>
                  <a:gd name="T19" fmla="*/ 33 h 108"/>
                  <a:gd name="T20" fmla="*/ 97 w 107"/>
                  <a:gd name="T21" fmla="*/ 23 h 108"/>
                  <a:gd name="T22" fmla="*/ 91 w 107"/>
                  <a:gd name="T23" fmla="*/ 16 h 108"/>
                  <a:gd name="T24" fmla="*/ 82 w 107"/>
                  <a:gd name="T25" fmla="*/ 8 h 108"/>
                  <a:gd name="T26" fmla="*/ 73 w 107"/>
                  <a:gd name="T27" fmla="*/ 4 h 108"/>
                  <a:gd name="T28" fmla="*/ 63 w 107"/>
                  <a:gd name="T29" fmla="*/ 0 h 108"/>
                  <a:gd name="T30" fmla="*/ 53 w 107"/>
                  <a:gd name="T31" fmla="*/ 0 h 108"/>
                  <a:gd name="T32" fmla="*/ 33 w 107"/>
                  <a:gd name="T33" fmla="*/ 4 h 108"/>
                  <a:gd name="T34" fmla="*/ 23 w 107"/>
                  <a:gd name="T35" fmla="*/ 8 h 108"/>
                  <a:gd name="T36" fmla="*/ 15 w 107"/>
                  <a:gd name="T37" fmla="*/ 16 h 108"/>
                  <a:gd name="T38" fmla="*/ 7 w 107"/>
                  <a:gd name="T39" fmla="*/ 23 h 108"/>
                  <a:gd name="T40" fmla="*/ 3 w 107"/>
                  <a:gd name="T41" fmla="*/ 33 h 108"/>
                  <a:gd name="T42" fmla="*/ 0 w 107"/>
                  <a:gd name="T43" fmla="*/ 54 h 108"/>
                  <a:gd name="T44" fmla="*/ 0 w 107"/>
                  <a:gd name="T45" fmla="*/ 64 h 108"/>
                  <a:gd name="T46" fmla="*/ 3 w 107"/>
                  <a:gd name="T47" fmla="*/ 74 h 108"/>
                  <a:gd name="T48" fmla="*/ 7 w 107"/>
                  <a:gd name="T49" fmla="*/ 83 h 108"/>
                  <a:gd name="T50" fmla="*/ 15 w 107"/>
                  <a:gd name="T51" fmla="*/ 92 h 108"/>
                  <a:gd name="T52" fmla="*/ 23 w 107"/>
                  <a:gd name="T53" fmla="*/ 98 h 108"/>
                  <a:gd name="T54" fmla="*/ 33 w 107"/>
                  <a:gd name="T55" fmla="*/ 104 h 108"/>
                  <a:gd name="T56" fmla="*/ 42 w 107"/>
                  <a:gd name="T57" fmla="*/ 107 h 108"/>
                  <a:gd name="T58" fmla="*/ 53 w 107"/>
                  <a:gd name="T59" fmla="*/ 108 h 108"/>
                  <a:gd name="T60" fmla="*/ 58 w 107"/>
                  <a:gd name="T61" fmla="*/ 107 h 108"/>
                  <a:gd name="T62" fmla="*/ 63 w 107"/>
                  <a:gd name="T63" fmla="*/ 107 h 108"/>
                  <a:gd name="T64" fmla="*/ 68 w 107"/>
                  <a:gd name="T65" fmla="*/ 105 h 108"/>
                  <a:gd name="T66" fmla="*/ 70 w 107"/>
                  <a:gd name="T67" fmla="*/ 104 h 108"/>
                  <a:gd name="T68" fmla="*/ 73 w 107"/>
                  <a:gd name="T69" fmla="*/ 104 h 108"/>
                  <a:gd name="T70" fmla="*/ 82 w 107"/>
                  <a:gd name="T71" fmla="*/ 98 h 108"/>
                  <a:gd name="T72" fmla="*/ 91 w 107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08">
                    <a:moveTo>
                      <a:pt x="91" y="92"/>
                    </a:moveTo>
                    <a:lnTo>
                      <a:pt x="97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4" y="69"/>
                    </a:lnTo>
                    <a:lnTo>
                      <a:pt x="106" y="64"/>
                    </a:lnTo>
                    <a:lnTo>
                      <a:pt x="106" y="59"/>
                    </a:lnTo>
                    <a:lnTo>
                      <a:pt x="107" y="54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7" y="23"/>
                    </a:lnTo>
                    <a:lnTo>
                      <a:pt x="91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7" y="83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3" y="108"/>
                    </a:lnTo>
                    <a:lnTo>
                      <a:pt x="58" y="107"/>
                    </a:lnTo>
                    <a:lnTo>
                      <a:pt x="63" y="107"/>
                    </a:lnTo>
                    <a:lnTo>
                      <a:pt x="68" y="105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82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0" name="Freeform 193">
                <a:extLst>
                  <a:ext uri="{FF2B5EF4-FFF2-40B4-BE49-F238E27FC236}">
                    <a16:creationId xmlns:a16="http://schemas.microsoft.com/office/drawing/2014/main" id="{6954277C-8F06-E975-07C2-DEE855E1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52675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1" name="Freeform 194">
                <a:extLst>
                  <a:ext uri="{FF2B5EF4-FFF2-40B4-BE49-F238E27FC236}">
                    <a16:creationId xmlns:a16="http://schemas.microsoft.com/office/drawing/2014/main" id="{5FA01101-659D-5585-3560-0E9BB3077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384425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2" name="Freeform 195">
                <a:extLst>
                  <a:ext uri="{FF2B5EF4-FFF2-40B4-BE49-F238E27FC236}">
                    <a16:creationId xmlns:a16="http://schemas.microsoft.com/office/drawing/2014/main" id="{FB2678EB-00FE-07BC-5654-58BC0862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42887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3" name="Freeform 196">
                <a:extLst>
                  <a:ext uri="{FF2B5EF4-FFF2-40B4-BE49-F238E27FC236}">
                    <a16:creationId xmlns:a16="http://schemas.microsoft.com/office/drawing/2014/main" id="{33AE7C6A-745A-5C1E-5387-FCF1A2C1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463800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4" name="Freeform 197">
                <a:extLst>
                  <a:ext uri="{FF2B5EF4-FFF2-40B4-BE49-F238E27FC236}">
                    <a16:creationId xmlns:a16="http://schemas.microsoft.com/office/drawing/2014/main" id="{2374283B-ED95-F114-11B7-28B343AE5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5098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5" name="Freeform 198">
                <a:extLst>
                  <a:ext uri="{FF2B5EF4-FFF2-40B4-BE49-F238E27FC236}">
                    <a16:creationId xmlns:a16="http://schemas.microsoft.com/office/drawing/2014/main" id="{CD3581D7-53FD-1FA3-C4A3-7AAD2855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595563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6" name="Freeform 199">
                <a:extLst>
                  <a:ext uri="{FF2B5EF4-FFF2-40B4-BE49-F238E27FC236}">
                    <a16:creationId xmlns:a16="http://schemas.microsoft.com/office/drawing/2014/main" id="{A6830BF8-F130-CB70-C699-A9AC6267B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6368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7" name="Freeform 200">
                <a:extLst>
                  <a:ext uri="{FF2B5EF4-FFF2-40B4-BE49-F238E27FC236}">
                    <a16:creationId xmlns:a16="http://schemas.microsoft.com/office/drawing/2014/main" id="{D2E05334-BF64-4BAC-44F7-9012BBAD0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01925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8" name="Freeform 201">
                <a:extLst>
                  <a:ext uri="{FF2B5EF4-FFF2-40B4-BE49-F238E27FC236}">
                    <a16:creationId xmlns:a16="http://schemas.microsoft.com/office/drawing/2014/main" id="{E2DE425D-27A3-DCD8-B9A7-1851CD668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33675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89" name="Freeform 202">
                <a:extLst>
                  <a:ext uri="{FF2B5EF4-FFF2-40B4-BE49-F238E27FC236}">
                    <a16:creationId xmlns:a16="http://schemas.microsoft.com/office/drawing/2014/main" id="{91E9E95F-7F1B-A2A5-109B-20CCA3941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782888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0" name="Freeform 203">
                <a:extLst>
                  <a:ext uri="{FF2B5EF4-FFF2-40B4-BE49-F238E27FC236}">
                    <a16:creationId xmlns:a16="http://schemas.microsoft.com/office/drawing/2014/main" id="{1C43CAA8-F550-08F8-00EA-26C0014E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83051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1" name="Freeform 204">
                <a:extLst>
                  <a:ext uri="{FF2B5EF4-FFF2-40B4-BE49-F238E27FC236}">
                    <a16:creationId xmlns:a16="http://schemas.microsoft.com/office/drawing/2014/main" id="{BEDA8C5A-A34D-8DC1-C1A1-61F26FBB5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17825"/>
                <a:ext cx="42863" cy="41275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2" name="Freeform 206">
                <a:extLst>
                  <a:ext uri="{FF2B5EF4-FFF2-40B4-BE49-F238E27FC236}">
                    <a16:creationId xmlns:a16="http://schemas.microsoft.com/office/drawing/2014/main" id="{F708BDE9-9619-7268-3792-CBD359DDE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59101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3" name="Freeform 207">
                <a:extLst>
                  <a:ext uri="{FF2B5EF4-FFF2-40B4-BE49-F238E27FC236}">
                    <a16:creationId xmlns:a16="http://schemas.microsoft.com/office/drawing/2014/main" id="{3D2B439B-E9F9-86EB-A472-3689B928E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992438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4" name="Freeform 208">
                <a:extLst>
                  <a:ext uri="{FF2B5EF4-FFF2-40B4-BE49-F238E27FC236}">
                    <a16:creationId xmlns:a16="http://schemas.microsoft.com/office/drawing/2014/main" id="{01112E00-ED47-31FE-8823-3B085E07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022601"/>
                <a:ext cx="42863" cy="42863"/>
              </a:xfrm>
              <a:custGeom>
                <a:avLst/>
                <a:gdLst>
                  <a:gd name="T0" fmla="*/ 92 w 108"/>
                  <a:gd name="T1" fmla="*/ 92 h 108"/>
                  <a:gd name="T2" fmla="*/ 98 w 108"/>
                  <a:gd name="T3" fmla="*/ 83 h 108"/>
                  <a:gd name="T4" fmla="*/ 104 w 108"/>
                  <a:gd name="T5" fmla="*/ 74 h 108"/>
                  <a:gd name="T6" fmla="*/ 104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2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2"/>
                    </a:moveTo>
                    <a:lnTo>
                      <a:pt x="98" y="83"/>
                    </a:lnTo>
                    <a:lnTo>
                      <a:pt x="104" y="74"/>
                    </a:lnTo>
                    <a:lnTo>
                      <a:pt x="104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5" name="Freeform 209">
                <a:extLst>
                  <a:ext uri="{FF2B5EF4-FFF2-40B4-BE49-F238E27FC236}">
                    <a16:creationId xmlns:a16="http://schemas.microsoft.com/office/drawing/2014/main" id="{B03EB172-304E-9ADE-6974-9DAA6C03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103563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6" name="Freeform 210">
                <a:extLst>
                  <a:ext uri="{FF2B5EF4-FFF2-40B4-BE49-F238E27FC236}">
                    <a16:creationId xmlns:a16="http://schemas.microsoft.com/office/drawing/2014/main" id="{AA7F49BE-6765-18AF-7C02-CEE2905D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143251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4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9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4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7" name="Freeform 211">
                <a:extLst>
                  <a:ext uri="{FF2B5EF4-FFF2-40B4-BE49-F238E27FC236}">
                    <a16:creationId xmlns:a16="http://schemas.microsoft.com/office/drawing/2014/main" id="{D4384AFF-C199-752D-4BEF-AD297308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3297238"/>
                <a:ext cx="42863" cy="42863"/>
              </a:xfrm>
              <a:custGeom>
                <a:avLst/>
                <a:gdLst>
                  <a:gd name="T0" fmla="*/ 92 w 108"/>
                  <a:gd name="T1" fmla="*/ 91 h 107"/>
                  <a:gd name="T2" fmla="*/ 98 w 108"/>
                  <a:gd name="T3" fmla="*/ 82 h 107"/>
                  <a:gd name="T4" fmla="*/ 104 w 108"/>
                  <a:gd name="T5" fmla="*/ 73 h 107"/>
                  <a:gd name="T6" fmla="*/ 104 w 108"/>
                  <a:gd name="T7" fmla="*/ 70 h 107"/>
                  <a:gd name="T8" fmla="*/ 105 w 108"/>
                  <a:gd name="T9" fmla="*/ 68 h 107"/>
                  <a:gd name="T10" fmla="*/ 107 w 108"/>
                  <a:gd name="T11" fmla="*/ 64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4 w 108"/>
                  <a:gd name="T19" fmla="*/ 33 h 107"/>
                  <a:gd name="T20" fmla="*/ 98 w 108"/>
                  <a:gd name="T21" fmla="*/ 23 h 107"/>
                  <a:gd name="T22" fmla="*/ 92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4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9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2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8" name="Freeform 212">
                <a:extLst>
                  <a:ext uri="{FF2B5EF4-FFF2-40B4-BE49-F238E27FC236}">
                    <a16:creationId xmlns:a16="http://schemas.microsoft.com/office/drawing/2014/main" id="{5C4CB623-267D-A6A4-A50F-3FF842E0B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7863" y="3581401"/>
                <a:ext cx="42863" cy="42863"/>
              </a:xfrm>
              <a:custGeom>
                <a:avLst/>
                <a:gdLst>
                  <a:gd name="T0" fmla="*/ 92 w 108"/>
                  <a:gd name="T1" fmla="*/ 91 h 108"/>
                  <a:gd name="T2" fmla="*/ 98 w 108"/>
                  <a:gd name="T3" fmla="*/ 82 h 108"/>
                  <a:gd name="T4" fmla="*/ 104 w 108"/>
                  <a:gd name="T5" fmla="*/ 73 h 108"/>
                  <a:gd name="T6" fmla="*/ 104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4 w 108"/>
                  <a:gd name="T19" fmla="*/ 33 h 108"/>
                  <a:gd name="T20" fmla="*/ 98 w 108"/>
                  <a:gd name="T21" fmla="*/ 23 h 108"/>
                  <a:gd name="T22" fmla="*/ 92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9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2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2" y="91"/>
                    </a:moveTo>
                    <a:lnTo>
                      <a:pt x="98" y="82"/>
                    </a:lnTo>
                    <a:lnTo>
                      <a:pt x="104" y="73"/>
                    </a:lnTo>
                    <a:lnTo>
                      <a:pt x="104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9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2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199" name="Freeform 213">
                <a:extLst>
                  <a:ext uri="{FF2B5EF4-FFF2-40B4-BE49-F238E27FC236}">
                    <a16:creationId xmlns:a16="http://schemas.microsoft.com/office/drawing/2014/main" id="{F1AC75B6-7F89-EB8C-CA50-22B7EAD6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2367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0" name="Freeform 214">
                <a:extLst>
                  <a:ext uri="{FF2B5EF4-FFF2-40B4-BE49-F238E27FC236}">
                    <a16:creationId xmlns:a16="http://schemas.microsoft.com/office/drawing/2014/main" id="{DB9158E4-9BBE-F301-B048-BB0021953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354263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1" name="Freeform 215">
                <a:extLst>
                  <a:ext uri="{FF2B5EF4-FFF2-40B4-BE49-F238E27FC236}">
                    <a16:creationId xmlns:a16="http://schemas.microsoft.com/office/drawing/2014/main" id="{A3BB7111-5C76-0440-BC62-C1A15374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39712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2" name="Freeform 216">
                <a:extLst>
                  <a:ext uri="{FF2B5EF4-FFF2-40B4-BE49-F238E27FC236}">
                    <a16:creationId xmlns:a16="http://schemas.microsoft.com/office/drawing/2014/main" id="{6DEAB6EA-E9E8-66A7-BCFC-B4EA5329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19351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3" name="Freeform 217">
                <a:extLst>
                  <a:ext uri="{FF2B5EF4-FFF2-40B4-BE49-F238E27FC236}">
                    <a16:creationId xmlns:a16="http://schemas.microsoft.com/office/drawing/2014/main" id="{5AF09430-F336-BD77-2518-A6C1336A8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51101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4" name="Freeform 218">
                <a:extLst>
                  <a:ext uri="{FF2B5EF4-FFF2-40B4-BE49-F238E27FC236}">
                    <a16:creationId xmlns:a16="http://schemas.microsoft.com/office/drawing/2014/main" id="{CB3B6631-8EA6-FC6B-7E34-F7AFEBDC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497138"/>
                <a:ext cx="42863" cy="41275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5" name="Freeform 219">
                <a:extLst>
                  <a:ext uri="{FF2B5EF4-FFF2-40B4-BE49-F238E27FC236}">
                    <a16:creationId xmlns:a16="http://schemas.microsoft.com/office/drawing/2014/main" id="{BD29CE8F-7527-DF8B-3E55-E4BF118D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589213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4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4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6" name="Freeform 220">
                <a:extLst>
                  <a:ext uri="{FF2B5EF4-FFF2-40B4-BE49-F238E27FC236}">
                    <a16:creationId xmlns:a16="http://schemas.microsoft.com/office/drawing/2014/main" id="{13F65895-8E28-8C16-FD76-BF2259F34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62572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7" name="Freeform 221">
                <a:extLst>
                  <a:ext uri="{FF2B5EF4-FFF2-40B4-BE49-F238E27FC236}">
                    <a16:creationId xmlns:a16="http://schemas.microsoft.com/office/drawing/2014/main" id="{F29D6798-B534-EFD3-B2CF-BAD9990E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695576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3 h 107"/>
                  <a:gd name="T16" fmla="*/ 107 w 108"/>
                  <a:gd name="T17" fmla="*/ 42 h 107"/>
                  <a:gd name="T18" fmla="*/ 103 w 108"/>
                  <a:gd name="T19" fmla="*/ 32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2 h 107"/>
                  <a:gd name="T42" fmla="*/ 0 w 108"/>
                  <a:gd name="T43" fmla="*/ 53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3"/>
                    </a:lnTo>
                    <a:lnTo>
                      <a:pt x="107" y="42"/>
                    </a:lnTo>
                    <a:lnTo>
                      <a:pt x="103" y="32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8" name="Freeform 222">
                <a:extLst>
                  <a:ext uri="{FF2B5EF4-FFF2-40B4-BE49-F238E27FC236}">
                    <a16:creationId xmlns:a16="http://schemas.microsoft.com/office/drawing/2014/main" id="{71071AA0-83BE-58B0-C761-A7467A8C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738438"/>
                <a:ext cx="42863" cy="42863"/>
              </a:xfrm>
              <a:custGeom>
                <a:avLst/>
                <a:gdLst>
                  <a:gd name="T0" fmla="*/ 91 w 108"/>
                  <a:gd name="T1" fmla="*/ 92 h 108"/>
                  <a:gd name="T2" fmla="*/ 98 w 108"/>
                  <a:gd name="T3" fmla="*/ 83 h 108"/>
                  <a:gd name="T4" fmla="*/ 103 w 108"/>
                  <a:gd name="T5" fmla="*/ 74 h 108"/>
                  <a:gd name="T6" fmla="*/ 103 w 108"/>
                  <a:gd name="T7" fmla="*/ 71 h 108"/>
                  <a:gd name="T8" fmla="*/ 105 w 108"/>
                  <a:gd name="T9" fmla="*/ 69 h 108"/>
                  <a:gd name="T10" fmla="*/ 107 w 108"/>
                  <a:gd name="T11" fmla="*/ 64 h 108"/>
                  <a:gd name="T12" fmla="*/ 107 w 108"/>
                  <a:gd name="T13" fmla="*/ 59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4 h 108"/>
                  <a:gd name="T22" fmla="*/ 91 w 108"/>
                  <a:gd name="T23" fmla="*/ 16 h 108"/>
                  <a:gd name="T24" fmla="*/ 83 w 108"/>
                  <a:gd name="T25" fmla="*/ 8 h 108"/>
                  <a:gd name="T26" fmla="*/ 74 w 108"/>
                  <a:gd name="T27" fmla="*/ 4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4 h 108"/>
                  <a:gd name="T34" fmla="*/ 23 w 108"/>
                  <a:gd name="T35" fmla="*/ 8 h 108"/>
                  <a:gd name="T36" fmla="*/ 16 w 108"/>
                  <a:gd name="T37" fmla="*/ 16 h 108"/>
                  <a:gd name="T38" fmla="*/ 8 w 108"/>
                  <a:gd name="T39" fmla="*/ 24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3 h 108"/>
                  <a:gd name="T50" fmla="*/ 16 w 108"/>
                  <a:gd name="T51" fmla="*/ 92 h 108"/>
                  <a:gd name="T52" fmla="*/ 23 w 108"/>
                  <a:gd name="T53" fmla="*/ 98 h 108"/>
                  <a:gd name="T54" fmla="*/ 33 w 108"/>
                  <a:gd name="T55" fmla="*/ 104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5 h 108"/>
                  <a:gd name="T66" fmla="*/ 71 w 108"/>
                  <a:gd name="T67" fmla="*/ 104 h 108"/>
                  <a:gd name="T68" fmla="*/ 74 w 108"/>
                  <a:gd name="T69" fmla="*/ 104 h 108"/>
                  <a:gd name="T70" fmla="*/ 83 w 108"/>
                  <a:gd name="T71" fmla="*/ 98 h 108"/>
                  <a:gd name="T72" fmla="*/ 91 w 108"/>
                  <a:gd name="T7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2"/>
                    </a:moveTo>
                    <a:lnTo>
                      <a:pt x="98" y="83"/>
                    </a:lnTo>
                    <a:lnTo>
                      <a:pt x="103" y="74"/>
                    </a:lnTo>
                    <a:lnTo>
                      <a:pt x="103" y="71"/>
                    </a:lnTo>
                    <a:lnTo>
                      <a:pt x="105" y="69"/>
                    </a:lnTo>
                    <a:lnTo>
                      <a:pt x="107" y="64"/>
                    </a:lnTo>
                    <a:lnTo>
                      <a:pt x="107" y="59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4"/>
                    </a:lnTo>
                    <a:lnTo>
                      <a:pt x="91" y="16"/>
                    </a:lnTo>
                    <a:lnTo>
                      <a:pt x="83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4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5"/>
                    </a:lnTo>
                    <a:lnTo>
                      <a:pt x="71" y="104"/>
                    </a:lnTo>
                    <a:lnTo>
                      <a:pt x="74" y="104"/>
                    </a:lnTo>
                    <a:lnTo>
                      <a:pt x="83" y="98"/>
                    </a:lnTo>
                    <a:lnTo>
                      <a:pt x="91" y="9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9" name="Freeform 223">
                <a:extLst>
                  <a:ext uri="{FF2B5EF4-FFF2-40B4-BE49-F238E27FC236}">
                    <a16:creationId xmlns:a16="http://schemas.microsoft.com/office/drawing/2014/main" id="{2527D68B-599E-199E-B5FA-A650F2444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787651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8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8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0" name="Freeform 224">
                <a:extLst>
                  <a:ext uri="{FF2B5EF4-FFF2-40B4-BE49-F238E27FC236}">
                    <a16:creationId xmlns:a16="http://schemas.microsoft.com/office/drawing/2014/main" id="{BD2C7261-471B-3CAF-3AB2-E26B1E98C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849563"/>
                <a:ext cx="42863" cy="42863"/>
              </a:xfrm>
              <a:custGeom>
                <a:avLst/>
                <a:gdLst>
                  <a:gd name="T0" fmla="*/ 91 w 108"/>
                  <a:gd name="T1" fmla="*/ 91 h 107"/>
                  <a:gd name="T2" fmla="*/ 98 w 108"/>
                  <a:gd name="T3" fmla="*/ 82 h 107"/>
                  <a:gd name="T4" fmla="*/ 103 w 108"/>
                  <a:gd name="T5" fmla="*/ 73 h 107"/>
                  <a:gd name="T6" fmla="*/ 103 w 108"/>
                  <a:gd name="T7" fmla="*/ 70 h 107"/>
                  <a:gd name="T8" fmla="*/ 105 w 108"/>
                  <a:gd name="T9" fmla="*/ 68 h 107"/>
                  <a:gd name="T10" fmla="*/ 107 w 108"/>
                  <a:gd name="T11" fmla="*/ 63 h 107"/>
                  <a:gd name="T12" fmla="*/ 107 w 108"/>
                  <a:gd name="T13" fmla="*/ 58 h 107"/>
                  <a:gd name="T14" fmla="*/ 108 w 108"/>
                  <a:gd name="T15" fmla="*/ 54 h 107"/>
                  <a:gd name="T16" fmla="*/ 107 w 108"/>
                  <a:gd name="T17" fmla="*/ 43 h 107"/>
                  <a:gd name="T18" fmla="*/ 103 w 108"/>
                  <a:gd name="T19" fmla="*/ 33 h 107"/>
                  <a:gd name="T20" fmla="*/ 98 w 108"/>
                  <a:gd name="T21" fmla="*/ 23 h 107"/>
                  <a:gd name="T22" fmla="*/ 91 w 108"/>
                  <a:gd name="T23" fmla="*/ 15 h 107"/>
                  <a:gd name="T24" fmla="*/ 83 w 108"/>
                  <a:gd name="T25" fmla="*/ 7 h 107"/>
                  <a:gd name="T26" fmla="*/ 74 w 108"/>
                  <a:gd name="T27" fmla="*/ 3 h 107"/>
                  <a:gd name="T28" fmla="*/ 64 w 108"/>
                  <a:gd name="T29" fmla="*/ 0 h 107"/>
                  <a:gd name="T30" fmla="*/ 54 w 108"/>
                  <a:gd name="T31" fmla="*/ 0 h 107"/>
                  <a:gd name="T32" fmla="*/ 33 w 108"/>
                  <a:gd name="T33" fmla="*/ 3 h 107"/>
                  <a:gd name="T34" fmla="*/ 23 w 108"/>
                  <a:gd name="T35" fmla="*/ 7 h 107"/>
                  <a:gd name="T36" fmla="*/ 16 w 108"/>
                  <a:gd name="T37" fmla="*/ 15 h 107"/>
                  <a:gd name="T38" fmla="*/ 8 w 108"/>
                  <a:gd name="T39" fmla="*/ 23 h 107"/>
                  <a:gd name="T40" fmla="*/ 4 w 108"/>
                  <a:gd name="T41" fmla="*/ 33 h 107"/>
                  <a:gd name="T42" fmla="*/ 0 w 108"/>
                  <a:gd name="T43" fmla="*/ 54 h 107"/>
                  <a:gd name="T44" fmla="*/ 0 w 108"/>
                  <a:gd name="T45" fmla="*/ 63 h 107"/>
                  <a:gd name="T46" fmla="*/ 4 w 108"/>
                  <a:gd name="T47" fmla="*/ 73 h 107"/>
                  <a:gd name="T48" fmla="*/ 8 w 108"/>
                  <a:gd name="T49" fmla="*/ 82 h 107"/>
                  <a:gd name="T50" fmla="*/ 16 w 108"/>
                  <a:gd name="T51" fmla="*/ 91 h 107"/>
                  <a:gd name="T52" fmla="*/ 23 w 108"/>
                  <a:gd name="T53" fmla="*/ 97 h 107"/>
                  <a:gd name="T54" fmla="*/ 33 w 108"/>
                  <a:gd name="T55" fmla="*/ 103 h 107"/>
                  <a:gd name="T56" fmla="*/ 43 w 108"/>
                  <a:gd name="T57" fmla="*/ 106 h 107"/>
                  <a:gd name="T58" fmla="*/ 54 w 108"/>
                  <a:gd name="T59" fmla="*/ 107 h 107"/>
                  <a:gd name="T60" fmla="*/ 58 w 108"/>
                  <a:gd name="T61" fmla="*/ 106 h 107"/>
                  <a:gd name="T62" fmla="*/ 64 w 108"/>
                  <a:gd name="T63" fmla="*/ 106 h 107"/>
                  <a:gd name="T64" fmla="*/ 68 w 108"/>
                  <a:gd name="T65" fmla="*/ 104 h 107"/>
                  <a:gd name="T66" fmla="*/ 71 w 108"/>
                  <a:gd name="T67" fmla="*/ 103 h 107"/>
                  <a:gd name="T68" fmla="*/ 74 w 108"/>
                  <a:gd name="T69" fmla="*/ 103 h 107"/>
                  <a:gd name="T70" fmla="*/ 83 w 108"/>
                  <a:gd name="T71" fmla="*/ 97 h 107"/>
                  <a:gd name="T72" fmla="*/ 91 w 108"/>
                  <a:gd name="T7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7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3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7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1" name="Freeform 225">
                <a:extLst>
                  <a:ext uri="{FF2B5EF4-FFF2-40B4-BE49-F238E27FC236}">
                    <a16:creationId xmlns:a16="http://schemas.microsoft.com/office/drawing/2014/main" id="{8604E97C-FFA5-8902-E663-5757C32D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3209926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4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8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8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4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7 h 108"/>
                  <a:gd name="T58" fmla="*/ 54 w 108"/>
                  <a:gd name="T59" fmla="*/ 108 h 108"/>
                  <a:gd name="T60" fmla="*/ 58 w 108"/>
                  <a:gd name="T61" fmla="*/ 107 h 108"/>
                  <a:gd name="T62" fmla="*/ 64 w 108"/>
                  <a:gd name="T63" fmla="*/ 107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4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7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12" name="Freeform 226">
                <a:extLst>
                  <a:ext uri="{FF2B5EF4-FFF2-40B4-BE49-F238E27FC236}">
                    <a16:creationId xmlns:a16="http://schemas.microsoft.com/office/drawing/2014/main" id="{25D236EB-610F-E4F0-ECB0-22F2B107E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3379788"/>
                <a:ext cx="42863" cy="42863"/>
              </a:xfrm>
              <a:custGeom>
                <a:avLst/>
                <a:gdLst>
                  <a:gd name="T0" fmla="*/ 91 w 108"/>
                  <a:gd name="T1" fmla="*/ 91 h 108"/>
                  <a:gd name="T2" fmla="*/ 98 w 108"/>
                  <a:gd name="T3" fmla="*/ 82 h 108"/>
                  <a:gd name="T4" fmla="*/ 103 w 108"/>
                  <a:gd name="T5" fmla="*/ 73 h 108"/>
                  <a:gd name="T6" fmla="*/ 103 w 108"/>
                  <a:gd name="T7" fmla="*/ 70 h 108"/>
                  <a:gd name="T8" fmla="*/ 105 w 108"/>
                  <a:gd name="T9" fmla="*/ 68 h 108"/>
                  <a:gd name="T10" fmla="*/ 107 w 108"/>
                  <a:gd name="T11" fmla="*/ 64 h 108"/>
                  <a:gd name="T12" fmla="*/ 107 w 108"/>
                  <a:gd name="T13" fmla="*/ 58 h 108"/>
                  <a:gd name="T14" fmla="*/ 108 w 108"/>
                  <a:gd name="T15" fmla="*/ 54 h 108"/>
                  <a:gd name="T16" fmla="*/ 107 w 108"/>
                  <a:gd name="T17" fmla="*/ 43 h 108"/>
                  <a:gd name="T18" fmla="*/ 103 w 108"/>
                  <a:gd name="T19" fmla="*/ 33 h 108"/>
                  <a:gd name="T20" fmla="*/ 98 w 108"/>
                  <a:gd name="T21" fmla="*/ 23 h 108"/>
                  <a:gd name="T22" fmla="*/ 91 w 108"/>
                  <a:gd name="T23" fmla="*/ 15 h 108"/>
                  <a:gd name="T24" fmla="*/ 83 w 108"/>
                  <a:gd name="T25" fmla="*/ 7 h 108"/>
                  <a:gd name="T26" fmla="*/ 74 w 108"/>
                  <a:gd name="T27" fmla="*/ 3 h 108"/>
                  <a:gd name="T28" fmla="*/ 64 w 108"/>
                  <a:gd name="T29" fmla="*/ 0 h 108"/>
                  <a:gd name="T30" fmla="*/ 54 w 108"/>
                  <a:gd name="T31" fmla="*/ 0 h 108"/>
                  <a:gd name="T32" fmla="*/ 33 w 108"/>
                  <a:gd name="T33" fmla="*/ 3 h 108"/>
                  <a:gd name="T34" fmla="*/ 23 w 108"/>
                  <a:gd name="T35" fmla="*/ 7 h 108"/>
                  <a:gd name="T36" fmla="*/ 16 w 108"/>
                  <a:gd name="T37" fmla="*/ 15 h 108"/>
                  <a:gd name="T38" fmla="*/ 8 w 108"/>
                  <a:gd name="T39" fmla="*/ 23 h 108"/>
                  <a:gd name="T40" fmla="*/ 4 w 108"/>
                  <a:gd name="T41" fmla="*/ 33 h 108"/>
                  <a:gd name="T42" fmla="*/ 0 w 108"/>
                  <a:gd name="T43" fmla="*/ 54 h 108"/>
                  <a:gd name="T44" fmla="*/ 0 w 108"/>
                  <a:gd name="T45" fmla="*/ 64 h 108"/>
                  <a:gd name="T46" fmla="*/ 4 w 108"/>
                  <a:gd name="T47" fmla="*/ 73 h 108"/>
                  <a:gd name="T48" fmla="*/ 8 w 108"/>
                  <a:gd name="T49" fmla="*/ 82 h 108"/>
                  <a:gd name="T50" fmla="*/ 16 w 108"/>
                  <a:gd name="T51" fmla="*/ 91 h 108"/>
                  <a:gd name="T52" fmla="*/ 23 w 108"/>
                  <a:gd name="T53" fmla="*/ 98 h 108"/>
                  <a:gd name="T54" fmla="*/ 33 w 108"/>
                  <a:gd name="T55" fmla="*/ 103 h 108"/>
                  <a:gd name="T56" fmla="*/ 43 w 108"/>
                  <a:gd name="T57" fmla="*/ 106 h 108"/>
                  <a:gd name="T58" fmla="*/ 54 w 108"/>
                  <a:gd name="T59" fmla="*/ 108 h 108"/>
                  <a:gd name="T60" fmla="*/ 58 w 108"/>
                  <a:gd name="T61" fmla="*/ 106 h 108"/>
                  <a:gd name="T62" fmla="*/ 64 w 108"/>
                  <a:gd name="T63" fmla="*/ 106 h 108"/>
                  <a:gd name="T64" fmla="*/ 68 w 108"/>
                  <a:gd name="T65" fmla="*/ 104 h 108"/>
                  <a:gd name="T66" fmla="*/ 71 w 108"/>
                  <a:gd name="T67" fmla="*/ 103 h 108"/>
                  <a:gd name="T68" fmla="*/ 74 w 108"/>
                  <a:gd name="T69" fmla="*/ 103 h 108"/>
                  <a:gd name="T70" fmla="*/ 83 w 108"/>
                  <a:gd name="T71" fmla="*/ 98 h 108"/>
                  <a:gd name="T72" fmla="*/ 91 w 108"/>
                  <a:gd name="T73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108">
                    <a:moveTo>
                      <a:pt x="91" y="91"/>
                    </a:moveTo>
                    <a:lnTo>
                      <a:pt x="98" y="82"/>
                    </a:lnTo>
                    <a:lnTo>
                      <a:pt x="103" y="73"/>
                    </a:lnTo>
                    <a:lnTo>
                      <a:pt x="103" y="70"/>
                    </a:lnTo>
                    <a:lnTo>
                      <a:pt x="105" y="68"/>
                    </a:lnTo>
                    <a:lnTo>
                      <a:pt x="107" y="64"/>
                    </a:lnTo>
                    <a:lnTo>
                      <a:pt x="107" y="58"/>
                    </a:lnTo>
                    <a:lnTo>
                      <a:pt x="108" y="54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3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6" y="91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4" y="108"/>
                    </a:lnTo>
                    <a:lnTo>
                      <a:pt x="58" y="106"/>
                    </a:lnTo>
                    <a:lnTo>
                      <a:pt x="64" y="106"/>
                    </a:lnTo>
                    <a:lnTo>
                      <a:pt x="68" y="104"/>
                    </a:lnTo>
                    <a:lnTo>
                      <a:pt x="71" y="103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408" name="ZoneTexte 407">
              <a:extLst>
                <a:ext uri="{FF2B5EF4-FFF2-40B4-BE49-F238E27FC236}">
                  <a16:creationId xmlns:a16="http://schemas.microsoft.com/office/drawing/2014/main" id="{48676E43-5675-07E7-54C5-1B26B219DD6C}"/>
                </a:ext>
              </a:extLst>
            </p:cNvPr>
            <p:cNvSpPr txBox="1"/>
            <p:nvPr/>
          </p:nvSpPr>
          <p:spPr>
            <a:xfrm>
              <a:off x="5476681" y="369621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1</a:t>
              </a:r>
            </a:p>
          </p:txBody>
        </p:sp>
        <p:sp>
          <p:nvSpPr>
            <p:cNvPr id="413" name="ZoneTexte 412">
              <a:extLst>
                <a:ext uri="{FF2B5EF4-FFF2-40B4-BE49-F238E27FC236}">
                  <a16:creationId xmlns:a16="http://schemas.microsoft.com/office/drawing/2014/main" id="{C0373554-3252-287C-776A-62DD4924A0C0}"/>
                </a:ext>
              </a:extLst>
            </p:cNvPr>
            <p:cNvSpPr txBox="1"/>
            <p:nvPr/>
          </p:nvSpPr>
          <p:spPr>
            <a:xfrm>
              <a:off x="5476681" y="2848084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2</a:t>
              </a:r>
            </a:p>
          </p:txBody>
        </p:sp>
        <p:sp>
          <p:nvSpPr>
            <p:cNvPr id="414" name="ZoneTexte 413">
              <a:extLst>
                <a:ext uri="{FF2B5EF4-FFF2-40B4-BE49-F238E27FC236}">
                  <a16:creationId xmlns:a16="http://schemas.microsoft.com/office/drawing/2014/main" id="{87425473-E1CE-B2B7-8D61-EC1FD2731C83}"/>
                </a:ext>
              </a:extLst>
            </p:cNvPr>
            <p:cNvSpPr txBox="1"/>
            <p:nvPr/>
          </p:nvSpPr>
          <p:spPr>
            <a:xfrm>
              <a:off x="5476681" y="2352783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/>
                <a:t>3</a:t>
              </a:r>
            </a:p>
          </p:txBody>
        </p:sp>
      </p:grpSp>
      <p:sp>
        <p:nvSpPr>
          <p:cNvPr id="416" name="ZoneTexte 415">
            <a:extLst>
              <a:ext uri="{FF2B5EF4-FFF2-40B4-BE49-F238E27FC236}">
                <a16:creationId xmlns:a16="http://schemas.microsoft.com/office/drawing/2014/main" id="{C4AEC845-879F-EB8C-A796-78321E7FD36C}"/>
              </a:ext>
            </a:extLst>
          </p:cNvPr>
          <p:cNvSpPr txBox="1"/>
          <p:nvPr/>
        </p:nvSpPr>
        <p:spPr>
          <a:xfrm>
            <a:off x="10754349" y="3678091"/>
            <a:ext cx="6783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Median</a:t>
            </a:r>
          </a:p>
        </p:txBody>
      </p:sp>
      <p:sp>
        <p:nvSpPr>
          <p:cNvPr id="417" name="ZoneTexte 416">
            <a:extLst>
              <a:ext uri="{FF2B5EF4-FFF2-40B4-BE49-F238E27FC236}">
                <a16:creationId xmlns:a16="http://schemas.microsoft.com/office/drawing/2014/main" id="{AD0124CA-88A0-781C-9CBC-43889C7240CA}"/>
              </a:ext>
            </a:extLst>
          </p:cNvPr>
          <p:cNvSpPr txBox="1"/>
          <p:nvPr/>
        </p:nvSpPr>
        <p:spPr>
          <a:xfrm>
            <a:off x="10754349" y="3926151"/>
            <a:ext cx="6126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90% PI</a:t>
            </a:r>
          </a:p>
        </p:txBody>
      </p:sp>
      <p:sp>
        <p:nvSpPr>
          <p:cNvPr id="418" name="ZoneTexte 417">
            <a:extLst>
              <a:ext uri="{FF2B5EF4-FFF2-40B4-BE49-F238E27FC236}">
                <a16:creationId xmlns:a16="http://schemas.microsoft.com/office/drawing/2014/main" id="{F80605FC-933F-6A75-F8C9-B3A209F12F34}"/>
              </a:ext>
            </a:extLst>
          </p:cNvPr>
          <p:cNvSpPr txBox="1"/>
          <p:nvPr/>
        </p:nvSpPr>
        <p:spPr>
          <a:xfrm>
            <a:off x="10754349" y="4135701"/>
            <a:ext cx="11154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noProof="0" dirty="0"/>
              <a:t>Observed data</a:t>
            </a:r>
          </a:p>
        </p:txBody>
      </p:sp>
      <p:sp>
        <p:nvSpPr>
          <p:cNvPr id="420" name="ZoneTexte 419">
            <a:extLst>
              <a:ext uri="{FF2B5EF4-FFF2-40B4-BE49-F238E27FC236}">
                <a16:creationId xmlns:a16="http://schemas.microsoft.com/office/drawing/2014/main" id="{55D5D4E0-FF13-CE46-13BE-A455728AA10D}"/>
              </a:ext>
            </a:extLst>
          </p:cNvPr>
          <p:cNvSpPr txBox="1"/>
          <p:nvPr/>
        </p:nvSpPr>
        <p:spPr>
          <a:xfrm rot="16200000">
            <a:off x="4803698" y="5347708"/>
            <a:ext cx="8429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CD4 count</a:t>
            </a:r>
          </a:p>
        </p:txBody>
      </p:sp>
      <p:sp>
        <p:nvSpPr>
          <p:cNvPr id="421" name="ZoneTexte 420">
            <a:extLst>
              <a:ext uri="{FF2B5EF4-FFF2-40B4-BE49-F238E27FC236}">
                <a16:creationId xmlns:a16="http://schemas.microsoft.com/office/drawing/2014/main" id="{2FFFE118-29D3-E331-84F2-2E84549C22B0}"/>
              </a:ext>
            </a:extLst>
          </p:cNvPr>
          <p:cNvSpPr txBox="1"/>
          <p:nvPr/>
        </p:nvSpPr>
        <p:spPr>
          <a:xfrm>
            <a:off x="5827143" y="6134589"/>
            <a:ext cx="266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22" name="ZoneTexte 421">
            <a:extLst>
              <a:ext uri="{FF2B5EF4-FFF2-40B4-BE49-F238E27FC236}">
                <a16:creationId xmlns:a16="http://schemas.microsoft.com/office/drawing/2014/main" id="{6D3F3062-8B78-1093-6D12-7E2622BE13AF}"/>
              </a:ext>
            </a:extLst>
          </p:cNvPr>
          <p:cNvSpPr txBox="1"/>
          <p:nvPr/>
        </p:nvSpPr>
        <p:spPr>
          <a:xfrm>
            <a:off x="7669318" y="6170622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23" name="ZoneTexte 422">
            <a:extLst>
              <a:ext uri="{FF2B5EF4-FFF2-40B4-BE49-F238E27FC236}">
                <a16:creationId xmlns:a16="http://schemas.microsoft.com/office/drawing/2014/main" id="{417B7FF0-42F5-E2C7-A711-243B5F1D563D}"/>
              </a:ext>
            </a:extLst>
          </p:cNvPr>
          <p:cNvSpPr txBox="1"/>
          <p:nvPr/>
        </p:nvSpPr>
        <p:spPr>
          <a:xfrm>
            <a:off x="7177153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424" name="ZoneTexte 423">
            <a:extLst>
              <a:ext uri="{FF2B5EF4-FFF2-40B4-BE49-F238E27FC236}">
                <a16:creationId xmlns:a16="http://schemas.microsoft.com/office/drawing/2014/main" id="{7B3C49FE-CC75-CDEA-DD68-BBA0FFDECD55}"/>
              </a:ext>
            </a:extLst>
          </p:cNvPr>
          <p:cNvSpPr txBox="1"/>
          <p:nvPr/>
        </p:nvSpPr>
        <p:spPr>
          <a:xfrm>
            <a:off x="8568040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425" name="ZoneTexte 424">
            <a:extLst>
              <a:ext uri="{FF2B5EF4-FFF2-40B4-BE49-F238E27FC236}">
                <a16:creationId xmlns:a16="http://schemas.microsoft.com/office/drawing/2014/main" id="{53B05E8D-705B-E922-A618-6E8BD5663C63}"/>
              </a:ext>
            </a:extLst>
          </p:cNvPr>
          <p:cNvSpPr txBox="1"/>
          <p:nvPr/>
        </p:nvSpPr>
        <p:spPr>
          <a:xfrm>
            <a:off x="9958926" y="6134589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30</a:t>
            </a:r>
          </a:p>
        </p:txBody>
      </p:sp>
      <p:sp>
        <p:nvSpPr>
          <p:cNvPr id="426" name="ZoneTexte 425">
            <a:extLst>
              <a:ext uri="{FF2B5EF4-FFF2-40B4-BE49-F238E27FC236}">
                <a16:creationId xmlns:a16="http://schemas.microsoft.com/office/drawing/2014/main" id="{6136CDAA-3557-CC5A-9EEF-3DD09638563F}"/>
              </a:ext>
            </a:extLst>
          </p:cNvPr>
          <p:cNvSpPr txBox="1"/>
          <p:nvPr/>
        </p:nvSpPr>
        <p:spPr>
          <a:xfrm>
            <a:off x="5313175" y="5630669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300</a:t>
            </a:r>
          </a:p>
        </p:txBody>
      </p:sp>
      <p:sp>
        <p:nvSpPr>
          <p:cNvPr id="427" name="ZoneTexte 426">
            <a:extLst>
              <a:ext uri="{FF2B5EF4-FFF2-40B4-BE49-F238E27FC236}">
                <a16:creationId xmlns:a16="http://schemas.microsoft.com/office/drawing/2014/main" id="{B30195DC-E872-529C-3107-C50465431B70}"/>
              </a:ext>
            </a:extLst>
          </p:cNvPr>
          <p:cNvSpPr txBox="1"/>
          <p:nvPr/>
        </p:nvSpPr>
        <p:spPr>
          <a:xfrm>
            <a:off x="5313175" y="5230232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500</a:t>
            </a:r>
          </a:p>
        </p:txBody>
      </p:sp>
      <p:sp>
        <p:nvSpPr>
          <p:cNvPr id="428" name="ZoneTexte 427">
            <a:extLst>
              <a:ext uri="{FF2B5EF4-FFF2-40B4-BE49-F238E27FC236}">
                <a16:creationId xmlns:a16="http://schemas.microsoft.com/office/drawing/2014/main" id="{5EBBB6B2-A318-6C5C-061C-DD88693C6E57}"/>
              </a:ext>
            </a:extLst>
          </p:cNvPr>
          <p:cNvSpPr txBox="1"/>
          <p:nvPr/>
        </p:nvSpPr>
        <p:spPr>
          <a:xfrm>
            <a:off x="5199361" y="4677397"/>
            <a:ext cx="5437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1 000</a:t>
            </a:r>
          </a:p>
        </p:txBody>
      </p:sp>
      <p:grpSp>
        <p:nvGrpSpPr>
          <p:cNvPr id="429" name="Groupe 428">
            <a:extLst>
              <a:ext uri="{FF2B5EF4-FFF2-40B4-BE49-F238E27FC236}">
                <a16:creationId xmlns:a16="http://schemas.microsoft.com/office/drawing/2014/main" id="{C45E0479-BE06-4DEC-11A0-9C0F19B0E59B}"/>
              </a:ext>
            </a:extLst>
          </p:cNvPr>
          <p:cNvGrpSpPr/>
          <p:nvPr/>
        </p:nvGrpSpPr>
        <p:grpSpPr>
          <a:xfrm>
            <a:off x="687959" y="3493132"/>
            <a:ext cx="3755928" cy="2552452"/>
            <a:chOff x="3640138" y="1931988"/>
            <a:chExt cx="5286375" cy="3592513"/>
          </a:xfrm>
        </p:grpSpPr>
        <p:sp>
          <p:nvSpPr>
            <p:cNvPr id="430" name="Freeform 6">
              <a:extLst>
                <a:ext uri="{FF2B5EF4-FFF2-40B4-BE49-F238E27FC236}">
                  <a16:creationId xmlns:a16="http://schemas.microsoft.com/office/drawing/2014/main" id="{A58A9DF2-DE6A-C527-60C3-67EA6AA6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1931988"/>
              <a:ext cx="5192713" cy="3505200"/>
            </a:xfrm>
            <a:custGeom>
              <a:avLst/>
              <a:gdLst>
                <a:gd name="T0" fmla="*/ 0 w 13085"/>
                <a:gd name="T1" fmla="*/ 0 h 8833"/>
                <a:gd name="T2" fmla="*/ 0 w 13085"/>
                <a:gd name="T3" fmla="*/ 8833 h 8833"/>
                <a:gd name="T4" fmla="*/ 13085 w 13085"/>
                <a:gd name="T5" fmla="*/ 8833 h 8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85" h="8833">
                  <a:moveTo>
                    <a:pt x="0" y="0"/>
                  </a:moveTo>
                  <a:lnTo>
                    <a:pt x="0" y="8833"/>
                  </a:lnTo>
                  <a:lnTo>
                    <a:pt x="13085" y="883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1" name="Line 7">
              <a:extLst>
                <a:ext uri="{FF2B5EF4-FFF2-40B4-BE49-F238E27FC236}">
                  <a16:creationId xmlns:a16="http://schemas.microsoft.com/office/drawing/2014/main" id="{DE86B8AD-B641-0496-30D7-AD8200409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16813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2" name="Line 8">
              <a:extLst>
                <a:ext uri="{FF2B5EF4-FFF2-40B4-BE49-F238E27FC236}">
                  <a16:creationId xmlns:a16="http://schemas.microsoft.com/office/drawing/2014/main" id="{9064977C-9443-A8B3-926F-0676DBDF8E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89975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3" name="Line 9">
              <a:extLst>
                <a:ext uri="{FF2B5EF4-FFF2-40B4-BE49-F238E27FC236}">
                  <a16:creationId xmlns:a16="http://schemas.microsoft.com/office/drawing/2014/main" id="{84B6AABB-A324-EF08-4B20-2CAB1B7351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78275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4" name="Line 10">
              <a:extLst>
                <a:ext uri="{FF2B5EF4-FFF2-40B4-BE49-F238E27FC236}">
                  <a16:creationId xmlns:a16="http://schemas.microsoft.com/office/drawing/2014/main" id="{F27B1FD0-0E6F-F4CE-80B7-2D72A76D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438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5" name="Line 11">
              <a:extLst>
                <a:ext uri="{FF2B5EF4-FFF2-40B4-BE49-F238E27FC236}">
                  <a16:creationId xmlns:a16="http://schemas.microsoft.com/office/drawing/2014/main" id="{59F01D90-54F7-102F-AF3B-CD944E8F7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37300" y="5437188"/>
              <a:ext cx="0" cy="873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6" name="Line 12">
              <a:extLst>
                <a:ext uri="{FF2B5EF4-FFF2-40B4-BE49-F238E27FC236}">
                  <a16:creationId xmlns:a16="http://schemas.microsoft.com/office/drawing/2014/main" id="{A8C4612E-A167-FEDB-FB8C-A60924F86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3987800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7" name="Line 13">
              <a:extLst>
                <a:ext uri="{FF2B5EF4-FFF2-40B4-BE49-F238E27FC236}">
                  <a16:creationId xmlns:a16="http://schemas.microsoft.com/office/drawing/2014/main" id="{04EC2606-2CB0-F1BF-476A-B0BBC272B2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5278438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8" name="Line 14">
              <a:extLst>
                <a:ext uri="{FF2B5EF4-FFF2-40B4-BE49-F238E27FC236}">
                  <a16:creationId xmlns:a16="http://schemas.microsoft.com/office/drawing/2014/main" id="{5685ECEC-39A6-FCD3-8D02-CE9956EBE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138" y="2708275"/>
              <a:ext cx="93663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9" name="Line 15">
              <a:extLst>
                <a:ext uri="{FF2B5EF4-FFF2-40B4-BE49-F238E27FC236}">
                  <a16:creationId xmlns:a16="http://schemas.microsoft.com/office/drawing/2014/main" id="{A336AF1C-F9B5-E8E4-5404-AE1091A6C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3800" y="4757738"/>
              <a:ext cx="5186363" cy="0"/>
            </a:xfrm>
            <a:prstGeom prst="line">
              <a:avLst/>
            </a:prstGeom>
            <a:noFill/>
            <a:ln w="7938">
              <a:solidFill>
                <a:srgbClr val="00B05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0" name="Line 16">
              <a:extLst>
                <a:ext uri="{FF2B5EF4-FFF2-40B4-BE49-F238E27FC236}">
                  <a16:creationId xmlns:a16="http://schemas.microsoft.com/office/drawing/2014/main" id="{629A8D05-69F3-1EAA-325D-7F8E865B2D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3800" y="3859213"/>
              <a:ext cx="5186363" cy="0"/>
            </a:xfrm>
            <a:prstGeom prst="line">
              <a:avLst/>
            </a:prstGeom>
            <a:noFill/>
            <a:ln w="7938">
              <a:solidFill>
                <a:srgbClr val="0070C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1" name="Freeform 17">
              <a:extLst>
                <a:ext uri="{FF2B5EF4-FFF2-40B4-BE49-F238E27FC236}">
                  <a16:creationId xmlns:a16="http://schemas.microsoft.com/office/drawing/2014/main" id="{879C593D-8E94-F570-3231-84CA576B7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3" y="2476500"/>
              <a:ext cx="4703763" cy="1220788"/>
            </a:xfrm>
            <a:custGeom>
              <a:avLst/>
              <a:gdLst>
                <a:gd name="T0" fmla="*/ 10852 w 11851"/>
                <a:gd name="T1" fmla="*/ 703 h 3077"/>
                <a:gd name="T2" fmla="*/ 9861 w 11851"/>
                <a:gd name="T3" fmla="*/ 703 h 3077"/>
                <a:gd name="T4" fmla="*/ 8867 w 11851"/>
                <a:gd name="T5" fmla="*/ 715 h 3077"/>
                <a:gd name="T6" fmla="*/ 7888 w 11851"/>
                <a:gd name="T7" fmla="*/ 734 h 3077"/>
                <a:gd name="T8" fmla="*/ 6893 w 11851"/>
                <a:gd name="T9" fmla="*/ 774 h 3077"/>
                <a:gd name="T10" fmla="*/ 5898 w 11851"/>
                <a:gd name="T11" fmla="*/ 809 h 3077"/>
                <a:gd name="T12" fmla="*/ 4916 w 11851"/>
                <a:gd name="T13" fmla="*/ 864 h 3077"/>
                <a:gd name="T14" fmla="*/ 3920 w 11851"/>
                <a:gd name="T15" fmla="*/ 958 h 3077"/>
                <a:gd name="T16" fmla="*/ 2914 w 11851"/>
                <a:gd name="T17" fmla="*/ 1085 h 3077"/>
                <a:gd name="T18" fmla="*/ 1923 w 11851"/>
                <a:gd name="T19" fmla="*/ 1375 h 3077"/>
                <a:gd name="T20" fmla="*/ 936 w 11851"/>
                <a:gd name="T21" fmla="*/ 2008 h 3077"/>
                <a:gd name="T22" fmla="*/ 0 w 11851"/>
                <a:gd name="T23" fmla="*/ 1807 h 3077"/>
                <a:gd name="T24" fmla="*/ 16 w 11851"/>
                <a:gd name="T25" fmla="*/ 1810 h 3077"/>
                <a:gd name="T26" fmla="*/ 39 w 11851"/>
                <a:gd name="T27" fmla="*/ 1825 h 3077"/>
                <a:gd name="T28" fmla="*/ 67 w 11851"/>
                <a:gd name="T29" fmla="*/ 1849 h 3077"/>
                <a:gd name="T30" fmla="*/ 101 w 11851"/>
                <a:gd name="T31" fmla="*/ 1884 h 3077"/>
                <a:gd name="T32" fmla="*/ 139 w 11851"/>
                <a:gd name="T33" fmla="*/ 1928 h 3077"/>
                <a:gd name="T34" fmla="*/ 184 w 11851"/>
                <a:gd name="T35" fmla="*/ 1983 h 3077"/>
                <a:gd name="T36" fmla="*/ 235 w 11851"/>
                <a:gd name="T37" fmla="*/ 2047 h 3077"/>
                <a:gd name="T38" fmla="*/ 292 w 11851"/>
                <a:gd name="T39" fmla="*/ 2122 h 3077"/>
                <a:gd name="T40" fmla="*/ 353 w 11851"/>
                <a:gd name="T41" fmla="*/ 2206 h 3077"/>
                <a:gd name="T42" fmla="*/ 420 w 11851"/>
                <a:gd name="T43" fmla="*/ 2300 h 3077"/>
                <a:gd name="T44" fmla="*/ 493 w 11851"/>
                <a:gd name="T45" fmla="*/ 2404 h 3077"/>
                <a:gd name="T46" fmla="*/ 573 w 11851"/>
                <a:gd name="T47" fmla="*/ 2520 h 3077"/>
                <a:gd name="T48" fmla="*/ 656 w 11851"/>
                <a:gd name="T49" fmla="*/ 2643 h 3077"/>
                <a:gd name="T50" fmla="*/ 748 w 11851"/>
                <a:gd name="T51" fmla="*/ 2778 h 3077"/>
                <a:gd name="T52" fmla="*/ 843 w 11851"/>
                <a:gd name="T53" fmla="*/ 2922 h 3077"/>
                <a:gd name="T54" fmla="*/ 945 w 11851"/>
                <a:gd name="T55" fmla="*/ 3077 h 3077"/>
                <a:gd name="T56" fmla="*/ 1943 w 11851"/>
                <a:gd name="T57" fmla="*/ 2613 h 3077"/>
                <a:gd name="T58" fmla="*/ 2934 w 11851"/>
                <a:gd name="T59" fmla="*/ 2472 h 3077"/>
                <a:gd name="T60" fmla="*/ 3928 w 11851"/>
                <a:gd name="T61" fmla="*/ 2385 h 3077"/>
                <a:gd name="T62" fmla="*/ 4912 w 11851"/>
                <a:gd name="T63" fmla="*/ 2349 h 3077"/>
                <a:gd name="T64" fmla="*/ 5914 w 11851"/>
                <a:gd name="T65" fmla="*/ 2346 h 3077"/>
                <a:gd name="T66" fmla="*/ 6892 w 11851"/>
                <a:gd name="T67" fmla="*/ 2307 h 3077"/>
                <a:gd name="T68" fmla="*/ 7884 w 11851"/>
                <a:gd name="T69" fmla="*/ 2311 h 3077"/>
                <a:gd name="T70" fmla="*/ 8883 w 11851"/>
                <a:gd name="T71" fmla="*/ 2330 h 3077"/>
                <a:gd name="T72" fmla="*/ 9862 w 11851"/>
                <a:gd name="T73" fmla="*/ 2295 h 3077"/>
                <a:gd name="T74" fmla="*/ 10853 w 11851"/>
                <a:gd name="T75" fmla="*/ 2291 h 3077"/>
                <a:gd name="T76" fmla="*/ 11839 w 11851"/>
                <a:gd name="T77" fmla="*/ 2279 h 3077"/>
                <a:gd name="T78" fmla="*/ 10918 w 11851"/>
                <a:gd name="T79" fmla="*/ 0 h 3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851" h="3077">
                  <a:moveTo>
                    <a:pt x="10918" y="0"/>
                  </a:moveTo>
                  <a:lnTo>
                    <a:pt x="10852" y="703"/>
                  </a:lnTo>
                  <a:lnTo>
                    <a:pt x="9924" y="0"/>
                  </a:lnTo>
                  <a:lnTo>
                    <a:pt x="9861" y="703"/>
                  </a:lnTo>
                  <a:lnTo>
                    <a:pt x="8937" y="4"/>
                  </a:lnTo>
                  <a:lnTo>
                    <a:pt x="8867" y="715"/>
                  </a:lnTo>
                  <a:lnTo>
                    <a:pt x="7942" y="28"/>
                  </a:lnTo>
                  <a:lnTo>
                    <a:pt x="7888" y="734"/>
                  </a:lnTo>
                  <a:lnTo>
                    <a:pt x="6952" y="40"/>
                  </a:lnTo>
                  <a:lnTo>
                    <a:pt x="6893" y="774"/>
                  </a:lnTo>
                  <a:lnTo>
                    <a:pt x="5969" y="63"/>
                  </a:lnTo>
                  <a:lnTo>
                    <a:pt x="5898" y="809"/>
                  </a:lnTo>
                  <a:lnTo>
                    <a:pt x="4966" y="94"/>
                  </a:lnTo>
                  <a:lnTo>
                    <a:pt x="4916" y="864"/>
                  </a:lnTo>
                  <a:lnTo>
                    <a:pt x="3983" y="146"/>
                  </a:lnTo>
                  <a:lnTo>
                    <a:pt x="3920" y="958"/>
                  </a:lnTo>
                  <a:lnTo>
                    <a:pt x="2996" y="224"/>
                  </a:lnTo>
                  <a:lnTo>
                    <a:pt x="2914" y="1085"/>
                  </a:lnTo>
                  <a:lnTo>
                    <a:pt x="2001" y="354"/>
                  </a:lnTo>
                  <a:lnTo>
                    <a:pt x="1923" y="1375"/>
                  </a:lnTo>
                  <a:lnTo>
                    <a:pt x="1011" y="606"/>
                  </a:lnTo>
                  <a:lnTo>
                    <a:pt x="936" y="2008"/>
                  </a:lnTo>
                  <a:lnTo>
                    <a:pt x="28" y="1214"/>
                  </a:lnTo>
                  <a:lnTo>
                    <a:pt x="0" y="1807"/>
                  </a:lnTo>
                  <a:lnTo>
                    <a:pt x="6" y="1807"/>
                  </a:lnTo>
                  <a:lnTo>
                    <a:pt x="16" y="1810"/>
                  </a:lnTo>
                  <a:lnTo>
                    <a:pt x="26" y="1816"/>
                  </a:lnTo>
                  <a:lnTo>
                    <a:pt x="39" y="1825"/>
                  </a:lnTo>
                  <a:lnTo>
                    <a:pt x="52" y="1835"/>
                  </a:lnTo>
                  <a:lnTo>
                    <a:pt x="67" y="1849"/>
                  </a:lnTo>
                  <a:lnTo>
                    <a:pt x="83" y="1865"/>
                  </a:lnTo>
                  <a:lnTo>
                    <a:pt x="101" y="1884"/>
                  </a:lnTo>
                  <a:lnTo>
                    <a:pt x="119" y="1905"/>
                  </a:lnTo>
                  <a:lnTo>
                    <a:pt x="139" y="1928"/>
                  </a:lnTo>
                  <a:lnTo>
                    <a:pt x="161" y="1954"/>
                  </a:lnTo>
                  <a:lnTo>
                    <a:pt x="184" y="1983"/>
                  </a:lnTo>
                  <a:lnTo>
                    <a:pt x="208" y="2014"/>
                  </a:lnTo>
                  <a:lnTo>
                    <a:pt x="235" y="2047"/>
                  </a:lnTo>
                  <a:lnTo>
                    <a:pt x="262" y="2083"/>
                  </a:lnTo>
                  <a:lnTo>
                    <a:pt x="292" y="2122"/>
                  </a:lnTo>
                  <a:lnTo>
                    <a:pt x="321" y="2162"/>
                  </a:lnTo>
                  <a:lnTo>
                    <a:pt x="353" y="2206"/>
                  </a:lnTo>
                  <a:lnTo>
                    <a:pt x="385" y="2252"/>
                  </a:lnTo>
                  <a:lnTo>
                    <a:pt x="420" y="2300"/>
                  </a:lnTo>
                  <a:lnTo>
                    <a:pt x="456" y="2351"/>
                  </a:lnTo>
                  <a:lnTo>
                    <a:pt x="493" y="2404"/>
                  </a:lnTo>
                  <a:lnTo>
                    <a:pt x="532" y="2461"/>
                  </a:lnTo>
                  <a:lnTo>
                    <a:pt x="573" y="2520"/>
                  </a:lnTo>
                  <a:lnTo>
                    <a:pt x="613" y="2580"/>
                  </a:lnTo>
                  <a:lnTo>
                    <a:pt x="656" y="2643"/>
                  </a:lnTo>
                  <a:lnTo>
                    <a:pt x="700" y="2709"/>
                  </a:lnTo>
                  <a:lnTo>
                    <a:pt x="748" y="2778"/>
                  </a:lnTo>
                  <a:lnTo>
                    <a:pt x="794" y="2848"/>
                  </a:lnTo>
                  <a:lnTo>
                    <a:pt x="843" y="2922"/>
                  </a:lnTo>
                  <a:lnTo>
                    <a:pt x="892" y="2998"/>
                  </a:lnTo>
                  <a:lnTo>
                    <a:pt x="945" y="3077"/>
                  </a:lnTo>
                  <a:lnTo>
                    <a:pt x="1020" y="1348"/>
                  </a:lnTo>
                  <a:lnTo>
                    <a:pt x="1943" y="2613"/>
                  </a:lnTo>
                  <a:lnTo>
                    <a:pt x="2002" y="1198"/>
                  </a:lnTo>
                  <a:lnTo>
                    <a:pt x="2934" y="2472"/>
                  </a:lnTo>
                  <a:lnTo>
                    <a:pt x="2997" y="1148"/>
                  </a:lnTo>
                  <a:lnTo>
                    <a:pt x="3928" y="2385"/>
                  </a:lnTo>
                  <a:lnTo>
                    <a:pt x="3987" y="1116"/>
                  </a:lnTo>
                  <a:lnTo>
                    <a:pt x="4912" y="2349"/>
                  </a:lnTo>
                  <a:lnTo>
                    <a:pt x="4974" y="1097"/>
                  </a:lnTo>
                  <a:lnTo>
                    <a:pt x="5914" y="2346"/>
                  </a:lnTo>
                  <a:lnTo>
                    <a:pt x="5965" y="1085"/>
                  </a:lnTo>
                  <a:lnTo>
                    <a:pt x="6892" y="2307"/>
                  </a:lnTo>
                  <a:lnTo>
                    <a:pt x="6957" y="1085"/>
                  </a:lnTo>
                  <a:lnTo>
                    <a:pt x="7884" y="2311"/>
                  </a:lnTo>
                  <a:lnTo>
                    <a:pt x="7955" y="1085"/>
                  </a:lnTo>
                  <a:lnTo>
                    <a:pt x="8883" y="2330"/>
                  </a:lnTo>
                  <a:lnTo>
                    <a:pt x="8926" y="1089"/>
                  </a:lnTo>
                  <a:lnTo>
                    <a:pt x="9862" y="2295"/>
                  </a:lnTo>
                  <a:lnTo>
                    <a:pt x="9928" y="1092"/>
                  </a:lnTo>
                  <a:lnTo>
                    <a:pt x="10853" y="2291"/>
                  </a:lnTo>
                  <a:lnTo>
                    <a:pt x="10915" y="1069"/>
                  </a:lnTo>
                  <a:lnTo>
                    <a:pt x="11839" y="2279"/>
                  </a:lnTo>
                  <a:lnTo>
                    <a:pt x="11851" y="715"/>
                  </a:lnTo>
                  <a:lnTo>
                    <a:pt x="10918" y="0"/>
                  </a:lnTo>
                  <a:close/>
                </a:path>
              </a:pathLst>
            </a:custGeom>
            <a:solidFill>
              <a:srgbClr val="FFE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2" name="Freeform 18">
              <a:extLst>
                <a:ext uri="{FF2B5EF4-FFF2-40B4-BE49-F238E27FC236}">
                  <a16:creationId xmlns:a16="http://schemas.microsoft.com/office/drawing/2014/main" id="{7678AD7E-02B1-5E06-1156-D66D8C68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925" y="2754313"/>
              <a:ext cx="4721225" cy="2682875"/>
            </a:xfrm>
            <a:custGeom>
              <a:avLst/>
              <a:gdLst>
                <a:gd name="T0" fmla="*/ 11896 w 11896"/>
                <a:gd name="T1" fmla="*/ 1025 h 6762"/>
                <a:gd name="T2" fmla="*/ 10984 w 11896"/>
                <a:gd name="T3" fmla="*/ 0 h 6762"/>
                <a:gd name="T4" fmla="*/ 10917 w 11896"/>
                <a:gd name="T5" fmla="*/ 1025 h 6762"/>
                <a:gd name="T6" fmla="*/ 9977 w 11896"/>
                <a:gd name="T7" fmla="*/ 3 h 6762"/>
                <a:gd name="T8" fmla="*/ 9930 w 11896"/>
                <a:gd name="T9" fmla="*/ 1029 h 6762"/>
                <a:gd name="T10" fmla="*/ 8986 w 11896"/>
                <a:gd name="T11" fmla="*/ 0 h 6762"/>
                <a:gd name="T12" fmla="*/ 8932 w 11896"/>
                <a:gd name="T13" fmla="*/ 1041 h 6762"/>
                <a:gd name="T14" fmla="*/ 8003 w 11896"/>
                <a:gd name="T15" fmla="*/ 3 h 6762"/>
                <a:gd name="T16" fmla="*/ 7937 w 11896"/>
                <a:gd name="T17" fmla="*/ 1048 h 6762"/>
                <a:gd name="T18" fmla="*/ 7009 w 11896"/>
                <a:gd name="T19" fmla="*/ 12 h 6762"/>
                <a:gd name="T20" fmla="*/ 6950 w 11896"/>
                <a:gd name="T21" fmla="*/ 1064 h 6762"/>
                <a:gd name="T22" fmla="*/ 6026 w 11896"/>
                <a:gd name="T23" fmla="*/ 27 h 6762"/>
                <a:gd name="T24" fmla="*/ 5959 w 11896"/>
                <a:gd name="T25" fmla="*/ 1092 h 6762"/>
                <a:gd name="T26" fmla="*/ 5035 w 11896"/>
                <a:gd name="T27" fmla="*/ 31 h 6762"/>
                <a:gd name="T28" fmla="*/ 4968 w 11896"/>
                <a:gd name="T29" fmla="*/ 1111 h 6762"/>
                <a:gd name="T30" fmla="*/ 4033 w 11896"/>
                <a:gd name="T31" fmla="*/ 59 h 6762"/>
                <a:gd name="T32" fmla="*/ 3974 w 11896"/>
                <a:gd name="T33" fmla="*/ 1170 h 6762"/>
                <a:gd name="T34" fmla="*/ 3045 w 11896"/>
                <a:gd name="T35" fmla="*/ 94 h 6762"/>
                <a:gd name="T36" fmla="*/ 2986 w 11896"/>
                <a:gd name="T37" fmla="*/ 1260 h 6762"/>
                <a:gd name="T38" fmla="*/ 2054 w 11896"/>
                <a:gd name="T39" fmla="*/ 177 h 6762"/>
                <a:gd name="T40" fmla="*/ 1995 w 11896"/>
                <a:gd name="T41" fmla="*/ 1437 h 6762"/>
                <a:gd name="T42" fmla="*/ 1065 w 11896"/>
                <a:gd name="T43" fmla="*/ 361 h 6762"/>
                <a:gd name="T44" fmla="*/ 1009 w 11896"/>
                <a:gd name="T45" fmla="*/ 1965 h 6762"/>
                <a:gd name="T46" fmla="*/ 85 w 11896"/>
                <a:gd name="T47" fmla="*/ 876 h 6762"/>
                <a:gd name="T48" fmla="*/ 58 w 11896"/>
                <a:gd name="T49" fmla="*/ 1611 h 6762"/>
                <a:gd name="T50" fmla="*/ 36 w 11896"/>
                <a:gd name="T51" fmla="*/ 2346 h 6762"/>
                <a:gd name="T52" fmla="*/ 19 w 11896"/>
                <a:gd name="T53" fmla="*/ 3081 h 6762"/>
                <a:gd name="T54" fmla="*/ 8 w 11896"/>
                <a:gd name="T55" fmla="*/ 3819 h 6762"/>
                <a:gd name="T56" fmla="*/ 1 w 11896"/>
                <a:gd name="T57" fmla="*/ 4554 h 6762"/>
                <a:gd name="T58" fmla="*/ 0 w 11896"/>
                <a:gd name="T59" fmla="*/ 5289 h 6762"/>
                <a:gd name="T60" fmla="*/ 3 w 11896"/>
                <a:gd name="T61" fmla="*/ 6024 h 6762"/>
                <a:gd name="T62" fmla="*/ 13 w 11896"/>
                <a:gd name="T63" fmla="*/ 6762 h 6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896" h="6762">
                  <a:moveTo>
                    <a:pt x="11896" y="1025"/>
                  </a:moveTo>
                  <a:lnTo>
                    <a:pt x="10984" y="0"/>
                  </a:lnTo>
                  <a:lnTo>
                    <a:pt x="10917" y="1025"/>
                  </a:lnTo>
                  <a:lnTo>
                    <a:pt x="9977" y="3"/>
                  </a:lnTo>
                  <a:lnTo>
                    <a:pt x="9930" y="1029"/>
                  </a:lnTo>
                  <a:lnTo>
                    <a:pt x="8986" y="0"/>
                  </a:lnTo>
                  <a:lnTo>
                    <a:pt x="8932" y="1041"/>
                  </a:lnTo>
                  <a:lnTo>
                    <a:pt x="8003" y="3"/>
                  </a:lnTo>
                  <a:lnTo>
                    <a:pt x="7937" y="1048"/>
                  </a:lnTo>
                  <a:lnTo>
                    <a:pt x="7009" y="12"/>
                  </a:lnTo>
                  <a:lnTo>
                    <a:pt x="6950" y="1064"/>
                  </a:lnTo>
                  <a:lnTo>
                    <a:pt x="6026" y="27"/>
                  </a:lnTo>
                  <a:lnTo>
                    <a:pt x="5959" y="1092"/>
                  </a:lnTo>
                  <a:lnTo>
                    <a:pt x="5035" y="31"/>
                  </a:lnTo>
                  <a:lnTo>
                    <a:pt x="4968" y="1111"/>
                  </a:lnTo>
                  <a:lnTo>
                    <a:pt x="4033" y="59"/>
                  </a:lnTo>
                  <a:lnTo>
                    <a:pt x="3974" y="1170"/>
                  </a:lnTo>
                  <a:lnTo>
                    <a:pt x="3045" y="94"/>
                  </a:lnTo>
                  <a:lnTo>
                    <a:pt x="2986" y="1260"/>
                  </a:lnTo>
                  <a:lnTo>
                    <a:pt x="2054" y="177"/>
                  </a:lnTo>
                  <a:lnTo>
                    <a:pt x="1995" y="1437"/>
                  </a:lnTo>
                  <a:lnTo>
                    <a:pt x="1065" y="361"/>
                  </a:lnTo>
                  <a:lnTo>
                    <a:pt x="1009" y="1965"/>
                  </a:lnTo>
                  <a:lnTo>
                    <a:pt x="85" y="876"/>
                  </a:lnTo>
                  <a:lnTo>
                    <a:pt x="58" y="1611"/>
                  </a:lnTo>
                  <a:lnTo>
                    <a:pt x="36" y="2346"/>
                  </a:lnTo>
                  <a:lnTo>
                    <a:pt x="19" y="3081"/>
                  </a:lnTo>
                  <a:lnTo>
                    <a:pt x="8" y="3819"/>
                  </a:lnTo>
                  <a:lnTo>
                    <a:pt x="1" y="4554"/>
                  </a:lnTo>
                  <a:lnTo>
                    <a:pt x="0" y="5289"/>
                  </a:lnTo>
                  <a:lnTo>
                    <a:pt x="3" y="6024"/>
                  </a:lnTo>
                  <a:lnTo>
                    <a:pt x="13" y="6762"/>
                  </a:lnTo>
                </a:path>
              </a:pathLst>
            </a:custGeom>
            <a:noFill/>
            <a:ln w="254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443" name="ZoneTexte 442">
            <a:extLst>
              <a:ext uri="{FF2B5EF4-FFF2-40B4-BE49-F238E27FC236}">
                <a16:creationId xmlns:a16="http://schemas.microsoft.com/office/drawing/2014/main" id="{33CBC346-C520-3114-37F8-33680E189C53}"/>
              </a:ext>
            </a:extLst>
          </p:cNvPr>
          <p:cNvSpPr txBox="1"/>
          <p:nvPr/>
        </p:nvSpPr>
        <p:spPr>
          <a:xfrm>
            <a:off x="800615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444" name="ZoneTexte 443">
            <a:extLst>
              <a:ext uri="{FF2B5EF4-FFF2-40B4-BE49-F238E27FC236}">
                <a16:creationId xmlns:a16="http://schemas.microsoft.com/office/drawing/2014/main" id="{6B0B9769-BF6F-EF13-B2EC-C67DAE60F4F7}"/>
              </a:ext>
            </a:extLst>
          </p:cNvPr>
          <p:cNvSpPr txBox="1"/>
          <p:nvPr/>
        </p:nvSpPr>
        <p:spPr>
          <a:xfrm>
            <a:off x="2331148" y="6311786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Weeks</a:t>
            </a:r>
          </a:p>
        </p:txBody>
      </p:sp>
      <p:sp>
        <p:nvSpPr>
          <p:cNvPr id="445" name="ZoneTexte 444">
            <a:extLst>
              <a:ext uri="{FF2B5EF4-FFF2-40B4-BE49-F238E27FC236}">
                <a16:creationId xmlns:a16="http://schemas.microsoft.com/office/drawing/2014/main" id="{2923812C-09C2-6CFB-8121-8DA3A9180F88}"/>
              </a:ext>
            </a:extLst>
          </p:cNvPr>
          <p:cNvSpPr txBox="1"/>
          <p:nvPr/>
        </p:nvSpPr>
        <p:spPr>
          <a:xfrm>
            <a:off x="351865" y="571633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0.1</a:t>
            </a:r>
          </a:p>
        </p:txBody>
      </p:sp>
      <p:sp>
        <p:nvSpPr>
          <p:cNvPr id="446" name="ZoneTexte 445">
            <a:extLst>
              <a:ext uri="{FF2B5EF4-FFF2-40B4-BE49-F238E27FC236}">
                <a16:creationId xmlns:a16="http://schemas.microsoft.com/office/drawing/2014/main" id="{880A1A19-7DE2-AECD-1B7F-B6076B5B46DE}"/>
              </a:ext>
            </a:extLst>
          </p:cNvPr>
          <p:cNvSpPr txBox="1"/>
          <p:nvPr/>
        </p:nvSpPr>
        <p:spPr>
          <a:xfrm>
            <a:off x="351865" y="482105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1.0</a:t>
            </a:r>
          </a:p>
        </p:txBody>
      </p:sp>
      <p:sp>
        <p:nvSpPr>
          <p:cNvPr id="447" name="ZoneTexte 446">
            <a:extLst>
              <a:ext uri="{FF2B5EF4-FFF2-40B4-BE49-F238E27FC236}">
                <a16:creationId xmlns:a16="http://schemas.microsoft.com/office/drawing/2014/main" id="{9FD103B1-AC6F-0416-1C30-8AB2D9064292}"/>
              </a:ext>
            </a:extLst>
          </p:cNvPr>
          <p:cNvSpPr txBox="1"/>
          <p:nvPr/>
        </p:nvSpPr>
        <p:spPr>
          <a:xfrm>
            <a:off x="383924" y="389025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448" name="ZoneTexte 447">
            <a:extLst>
              <a:ext uri="{FF2B5EF4-FFF2-40B4-BE49-F238E27FC236}">
                <a16:creationId xmlns:a16="http://schemas.microsoft.com/office/drawing/2014/main" id="{4EBE374A-5BE4-1945-B504-4AFB28F6F515}"/>
              </a:ext>
            </a:extLst>
          </p:cNvPr>
          <p:cNvSpPr txBox="1"/>
          <p:nvPr/>
        </p:nvSpPr>
        <p:spPr>
          <a:xfrm>
            <a:off x="551764" y="3074988"/>
            <a:ext cx="40731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Predicted ISL-TP concentration (µM)</a:t>
            </a:r>
          </a:p>
          <a:p>
            <a:pPr algn="ctr"/>
            <a:r>
              <a:rPr lang="en-US" sz="1600" b="1" dirty="0">
                <a:solidFill>
                  <a:srgbClr val="0070C0"/>
                </a:solidFill>
              </a:rPr>
              <a:t>In phase 2 participants following ISL 2mg QW</a:t>
            </a:r>
            <a:r>
              <a:rPr lang="en-US" sz="1600" b="1" noProof="0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449" name="ZoneTexte 448">
            <a:extLst>
              <a:ext uri="{FF2B5EF4-FFF2-40B4-BE49-F238E27FC236}">
                <a16:creationId xmlns:a16="http://schemas.microsoft.com/office/drawing/2014/main" id="{568397C2-6E21-5583-977C-006A724049DA}"/>
              </a:ext>
            </a:extLst>
          </p:cNvPr>
          <p:cNvSpPr txBox="1"/>
          <p:nvPr/>
        </p:nvSpPr>
        <p:spPr>
          <a:xfrm>
            <a:off x="3285241" y="4666253"/>
            <a:ext cx="11978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IQ5 for M184V/I</a:t>
            </a:r>
          </a:p>
        </p:txBody>
      </p:sp>
      <p:sp>
        <p:nvSpPr>
          <p:cNvPr id="450" name="ZoneTexte 449">
            <a:extLst>
              <a:ext uri="{FF2B5EF4-FFF2-40B4-BE49-F238E27FC236}">
                <a16:creationId xmlns:a16="http://schemas.microsoft.com/office/drawing/2014/main" id="{447B8D29-73B1-3D81-CB43-80C9968C59D3}"/>
              </a:ext>
            </a:extLst>
          </p:cNvPr>
          <p:cNvSpPr txBox="1"/>
          <p:nvPr/>
        </p:nvSpPr>
        <p:spPr>
          <a:xfrm>
            <a:off x="3617126" y="5283216"/>
            <a:ext cx="8659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IQ5 for WT</a:t>
            </a:r>
          </a:p>
        </p:txBody>
      </p:sp>
      <p:sp>
        <p:nvSpPr>
          <p:cNvPr id="451" name="ZoneTexte 450">
            <a:extLst>
              <a:ext uri="{FF2B5EF4-FFF2-40B4-BE49-F238E27FC236}">
                <a16:creationId xmlns:a16="http://schemas.microsoft.com/office/drawing/2014/main" id="{477715E7-1B13-5227-F70D-E897271B3812}"/>
              </a:ext>
            </a:extLst>
          </p:cNvPr>
          <p:cNvSpPr txBox="1"/>
          <p:nvPr/>
        </p:nvSpPr>
        <p:spPr>
          <a:xfrm>
            <a:off x="1628516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3</a:t>
            </a:r>
          </a:p>
        </p:txBody>
      </p:sp>
      <p:sp>
        <p:nvSpPr>
          <p:cNvPr id="452" name="ZoneTexte 451">
            <a:extLst>
              <a:ext uri="{FF2B5EF4-FFF2-40B4-BE49-F238E27FC236}">
                <a16:creationId xmlns:a16="http://schemas.microsoft.com/office/drawing/2014/main" id="{1E8F04CA-E3D5-E004-2762-3900032950A8}"/>
              </a:ext>
            </a:extLst>
          </p:cNvPr>
          <p:cNvSpPr txBox="1"/>
          <p:nvPr/>
        </p:nvSpPr>
        <p:spPr>
          <a:xfrm>
            <a:off x="2471062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6</a:t>
            </a:r>
          </a:p>
        </p:txBody>
      </p:sp>
      <p:sp>
        <p:nvSpPr>
          <p:cNvPr id="453" name="ZoneTexte 452">
            <a:extLst>
              <a:ext uri="{FF2B5EF4-FFF2-40B4-BE49-F238E27FC236}">
                <a16:creationId xmlns:a16="http://schemas.microsoft.com/office/drawing/2014/main" id="{BC7163A6-1458-B867-BA79-624D1221D25A}"/>
              </a:ext>
            </a:extLst>
          </p:cNvPr>
          <p:cNvSpPr txBox="1"/>
          <p:nvPr/>
        </p:nvSpPr>
        <p:spPr>
          <a:xfrm>
            <a:off x="3309096" y="606778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9</a:t>
            </a:r>
          </a:p>
        </p:txBody>
      </p:sp>
      <p:sp>
        <p:nvSpPr>
          <p:cNvPr id="454" name="ZoneTexte 453">
            <a:extLst>
              <a:ext uri="{FF2B5EF4-FFF2-40B4-BE49-F238E27FC236}">
                <a16:creationId xmlns:a16="http://schemas.microsoft.com/office/drawing/2014/main" id="{FC2B0F1D-3CDC-42B7-7765-D8CC4ACB68CC}"/>
              </a:ext>
            </a:extLst>
          </p:cNvPr>
          <p:cNvSpPr txBox="1"/>
          <p:nvPr/>
        </p:nvSpPr>
        <p:spPr>
          <a:xfrm>
            <a:off x="4101742" y="6067788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12</a:t>
            </a:r>
          </a:p>
        </p:txBody>
      </p:sp>
      <p:sp>
        <p:nvSpPr>
          <p:cNvPr id="456" name="ZoneTexte 455">
            <a:extLst>
              <a:ext uri="{FF2B5EF4-FFF2-40B4-BE49-F238E27FC236}">
                <a16:creationId xmlns:a16="http://schemas.microsoft.com/office/drawing/2014/main" id="{621F07C0-9CFF-998D-A62D-B76F0FF6BA9A}"/>
              </a:ext>
            </a:extLst>
          </p:cNvPr>
          <p:cNvSpPr txBox="1"/>
          <p:nvPr/>
        </p:nvSpPr>
        <p:spPr>
          <a:xfrm>
            <a:off x="5714962" y="1862778"/>
            <a:ext cx="46498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Predicted and Observed lymphocyte and CD4 counts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 phase 2 participants following ISL 2mg QW </a:t>
            </a:r>
          </a:p>
        </p:txBody>
      </p:sp>
      <p:sp>
        <p:nvSpPr>
          <p:cNvPr id="458" name="Text Box 3">
            <a:extLst>
              <a:ext uri="{FF2B5EF4-FFF2-40B4-BE49-F238E27FC236}">
                <a16:creationId xmlns:a16="http://schemas.microsoft.com/office/drawing/2014/main" id="{4041B9EB-7AD7-DE78-08D2-2C68EF7AA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8626" y="6469710"/>
            <a:ext cx="202337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Longo D. CROI 2025, Abs. 643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3761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86F527A-508F-B7A0-CFEA-49888B156E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>
                <a:latin typeface="Aptos" panose="020B0004020202020204" pitchFamily="34" charset="0"/>
              </a:rPr>
              <a:t>DTG and escalating doses of rifampicin</a:t>
            </a:r>
            <a:br>
              <a:rPr lang="en-US" sz="3600" noProof="0" dirty="0">
                <a:latin typeface="Aptos" panose="020B0004020202020204" pitchFamily="34" charset="0"/>
              </a:rPr>
            </a:br>
            <a:endParaRPr lang="en-US" noProof="0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9FB95CF-2A08-8B85-7847-2DC749F1ECF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78666" y="1074171"/>
            <a:ext cx="10440836" cy="1243836"/>
          </a:xfrm>
        </p:spPr>
        <p:txBody>
          <a:bodyPr>
            <a:normAutofit/>
          </a:bodyPr>
          <a:lstStyle/>
          <a:p>
            <a:r>
              <a:rPr lang="en-US" sz="1800" noProof="0" dirty="0" err="1"/>
              <a:t>DoRIS</a:t>
            </a:r>
            <a:r>
              <a:rPr lang="en-US" sz="1800" noProof="0" dirty="0"/>
              <a:t>: open-label, fixed-sequence, 4-phase study in adults with TB infection and without HIV, nearing the end of the continuation phase of standard anti-TB therapy (ATT)</a:t>
            </a:r>
          </a:p>
          <a:p>
            <a:r>
              <a:rPr lang="en-US" sz="1800" noProof="0" dirty="0"/>
              <a:t>Exposure of DTG (50mg BID for 1 week) was compared when dosed with RIF at low dose-10mg/kg (Day 14), medium dose-20mg/kg (Day 28) and high dose-35mg/kg (Day 42), and ≥ 4 weeks post-ATT (DTG 50mg QD)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A8B72DD-7E42-D37D-B6D1-18D9A15C06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7321872"/>
              </p:ext>
            </p:extLst>
          </p:nvPr>
        </p:nvGraphicFramePr>
        <p:xfrm>
          <a:off x="449681" y="3518864"/>
          <a:ext cx="6117482" cy="2209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7904">
                  <a:extLst>
                    <a:ext uri="{9D8B030D-6E8A-4147-A177-3AD203B41FA5}">
                      <a16:colId xmlns:a16="http://schemas.microsoft.com/office/drawing/2014/main" val="1946034538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47955267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78422668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155766654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10696842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765087295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891964784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2846198735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3670703072"/>
                    </a:ext>
                  </a:extLst>
                </a:gridCol>
                <a:gridCol w="598842">
                  <a:extLst>
                    <a:ext uri="{9D8B030D-6E8A-4147-A177-3AD203B41FA5}">
                      <a16:colId xmlns:a16="http://schemas.microsoft.com/office/drawing/2014/main" val="902179086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endParaRPr lang="en-US" sz="1200" noProof="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14 - 5 weeks </a:t>
                      </a:r>
                      <a:br>
                        <a:rPr lang="en-US" sz="1200" noProof="0" dirty="0"/>
                      </a:br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28 - 5 weeks </a:t>
                      </a:r>
                      <a:br>
                        <a:rPr lang="en-US" sz="1200" noProof="0" dirty="0"/>
                      </a:br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Day 42 - 5 weeks </a:t>
                      </a:r>
                    </a:p>
                    <a:p>
                      <a:pPr algn="ctr"/>
                      <a:r>
                        <a:rPr lang="en-US" sz="1200" noProof="0" dirty="0"/>
                        <a:t>post ATT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530055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fr-FR" sz="1200" dirty="0"/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GMR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Lower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Upper</a:t>
                      </a:r>
                      <a:br>
                        <a:rPr lang="en-US" sz="1200" b="1" noProof="0" dirty="0">
                          <a:solidFill>
                            <a:schemeClr val="bg1"/>
                          </a:solidFill>
                        </a:rPr>
                      </a:br>
                      <a:r>
                        <a:rPr lang="en-US" sz="1200" b="1" noProof="0" dirty="0">
                          <a:solidFill>
                            <a:schemeClr val="bg1"/>
                          </a:solidFill>
                        </a:rPr>
                        <a:t>90% CI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F81B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7466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/>
                        <a:t>AUC</a:t>
                      </a:r>
                      <a:r>
                        <a:rPr lang="en-US" sz="1200" b="1" baseline="-25000" noProof="0" dirty="0"/>
                        <a:t>0-12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0.55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0.49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0.57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0.51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0.65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4542464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 err="1"/>
                        <a:t>C</a:t>
                      </a:r>
                      <a:r>
                        <a:rPr lang="en-US" sz="1200" b="1" baseline="-25000" noProof="0" dirty="0" err="1"/>
                        <a:t>max</a:t>
                      </a:r>
                      <a:endParaRPr lang="en-US" sz="1200" b="1" baseline="-25000" noProof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0.80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528126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noProof="0" dirty="0"/>
                        <a:t>C</a:t>
                      </a:r>
                      <a:r>
                        <a:rPr lang="en-US" sz="1200" b="1" baseline="-25000" noProof="0" dirty="0"/>
                        <a:t>tau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0.93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0.93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0.73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/>
                        <a:t>1.17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66460284"/>
                  </a:ext>
                </a:extLst>
              </a:tr>
            </a:tbl>
          </a:graphicData>
        </a:graphic>
      </p:graphicFrame>
      <p:sp>
        <p:nvSpPr>
          <p:cNvPr id="11" name="Freeform 6">
            <a:extLst>
              <a:ext uri="{FF2B5EF4-FFF2-40B4-BE49-F238E27FC236}">
                <a16:creationId xmlns:a16="http://schemas.microsoft.com/office/drawing/2014/main" id="{430F188F-4B98-175D-86E3-90EFDE7CCDF7}"/>
              </a:ext>
            </a:extLst>
          </p:cNvPr>
          <p:cNvSpPr>
            <a:spLocks/>
          </p:cNvSpPr>
          <p:nvPr/>
        </p:nvSpPr>
        <p:spPr bwMode="auto">
          <a:xfrm>
            <a:off x="7363503" y="2645616"/>
            <a:ext cx="3686175" cy="3243262"/>
          </a:xfrm>
          <a:custGeom>
            <a:avLst/>
            <a:gdLst>
              <a:gd name="T0" fmla="*/ 0 w 11611"/>
              <a:gd name="T1" fmla="*/ 0 h 10214"/>
              <a:gd name="T2" fmla="*/ 0 w 11611"/>
              <a:gd name="T3" fmla="*/ 10214 h 10214"/>
              <a:gd name="T4" fmla="*/ 11611 w 11611"/>
              <a:gd name="T5" fmla="*/ 10214 h 10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611" h="10214">
                <a:moveTo>
                  <a:pt x="0" y="0"/>
                </a:moveTo>
                <a:lnTo>
                  <a:pt x="0" y="10214"/>
                </a:lnTo>
                <a:lnTo>
                  <a:pt x="11611" y="1021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2" name="Line 7">
            <a:extLst>
              <a:ext uri="{FF2B5EF4-FFF2-40B4-BE49-F238E27FC236}">
                <a16:creationId xmlns:a16="http://schemas.microsoft.com/office/drawing/2014/main" id="{113A3746-6056-7855-70FF-2A0F266587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95615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3" name="Line 8">
            <a:extLst>
              <a:ext uri="{FF2B5EF4-FFF2-40B4-BE49-F238E27FC236}">
                <a16:creationId xmlns:a16="http://schemas.microsoft.com/office/drawing/2014/main" id="{1EAB8126-94EF-FB9F-1426-615691ACA7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027453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4" name="Line 9">
            <a:extLst>
              <a:ext uri="{FF2B5EF4-FFF2-40B4-BE49-F238E27FC236}">
                <a16:creationId xmlns:a16="http://schemas.microsoft.com/office/drawing/2014/main" id="{C91996FA-56DE-917E-6A49-DD29C93A67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63503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5" name="Line 10">
            <a:extLst>
              <a:ext uri="{FF2B5EF4-FFF2-40B4-BE49-F238E27FC236}">
                <a16:creationId xmlns:a16="http://schemas.microsoft.com/office/drawing/2014/main" id="{FB37E1ED-6A37-F152-A819-24F4FC6DB8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95340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6A1E4C16-0B1F-3E02-6CB7-1D96D39EA7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8765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7" name="Line 12">
            <a:extLst>
              <a:ext uri="{FF2B5EF4-FFF2-40B4-BE49-F238E27FC236}">
                <a16:creationId xmlns:a16="http://schemas.microsoft.com/office/drawing/2014/main" id="{2B5C9CD1-C82E-9A0C-8072-F0397288C1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62190" y="5888878"/>
            <a:ext cx="0" cy="92075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8" name="Line 13">
            <a:extLst>
              <a:ext uri="{FF2B5EF4-FFF2-40B4-BE49-F238E27FC236}">
                <a16:creationId xmlns:a16="http://schemas.microsoft.com/office/drawing/2014/main" id="{8E8E471C-AF47-E50A-5C05-25E2935C5F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4283916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9" name="Line 14">
            <a:extLst>
              <a:ext uri="{FF2B5EF4-FFF2-40B4-BE49-F238E27FC236}">
                <a16:creationId xmlns:a16="http://schemas.microsoft.com/office/drawing/2014/main" id="{BE5B24D8-7BB4-F88C-BCCC-06A511A267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5888878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0" name="Line 15">
            <a:extLst>
              <a:ext uri="{FF2B5EF4-FFF2-40B4-BE49-F238E27FC236}">
                <a16:creationId xmlns:a16="http://schemas.microsoft.com/office/drawing/2014/main" id="{CC159545-1C10-A11A-F6B0-6CC1B6183A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778" y="2680541"/>
            <a:ext cx="85725" cy="0"/>
          </a:xfrm>
          <a:prstGeom prst="line">
            <a:avLst/>
          </a:pr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1" name="Line 16">
            <a:extLst>
              <a:ext uri="{FF2B5EF4-FFF2-40B4-BE49-F238E27FC236}">
                <a16:creationId xmlns:a16="http://schemas.microsoft.com/office/drawing/2014/main" id="{91E67996-47D0-6197-2673-91E872ADF1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63503" y="5030041"/>
            <a:ext cx="3636962" cy="0"/>
          </a:xfrm>
          <a:prstGeom prst="line">
            <a:avLst/>
          </a:prstGeom>
          <a:noFill/>
          <a:ln w="6350">
            <a:solidFill>
              <a:srgbClr val="C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2" name="Line 17">
            <a:extLst>
              <a:ext uri="{FF2B5EF4-FFF2-40B4-BE49-F238E27FC236}">
                <a16:creationId xmlns:a16="http://schemas.microsoft.com/office/drawing/2014/main" id="{BAC89FC4-7096-517C-A168-F3BFBF2D26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2972082"/>
            <a:ext cx="298450" cy="0"/>
          </a:xfrm>
          <a:prstGeom prst="line">
            <a:avLst/>
          </a:prstGeom>
          <a:noFill/>
          <a:ln w="20638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3" name="Line 18">
            <a:extLst>
              <a:ext uri="{FF2B5EF4-FFF2-40B4-BE49-F238E27FC236}">
                <a16:creationId xmlns:a16="http://schemas.microsoft.com/office/drawing/2014/main" id="{17BA2A63-88C4-1EB1-4773-12F273684C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335619"/>
            <a:ext cx="298450" cy="0"/>
          </a:xfrm>
          <a:prstGeom prst="line">
            <a:avLst/>
          </a:prstGeom>
          <a:noFill/>
          <a:ln w="20638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4" name="Line 19">
            <a:extLst>
              <a:ext uri="{FF2B5EF4-FFF2-40B4-BE49-F238E27FC236}">
                <a16:creationId xmlns:a16="http://schemas.microsoft.com/office/drawing/2014/main" id="{15253997-81AD-E630-923B-7D73BDAD18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153057"/>
            <a:ext cx="298450" cy="0"/>
          </a:xfrm>
          <a:prstGeom prst="line">
            <a:avLst/>
          </a:prstGeom>
          <a:noFill/>
          <a:ln w="20638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5" name="Line 20">
            <a:extLst>
              <a:ext uri="{FF2B5EF4-FFF2-40B4-BE49-F238E27FC236}">
                <a16:creationId xmlns:a16="http://schemas.microsoft.com/office/drawing/2014/main" id="{C7AF6895-C72D-E59A-3044-25FAEC8EA6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34883" y="3518182"/>
            <a:ext cx="298450" cy="0"/>
          </a:xfrm>
          <a:prstGeom prst="line">
            <a:avLst/>
          </a:prstGeom>
          <a:noFill/>
          <a:ln w="20638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6" name="Freeform 21">
            <a:extLst>
              <a:ext uri="{FF2B5EF4-FFF2-40B4-BE49-F238E27FC236}">
                <a16:creationId xmlns:a16="http://schemas.microsoft.com/office/drawing/2014/main" id="{AAE045BB-2AAE-84FD-0C2A-B1D8267B7C27}"/>
              </a:ext>
            </a:extLst>
          </p:cNvPr>
          <p:cNvSpPr>
            <a:spLocks/>
          </p:cNvSpPr>
          <p:nvPr/>
        </p:nvSpPr>
        <p:spPr bwMode="auto">
          <a:xfrm>
            <a:off x="9124040" y="3791791"/>
            <a:ext cx="0" cy="223837"/>
          </a:xfrm>
          <a:custGeom>
            <a:avLst/>
            <a:gdLst>
              <a:gd name="T0" fmla="*/ 704 h 704"/>
              <a:gd name="T1" fmla="*/ 396 h 704"/>
              <a:gd name="T2" fmla="*/ 0 h 70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704">
                <a:moveTo>
                  <a:pt x="0" y="704"/>
                </a:moveTo>
                <a:lnTo>
                  <a:pt x="0" y="39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7" name="Freeform 22">
            <a:extLst>
              <a:ext uri="{FF2B5EF4-FFF2-40B4-BE49-F238E27FC236}">
                <a16:creationId xmlns:a16="http://schemas.microsoft.com/office/drawing/2014/main" id="{50924813-A8FF-D405-988C-0DD49A8B3747}"/>
              </a:ext>
            </a:extLst>
          </p:cNvPr>
          <p:cNvSpPr>
            <a:spLocks/>
          </p:cNvSpPr>
          <p:nvPr/>
        </p:nvSpPr>
        <p:spPr bwMode="auto">
          <a:xfrm>
            <a:off x="7496853" y="3513978"/>
            <a:ext cx="0" cy="409575"/>
          </a:xfrm>
          <a:custGeom>
            <a:avLst/>
            <a:gdLst>
              <a:gd name="T0" fmla="*/ 1286 h 1286"/>
              <a:gd name="T1" fmla="*/ 880 h 1286"/>
              <a:gd name="T2" fmla="*/ 0 h 128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86">
                <a:moveTo>
                  <a:pt x="0" y="1286"/>
                </a:moveTo>
                <a:lnTo>
                  <a:pt x="0" y="88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1B00E30-0F6B-3919-896D-74BF735984B9}"/>
              </a:ext>
            </a:extLst>
          </p:cNvPr>
          <p:cNvSpPr>
            <a:spLocks/>
          </p:cNvSpPr>
          <p:nvPr/>
        </p:nvSpPr>
        <p:spPr bwMode="auto">
          <a:xfrm>
            <a:off x="8531903" y="3617166"/>
            <a:ext cx="0" cy="185737"/>
          </a:xfrm>
          <a:custGeom>
            <a:avLst/>
            <a:gdLst>
              <a:gd name="T0" fmla="*/ 582 h 582"/>
              <a:gd name="T1" fmla="*/ 302 h 582"/>
              <a:gd name="T2" fmla="*/ 0 h 58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82">
                <a:moveTo>
                  <a:pt x="0" y="582"/>
                </a:moveTo>
                <a:lnTo>
                  <a:pt x="0" y="30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B7CAECDB-0FF3-3C88-1D74-B8560E73F5D5}"/>
              </a:ext>
            </a:extLst>
          </p:cNvPr>
          <p:cNvSpPr>
            <a:spLocks/>
          </p:cNvSpPr>
          <p:nvPr/>
        </p:nvSpPr>
        <p:spPr bwMode="auto">
          <a:xfrm>
            <a:off x="7944528" y="3352053"/>
            <a:ext cx="0" cy="158750"/>
          </a:xfrm>
          <a:custGeom>
            <a:avLst/>
            <a:gdLst>
              <a:gd name="T0" fmla="*/ 503 h 503"/>
              <a:gd name="T1" fmla="*/ 281 h 503"/>
              <a:gd name="T2" fmla="*/ 0 h 50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03">
                <a:moveTo>
                  <a:pt x="0" y="503"/>
                </a:moveTo>
                <a:lnTo>
                  <a:pt x="0" y="28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1C92AE3D-1C8B-F87A-B61D-B836476B52C0}"/>
              </a:ext>
            </a:extLst>
          </p:cNvPr>
          <p:cNvSpPr>
            <a:spLocks/>
          </p:cNvSpPr>
          <p:nvPr/>
        </p:nvSpPr>
        <p:spPr bwMode="auto">
          <a:xfrm>
            <a:off x="7657190" y="3329828"/>
            <a:ext cx="0" cy="252412"/>
          </a:xfrm>
          <a:custGeom>
            <a:avLst/>
            <a:gdLst>
              <a:gd name="T0" fmla="*/ 794 h 794"/>
              <a:gd name="T1" fmla="*/ 391 h 794"/>
              <a:gd name="T2" fmla="*/ 0 h 79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794">
                <a:moveTo>
                  <a:pt x="0" y="794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1" name="Freeform 26">
            <a:extLst>
              <a:ext uri="{FF2B5EF4-FFF2-40B4-BE49-F238E27FC236}">
                <a16:creationId xmlns:a16="http://schemas.microsoft.com/office/drawing/2014/main" id="{712DF2FA-2A24-5E9B-C2D6-675C9ADFED32}"/>
              </a:ext>
            </a:extLst>
          </p:cNvPr>
          <p:cNvSpPr>
            <a:spLocks/>
          </p:cNvSpPr>
          <p:nvPr/>
        </p:nvSpPr>
        <p:spPr bwMode="auto">
          <a:xfrm>
            <a:off x="10882990" y="4337891"/>
            <a:ext cx="0" cy="419100"/>
          </a:xfrm>
          <a:custGeom>
            <a:avLst/>
            <a:gdLst>
              <a:gd name="T0" fmla="*/ 1319 h 1319"/>
              <a:gd name="T1" fmla="*/ 671 h 1319"/>
              <a:gd name="T2" fmla="*/ 0 h 131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19">
                <a:moveTo>
                  <a:pt x="0" y="1319"/>
                </a:moveTo>
                <a:lnTo>
                  <a:pt x="0" y="67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355DEB9E-AAA7-A34D-B617-EB308FE805E3}"/>
              </a:ext>
            </a:extLst>
          </p:cNvPr>
          <p:cNvSpPr>
            <a:spLocks/>
          </p:cNvSpPr>
          <p:nvPr/>
        </p:nvSpPr>
        <p:spPr bwMode="auto">
          <a:xfrm>
            <a:off x="7363503" y="3439366"/>
            <a:ext cx="3519487" cy="1111250"/>
          </a:xfrm>
          <a:custGeom>
            <a:avLst/>
            <a:gdLst>
              <a:gd name="T0" fmla="*/ 11085 w 11085"/>
              <a:gd name="T1" fmla="*/ 3499 h 3499"/>
              <a:gd name="T2" fmla="*/ 5549 w 11085"/>
              <a:gd name="T3" fmla="*/ 1503 h 3499"/>
              <a:gd name="T4" fmla="*/ 3684 w 11085"/>
              <a:gd name="T5" fmla="*/ 861 h 3499"/>
              <a:gd name="T6" fmla="*/ 1853 w 11085"/>
              <a:gd name="T7" fmla="*/ 0 h 3499"/>
              <a:gd name="T8" fmla="*/ 1831 w 11085"/>
              <a:gd name="T9" fmla="*/ 2 h 3499"/>
              <a:gd name="T10" fmla="*/ 927 w 11085"/>
              <a:gd name="T11" fmla="*/ 45 h 3499"/>
              <a:gd name="T12" fmla="*/ 916 w 11085"/>
              <a:gd name="T13" fmla="*/ 45 h 3499"/>
              <a:gd name="T14" fmla="*/ 447 w 11085"/>
              <a:gd name="T15" fmla="*/ 995 h 3499"/>
              <a:gd name="T16" fmla="*/ 424 w 11085"/>
              <a:gd name="T17" fmla="*/ 1115 h 3499"/>
              <a:gd name="T18" fmla="*/ 0 w 11085"/>
              <a:gd name="T19" fmla="*/ 3376 h 3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5" h="3499">
                <a:moveTo>
                  <a:pt x="11085" y="3499"/>
                </a:moveTo>
                <a:lnTo>
                  <a:pt x="5549" y="1503"/>
                </a:lnTo>
                <a:lnTo>
                  <a:pt x="3684" y="861"/>
                </a:lnTo>
                <a:lnTo>
                  <a:pt x="1853" y="0"/>
                </a:lnTo>
                <a:lnTo>
                  <a:pt x="1831" y="2"/>
                </a:lnTo>
                <a:lnTo>
                  <a:pt x="927" y="45"/>
                </a:lnTo>
                <a:lnTo>
                  <a:pt x="916" y="45"/>
                </a:lnTo>
                <a:lnTo>
                  <a:pt x="447" y="995"/>
                </a:lnTo>
                <a:lnTo>
                  <a:pt x="424" y="1115"/>
                </a:lnTo>
                <a:lnTo>
                  <a:pt x="0" y="3376"/>
                </a:lnTo>
              </a:path>
            </a:pathLst>
          </a:custGeom>
          <a:noFill/>
          <a:ln w="20638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D0FE936F-6824-2734-8558-CC3C38D53F23}"/>
              </a:ext>
            </a:extLst>
          </p:cNvPr>
          <p:cNvSpPr>
            <a:spLocks/>
          </p:cNvSpPr>
          <p:nvPr/>
        </p:nvSpPr>
        <p:spPr bwMode="auto">
          <a:xfrm>
            <a:off x="10844890" y="4514103"/>
            <a:ext cx="74612" cy="74612"/>
          </a:xfrm>
          <a:custGeom>
            <a:avLst/>
            <a:gdLst>
              <a:gd name="T0" fmla="*/ 200 w 234"/>
              <a:gd name="T1" fmla="*/ 201 h 235"/>
              <a:gd name="T2" fmla="*/ 207 w 234"/>
              <a:gd name="T3" fmla="*/ 191 h 235"/>
              <a:gd name="T4" fmla="*/ 214 w 234"/>
              <a:gd name="T5" fmla="*/ 182 h 235"/>
              <a:gd name="T6" fmla="*/ 226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5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6 w 234"/>
              <a:gd name="T21" fmla="*/ 72 h 235"/>
              <a:gd name="T22" fmla="*/ 214 w 234"/>
              <a:gd name="T23" fmla="*/ 52 h 235"/>
              <a:gd name="T24" fmla="*/ 200 w 234"/>
              <a:gd name="T25" fmla="*/ 35 h 235"/>
              <a:gd name="T26" fmla="*/ 190 w 234"/>
              <a:gd name="T27" fmla="*/ 26 h 235"/>
              <a:gd name="T28" fmla="*/ 181 w 234"/>
              <a:gd name="T29" fmla="*/ 19 h 235"/>
              <a:gd name="T30" fmla="*/ 161 w 234"/>
              <a:gd name="T31" fmla="*/ 8 h 235"/>
              <a:gd name="T32" fmla="*/ 150 w 234"/>
              <a:gd name="T33" fmla="*/ 4 h 235"/>
              <a:gd name="T34" fmla="*/ 140 w 234"/>
              <a:gd name="T35" fmla="*/ 2 h 235"/>
              <a:gd name="T36" fmla="*/ 117 w 234"/>
              <a:gd name="T37" fmla="*/ 0 h 235"/>
              <a:gd name="T38" fmla="*/ 93 w 234"/>
              <a:gd name="T39" fmla="*/ 2 h 235"/>
              <a:gd name="T40" fmla="*/ 71 w 234"/>
              <a:gd name="T41" fmla="*/ 8 h 235"/>
              <a:gd name="T42" fmla="*/ 51 w 234"/>
              <a:gd name="T43" fmla="*/ 19 h 235"/>
              <a:gd name="T44" fmla="*/ 35 w 234"/>
              <a:gd name="T45" fmla="*/ 35 h 235"/>
              <a:gd name="T46" fmla="*/ 19 w 234"/>
              <a:gd name="T47" fmla="*/ 52 h 235"/>
              <a:gd name="T48" fmla="*/ 8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8 w 234"/>
              <a:gd name="T59" fmla="*/ 161 h 235"/>
              <a:gd name="T60" fmla="*/ 19 w 234"/>
              <a:gd name="T61" fmla="*/ 182 h 235"/>
              <a:gd name="T62" fmla="*/ 26 w 234"/>
              <a:gd name="T63" fmla="*/ 191 h 235"/>
              <a:gd name="T64" fmla="*/ 35 w 234"/>
              <a:gd name="T65" fmla="*/ 201 h 235"/>
              <a:gd name="T66" fmla="*/ 51 w 234"/>
              <a:gd name="T67" fmla="*/ 215 h 235"/>
              <a:gd name="T68" fmla="*/ 71 w 234"/>
              <a:gd name="T69" fmla="*/ 226 h 235"/>
              <a:gd name="T70" fmla="*/ 93 w 234"/>
              <a:gd name="T71" fmla="*/ 233 h 235"/>
              <a:gd name="T72" fmla="*/ 117 w 234"/>
              <a:gd name="T73" fmla="*/ 235 h 235"/>
              <a:gd name="T74" fmla="*/ 140 w 234"/>
              <a:gd name="T75" fmla="*/ 233 h 235"/>
              <a:gd name="T76" fmla="*/ 144 w 234"/>
              <a:gd name="T77" fmla="*/ 231 h 235"/>
              <a:gd name="T78" fmla="*/ 146 w 234"/>
              <a:gd name="T79" fmla="*/ 230 h 235"/>
              <a:gd name="T80" fmla="*/ 150 w 234"/>
              <a:gd name="T81" fmla="*/ 230 h 235"/>
              <a:gd name="T82" fmla="*/ 161 w 234"/>
              <a:gd name="T83" fmla="*/ 226 h 235"/>
              <a:gd name="T84" fmla="*/ 181 w 234"/>
              <a:gd name="T85" fmla="*/ 215 h 235"/>
              <a:gd name="T86" fmla="*/ 190 w 234"/>
              <a:gd name="T87" fmla="*/ 207 h 235"/>
              <a:gd name="T88" fmla="*/ 200 w 234"/>
              <a:gd name="T89" fmla="*/ 201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200" y="201"/>
                </a:moveTo>
                <a:lnTo>
                  <a:pt x="207" y="191"/>
                </a:lnTo>
                <a:lnTo>
                  <a:pt x="214" y="182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2"/>
                </a:lnTo>
                <a:lnTo>
                  <a:pt x="117" y="0"/>
                </a:lnTo>
                <a:lnTo>
                  <a:pt x="93" y="2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2"/>
                </a:lnTo>
                <a:lnTo>
                  <a:pt x="26" y="191"/>
                </a:lnTo>
                <a:lnTo>
                  <a:pt x="35" y="201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1"/>
                </a:lnTo>
                <a:lnTo>
                  <a:pt x="146" y="230"/>
                </a:lnTo>
                <a:lnTo>
                  <a:pt x="150" y="230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1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3E49B885-FD7F-0FC1-BD74-D19610B3BD97}"/>
              </a:ext>
            </a:extLst>
          </p:cNvPr>
          <p:cNvSpPr>
            <a:spLocks/>
          </p:cNvSpPr>
          <p:nvPr/>
        </p:nvSpPr>
        <p:spPr bwMode="auto">
          <a:xfrm>
            <a:off x="9087528" y="3879103"/>
            <a:ext cx="74612" cy="74612"/>
          </a:xfrm>
          <a:custGeom>
            <a:avLst/>
            <a:gdLst>
              <a:gd name="T0" fmla="*/ 199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5 w 234"/>
              <a:gd name="T21" fmla="*/ 72 h 235"/>
              <a:gd name="T22" fmla="*/ 214 w 234"/>
              <a:gd name="T23" fmla="*/ 52 h 235"/>
              <a:gd name="T24" fmla="*/ 199 w 234"/>
              <a:gd name="T25" fmla="*/ 35 h 235"/>
              <a:gd name="T26" fmla="*/ 189 w 234"/>
              <a:gd name="T27" fmla="*/ 26 h 235"/>
              <a:gd name="T28" fmla="*/ 181 w 234"/>
              <a:gd name="T29" fmla="*/ 19 h 235"/>
              <a:gd name="T30" fmla="*/ 160 w 234"/>
              <a:gd name="T31" fmla="*/ 8 h 235"/>
              <a:gd name="T32" fmla="*/ 149 w 234"/>
              <a:gd name="T33" fmla="*/ 4 h 235"/>
              <a:gd name="T34" fmla="*/ 139 w 234"/>
              <a:gd name="T35" fmla="*/ 1 h 235"/>
              <a:gd name="T36" fmla="*/ 117 w 234"/>
              <a:gd name="T37" fmla="*/ 0 h 235"/>
              <a:gd name="T38" fmla="*/ 92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4 w 234"/>
              <a:gd name="T45" fmla="*/ 35 h 235"/>
              <a:gd name="T46" fmla="*/ 19 w 234"/>
              <a:gd name="T47" fmla="*/ 52 h 235"/>
              <a:gd name="T48" fmla="*/ 7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7 w 234"/>
              <a:gd name="T59" fmla="*/ 161 h 235"/>
              <a:gd name="T60" fmla="*/ 19 w 234"/>
              <a:gd name="T61" fmla="*/ 181 h 235"/>
              <a:gd name="T62" fmla="*/ 25 w 234"/>
              <a:gd name="T63" fmla="*/ 190 h 235"/>
              <a:gd name="T64" fmla="*/ 34 w 234"/>
              <a:gd name="T65" fmla="*/ 200 h 235"/>
              <a:gd name="T66" fmla="*/ 51 w 234"/>
              <a:gd name="T67" fmla="*/ 215 h 235"/>
              <a:gd name="T68" fmla="*/ 71 w 234"/>
              <a:gd name="T69" fmla="*/ 226 h 235"/>
              <a:gd name="T70" fmla="*/ 92 w 234"/>
              <a:gd name="T71" fmla="*/ 233 h 235"/>
              <a:gd name="T72" fmla="*/ 117 w 234"/>
              <a:gd name="T73" fmla="*/ 235 h 235"/>
              <a:gd name="T74" fmla="*/ 139 w 234"/>
              <a:gd name="T75" fmla="*/ 233 h 235"/>
              <a:gd name="T76" fmla="*/ 144 w 234"/>
              <a:gd name="T77" fmla="*/ 231 h 235"/>
              <a:gd name="T78" fmla="*/ 146 w 234"/>
              <a:gd name="T79" fmla="*/ 229 h 235"/>
              <a:gd name="T80" fmla="*/ 149 w 234"/>
              <a:gd name="T81" fmla="*/ 229 h 235"/>
              <a:gd name="T82" fmla="*/ 160 w 234"/>
              <a:gd name="T83" fmla="*/ 226 h 235"/>
              <a:gd name="T84" fmla="*/ 181 w 234"/>
              <a:gd name="T85" fmla="*/ 215 h 235"/>
              <a:gd name="T86" fmla="*/ 189 w 234"/>
              <a:gd name="T87" fmla="*/ 207 h 235"/>
              <a:gd name="T88" fmla="*/ 199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99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199" y="35"/>
                </a:lnTo>
                <a:lnTo>
                  <a:pt x="189" y="26"/>
                </a:lnTo>
                <a:lnTo>
                  <a:pt x="181" y="19"/>
                </a:lnTo>
                <a:lnTo>
                  <a:pt x="160" y="8"/>
                </a:lnTo>
                <a:lnTo>
                  <a:pt x="149" y="4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2"/>
                </a:lnTo>
                <a:lnTo>
                  <a:pt x="7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1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1" y="215"/>
                </a:lnTo>
                <a:lnTo>
                  <a:pt x="189" y="207"/>
                </a:lnTo>
                <a:lnTo>
                  <a:pt x="199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2D782AD0-2B80-6D14-CB92-D6E49F9C047A}"/>
              </a:ext>
            </a:extLst>
          </p:cNvPr>
          <p:cNvSpPr>
            <a:spLocks/>
          </p:cNvSpPr>
          <p:nvPr/>
        </p:nvSpPr>
        <p:spPr bwMode="auto">
          <a:xfrm>
            <a:off x="8495390" y="3675903"/>
            <a:ext cx="74612" cy="74612"/>
          </a:xfrm>
          <a:custGeom>
            <a:avLst/>
            <a:gdLst>
              <a:gd name="T0" fmla="*/ 200 w 235"/>
              <a:gd name="T1" fmla="*/ 200 h 234"/>
              <a:gd name="T2" fmla="*/ 207 w 235"/>
              <a:gd name="T3" fmla="*/ 190 h 234"/>
              <a:gd name="T4" fmla="*/ 215 w 235"/>
              <a:gd name="T5" fmla="*/ 181 h 234"/>
              <a:gd name="T6" fmla="*/ 226 w 235"/>
              <a:gd name="T7" fmla="*/ 161 h 234"/>
              <a:gd name="T8" fmla="*/ 229 w 235"/>
              <a:gd name="T9" fmla="*/ 150 h 234"/>
              <a:gd name="T10" fmla="*/ 229 w 235"/>
              <a:gd name="T11" fmla="*/ 146 h 234"/>
              <a:gd name="T12" fmla="*/ 230 w 235"/>
              <a:gd name="T13" fmla="*/ 144 h 234"/>
              <a:gd name="T14" fmla="*/ 232 w 235"/>
              <a:gd name="T15" fmla="*/ 139 h 234"/>
              <a:gd name="T16" fmla="*/ 235 w 235"/>
              <a:gd name="T17" fmla="*/ 117 h 234"/>
              <a:gd name="T18" fmla="*/ 232 w 235"/>
              <a:gd name="T19" fmla="*/ 93 h 234"/>
              <a:gd name="T20" fmla="*/ 226 w 235"/>
              <a:gd name="T21" fmla="*/ 71 h 234"/>
              <a:gd name="T22" fmla="*/ 215 w 235"/>
              <a:gd name="T23" fmla="*/ 51 h 234"/>
              <a:gd name="T24" fmla="*/ 200 w 235"/>
              <a:gd name="T25" fmla="*/ 34 h 234"/>
              <a:gd name="T26" fmla="*/ 190 w 235"/>
              <a:gd name="T27" fmla="*/ 25 h 234"/>
              <a:gd name="T28" fmla="*/ 181 w 235"/>
              <a:gd name="T29" fmla="*/ 19 h 234"/>
              <a:gd name="T30" fmla="*/ 161 w 235"/>
              <a:gd name="T31" fmla="*/ 8 h 234"/>
              <a:gd name="T32" fmla="*/ 150 w 235"/>
              <a:gd name="T33" fmla="*/ 3 h 234"/>
              <a:gd name="T34" fmla="*/ 140 w 235"/>
              <a:gd name="T35" fmla="*/ 1 h 234"/>
              <a:gd name="T36" fmla="*/ 117 w 235"/>
              <a:gd name="T37" fmla="*/ 0 h 234"/>
              <a:gd name="T38" fmla="*/ 93 w 235"/>
              <a:gd name="T39" fmla="*/ 1 h 234"/>
              <a:gd name="T40" fmla="*/ 72 w 235"/>
              <a:gd name="T41" fmla="*/ 8 h 234"/>
              <a:gd name="T42" fmla="*/ 52 w 235"/>
              <a:gd name="T43" fmla="*/ 19 h 234"/>
              <a:gd name="T44" fmla="*/ 35 w 235"/>
              <a:gd name="T45" fmla="*/ 34 h 234"/>
              <a:gd name="T46" fmla="*/ 19 w 235"/>
              <a:gd name="T47" fmla="*/ 51 h 234"/>
              <a:gd name="T48" fmla="*/ 8 w 235"/>
              <a:gd name="T49" fmla="*/ 71 h 234"/>
              <a:gd name="T50" fmla="*/ 1 w 235"/>
              <a:gd name="T51" fmla="*/ 93 h 234"/>
              <a:gd name="T52" fmla="*/ 0 w 235"/>
              <a:gd name="T53" fmla="*/ 117 h 234"/>
              <a:gd name="T54" fmla="*/ 1 w 235"/>
              <a:gd name="T55" fmla="*/ 139 h 234"/>
              <a:gd name="T56" fmla="*/ 4 w 235"/>
              <a:gd name="T57" fmla="*/ 150 h 234"/>
              <a:gd name="T58" fmla="*/ 8 w 235"/>
              <a:gd name="T59" fmla="*/ 161 h 234"/>
              <a:gd name="T60" fmla="*/ 19 w 235"/>
              <a:gd name="T61" fmla="*/ 181 h 234"/>
              <a:gd name="T62" fmla="*/ 26 w 235"/>
              <a:gd name="T63" fmla="*/ 190 h 234"/>
              <a:gd name="T64" fmla="*/ 35 w 235"/>
              <a:gd name="T65" fmla="*/ 200 h 234"/>
              <a:gd name="T66" fmla="*/ 52 w 235"/>
              <a:gd name="T67" fmla="*/ 214 h 234"/>
              <a:gd name="T68" fmla="*/ 72 w 235"/>
              <a:gd name="T69" fmla="*/ 226 h 234"/>
              <a:gd name="T70" fmla="*/ 93 w 235"/>
              <a:gd name="T71" fmla="*/ 232 h 234"/>
              <a:gd name="T72" fmla="*/ 117 w 235"/>
              <a:gd name="T73" fmla="*/ 234 h 234"/>
              <a:gd name="T74" fmla="*/ 140 w 235"/>
              <a:gd name="T75" fmla="*/ 232 h 234"/>
              <a:gd name="T76" fmla="*/ 144 w 235"/>
              <a:gd name="T77" fmla="*/ 230 h 234"/>
              <a:gd name="T78" fmla="*/ 146 w 235"/>
              <a:gd name="T79" fmla="*/ 229 h 234"/>
              <a:gd name="T80" fmla="*/ 150 w 235"/>
              <a:gd name="T81" fmla="*/ 229 h 234"/>
              <a:gd name="T82" fmla="*/ 161 w 235"/>
              <a:gd name="T83" fmla="*/ 226 h 234"/>
              <a:gd name="T84" fmla="*/ 181 w 235"/>
              <a:gd name="T85" fmla="*/ 214 h 234"/>
              <a:gd name="T86" fmla="*/ 190 w 235"/>
              <a:gd name="T87" fmla="*/ 207 h 234"/>
              <a:gd name="T88" fmla="*/ 200 w 235"/>
              <a:gd name="T89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200" y="200"/>
                </a:move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5" y="117"/>
                </a:lnTo>
                <a:lnTo>
                  <a:pt x="232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39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7D00E7AB-FDC6-DC8F-F45B-12F30514B818}"/>
              </a:ext>
            </a:extLst>
          </p:cNvPr>
          <p:cNvSpPr>
            <a:spLocks/>
          </p:cNvSpPr>
          <p:nvPr/>
        </p:nvSpPr>
        <p:spPr bwMode="auto">
          <a:xfrm>
            <a:off x="7906428" y="3402853"/>
            <a:ext cx="74612" cy="74612"/>
          </a:xfrm>
          <a:custGeom>
            <a:avLst/>
            <a:gdLst>
              <a:gd name="T0" fmla="*/ 200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9 w 234"/>
              <a:gd name="T9" fmla="*/ 150 h 235"/>
              <a:gd name="T10" fmla="*/ 229 w 234"/>
              <a:gd name="T11" fmla="*/ 147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8 h 235"/>
              <a:gd name="T18" fmla="*/ 232 w 234"/>
              <a:gd name="T19" fmla="*/ 93 h 235"/>
              <a:gd name="T20" fmla="*/ 225 w 234"/>
              <a:gd name="T21" fmla="*/ 72 h 235"/>
              <a:gd name="T22" fmla="*/ 214 w 234"/>
              <a:gd name="T23" fmla="*/ 52 h 235"/>
              <a:gd name="T24" fmla="*/ 200 w 234"/>
              <a:gd name="T25" fmla="*/ 35 h 235"/>
              <a:gd name="T26" fmla="*/ 190 w 234"/>
              <a:gd name="T27" fmla="*/ 26 h 235"/>
              <a:gd name="T28" fmla="*/ 181 w 234"/>
              <a:gd name="T29" fmla="*/ 19 h 235"/>
              <a:gd name="T30" fmla="*/ 161 w 234"/>
              <a:gd name="T31" fmla="*/ 8 h 235"/>
              <a:gd name="T32" fmla="*/ 150 w 234"/>
              <a:gd name="T33" fmla="*/ 4 h 235"/>
              <a:gd name="T34" fmla="*/ 139 w 234"/>
              <a:gd name="T35" fmla="*/ 1 h 235"/>
              <a:gd name="T36" fmla="*/ 117 w 234"/>
              <a:gd name="T37" fmla="*/ 0 h 235"/>
              <a:gd name="T38" fmla="*/ 93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5 w 234"/>
              <a:gd name="T45" fmla="*/ 35 h 235"/>
              <a:gd name="T46" fmla="*/ 19 w 234"/>
              <a:gd name="T47" fmla="*/ 52 h 235"/>
              <a:gd name="T48" fmla="*/ 8 w 234"/>
              <a:gd name="T49" fmla="*/ 72 h 235"/>
              <a:gd name="T50" fmla="*/ 1 w 234"/>
              <a:gd name="T51" fmla="*/ 93 h 235"/>
              <a:gd name="T52" fmla="*/ 0 w 234"/>
              <a:gd name="T53" fmla="*/ 118 h 235"/>
              <a:gd name="T54" fmla="*/ 1 w 234"/>
              <a:gd name="T55" fmla="*/ 140 h 235"/>
              <a:gd name="T56" fmla="*/ 3 w 234"/>
              <a:gd name="T57" fmla="*/ 150 h 235"/>
              <a:gd name="T58" fmla="*/ 8 w 234"/>
              <a:gd name="T59" fmla="*/ 161 h 235"/>
              <a:gd name="T60" fmla="*/ 19 w 234"/>
              <a:gd name="T61" fmla="*/ 181 h 235"/>
              <a:gd name="T62" fmla="*/ 26 w 234"/>
              <a:gd name="T63" fmla="*/ 190 h 235"/>
              <a:gd name="T64" fmla="*/ 35 w 234"/>
              <a:gd name="T65" fmla="*/ 200 h 235"/>
              <a:gd name="T66" fmla="*/ 51 w 234"/>
              <a:gd name="T67" fmla="*/ 215 h 235"/>
              <a:gd name="T68" fmla="*/ 71 w 234"/>
              <a:gd name="T69" fmla="*/ 226 h 235"/>
              <a:gd name="T70" fmla="*/ 93 w 234"/>
              <a:gd name="T71" fmla="*/ 233 h 235"/>
              <a:gd name="T72" fmla="*/ 117 w 234"/>
              <a:gd name="T73" fmla="*/ 235 h 235"/>
              <a:gd name="T74" fmla="*/ 139 w 234"/>
              <a:gd name="T75" fmla="*/ 233 h 235"/>
              <a:gd name="T76" fmla="*/ 144 w 234"/>
              <a:gd name="T77" fmla="*/ 230 h 235"/>
              <a:gd name="T78" fmla="*/ 146 w 234"/>
              <a:gd name="T79" fmla="*/ 229 h 235"/>
              <a:gd name="T80" fmla="*/ 150 w 234"/>
              <a:gd name="T81" fmla="*/ 229 h 235"/>
              <a:gd name="T82" fmla="*/ 161 w 234"/>
              <a:gd name="T83" fmla="*/ 226 h 235"/>
              <a:gd name="T84" fmla="*/ 181 w 234"/>
              <a:gd name="T85" fmla="*/ 215 h 235"/>
              <a:gd name="T86" fmla="*/ 190 w 234"/>
              <a:gd name="T87" fmla="*/ 207 h 235"/>
              <a:gd name="T88" fmla="*/ 200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200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39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6E4625EC-5C49-8FE6-6E36-DB6285D06D87}"/>
              </a:ext>
            </a:extLst>
          </p:cNvPr>
          <p:cNvSpPr>
            <a:spLocks/>
          </p:cNvSpPr>
          <p:nvPr/>
        </p:nvSpPr>
        <p:spPr bwMode="auto">
          <a:xfrm>
            <a:off x="7615915" y="3417141"/>
            <a:ext cx="74612" cy="74612"/>
          </a:xfrm>
          <a:custGeom>
            <a:avLst/>
            <a:gdLst>
              <a:gd name="T0" fmla="*/ 200 w 235"/>
              <a:gd name="T1" fmla="*/ 200 h 235"/>
              <a:gd name="T2" fmla="*/ 207 w 235"/>
              <a:gd name="T3" fmla="*/ 190 h 235"/>
              <a:gd name="T4" fmla="*/ 215 w 235"/>
              <a:gd name="T5" fmla="*/ 181 h 235"/>
              <a:gd name="T6" fmla="*/ 226 w 235"/>
              <a:gd name="T7" fmla="*/ 161 h 235"/>
              <a:gd name="T8" fmla="*/ 229 w 235"/>
              <a:gd name="T9" fmla="*/ 150 h 235"/>
              <a:gd name="T10" fmla="*/ 229 w 235"/>
              <a:gd name="T11" fmla="*/ 146 h 235"/>
              <a:gd name="T12" fmla="*/ 230 w 235"/>
              <a:gd name="T13" fmla="*/ 144 h 235"/>
              <a:gd name="T14" fmla="*/ 233 w 235"/>
              <a:gd name="T15" fmla="*/ 140 h 235"/>
              <a:gd name="T16" fmla="*/ 235 w 235"/>
              <a:gd name="T17" fmla="*/ 117 h 235"/>
              <a:gd name="T18" fmla="*/ 233 w 235"/>
              <a:gd name="T19" fmla="*/ 93 h 235"/>
              <a:gd name="T20" fmla="*/ 226 w 235"/>
              <a:gd name="T21" fmla="*/ 71 h 235"/>
              <a:gd name="T22" fmla="*/ 215 w 235"/>
              <a:gd name="T23" fmla="*/ 51 h 235"/>
              <a:gd name="T24" fmla="*/ 200 w 235"/>
              <a:gd name="T25" fmla="*/ 34 h 235"/>
              <a:gd name="T26" fmla="*/ 190 w 235"/>
              <a:gd name="T27" fmla="*/ 26 h 235"/>
              <a:gd name="T28" fmla="*/ 181 w 235"/>
              <a:gd name="T29" fmla="*/ 19 h 235"/>
              <a:gd name="T30" fmla="*/ 161 w 235"/>
              <a:gd name="T31" fmla="*/ 8 h 235"/>
              <a:gd name="T32" fmla="*/ 150 w 235"/>
              <a:gd name="T33" fmla="*/ 3 h 235"/>
              <a:gd name="T34" fmla="*/ 140 w 235"/>
              <a:gd name="T35" fmla="*/ 1 h 235"/>
              <a:gd name="T36" fmla="*/ 118 w 235"/>
              <a:gd name="T37" fmla="*/ 0 h 235"/>
              <a:gd name="T38" fmla="*/ 93 w 235"/>
              <a:gd name="T39" fmla="*/ 1 h 235"/>
              <a:gd name="T40" fmla="*/ 72 w 235"/>
              <a:gd name="T41" fmla="*/ 8 h 235"/>
              <a:gd name="T42" fmla="*/ 52 w 235"/>
              <a:gd name="T43" fmla="*/ 19 h 235"/>
              <a:gd name="T44" fmla="*/ 35 w 235"/>
              <a:gd name="T45" fmla="*/ 34 h 235"/>
              <a:gd name="T46" fmla="*/ 19 w 235"/>
              <a:gd name="T47" fmla="*/ 51 h 235"/>
              <a:gd name="T48" fmla="*/ 8 w 235"/>
              <a:gd name="T49" fmla="*/ 71 h 235"/>
              <a:gd name="T50" fmla="*/ 2 w 235"/>
              <a:gd name="T51" fmla="*/ 93 h 235"/>
              <a:gd name="T52" fmla="*/ 0 w 235"/>
              <a:gd name="T53" fmla="*/ 117 h 235"/>
              <a:gd name="T54" fmla="*/ 2 w 235"/>
              <a:gd name="T55" fmla="*/ 140 h 235"/>
              <a:gd name="T56" fmla="*/ 4 w 235"/>
              <a:gd name="T57" fmla="*/ 150 h 235"/>
              <a:gd name="T58" fmla="*/ 8 w 235"/>
              <a:gd name="T59" fmla="*/ 161 h 235"/>
              <a:gd name="T60" fmla="*/ 19 w 235"/>
              <a:gd name="T61" fmla="*/ 181 h 235"/>
              <a:gd name="T62" fmla="*/ 26 w 235"/>
              <a:gd name="T63" fmla="*/ 190 h 235"/>
              <a:gd name="T64" fmla="*/ 35 w 235"/>
              <a:gd name="T65" fmla="*/ 200 h 235"/>
              <a:gd name="T66" fmla="*/ 52 w 235"/>
              <a:gd name="T67" fmla="*/ 214 h 235"/>
              <a:gd name="T68" fmla="*/ 72 w 235"/>
              <a:gd name="T69" fmla="*/ 226 h 235"/>
              <a:gd name="T70" fmla="*/ 93 w 235"/>
              <a:gd name="T71" fmla="*/ 232 h 235"/>
              <a:gd name="T72" fmla="*/ 118 w 235"/>
              <a:gd name="T73" fmla="*/ 235 h 235"/>
              <a:gd name="T74" fmla="*/ 140 w 235"/>
              <a:gd name="T75" fmla="*/ 232 h 235"/>
              <a:gd name="T76" fmla="*/ 144 w 235"/>
              <a:gd name="T77" fmla="*/ 230 h 235"/>
              <a:gd name="T78" fmla="*/ 147 w 235"/>
              <a:gd name="T79" fmla="*/ 229 h 235"/>
              <a:gd name="T80" fmla="*/ 150 w 235"/>
              <a:gd name="T81" fmla="*/ 229 h 235"/>
              <a:gd name="T82" fmla="*/ 161 w 235"/>
              <a:gd name="T83" fmla="*/ 226 h 235"/>
              <a:gd name="T84" fmla="*/ 181 w 235"/>
              <a:gd name="T85" fmla="*/ 214 h 235"/>
              <a:gd name="T86" fmla="*/ 190 w 235"/>
              <a:gd name="T87" fmla="*/ 207 h 235"/>
              <a:gd name="T88" fmla="*/ 200 w 235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200" y="200"/>
                </a:move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5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27708B97-B9DA-F46A-F50A-BBF6E6EDC513}"/>
              </a:ext>
            </a:extLst>
          </p:cNvPr>
          <p:cNvSpPr>
            <a:spLocks/>
          </p:cNvSpPr>
          <p:nvPr/>
        </p:nvSpPr>
        <p:spPr bwMode="auto">
          <a:xfrm>
            <a:off x="7468278" y="3718766"/>
            <a:ext cx="73025" cy="74612"/>
          </a:xfrm>
          <a:custGeom>
            <a:avLst/>
            <a:gdLst>
              <a:gd name="T0" fmla="*/ 199 w 234"/>
              <a:gd name="T1" fmla="*/ 200 h 235"/>
              <a:gd name="T2" fmla="*/ 206 w 234"/>
              <a:gd name="T3" fmla="*/ 190 h 235"/>
              <a:gd name="T4" fmla="*/ 214 w 234"/>
              <a:gd name="T5" fmla="*/ 181 h 235"/>
              <a:gd name="T6" fmla="*/ 225 w 234"/>
              <a:gd name="T7" fmla="*/ 161 h 235"/>
              <a:gd name="T8" fmla="*/ 228 w 234"/>
              <a:gd name="T9" fmla="*/ 150 h 235"/>
              <a:gd name="T10" fmla="*/ 228 w 234"/>
              <a:gd name="T11" fmla="*/ 146 h 235"/>
              <a:gd name="T12" fmla="*/ 230 w 234"/>
              <a:gd name="T13" fmla="*/ 144 h 235"/>
              <a:gd name="T14" fmla="*/ 232 w 234"/>
              <a:gd name="T15" fmla="*/ 140 h 235"/>
              <a:gd name="T16" fmla="*/ 234 w 234"/>
              <a:gd name="T17" fmla="*/ 117 h 235"/>
              <a:gd name="T18" fmla="*/ 232 w 234"/>
              <a:gd name="T19" fmla="*/ 93 h 235"/>
              <a:gd name="T20" fmla="*/ 225 w 234"/>
              <a:gd name="T21" fmla="*/ 71 h 235"/>
              <a:gd name="T22" fmla="*/ 214 w 234"/>
              <a:gd name="T23" fmla="*/ 51 h 235"/>
              <a:gd name="T24" fmla="*/ 199 w 234"/>
              <a:gd name="T25" fmla="*/ 35 h 235"/>
              <a:gd name="T26" fmla="*/ 189 w 234"/>
              <a:gd name="T27" fmla="*/ 26 h 235"/>
              <a:gd name="T28" fmla="*/ 180 w 234"/>
              <a:gd name="T29" fmla="*/ 19 h 235"/>
              <a:gd name="T30" fmla="*/ 160 w 234"/>
              <a:gd name="T31" fmla="*/ 8 h 235"/>
              <a:gd name="T32" fmla="*/ 149 w 234"/>
              <a:gd name="T33" fmla="*/ 3 h 235"/>
              <a:gd name="T34" fmla="*/ 139 w 234"/>
              <a:gd name="T35" fmla="*/ 1 h 235"/>
              <a:gd name="T36" fmla="*/ 117 w 234"/>
              <a:gd name="T37" fmla="*/ 0 h 235"/>
              <a:gd name="T38" fmla="*/ 92 w 234"/>
              <a:gd name="T39" fmla="*/ 1 h 235"/>
              <a:gd name="T40" fmla="*/ 71 w 234"/>
              <a:gd name="T41" fmla="*/ 8 h 235"/>
              <a:gd name="T42" fmla="*/ 51 w 234"/>
              <a:gd name="T43" fmla="*/ 19 h 235"/>
              <a:gd name="T44" fmla="*/ 34 w 234"/>
              <a:gd name="T45" fmla="*/ 35 h 235"/>
              <a:gd name="T46" fmla="*/ 19 w 234"/>
              <a:gd name="T47" fmla="*/ 51 h 235"/>
              <a:gd name="T48" fmla="*/ 7 w 234"/>
              <a:gd name="T49" fmla="*/ 71 h 235"/>
              <a:gd name="T50" fmla="*/ 1 w 234"/>
              <a:gd name="T51" fmla="*/ 93 h 235"/>
              <a:gd name="T52" fmla="*/ 0 w 234"/>
              <a:gd name="T53" fmla="*/ 117 h 235"/>
              <a:gd name="T54" fmla="*/ 1 w 234"/>
              <a:gd name="T55" fmla="*/ 140 h 235"/>
              <a:gd name="T56" fmla="*/ 3 w 234"/>
              <a:gd name="T57" fmla="*/ 150 h 235"/>
              <a:gd name="T58" fmla="*/ 7 w 234"/>
              <a:gd name="T59" fmla="*/ 161 h 235"/>
              <a:gd name="T60" fmla="*/ 19 w 234"/>
              <a:gd name="T61" fmla="*/ 181 h 235"/>
              <a:gd name="T62" fmla="*/ 25 w 234"/>
              <a:gd name="T63" fmla="*/ 190 h 235"/>
              <a:gd name="T64" fmla="*/ 34 w 234"/>
              <a:gd name="T65" fmla="*/ 200 h 235"/>
              <a:gd name="T66" fmla="*/ 51 w 234"/>
              <a:gd name="T67" fmla="*/ 214 h 235"/>
              <a:gd name="T68" fmla="*/ 71 w 234"/>
              <a:gd name="T69" fmla="*/ 226 h 235"/>
              <a:gd name="T70" fmla="*/ 92 w 234"/>
              <a:gd name="T71" fmla="*/ 232 h 235"/>
              <a:gd name="T72" fmla="*/ 117 w 234"/>
              <a:gd name="T73" fmla="*/ 235 h 235"/>
              <a:gd name="T74" fmla="*/ 139 w 234"/>
              <a:gd name="T75" fmla="*/ 232 h 235"/>
              <a:gd name="T76" fmla="*/ 144 w 234"/>
              <a:gd name="T77" fmla="*/ 230 h 235"/>
              <a:gd name="T78" fmla="*/ 146 w 234"/>
              <a:gd name="T79" fmla="*/ 229 h 235"/>
              <a:gd name="T80" fmla="*/ 149 w 234"/>
              <a:gd name="T81" fmla="*/ 229 h 235"/>
              <a:gd name="T82" fmla="*/ 160 w 234"/>
              <a:gd name="T83" fmla="*/ 226 h 235"/>
              <a:gd name="T84" fmla="*/ 180 w 234"/>
              <a:gd name="T85" fmla="*/ 214 h 235"/>
              <a:gd name="T86" fmla="*/ 189 w 234"/>
              <a:gd name="T87" fmla="*/ 207 h 235"/>
              <a:gd name="T88" fmla="*/ 199 w 234"/>
              <a:gd name="T89" fmla="*/ 20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99" y="200"/>
                </a:move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50"/>
                </a:lnTo>
                <a:lnTo>
                  <a:pt x="228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1"/>
                </a:lnTo>
                <a:lnTo>
                  <a:pt x="214" y="51"/>
                </a:lnTo>
                <a:lnTo>
                  <a:pt x="199" y="35"/>
                </a:lnTo>
                <a:lnTo>
                  <a:pt x="189" y="26"/>
                </a:lnTo>
                <a:lnTo>
                  <a:pt x="180" y="19"/>
                </a:lnTo>
                <a:lnTo>
                  <a:pt x="160" y="8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1"/>
                </a:lnTo>
                <a:lnTo>
                  <a:pt x="7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6"/>
                </a:lnTo>
                <a:lnTo>
                  <a:pt x="92" y="232"/>
                </a:lnTo>
                <a:lnTo>
                  <a:pt x="117" y="235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0" y="214"/>
                </a:lnTo>
                <a:lnTo>
                  <a:pt x="189" y="207"/>
                </a:lnTo>
                <a:lnTo>
                  <a:pt x="199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C04CB022-1A4B-A3A2-3839-9EE2BE66D868}"/>
              </a:ext>
            </a:extLst>
          </p:cNvPr>
          <p:cNvSpPr>
            <a:spLocks/>
          </p:cNvSpPr>
          <p:nvPr/>
        </p:nvSpPr>
        <p:spPr bwMode="auto">
          <a:xfrm>
            <a:off x="7325403" y="4474416"/>
            <a:ext cx="74612" cy="74612"/>
          </a:xfrm>
          <a:custGeom>
            <a:avLst/>
            <a:gdLst>
              <a:gd name="T0" fmla="*/ 200 w 234"/>
              <a:gd name="T1" fmla="*/ 200 h 234"/>
              <a:gd name="T2" fmla="*/ 207 w 234"/>
              <a:gd name="T3" fmla="*/ 190 h 234"/>
              <a:gd name="T4" fmla="*/ 214 w 234"/>
              <a:gd name="T5" fmla="*/ 181 h 234"/>
              <a:gd name="T6" fmla="*/ 226 w 234"/>
              <a:gd name="T7" fmla="*/ 160 h 234"/>
              <a:gd name="T8" fmla="*/ 229 w 234"/>
              <a:gd name="T9" fmla="*/ 149 h 234"/>
              <a:gd name="T10" fmla="*/ 229 w 234"/>
              <a:gd name="T11" fmla="*/ 146 h 234"/>
              <a:gd name="T12" fmla="*/ 230 w 234"/>
              <a:gd name="T13" fmla="*/ 144 h 234"/>
              <a:gd name="T14" fmla="*/ 232 w 234"/>
              <a:gd name="T15" fmla="*/ 139 h 234"/>
              <a:gd name="T16" fmla="*/ 234 w 234"/>
              <a:gd name="T17" fmla="*/ 117 h 234"/>
              <a:gd name="T18" fmla="*/ 232 w 234"/>
              <a:gd name="T19" fmla="*/ 92 h 234"/>
              <a:gd name="T20" fmla="*/ 226 w 234"/>
              <a:gd name="T21" fmla="*/ 71 h 234"/>
              <a:gd name="T22" fmla="*/ 214 w 234"/>
              <a:gd name="T23" fmla="*/ 51 h 234"/>
              <a:gd name="T24" fmla="*/ 200 w 234"/>
              <a:gd name="T25" fmla="*/ 34 h 234"/>
              <a:gd name="T26" fmla="*/ 190 w 234"/>
              <a:gd name="T27" fmla="*/ 25 h 234"/>
              <a:gd name="T28" fmla="*/ 181 w 234"/>
              <a:gd name="T29" fmla="*/ 19 h 234"/>
              <a:gd name="T30" fmla="*/ 161 w 234"/>
              <a:gd name="T31" fmla="*/ 7 h 234"/>
              <a:gd name="T32" fmla="*/ 150 w 234"/>
              <a:gd name="T33" fmla="*/ 3 h 234"/>
              <a:gd name="T34" fmla="*/ 140 w 234"/>
              <a:gd name="T35" fmla="*/ 1 h 234"/>
              <a:gd name="T36" fmla="*/ 117 w 234"/>
              <a:gd name="T37" fmla="*/ 0 h 234"/>
              <a:gd name="T38" fmla="*/ 93 w 234"/>
              <a:gd name="T39" fmla="*/ 1 h 234"/>
              <a:gd name="T40" fmla="*/ 71 w 234"/>
              <a:gd name="T41" fmla="*/ 7 h 234"/>
              <a:gd name="T42" fmla="*/ 51 w 234"/>
              <a:gd name="T43" fmla="*/ 19 h 234"/>
              <a:gd name="T44" fmla="*/ 35 w 234"/>
              <a:gd name="T45" fmla="*/ 34 h 234"/>
              <a:gd name="T46" fmla="*/ 19 w 234"/>
              <a:gd name="T47" fmla="*/ 51 h 234"/>
              <a:gd name="T48" fmla="*/ 8 w 234"/>
              <a:gd name="T49" fmla="*/ 71 h 234"/>
              <a:gd name="T50" fmla="*/ 1 w 234"/>
              <a:gd name="T51" fmla="*/ 92 h 234"/>
              <a:gd name="T52" fmla="*/ 0 w 234"/>
              <a:gd name="T53" fmla="*/ 117 h 234"/>
              <a:gd name="T54" fmla="*/ 1 w 234"/>
              <a:gd name="T55" fmla="*/ 139 h 234"/>
              <a:gd name="T56" fmla="*/ 3 w 234"/>
              <a:gd name="T57" fmla="*/ 149 h 234"/>
              <a:gd name="T58" fmla="*/ 8 w 234"/>
              <a:gd name="T59" fmla="*/ 160 h 234"/>
              <a:gd name="T60" fmla="*/ 19 w 234"/>
              <a:gd name="T61" fmla="*/ 181 h 234"/>
              <a:gd name="T62" fmla="*/ 26 w 234"/>
              <a:gd name="T63" fmla="*/ 190 h 234"/>
              <a:gd name="T64" fmla="*/ 35 w 234"/>
              <a:gd name="T65" fmla="*/ 200 h 234"/>
              <a:gd name="T66" fmla="*/ 51 w 234"/>
              <a:gd name="T67" fmla="*/ 214 h 234"/>
              <a:gd name="T68" fmla="*/ 71 w 234"/>
              <a:gd name="T69" fmla="*/ 225 h 234"/>
              <a:gd name="T70" fmla="*/ 93 w 234"/>
              <a:gd name="T71" fmla="*/ 232 h 234"/>
              <a:gd name="T72" fmla="*/ 117 w 234"/>
              <a:gd name="T73" fmla="*/ 234 h 234"/>
              <a:gd name="T74" fmla="*/ 140 w 234"/>
              <a:gd name="T75" fmla="*/ 232 h 234"/>
              <a:gd name="T76" fmla="*/ 144 w 234"/>
              <a:gd name="T77" fmla="*/ 230 h 234"/>
              <a:gd name="T78" fmla="*/ 146 w 234"/>
              <a:gd name="T79" fmla="*/ 229 h 234"/>
              <a:gd name="T80" fmla="*/ 150 w 234"/>
              <a:gd name="T81" fmla="*/ 229 h 234"/>
              <a:gd name="T82" fmla="*/ 161 w 234"/>
              <a:gd name="T83" fmla="*/ 225 h 234"/>
              <a:gd name="T84" fmla="*/ 181 w 234"/>
              <a:gd name="T85" fmla="*/ 214 h 234"/>
              <a:gd name="T86" fmla="*/ 190 w 234"/>
              <a:gd name="T87" fmla="*/ 206 h 234"/>
              <a:gd name="T88" fmla="*/ 200 w 234"/>
              <a:gd name="T89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200" y="200"/>
                </a:moveTo>
                <a:lnTo>
                  <a:pt x="207" y="190"/>
                </a:lnTo>
                <a:lnTo>
                  <a:pt x="214" y="181"/>
                </a:lnTo>
                <a:lnTo>
                  <a:pt x="226" y="160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7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0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5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0F7E9C29-BA53-08E4-F073-D189A9D5A515}"/>
              </a:ext>
            </a:extLst>
          </p:cNvPr>
          <p:cNvSpPr>
            <a:spLocks/>
          </p:cNvSpPr>
          <p:nvPr/>
        </p:nvSpPr>
        <p:spPr bwMode="auto">
          <a:xfrm>
            <a:off x="7501615" y="3820366"/>
            <a:ext cx="0" cy="361950"/>
          </a:xfrm>
          <a:custGeom>
            <a:avLst/>
            <a:gdLst>
              <a:gd name="T0" fmla="*/ 1140 h 1140"/>
              <a:gd name="T1" fmla="*/ 478 h 1140"/>
              <a:gd name="T2" fmla="*/ 0 h 1140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140">
                <a:moveTo>
                  <a:pt x="0" y="1140"/>
                </a:moveTo>
                <a:lnTo>
                  <a:pt x="0" y="47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FC75B97B-0ADB-1012-BCA0-FA0B6E79F052}"/>
              </a:ext>
            </a:extLst>
          </p:cNvPr>
          <p:cNvSpPr>
            <a:spLocks/>
          </p:cNvSpPr>
          <p:nvPr/>
        </p:nvSpPr>
        <p:spPr bwMode="auto">
          <a:xfrm>
            <a:off x="7944528" y="3677491"/>
            <a:ext cx="0" cy="188912"/>
          </a:xfrm>
          <a:custGeom>
            <a:avLst/>
            <a:gdLst>
              <a:gd name="T0" fmla="*/ 0 h 593"/>
              <a:gd name="T1" fmla="*/ 289 h 593"/>
              <a:gd name="T2" fmla="*/ 593 h 59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593">
                <a:moveTo>
                  <a:pt x="0" y="0"/>
                </a:moveTo>
                <a:lnTo>
                  <a:pt x="0" y="289"/>
                </a:lnTo>
                <a:lnTo>
                  <a:pt x="0" y="593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E18D5159-7089-01C1-5AF0-DE7BA009EE55}"/>
              </a:ext>
            </a:extLst>
          </p:cNvPr>
          <p:cNvSpPr>
            <a:spLocks/>
          </p:cNvSpPr>
          <p:nvPr/>
        </p:nvSpPr>
        <p:spPr bwMode="auto">
          <a:xfrm>
            <a:off x="8525553" y="4117228"/>
            <a:ext cx="0" cy="255587"/>
          </a:xfrm>
          <a:custGeom>
            <a:avLst/>
            <a:gdLst>
              <a:gd name="T0" fmla="*/ 0 h 805"/>
              <a:gd name="T1" fmla="*/ 374 h 805"/>
              <a:gd name="T2" fmla="*/ 805 h 80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05">
                <a:moveTo>
                  <a:pt x="0" y="0"/>
                </a:moveTo>
                <a:lnTo>
                  <a:pt x="0" y="374"/>
                </a:lnTo>
                <a:lnTo>
                  <a:pt x="0" y="805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BE87BD46-375C-961C-5BA0-6068030A46F7}"/>
              </a:ext>
            </a:extLst>
          </p:cNvPr>
          <p:cNvSpPr>
            <a:spLocks/>
          </p:cNvSpPr>
          <p:nvPr/>
        </p:nvSpPr>
        <p:spPr bwMode="auto">
          <a:xfrm>
            <a:off x="7657190" y="3596528"/>
            <a:ext cx="0" cy="276225"/>
          </a:xfrm>
          <a:custGeom>
            <a:avLst/>
            <a:gdLst>
              <a:gd name="T0" fmla="*/ 0 h 872"/>
              <a:gd name="T1" fmla="*/ 367 h 872"/>
              <a:gd name="T2" fmla="*/ 872 h 87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72">
                <a:moveTo>
                  <a:pt x="0" y="0"/>
                </a:moveTo>
                <a:lnTo>
                  <a:pt x="0" y="367"/>
                </a:lnTo>
                <a:lnTo>
                  <a:pt x="0" y="872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7C845A38-7BDF-5C1A-02A7-672A811FF007}"/>
              </a:ext>
            </a:extLst>
          </p:cNvPr>
          <p:cNvSpPr>
            <a:spLocks/>
          </p:cNvSpPr>
          <p:nvPr/>
        </p:nvSpPr>
        <p:spPr bwMode="auto">
          <a:xfrm>
            <a:off x="9120865" y="4441078"/>
            <a:ext cx="0" cy="279400"/>
          </a:xfrm>
          <a:custGeom>
            <a:avLst/>
            <a:gdLst>
              <a:gd name="T0" fmla="*/ 883 h 883"/>
              <a:gd name="T1" fmla="*/ 441 h 883"/>
              <a:gd name="T2" fmla="*/ 0 h 88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83">
                <a:moveTo>
                  <a:pt x="0" y="883"/>
                </a:moveTo>
                <a:lnTo>
                  <a:pt x="0" y="44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26C56B9A-21FF-3A54-94E6-11A4D31D1A6D}"/>
              </a:ext>
            </a:extLst>
          </p:cNvPr>
          <p:cNvSpPr>
            <a:spLocks/>
          </p:cNvSpPr>
          <p:nvPr/>
        </p:nvSpPr>
        <p:spPr bwMode="auto">
          <a:xfrm>
            <a:off x="7363503" y="3709241"/>
            <a:ext cx="1760537" cy="1047750"/>
          </a:xfrm>
          <a:custGeom>
            <a:avLst/>
            <a:gdLst>
              <a:gd name="T0" fmla="*/ 5549 w 5549"/>
              <a:gd name="T1" fmla="*/ 2749 h 3297"/>
              <a:gd name="T2" fmla="*/ 5538 w 5549"/>
              <a:gd name="T3" fmla="*/ 2743 h 3297"/>
              <a:gd name="T4" fmla="*/ 3684 w 5549"/>
              <a:gd name="T5" fmla="*/ 1676 h 3297"/>
              <a:gd name="T6" fmla="*/ 3662 w 5549"/>
              <a:gd name="T7" fmla="*/ 1659 h 3297"/>
              <a:gd name="T8" fmla="*/ 1842 w 5549"/>
              <a:gd name="T9" fmla="*/ 190 h 3297"/>
              <a:gd name="T10" fmla="*/ 1831 w 5549"/>
              <a:gd name="T11" fmla="*/ 188 h 3297"/>
              <a:gd name="T12" fmla="*/ 927 w 5549"/>
              <a:gd name="T13" fmla="*/ 9 h 3297"/>
              <a:gd name="T14" fmla="*/ 882 w 5549"/>
              <a:gd name="T15" fmla="*/ 0 h 3297"/>
              <a:gd name="T16" fmla="*/ 447 w 5549"/>
              <a:gd name="T17" fmla="*/ 760 h 3297"/>
              <a:gd name="T18" fmla="*/ 436 w 5549"/>
              <a:gd name="T19" fmla="*/ 824 h 3297"/>
              <a:gd name="T20" fmla="*/ 0 w 5549"/>
              <a:gd name="T21" fmla="*/ 3297 h 3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49" h="3297">
                <a:moveTo>
                  <a:pt x="5549" y="2749"/>
                </a:moveTo>
                <a:lnTo>
                  <a:pt x="5538" y="2743"/>
                </a:lnTo>
                <a:lnTo>
                  <a:pt x="3684" y="1676"/>
                </a:lnTo>
                <a:lnTo>
                  <a:pt x="3662" y="1659"/>
                </a:lnTo>
                <a:lnTo>
                  <a:pt x="1842" y="190"/>
                </a:lnTo>
                <a:lnTo>
                  <a:pt x="1831" y="188"/>
                </a:lnTo>
                <a:lnTo>
                  <a:pt x="927" y="9"/>
                </a:lnTo>
                <a:lnTo>
                  <a:pt x="882" y="0"/>
                </a:lnTo>
                <a:lnTo>
                  <a:pt x="447" y="760"/>
                </a:lnTo>
                <a:lnTo>
                  <a:pt x="436" y="824"/>
                </a:lnTo>
                <a:lnTo>
                  <a:pt x="0" y="3297"/>
                </a:lnTo>
              </a:path>
            </a:pathLst>
          </a:custGeom>
          <a:noFill/>
          <a:ln w="20638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39BD8BAA-6234-59EC-1C64-49DB6A92CFCB}"/>
              </a:ext>
            </a:extLst>
          </p:cNvPr>
          <p:cNvSpPr>
            <a:spLocks/>
          </p:cNvSpPr>
          <p:nvPr/>
        </p:nvSpPr>
        <p:spPr bwMode="auto">
          <a:xfrm>
            <a:off x="9087528" y="4545853"/>
            <a:ext cx="74612" cy="74612"/>
          </a:xfrm>
          <a:custGeom>
            <a:avLst/>
            <a:gdLst>
              <a:gd name="T0" fmla="*/ 117 w 234"/>
              <a:gd name="T1" fmla="*/ 235 h 235"/>
              <a:gd name="T2" fmla="*/ 139 w 234"/>
              <a:gd name="T3" fmla="*/ 233 h 235"/>
              <a:gd name="T4" fmla="*/ 144 w 234"/>
              <a:gd name="T5" fmla="*/ 230 h 235"/>
              <a:gd name="T6" fmla="*/ 146 w 234"/>
              <a:gd name="T7" fmla="*/ 229 h 235"/>
              <a:gd name="T8" fmla="*/ 149 w 234"/>
              <a:gd name="T9" fmla="*/ 229 h 235"/>
              <a:gd name="T10" fmla="*/ 160 w 234"/>
              <a:gd name="T11" fmla="*/ 226 h 235"/>
              <a:gd name="T12" fmla="*/ 181 w 234"/>
              <a:gd name="T13" fmla="*/ 215 h 235"/>
              <a:gd name="T14" fmla="*/ 189 w 234"/>
              <a:gd name="T15" fmla="*/ 207 h 235"/>
              <a:gd name="T16" fmla="*/ 199 w 234"/>
              <a:gd name="T17" fmla="*/ 200 h 235"/>
              <a:gd name="T18" fmla="*/ 206 w 234"/>
              <a:gd name="T19" fmla="*/ 190 h 235"/>
              <a:gd name="T20" fmla="*/ 214 w 234"/>
              <a:gd name="T21" fmla="*/ 181 h 235"/>
              <a:gd name="T22" fmla="*/ 225 w 234"/>
              <a:gd name="T23" fmla="*/ 161 h 235"/>
              <a:gd name="T24" fmla="*/ 229 w 234"/>
              <a:gd name="T25" fmla="*/ 150 h 235"/>
              <a:gd name="T26" fmla="*/ 229 w 234"/>
              <a:gd name="T27" fmla="*/ 147 h 235"/>
              <a:gd name="T28" fmla="*/ 230 w 234"/>
              <a:gd name="T29" fmla="*/ 144 h 235"/>
              <a:gd name="T30" fmla="*/ 232 w 234"/>
              <a:gd name="T31" fmla="*/ 140 h 235"/>
              <a:gd name="T32" fmla="*/ 234 w 234"/>
              <a:gd name="T33" fmla="*/ 117 h 235"/>
              <a:gd name="T34" fmla="*/ 232 w 234"/>
              <a:gd name="T35" fmla="*/ 93 h 235"/>
              <a:gd name="T36" fmla="*/ 225 w 234"/>
              <a:gd name="T37" fmla="*/ 72 h 235"/>
              <a:gd name="T38" fmla="*/ 214 w 234"/>
              <a:gd name="T39" fmla="*/ 51 h 235"/>
              <a:gd name="T40" fmla="*/ 199 w 234"/>
              <a:gd name="T41" fmla="*/ 35 h 235"/>
              <a:gd name="T42" fmla="*/ 189 w 234"/>
              <a:gd name="T43" fmla="*/ 26 h 235"/>
              <a:gd name="T44" fmla="*/ 181 w 234"/>
              <a:gd name="T45" fmla="*/ 19 h 235"/>
              <a:gd name="T46" fmla="*/ 160 w 234"/>
              <a:gd name="T47" fmla="*/ 8 h 235"/>
              <a:gd name="T48" fmla="*/ 149 w 234"/>
              <a:gd name="T49" fmla="*/ 3 h 235"/>
              <a:gd name="T50" fmla="*/ 139 w 234"/>
              <a:gd name="T51" fmla="*/ 1 h 235"/>
              <a:gd name="T52" fmla="*/ 117 w 234"/>
              <a:gd name="T53" fmla="*/ 0 h 235"/>
              <a:gd name="T54" fmla="*/ 92 w 234"/>
              <a:gd name="T55" fmla="*/ 1 h 235"/>
              <a:gd name="T56" fmla="*/ 71 w 234"/>
              <a:gd name="T57" fmla="*/ 8 h 235"/>
              <a:gd name="T58" fmla="*/ 51 w 234"/>
              <a:gd name="T59" fmla="*/ 19 h 235"/>
              <a:gd name="T60" fmla="*/ 34 w 234"/>
              <a:gd name="T61" fmla="*/ 35 h 235"/>
              <a:gd name="T62" fmla="*/ 19 w 234"/>
              <a:gd name="T63" fmla="*/ 51 h 235"/>
              <a:gd name="T64" fmla="*/ 7 w 234"/>
              <a:gd name="T65" fmla="*/ 72 h 235"/>
              <a:gd name="T66" fmla="*/ 1 w 234"/>
              <a:gd name="T67" fmla="*/ 93 h 235"/>
              <a:gd name="T68" fmla="*/ 0 w 234"/>
              <a:gd name="T69" fmla="*/ 117 h 235"/>
              <a:gd name="T70" fmla="*/ 1 w 234"/>
              <a:gd name="T71" fmla="*/ 140 h 235"/>
              <a:gd name="T72" fmla="*/ 3 w 234"/>
              <a:gd name="T73" fmla="*/ 150 h 235"/>
              <a:gd name="T74" fmla="*/ 7 w 234"/>
              <a:gd name="T75" fmla="*/ 161 h 235"/>
              <a:gd name="T76" fmla="*/ 19 w 234"/>
              <a:gd name="T77" fmla="*/ 181 h 235"/>
              <a:gd name="T78" fmla="*/ 25 w 234"/>
              <a:gd name="T79" fmla="*/ 190 h 235"/>
              <a:gd name="T80" fmla="*/ 34 w 234"/>
              <a:gd name="T81" fmla="*/ 200 h 235"/>
              <a:gd name="T82" fmla="*/ 51 w 234"/>
              <a:gd name="T83" fmla="*/ 215 h 235"/>
              <a:gd name="T84" fmla="*/ 71 w 234"/>
              <a:gd name="T85" fmla="*/ 226 h 235"/>
              <a:gd name="T86" fmla="*/ 92 w 234"/>
              <a:gd name="T87" fmla="*/ 233 h 235"/>
              <a:gd name="T88" fmla="*/ 117 w 234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17" y="235"/>
                </a:move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6"/>
                </a:lnTo>
                <a:lnTo>
                  <a:pt x="181" y="215"/>
                </a:lnTo>
                <a:lnTo>
                  <a:pt x="189" y="207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2"/>
                </a:lnTo>
                <a:lnTo>
                  <a:pt x="214" y="51"/>
                </a:lnTo>
                <a:lnTo>
                  <a:pt x="199" y="35"/>
                </a:lnTo>
                <a:lnTo>
                  <a:pt x="189" y="26"/>
                </a:lnTo>
                <a:lnTo>
                  <a:pt x="181" y="19"/>
                </a:lnTo>
                <a:lnTo>
                  <a:pt x="160" y="8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1"/>
                </a:lnTo>
                <a:lnTo>
                  <a:pt x="7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D057BDE9-76EE-CF0E-E05A-B84EC359D45F}"/>
              </a:ext>
            </a:extLst>
          </p:cNvPr>
          <p:cNvSpPr>
            <a:spLocks/>
          </p:cNvSpPr>
          <p:nvPr/>
        </p:nvSpPr>
        <p:spPr bwMode="auto">
          <a:xfrm>
            <a:off x="8495390" y="4204541"/>
            <a:ext cx="74612" cy="74612"/>
          </a:xfrm>
          <a:custGeom>
            <a:avLst/>
            <a:gdLst>
              <a:gd name="T0" fmla="*/ 117 w 235"/>
              <a:gd name="T1" fmla="*/ 235 h 235"/>
              <a:gd name="T2" fmla="*/ 140 w 235"/>
              <a:gd name="T3" fmla="*/ 233 h 235"/>
              <a:gd name="T4" fmla="*/ 144 w 235"/>
              <a:gd name="T5" fmla="*/ 230 h 235"/>
              <a:gd name="T6" fmla="*/ 146 w 235"/>
              <a:gd name="T7" fmla="*/ 229 h 235"/>
              <a:gd name="T8" fmla="*/ 150 w 235"/>
              <a:gd name="T9" fmla="*/ 229 h 235"/>
              <a:gd name="T10" fmla="*/ 161 w 235"/>
              <a:gd name="T11" fmla="*/ 226 h 235"/>
              <a:gd name="T12" fmla="*/ 181 w 235"/>
              <a:gd name="T13" fmla="*/ 215 h 235"/>
              <a:gd name="T14" fmla="*/ 190 w 235"/>
              <a:gd name="T15" fmla="*/ 207 h 235"/>
              <a:gd name="T16" fmla="*/ 200 w 235"/>
              <a:gd name="T17" fmla="*/ 200 h 235"/>
              <a:gd name="T18" fmla="*/ 207 w 235"/>
              <a:gd name="T19" fmla="*/ 190 h 235"/>
              <a:gd name="T20" fmla="*/ 215 w 235"/>
              <a:gd name="T21" fmla="*/ 181 h 235"/>
              <a:gd name="T22" fmla="*/ 226 w 235"/>
              <a:gd name="T23" fmla="*/ 161 h 235"/>
              <a:gd name="T24" fmla="*/ 229 w 235"/>
              <a:gd name="T25" fmla="*/ 150 h 235"/>
              <a:gd name="T26" fmla="*/ 229 w 235"/>
              <a:gd name="T27" fmla="*/ 147 h 235"/>
              <a:gd name="T28" fmla="*/ 230 w 235"/>
              <a:gd name="T29" fmla="*/ 144 h 235"/>
              <a:gd name="T30" fmla="*/ 232 w 235"/>
              <a:gd name="T31" fmla="*/ 140 h 235"/>
              <a:gd name="T32" fmla="*/ 235 w 235"/>
              <a:gd name="T33" fmla="*/ 117 h 235"/>
              <a:gd name="T34" fmla="*/ 232 w 235"/>
              <a:gd name="T35" fmla="*/ 93 h 235"/>
              <a:gd name="T36" fmla="*/ 226 w 235"/>
              <a:gd name="T37" fmla="*/ 72 h 235"/>
              <a:gd name="T38" fmla="*/ 215 w 235"/>
              <a:gd name="T39" fmla="*/ 52 h 235"/>
              <a:gd name="T40" fmla="*/ 200 w 235"/>
              <a:gd name="T41" fmla="*/ 35 h 235"/>
              <a:gd name="T42" fmla="*/ 190 w 235"/>
              <a:gd name="T43" fmla="*/ 26 h 235"/>
              <a:gd name="T44" fmla="*/ 181 w 235"/>
              <a:gd name="T45" fmla="*/ 19 h 235"/>
              <a:gd name="T46" fmla="*/ 161 w 235"/>
              <a:gd name="T47" fmla="*/ 8 h 235"/>
              <a:gd name="T48" fmla="*/ 150 w 235"/>
              <a:gd name="T49" fmla="*/ 3 h 235"/>
              <a:gd name="T50" fmla="*/ 140 w 235"/>
              <a:gd name="T51" fmla="*/ 1 h 235"/>
              <a:gd name="T52" fmla="*/ 117 w 235"/>
              <a:gd name="T53" fmla="*/ 0 h 235"/>
              <a:gd name="T54" fmla="*/ 93 w 235"/>
              <a:gd name="T55" fmla="*/ 1 h 235"/>
              <a:gd name="T56" fmla="*/ 72 w 235"/>
              <a:gd name="T57" fmla="*/ 8 h 235"/>
              <a:gd name="T58" fmla="*/ 52 w 235"/>
              <a:gd name="T59" fmla="*/ 19 h 235"/>
              <a:gd name="T60" fmla="*/ 35 w 235"/>
              <a:gd name="T61" fmla="*/ 35 h 235"/>
              <a:gd name="T62" fmla="*/ 19 w 235"/>
              <a:gd name="T63" fmla="*/ 52 h 235"/>
              <a:gd name="T64" fmla="*/ 8 w 235"/>
              <a:gd name="T65" fmla="*/ 72 h 235"/>
              <a:gd name="T66" fmla="*/ 1 w 235"/>
              <a:gd name="T67" fmla="*/ 93 h 235"/>
              <a:gd name="T68" fmla="*/ 0 w 235"/>
              <a:gd name="T69" fmla="*/ 117 h 235"/>
              <a:gd name="T70" fmla="*/ 1 w 235"/>
              <a:gd name="T71" fmla="*/ 140 h 235"/>
              <a:gd name="T72" fmla="*/ 4 w 235"/>
              <a:gd name="T73" fmla="*/ 150 h 235"/>
              <a:gd name="T74" fmla="*/ 8 w 235"/>
              <a:gd name="T75" fmla="*/ 161 h 235"/>
              <a:gd name="T76" fmla="*/ 19 w 235"/>
              <a:gd name="T77" fmla="*/ 181 h 235"/>
              <a:gd name="T78" fmla="*/ 26 w 235"/>
              <a:gd name="T79" fmla="*/ 190 h 235"/>
              <a:gd name="T80" fmla="*/ 35 w 235"/>
              <a:gd name="T81" fmla="*/ 200 h 235"/>
              <a:gd name="T82" fmla="*/ 52 w 235"/>
              <a:gd name="T83" fmla="*/ 215 h 235"/>
              <a:gd name="T84" fmla="*/ 72 w 235"/>
              <a:gd name="T85" fmla="*/ 226 h 235"/>
              <a:gd name="T86" fmla="*/ 93 w 235"/>
              <a:gd name="T87" fmla="*/ 233 h 235"/>
              <a:gd name="T88" fmla="*/ 117 w 235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117" y="235"/>
                </a:move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5" y="117"/>
                </a:lnTo>
                <a:lnTo>
                  <a:pt x="232" y="93"/>
                </a:lnTo>
                <a:lnTo>
                  <a:pt x="226" y="72"/>
                </a:lnTo>
                <a:lnTo>
                  <a:pt x="215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BD47341A-50DA-329F-D1D2-4574F42E21BB}"/>
              </a:ext>
            </a:extLst>
          </p:cNvPr>
          <p:cNvSpPr>
            <a:spLocks/>
          </p:cNvSpPr>
          <p:nvPr/>
        </p:nvSpPr>
        <p:spPr bwMode="auto">
          <a:xfrm>
            <a:off x="7911190" y="3733053"/>
            <a:ext cx="74612" cy="74612"/>
          </a:xfrm>
          <a:custGeom>
            <a:avLst/>
            <a:gdLst>
              <a:gd name="T0" fmla="*/ 117 w 235"/>
              <a:gd name="T1" fmla="*/ 234 h 234"/>
              <a:gd name="T2" fmla="*/ 140 w 235"/>
              <a:gd name="T3" fmla="*/ 232 h 234"/>
              <a:gd name="T4" fmla="*/ 144 w 235"/>
              <a:gd name="T5" fmla="*/ 230 h 234"/>
              <a:gd name="T6" fmla="*/ 146 w 235"/>
              <a:gd name="T7" fmla="*/ 229 h 234"/>
              <a:gd name="T8" fmla="*/ 150 w 235"/>
              <a:gd name="T9" fmla="*/ 229 h 234"/>
              <a:gd name="T10" fmla="*/ 161 w 235"/>
              <a:gd name="T11" fmla="*/ 225 h 234"/>
              <a:gd name="T12" fmla="*/ 181 w 235"/>
              <a:gd name="T13" fmla="*/ 214 h 234"/>
              <a:gd name="T14" fmla="*/ 190 w 235"/>
              <a:gd name="T15" fmla="*/ 206 h 234"/>
              <a:gd name="T16" fmla="*/ 200 w 235"/>
              <a:gd name="T17" fmla="*/ 200 h 234"/>
              <a:gd name="T18" fmla="*/ 207 w 235"/>
              <a:gd name="T19" fmla="*/ 190 h 234"/>
              <a:gd name="T20" fmla="*/ 214 w 235"/>
              <a:gd name="T21" fmla="*/ 181 h 234"/>
              <a:gd name="T22" fmla="*/ 226 w 235"/>
              <a:gd name="T23" fmla="*/ 161 h 234"/>
              <a:gd name="T24" fmla="*/ 229 w 235"/>
              <a:gd name="T25" fmla="*/ 149 h 234"/>
              <a:gd name="T26" fmla="*/ 229 w 235"/>
              <a:gd name="T27" fmla="*/ 146 h 234"/>
              <a:gd name="T28" fmla="*/ 230 w 235"/>
              <a:gd name="T29" fmla="*/ 144 h 234"/>
              <a:gd name="T30" fmla="*/ 232 w 235"/>
              <a:gd name="T31" fmla="*/ 139 h 234"/>
              <a:gd name="T32" fmla="*/ 235 w 235"/>
              <a:gd name="T33" fmla="*/ 117 h 234"/>
              <a:gd name="T34" fmla="*/ 232 w 235"/>
              <a:gd name="T35" fmla="*/ 92 h 234"/>
              <a:gd name="T36" fmla="*/ 226 w 235"/>
              <a:gd name="T37" fmla="*/ 71 h 234"/>
              <a:gd name="T38" fmla="*/ 214 w 235"/>
              <a:gd name="T39" fmla="*/ 51 h 234"/>
              <a:gd name="T40" fmla="*/ 200 w 235"/>
              <a:gd name="T41" fmla="*/ 34 h 234"/>
              <a:gd name="T42" fmla="*/ 190 w 235"/>
              <a:gd name="T43" fmla="*/ 25 h 234"/>
              <a:gd name="T44" fmla="*/ 181 w 235"/>
              <a:gd name="T45" fmla="*/ 19 h 234"/>
              <a:gd name="T46" fmla="*/ 161 w 235"/>
              <a:gd name="T47" fmla="*/ 7 h 234"/>
              <a:gd name="T48" fmla="*/ 150 w 235"/>
              <a:gd name="T49" fmla="*/ 3 h 234"/>
              <a:gd name="T50" fmla="*/ 140 w 235"/>
              <a:gd name="T51" fmla="*/ 1 h 234"/>
              <a:gd name="T52" fmla="*/ 117 w 235"/>
              <a:gd name="T53" fmla="*/ 0 h 234"/>
              <a:gd name="T54" fmla="*/ 93 w 235"/>
              <a:gd name="T55" fmla="*/ 1 h 234"/>
              <a:gd name="T56" fmla="*/ 72 w 235"/>
              <a:gd name="T57" fmla="*/ 7 h 234"/>
              <a:gd name="T58" fmla="*/ 51 w 235"/>
              <a:gd name="T59" fmla="*/ 19 h 234"/>
              <a:gd name="T60" fmla="*/ 35 w 235"/>
              <a:gd name="T61" fmla="*/ 34 h 234"/>
              <a:gd name="T62" fmla="*/ 19 w 235"/>
              <a:gd name="T63" fmla="*/ 51 h 234"/>
              <a:gd name="T64" fmla="*/ 8 w 235"/>
              <a:gd name="T65" fmla="*/ 71 h 234"/>
              <a:gd name="T66" fmla="*/ 1 w 235"/>
              <a:gd name="T67" fmla="*/ 92 h 234"/>
              <a:gd name="T68" fmla="*/ 0 w 235"/>
              <a:gd name="T69" fmla="*/ 117 h 234"/>
              <a:gd name="T70" fmla="*/ 1 w 235"/>
              <a:gd name="T71" fmla="*/ 139 h 234"/>
              <a:gd name="T72" fmla="*/ 3 w 235"/>
              <a:gd name="T73" fmla="*/ 149 h 234"/>
              <a:gd name="T74" fmla="*/ 8 w 235"/>
              <a:gd name="T75" fmla="*/ 161 h 234"/>
              <a:gd name="T76" fmla="*/ 19 w 235"/>
              <a:gd name="T77" fmla="*/ 181 h 234"/>
              <a:gd name="T78" fmla="*/ 26 w 235"/>
              <a:gd name="T79" fmla="*/ 190 h 234"/>
              <a:gd name="T80" fmla="*/ 35 w 235"/>
              <a:gd name="T81" fmla="*/ 200 h 234"/>
              <a:gd name="T82" fmla="*/ 51 w 235"/>
              <a:gd name="T83" fmla="*/ 214 h 234"/>
              <a:gd name="T84" fmla="*/ 72 w 235"/>
              <a:gd name="T85" fmla="*/ 225 h 234"/>
              <a:gd name="T86" fmla="*/ 93 w 235"/>
              <a:gd name="T87" fmla="*/ 232 h 234"/>
              <a:gd name="T88" fmla="*/ 117 w 235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117" y="234"/>
                </a:move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5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7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2" y="225"/>
                </a:lnTo>
                <a:lnTo>
                  <a:pt x="93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B05852B3-F839-F8E6-9E07-13CFBD4082E0}"/>
              </a:ext>
            </a:extLst>
          </p:cNvPr>
          <p:cNvSpPr>
            <a:spLocks/>
          </p:cNvSpPr>
          <p:nvPr/>
        </p:nvSpPr>
        <p:spPr bwMode="auto">
          <a:xfrm>
            <a:off x="7620678" y="3675903"/>
            <a:ext cx="73025" cy="74612"/>
          </a:xfrm>
          <a:custGeom>
            <a:avLst/>
            <a:gdLst>
              <a:gd name="T0" fmla="*/ 117 w 234"/>
              <a:gd name="T1" fmla="*/ 235 h 235"/>
              <a:gd name="T2" fmla="*/ 139 w 234"/>
              <a:gd name="T3" fmla="*/ 233 h 235"/>
              <a:gd name="T4" fmla="*/ 144 w 234"/>
              <a:gd name="T5" fmla="*/ 231 h 235"/>
              <a:gd name="T6" fmla="*/ 146 w 234"/>
              <a:gd name="T7" fmla="*/ 230 h 235"/>
              <a:gd name="T8" fmla="*/ 149 w 234"/>
              <a:gd name="T9" fmla="*/ 230 h 235"/>
              <a:gd name="T10" fmla="*/ 160 w 234"/>
              <a:gd name="T11" fmla="*/ 226 h 235"/>
              <a:gd name="T12" fmla="*/ 180 w 234"/>
              <a:gd name="T13" fmla="*/ 215 h 235"/>
              <a:gd name="T14" fmla="*/ 189 w 234"/>
              <a:gd name="T15" fmla="*/ 207 h 235"/>
              <a:gd name="T16" fmla="*/ 199 w 234"/>
              <a:gd name="T17" fmla="*/ 201 h 235"/>
              <a:gd name="T18" fmla="*/ 206 w 234"/>
              <a:gd name="T19" fmla="*/ 191 h 235"/>
              <a:gd name="T20" fmla="*/ 214 w 234"/>
              <a:gd name="T21" fmla="*/ 182 h 235"/>
              <a:gd name="T22" fmla="*/ 225 w 234"/>
              <a:gd name="T23" fmla="*/ 161 h 235"/>
              <a:gd name="T24" fmla="*/ 229 w 234"/>
              <a:gd name="T25" fmla="*/ 150 h 235"/>
              <a:gd name="T26" fmla="*/ 229 w 234"/>
              <a:gd name="T27" fmla="*/ 147 h 235"/>
              <a:gd name="T28" fmla="*/ 230 w 234"/>
              <a:gd name="T29" fmla="*/ 145 h 235"/>
              <a:gd name="T30" fmla="*/ 232 w 234"/>
              <a:gd name="T31" fmla="*/ 140 h 235"/>
              <a:gd name="T32" fmla="*/ 234 w 234"/>
              <a:gd name="T33" fmla="*/ 118 h 235"/>
              <a:gd name="T34" fmla="*/ 232 w 234"/>
              <a:gd name="T35" fmla="*/ 93 h 235"/>
              <a:gd name="T36" fmla="*/ 225 w 234"/>
              <a:gd name="T37" fmla="*/ 72 h 235"/>
              <a:gd name="T38" fmla="*/ 214 w 234"/>
              <a:gd name="T39" fmla="*/ 52 h 235"/>
              <a:gd name="T40" fmla="*/ 199 w 234"/>
              <a:gd name="T41" fmla="*/ 35 h 235"/>
              <a:gd name="T42" fmla="*/ 189 w 234"/>
              <a:gd name="T43" fmla="*/ 26 h 235"/>
              <a:gd name="T44" fmla="*/ 180 w 234"/>
              <a:gd name="T45" fmla="*/ 19 h 235"/>
              <a:gd name="T46" fmla="*/ 160 w 234"/>
              <a:gd name="T47" fmla="*/ 8 h 235"/>
              <a:gd name="T48" fmla="*/ 149 w 234"/>
              <a:gd name="T49" fmla="*/ 4 h 235"/>
              <a:gd name="T50" fmla="*/ 139 w 234"/>
              <a:gd name="T51" fmla="*/ 2 h 235"/>
              <a:gd name="T52" fmla="*/ 117 w 234"/>
              <a:gd name="T53" fmla="*/ 0 h 235"/>
              <a:gd name="T54" fmla="*/ 92 w 234"/>
              <a:gd name="T55" fmla="*/ 2 h 235"/>
              <a:gd name="T56" fmla="*/ 71 w 234"/>
              <a:gd name="T57" fmla="*/ 8 h 235"/>
              <a:gd name="T58" fmla="*/ 51 w 234"/>
              <a:gd name="T59" fmla="*/ 19 h 235"/>
              <a:gd name="T60" fmla="*/ 34 w 234"/>
              <a:gd name="T61" fmla="*/ 35 h 235"/>
              <a:gd name="T62" fmla="*/ 19 w 234"/>
              <a:gd name="T63" fmla="*/ 52 h 235"/>
              <a:gd name="T64" fmla="*/ 7 w 234"/>
              <a:gd name="T65" fmla="*/ 72 h 235"/>
              <a:gd name="T66" fmla="*/ 1 w 234"/>
              <a:gd name="T67" fmla="*/ 93 h 235"/>
              <a:gd name="T68" fmla="*/ 0 w 234"/>
              <a:gd name="T69" fmla="*/ 118 h 235"/>
              <a:gd name="T70" fmla="*/ 1 w 234"/>
              <a:gd name="T71" fmla="*/ 140 h 235"/>
              <a:gd name="T72" fmla="*/ 3 w 234"/>
              <a:gd name="T73" fmla="*/ 150 h 235"/>
              <a:gd name="T74" fmla="*/ 7 w 234"/>
              <a:gd name="T75" fmla="*/ 161 h 235"/>
              <a:gd name="T76" fmla="*/ 19 w 234"/>
              <a:gd name="T77" fmla="*/ 182 h 235"/>
              <a:gd name="T78" fmla="*/ 25 w 234"/>
              <a:gd name="T79" fmla="*/ 191 h 235"/>
              <a:gd name="T80" fmla="*/ 34 w 234"/>
              <a:gd name="T81" fmla="*/ 201 h 235"/>
              <a:gd name="T82" fmla="*/ 51 w 234"/>
              <a:gd name="T83" fmla="*/ 215 h 235"/>
              <a:gd name="T84" fmla="*/ 71 w 234"/>
              <a:gd name="T85" fmla="*/ 226 h 235"/>
              <a:gd name="T86" fmla="*/ 92 w 234"/>
              <a:gd name="T87" fmla="*/ 233 h 235"/>
              <a:gd name="T88" fmla="*/ 117 w 234"/>
              <a:gd name="T89" fmla="*/ 2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117" y="235"/>
                </a:moveTo>
                <a:lnTo>
                  <a:pt x="139" y="233"/>
                </a:lnTo>
                <a:lnTo>
                  <a:pt x="144" y="231"/>
                </a:lnTo>
                <a:lnTo>
                  <a:pt x="146" y="230"/>
                </a:lnTo>
                <a:lnTo>
                  <a:pt x="149" y="230"/>
                </a:lnTo>
                <a:lnTo>
                  <a:pt x="160" y="226"/>
                </a:lnTo>
                <a:lnTo>
                  <a:pt x="180" y="215"/>
                </a:lnTo>
                <a:lnTo>
                  <a:pt x="189" y="207"/>
                </a:lnTo>
                <a:lnTo>
                  <a:pt x="199" y="201"/>
                </a:lnTo>
                <a:lnTo>
                  <a:pt x="206" y="191"/>
                </a:lnTo>
                <a:lnTo>
                  <a:pt x="214" y="182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2" y="140"/>
                </a:lnTo>
                <a:lnTo>
                  <a:pt x="234" y="118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199" y="35"/>
                </a:lnTo>
                <a:lnTo>
                  <a:pt x="189" y="26"/>
                </a:lnTo>
                <a:lnTo>
                  <a:pt x="180" y="19"/>
                </a:lnTo>
                <a:lnTo>
                  <a:pt x="160" y="8"/>
                </a:lnTo>
                <a:lnTo>
                  <a:pt x="149" y="4"/>
                </a:lnTo>
                <a:lnTo>
                  <a:pt x="139" y="2"/>
                </a:lnTo>
                <a:lnTo>
                  <a:pt x="117" y="0"/>
                </a:lnTo>
                <a:lnTo>
                  <a:pt x="92" y="2"/>
                </a:lnTo>
                <a:lnTo>
                  <a:pt x="71" y="8"/>
                </a:lnTo>
                <a:lnTo>
                  <a:pt x="51" y="19"/>
                </a:lnTo>
                <a:lnTo>
                  <a:pt x="34" y="35"/>
                </a:lnTo>
                <a:lnTo>
                  <a:pt x="19" y="52"/>
                </a:lnTo>
                <a:lnTo>
                  <a:pt x="7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7" y="161"/>
                </a:lnTo>
                <a:lnTo>
                  <a:pt x="19" y="182"/>
                </a:lnTo>
                <a:lnTo>
                  <a:pt x="25" y="191"/>
                </a:lnTo>
                <a:lnTo>
                  <a:pt x="34" y="201"/>
                </a:lnTo>
                <a:lnTo>
                  <a:pt x="51" y="215"/>
                </a:lnTo>
                <a:lnTo>
                  <a:pt x="71" y="226"/>
                </a:lnTo>
                <a:lnTo>
                  <a:pt x="92" y="233"/>
                </a:lnTo>
                <a:lnTo>
                  <a:pt x="117" y="2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BC4D06C1-594D-167E-DBC5-6086D7305454}"/>
              </a:ext>
            </a:extLst>
          </p:cNvPr>
          <p:cNvSpPr>
            <a:spLocks/>
          </p:cNvSpPr>
          <p:nvPr/>
        </p:nvSpPr>
        <p:spPr bwMode="auto">
          <a:xfrm>
            <a:off x="7468278" y="3914028"/>
            <a:ext cx="73025" cy="74612"/>
          </a:xfrm>
          <a:custGeom>
            <a:avLst/>
            <a:gdLst>
              <a:gd name="T0" fmla="*/ 117 w 234"/>
              <a:gd name="T1" fmla="*/ 234 h 234"/>
              <a:gd name="T2" fmla="*/ 139 w 234"/>
              <a:gd name="T3" fmla="*/ 232 h 234"/>
              <a:gd name="T4" fmla="*/ 144 w 234"/>
              <a:gd name="T5" fmla="*/ 230 h 234"/>
              <a:gd name="T6" fmla="*/ 146 w 234"/>
              <a:gd name="T7" fmla="*/ 229 h 234"/>
              <a:gd name="T8" fmla="*/ 149 w 234"/>
              <a:gd name="T9" fmla="*/ 229 h 234"/>
              <a:gd name="T10" fmla="*/ 160 w 234"/>
              <a:gd name="T11" fmla="*/ 225 h 234"/>
              <a:gd name="T12" fmla="*/ 180 w 234"/>
              <a:gd name="T13" fmla="*/ 214 h 234"/>
              <a:gd name="T14" fmla="*/ 189 w 234"/>
              <a:gd name="T15" fmla="*/ 206 h 234"/>
              <a:gd name="T16" fmla="*/ 199 w 234"/>
              <a:gd name="T17" fmla="*/ 200 h 234"/>
              <a:gd name="T18" fmla="*/ 206 w 234"/>
              <a:gd name="T19" fmla="*/ 190 h 234"/>
              <a:gd name="T20" fmla="*/ 214 w 234"/>
              <a:gd name="T21" fmla="*/ 181 h 234"/>
              <a:gd name="T22" fmla="*/ 225 w 234"/>
              <a:gd name="T23" fmla="*/ 161 h 234"/>
              <a:gd name="T24" fmla="*/ 228 w 234"/>
              <a:gd name="T25" fmla="*/ 149 h 234"/>
              <a:gd name="T26" fmla="*/ 228 w 234"/>
              <a:gd name="T27" fmla="*/ 146 h 234"/>
              <a:gd name="T28" fmla="*/ 230 w 234"/>
              <a:gd name="T29" fmla="*/ 144 h 234"/>
              <a:gd name="T30" fmla="*/ 232 w 234"/>
              <a:gd name="T31" fmla="*/ 139 h 234"/>
              <a:gd name="T32" fmla="*/ 234 w 234"/>
              <a:gd name="T33" fmla="*/ 117 h 234"/>
              <a:gd name="T34" fmla="*/ 232 w 234"/>
              <a:gd name="T35" fmla="*/ 92 h 234"/>
              <a:gd name="T36" fmla="*/ 225 w 234"/>
              <a:gd name="T37" fmla="*/ 71 h 234"/>
              <a:gd name="T38" fmla="*/ 214 w 234"/>
              <a:gd name="T39" fmla="*/ 51 h 234"/>
              <a:gd name="T40" fmla="*/ 199 w 234"/>
              <a:gd name="T41" fmla="*/ 34 h 234"/>
              <a:gd name="T42" fmla="*/ 189 w 234"/>
              <a:gd name="T43" fmla="*/ 25 h 234"/>
              <a:gd name="T44" fmla="*/ 180 w 234"/>
              <a:gd name="T45" fmla="*/ 19 h 234"/>
              <a:gd name="T46" fmla="*/ 160 w 234"/>
              <a:gd name="T47" fmla="*/ 7 h 234"/>
              <a:gd name="T48" fmla="*/ 149 w 234"/>
              <a:gd name="T49" fmla="*/ 3 h 234"/>
              <a:gd name="T50" fmla="*/ 139 w 234"/>
              <a:gd name="T51" fmla="*/ 1 h 234"/>
              <a:gd name="T52" fmla="*/ 117 w 234"/>
              <a:gd name="T53" fmla="*/ 0 h 234"/>
              <a:gd name="T54" fmla="*/ 92 w 234"/>
              <a:gd name="T55" fmla="*/ 1 h 234"/>
              <a:gd name="T56" fmla="*/ 71 w 234"/>
              <a:gd name="T57" fmla="*/ 7 h 234"/>
              <a:gd name="T58" fmla="*/ 51 w 234"/>
              <a:gd name="T59" fmla="*/ 19 h 234"/>
              <a:gd name="T60" fmla="*/ 34 w 234"/>
              <a:gd name="T61" fmla="*/ 34 h 234"/>
              <a:gd name="T62" fmla="*/ 19 w 234"/>
              <a:gd name="T63" fmla="*/ 51 h 234"/>
              <a:gd name="T64" fmla="*/ 7 w 234"/>
              <a:gd name="T65" fmla="*/ 71 h 234"/>
              <a:gd name="T66" fmla="*/ 1 w 234"/>
              <a:gd name="T67" fmla="*/ 92 h 234"/>
              <a:gd name="T68" fmla="*/ 0 w 234"/>
              <a:gd name="T69" fmla="*/ 117 h 234"/>
              <a:gd name="T70" fmla="*/ 1 w 234"/>
              <a:gd name="T71" fmla="*/ 139 h 234"/>
              <a:gd name="T72" fmla="*/ 3 w 234"/>
              <a:gd name="T73" fmla="*/ 149 h 234"/>
              <a:gd name="T74" fmla="*/ 7 w 234"/>
              <a:gd name="T75" fmla="*/ 161 h 234"/>
              <a:gd name="T76" fmla="*/ 19 w 234"/>
              <a:gd name="T77" fmla="*/ 181 h 234"/>
              <a:gd name="T78" fmla="*/ 25 w 234"/>
              <a:gd name="T79" fmla="*/ 190 h 234"/>
              <a:gd name="T80" fmla="*/ 34 w 234"/>
              <a:gd name="T81" fmla="*/ 200 h 234"/>
              <a:gd name="T82" fmla="*/ 51 w 234"/>
              <a:gd name="T83" fmla="*/ 214 h 234"/>
              <a:gd name="T84" fmla="*/ 71 w 234"/>
              <a:gd name="T85" fmla="*/ 225 h 234"/>
              <a:gd name="T86" fmla="*/ 92 w 234"/>
              <a:gd name="T87" fmla="*/ 232 h 234"/>
              <a:gd name="T88" fmla="*/ 117 w 234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117" y="234"/>
                </a:move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49"/>
                </a:lnTo>
                <a:lnTo>
                  <a:pt x="228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CD5B3D4D-DB12-41FD-9E7B-AF3A90CD7157}"/>
              </a:ext>
            </a:extLst>
          </p:cNvPr>
          <p:cNvSpPr>
            <a:spLocks/>
          </p:cNvSpPr>
          <p:nvPr/>
        </p:nvSpPr>
        <p:spPr bwMode="auto">
          <a:xfrm>
            <a:off x="7325403" y="4718891"/>
            <a:ext cx="74612" cy="74612"/>
          </a:xfrm>
          <a:custGeom>
            <a:avLst/>
            <a:gdLst>
              <a:gd name="T0" fmla="*/ 117 w 234"/>
              <a:gd name="T1" fmla="*/ 234 h 234"/>
              <a:gd name="T2" fmla="*/ 140 w 234"/>
              <a:gd name="T3" fmla="*/ 232 h 234"/>
              <a:gd name="T4" fmla="*/ 144 w 234"/>
              <a:gd name="T5" fmla="*/ 230 h 234"/>
              <a:gd name="T6" fmla="*/ 146 w 234"/>
              <a:gd name="T7" fmla="*/ 229 h 234"/>
              <a:gd name="T8" fmla="*/ 150 w 234"/>
              <a:gd name="T9" fmla="*/ 229 h 234"/>
              <a:gd name="T10" fmla="*/ 161 w 234"/>
              <a:gd name="T11" fmla="*/ 226 h 234"/>
              <a:gd name="T12" fmla="*/ 181 w 234"/>
              <a:gd name="T13" fmla="*/ 214 h 234"/>
              <a:gd name="T14" fmla="*/ 190 w 234"/>
              <a:gd name="T15" fmla="*/ 207 h 234"/>
              <a:gd name="T16" fmla="*/ 200 w 234"/>
              <a:gd name="T17" fmla="*/ 200 h 234"/>
              <a:gd name="T18" fmla="*/ 207 w 234"/>
              <a:gd name="T19" fmla="*/ 190 h 234"/>
              <a:gd name="T20" fmla="*/ 214 w 234"/>
              <a:gd name="T21" fmla="*/ 181 h 234"/>
              <a:gd name="T22" fmla="*/ 226 w 234"/>
              <a:gd name="T23" fmla="*/ 161 h 234"/>
              <a:gd name="T24" fmla="*/ 229 w 234"/>
              <a:gd name="T25" fmla="*/ 150 h 234"/>
              <a:gd name="T26" fmla="*/ 229 w 234"/>
              <a:gd name="T27" fmla="*/ 146 h 234"/>
              <a:gd name="T28" fmla="*/ 230 w 234"/>
              <a:gd name="T29" fmla="*/ 144 h 234"/>
              <a:gd name="T30" fmla="*/ 232 w 234"/>
              <a:gd name="T31" fmla="*/ 139 h 234"/>
              <a:gd name="T32" fmla="*/ 234 w 234"/>
              <a:gd name="T33" fmla="*/ 117 h 234"/>
              <a:gd name="T34" fmla="*/ 232 w 234"/>
              <a:gd name="T35" fmla="*/ 93 h 234"/>
              <a:gd name="T36" fmla="*/ 226 w 234"/>
              <a:gd name="T37" fmla="*/ 71 h 234"/>
              <a:gd name="T38" fmla="*/ 214 w 234"/>
              <a:gd name="T39" fmla="*/ 51 h 234"/>
              <a:gd name="T40" fmla="*/ 200 w 234"/>
              <a:gd name="T41" fmla="*/ 34 h 234"/>
              <a:gd name="T42" fmla="*/ 190 w 234"/>
              <a:gd name="T43" fmla="*/ 25 h 234"/>
              <a:gd name="T44" fmla="*/ 181 w 234"/>
              <a:gd name="T45" fmla="*/ 19 h 234"/>
              <a:gd name="T46" fmla="*/ 161 w 234"/>
              <a:gd name="T47" fmla="*/ 8 h 234"/>
              <a:gd name="T48" fmla="*/ 150 w 234"/>
              <a:gd name="T49" fmla="*/ 3 h 234"/>
              <a:gd name="T50" fmla="*/ 140 w 234"/>
              <a:gd name="T51" fmla="*/ 1 h 234"/>
              <a:gd name="T52" fmla="*/ 117 w 234"/>
              <a:gd name="T53" fmla="*/ 0 h 234"/>
              <a:gd name="T54" fmla="*/ 93 w 234"/>
              <a:gd name="T55" fmla="*/ 1 h 234"/>
              <a:gd name="T56" fmla="*/ 71 w 234"/>
              <a:gd name="T57" fmla="*/ 8 h 234"/>
              <a:gd name="T58" fmla="*/ 51 w 234"/>
              <a:gd name="T59" fmla="*/ 19 h 234"/>
              <a:gd name="T60" fmla="*/ 35 w 234"/>
              <a:gd name="T61" fmla="*/ 34 h 234"/>
              <a:gd name="T62" fmla="*/ 19 w 234"/>
              <a:gd name="T63" fmla="*/ 51 h 234"/>
              <a:gd name="T64" fmla="*/ 8 w 234"/>
              <a:gd name="T65" fmla="*/ 71 h 234"/>
              <a:gd name="T66" fmla="*/ 1 w 234"/>
              <a:gd name="T67" fmla="*/ 93 h 234"/>
              <a:gd name="T68" fmla="*/ 0 w 234"/>
              <a:gd name="T69" fmla="*/ 117 h 234"/>
              <a:gd name="T70" fmla="*/ 1 w 234"/>
              <a:gd name="T71" fmla="*/ 139 h 234"/>
              <a:gd name="T72" fmla="*/ 3 w 234"/>
              <a:gd name="T73" fmla="*/ 150 h 234"/>
              <a:gd name="T74" fmla="*/ 8 w 234"/>
              <a:gd name="T75" fmla="*/ 161 h 234"/>
              <a:gd name="T76" fmla="*/ 19 w 234"/>
              <a:gd name="T77" fmla="*/ 181 h 234"/>
              <a:gd name="T78" fmla="*/ 26 w 234"/>
              <a:gd name="T79" fmla="*/ 190 h 234"/>
              <a:gd name="T80" fmla="*/ 35 w 234"/>
              <a:gd name="T81" fmla="*/ 200 h 234"/>
              <a:gd name="T82" fmla="*/ 51 w 234"/>
              <a:gd name="T83" fmla="*/ 214 h 234"/>
              <a:gd name="T84" fmla="*/ 71 w 234"/>
              <a:gd name="T85" fmla="*/ 226 h 234"/>
              <a:gd name="T86" fmla="*/ 93 w 234"/>
              <a:gd name="T87" fmla="*/ 232 h 234"/>
              <a:gd name="T88" fmla="*/ 117 w 234"/>
              <a:gd name="T8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117" y="234"/>
                </a:move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39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09106C48-6350-D448-77AA-E0CF05712E68}"/>
              </a:ext>
            </a:extLst>
          </p:cNvPr>
          <p:cNvSpPr>
            <a:spLocks/>
          </p:cNvSpPr>
          <p:nvPr/>
        </p:nvSpPr>
        <p:spPr bwMode="auto">
          <a:xfrm>
            <a:off x="7947703" y="3631453"/>
            <a:ext cx="0" cy="220662"/>
          </a:xfrm>
          <a:custGeom>
            <a:avLst/>
            <a:gdLst>
              <a:gd name="T0" fmla="*/ 693 h 693"/>
              <a:gd name="T1" fmla="*/ 287 h 693"/>
              <a:gd name="T2" fmla="*/ 0 h 69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93">
                <a:moveTo>
                  <a:pt x="0" y="693"/>
                </a:moveTo>
                <a:lnTo>
                  <a:pt x="0" y="287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3" name="Freeform 48">
            <a:extLst>
              <a:ext uri="{FF2B5EF4-FFF2-40B4-BE49-F238E27FC236}">
                <a16:creationId xmlns:a16="http://schemas.microsoft.com/office/drawing/2014/main" id="{5D0E7E2A-FB1D-5970-B912-02072AD0EA5C}"/>
              </a:ext>
            </a:extLst>
          </p:cNvPr>
          <p:cNvSpPr>
            <a:spLocks/>
          </p:cNvSpPr>
          <p:nvPr/>
        </p:nvSpPr>
        <p:spPr bwMode="auto">
          <a:xfrm>
            <a:off x="7507965" y="3872753"/>
            <a:ext cx="0" cy="361950"/>
          </a:xfrm>
          <a:custGeom>
            <a:avLst/>
            <a:gdLst>
              <a:gd name="T0" fmla="*/ 0 h 1140"/>
              <a:gd name="T1" fmla="*/ 466 h 1140"/>
              <a:gd name="T2" fmla="*/ 1140 h 1140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140">
                <a:moveTo>
                  <a:pt x="0" y="0"/>
                </a:moveTo>
                <a:lnTo>
                  <a:pt x="0" y="466"/>
                </a:lnTo>
                <a:lnTo>
                  <a:pt x="0" y="114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2D162264-2D2C-743E-B4AB-DD29AACC4D66}"/>
              </a:ext>
            </a:extLst>
          </p:cNvPr>
          <p:cNvSpPr>
            <a:spLocks/>
          </p:cNvSpPr>
          <p:nvPr/>
        </p:nvSpPr>
        <p:spPr bwMode="auto">
          <a:xfrm>
            <a:off x="8528728" y="4001341"/>
            <a:ext cx="0" cy="293687"/>
          </a:xfrm>
          <a:custGeom>
            <a:avLst/>
            <a:gdLst>
              <a:gd name="T0" fmla="*/ 928 h 928"/>
              <a:gd name="T1" fmla="*/ 406 h 928"/>
              <a:gd name="T2" fmla="*/ 0 h 92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28">
                <a:moveTo>
                  <a:pt x="0" y="928"/>
                </a:moveTo>
                <a:lnTo>
                  <a:pt x="0" y="40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5" name="Freeform 50">
            <a:extLst>
              <a:ext uri="{FF2B5EF4-FFF2-40B4-BE49-F238E27FC236}">
                <a16:creationId xmlns:a16="http://schemas.microsoft.com/office/drawing/2014/main" id="{AD2D116C-5E94-0689-C636-BB053F74BBD8}"/>
              </a:ext>
            </a:extLst>
          </p:cNvPr>
          <p:cNvSpPr>
            <a:spLocks/>
          </p:cNvSpPr>
          <p:nvPr/>
        </p:nvSpPr>
        <p:spPr bwMode="auto">
          <a:xfrm>
            <a:off x="7657190" y="3588591"/>
            <a:ext cx="0" cy="287337"/>
          </a:xfrm>
          <a:custGeom>
            <a:avLst/>
            <a:gdLst>
              <a:gd name="T0" fmla="*/ 905 h 905"/>
              <a:gd name="T1" fmla="*/ 381 h 905"/>
              <a:gd name="T2" fmla="*/ 0 h 90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05">
                <a:moveTo>
                  <a:pt x="0" y="905"/>
                </a:moveTo>
                <a:lnTo>
                  <a:pt x="0" y="38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6" name="Freeform 51">
            <a:extLst>
              <a:ext uri="{FF2B5EF4-FFF2-40B4-BE49-F238E27FC236}">
                <a16:creationId xmlns:a16="http://schemas.microsoft.com/office/drawing/2014/main" id="{42BBCF4D-ED71-3E40-8E65-28F4B9B0ED1E}"/>
              </a:ext>
            </a:extLst>
          </p:cNvPr>
          <p:cNvSpPr>
            <a:spLocks/>
          </p:cNvSpPr>
          <p:nvPr/>
        </p:nvSpPr>
        <p:spPr bwMode="auto">
          <a:xfrm>
            <a:off x="9120865" y="4412503"/>
            <a:ext cx="0" cy="330200"/>
          </a:xfrm>
          <a:custGeom>
            <a:avLst/>
            <a:gdLst>
              <a:gd name="T0" fmla="*/ 1039 h 1039"/>
              <a:gd name="T1" fmla="*/ 536 h 1039"/>
              <a:gd name="T2" fmla="*/ 0 h 103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039">
                <a:moveTo>
                  <a:pt x="0" y="1039"/>
                </a:moveTo>
                <a:lnTo>
                  <a:pt x="0" y="53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7" name="Freeform 52">
            <a:extLst>
              <a:ext uri="{FF2B5EF4-FFF2-40B4-BE49-F238E27FC236}">
                <a16:creationId xmlns:a16="http://schemas.microsoft.com/office/drawing/2014/main" id="{6DAB5DC9-9689-0D3E-6471-30DB63049C4D}"/>
              </a:ext>
            </a:extLst>
          </p:cNvPr>
          <p:cNvSpPr>
            <a:spLocks/>
          </p:cNvSpPr>
          <p:nvPr/>
        </p:nvSpPr>
        <p:spPr bwMode="auto">
          <a:xfrm>
            <a:off x="7363503" y="3709241"/>
            <a:ext cx="1757362" cy="1068387"/>
          </a:xfrm>
          <a:custGeom>
            <a:avLst/>
            <a:gdLst>
              <a:gd name="T0" fmla="*/ 5538 w 5538"/>
              <a:gd name="T1" fmla="*/ 2749 h 3364"/>
              <a:gd name="T2" fmla="*/ 3673 w 5538"/>
              <a:gd name="T3" fmla="*/ 1322 h 3364"/>
              <a:gd name="T4" fmla="*/ 1842 w 5538"/>
              <a:gd name="T5" fmla="*/ 41 h 3364"/>
              <a:gd name="T6" fmla="*/ 1831 w 5538"/>
              <a:gd name="T7" fmla="*/ 33 h 3364"/>
              <a:gd name="T8" fmla="*/ 927 w 5538"/>
              <a:gd name="T9" fmla="*/ 1 h 3364"/>
              <a:gd name="T10" fmla="*/ 916 w 5538"/>
              <a:gd name="T11" fmla="*/ 0 h 3364"/>
              <a:gd name="T12" fmla="*/ 458 w 5538"/>
              <a:gd name="T13" fmla="*/ 980 h 3364"/>
              <a:gd name="T14" fmla="*/ 436 w 5538"/>
              <a:gd name="T15" fmla="*/ 1028 h 3364"/>
              <a:gd name="T16" fmla="*/ 0 w 5538"/>
              <a:gd name="T17" fmla="*/ 3364 h 3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38" h="3364">
                <a:moveTo>
                  <a:pt x="5538" y="2749"/>
                </a:moveTo>
                <a:lnTo>
                  <a:pt x="3673" y="1322"/>
                </a:lnTo>
                <a:lnTo>
                  <a:pt x="1842" y="41"/>
                </a:lnTo>
                <a:lnTo>
                  <a:pt x="1831" y="33"/>
                </a:lnTo>
                <a:lnTo>
                  <a:pt x="927" y="1"/>
                </a:lnTo>
                <a:lnTo>
                  <a:pt x="916" y="0"/>
                </a:lnTo>
                <a:lnTo>
                  <a:pt x="458" y="980"/>
                </a:lnTo>
                <a:lnTo>
                  <a:pt x="436" y="1028"/>
                </a:lnTo>
                <a:lnTo>
                  <a:pt x="0" y="3364"/>
                </a:lnTo>
              </a:path>
            </a:pathLst>
          </a:custGeom>
          <a:noFill/>
          <a:ln w="20638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8" name="Freeform 53">
            <a:extLst>
              <a:ext uri="{FF2B5EF4-FFF2-40B4-BE49-F238E27FC236}">
                <a16:creationId xmlns:a16="http://schemas.microsoft.com/office/drawing/2014/main" id="{792CFA30-B409-76FA-B931-318EEEC7A083}"/>
              </a:ext>
            </a:extLst>
          </p:cNvPr>
          <p:cNvSpPr>
            <a:spLocks/>
          </p:cNvSpPr>
          <p:nvPr/>
        </p:nvSpPr>
        <p:spPr bwMode="auto">
          <a:xfrm>
            <a:off x="9084353" y="4545853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1 h 235"/>
              <a:gd name="T4" fmla="*/ 8 w 235"/>
              <a:gd name="T5" fmla="*/ 72 h 235"/>
              <a:gd name="T6" fmla="*/ 2 w 235"/>
              <a:gd name="T7" fmla="*/ 93 h 235"/>
              <a:gd name="T8" fmla="*/ 0 w 235"/>
              <a:gd name="T9" fmla="*/ 117 h 235"/>
              <a:gd name="T10" fmla="*/ 2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8 w 235"/>
              <a:gd name="T29" fmla="*/ 235 h 235"/>
              <a:gd name="T30" fmla="*/ 140 w 235"/>
              <a:gd name="T31" fmla="*/ 233 h 235"/>
              <a:gd name="T32" fmla="*/ 144 w 235"/>
              <a:gd name="T33" fmla="*/ 230 h 235"/>
              <a:gd name="T34" fmla="*/ 147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4 h 235"/>
              <a:gd name="T58" fmla="*/ 233 w 235"/>
              <a:gd name="T59" fmla="*/ 140 h 235"/>
              <a:gd name="T60" fmla="*/ 235 w 235"/>
              <a:gd name="T61" fmla="*/ 117 h 235"/>
              <a:gd name="T62" fmla="*/ 233 w 235"/>
              <a:gd name="T63" fmla="*/ 93 h 235"/>
              <a:gd name="T64" fmla="*/ 226 w 235"/>
              <a:gd name="T65" fmla="*/ 72 h 235"/>
              <a:gd name="T66" fmla="*/ 215 w 235"/>
              <a:gd name="T67" fmla="*/ 51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3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1"/>
                </a:lnTo>
                <a:lnTo>
                  <a:pt x="8" y="72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8" y="235"/>
                </a:lnTo>
                <a:lnTo>
                  <a:pt x="140" y="233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2"/>
                </a:lnTo>
                <a:lnTo>
                  <a:pt x="215" y="51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59" name="Freeform 54">
            <a:extLst>
              <a:ext uri="{FF2B5EF4-FFF2-40B4-BE49-F238E27FC236}">
                <a16:creationId xmlns:a16="http://schemas.microsoft.com/office/drawing/2014/main" id="{4DA2D432-3C3F-0098-5C7E-F656C95037AB}"/>
              </a:ext>
            </a:extLst>
          </p:cNvPr>
          <p:cNvSpPr>
            <a:spLocks/>
          </p:cNvSpPr>
          <p:nvPr/>
        </p:nvSpPr>
        <p:spPr bwMode="auto">
          <a:xfrm>
            <a:off x="8492215" y="4091828"/>
            <a:ext cx="74612" cy="74612"/>
          </a:xfrm>
          <a:custGeom>
            <a:avLst/>
            <a:gdLst>
              <a:gd name="T0" fmla="*/ 35 w 234"/>
              <a:gd name="T1" fmla="*/ 34 h 235"/>
              <a:gd name="T2" fmla="*/ 19 w 234"/>
              <a:gd name="T3" fmla="*/ 51 h 235"/>
              <a:gd name="T4" fmla="*/ 8 w 234"/>
              <a:gd name="T5" fmla="*/ 71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4 h 235"/>
              <a:gd name="T24" fmla="*/ 71 w 234"/>
              <a:gd name="T25" fmla="*/ 226 h 235"/>
              <a:gd name="T26" fmla="*/ 93 w 234"/>
              <a:gd name="T27" fmla="*/ 232 h 235"/>
              <a:gd name="T28" fmla="*/ 117 w 234"/>
              <a:gd name="T29" fmla="*/ 235 h 235"/>
              <a:gd name="T30" fmla="*/ 140 w 234"/>
              <a:gd name="T31" fmla="*/ 232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4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6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1 h 235"/>
              <a:gd name="T66" fmla="*/ 214 w 234"/>
              <a:gd name="T67" fmla="*/ 51 h 235"/>
              <a:gd name="T68" fmla="*/ 200 w 234"/>
              <a:gd name="T69" fmla="*/ 34 h 235"/>
              <a:gd name="T70" fmla="*/ 190 w 234"/>
              <a:gd name="T71" fmla="*/ 25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5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0" name="Freeform 55">
            <a:extLst>
              <a:ext uri="{FF2B5EF4-FFF2-40B4-BE49-F238E27FC236}">
                <a16:creationId xmlns:a16="http://schemas.microsoft.com/office/drawing/2014/main" id="{1D28A0C2-3069-7C38-609F-8145903BC425}"/>
              </a:ext>
            </a:extLst>
          </p:cNvPr>
          <p:cNvSpPr>
            <a:spLocks/>
          </p:cNvSpPr>
          <p:nvPr/>
        </p:nvSpPr>
        <p:spPr bwMode="auto">
          <a:xfrm>
            <a:off x="7906428" y="3683841"/>
            <a:ext cx="74612" cy="74612"/>
          </a:xfrm>
          <a:custGeom>
            <a:avLst/>
            <a:gdLst>
              <a:gd name="T0" fmla="*/ 35 w 234"/>
              <a:gd name="T1" fmla="*/ 35 h 235"/>
              <a:gd name="T2" fmla="*/ 19 w 234"/>
              <a:gd name="T3" fmla="*/ 52 h 235"/>
              <a:gd name="T4" fmla="*/ 8 w 234"/>
              <a:gd name="T5" fmla="*/ 72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5 h 235"/>
              <a:gd name="T24" fmla="*/ 71 w 234"/>
              <a:gd name="T25" fmla="*/ 226 h 235"/>
              <a:gd name="T26" fmla="*/ 93 w 234"/>
              <a:gd name="T27" fmla="*/ 233 h 235"/>
              <a:gd name="T28" fmla="*/ 117 w 234"/>
              <a:gd name="T29" fmla="*/ 235 h 235"/>
              <a:gd name="T30" fmla="*/ 139 w 234"/>
              <a:gd name="T31" fmla="*/ 233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5 h 235"/>
              <a:gd name="T42" fmla="*/ 190 w 234"/>
              <a:gd name="T43" fmla="*/ 207 h 235"/>
              <a:gd name="T44" fmla="*/ 200 w 234"/>
              <a:gd name="T45" fmla="*/ 200 h 235"/>
              <a:gd name="T46" fmla="*/ 206 w 234"/>
              <a:gd name="T47" fmla="*/ 190 h 235"/>
              <a:gd name="T48" fmla="*/ 214 w 234"/>
              <a:gd name="T49" fmla="*/ 181 h 235"/>
              <a:gd name="T50" fmla="*/ 225 w 234"/>
              <a:gd name="T51" fmla="*/ 161 h 235"/>
              <a:gd name="T52" fmla="*/ 229 w 234"/>
              <a:gd name="T53" fmla="*/ 150 h 235"/>
              <a:gd name="T54" fmla="*/ 229 w 234"/>
              <a:gd name="T55" fmla="*/ 147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5 w 234"/>
              <a:gd name="T65" fmla="*/ 72 h 235"/>
              <a:gd name="T66" fmla="*/ 214 w 234"/>
              <a:gd name="T67" fmla="*/ 52 h 235"/>
              <a:gd name="T68" fmla="*/ 200 w 234"/>
              <a:gd name="T69" fmla="*/ 35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39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39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5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39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1" name="Freeform 56">
            <a:extLst>
              <a:ext uri="{FF2B5EF4-FFF2-40B4-BE49-F238E27FC236}">
                <a16:creationId xmlns:a16="http://schemas.microsoft.com/office/drawing/2014/main" id="{86D94144-1829-5AA0-EA48-24E8732800FC}"/>
              </a:ext>
            </a:extLst>
          </p:cNvPr>
          <p:cNvSpPr>
            <a:spLocks/>
          </p:cNvSpPr>
          <p:nvPr/>
        </p:nvSpPr>
        <p:spPr bwMode="auto">
          <a:xfrm>
            <a:off x="7620678" y="3672728"/>
            <a:ext cx="73025" cy="74612"/>
          </a:xfrm>
          <a:custGeom>
            <a:avLst/>
            <a:gdLst>
              <a:gd name="T0" fmla="*/ 34 w 234"/>
              <a:gd name="T1" fmla="*/ 34 h 234"/>
              <a:gd name="T2" fmla="*/ 19 w 234"/>
              <a:gd name="T3" fmla="*/ 51 h 234"/>
              <a:gd name="T4" fmla="*/ 7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7 w 234"/>
              <a:gd name="T15" fmla="*/ 161 h 234"/>
              <a:gd name="T16" fmla="*/ 19 w 234"/>
              <a:gd name="T17" fmla="*/ 181 h 234"/>
              <a:gd name="T18" fmla="*/ 25 w 234"/>
              <a:gd name="T19" fmla="*/ 190 h 234"/>
              <a:gd name="T20" fmla="*/ 34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2 w 234"/>
              <a:gd name="T27" fmla="*/ 232 h 234"/>
              <a:gd name="T28" fmla="*/ 117 w 234"/>
              <a:gd name="T29" fmla="*/ 234 h 234"/>
              <a:gd name="T30" fmla="*/ 139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49 w 234"/>
              <a:gd name="T37" fmla="*/ 229 h 234"/>
              <a:gd name="T38" fmla="*/ 160 w 234"/>
              <a:gd name="T39" fmla="*/ 225 h 234"/>
              <a:gd name="T40" fmla="*/ 180 w 234"/>
              <a:gd name="T41" fmla="*/ 214 h 234"/>
              <a:gd name="T42" fmla="*/ 189 w 234"/>
              <a:gd name="T43" fmla="*/ 206 h 234"/>
              <a:gd name="T44" fmla="*/ 199 w 234"/>
              <a:gd name="T45" fmla="*/ 200 h 234"/>
              <a:gd name="T46" fmla="*/ 206 w 234"/>
              <a:gd name="T47" fmla="*/ 190 h 234"/>
              <a:gd name="T48" fmla="*/ 214 w 234"/>
              <a:gd name="T49" fmla="*/ 181 h 234"/>
              <a:gd name="T50" fmla="*/ 225 w 234"/>
              <a:gd name="T51" fmla="*/ 161 h 234"/>
              <a:gd name="T52" fmla="*/ 229 w 234"/>
              <a:gd name="T53" fmla="*/ 149 h 234"/>
              <a:gd name="T54" fmla="*/ 229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5 w 234"/>
              <a:gd name="T65" fmla="*/ 71 h 234"/>
              <a:gd name="T66" fmla="*/ 214 w 234"/>
              <a:gd name="T67" fmla="*/ 51 h 234"/>
              <a:gd name="T68" fmla="*/ 199 w 234"/>
              <a:gd name="T69" fmla="*/ 34 h 234"/>
              <a:gd name="T70" fmla="*/ 189 w 234"/>
              <a:gd name="T71" fmla="*/ 25 h 234"/>
              <a:gd name="T72" fmla="*/ 180 w 234"/>
              <a:gd name="T73" fmla="*/ 19 h 234"/>
              <a:gd name="T74" fmla="*/ 160 w 234"/>
              <a:gd name="T75" fmla="*/ 7 h 234"/>
              <a:gd name="T76" fmla="*/ 149 w 234"/>
              <a:gd name="T77" fmla="*/ 3 h 234"/>
              <a:gd name="T78" fmla="*/ 139 w 234"/>
              <a:gd name="T79" fmla="*/ 1 h 234"/>
              <a:gd name="T80" fmla="*/ 117 w 234"/>
              <a:gd name="T81" fmla="*/ 0 h 234"/>
              <a:gd name="T82" fmla="*/ 92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4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4" y="34"/>
                </a:move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2" name="Freeform 57">
            <a:extLst>
              <a:ext uri="{FF2B5EF4-FFF2-40B4-BE49-F238E27FC236}">
                <a16:creationId xmlns:a16="http://schemas.microsoft.com/office/drawing/2014/main" id="{2F30EF01-E03C-2051-2612-37E9B9AE4544}"/>
              </a:ext>
            </a:extLst>
          </p:cNvPr>
          <p:cNvSpPr>
            <a:spLocks/>
          </p:cNvSpPr>
          <p:nvPr/>
        </p:nvSpPr>
        <p:spPr bwMode="auto">
          <a:xfrm>
            <a:off x="7463515" y="3999753"/>
            <a:ext cx="74612" cy="74612"/>
          </a:xfrm>
          <a:custGeom>
            <a:avLst/>
            <a:gdLst>
              <a:gd name="T0" fmla="*/ 35 w 235"/>
              <a:gd name="T1" fmla="*/ 34 h 235"/>
              <a:gd name="T2" fmla="*/ 19 w 235"/>
              <a:gd name="T3" fmla="*/ 51 h 235"/>
              <a:gd name="T4" fmla="*/ 8 w 235"/>
              <a:gd name="T5" fmla="*/ 71 h 235"/>
              <a:gd name="T6" fmla="*/ 2 w 235"/>
              <a:gd name="T7" fmla="*/ 93 h 235"/>
              <a:gd name="T8" fmla="*/ 0 w 235"/>
              <a:gd name="T9" fmla="*/ 117 h 235"/>
              <a:gd name="T10" fmla="*/ 2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4 h 235"/>
              <a:gd name="T24" fmla="*/ 72 w 235"/>
              <a:gd name="T25" fmla="*/ 226 h 235"/>
              <a:gd name="T26" fmla="*/ 93 w 235"/>
              <a:gd name="T27" fmla="*/ 232 h 235"/>
              <a:gd name="T28" fmla="*/ 118 w 235"/>
              <a:gd name="T29" fmla="*/ 235 h 235"/>
              <a:gd name="T30" fmla="*/ 140 w 235"/>
              <a:gd name="T31" fmla="*/ 232 h 235"/>
              <a:gd name="T32" fmla="*/ 144 w 235"/>
              <a:gd name="T33" fmla="*/ 230 h 235"/>
              <a:gd name="T34" fmla="*/ 147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4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6 h 235"/>
              <a:gd name="T56" fmla="*/ 230 w 235"/>
              <a:gd name="T57" fmla="*/ 144 h 235"/>
              <a:gd name="T58" fmla="*/ 233 w 235"/>
              <a:gd name="T59" fmla="*/ 140 h 235"/>
              <a:gd name="T60" fmla="*/ 235 w 235"/>
              <a:gd name="T61" fmla="*/ 117 h 235"/>
              <a:gd name="T62" fmla="*/ 233 w 235"/>
              <a:gd name="T63" fmla="*/ 93 h 235"/>
              <a:gd name="T64" fmla="*/ 226 w 235"/>
              <a:gd name="T65" fmla="*/ 71 h 235"/>
              <a:gd name="T66" fmla="*/ 215 w 235"/>
              <a:gd name="T67" fmla="*/ 51 h 235"/>
              <a:gd name="T68" fmla="*/ 200 w 235"/>
              <a:gd name="T69" fmla="*/ 34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3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5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40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63" name="Freeform 58">
            <a:extLst>
              <a:ext uri="{FF2B5EF4-FFF2-40B4-BE49-F238E27FC236}">
                <a16:creationId xmlns:a16="http://schemas.microsoft.com/office/drawing/2014/main" id="{B60A54BB-9FDE-97A5-5D29-9871A8C09854}"/>
              </a:ext>
            </a:extLst>
          </p:cNvPr>
          <p:cNvSpPr>
            <a:spLocks/>
          </p:cNvSpPr>
          <p:nvPr/>
        </p:nvSpPr>
        <p:spPr bwMode="auto">
          <a:xfrm>
            <a:off x="7325403" y="4741116"/>
            <a:ext cx="74612" cy="74612"/>
          </a:xfrm>
          <a:custGeom>
            <a:avLst/>
            <a:gdLst>
              <a:gd name="T0" fmla="*/ 35 w 234"/>
              <a:gd name="T1" fmla="*/ 34 h 235"/>
              <a:gd name="T2" fmla="*/ 19 w 234"/>
              <a:gd name="T3" fmla="*/ 51 h 235"/>
              <a:gd name="T4" fmla="*/ 8 w 234"/>
              <a:gd name="T5" fmla="*/ 71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4 h 235"/>
              <a:gd name="T24" fmla="*/ 71 w 234"/>
              <a:gd name="T25" fmla="*/ 226 h 235"/>
              <a:gd name="T26" fmla="*/ 93 w 234"/>
              <a:gd name="T27" fmla="*/ 232 h 235"/>
              <a:gd name="T28" fmla="*/ 117 w 234"/>
              <a:gd name="T29" fmla="*/ 235 h 235"/>
              <a:gd name="T30" fmla="*/ 140 w 234"/>
              <a:gd name="T31" fmla="*/ 232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4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6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1 h 235"/>
              <a:gd name="T66" fmla="*/ 214 w 234"/>
              <a:gd name="T67" fmla="*/ 51 h 235"/>
              <a:gd name="T68" fmla="*/ 200 w 234"/>
              <a:gd name="T69" fmla="*/ 34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4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6"/>
                </a:lnTo>
                <a:lnTo>
                  <a:pt x="93" y="232"/>
                </a:lnTo>
                <a:lnTo>
                  <a:pt x="117" y="235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4" name="Freeform 59">
            <a:extLst>
              <a:ext uri="{FF2B5EF4-FFF2-40B4-BE49-F238E27FC236}">
                <a16:creationId xmlns:a16="http://schemas.microsoft.com/office/drawing/2014/main" id="{7A190547-FBCE-E443-2059-BA5A77BCC4A9}"/>
              </a:ext>
            </a:extLst>
          </p:cNvPr>
          <p:cNvSpPr>
            <a:spLocks/>
          </p:cNvSpPr>
          <p:nvPr/>
        </p:nvSpPr>
        <p:spPr bwMode="auto">
          <a:xfrm>
            <a:off x="7947703" y="3645741"/>
            <a:ext cx="0" cy="217487"/>
          </a:xfrm>
          <a:custGeom>
            <a:avLst/>
            <a:gdLst>
              <a:gd name="T0" fmla="*/ 682 h 682"/>
              <a:gd name="T1" fmla="*/ 302 h 682"/>
              <a:gd name="T2" fmla="*/ 0 h 68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82">
                <a:moveTo>
                  <a:pt x="0" y="682"/>
                </a:moveTo>
                <a:lnTo>
                  <a:pt x="0" y="30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5" name="Freeform 60">
            <a:extLst>
              <a:ext uri="{FF2B5EF4-FFF2-40B4-BE49-F238E27FC236}">
                <a16:creationId xmlns:a16="http://schemas.microsoft.com/office/drawing/2014/main" id="{6DE5E9A9-3B86-1F83-0477-30605684E832}"/>
              </a:ext>
            </a:extLst>
          </p:cNvPr>
          <p:cNvSpPr>
            <a:spLocks/>
          </p:cNvSpPr>
          <p:nvPr/>
        </p:nvSpPr>
        <p:spPr bwMode="auto">
          <a:xfrm>
            <a:off x="8528728" y="4007691"/>
            <a:ext cx="0" cy="347662"/>
          </a:xfrm>
          <a:custGeom>
            <a:avLst/>
            <a:gdLst>
              <a:gd name="T0" fmla="*/ 1095 h 1095"/>
              <a:gd name="T1" fmla="*/ 509 h 1095"/>
              <a:gd name="T2" fmla="*/ 0 h 109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095">
                <a:moveTo>
                  <a:pt x="0" y="1095"/>
                </a:moveTo>
                <a:lnTo>
                  <a:pt x="0" y="509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6" name="Freeform 61">
            <a:extLst>
              <a:ext uri="{FF2B5EF4-FFF2-40B4-BE49-F238E27FC236}">
                <a16:creationId xmlns:a16="http://schemas.microsoft.com/office/drawing/2014/main" id="{DF0B0C1B-0A7E-659A-0991-166622ED7474}"/>
              </a:ext>
            </a:extLst>
          </p:cNvPr>
          <p:cNvSpPr>
            <a:spLocks/>
          </p:cNvSpPr>
          <p:nvPr/>
        </p:nvSpPr>
        <p:spPr bwMode="auto">
          <a:xfrm>
            <a:off x="7511140" y="4001341"/>
            <a:ext cx="0" cy="382587"/>
          </a:xfrm>
          <a:custGeom>
            <a:avLst/>
            <a:gdLst>
              <a:gd name="T0" fmla="*/ 1208 h 1208"/>
              <a:gd name="T1" fmla="*/ 470 h 1208"/>
              <a:gd name="T2" fmla="*/ 0 h 120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08">
                <a:moveTo>
                  <a:pt x="0" y="1208"/>
                </a:moveTo>
                <a:lnTo>
                  <a:pt x="0" y="47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7" name="Freeform 62">
            <a:extLst>
              <a:ext uri="{FF2B5EF4-FFF2-40B4-BE49-F238E27FC236}">
                <a16:creationId xmlns:a16="http://schemas.microsoft.com/office/drawing/2014/main" id="{2FBC4924-A8F9-2747-2896-E115BD5D1803}"/>
              </a:ext>
            </a:extLst>
          </p:cNvPr>
          <p:cNvSpPr>
            <a:spLocks/>
          </p:cNvSpPr>
          <p:nvPr/>
        </p:nvSpPr>
        <p:spPr bwMode="auto">
          <a:xfrm>
            <a:off x="7654015" y="3599703"/>
            <a:ext cx="0" cy="284162"/>
          </a:xfrm>
          <a:custGeom>
            <a:avLst/>
            <a:gdLst>
              <a:gd name="T0" fmla="*/ 895 h 895"/>
              <a:gd name="T1" fmla="*/ 415 h 895"/>
              <a:gd name="T2" fmla="*/ 0 h 89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895">
                <a:moveTo>
                  <a:pt x="0" y="895"/>
                </a:moveTo>
                <a:lnTo>
                  <a:pt x="0" y="415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28" name="Line 63">
            <a:extLst>
              <a:ext uri="{FF2B5EF4-FFF2-40B4-BE49-F238E27FC236}">
                <a16:creationId xmlns:a16="http://schemas.microsoft.com/office/drawing/2014/main" id="{66FA5FF6-0D77-1B8C-6EDF-386D03AAC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20865" y="4441078"/>
            <a:ext cx="0" cy="266700"/>
          </a:xfrm>
          <a:prstGeom prst="line">
            <a:avLst/>
          </a:prstGeom>
          <a:noFill/>
          <a:ln w="63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0" name="Freeform 64">
            <a:extLst>
              <a:ext uri="{FF2B5EF4-FFF2-40B4-BE49-F238E27FC236}">
                <a16:creationId xmlns:a16="http://schemas.microsoft.com/office/drawing/2014/main" id="{C8341F89-0EDB-16A1-5996-A0E84DEC5A31}"/>
              </a:ext>
            </a:extLst>
          </p:cNvPr>
          <p:cNvSpPr>
            <a:spLocks/>
          </p:cNvSpPr>
          <p:nvPr/>
        </p:nvSpPr>
        <p:spPr bwMode="auto">
          <a:xfrm>
            <a:off x="7363503" y="3731466"/>
            <a:ext cx="1754187" cy="1120775"/>
          </a:xfrm>
          <a:custGeom>
            <a:avLst/>
            <a:gdLst>
              <a:gd name="T0" fmla="*/ 5527 w 5527"/>
              <a:gd name="T1" fmla="*/ 2638 h 3532"/>
              <a:gd name="T2" fmla="*/ 3673 w 5527"/>
              <a:gd name="T3" fmla="*/ 1381 h 3532"/>
              <a:gd name="T4" fmla="*/ 1842 w 5527"/>
              <a:gd name="T5" fmla="*/ 34 h 3532"/>
              <a:gd name="T6" fmla="*/ 916 w 5527"/>
              <a:gd name="T7" fmla="*/ 1 h 3532"/>
              <a:gd name="T8" fmla="*/ 905 w 5527"/>
              <a:gd name="T9" fmla="*/ 0 h 3532"/>
              <a:gd name="T10" fmla="*/ 469 w 5527"/>
              <a:gd name="T11" fmla="*/ 1319 h 3532"/>
              <a:gd name="T12" fmla="*/ 447 w 5527"/>
              <a:gd name="T13" fmla="*/ 1386 h 3532"/>
              <a:gd name="T14" fmla="*/ 0 w 5527"/>
              <a:gd name="T15" fmla="*/ 3532 h 3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27" h="3532">
                <a:moveTo>
                  <a:pt x="5527" y="2638"/>
                </a:moveTo>
                <a:lnTo>
                  <a:pt x="3673" y="1381"/>
                </a:lnTo>
                <a:lnTo>
                  <a:pt x="1842" y="34"/>
                </a:lnTo>
                <a:lnTo>
                  <a:pt x="916" y="1"/>
                </a:lnTo>
                <a:lnTo>
                  <a:pt x="905" y="0"/>
                </a:lnTo>
                <a:lnTo>
                  <a:pt x="469" y="1319"/>
                </a:lnTo>
                <a:lnTo>
                  <a:pt x="447" y="1386"/>
                </a:lnTo>
                <a:lnTo>
                  <a:pt x="0" y="3532"/>
                </a:lnTo>
              </a:path>
            </a:pathLst>
          </a:custGeom>
          <a:noFill/>
          <a:ln w="20638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1" name="Freeform 65">
            <a:extLst>
              <a:ext uri="{FF2B5EF4-FFF2-40B4-BE49-F238E27FC236}">
                <a16:creationId xmlns:a16="http://schemas.microsoft.com/office/drawing/2014/main" id="{E383377F-5335-B01E-58C6-D0163C682080}"/>
              </a:ext>
            </a:extLst>
          </p:cNvPr>
          <p:cNvSpPr>
            <a:spLocks/>
          </p:cNvSpPr>
          <p:nvPr/>
        </p:nvSpPr>
        <p:spPr bwMode="auto">
          <a:xfrm>
            <a:off x="9079590" y="4531566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2 h 235"/>
              <a:gd name="T4" fmla="*/ 8 w 235"/>
              <a:gd name="T5" fmla="*/ 72 h 235"/>
              <a:gd name="T6" fmla="*/ 1 w 235"/>
              <a:gd name="T7" fmla="*/ 93 h 235"/>
              <a:gd name="T8" fmla="*/ 0 w 235"/>
              <a:gd name="T9" fmla="*/ 118 h 235"/>
              <a:gd name="T10" fmla="*/ 1 w 235"/>
              <a:gd name="T11" fmla="*/ 140 h 235"/>
              <a:gd name="T12" fmla="*/ 4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2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8 w 235"/>
              <a:gd name="T29" fmla="*/ 235 h 235"/>
              <a:gd name="T30" fmla="*/ 140 w 235"/>
              <a:gd name="T31" fmla="*/ 233 h 235"/>
              <a:gd name="T32" fmla="*/ 144 w 235"/>
              <a:gd name="T33" fmla="*/ 231 h 235"/>
              <a:gd name="T34" fmla="*/ 147 w 235"/>
              <a:gd name="T35" fmla="*/ 230 h 235"/>
              <a:gd name="T36" fmla="*/ 150 w 235"/>
              <a:gd name="T37" fmla="*/ 230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5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5 h 235"/>
              <a:gd name="T58" fmla="*/ 233 w 235"/>
              <a:gd name="T59" fmla="*/ 140 h 235"/>
              <a:gd name="T60" fmla="*/ 235 w 235"/>
              <a:gd name="T61" fmla="*/ 118 h 235"/>
              <a:gd name="T62" fmla="*/ 233 w 235"/>
              <a:gd name="T63" fmla="*/ 93 h 235"/>
              <a:gd name="T64" fmla="*/ 226 w 235"/>
              <a:gd name="T65" fmla="*/ 72 h 235"/>
              <a:gd name="T66" fmla="*/ 215 w 235"/>
              <a:gd name="T67" fmla="*/ 52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4 h 235"/>
              <a:gd name="T78" fmla="*/ 140 w 235"/>
              <a:gd name="T79" fmla="*/ 1 h 235"/>
              <a:gd name="T80" fmla="*/ 118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2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5"/>
                </a:lnTo>
                <a:lnTo>
                  <a:pt x="72" y="226"/>
                </a:lnTo>
                <a:lnTo>
                  <a:pt x="93" y="233"/>
                </a:lnTo>
                <a:lnTo>
                  <a:pt x="118" y="235"/>
                </a:lnTo>
                <a:lnTo>
                  <a:pt x="140" y="233"/>
                </a:lnTo>
                <a:lnTo>
                  <a:pt x="144" y="231"/>
                </a:lnTo>
                <a:lnTo>
                  <a:pt x="147" y="230"/>
                </a:lnTo>
                <a:lnTo>
                  <a:pt x="150" y="230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5"/>
                </a:lnTo>
                <a:lnTo>
                  <a:pt x="233" y="140"/>
                </a:lnTo>
                <a:lnTo>
                  <a:pt x="235" y="118"/>
                </a:lnTo>
                <a:lnTo>
                  <a:pt x="233" y="93"/>
                </a:lnTo>
                <a:lnTo>
                  <a:pt x="226" y="72"/>
                </a:lnTo>
                <a:lnTo>
                  <a:pt x="215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2" name="Freeform 66">
            <a:extLst>
              <a:ext uri="{FF2B5EF4-FFF2-40B4-BE49-F238E27FC236}">
                <a16:creationId xmlns:a16="http://schemas.microsoft.com/office/drawing/2014/main" id="{7F6D3FBE-E959-10A9-E588-0CFABE955599}"/>
              </a:ext>
            </a:extLst>
          </p:cNvPr>
          <p:cNvSpPr>
            <a:spLocks/>
          </p:cNvSpPr>
          <p:nvPr/>
        </p:nvSpPr>
        <p:spPr bwMode="auto">
          <a:xfrm>
            <a:off x="8492215" y="4133103"/>
            <a:ext cx="74612" cy="74612"/>
          </a:xfrm>
          <a:custGeom>
            <a:avLst/>
            <a:gdLst>
              <a:gd name="T0" fmla="*/ 35 w 234"/>
              <a:gd name="T1" fmla="*/ 35 h 235"/>
              <a:gd name="T2" fmla="*/ 19 w 234"/>
              <a:gd name="T3" fmla="*/ 52 h 235"/>
              <a:gd name="T4" fmla="*/ 8 w 234"/>
              <a:gd name="T5" fmla="*/ 72 h 235"/>
              <a:gd name="T6" fmla="*/ 1 w 234"/>
              <a:gd name="T7" fmla="*/ 93 h 235"/>
              <a:gd name="T8" fmla="*/ 0 w 234"/>
              <a:gd name="T9" fmla="*/ 117 h 235"/>
              <a:gd name="T10" fmla="*/ 1 w 234"/>
              <a:gd name="T11" fmla="*/ 140 h 235"/>
              <a:gd name="T12" fmla="*/ 3 w 234"/>
              <a:gd name="T13" fmla="*/ 150 h 235"/>
              <a:gd name="T14" fmla="*/ 8 w 234"/>
              <a:gd name="T15" fmla="*/ 161 h 235"/>
              <a:gd name="T16" fmla="*/ 19 w 234"/>
              <a:gd name="T17" fmla="*/ 181 h 235"/>
              <a:gd name="T18" fmla="*/ 26 w 234"/>
              <a:gd name="T19" fmla="*/ 190 h 235"/>
              <a:gd name="T20" fmla="*/ 35 w 234"/>
              <a:gd name="T21" fmla="*/ 200 h 235"/>
              <a:gd name="T22" fmla="*/ 51 w 234"/>
              <a:gd name="T23" fmla="*/ 215 h 235"/>
              <a:gd name="T24" fmla="*/ 71 w 234"/>
              <a:gd name="T25" fmla="*/ 226 h 235"/>
              <a:gd name="T26" fmla="*/ 93 w 234"/>
              <a:gd name="T27" fmla="*/ 233 h 235"/>
              <a:gd name="T28" fmla="*/ 117 w 234"/>
              <a:gd name="T29" fmla="*/ 235 h 235"/>
              <a:gd name="T30" fmla="*/ 140 w 234"/>
              <a:gd name="T31" fmla="*/ 233 h 235"/>
              <a:gd name="T32" fmla="*/ 144 w 234"/>
              <a:gd name="T33" fmla="*/ 230 h 235"/>
              <a:gd name="T34" fmla="*/ 146 w 234"/>
              <a:gd name="T35" fmla="*/ 229 h 235"/>
              <a:gd name="T36" fmla="*/ 150 w 234"/>
              <a:gd name="T37" fmla="*/ 229 h 235"/>
              <a:gd name="T38" fmla="*/ 161 w 234"/>
              <a:gd name="T39" fmla="*/ 226 h 235"/>
              <a:gd name="T40" fmla="*/ 181 w 234"/>
              <a:gd name="T41" fmla="*/ 215 h 235"/>
              <a:gd name="T42" fmla="*/ 190 w 234"/>
              <a:gd name="T43" fmla="*/ 207 h 235"/>
              <a:gd name="T44" fmla="*/ 200 w 234"/>
              <a:gd name="T45" fmla="*/ 200 h 235"/>
              <a:gd name="T46" fmla="*/ 207 w 234"/>
              <a:gd name="T47" fmla="*/ 190 h 235"/>
              <a:gd name="T48" fmla="*/ 214 w 234"/>
              <a:gd name="T49" fmla="*/ 181 h 235"/>
              <a:gd name="T50" fmla="*/ 226 w 234"/>
              <a:gd name="T51" fmla="*/ 161 h 235"/>
              <a:gd name="T52" fmla="*/ 229 w 234"/>
              <a:gd name="T53" fmla="*/ 150 h 235"/>
              <a:gd name="T54" fmla="*/ 229 w 234"/>
              <a:gd name="T55" fmla="*/ 147 h 235"/>
              <a:gd name="T56" fmla="*/ 230 w 234"/>
              <a:gd name="T57" fmla="*/ 144 h 235"/>
              <a:gd name="T58" fmla="*/ 232 w 234"/>
              <a:gd name="T59" fmla="*/ 140 h 235"/>
              <a:gd name="T60" fmla="*/ 234 w 234"/>
              <a:gd name="T61" fmla="*/ 117 h 235"/>
              <a:gd name="T62" fmla="*/ 232 w 234"/>
              <a:gd name="T63" fmla="*/ 93 h 235"/>
              <a:gd name="T64" fmla="*/ 226 w 234"/>
              <a:gd name="T65" fmla="*/ 72 h 235"/>
              <a:gd name="T66" fmla="*/ 214 w 234"/>
              <a:gd name="T67" fmla="*/ 52 h 235"/>
              <a:gd name="T68" fmla="*/ 200 w 234"/>
              <a:gd name="T69" fmla="*/ 35 h 235"/>
              <a:gd name="T70" fmla="*/ 190 w 234"/>
              <a:gd name="T71" fmla="*/ 26 h 235"/>
              <a:gd name="T72" fmla="*/ 181 w 234"/>
              <a:gd name="T73" fmla="*/ 19 h 235"/>
              <a:gd name="T74" fmla="*/ 161 w 234"/>
              <a:gd name="T75" fmla="*/ 8 h 235"/>
              <a:gd name="T76" fmla="*/ 150 w 234"/>
              <a:gd name="T77" fmla="*/ 3 h 235"/>
              <a:gd name="T78" fmla="*/ 140 w 234"/>
              <a:gd name="T79" fmla="*/ 1 h 235"/>
              <a:gd name="T80" fmla="*/ 117 w 234"/>
              <a:gd name="T81" fmla="*/ 0 h 235"/>
              <a:gd name="T82" fmla="*/ 93 w 234"/>
              <a:gd name="T83" fmla="*/ 1 h 235"/>
              <a:gd name="T84" fmla="*/ 71 w 234"/>
              <a:gd name="T85" fmla="*/ 8 h 235"/>
              <a:gd name="T86" fmla="*/ 51 w 234"/>
              <a:gd name="T87" fmla="*/ 19 h 235"/>
              <a:gd name="T88" fmla="*/ 35 w 234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7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1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4" y="117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3" name="Freeform 67">
            <a:extLst>
              <a:ext uri="{FF2B5EF4-FFF2-40B4-BE49-F238E27FC236}">
                <a16:creationId xmlns:a16="http://schemas.microsoft.com/office/drawing/2014/main" id="{9A02AD32-B91D-FB9A-C262-D3D4FE74EB10}"/>
              </a:ext>
            </a:extLst>
          </p:cNvPr>
          <p:cNvSpPr>
            <a:spLocks/>
          </p:cNvSpPr>
          <p:nvPr/>
        </p:nvSpPr>
        <p:spPr bwMode="auto">
          <a:xfrm>
            <a:off x="7911190" y="3704478"/>
            <a:ext cx="74612" cy="74612"/>
          </a:xfrm>
          <a:custGeom>
            <a:avLst/>
            <a:gdLst>
              <a:gd name="T0" fmla="*/ 35 w 235"/>
              <a:gd name="T1" fmla="*/ 35 h 235"/>
              <a:gd name="T2" fmla="*/ 19 w 235"/>
              <a:gd name="T3" fmla="*/ 52 h 235"/>
              <a:gd name="T4" fmla="*/ 8 w 235"/>
              <a:gd name="T5" fmla="*/ 72 h 235"/>
              <a:gd name="T6" fmla="*/ 1 w 235"/>
              <a:gd name="T7" fmla="*/ 93 h 235"/>
              <a:gd name="T8" fmla="*/ 0 w 235"/>
              <a:gd name="T9" fmla="*/ 118 h 235"/>
              <a:gd name="T10" fmla="*/ 1 w 235"/>
              <a:gd name="T11" fmla="*/ 140 h 235"/>
              <a:gd name="T12" fmla="*/ 3 w 235"/>
              <a:gd name="T13" fmla="*/ 150 h 235"/>
              <a:gd name="T14" fmla="*/ 8 w 235"/>
              <a:gd name="T15" fmla="*/ 161 h 235"/>
              <a:gd name="T16" fmla="*/ 19 w 235"/>
              <a:gd name="T17" fmla="*/ 181 h 235"/>
              <a:gd name="T18" fmla="*/ 26 w 235"/>
              <a:gd name="T19" fmla="*/ 190 h 235"/>
              <a:gd name="T20" fmla="*/ 35 w 235"/>
              <a:gd name="T21" fmla="*/ 200 h 235"/>
              <a:gd name="T22" fmla="*/ 51 w 235"/>
              <a:gd name="T23" fmla="*/ 215 h 235"/>
              <a:gd name="T24" fmla="*/ 72 w 235"/>
              <a:gd name="T25" fmla="*/ 226 h 235"/>
              <a:gd name="T26" fmla="*/ 93 w 235"/>
              <a:gd name="T27" fmla="*/ 233 h 235"/>
              <a:gd name="T28" fmla="*/ 117 w 235"/>
              <a:gd name="T29" fmla="*/ 235 h 235"/>
              <a:gd name="T30" fmla="*/ 140 w 235"/>
              <a:gd name="T31" fmla="*/ 233 h 235"/>
              <a:gd name="T32" fmla="*/ 144 w 235"/>
              <a:gd name="T33" fmla="*/ 230 h 235"/>
              <a:gd name="T34" fmla="*/ 146 w 235"/>
              <a:gd name="T35" fmla="*/ 229 h 235"/>
              <a:gd name="T36" fmla="*/ 150 w 235"/>
              <a:gd name="T37" fmla="*/ 229 h 235"/>
              <a:gd name="T38" fmla="*/ 161 w 235"/>
              <a:gd name="T39" fmla="*/ 226 h 235"/>
              <a:gd name="T40" fmla="*/ 181 w 235"/>
              <a:gd name="T41" fmla="*/ 215 h 235"/>
              <a:gd name="T42" fmla="*/ 190 w 235"/>
              <a:gd name="T43" fmla="*/ 207 h 235"/>
              <a:gd name="T44" fmla="*/ 200 w 235"/>
              <a:gd name="T45" fmla="*/ 200 h 235"/>
              <a:gd name="T46" fmla="*/ 207 w 235"/>
              <a:gd name="T47" fmla="*/ 190 h 235"/>
              <a:gd name="T48" fmla="*/ 214 w 235"/>
              <a:gd name="T49" fmla="*/ 181 h 235"/>
              <a:gd name="T50" fmla="*/ 226 w 235"/>
              <a:gd name="T51" fmla="*/ 161 h 235"/>
              <a:gd name="T52" fmla="*/ 229 w 235"/>
              <a:gd name="T53" fmla="*/ 150 h 235"/>
              <a:gd name="T54" fmla="*/ 229 w 235"/>
              <a:gd name="T55" fmla="*/ 147 h 235"/>
              <a:gd name="T56" fmla="*/ 230 w 235"/>
              <a:gd name="T57" fmla="*/ 144 h 235"/>
              <a:gd name="T58" fmla="*/ 232 w 235"/>
              <a:gd name="T59" fmla="*/ 140 h 235"/>
              <a:gd name="T60" fmla="*/ 235 w 235"/>
              <a:gd name="T61" fmla="*/ 118 h 235"/>
              <a:gd name="T62" fmla="*/ 232 w 235"/>
              <a:gd name="T63" fmla="*/ 93 h 235"/>
              <a:gd name="T64" fmla="*/ 226 w 235"/>
              <a:gd name="T65" fmla="*/ 72 h 235"/>
              <a:gd name="T66" fmla="*/ 214 w 235"/>
              <a:gd name="T67" fmla="*/ 52 h 235"/>
              <a:gd name="T68" fmla="*/ 200 w 235"/>
              <a:gd name="T69" fmla="*/ 35 h 235"/>
              <a:gd name="T70" fmla="*/ 190 w 235"/>
              <a:gd name="T71" fmla="*/ 26 h 235"/>
              <a:gd name="T72" fmla="*/ 181 w 235"/>
              <a:gd name="T73" fmla="*/ 19 h 235"/>
              <a:gd name="T74" fmla="*/ 161 w 235"/>
              <a:gd name="T75" fmla="*/ 8 h 235"/>
              <a:gd name="T76" fmla="*/ 150 w 235"/>
              <a:gd name="T77" fmla="*/ 4 h 235"/>
              <a:gd name="T78" fmla="*/ 140 w 235"/>
              <a:gd name="T79" fmla="*/ 1 h 235"/>
              <a:gd name="T80" fmla="*/ 117 w 235"/>
              <a:gd name="T81" fmla="*/ 0 h 235"/>
              <a:gd name="T82" fmla="*/ 93 w 235"/>
              <a:gd name="T83" fmla="*/ 1 h 235"/>
              <a:gd name="T84" fmla="*/ 72 w 235"/>
              <a:gd name="T85" fmla="*/ 8 h 235"/>
              <a:gd name="T86" fmla="*/ 51 w 235"/>
              <a:gd name="T87" fmla="*/ 19 h 235"/>
              <a:gd name="T88" fmla="*/ 35 w 235"/>
              <a:gd name="T89" fmla="*/ 3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5">
                <a:moveTo>
                  <a:pt x="35" y="35"/>
                </a:moveTo>
                <a:lnTo>
                  <a:pt x="19" y="52"/>
                </a:lnTo>
                <a:lnTo>
                  <a:pt x="8" y="72"/>
                </a:lnTo>
                <a:lnTo>
                  <a:pt x="1" y="93"/>
                </a:lnTo>
                <a:lnTo>
                  <a:pt x="0" y="118"/>
                </a:lnTo>
                <a:lnTo>
                  <a:pt x="1" y="140"/>
                </a:lnTo>
                <a:lnTo>
                  <a:pt x="3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5"/>
                </a:lnTo>
                <a:lnTo>
                  <a:pt x="72" y="226"/>
                </a:lnTo>
                <a:lnTo>
                  <a:pt x="93" y="233"/>
                </a:lnTo>
                <a:lnTo>
                  <a:pt x="117" y="235"/>
                </a:lnTo>
                <a:lnTo>
                  <a:pt x="140" y="233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5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7"/>
                </a:lnTo>
                <a:lnTo>
                  <a:pt x="230" y="144"/>
                </a:lnTo>
                <a:lnTo>
                  <a:pt x="232" y="140"/>
                </a:lnTo>
                <a:lnTo>
                  <a:pt x="235" y="118"/>
                </a:lnTo>
                <a:lnTo>
                  <a:pt x="232" y="93"/>
                </a:lnTo>
                <a:lnTo>
                  <a:pt x="226" y="72"/>
                </a:lnTo>
                <a:lnTo>
                  <a:pt x="214" y="52"/>
                </a:lnTo>
                <a:lnTo>
                  <a:pt x="200" y="35"/>
                </a:lnTo>
                <a:lnTo>
                  <a:pt x="190" y="26"/>
                </a:lnTo>
                <a:lnTo>
                  <a:pt x="181" y="19"/>
                </a:lnTo>
                <a:lnTo>
                  <a:pt x="161" y="8"/>
                </a:lnTo>
                <a:lnTo>
                  <a:pt x="150" y="4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2" y="8"/>
                </a:lnTo>
                <a:lnTo>
                  <a:pt x="51" y="19"/>
                </a:lnTo>
                <a:lnTo>
                  <a:pt x="35" y="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4" name="Freeform 68">
            <a:extLst>
              <a:ext uri="{FF2B5EF4-FFF2-40B4-BE49-F238E27FC236}">
                <a16:creationId xmlns:a16="http://schemas.microsoft.com/office/drawing/2014/main" id="{07341B91-79CF-F9E9-342D-E7FA48200273}"/>
              </a:ext>
            </a:extLst>
          </p:cNvPr>
          <p:cNvSpPr>
            <a:spLocks/>
          </p:cNvSpPr>
          <p:nvPr/>
        </p:nvSpPr>
        <p:spPr bwMode="auto">
          <a:xfrm>
            <a:off x="7615915" y="3694953"/>
            <a:ext cx="74612" cy="73025"/>
          </a:xfrm>
          <a:custGeom>
            <a:avLst/>
            <a:gdLst>
              <a:gd name="T0" fmla="*/ 35 w 235"/>
              <a:gd name="T1" fmla="*/ 34 h 234"/>
              <a:gd name="T2" fmla="*/ 19 w 235"/>
              <a:gd name="T3" fmla="*/ 51 h 234"/>
              <a:gd name="T4" fmla="*/ 8 w 235"/>
              <a:gd name="T5" fmla="*/ 71 h 234"/>
              <a:gd name="T6" fmla="*/ 2 w 235"/>
              <a:gd name="T7" fmla="*/ 93 h 234"/>
              <a:gd name="T8" fmla="*/ 0 w 235"/>
              <a:gd name="T9" fmla="*/ 117 h 234"/>
              <a:gd name="T10" fmla="*/ 2 w 235"/>
              <a:gd name="T11" fmla="*/ 139 h 234"/>
              <a:gd name="T12" fmla="*/ 4 w 235"/>
              <a:gd name="T13" fmla="*/ 150 h 234"/>
              <a:gd name="T14" fmla="*/ 8 w 235"/>
              <a:gd name="T15" fmla="*/ 161 h 234"/>
              <a:gd name="T16" fmla="*/ 19 w 235"/>
              <a:gd name="T17" fmla="*/ 181 h 234"/>
              <a:gd name="T18" fmla="*/ 26 w 235"/>
              <a:gd name="T19" fmla="*/ 190 h 234"/>
              <a:gd name="T20" fmla="*/ 35 w 235"/>
              <a:gd name="T21" fmla="*/ 200 h 234"/>
              <a:gd name="T22" fmla="*/ 52 w 235"/>
              <a:gd name="T23" fmla="*/ 214 h 234"/>
              <a:gd name="T24" fmla="*/ 72 w 235"/>
              <a:gd name="T25" fmla="*/ 226 h 234"/>
              <a:gd name="T26" fmla="*/ 93 w 235"/>
              <a:gd name="T27" fmla="*/ 232 h 234"/>
              <a:gd name="T28" fmla="*/ 118 w 235"/>
              <a:gd name="T29" fmla="*/ 234 h 234"/>
              <a:gd name="T30" fmla="*/ 140 w 235"/>
              <a:gd name="T31" fmla="*/ 232 h 234"/>
              <a:gd name="T32" fmla="*/ 144 w 235"/>
              <a:gd name="T33" fmla="*/ 230 h 234"/>
              <a:gd name="T34" fmla="*/ 147 w 235"/>
              <a:gd name="T35" fmla="*/ 229 h 234"/>
              <a:gd name="T36" fmla="*/ 150 w 235"/>
              <a:gd name="T37" fmla="*/ 229 h 234"/>
              <a:gd name="T38" fmla="*/ 161 w 235"/>
              <a:gd name="T39" fmla="*/ 226 h 234"/>
              <a:gd name="T40" fmla="*/ 181 w 235"/>
              <a:gd name="T41" fmla="*/ 214 h 234"/>
              <a:gd name="T42" fmla="*/ 190 w 235"/>
              <a:gd name="T43" fmla="*/ 207 h 234"/>
              <a:gd name="T44" fmla="*/ 200 w 235"/>
              <a:gd name="T45" fmla="*/ 200 h 234"/>
              <a:gd name="T46" fmla="*/ 207 w 235"/>
              <a:gd name="T47" fmla="*/ 190 h 234"/>
              <a:gd name="T48" fmla="*/ 215 w 235"/>
              <a:gd name="T49" fmla="*/ 181 h 234"/>
              <a:gd name="T50" fmla="*/ 226 w 235"/>
              <a:gd name="T51" fmla="*/ 161 h 234"/>
              <a:gd name="T52" fmla="*/ 229 w 235"/>
              <a:gd name="T53" fmla="*/ 150 h 234"/>
              <a:gd name="T54" fmla="*/ 229 w 235"/>
              <a:gd name="T55" fmla="*/ 146 h 234"/>
              <a:gd name="T56" fmla="*/ 230 w 235"/>
              <a:gd name="T57" fmla="*/ 144 h 234"/>
              <a:gd name="T58" fmla="*/ 233 w 235"/>
              <a:gd name="T59" fmla="*/ 139 h 234"/>
              <a:gd name="T60" fmla="*/ 235 w 235"/>
              <a:gd name="T61" fmla="*/ 117 h 234"/>
              <a:gd name="T62" fmla="*/ 233 w 235"/>
              <a:gd name="T63" fmla="*/ 93 h 234"/>
              <a:gd name="T64" fmla="*/ 226 w 235"/>
              <a:gd name="T65" fmla="*/ 71 h 234"/>
              <a:gd name="T66" fmla="*/ 215 w 235"/>
              <a:gd name="T67" fmla="*/ 51 h 234"/>
              <a:gd name="T68" fmla="*/ 200 w 235"/>
              <a:gd name="T69" fmla="*/ 34 h 234"/>
              <a:gd name="T70" fmla="*/ 190 w 235"/>
              <a:gd name="T71" fmla="*/ 25 h 234"/>
              <a:gd name="T72" fmla="*/ 181 w 235"/>
              <a:gd name="T73" fmla="*/ 19 h 234"/>
              <a:gd name="T74" fmla="*/ 161 w 235"/>
              <a:gd name="T75" fmla="*/ 8 h 234"/>
              <a:gd name="T76" fmla="*/ 150 w 235"/>
              <a:gd name="T77" fmla="*/ 3 h 234"/>
              <a:gd name="T78" fmla="*/ 140 w 235"/>
              <a:gd name="T79" fmla="*/ 1 h 234"/>
              <a:gd name="T80" fmla="*/ 118 w 235"/>
              <a:gd name="T81" fmla="*/ 0 h 234"/>
              <a:gd name="T82" fmla="*/ 93 w 235"/>
              <a:gd name="T83" fmla="*/ 1 h 234"/>
              <a:gd name="T84" fmla="*/ 72 w 235"/>
              <a:gd name="T85" fmla="*/ 8 h 234"/>
              <a:gd name="T86" fmla="*/ 52 w 235"/>
              <a:gd name="T87" fmla="*/ 19 h 234"/>
              <a:gd name="T88" fmla="*/ 35 w 235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5" h="234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2" y="93"/>
                </a:lnTo>
                <a:lnTo>
                  <a:pt x="0" y="117"/>
                </a:lnTo>
                <a:lnTo>
                  <a:pt x="2" y="139"/>
                </a:lnTo>
                <a:lnTo>
                  <a:pt x="4" y="150"/>
                </a:lnTo>
                <a:lnTo>
                  <a:pt x="8" y="161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2" y="214"/>
                </a:lnTo>
                <a:lnTo>
                  <a:pt x="72" y="226"/>
                </a:lnTo>
                <a:lnTo>
                  <a:pt x="93" y="232"/>
                </a:lnTo>
                <a:lnTo>
                  <a:pt x="118" y="234"/>
                </a:lnTo>
                <a:lnTo>
                  <a:pt x="140" y="232"/>
                </a:lnTo>
                <a:lnTo>
                  <a:pt x="144" y="230"/>
                </a:lnTo>
                <a:lnTo>
                  <a:pt x="147" y="229"/>
                </a:lnTo>
                <a:lnTo>
                  <a:pt x="150" y="229"/>
                </a:lnTo>
                <a:lnTo>
                  <a:pt x="161" y="226"/>
                </a:lnTo>
                <a:lnTo>
                  <a:pt x="181" y="214"/>
                </a:lnTo>
                <a:lnTo>
                  <a:pt x="190" y="207"/>
                </a:lnTo>
                <a:lnTo>
                  <a:pt x="200" y="200"/>
                </a:lnTo>
                <a:lnTo>
                  <a:pt x="207" y="190"/>
                </a:lnTo>
                <a:lnTo>
                  <a:pt x="215" y="181"/>
                </a:lnTo>
                <a:lnTo>
                  <a:pt x="226" y="161"/>
                </a:lnTo>
                <a:lnTo>
                  <a:pt x="229" y="150"/>
                </a:lnTo>
                <a:lnTo>
                  <a:pt x="229" y="146"/>
                </a:lnTo>
                <a:lnTo>
                  <a:pt x="230" y="144"/>
                </a:lnTo>
                <a:lnTo>
                  <a:pt x="233" y="139"/>
                </a:lnTo>
                <a:lnTo>
                  <a:pt x="235" y="117"/>
                </a:lnTo>
                <a:lnTo>
                  <a:pt x="233" y="93"/>
                </a:lnTo>
                <a:lnTo>
                  <a:pt x="226" y="71"/>
                </a:lnTo>
                <a:lnTo>
                  <a:pt x="215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8"/>
                </a:lnTo>
                <a:lnTo>
                  <a:pt x="150" y="3"/>
                </a:lnTo>
                <a:lnTo>
                  <a:pt x="140" y="1"/>
                </a:lnTo>
                <a:lnTo>
                  <a:pt x="118" y="0"/>
                </a:lnTo>
                <a:lnTo>
                  <a:pt x="93" y="1"/>
                </a:lnTo>
                <a:lnTo>
                  <a:pt x="72" y="8"/>
                </a:lnTo>
                <a:lnTo>
                  <a:pt x="52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5" name="Freeform 69">
            <a:extLst>
              <a:ext uri="{FF2B5EF4-FFF2-40B4-BE49-F238E27FC236}">
                <a16:creationId xmlns:a16="http://schemas.microsoft.com/office/drawing/2014/main" id="{D61AAC56-627F-665B-3D01-A3F6C1E14364}"/>
              </a:ext>
            </a:extLst>
          </p:cNvPr>
          <p:cNvSpPr>
            <a:spLocks/>
          </p:cNvSpPr>
          <p:nvPr/>
        </p:nvSpPr>
        <p:spPr bwMode="auto">
          <a:xfrm>
            <a:off x="7468278" y="4134691"/>
            <a:ext cx="73025" cy="73025"/>
          </a:xfrm>
          <a:custGeom>
            <a:avLst/>
            <a:gdLst>
              <a:gd name="T0" fmla="*/ 34 w 234"/>
              <a:gd name="T1" fmla="*/ 34 h 234"/>
              <a:gd name="T2" fmla="*/ 19 w 234"/>
              <a:gd name="T3" fmla="*/ 51 h 234"/>
              <a:gd name="T4" fmla="*/ 7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7 w 234"/>
              <a:gd name="T15" fmla="*/ 161 h 234"/>
              <a:gd name="T16" fmla="*/ 19 w 234"/>
              <a:gd name="T17" fmla="*/ 181 h 234"/>
              <a:gd name="T18" fmla="*/ 25 w 234"/>
              <a:gd name="T19" fmla="*/ 190 h 234"/>
              <a:gd name="T20" fmla="*/ 34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2 w 234"/>
              <a:gd name="T27" fmla="*/ 232 h 234"/>
              <a:gd name="T28" fmla="*/ 117 w 234"/>
              <a:gd name="T29" fmla="*/ 234 h 234"/>
              <a:gd name="T30" fmla="*/ 139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49 w 234"/>
              <a:gd name="T37" fmla="*/ 229 h 234"/>
              <a:gd name="T38" fmla="*/ 160 w 234"/>
              <a:gd name="T39" fmla="*/ 225 h 234"/>
              <a:gd name="T40" fmla="*/ 180 w 234"/>
              <a:gd name="T41" fmla="*/ 214 h 234"/>
              <a:gd name="T42" fmla="*/ 189 w 234"/>
              <a:gd name="T43" fmla="*/ 206 h 234"/>
              <a:gd name="T44" fmla="*/ 199 w 234"/>
              <a:gd name="T45" fmla="*/ 200 h 234"/>
              <a:gd name="T46" fmla="*/ 206 w 234"/>
              <a:gd name="T47" fmla="*/ 190 h 234"/>
              <a:gd name="T48" fmla="*/ 214 w 234"/>
              <a:gd name="T49" fmla="*/ 181 h 234"/>
              <a:gd name="T50" fmla="*/ 225 w 234"/>
              <a:gd name="T51" fmla="*/ 161 h 234"/>
              <a:gd name="T52" fmla="*/ 228 w 234"/>
              <a:gd name="T53" fmla="*/ 149 h 234"/>
              <a:gd name="T54" fmla="*/ 228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5 w 234"/>
              <a:gd name="T65" fmla="*/ 71 h 234"/>
              <a:gd name="T66" fmla="*/ 214 w 234"/>
              <a:gd name="T67" fmla="*/ 51 h 234"/>
              <a:gd name="T68" fmla="*/ 199 w 234"/>
              <a:gd name="T69" fmla="*/ 34 h 234"/>
              <a:gd name="T70" fmla="*/ 189 w 234"/>
              <a:gd name="T71" fmla="*/ 25 h 234"/>
              <a:gd name="T72" fmla="*/ 180 w 234"/>
              <a:gd name="T73" fmla="*/ 19 h 234"/>
              <a:gd name="T74" fmla="*/ 160 w 234"/>
              <a:gd name="T75" fmla="*/ 7 h 234"/>
              <a:gd name="T76" fmla="*/ 149 w 234"/>
              <a:gd name="T77" fmla="*/ 3 h 234"/>
              <a:gd name="T78" fmla="*/ 139 w 234"/>
              <a:gd name="T79" fmla="*/ 1 h 234"/>
              <a:gd name="T80" fmla="*/ 117 w 234"/>
              <a:gd name="T81" fmla="*/ 0 h 234"/>
              <a:gd name="T82" fmla="*/ 92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4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4" y="34"/>
                </a:moveTo>
                <a:lnTo>
                  <a:pt x="19" y="51"/>
                </a:lnTo>
                <a:lnTo>
                  <a:pt x="7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7" y="161"/>
                </a:lnTo>
                <a:lnTo>
                  <a:pt x="19" y="181"/>
                </a:lnTo>
                <a:lnTo>
                  <a:pt x="25" y="190"/>
                </a:lnTo>
                <a:lnTo>
                  <a:pt x="34" y="200"/>
                </a:lnTo>
                <a:lnTo>
                  <a:pt x="51" y="214"/>
                </a:lnTo>
                <a:lnTo>
                  <a:pt x="71" y="225"/>
                </a:lnTo>
                <a:lnTo>
                  <a:pt x="92" y="232"/>
                </a:lnTo>
                <a:lnTo>
                  <a:pt x="117" y="234"/>
                </a:lnTo>
                <a:lnTo>
                  <a:pt x="139" y="232"/>
                </a:lnTo>
                <a:lnTo>
                  <a:pt x="144" y="230"/>
                </a:lnTo>
                <a:lnTo>
                  <a:pt x="146" y="229"/>
                </a:lnTo>
                <a:lnTo>
                  <a:pt x="149" y="229"/>
                </a:lnTo>
                <a:lnTo>
                  <a:pt x="160" y="225"/>
                </a:lnTo>
                <a:lnTo>
                  <a:pt x="180" y="214"/>
                </a:lnTo>
                <a:lnTo>
                  <a:pt x="189" y="206"/>
                </a:lnTo>
                <a:lnTo>
                  <a:pt x="199" y="200"/>
                </a:lnTo>
                <a:lnTo>
                  <a:pt x="206" y="190"/>
                </a:lnTo>
                <a:lnTo>
                  <a:pt x="214" y="181"/>
                </a:lnTo>
                <a:lnTo>
                  <a:pt x="225" y="161"/>
                </a:lnTo>
                <a:lnTo>
                  <a:pt x="228" y="149"/>
                </a:lnTo>
                <a:lnTo>
                  <a:pt x="228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5" y="71"/>
                </a:lnTo>
                <a:lnTo>
                  <a:pt x="214" y="51"/>
                </a:lnTo>
                <a:lnTo>
                  <a:pt x="199" y="34"/>
                </a:lnTo>
                <a:lnTo>
                  <a:pt x="189" y="25"/>
                </a:lnTo>
                <a:lnTo>
                  <a:pt x="180" y="19"/>
                </a:lnTo>
                <a:lnTo>
                  <a:pt x="160" y="7"/>
                </a:lnTo>
                <a:lnTo>
                  <a:pt x="149" y="3"/>
                </a:lnTo>
                <a:lnTo>
                  <a:pt x="139" y="1"/>
                </a:lnTo>
                <a:lnTo>
                  <a:pt x="117" y="0"/>
                </a:lnTo>
                <a:lnTo>
                  <a:pt x="92" y="1"/>
                </a:lnTo>
                <a:lnTo>
                  <a:pt x="71" y="7"/>
                </a:lnTo>
                <a:lnTo>
                  <a:pt x="51" y="19"/>
                </a:lnTo>
                <a:lnTo>
                  <a:pt x="34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6" name="Freeform 70">
            <a:extLst>
              <a:ext uri="{FF2B5EF4-FFF2-40B4-BE49-F238E27FC236}">
                <a16:creationId xmlns:a16="http://schemas.microsoft.com/office/drawing/2014/main" id="{6DF20C1E-F958-DE60-F778-C7397BD426B0}"/>
              </a:ext>
            </a:extLst>
          </p:cNvPr>
          <p:cNvSpPr>
            <a:spLocks/>
          </p:cNvSpPr>
          <p:nvPr/>
        </p:nvSpPr>
        <p:spPr bwMode="auto">
          <a:xfrm>
            <a:off x="7325403" y="4815728"/>
            <a:ext cx="74612" cy="74612"/>
          </a:xfrm>
          <a:custGeom>
            <a:avLst/>
            <a:gdLst>
              <a:gd name="T0" fmla="*/ 35 w 234"/>
              <a:gd name="T1" fmla="*/ 34 h 234"/>
              <a:gd name="T2" fmla="*/ 19 w 234"/>
              <a:gd name="T3" fmla="*/ 51 h 234"/>
              <a:gd name="T4" fmla="*/ 8 w 234"/>
              <a:gd name="T5" fmla="*/ 71 h 234"/>
              <a:gd name="T6" fmla="*/ 1 w 234"/>
              <a:gd name="T7" fmla="*/ 92 h 234"/>
              <a:gd name="T8" fmla="*/ 0 w 234"/>
              <a:gd name="T9" fmla="*/ 117 h 234"/>
              <a:gd name="T10" fmla="*/ 1 w 234"/>
              <a:gd name="T11" fmla="*/ 139 h 234"/>
              <a:gd name="T12" fmla="*/ 3 w 234"/>
              <a:gd name="T13" fmla="*/ 149 h 234"/>
              <a:gd name="T14" fmla="*/ 8 w 234"/>
              <a:gd name="T15" fmla="*/ 160 h 234"/>
              <a:gd name="T16" fmla="*/ 19 w 234"/>
              <a:gd name="T17" fmla="*/ 181 h 234"/>
              <a:gd name="T18" fmla="*/ 26 w 234"/>
              <a:gd name="T19" fmla="*/ 190 h 234"/>
              <a:gd name="T20" fmla="*/ 35 w 234"/>
              <a:gd name="T21" fmla="*/ 200 h 234"/>
              <a:gd name="T22" fmla="*/ 51 w 234"/>
              <a:gd name="T23" fmla="*/ 214 h 234"/>
              <a:gd name="T24" fmla="*/ 71 w 234"/>
              <a:gd name="T25" fmla="*/ 225 h 234"/>
              <a:gd name="T26" fmla="*/ 93 w 234"/>
              <a:gd name="T27" fmla="*/ 232 h 234"/>
              <a:gd name="T28" fmla="*/ 117 w 234"/>
              <a:gd name="T29" fmla="*/ 234 h 234"/>
              <a:gd name="T30" fmla="*/ 140 w 234"/>
              <a:gd name="T31" fmla="*/ 232 h 234"/>
              <a:gd name="T32" fmla="*/ 144 w 234"/>
              <a:gd name="T33" fmla="*/ 230 h 234"/>
              <a:gd name="T34" fmla="*/ 146 w 234"/>
              <a:gd name="T35" fmla="*/ 229 h 234"/>
              <a:gd name="T36" fmla="*/ 150 w 234"/>
              <a:gd name="T37" fmla="*/ 229 h 234"/>
              <a:gd name="T38" fmla="*/ 161 w 234"/>
              <a:gd name="T39" fmla="*/ 225 h 234"/>
              <a:gd name="T40" fmla="*/ 181 w 234"/>
              <a:gd name="T41" fmla="*/ 214 h 234"/>
              <a:gd name="T42" fmla="*/ 190 w 234"/>
              <a:gd name="T43" fmla="*/ 206 h 234"/>
              <a:gd name="T44" fmla="*/ 200 w 234"/>
              <a:gd name="T45" fmla="*/ 200 h 234"/>
              <a:gd name="T46" fmla="*/ 207 w 234"/>
              <a:gd name="T47" fmla="*/ 190 h 234"/>
              <a:gd name="T48" fmla="*/ 214 w 234"/>
              <a:gd name="T49" fmla="*/ 181 h 234"/>
              <a:gd name="T50" fmla="*/ 226 w 234"/>
              <a:gd name="T51" fmla="*/ 160 h 234"/>
              <a:gd name="T52" fmla="*/ 229 w 234"/>
              <a:gd name="T53" fmla="*/ 149 h 234"/>
              <a:gd name="T54" fmla="*/ 229 w 234"/>
              <a:gd name="T55" fmla="*/ 146 h 234"/>
              <a:gd name="T56" fmla="*/ 230 w 234"/>
              <a:gd name="T57" fmla="*/ 144 h 234"/>
              <a:gd name="T58" fmla="*/ 232 w 234"/>
              <a:gd name="T59" fmla="*/ 139 h 234"/>
              <a:gd name="T60" fmla="*/ 234 w 234"/>
              <a:gd name="T61" fmla="*/ 117 h 234"/>
              <a:gd name="T62" fmla="*/ 232 w 234"/>
              <a:gd name="T63" fmla="*/ 92 h 234"/>
              <a:gd name="T64" fmla="*/ 226 w 234"/>
              <a:gd name="T65" fmla="*/ 71 h 234"/>
              <a:gd name="T66" fmla="*/ 214 w 234"/>
              <a:gd name="T67" fmla="*/ 51 h 234"/>
              <a:gd name="T68" fmla="*/ 200 w 234"/>
              <a:gd name="T69" fmla="*/ 34 h 234"/>
              <a:gd name="T70" fmla="*/ 190 w 234"/>
              <a:gd name="T71" fmla="*/ 25 h 234"/>
              <a:gd name="T72" fmla="*/ 181 w 234"/>
              <a:gd name="T73" fmla="*/ 19 h 234"/>
              <a:gd name="T74" fmla="*/ 161 w 234"/>
              <a:gd name="T75" fmla="*/ 7 h 234"/>
              <a:gd name="T76" fmla="*/ 150 w 234"/>
              <a:gd name="T77" fmla="*/ 3 h 234"/>
              <a:gd name="T78" fmla="*/ 140 w 234"/>
              <a:gd name="T79" fmla="*/ 1 h 234"/>
              <a:gd name="T80" fmla="*/ 117 w 234"/>
              <a:gd name="T81" fmla="*/ 0 h 234"/>
              <a:gd name="T82" fmla="*/ 93 w 234"/>
              <a:gd name="T83" fmla="*/ 1 h 234"/>
              <a:gd name="T84" fmla="*/ 71 w 234"/>
              <a:gd name="T85" fmla="*/ 7 h 234"/>
              <a:gd name="T86" fmla="*/ 51 w 234"/>
              <a:gd name="T87" fmla="*/ 19 h 234"/>
              <a:gd name="T88" fmla="*/ 35 w 234"/>
              <a:gd name="T89" fmla="*/ 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234">
                <a:moveTo>
                  <a:pt x="35" y="34"/>
                </a:moveTo>
                <a:lnTo>
                  <a:pt x="19" y="51"/>
                </a:lnTo>
                <a:lnTo>
                  <a:pt x="8" y="71"/>
                </a:lnTo>
                <a:lnTo>
                  <a:pt x="1" y="92"/>
                </a:lnTo>
                <a:lnTo>
                  <a:pt x="0" y="117"/>
                </a:lnTo>
                <a:lnTo>
                  <a:pt x="1" y="139"/>
                </a:lnTo>
                <a:lnTo>
                  <a:pt x="3" y="149"/>
                </a:lnTo>
                <a:lnTo>
                  <a:pt x="8" y="160"/>
                </a:lnTo>
                <a:lnTo>
                  <a:pt x="19" y="181"/>
                </a:lnTo>
                <a:lnTo>
                  <a:pt x="26" y="190"/>
                </a:lnTo>
                <a:lnTo>
                  <a:pt x="35" y="200"/>
                </a:lnTo>
                <a:lnTo>
                  <a:pt x="51" y="214"/>
                </a:lnTo>
                <a:lnTo>
                  <a:pt x="71" y="225"/>
                </a:lnTo>
                <a:lnTo>
                  <a:pt x="93" y="232"/>
                </a:lnTo>
                <a:lnTo>
                  <a:pt x="117" y="234"/>
                </a:lnTo>
                <a:lnTo>
                  <a:pt x="140" y="232"/>
                </a:lnTo>
                <a:lnTo>
                  <a:pt x="144" y="230"/>
                </a:lnTo>
                <a:lnTo>
                  <a:pt x="146" y="229"/>
                </a:lnTo>
                <a:lnTo>
                  <a:pt x="150" y="229"/>
                </a:lnTo>
                <a:lnTo>
                  <a:pt x="161" y="225"/>
                </a:lnTo>
                <a:lnTo>
                  <a:pt x="181" y="214"/>
                </a:lnTo>
                <a:lnTo>
                  <a:pt x="190" y="206"/>
                </a:lnTo>
                <a:lnTo>
                  <a:pt x="200" y="200"/>
                </a:lnTo>
                <a:lnTo>
                  <a:pt x="207" y="190"/>
                </a:lnTo>
                <a:lnTo>
                  <a:pt x="214" y="181"/>
                </a:lnTo>
                <a:lnTo>
                  <a:pt x="226" y="160"/>
                </a:lnTo>
                <a:lnTo>
                  <a:pt x="229" y="149"/>
                </a:lnTo>
                <a:lnTo>
                  <a:pt x="229" y="146"/>
                </a:lnTo>
                <a:lnTo>
                  <a:pt x="230" y="144"/>
                </a:lnTo>
                <a:lnTo>
                  <a:pt x="232" y="139"/>
                </a:lnTo>
                <a:lnTo>
                  <a:pt x="234" y="117"/>
                </a:lnTo>
                <a:lnTo>
                  <a:pt x="232" y="92"/>
                </a:lnTo>
                <a:lnTo>
                  <a:pt x="226" y="71"/>
                </a:lnTo>
                <a:lnTo>
                  <a:pt x="214" y="51"/>
                </a:lnTo>
                <a:lnTo>
                  <a:pt x="200" y="34"/>
                </a:lnTo>
                <a:lnTo>
                  <a:pt x="190" y="25"/>
                </a:lnTo>
                <a:lnTo>
                  <a:pt x="181" y="19"/>
                </a:lnTo>
                <a:lnTo>
                  <a:pt x="161" y="7"/>
                </a:lnTo>
                <a:lnTo>
                  <a:pt x="150" y="3"/>
                </a:lnTo>
                <a:lnTo>
                  <a:pt x="140" y="1"/>
                </a:lnTo>
                <a:lnTo>
                  <a:pt x="117" y="0"/>
                </a:lnTo>
                <a:lnTo>
                  <a:pt x="93" y="1"/>
                </a:lnTo>
                <a:lnTo>
                  <a:pt x="71" y="7"/>
                </a:lnTo>
                <a:lnTo>
                  <a:pt x="51" y="19"/>
                </a:lnTo>
                <a:lnTo>
                  <a:pt x="35" y="3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sz="2000"/>
          </a:p>
        </p:txBody>
      </p:sp>
      <p:sp>
        <p:nvSpPr>
          <p:cNvPr id="1038" name="ZoneTexte 1037">
            <a:extLst>
              <a:ext uri="{FF2B5EF4-FFF2-40B4-BE49-F238E27FC236}">
                <a16:creationId xmlns:a16="http://schemas.microsoft.com/office/drawing/2014/main" id="{F8164941-B090-F6AB-5624-46F1F3E85842}"/>
              </a:ext>
            </a:extLst>
          </p:cNvPr>
          <p:cNvSpPr txBox="1"/>
          <p:nvPr/>
        </p:nvSpPr>
        <p:spPr>
          <a:xfrm>
            <a:off x="7229547" y="5945093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0</a:t>
            </a:r>
          </a:p>
        </p:txBody>
      </p:sp>
      <p:sp>
        <p:nvSpPr>
          <p:cNvPr id="1039" name="ZoneTexte 1038">
            <a:extLst>
              <a:ext uri="{FF2B5EF4-FFF2-40B4-BE49-F238E27FC236}">
                <a16:creationId xmlns:a16="http://schemas.microsoft.com/office/drawing/2014/main" id="{5BA75CF4-18AF-31CF-338D-8303BB78AAAB}"/>
              </a:ext>
            </a:extLst>
          </p:cNvPr>
          <p:cNvSpPr txBox="1"/>
          <p:nvPr/>
        </p:nvSpPr>
        <p:spPr>
          <a:xfrm>
            <a:off x="7962990" y="5945093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5</a:t>
            </a:r>
          </a:p>
        </p:txBody>
      </p:sp>
      <p:sp>
        <p:nvSpPr>
          <p:cNvPr id="1040" name="ZoneTexte 1039">
            <a:extLst>
              <a:ext uri="{FF2B5EF4-FFF2-40B4-BE49-F238E27FC236}">
                <a16:creationId xmlns:a16="http://schemas.microsoft.com/office/drawing/2014/main" id="{62B97583-F17F-6793-0AA5-08199BE2A1C1}"/>
              </a:ext>
            </a:extLst>
          </p:cNvPr>
          <p:cNvSpPr txBox="1"/>
          <p:nvPr/>
        </p:nvSpPr>
        <p:spPr>
          <a:xfrm>
            <a:off x="8650748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10</a:t>
            </a: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id="{DCD19808-F604-4A73-3F08-088C5959F0FC}"/>
              </a:ext>
            </a:extLst>
          </p:cNvPr>
          <p:cNvSpPr txBox="1"/>
          <p:nvPr/>
        </p:nvSpPr>
        <p:spPr>
          <a:xfrm>
            <a:off x="9384191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15</a:t>
            </a:r>
          </a:p>
        </p:txBody>
      </p:sp>
      <p:sp>
        <p:nvSpPr>
          <p:cNvPr id="1042" name="ZoneTexte 1041">
            <a:extLst>
              <a:ext uri="{FF2B5EF4-FFF2-40B4-BE49-F238E27FC236}">
                <a16:creationId xmlns:a16="http://schemas.microsoft.com/office/drawing/2014/main" id="{E9E6F879-4992-142F-6B8C-FB36F98553FD}"/>
              </a:ext>
            </a:extLst>
          </p:cNvPr>
          <p:cNvSpPr txBox="1"/>
          <p:nvPr/>
        </p:nvSpPr>
        <p:spPr>
          <a:xfrm>
            <a:off x="10117634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20</a:t>
            </a:r>
          </a:p>
        </p:txBody>
      </p:sp>
      <p:sp>
        <p:nvSpPr>
          <p:cNvPr id="1043" name="ZoneTexte 1042">
            <a:extLst>
              <a:ext uri="{FF2B5EF4-FFF2-40B4-BE49-F238E27FC236}">
                <a16:creationId xmlns:a16="http://schemas.microsoft.com/office/drawing/2014/main" id="{AE659AAD-2B51-D889-AABC-325D01366132}"/>
              </a:ext>
            </a:extLst>
          </p:cNvPr>
          <p:cNvSpPr txBox="1"/>
          <p:nvPr/>
        </p:nvSpPr>
        <p:spPr>
          <a:xfrm>
            <a:off x="10851078" y="59450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dirty="0"/>
              <a:t>25</a:t>
            </a:r>
          </a:p>
        </p:txBody>
      </p:sp>
      <p:sp>
        <p:nvSpPr>
          <p:cNvPr id="1044" name="ZoneTexte 1043">
            <a:extLst>
              <a:ext uri="{FF2B5EF4-FFF2-40B4-BE49-F238E27FC236}">
                <a16:creationId xmlns:a16="http://schemas.microsoft.com/office/drawing/2014/main" id="{B8402F0A-A2EE-30E3-A8BA-E5DE3648B81A}"/>
              </a:ext>
            </a:extLst>
          </p:cNvPr>
          <p:cNvSpPr txBox="1"/>
          <p:nvPr/>
        </p:nvSpPr>
        <p:spPr>
          <a:xfrm>
            <a:off x="6872788" y="5750378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100</a:t>
            </a:r>
          </a:p>
        </p:txBody>
      </p:sp>
      <p:sp>
        <p:nvSpPr>
          <p:cNvPr id="1045" name="ZoneTexte 1044">
            <a:extLst>
              <a:ext uri="{FF2B5EF4-FFF2-40B4-BE49-F238E27FC236}">
                <a16:creationId xmlns:a16="http://schemas.microsoft.com/office/drawing/2014/main" id="{8FC7CE04-C3E5-6BF5-F715-CA8B4FDEE286}"/>
              </a:ext>
            </a:extLst>
          </p:cNvPr>
          <p:cNvSpPr txBox="1"/>
          <p:nvPr/>
        </p:nvSpPr>
        <p:spPr>
          <a:xfrm>
            <a:off x="6781417" y="4145416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1000</a:t>
            </a:r>
          </a:p>
        </p:txBody>
      </p:sp>
      <p:sp>
        <p:nvSpPr>
          <p:cNvPr id="1046" name="ZoneTexte 1045">
            <a:extLst>
              <a:ext uri="{FF2B5EF4-FFF2-40B4-BE49-F238E27FC236}">
                <a16:creationId xmlns:a16="http://schemas.microsoft.com/office/drawing/2014/main" id="{C4E1AEF0-25C3-B818-841D-F9C28C207C37}"/>
              </a:ext>
            </a:extLst>
          </p:cNvPr>
          <p:cNvSpPr txBox="1"/>
          <p:nvPr/>
        </p:nvSpPr>
        <p:spPr>
          <a:xfrm>
            <a:off x="6645162" y="2551006"/>
            <a:ext cx="6864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10,000</a:t>
            </a:r>
          </a:p>
        </p:txBody>
      </p:sp>
      <p:sp>
        <p:nvSpPr>
          <p:cNvPr id="1047" name="ZoneTexte 1046">
            <a:extLst>
              <a:ext uri="{FF2B5EF4-FFF2-40B4-BE49-F238E27FC236}">
                <a16:creationId xmlns:a16="http://schemas.microsoft.com/office/drawing/2014/main" id="{1A8A89D6-3B43-60A4-71BA-40D0B8B82E01}"/>
              </a:ext>
            </a:extLst>
          </p:cNvPr>
          <p:cNvSpPr txBox="1"/>
          <p:nvPr/>
        </p:nvSpPr>
        <p:spPr>
          <a:xfrm>
            <a:off x="8099436" y="6189730"/>
            <a:ext cx="22205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dirty="0"/>
              <a:t>Nominal time post-dose (h)</a:t>
            </a:r>
          </a:p>
        </p:txBody>
      </p:sp>
      <p:sp>
        <p:nvSpPr>
          <p:cNvPr id="1048" name="ZoneTexte 1047">
            <a:extLst>
              <a:ext uri="{FF2B5EF4-FFF2-40B4-BE49-F238E27FC236}">
                <a16:creationId xmlns:a16="http://schemas.microsoft.com/office/drawing/2014/main" id="{2ADDB0D1-4A84-B62D-E2CB-DF0E764C85BF}"/>
              </a:ext>
            </a:extLst>
          </p:cNvPr>
          <p:cNvSpPr txBox="1"/>
          <p:nvPr/>
        </p:nvSpPr>
        <p:spPr>
          <a:xfrm>
            <a:off x="7898662" y="2406475"/>
            <a:ext cx="3528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Dolutegravir concentration (ng/ml)</a:t>
            </a:r>
          </a:p>
        </p:txBody>
      </p:sp>
      <p:sp>
        <p:nvSpPr>
          <p:cNvPr id="1049" name="ZoneTexte 1048">
            <a:extLst>
              <a:ext uri="{FF2B5EF4-FFF2-40B4-BE49-F238E27FC236}">
                <a16:creationId xmlns:a16="http://schemas.microsoft.com/office/drawing/2014/main" id="{92FE0F60-27A5-B477-6FFF-0CD260988294}"/>
              </a:ext>
            </a:extLst>
          </p:cNvPr>
          <p:cNvSpPr txBox="1"/>
          <p:nvPr/>
        </p:nvSpPr>
        <p:spPr>
          <a:xfrm>
            <a:off x="9347534" y="2843841"/>
            <a:ext cx="2305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D14 (RFP 10 mg/kg), N = 33</a:t>
            </a:r>
          </a:p>
        </p:txBody>
      </p:sp>
      <p:sp>
        <p:nvSpPr>
          <p:cNvPr id="1050" name="ZoneTexte 1049">
            <a:extLst>
              <a:ext uri="{FF2B5EF4-FFF2-40B4-BE49-F238E27FC236}">
                <a16:creationId xmlns:a16="http://schemas.microsoft.com/office/drawing/2014/main" id="{B33EC37A-4F49-D126-7BED-D2EE5F49A736}"/>
              </a:ext>
            </a:extLst>
          </p:cNvPr>
          <p:cNvSpPr txBox="1"/>
          <p:nvPr/>
        </p:nvSpPr>
        <p:spPr>
          <a:xfrm>
            <a:off x="10447138" y="5030041"/>
            <a:ext cx="5496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400" dirty="0"/>
              <a:t>EC90</a:t>
            </a:r>
          </a:p>
        </p:txBody>
      </p:sp>
      <p:sp>
        <p:nvSpPr>
          <p:cNvPr id="1051" name="ZoneTexte 1050">
            <a:extLst>
              <a:ext uri="{FF2B5EF4-FFF2-40B4-BE49-F238E27FC236}">
                <a16:creationId xmlns:a16="http://schemas.microsoft.com/office/drawing/2014/main" id="{64D5D358-0DD0-61A2-7261-26AE59EA44B1}"/>
              </a:ext>
            </a:extLst>
          </p:cNvPr>
          <p:cNvSpPr txBox="1"/>
          <p:nvPr/>
        </p:nvSpPr>
        <p:spPr>
          <a:xfrm>
            <a:off x="9347534" y="3022455"/>
            <a:ext cx="2305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D28 (RFP 20 mg/kg), N = 33</a:t>
            </a:r>
          </a:p>
        </p:txBody>
      </p:sp>
      <p:sp>
        <p:nvSpPr>
          <p:cNvPr id="1052" name="ZoneTexte 1051">
            <a:extLst>
              <a:ext uri="{FF2B5EF4-FFF2-40B4-BE49-F238E27FC236}">
                <a16:creationId xmlns:a16="http://schemas.microsoft.com/office/drawing/2014/main" id="{2C181221-F709-FCBF-2A57-790B29EB8739}"/>
              </a:ext>
            </a:extLst>
          </p:cNvPr>
          <p:cNvSpPr txBox="1"/>
          <p:nvPr/>
        </p:nvSpPr>
        <p:spPr>
          <a:xfrm>
            <a:off x="9347534" y="3201069"/>
            <a:ext cx="21776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D42 (RFP 35 mg/kg), N =32</a:t>
            </a:r>
          </a:p>
        </p:txBody>
      </p:sp>
      <p:sp>
        <p:nvSpPr>
          <p:cNvPr id="1053" name="ZoneTexte 1052">
            <a:extLst>
              <a:ext uri="{FF2B5EF4-FFF2-40B4-BE49-F238E27FC236}">
                <a16:creationId xmlns:a16="http://schemas.microsoft.com/office/drawing/2014/main" id="{7DB1CAFB-52FF-B0BF-7609-E201A14E6CF8}"/>
              </a:ext>
            </a:extLst>
          </p:cNvPr>
          <p:cNvSpPr txBox="1"/>
          <p:nvPr/>
        </p:nvSpPr>
        <p:spPr>
          <a:xfrm>
            <a:off x="9347534" y="3379682"/>
            <a:ext cx="20043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5 weeks post ATT, N = 30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B02E3993-6B49-424C-A225-1C89C6765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6657" y="6469710"/>
            <a:ext cx="195534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Singh Y, CROI 2025, Abs. 645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439B02A-DD7A-15D2-A336-A0249776EB45}"/>
              </a:ext>
            </a:extLst>
          </p:cNvPr>
          <p:cNvSpPr txBox="1"/>
          <p:nvPr/>
        </p:nvSpPr>
        <p:spPr>
          <a:xfrm>
            <a:off x="615945" y="2838387"/>
            <a:ext cx="54505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Changes in DTG PK parameters with standard, medium </a:t>
            </a:r>
          </a:p>
          <a:p>
            <a:pPr algn="ctr"/>
            <a:r>
              <a:rPr lang="en-US" b="1" noProof="0" dirty="0">
                <a:solidFill>
                  <a:srgbClr val="0070C0"/>
                </a:solidFill>
              </a:rPr>
              <a:t>and high dose rifampicin compared to post ATT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A309AEC-EA7D-0BE3-3903-8252CF82DBEA}"/>
              </a:ext>
            </a:extLst>
          </p:cNvPr>
          <p:cNvSpPr txBox="1"/>
          <p:nvPr/>
        </p:nvSpPr>
        <p:spPr>
          <a:xfrm>
            <a:off x="458276" y="5989675"/>
            <a:ext cx="63231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l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b="1" noProof="0" dirty="0"/>
              <a:t>Conclusion</a:t>
            </a:r>
            <a:r>
              <a:rPr lang="en-US" b="1" noProof="0" dirty="0"/>
              <a:t>: </a:t>
            </a:r>
            <a:r>
              <a:rPr lang="en-US" noProof="0" dirty="0"/>
              <a:t>DTG 50 mg BID whatever RFP dose 10-35 mg/kg </a:t>
            </a:r>
          </a:p>
        </p:txBody>
      </p:sp>
    </p:spTree>
    <p:extLst>
      <p:ext uri="{BB962C8B-B14F-4D97-AF65-F5344CB8AC3E}">
        <p14:creationId xmlns:p14="http://schemas.microsoft.com/office/powerpoint/2010/main" val="12411974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86F527A-508F-B7A0-CFEA-49888B156E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096709"/>
          </a:xfrm>
        </p:spPr>
        <p:txBody>
          <a:bodyPr/>
          <a:lstStyle/>
          <a:p>
            <a:r>
              <a:rPr lang="en-US" noProof="0" dirty="0"/>
              <a:t>PK variability of LA CAB/RPV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3558BA1-8713-D3A0-1C47-664722D36F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158789"/>
            <a:ext cx="11430000" cy="717598"/>
          </a:xfrm>
        </p:spPr>
        <p:txBody>
          <a:bodyPr>
            <a:normAutofit/>
          </a:bodyPr>
          <a:lstStyle/>
          <a:p>
            <a:r>
              <a:rPr lang="en-US" sz="1800" noProof="0" dirty="0"/>
              <a:t>30 patients, 90 trough concentrations prior to each dose at 3 different visits over a median of 71 weeks of treatment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664351B-6046-FF96-16D2-8A591CE94261}"/>
              </a:ext>
            </a:extLst>
          </p:cNvPr>
          <p:cNvSpPr txBox="1"/>
          <p:nvPr/>
        </p:nvSpPr>
        <p:spPr>
          <a:xfrm>
            <a:off x="4816618" y="2844203"/>
            <a:ext cx="1928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200" noProof="0" dirty="0"/>
              <a:t>30 participants, 90 samples 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3BBD38A-8065-B49A-C518-97F880E513E7}"/>
              </a:ext>
            </a:extLst>
          </p:cNvPr>
          <p:cNvSpPr txBox="1"/>
          <p:nvPr/>
        </p:nvSpPr>
        <p:spPr>
          <a:xfrm>
            <a:off x="4357575" y="5228126"/>
            <a:ext cx="3476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1" noProof="0" dirty="0">
                <a:solidFill>
                  <a:srgbClr val="0070C0"/>
                </a:solidFill>
              </a:rPr>
              <a:t>PK variability (% CV, median (IQR))</a:t>
            </a:r>
          </a:p>
        </p:txBody>
      </p:sp>
      <p:sp>
        <p:nvSpPr>
          <p:cNvPr id="126" name="Text Box 2">
            <a:extLst>
              <a:ext uri="{FF2B5EF4-FFF2-40B4-BE49-F238E27FC236}">
                <a16:creationId xmlns:a16="http://schemas.microsoft.com/office/drawing/2014/main" id="{144232A7-D2B2-D4E9-6A16-E5A7DE3A4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420" y="1671483"/>
            <a:ext cx="484603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Individual CAB trough concentrations (ng/mL)</a:t>
            </a:r>
          </a:p>
        </p:txBody>
      </p:sp>
      <p:sp>
        <p:nvSpPr>
          <p:cNvPr id="127" name="Text Box 2">
            <a:extLst>
              <a:ext uri="{FF2B5EF4-FFF2-40B4-BE49-F238E27FC236}">
                <a16:creationId xmlns:a16="http://schemas.microsoft.com/office/drawing/2014/main" id="{FD18CEF3-DC67-9F43-DD0B-852878D76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1116" y="1671483"/>
            <a:ext cx="50974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Individual RPV trough concentrations (ng/mL)</a:t>
            </a:r>
          </a:p>
        </p:txBody>
      </p:sp>
      <p:sp>
        <p:nvSpPr>
          <p:cNvPr id="91" name="Rectangle 84">
            <a:extLst>
              <a:ext uri="{FF2B5EF4-FFF2-40B4-BE49-F238E27FC236}">
                <a16:creationId xmlns:a16="http://schemas.microsoft.com/office/drawing/2014/main" id="{E2AB60FC-5B87-583A-E77F-7FCB14C28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2268847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4000</a:t>
            </a:r>
          </a:p>
        </p:txBody>
      </p:sp>
      <p:sp>
        <p:nvSpPr>
          <p:cNvPr id="92" name="Rectangle 85">
            <a:extLst>
              <a:ext uri="{FF2B5EF4-FFF2-40B4-BE49-F238E27FC236}">
                <a16:creationId xmlns:a16="http://schemas.microsoft.com/office/drawing/2014/main" id="{E25369E5-00D0-AC35-2916-988FB4736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2871532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3000</a:t>
            </a:r>
          </a:p>
        </p:txBody>
      </p:sp>
      <p:sp>
        <p:nvSpPr>
          <p:cNvPr id="93" name="Rectangle 86">
            <a:extLst>
              <a:ext uri="{FF2B5EF4-FFF2-40B4-BE49-F238E27FC236}">
                <a16:creationId xmlns:a16="http://schemas.microsoft.com/office/drawing/2014/main" id="{FCFBE8B4-8128-6A24-4EC5-846DD26AA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3472923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2000</a:t>
            </a:r>
          </a:p>
        </p:txBody>
      </p:sp>
      <p:sp>
        <p:nvSpPr>
          <p:cNvPr id="94" name="Rectangle 87">
            <a:extLst>
              <a:ext uri="{FF2B5EF4-FFF2-40B4-BE49-F238E27FC236}">
                <a16:creationId xmlns:a16="http://schemas.microsoft.com/office/drawing/2014/main" id="{7F6838AA-AE27-7157-8239-234A9D9AB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158" y="4075607"/>
            <a:ext cx="31418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1000</a:t>
            </a:r>
          </a:p>
        </p:txBody>
      </p:sp>
      <p:sp>
        <p:nvSpPr>
          <p:cNvPr id="95" name="Rectangle 88">
            <a:extLst>
              <a:ext uri="{FF2B5EF4-FFF2-40B4-BE49-F238E27FC236}">
                <a16:creationId xmlns:a16="http://schemas.microsoft.com/office/drawing/2014/main" id="{98A8D469-687A-475A-578E-54B9D2CA4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4506" y="4715744"/>
            <a:ext cx="7854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</a:t>
            </a:r>
          </a:p>
        </p:txBody>
      </p:sp>
      <p:sp>
        <p:nvSpPr>
          <p:cNvPr id="96" name="Rectangle 89">
            <a:extLst>
              <a:ext uri="{FF2B5EF4-FFF2-40B4-BE49-F238E27FC236}">
                <a16:creationId xmlns:a16="http://schemas.microsoft.com/office/drawing/2014/main" id="{C6B2C831-9098-F928-FF4A-1BCEAA15A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536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1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7" name="Rectangle 90">
            <a:extLst>
              <a:ext uri="{FF2B5EF4-FFF2-40B4-BE49-F238E27FC236}">
                <a16:creationId xmlns:a16="http://schemas.microsoft.com/office/drawing/2014/main" id="{FB18675E-1B68-3E5F-66ED-037674E76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104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2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98" name="Rectangle 91">
            <a:extLst>
              <a:ext uri="{FF2B5EF4-FFF2-40B4-BE49-F238E27FC236}">
                <a16:creationId xmlns:a16="http://schemas.microsoft.com/office/drawing/2014/main" id="{5F884AF6-E08D-1116-F7BA-2D3C86D02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379" y="4886462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3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8BA92E89-AAF2-5492-0614-72DC5F71BD11}"/>
              </a:ext>
            </a:extLst>
          </p:cNvPr>
          <p:cNvGrpSpPr/>
          <p:nvPr/>
        </p:nvGrpSpPr>
        <p:grpSpPr>
          <a:xfrm>
            <a:off x="1372800" y="2094196"/>
            <a:ext cx="3224234" cy="2744414"/>
            <a:chOff x="1372800" y="2020141"/>
            <a:chExt cx="3224234" cy="2744414"/>
          </a:xfrm>
        </p:grpSpPr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1AF2D2DA-FFB9-CADF-9885-1BF14583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883807"/>
              <a:ext cx="2527137" cy="182358"/>
            </a:xfrm>
            <a:custGeom>
              <a:avLst/>
              <a:gdLst>
                <a:gd name="T0" fmla="*/ 1954 w 1954"/>
                <a:gd name="T1" fmla="*/ 141 h 141"/>
                <a:gd name="T2" fmla="*/ 977 w 1954"/>
                <a:gd name="T3" fmla="*/ 0 h 141"/>
                <a:gd name="T4" fmla="*/ 930 w 1954"/>
                <a:gd name="T5" fmla="*/ 2 h 141"/>
                <a:gd name="T6" fmla="*/ 0 w 1954"/>
                <a:gd name="T7" fmla="*/ 4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4" h="141">
                  <a:moveTo>
                    <a:pt x="1954" y="141"/>
                  </a:moveTo>
                  <a:lnTo>
                    <a:pt x="977" y="0"/>
                  </a:lnTo>
                  <a:lnTo>
                    <a:pt x="930" y="2"/>
                  </a:lnTo>
                  <a:lnTo>
                    <a:pt x="0" y="46"/>
                  </a:lnTo>
                </a:path>
              </a:pathLst>
            </a:custGeom>
            <a:noFill/>
            <a:ln w="30163">
              <a:solidFill>
                <a:srgbClr val="00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672BACEF-6913-1087-0ED7-A5333B2A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521679"/>
              <a:ext cx="1263569" cy="100879"/>
            </a:xfrm>
            <a:custGeom>
              <a:avLst/>
              <a:gdLst>
                <a:gd name="T0" fmla="*/ 0 w 977"/>
                <a:gd name="T1" fmla="*/ 0 h 78"/>
                <a:gd name="T2" fmla="*/ 562 w 977"/>
                <a:gd name="T3" fmla="*/ 45 h 78"/>
                <a:gd name="T4" fmla="*/ 977 w 977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7" h="78">
                  <a:moveTo>
                    <a:pt x="0" y="0"/>
                  </a:moveTo>
                  <a:lnTo>
                    <a:pt x="562" y="45"/>
                  </a:lnTo>
                  <a:lnTo>
                    <a:pt x="977" y="78"/>
                  </a:lnTo>
                </a:path>
              </a:pathLst>
            </a:custGeom>
            <a:noFill/>
            <a:ln w="30163">
              <a:solidFill>
                <a:srgbClr val="00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6E7A038E-A6D9-C79E-1D78-4755D79DD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110405"/>
              <a:ext cx="1263569" cy="816082"/>
            </a:xfrm>
            <a:custGeom>
              <a:avLst/>
              <a:gdLst>
                <a:gd name="T0" fmla="*/ 977 w 977"/>
                <a:gd name="T1" fmla="*/ 631 h 631"/>
                <a:gd name="T2" fmla="*/ 930 w 977"/>
                <a:gd name="T3" fmla="*/ 600 h 631"/>
                <a:gd name="T4" fmla="*/ 562 w 977"/>
                <a:gd name="T5" fmla="*/ 363 h 631"/>
                <a:gd name="T6" fmla="*/ 0 w 977"/>
                <a:gd name="T7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7" h="631">
                  <a:moveTo>
                    <a:pt x="977" y="631"/>
                  </a:moveTo>
                  <a:lnTo>
                    <a:pt x="930" y="600"/>
                  </a:lnTo>
                  <a:lnTo>
                    <a:pt x="562" y="36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3" name="Line 67">
              <a:extLst>
                <a:ext uri="{FF2B5EF4-FFF2-40B4-BE49-F238E27FC236}">
                  <a16:creationId xmlns:a16="http://schemas.microsoft.com/office/drawing/2014/main" id="{9882B8FB-85E0-46C5-FE42-FD5ECC9475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0136" y="3682050"/>
              <a:ext cx="1263569" cy="63373"/>
            </a:xfrm>
            <a:prstGeom prst="line">
              <a:avLst/>
            </a:prstGeom>
            <a:noFill/>
            <a:ln w="30163">
              <a:solidFill>
                <a:srgbClr val="66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74" name="Line 68">
              <a:extLst>
                <a:ext uri="{FF2B5EF4-FFF2-40B4-BE49-F238E27FC236}">
                  <a16:creationId xmlns:a16="http://schemas.microsoft.com/office/drawing/2014/main" id="{8D7A7A99-6273-90B0-A786-784194C26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27119" y="4311894"/>
              <a:ext cx="31608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AF29C278-AEDF-DE06-AAA4-F552092FB368}"/>
                </a:ext>
              </a:extLst>
            </p:cNvPr>
            <p:cNvGrpSpPr/>
            <p:nvPr/>
          </p:nvGrpSpPr>
          <p:grpSpPr>
            <a:xfrm>
              <a:off x="1372800" y="2020141"/>
              <a:ext cx="3224234" cy="2744414"/>
              <a:chOff x="7094538" y="2501900"/>
              <a:chExt cx="3957638" cy="3368676"/>
            </a:xfrm>
          </p:grpSpPr>
          <p:sp>
            <p:nvSpPr>
              <p:cNvPr id="76" name="Line 69">
                <a:extLst>
                  <a:ext uri="{FF2B5EF4-FFF2-40B4-BE49-F238E27FC236}">
                    <a16:creationId xmlns:a16="http://schemas.microsoft.com/office/drawing/2014/main" id="{0F211B3F-E7BB-45B2-C5A4-17A831AAF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55301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7" name="Line 70">
                <a:extLst>
                  <a:ext uri="{FF2B5EF4-FFF2-40B4-BE49-F238E27FC236}">
                    <a16:creationId xmlns:a16="http://schemas.microsoft.com/office/drawing/2014/main" id="{D0EE88C9-0BDF-AFC4-A348-F031E330F0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2501900"/>
                <a:ext cx="0" cy="350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8" name="Line 71">
                <a:extLst>
                  <a:ext uri="{FF2B5EF4-FFF2-40B4-BE49-F238E27FC236}">
                    <a16:creationId xmlns:a16="http://schemas.microsoft.com/office/drawing/2014/main" id="{EDBF3857-0D7A-A54A-1628-754B7D8E0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285273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79" name="Line 72">
                <a:extLst>
                  <a:ext uri="{FF2B5EF4-FFF2-40B4-BE49-F238E27FC236}">
                    <a16:creationId xmlns:a16="http://schemas.microsoft.com/office/drawing/2014/main" id="{11172FF3-8325-FC7D-0A92-6C87E63CD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3592513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0" name="Line 73">
                <a:extLst>
                  <a:ext uri="{FF2B5EF4-FFF2-40B4-BE49-F238E27FC236}">
                    <a16:creationId xmlns:a16="http://schemas.microsoft.com/office/drawing/2014/main" id="{6335CE33-C85D-F598-197E-5CFC7ED15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2852738"/>
                <a:ext cx="0" cy="739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1" name="Line 74">
                <a:extLst>
                  <a:ext uri="{FF2B5EF4-FFF2-40B4-BE49-F238E27FC236}">
                    <a16:creationId xmlns:a16="http://schemas.microsoft.com/office/drawing/2014/main" id="{43CBE7A1-0C5D-3B8A-72F8-CEA437B91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433228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2" name="Line 75">
                <a:extLst>
                  <a:ext uri="{FF2B5EF4-FFF2-40B4-BE49-F238E27FC236}">
                    <a16:creationId xmlns:a16="http://schemas.microsoft.com/office/drawing/2014/main" id="{832F3856-9656-E970-6E76-C75B62058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4538" y="50704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3" name="Line 76">
                <a:extLst>
                  <a:ext uri="{FF2B5EF4-FFF2-40B4-BE49-F238E27FC236}">
                    <a16:creationId xmlns:a16="http://schemas.microsoft.com/office/drawing/2014/main" id="{1EAB59E7-4306-1B0A-F326-085496F7B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5070475"/>
                <a:ext cx="0" cy="95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4" name="Line 77">
                <a:extLst>
                  <a:ext uri="{FF2B5EF4-FFF2-40B4-BE49-F238E27FC236}">
                    <a16:creationId xmlns:a16="http://schemas.microsoft.com/office/drawing/2014/main" id="{9074F8CA-8E4B-A533-5303-6373751D1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4332288"/>
                <a:ext cx="0" cy="7381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5" name="Line 78">
                <a:extLst>
                  <a:ext uri="{FF2B5EF4-FFF2-40B4-BE49-F238E27FC236}">
                    <a16:creationId xmlns:a16="http://schemas.microsoft.com/office/drawing/2014/main" id="{03BE3235-81E6-2A28-B7F2-B7516A122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94538" y="5808663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6" name="Line 79">
                <a:extLst>
                  <a:ext uri="{FF2B5EF4-FFF2-40B4-BE49-F238E27FC236}">
                    <a16:creationId xmlns:a16="http://schemas.microsoft.com/office/drawing/2014/main" id="{6DB866A6-369F-7F40-F779-C6D695D1F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53326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7" name="Freeform 80">
                <a:extLst>
                  <a:ext uri="{FF2B5EF4-FFF2-40B4-BE49-F238E27FC236}">
                    <a16:creationId xmlns:a16="http://schemas.microsoft.com/office/drawing/2014/main" id="{D5CADF38-5FFA-22F3-65CA-3CFF7AF64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5080000"/>
                <a:ext cx="0" cy="728663"/>
              </a:xfrm>
              <a:custGeom>
                <a:avLst/>
                <a:gdLst>
                  <a:gd name="T0" fmla="*/ 459 h 459"/>
                  <a:gd name="T1" fmla="*/ 148 h 459"/>
                  <a:gd name="T2" fmla="*/ 0 h 45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59">
                    <a:moveTo>
                      <a:pt x="0" y="459"/>
                    </a:moveTo>
                    <a:lnTo>
                      <a:pt x="0" y="148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8" name="Line 81">
                <a:extLst>
                  <a:ext uri="{FF2B5EF4-FFF2-40B4-BE49-F238E27FC236}">
                    <a16:creationId xmlns:a16="http://schemas.microsoft.com/office/drawing/2014/main" id="{1672F358-81C9-B50B-7D2E-1A56524E9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04313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89" name="Line 82">
                <a:extLst>
                  <a:ext uri="{FF2B5EF4-FFF2-40B4-BE49-F238E27FC236}">
                    <a16:creationId xmlns:a16="http://schemas.microsoft.com/office/drawing/2014/main" id="{64C76D1C-0495-A397-126C-0A08ED8D3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1213" y="3592513"/>
                <a:ext cx="0" cy="739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90" name="Freeform 83">
                <a:extLst>
                  <a:ext uri="{FF2B5EF4-FFF2-40B4-BE49-F238E27FC236}">
                    <a16:creationId xmlns:a16="http://schemas.microsoft.com/office/drawing/2014/main" id="{E90DEDE1-0668-6F21-47D3-3EA7EFFDB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5808663"/>
                <a:ext cx="3890963" cy="0"/>
              </a:xfrm>
              <a:custGeom>
                <a:avLst/>
                <a:gdLst>
                  <a:gd name="T0" fmla="*/ 2451 w 2451"/>
                  <a:gd name="T1" fmla="*/ 2201 w 2451"/>
                  <a:gd name="T2" fmla="*/ 1224 w 2451"/>
                  <a:gd name="T3" fmla="*/ 247 w 2451"/>
                  <a:gd name="T4" fmla="*/ 0 w 24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51">
                    <a:moveTo>
                      <a:pt x="2451" y="0"/>
                    </a:moveTo>
                    <a:lnTo>
                      <a:pt x="2201" y="0"/>
                    </a:lnTo>
                    <a:lnTo>
                      <a:pt x="1224" y="0"/>
                    </a:lnTo>
                    <a:lnTo>
                      <a:pt x="24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99" name="Freeform 92">
              <a:extLst>
                <a:ext uri="{FF2B5EF4-FFF2-40B4-BE49-F238E27FC236}">
                  <a16:creationId xmlns:a16="http://schemas.microsoft.com/office/drawing/2014/main" id="{3DDB252F-531A-2A74-AB06-E15CC2BEA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446935"/>
              <a:ext cx="2527137" cy="666057"/>
            </a:xfrm>
            <a:custGeom>
              <a:avLst/>
              <a:gdLst>
                <a:gd name="T0" fmla="*/ 0 w 1954"/>
                <a:gd name="T1" fmla="*/ 0 h 515"/>
                <a:gd name="T2" fmla="*/ 977 w 1954"/>
                <a:gd name="T3" fmla="*/ 335 h 515"/>
                <a:gd name="T4" fmla="*/ 1954 w 1954"/>
                <a:gd name="T5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15">
                  <a:moveTo>
                    <a:pt x="0" y="0"/>
                  </a:moveTo>
                  <a:lnTo>
                    <a:pt x="977" y="335"/>
                  </a:lnTo>
                  <a:lnTo>
                    <a:pt x="1954" y="515"/>
                  </a:lnTo>
                </a:path>
              </a:pathLst>
            </a:cu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0" name="Freeform 93">
              <a:extLst>
                <a:ext uri="{FF2B5EF4-FFF2-40B4-BE49-F238E27FC236}">
                  <a16:creationId xmlns:a16="http://schemas.microsoft.com/office/drawing/2014/main" id="{4C8A8D52-394F-AE2F-76A8-067BD6B7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52621"/>
              <a:ext cx="2527137" cy="948000"/>
            </a:xfrm>
            <a:custGeom>
              <a:avLst/>
              <a:gdLst>
                <a:gd name="T0" fmla="*/ 1954 w 1954"/>
                <a:gd name="T1" fmla="*/ 733 h 733"/>
                <a:gd name="T2" fmla="*/ 977 w 1954"/>
                <a:gd name="T3" fmla="*/ 0 h 733"/>
                <a:gd name="T4" fmla="*/ 0 w 1954"/>
                <a:gd name="T5" fmla="*/ 440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733">
                  <a:moveTo>
                    <a:pt x="1954" y="733"/>
                  </a:moveTo>
                  <a:lnTo>
                    <a:pt x="977" y="0"/>
                  </a:lnTo>
                  <a:lnTo>
                    <a:pt x="0" y="440"/>
                  </a:lnTo>
                </a:path>
              </a:pathLst>
            </a:custGeom>
            <a:noFill/>
            <a:ln w="30163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92877CC3-2ACC-D2BC-5E4C-E1F2E9D8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84953"/>
              <a:ext cx="2527137" cy="164251"/>
            </a:xfrm>
            <a:custGeom>
              <a:avLst/>
              <a:gdLst>
                <a:gd name="T0" fmla="*/ 1954 w 1954"/>
                <a:gd name="T1" fmla="*/ 0 h 127"/>
                <a:gd name="T2" fmla="*/ 977 w 1954"/>
                <a:gd name="T3" fmla="*/ 7 h 127"/>
                <a:gd name="T4" fmla="*/ 0 w 1954"/>
                <a:gd name="T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27">
                  <a:moveTo>
                    <a:pt x="1954" y="0"/>
                  </a:moveTo>
                  <a:lnTo>
                    <a:pt x="977" y="7"/>
                  </a:lnTo>
                  <a:lnTo>
                    <a:pt x="0" y="127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D8BC1376-A408-2406-C856-ED300EA90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797155"/>
              <a:ext cx="2527137" cy="415154"/>
            </a:xfrm>
            <a:custGeom>
              <a:avLst/>
              <a:gdLst>
                <a:gd name="T0" fmla="*/ 1954 w 1954"/>
                <a:gd name="T1" fmla="*/ 263 h 321"/>
                <a:gd name="T2" fmla="*/ 977 w 1954"/>
                <a:gd name="T3" fmla="*/ 321 h 321"/>
                <a:gd name="T4" fmla="*/ 0 w 1954"/>
                <a:gd name="T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1">
                  <a:moveTo>
                    <a:pt x="1954" y="263"/>
                  </a:moveTo>
                  <a:lnTo>
                    <a:pt x="977" y="32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C60512CB-B2ED-6319-2FFE-08AD9D9B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260697"/>
              <a:ext cx="2527137" cy="1329527"/>
            </a:xfrm>
            <a:custGeom>
              <a:avLst/>
              <a:gdLst>
                <a:gd name="T0" fmla="*/ 1954 w 1954"/>
                <a:gd name="T1" fmla="*/ 1028 h 1028"/>
                <a:gd name="T2" fmla="*/ 977 w 1954"/>
                <a:gd name="T3" fmla="*/ 440 h 1028"/>
                <a:gd name="T4" fmla="*/ 0 w 1954"/>
                <a:gd name="T5" fmla="*/ 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028">
                  <a:moveTo>
                    <a:pt x="1954" y="1028"/>
                  </a:moveTo>
                  <a:lnTo>
                    <a:pt x="977" y="44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D8592282-8B43-964B-4898-EEF65468F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64260"/>
              <a:ext cx="2527137" cy="474647"/>
            </a:xfrm>
            <a:custGeom>
              <a:avLst/>
              <a:gdLst>
                <a:gd name="T0" fmla="*/ 1954 w 1954"/>
                <a:gd name="T1" fmla="*/ 91 h 367"/>
                <a:gd name="T2" fmla="*/ 977 w 1954"/>
                <a:gd name="T3" fmla="*/ 0 h 367"/>
                <a:gd name="T4" fmla="*/ 0 w 1954"/>
                <a:gd name="T5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7">
                  <a:moveTo>
                    <a:pt x="1954" y="91"/>
                  </a:moveTo>
                  <a:lnTo>
                    <a:pt x="977" y="0"/>
                  </a:lnTo>
                  <a:lnTo>
                    <a:pt x="0" y="367"/>
                  </a:lnTo>
                </a:path>
              </a:pathLst>
            </a:custGeom>
            <a:noFill/>
            <a:ln w="30163">
              <a:solidFill>
                <a:srgbClr val="99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F560B6A9-E715-CF6F-4A93-614D8481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798716"/>
              <a:ext cx="2527137" cy="713909"/>
            </a:xfrm>
            <a:custGeom>
              <a:avLst/>
              <a:gdLst>
                <a:gd name="T0" fmla="*/ 0 w 1954"/>
                <a:gd name="T1" fmla="*/ 0 h 552"/>
                <a:gd name="T2" fmla="*/ 977 w 1954"/>
                <a:gd name="T3" fmla="*/ 295 h 552"/>
                <a:gd name="T4" fmla="*/ 1954 w 1954"/>
                <a:gd name="T5" fmla="*/ 552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52">
                  <a:moveTo>
                    <a:pt x="0" y="0"/>
                  </a:moveTo>
                  <a:lnTo>
                    <a:pt x="977" y="295"/>
                  </a:lnTo>
                  <a:lnTo>
                    <a:pt x="1954" y="552"/>
                  </a:lnTo>
                </a:path>
              </a:pathLst>
            </a:custGeom>
            <a:noFill/>
            <a:ln w="30163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5AB07DD4-7496-A592-C622-CBD0D05D6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712065"/>
              <a:ext cx="2527137" cy="1233822"/>
            </a:xfrm>
            <a:custGeom>
              <a:avLst/>
              <a:gdLst>
                <a:gd name="T0" fmla="*/ 1954 w 1954"/>
                <a:gd name="T1" fmla="*/ 954 h 954"/>
                <a:gd name="T2" fmla="*/ 977 w 1954"/>
                <a:gd name="T3" fmla="*/ 689 h 954"/>
                <a:gd name="T4" fmla="*/ 0 w 1954"/>
                <a:gd name="T5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954">
                  <a:moveTo>
                    <a:pt x="1954" y="954"/>
                  </a:moveTo>
                  <a:lnTo>
                    <a:pt x="977" y="68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400F12EA-E3B2-CAFD-3485-41E33FF6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537199"/>
              <a:ext cx="2527137" cy="528966"/>
            </a:xfrm>
            <a:custGeom>
              <a:avLst/>
              <a:gdLst>
                <a:gd name="T0" fmla="*/ 0 w 1954"/>
                <a:gd name="T1" fmla="*/ 0 h 409"/>
                <a:gd name="T2" fmla="*/ 977 w 1954"/>
                <a:gd name="T3" fmla="*/ 222 h 409"/>
                <a:gd name="T4" fmla="*/ 1954 w 1954"/>
                <a:gd name="T5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09">
                  <a:moveTo>
                    <a:pt x="0" y="0"/>
                  </a:moveTo>
                  <a:lnTo>
                    <a:pt x="977" y="222"/>
                  </a:lnTo>
                  <a:lnTo>
                    <a:pt x="1954" y="409"/>
                  </a:lnTo>
                </a:path>
              </a:pathLst>
            </a:custGeom>
            <a:noFill/>
            <a:ln w="30163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8F80BDFF-C124-EB9C-AF0F-79BA6F457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21581"/>
              <a:ext cx="2527137" cy="721669"/>
            </a:xfrm>
            <a:custGeom>
              <a:avLst/>
              <a:gdLst>
                <a:gd name="T0" fmla="*/ 1954 w 1954"/>
                <a:gd name="T1" fmla="*/ 558 h 558"/>
                <a:gd name="T2" fmla="*/ 977 w 1954"/>
                <a:gd name="T3" fmla="*/ 542 h 558"/>
                <a:gd name="T4" fmla="*/ 0 w 1954"/>
                <a:gd name="T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58">
                  <a:moveTo>
                    <a:pt x="1954" y="558"/>
                  </a:moveTo>
                  <a:lnTo>
                    <a:pt x="977" y="542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00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DECD8514-AA22-A330-A3DD-C4A2F546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74339"/>
              <a:ext cx="2527137" cy="505686"/>
            </a:xfrm>
            <a:custGeom>
              <a:avLst/>
              <a:gdLst>
                <a:gd name="T0" fmla="*/ 1954 w 1954"/>
                <a:gd name="T1" fmla="*/ 0 h 391"/>
                <a:gd name="T2" fmla="*/ 977 w 1954"/>
                <a:gd name="T3" fmla="*/ 107 h 391"/>
                <a:gd name="T4" fmla="*/ 0 w 1954"/>
                <a:gd name="T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1">
                  <a:moveTo>
                    <a:pt x="1954" y="0"/>
                  </a:moveTo>
                  <a:lnTo>
                    <a:pt x="977" y="107"/>
                  </a:lnTo>
                  <a:lnTo>
                    <a:pt x="0" y="391"/>
                  </a:lnTo>
                </a:path>
              </a:pathLst>
            </a:custGeom>
            <a:noFill/>
            <a:ln w="30163">
              <a:solidFill>
                <a:srgbClr val="9999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4DB46182-667C-5E68-35EE-B902D9F8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4098497"/>
              <a:ext cx="2527137" cy="150024"/>
            </a:xfrm>
            <a:custGeom>
              <a:avLst/>
              <a:gdLst>
                <a:gd name="T0" fmla="*/ 1954 w 1954"/>
                <a:gd name="T1" fmla="*/ 116 h 116"/>
                <a:gd name="T2" fmla="*/ 977 w 1954"/>
                <a:gd name="T3" fmla="*/ 0 h 116"/>
                <a:gd name="T4" fmla="*/ 0 w 1954"/>
                <a:gd name="T5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6">
                  <a:moveTo>
                    <a:pt x="1954" y="116"/>
                  </a:moveTo>
                  <a:lnTo>
                    <a:pt x="977" y="0"/>
                  </a:lnTo>
                  <a:lnTo>
                    <a:pt x="0" y="14"/>
                  </a:lnTo>
                </a:path>
              </a:pathLst>
            </a:custGeom>
            <a:noFill/>
            <a:ln w="30163">
              <a:solidFill>
                <a:srgbClr val="CC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4921945C-FD58-0CF3-D50E-CF1CB9B5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6486"/>
              <a:ext cx="2527137" cy="358248"/>
            </a:xfrm>
            <a:custGeom>
              <a:avLst/>
              <a:gdLst>
                <a:gd name="T0" fmla="*/ 0 w 1954"/>
                <a:gd name="T1" fmla="*/ 187 h 277"/>
                <a:gd name="T2" fmla="*/ 977 w 1954"/>
                <a:gd name="T3" fmla="*/ 0 h 277"/>
                <a:gd name="T4" fmla="*/ 1954 w 1954"/>
                <a:gd name="T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77">
                  <a:moveTo>
                    <a:pt x="0" y="187"/>
                  </a:moveTo>
                  <a:lnTo>
                    <a:pt x="977" y="0"/>
                  </a:lnTo>
                  <a:lnTo>
                    <a:pt x="1954" y="277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A7729BE5-BC7B-675E-48E0-B53D67CD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6486"/>
              <a:ext cx="2527137" cy="169425"/>
            </a:xfrm>
            <a:custGeom>
              <a:avLst/>
              <a:gdLst>
                <a:gd name="T0" fmla="*/ 1954 w 1954"/>
                <a:gd name="T1" fmla="*/ 131 h 131"/>
                <a:gd name="T2" fmla="*/ 977 w 1954"/>
                <a:gd name="T3" fmla="*/ 0 h 131"/>
                <a:gd name="T4" fmla="*/ 0 w 1954"/>
                <a:gd name="T5" fmla="*/ 5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1">
                  <a:moveTo>
                    <a:pt x="1954" y="131"/>
                  </a:moveTo>
                  <a:lnTo>
                    <a:pt x="977" y="0"/>
                  </a:lnTo>
                  <a:lnTo>
                    <a:pt x="0" y="56"/>
                  </a:lnTo>
                </a:path>
              </a:pathLst>
            </a:custGeom>
            <a:noFill/>
            <a:ln w="30163">
              <a:solidFill>
                <a:srgbClr val="CC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37224506-918C-30A6-3A9A-84DC16ED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925193"/>
              <a:ext cx="2527137" cy="187531"/>
            </a:xfrm>
            <a:custGeom>
              <a:avLst/>
              <a:gdLst>
                <a:gd name="T0" fmla="*/ 0 w 1954"/>
                <a:gd name="T1" fmla="*/ 0 h 145"/>
                <a:gd name="T2" fmla="*/ 977 w 1954"/>
                <a:gd name="T3" fmla="*/ 145 h 145"/>
                <a:gd name="T4" fmla="*/ 1954 w 1954"/>
                <a:gd name="T5" fmla="*/ 2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45">
                  <a:moveTo>
                    <a:pt x="0" y="0"/>
                  </a:moveTo>
                  <a:lnTo>
                    <a:pt x="977" y="145"/>
                  </a:lnTo>
                  <a:lnTo>
                    <a:pt x="1954" y="28"/>
                  </a:lnTo>
                </a:path>
              </a:pathLst>
            </a:custGeom>
            <a:noFill/>
            <a:ln w="30163">
              <a:solidFill>
                <a:srgbClr val="FF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61A84E31-F372-E191-7AB8-B0F3D3B8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71704"/>
              <a:ext cx="2527137" cy="424207"/>
            </a:xfrm>
            <a:custGeom>
              <a:avLst/>
              <a:gdLst>
                <a:gd name="T0" fmla="*/ 0 w 1954"/>
                <a:gd name="T1" fmla="*/ 0 h 328"/>
                <a:gd name="T2" fmla="*/ 977 w 1954"/>
                <a:gd name="T3" fmla="*/ 308 h 328"/>
                <a:gd name="T4" fmla="*/ 1954 w 1954"/>
                <a:gd name="T5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8">
                  <a:moveTo>
                    <a:pt x="0" y="0"/>
                  </a:moveTo>
                  <a:lnTo>
                    <a:pt x="977" y="308"/>
                  </a:lnTo>
                  <a:lnTo>
                    <a:pt x="1954" y="328"/>
                  </a:lnTo>
                </a:path>
              </a:pathLst>
            </a:custGeom>
            <a:noFill/>
            <a:ln w="30163">
              <a:solidFill>
                <a:srgbClr val="00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A8806FED-7B4E-BBB8-CD21-6EE6833BD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44544"/>
              <a:ext cx="2527137" cy="378941"/>
            </a:xfrm>
            <a:custGeom>
              <a:avLst/>
              <a:gdLst>
                <a:gd name="T0" fmla="*/ 1954 w 1954"/>
                <a:gd name="T1" fmla="*/ 293 h 293"/>
                <a:gd name="T2" fmla="*/ 977 w 1954"/>
                <a:gd name="T3" fmla="*/ 0 h 293"/>
                <a:gd name="T4" fmla="*/ 0 w 1954"/>
                <a:gd name="T5" fmla="*/ 17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93">
                  <a:moveTo>
                    <a:pt x="1954" y="293"/>
                  </a:moveTo>
                  <a:lnTo>
                    <a:pt x="977" y="0"/>
                  </a:lnTo>
                  <a:lnTo>
                    <a:pt x="0" y="179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3FB1F3F4-80D2-58DD-E624-FF141B1A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197325"/>
              <a:ext cx="2527137" cy="1716228"/>
            </a:xfrm>
            <a:custGeom>
              <a:avLst/>
              <a:gdLst>
                <a:gd name="T0" fmla="*/ 1954 w 1954"/>
                <a:gd name="T1" fmla="*/ 584 h 1327"/>
                <a:gd name="T2" fmla="*/ 977 w 1954"/>
                <a:gd name="T3" fmla="*/ 1327 h 1327"/>
                <a:gd name="T4" fmla="*/ 0 w 1954"/>
                <a:gd name="T5" fmla="*/ 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27">
                  <a:moveTo>
                    <a:pt x="1954" y="584"/>
                  </a:moveTo>
                  <a:lnTo>
                    <a:pt x="977" y="1327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150EEB22-D5CE-EB1C-55D0-0E952750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081952"/>
              <a:ext cx="2527137" cy="615618"/>
            </a:xfrm>
            <a:custGeom>
              <a:avLst/>
              <a:gdLst>
                <a:gd name="T0" fmla="*/ 0 w 1954"/>
                <a:gd name="T1" fmla="*/ 326 h 476"/>
                <a:gd name="T2" fmla="*/ 977 w 1954"/>
                <a:gd name="T3" fmla="*/ 476 h 476"/>
                <a:gd name="T4" fmla="*/ 1954 w 1954"/>
                <a:gd name="T5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76">
                  <a:moveTo>
                    <a:pt x="0" y="326"/>
                  </a:moveTo>
                  <a:lnTo>
                    <a:pt x="977" y="476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33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D18B7818-8674-EC10-DEA2-8FF00AD1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644544"/>
              <a:ext cx="2527137" cy="226330"/>
            </a:xfrm>
            <a:custGeom>
              <a:avLst/>
              <a:gdLst>
                <a:gd name="T0" fmla="*/ 1954 w 1954"/>
                <a:gd name="T1" fmla="*/ 175 h 175"/>
                <a:gd name="T2" fmla="*/ 977 w 1954"/>
                <a:gd name="T3" fmla="*/ 0 h 175"/>
                <a:gd name="T4" fmla="*/ 0 w 1954"/>
                <a:gd name="T5" fmla="*/ 10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75">
                  <a:moveTo>
                    <a:pt x="1954" y="175"/>
                  </a:moveTo>
                  <a:lnTo>
                    <a:pt x="977" y="0"/>
                  </a:lnTo>
                  <a:lnTo>
                    <a:pt x="0" y="107"/>
                  </a:lnTo>
                </a:path>
              </a:pathLst>
            </a:custGeom>
            <a:noFill/>
            <a:ln w="30163">
              <a:solidFill>
                <a:srgbClr val="FFCC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B91F7362-383E-125C-7D31-7CBA9577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486759"/>
              <a:ext cx="2527137" cy="331088"/>
            </a:xfrm>
            <a:custGeom>
              <a:avLst/>
              <a:gdLst>
                <a:gd name="T0" fmla="*/ 0 w 1954"/>
                <a:gd name="T1" fmla="*/ 0 h 256"/>
                <a:gd name="T2" fmla="*/ 977 w 1954"/>
                <a:gd name="T3" fmla="*/ 250 h 256"/>
                <a:gd name="T4" fmla="*/ 1954 w 1954"/>
                <a:gd name="T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56">
                  <a:moveTo>
                    <a:pt x="0" y="0"/>
                  </a:moveTo>
                  <a:lnTo>
                    <a:pt x="977" y="250"/>
                  </a:lnTo>
                  <a:lnTo>
                    <a:pt x="1954" y="256"/>
                  </a:lnTo>
                </a:path>
              </a:pathLst>
            </a:custGeom>
            <a:noFill/>
            <a:ln w="30163">
              <a:solidFill>
                <a:srgbClr val="FF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987CC00C-025A-6A05-2BEA-5CC96EAE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406574"/>
              <a:ext cx="2527137" cy="513446"/>
            </a:xfrm>
            <a:custGeom>
              <a:avLst/>
              <a:gdLst>
                <a:gd name="T0" fmla="*/ 1954 w 1954"/>
                <a:gd name="T1" fmla="*/ 397 h 397"/>
                <a:gd name="T2" fmla="*/ 977 w 1954"/>
                <a:gd name="T3" fmla="*/ 0 h 397"/>
                <a:gd name="T4" fmla="*/ 0 w 1954"/>
                <a:gd name="T5" fmla="*/ 30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7">
                  <a:moveTo>
                    <a:pt x="1954" y="397"/>
                  </a:moveTo>
                  <a:lnTo>
                    <a:pt x="977" y="0"/>
                  </a:lnTo>
                  <a:lnTo>
                    <a:pt x="0" y="302"/>
                  </a:lnTo>
                </a:path>
              </a:pathLst>
            </a:custGeom>
            <a:noFill/>
            <a:ln w="30163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03D5AD7D-6E48-BCB6-B1CE-4BFDACE9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250083"/>
              <a:ext cx="2527137" cy="724256"/>
            </a:xfrm>
            <a:custGeom>
              <a:avLst/>
              <a:gdLst>
                <a:gd name="T0" fmla="*/ 1954 w 1954"/>
                <a:gd name="T1" fmla="*/ 560 h 560"/>
                <a:gd name="T2" fmla="*/ 977 w 1954"/>
                <a:gd name="T3" fmla="*/ 475 h 560"/>
                <a:gd name="T4" fmla="*/ 0 w 1954"/>
                <a:gd name="T5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60">
                  <a:moveTo>
                    <a:pt x="1954" y="560"/>
                  </a:moveTo>
                  <a:lnTo>
                    <a:pt x="977" y="475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33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3A676B7C-DA10-3C95-6489-5180E0F7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3716969"/>
              <a:ext cx="2527137" cy="257370"/>
            </a:xfrm>
            <a:custGeom>
              <a:avLst/>
              <a:gdLst>
                <a:gd name="T0" fmla="*/ 1954 w 1954"/>
                <a:gd name="T1" fmla="*/ 199 h 199"/>
                <a:gd name="T2" fmla="*/ 977 w 1954"/>
                <a:gd name="T3" fmla="*/ 83 h 199"/>
                <a:gd name="T4" fmla="*/ 0 w 1954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99">
                  <a:moveTo>
                    <a:pt x="1954" y="199"/>
                  </a:moveTo>
                  <a:lnTo>
                    <a:pt x="977" y="8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CC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F36F3683-883C-ACFC-AF63-718B3A11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841396"/>
              <a:ext cx="2527137" cy="884627"/>
            </a:xfrm>
            <a:custGeom>
              <a:avLst/>
              <a:gdLst>
                <a:gd name="T0" fmla="*/ 1954 w 1954"/>
                <a:gd name="T1" fmla="*/ 654 h 684"/>
                <a:gd name="T2" fmla="*/ 977 w 1954"/>
                <a:gd name="T3" fmla="*/ 684 h 684"/>
                <a:gd name="T4" fmla="*/ 0 w 1954"/>
                <a:gd name="T5" fmla="*/ 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84">
                  <a:moveTo>
                    <a:pt x="1954" y="654"/>
                  </a:moveTo>
                  <a:lnTo>
                    <a:pt x="977" y="68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C73D75C1-8A11-BAED-DD7C-2EE70A11D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568" y="2994007"/>
              <a:ext cx="2527137" cy="473353"/>
            </a:xfrm>
            <a:custGeom>
              <a:avLst/>
              <a:gdLst>
                <a:gd name="T0" fmla="*/ 1954 w 1954"/>
                <a:gd name="T1" fmla="*/ 68 h 366"/>
                <a:gd name="T2" fmla="*/ 977 w 1954"/>
                <a:gd name="T3" fmla="*/ 0 h 366"/>
                <a:gd name="T4" fmla="*/ 0 w 1954"/>
                <a:gd name="T5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6">
                  <a:moveTo>
                    <a:pt x="1954" y="68"/>
                  </a:moveTo>
                  <a:lnTo>
                    <a:pt x="977" y="0"/>
                  </a:lnTo>
                  <a:lnTo>
                    <a:pt x="0" y="366"/>
                  </a:lnTo>
                </a:path>
              </a:pathLst>
            </a:custGeom>
            <a:noFill/>
            <a:ln w="30163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</p:grpSp>
      <p:sp>
        <p:nvSpPr>
          <p:cNvPr id="125" name="Rectangle 118">
            <a:extLst>
              <a:ext uri="{FF2B5EF4-FFF2-40B4-BE49-F238E27FC236}">
                <a16:creationId xmlns:a16="http://schemas.microsoft.com/office/drawing/2014/main" id="{A91C0063-A93F-D4E7-1C00-42342107A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1904" y="4422162"/>
            <a:ext cx="60901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4x PA-IC</a:t>
            </a:r>
            <a:r>
              <a:rPr kumimoji="0" lang="en-US" sz="1200" b="0" i="0" u="none" strike="noStrike" cap="none" normalizeH="0" baseline="-25000" noProof="0" dirty="0">
                <a:ln>
                  <a:noFill/>
                </a:ln>
                <a:effectLst/>
                <a:latin typeface="+mn-lt"/>
              </a:rPr>
              <a:t>90</a:t>
            </a:r>
          </a:p>
        </p:txBody>
      </p:sp>
      <p:sp>
        <p:nvSpPr>
          <p:cNvPr id="28" name="Rectangle 22">
            <a:extLst>
              <a:ext uri="{FF2B5EF4-FFF2-40B4-BE49-F238E27FC236}">
                <a16:creationId xmlns:a16="http://schemas.microsoft.com/office/drawing/2014/main" id="{98C889B7-0B71-F724-2B19-4903DFAC2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2310144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250</a:t>
            </a:r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407B93A5-FECC-9F2E-4AC0-17B58AE8C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279255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200</a:t>
            </a:r>
          </a:p>
        </p:txBody>
      </p:sp>
      <p:sp>
        <p:nvSpPr>
          <p:cNvPr id="30" name="Rectangle 24">
            <a:extLst>
              <a:ext uri="{FF2B5EF4-FFF2-40B4-BE49-F238E27FC236}">
                <a16:creationId xmlns:a16="http://schemas.microsoft.com/office/drawing/2014/main" id="{D8D4C5A4-9AD3-7271-91B8-4994AA813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3273661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150</a:t>
            </a:r>
          </a:p>
        </p:txBody>
      </p:sp>
      <p:sp>
        <p:nvSpPr>
          <p:cNvPr id="31" name="Rectangle 25">
            <a:extLst>
              <a:ext uri="{FF2B5EF4-FFF2-40B4-BE49-F238E27FC236}">
                <a16:creationId xmlns:a16="http://schemas.microsoft.com/office/drawing/2014/main" id="{3BD7150F-33DA-3ECB-D480-D94E0FD17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453" y="375607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100</a:t>
            </a:r>
          </a:p>
        </p:txBody>
      </p:sp>
      <p:sp>
        <p:nvSpPr>
          <p:cNvPr id="32" name="Rectangle 26">
            <a:extLst>
              <a:ext uri="{FF2B5EF4-FFF2-40B4-BE49-F238E27FC236}">
                <a16:creationId xmlns:a16="http://schemas.microsoft.com/office/drawing/2014/main" id="{BD34A952-6D14-5651-88A6-8DD9EE7C3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545" y="4719588"/>
            <a:ext cx="7854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0</a:t>
            </a:r>
          </a:p>
        </p:txBody>
      </p:sp>
      <p:sp>
        <p:nvSpPr>
          <p:cNvPr id="33" name="Rectangle 27">
            <a:extLst>
              <a:ext uri="{FF2B5EF4-FFF2-40B4-BE49-F238E27FC236}">
                <a16:creationId xmlns:a16="http://schemas.microsoft.com/office/drawing/2014/main" id="{9FDCF904-C5D0-79BA-DDE9-F58B23575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9575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1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4" name="Rectangle 28">
            <a:extLst>
              <a:ext uri="{FF2B5EF4-FFF2-40B4-BE49-F238E27FC236}">
                <a16:creationId xmlns:a16="http://schemas.microsoft.com/office/drawing/2014/main" id="{36482C4C-ACC9-FBDD-36EC-11ADE94E7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1851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2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050B5336-E91B-3F09-20DA-2184C1066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5419" y="4889014"/>
            <a:ext cx="39594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Visit 3</a:t>
            </a:r>
            <a:endParaRPr kumimoji="0" lang="en-US" sz="12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6" name="Rectangle 30">
            <a:extLst>
              <a:ext uri="{FF2B5EF4-FFF2-40B4-BE49-F238E27FC236}">
                <a16:creationId xmlns:a16="http://schemas.microsoft.com/office/drawing/2014/main" id="{97F83637-68A6-97BB-BBC2-7CBB2E349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999" y="4237183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50</a:t>
            </a:r>
          </a:p>
        </p:txBody>
      </p: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760FEEEF-B839-1852-C8C2-14DC3C3414EF}"/>
              </a:ext>
            </a:extLst>
          </p:cNvPr>
          <p:cNvGrpSpPr/>
          <p:nvPr/>
        </p:nvGrpSpPr>
        <p:grpSpPr>
          <a:xfrm>
            <a:off x="7781839" y="2096748"/>
            <a:ext cx="3568117" cy="2859187"/>
            <a:chOff x="1142978" y="2061228"/>
            <a:chExt cx="3568117" cy="2859187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7C39C3CE-5BAD-2C1B-DC18-8D99557BDA7D}"/>
                </a:ext>
              </a:extLst>
            </p:cNvPr>
            <p:cNvSpPr txBox="1"/>
            <p:nvPr/>
          </p:nvSpPr>
          <p:spPr>
            <a:xfrm>
              <a:off x="3265779" y="4643416"/>
              <a:ext cx="1847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endParaRPr lang="en-US" sz="1200" noProof="0" dirty="0"/>
            </a:p>
          </p:txBody>
        </p:sp>
        <p:sp>
          <p:nvSpPr>
            <p:cNvPr id="6" name="Line 5">
              <a:extLst>
                <a:ext uri="{FF2B5EF4-FFF2-40B4-BE49-F238E27FC236}">
                  <a16:creationId xmlns:a16="http://schemas.microsoft.com/office/drawing/2014/main" id="{35496F1F-80DF-3CAD-6C5C-D1F52CAD9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3921" y="4249516"/>
              <a:ext cx="56906" cy="6467"/>
            </a:xfrm>
            <a:prstGeom prst="line">
              <a:avLst/>
            </a:pr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11" name="Groupe 10">
              <a:extLst>
                <a:ext uri="{FF2B5EF4-FFF2-40B4-BE49-F238E27FC236}">
                  <a16:creationId xmlns:a16="http://schemas.microsoft.com/office/drawing/2014/main" id="{7D37B5D5-E4F2-E6A4-BC0A-9A54D15C32B2}"/>
                </a:ext>
              </a:extLst>
            </p:cNvPr>
            <p:cNvGrpSpPr/>
            <p:nvPr/>
          </p:nvGrpSpPr>
          <p:grpSpPr>
            <a:xfrm>
              <a:off x="1142978" y="2061228"/>
              <a:ext cx="3222940" cy="2744414"/>
              <a:chOff x="1196976" y="2501900"/>
              <a:chExt cx="3956050" cy="3368676"/>
            </a:xfrm>
          </p:grpSpPr>
          <p:sp>
            <p:nvSpPr>
              <p:cNvPr id="12" name="Freeform 6">
                <a:extLst>
                  <a:ext uri="{FF2B5EF4-FFF2-40B4-BE49-F238E27FC236}">
                    <a16:creationId xmlns:a16="http://schemas.microsoft.com/office/drawing/2014/main" id="{4BBB2DC9-DCDA-A7A3-65A3-0A9B0CD6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651" y="5807075"/>
                <a:ext cx="3889375" cy="1588"/>
              </a:xfrm>
              <a:custGeom>
                <a:avLst/>
                <a:gdLst>
                  <a:gd name="T0" fmla="*/ 2450 w 2450"/>
                  <a:gd name="T1" fmla="*/ 1 h 1"/>
                  <a:gd name="T2" fmla="*/ 2201 w 2450"/>
                  <a:gd name="T3" fmla="*/ 1 h 1"/>
                  <a:gd name="T4" fmla="*/ 1224 w 2450"/>
                  <a:gd name="T5" fmla="*/ 1 h 1"/>
                  <a:gd name="T6" fmla="*/ 247 w 2450"/>
                  <a:gd name="T7" fmla="*/ 1 h 1"/>
                  <a:gd name="T8" fmla="*/ 0 w 2450"/>
                  <a:gd name="T9" fmla="*/ 1 h 1"/>
                  <a:gd name="T10" fmla="*/ 0 w 2450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0" h="1">
                    <a:moveTo>
                      <a:pt x="2450" y="1"/>
                    </a:moveTo>
                    <a:lnTo>
                      <a:pt x="2201" y="1"/>
                    </a:lnTo>
                    <a:lnTo>
                      <a:pt x="1224" y="1"/>
                    </a:lnTo>
                    <a:lnTo>
                      <a:pt x="247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3" name="Line 7">
                <a:extLst>
                  <a:ext uri="{FF2B5EF4-FFF2-40B4-BE49-F238E27FC236}">
                    <a16:creationId xmlns:a16="http://schemas.microsoft.com/office/drawing/2014/main" id="{6880D12E-0690-0417-EBDC-C729A7ACD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57738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4" name="Line 8">
                <a:extLst>
                  <a:ext uri="{FF2B5EF4-FFF2-40B4-BE49-F238E27FC236}">
                    <a16:creationId xmlns:a16="http://schemas.microsoft.com/office/drawing/2014/main" id="{F6D9D7E0-9AE6-D1F3-6428-3FD035C1C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285273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5" name="Line 9">
                <a:extLst>
                  <a:ext uri="{FF2B5EF4-FFF2-40B4-BE49-F238E27FC236}">
                    <a16:creationId xmlns:a16="http://schemas.microsoft.com/office/drawing/2014/main" id="{474AEDC2-AB7C-2D07-9A1A-F33CC0CE9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2501900"/>
                <a:ext cx="0" cy="350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6" name="Line 10">
                <a:extLst>
                  <a:ext uri="{FF2B5EF4-FFF2-40B4-BE49-F238E27FC236}">
                    <a16:creationId xmlns:a16="http://schemas.microsoft.com/office/drawing/2014/main" id="{C1587068-C02D-F704-65FB-F35BE36A9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3443288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7" name="Line 11">
                <a:extLst>
                  <a:ext uri="{FF2B5EF4-FFF2-40B4-BE49-F238E27FC236}">
                    <a16:creationId xmlns:a16="http://schemas.microsoft.com/office/drawing/2014/main" id="{133DA320-A43B-4593-D684-9C9FA06F0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2852738"/>
                <a:ext cx="0" cy="5905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8" name="Line 12">
                <a:extLst>
                  <a:ext uri="{FF2B5EF4-FFF2-40B4-BE49-F238E27FC236}">
                    <a16:creationId xmlns:a16="http://schemas.microsoft.com/office/drawing/2014/main" id="{65E72D85-58E7-106C-C788-F8EC1DC12B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403542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9" name="Line 13">
                <a:extLst>
                  <a:ext uri="{FF2B5EF4-FFF2-40B4-BE49-F238E27FC236}">
                    <a16:creationId xmlns:a16="http://schemas.microsoft.com/office/drawing/2014/main" id="{8B6F3095-E45D-B214-965E-509FA9602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6976" y="46259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D38474E9-098C-8F27-1687-205785CB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651" y="4035425"/>
                <a:ext cx="0" cy="1044575"/>
              </a:xfrm>
              <a:custGeom>
                <a:avLst/>
                <a:gdLst>
                  <a:gd name="T0" fmla="*/ 0 h 658"/>
                  <a:gd name="T1" fmla="*/ 372 h 658"/>
                  <a:gd name="T2" fmla="*/ 658 h 6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58">
                    <a:moveTo>
                      <a:pt x="0" y="0"/>
                    </a:moveTo>
                    <a:lnTo>
                      <a:pt x="0" y="372"/>
                    </a:lnTo>
                    <a:lnTo>
                      <a:pt x="0" y="658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1" name="Line 15">
                <a:extLst>
                  <a:ext uri="{FF2B5EF4-FFF2-40B4-BE49-F238E27FC236}">
                    <a16:creationId xmlns:a16="http://schemas.microsoft.com/office/drawing/2014/main" id="{281C4BD5-536F-321B-AFA2-2DA1FEEAF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6976" y="521652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2" name="Line 16">
                <a:extLst>
                  <a:ext uri="{FF2B5EF4-FFF2-40B4-BE49-F238E27FC236}">
                    <a16:creationId xmlns:a16="http://schemas.microsoft.com/office/drawing/2014/main" id="{5062320D-A844-5096-DD38-CB62B05EF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6976" y="5807075"/>
                <a:ext cx="666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3" name="Line 17">
                <a:extLst>
                  <a:ext uri="{FF2B5EF4-FFF2-40B4-BE49-F238E27FC236}">
                    <a16:creationId xmlns:a16="http://schemas.microsoft.com/office/drawing/2014/main" id="{CE73CE63-6E06-00ED-61F2-CDD1B9EE8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763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4" name="Line 18">
                <a:extLst>
                  <a:ext uri="{FF2B5EF4-FFF2-40B4-BE49-F238E27FC236}">
                    <a16:creationId xmlns:a16="http://schemas.microsoft.com/office/drawing/2014/main" id="{209FD87B-5F8E-F7A7-45F1-69B010D63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651" y="5216525"/>
                <a:ext cx="0" cy="5905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5" name="Line 19">
                <a:extLst>
                  <a:ext uri="{FF2B5EF4-FFF2-40B4-BE49-F238E27FC236}">
                    <a16:creationId xmlns:a16="http://schemas.microsoft.com/office/drawing/2014/main" id="{CA43B948-617B-D376-6C8C-77DC58D3D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651" y="5080000"/>
                <a:ext cx="0" cy="1365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6" name="Line 20">
                <a:extLst>
                  <a:ext uri="{FF2B5EF4-FFF2-40B4-BE49-F238E27FC236}">
                    <a16:creationId xmlns:a16="http://schemas.microsoft.com/office/drawing/2014/main" id="{2BE27AB3-0EDD-72F5-CC4D-D4902B9F4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6751" y="5808663"/>
                <a:ext cx="0" cy="619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7" name="Line 21">
                <a:extLst>
                  <a:ext uri="{FF2B5EF4-FFF2-40B4-BE49-F238E27FC236}">
                    <a16:creationId xmlns:a16="http://schemas.microsoft.com/office/drawing/2014/main" id="{11AD6EAA-8A12-9F3E-4458-F67AB2722F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3651" y="3443288"/>
                <a:ext cx="0" cy="5921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37" name="Line 31">
              <a:extLst>
                <a:ext uri="{FF2B5EF4-FFF2-40B4-BE49-F238E27FC236}">
                  <a16:creationId xmlns:a16="http://schemas.microsoft.com/office/drawing/2014/main" id="{C9C41EC9-4281-29ED-D9FA-531A6C2EF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7297" y="4292195"/>
              <a:ext cx="31608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A3886434-2B04-BB9E-1DFB-744636B71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519061"/>
              <a:ext cx="2527137" cy="1517058"/>
            </a:xfrm>
            <a:custGeom>
              <a:avLst/>
              <a:gdLst>
                <a:gd name="T0" fmla="*/ 1954 w 1954"/>
                <a:gd name="T1" fmla="*/ 1086 h 1173"/>
                <a:gd name="T2" fmla="*/ 977 w 1954"/>
                <a:gd name="T3" fmla="*/ 1173 h 1173"/>
                <a:gd name="T4" fmla="*/ 0 w 1954"/>
                <a:gd name="T5" fmla="*/ 0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73">
                  <a:moveTo>
                    <a:pt x="1954" y="1086"/>
                  </a:moveTo>
                  <a:lnTo>
                    <a:pt x="977" y="117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FF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EDD0454F-588D-3065-74CA-E9C588314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296075"/>
              <a:ext cx="2527137" cy="240556"/>
            </a:xfrm>
            <a:custGeom>
              <a:avLst/>
              <a:gdLst>
                <a:gd name="T0" fmla="*/ 1954 w 1954"/>
                <a:gd name="T1" fmla="*/ 0 h 186"/>
                <a:gd name="T2" fmla="*/ 977 w 1954"/>
                <a:gd name="T3" fmla="*/ 186 h 186"/>
                <a:gd name="T4" fmla="*/ 0 w 1954"/>
                <a:gd name="T5" fmla="*/ 17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86">
                  <a:moveTo>
                    <a:pt x="1954" y="0"/>
                  </a:moveTo>
                  <a:lnTo>
                    <a:pt x="977" y="186"/>
                  </a:lnTo>
                  <a:lnTo>
                    <a:pt x="0" y="172"/>
                  </a:lnTo>
                </a:path>
              </a:pathLst>
            </a:custGeom>
            <a:noFill/>
            <a:ln w="30163">
              <a:solidFill>
                <a:srgbClr val="00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0" name="Line 34">
              <a:extLst>
                <a:ext uri="{FF2B5EF4-FFF2-40B4-BE49-F238E27FC236}">
                  <a16:creationId xmlns:a16="http://schemas.microsoft.com/office/drawing/2014/main" id="{A32C6EBA-4492-194B-A0A9-39BC7FF9B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80315" y="4296075"/>
              <a:ext cx="1263569" cy="258663"/>
            </a:xfrm>
            <a:prstGeom prst="line">
              <a:avLst/>
            </a:prstGeom>
            <a:noFill/>
            <a:ln w="30163">
              <a:solidFill>
                <a:srgbClr val="99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1" name="Line 35">
              <a:extLst>
                <a:ext uri="{FF2B5EF4-FFF2-40B4-BE49-F238E27FC236}">
                  <a16:creationId xmlns:a16="http://schemas.microsoft.com/office/drawing/2014/main" id="{28F73DCA-3DB7-00B8-0186-20ABCEDFC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6746" y="3959813"/>
              <a:ext cx="1263569" cy="594925"/>
            </a:xfrm>
            <a:prstGeom prst="line">
              <a:avLst/>
            </a:prstGeom>
            <a:noFill/>
            <a:ln w="30163">
              <a:solidFill>
                <a:srgbClr val="99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8E83690D-C70F-771B-587F-B90025A9A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209423"/>
              <a:ext cx="2527137" cy="271596"/>
            </a:xfrm>
            <a:custGeom>
              <a:avLst/>
              <a:gdLst>
                <a:gd name="T0" fmla="*/ 1954 w 1954"/>
                <a:gd name="T1" fmla="*/ 92 h 210"/>
                <a:gd name="T2" fmla="*/ 977 w 1954"/>
                <a:gd name="T3" fmla="*/ 0 h 210"/>
                <a:gd name="T4" fmla="*/ 0 w 1954"/>
                <a:gd name="T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10">
                  <a:moveTo>
                    <a:pt x="1954" y="92"/>
                  </a:moveTo>
                  <a:lnTo>
                    <a:pt x="977" y="0"/>
                  </a:lnTo>
                  <a:lnTo>
                    <a:pt x="0" y="210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F716C8C5-3D35-9304-FCEB-C6418F9D7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01980"/>
              <a:ext cx="2527137" cy="796682"/>
            </a:xfrm>
            <a:custGeom>
              <a:avLst/>
              <a:gdLst>
                <a:gd name="T0" fmla="*/ 1954 w 1954"/>
                <a:gd name="T1" fmla="*/ 0 h 616"/>
                <a:gd name="T2" fmla="*/ 977 w 1954"/>
                <a:gd name="T3" fmla="*/ 616 h 616"/>
                <a:gd name="T4" fmla="*/ 0 w 1954"/>
                <a:gd name="T5" fmla="*/ 55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16">
                  <a:moveTo>
                    <a:pt x="1954" y="0"/>
                  </a:moveTo>
                  <a:lnTo>
                    <a:pt x="977" y="616"/>
                  </a:lnTo>
                  <a:lnTo>
                    <a:pt x="0" y="554"/>
                  </a:lnTo>
                </a:path>
              </a:pathLst>
            </a:custGeom>
            <a:noFill/>
            <a:ln w="30163">
              <a:solidFill>
                <a:srgbClr val="33FF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A95B76F4-2D72-2111-8AE9-DAA249C6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010521"/>
              <a:ext cx="2527137" cy="673817"/>
            </a:xfrm>
            <a:custGeom>
              <a:avLst/>
              <a:gdLst>
                <a:gd name="T0" fmla="*/ 1954 w 1954"/>
                <a:gd name="T1" fmla="*/ 217 h 521"/>
                <a:gd name="T2" fmla="*/ 977 w 1954"/>
                <a:gd name="T3" fmla="*/ 521 h 521"/>
                <a:gd name="T4" fmla="*/ 0 w 1954"/>
                <a:gd name="T5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21">
                  <a:moveTo>
                    <a:pt x="1954" y="217"/>
                  </a:moveTo>
                  <a:lnTo>
                    <a:pt x="977" y="521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846A9E3F-B50F-CA0F-C4E2-45BDAD5B3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092000"/>
              <a:ext cx="2527137" cy="569058"/>
            </a:xfrm>
            <a:custGeom>
              <a:avLst/>
              <a:gdLst>
                <a:gd name="T0" fmla="*/ 1954 w 1954"/>
                <a:gd name="T1" fmla="*/ 440 h 440"/>
                <a:gd name="T2" fmla="*/ 977 w 1954"/>
                <a:gd name="T3" fmla="*/ 88 h 440"/>
                <a:gd name="T4" fmla="*/ 0 w 1954"/>
                <a:gd name="T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40">
                  <a:moveTo>
                    <a:pt x="1954" y="440"/>
                  </a:moveTo>
                  <a:lnTo>
                    <a:pt x="977" y="8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22AEADFD-05F2-43A2-10E8-8FDEA1B7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925162"/>
              <a:ext cx="2527137" cy="1055344"/>
            </a:xfrm>
            <a:custGeom>
              <a:avLst/>
              <a:gdLst>
                <a:gd name="T0" fmla="*/ 1954 w 1954"/>
                <a:gd name="T1" fmla="*/ 816 h 816"/>
                <a:gd name="T2" fmla="*/ 977 w 1954"/>
                <a:gd name="T3" fmla="*/ 670 h 816"/>
                <a:gd name="T4" fmla="*/ 0 w 1954"/>
                <a:gd name="T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816">
                  <a:moveTo>
                    <a:pt x="1954" y="816"/>
                  </a:moveTo>
                  <a:lnTo>
                    <a:pt x="977" y="67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6633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0B6F9D97-18A4-AAB4-F971-5BE2840F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2658739"/>
              <a:ext cx="2527137" cy="1191143"/>
            </a:xfrm>
            <a:custGeom>
              <a:avLst/>
              <a:gdLst>
                <a:gd name="T0" fmla="*/ 1954 w 1954"/>
                <a:gd name="T1" fmla="*/ 921 h 921"/>
                <a:gd name="T2" fmla="*/ 977 w 1954"/>
                <a:gd name="T3" fmla="*/ 0 h 921"/>
                <a:gd name="T4" fmla="*/ 0 w 1954"/>
                <a:gd name="T5" fmla="*/ 416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921">
                  <a:moveTo>
                    <a:pt x="1954" y="921"/>
                  </a:moveTo>
                  <a:lnTo>
                    <a:pt x="977" y="0"/>
                  </a:lnTo>
                  <a:lnTo>
                    <a:pt x="0" y="416"/>
                  </a:lnTo>
                </a:path>
              </a:pathLst>
            </a:custGeom>
            <a:noFill/>
            <a:ln w="30163">
              <a:solidFill>
                <a:srgbClr val="CC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299ADE3B-EC48-1DC2-6848-57F1CFA4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379116"/>
              <a:ext cx="2536191" cy="531553"/>
            </a:xfrm>
            <a:custGeom>
              <a:avLst/>
              <a:gdLst>
                <a:gd name="T0" fmla="*/ 1961 w 1961"/>
                <a:gd name="T1" fmla="*/ 411 h 411"/>
                <a:gd name="T2" fmla="*/ 977 w 1961"/>
                <a:gd name="T3" fmla="*/ 208 h 411"/>
                <a:gd name="T4" fmla="*/ 0 w 1961"/>
                <a:gd name="T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61" h="411">
                  <a:moveTo>
                    <a:pt x="1961" y="411"/>
                  </a:moveTo>
                  <a:lnTo>
                    <a:pt x="977" y="20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B0C9F620-8767-900B-A4D0-B4FC098C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242024"/>
              <a:ext cx="2527137" cy="509566"/>
            </a:xfrm>
            <a:custGeom>
              <a:avLst/>
              <a:gdLst>
                <a:gd name="T0" fmla="*/ 0 w 1954"/>
                <a:gd name="T1" fmla="*/ 172 h 394"/>
                <a:gd name="T2" fmla="*/ 977 w 1954"/>
                <a:gd name="T3" fmla="*/ 394 h 394"/>
                <a:gd name="T4" fmla="*/ 1954 w 1954"/>
                <a:gd name="T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94">
                  <a:moveTo>
                    <a:pt x="0" y="172"/>
                  </a:moveTo>
                  <a:lnTo>
                    <a:pt x="977" y="394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66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12979905-0BCF-3C99-608B-0D45BD7A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398515"/>
              <a:ext cx="2527137" cy="655711"/>
            </a:xfrm>
            <a:custGeom>
              <a:avLst/>
              <a:gdLst>
                <a:gd name="T0" fmla="*/ 1954 w 1954"/>
                <a:gd name="T1" fmla="*/ 507 h 507"/>
                <a:gd name="T2" fmla="*/ 977 w 1954"/>
                <a:gd name="T3" fmla="*/ 0 h 507"/>
                <a:gd name="T4" fmla="*/ 0 w 1954"/>
                <a:gd name="T5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7">
                  <a:moveTo>
                    <a:pt x="1954" y="507"/>
                  </a:moveTo>
                  <a:lnTo>
                    <a:pt x="977" y="0"/>
                  </a:lnTo>
                  <a:lnTo>
                    <a:pt x="0" y="382"/>
                  </a:lnTo>
                </a:path>
              </a:pathLst>
            </a:custGeom>
            <a:noFill/>
            <a:ln w="30163">
              <a:solidFill>
                <a:srgbClr val="CC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8A0FEC92-6D6C-85C3-A733-F3E3CEA6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06324"/>
              <a:ext cx="2531017" cy="245730"/>
            </a:xfrm>
            <a:custGeom>
              <a:avLst/>
              <a:gdLst>
                <a:gd name="T0" fmla="*/ 1957 w 1957"/>
                <a:gd name="T1" fmla="*/ 190 h 190"/>
                <a:gd name="T2" fmla="*/ 977 w 1957"/>
                <a:gd name="T3" fmla="*/ 168 h 190"/>
                <a:gd name="T4" fmla="*/ 0 w 1957"/>
                <a:gd name="T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7" h="190">
                  <a:moveTo>
                    <a:pt x="1957" y="190"/>
                  </a:moveTo>
                  <a:lnTo>
                    <a:pt x="977" y="16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57FAB2E6-3576-1F95-94A1-28BB994F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62766"/>
              <a:ext cx="2527137" cy="366008"/>
            </a:xfrm>
            <a:custGeom>
              <a:avLst/>
              <a:gdLst>
                <a:gd name="T0" fmla="*/ 1954 w 1954"/>
                <a:gd name="T1" fmla="*/ 0 h 283"/>
                <a:gd name="T2" fmla="*/ 977 w 1954"/>
                <a:gd name="T3" fmla="*/ 66 h 283"/>
                <a:gd name="T4" fmla="*/ 0 w 1954"/>
                <a:gd name="T5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83">
                  <a:moveTo>
                    <a:pt x="1954" y="0"/>
                  </a:moveTo>
                  <a:lnTo>
                    <a:pt x="977" y="66"/>
                  </a:lnTo>
                  <a:lnTo>
                    <a:pt x="0" y="283"/>
                  </a:lnTo>
                </a:path>
              </a:pathLst>
            </a:custGeom>
            <a:noFill/>
            <a:ln w="30163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68A39340-F0FD-DABB-D9FF-8DBA8FA2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78798"/>
              <a:ext cx="2527137" cy="217277"/>
            </a:xfrm>
            <a:custGeom>
              <a:avLst/>
              <a:gdLst>
                <a:gd name="T0" fmla="*/ 1954 w 1954"/>
                <a:gd name="T1" fmla="*/ 168 h 168"/>
                <a:gd name="T2" fmla="*/ 978 w 1954"/>
                <a:gd name="T3" fmla="*/ 115 h 168"/>
                <a:gd name="T4" fmla="*/ 0 w 1954"/>
                <a:gd name="T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68">
                  <a:moveTo>
                    <a:pt x="1954" y="168"/>
                  </a:moveTo>
                  <a:lnTo>
                    <a:pt x="978" y="115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BB004705-29CE-1167-C327-507D5567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818842"/>
              <a:ext cx="2527137" cy="531553"/>
            </a:xfrm>
            <a:custGeom>
              <a:avLst/>
              <a:gdLst>
                <a:gd name="T0" fmla="*/ 0 w 1954"/>
                <a:gd name="T1" fmla="*/ 135 h 411"/>
                <a:gd name="T2" fmla="*/ 977 w 1954"/>
                <a:gd name="T3" fmla="*/ 411 h 411"/>
                <a:gd name="T4" fmla="*/ 1954 w 1954"/>
                <a:gd name="T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11">
                  <a:moveTo>
                    <a:pt x="0" y="135"/>
                  </a:moveTo>
                  <a:lnTo>
                    <a:pt x="977" y="411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D8B83A15-CC67-38AF-B971-A26C94C0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28310"/>
              <a:ext cx="2527137" cy="419034"/>
            </a:xfrm>
            <a:custGeom>
              <a:avLst/>
              <a:gdLst>
                <a:gd name="T0" fmla="*/ 1954 w 1954"/>
                <a:gd name="T1" fmla="*/ 324 h 324"/>
                <a:gd name="T2" fmla="*/ 977 w 1954"/>
                <a:gd name="T3" fmla="*/ 0 h 324"/>
                <a:gd name="T4" fmla="*/ 0 w 1954"/>
                <a:gd name="T5" fmla="*/ 3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4">
                  <a:moveTo>
                    <a:pt x="1954" y="324"/>
                  </a:moveTo>
                  <a:lnTo>
                    <a:pt x="977" y="0"/>
                  </a:lnTo>
                  <a:lnTo>
                    <a:pt x="0" y="311"/>
                  </a:lnTo>
                </a:path>
              </a:pathLst>
            </a:custGeom>
            <a:noFill/>
            <a:ln w="30163">
              <a:solidFill>
                <a:srgbClr val="CC33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301A2812-301D-0C9D-C109-0843C7E2D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57593"/>
              <a:ext cx="2527137" cy="754003"/>
            </a:xfrm>
            <a:custGeom>
              <a:avLst/>
              <a:gdLst>
                <a:gd name="T0" fmla="*/ 0 w 1954"/>
                <a:gd name="T1" fmla="*/ 0 h 583"/>
                <a:gd name="T2" fmla="*/ 977 w 1954"/>
                <a:gd name="T3" fmla="*/ 583 h 583"/>
                <a:gd name="T4" fmla="*/ 1954 w 1954"/>
                <a:gd name="T5" fmla="*/ 417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83">
                  <a:moveTo>
                    <a:pt x="0" y="0"/>
                  </a:moveTo>
                  <a:lnTo>
                    <a:pt x="977" y="583"/>
                  </a:lnTo>
                  <a:lnTo>
                    <a:pt x="1954" y="417"/>
                  </a:lnTo>
                </a:path>
              </a:pathLst>
            </a:custGeom>
            <a:noFill/>
            <a:ln w="30163">
              <a:solidFill>
                <a:srgbClr val="66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86706E9-5011-3EF8-C6C0-133E444C8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959813"/>
              <a:ext cx="2527137" cy="249610"/>
            </a:xfrm>
            <a:custGeom>
              <a:avLst/>
              <a:gdLst>
                <a:gd name="T0" fmla="*/ 1954 w 1954"/>
                <a:gd name="T1" fmla="*/ 60 h 193"/>
                <a:gd name="T2" fmla="*/ 977 w 1954"/>
                <a:gd name="T3" fmla="*/ 193 h 193"/>
                <a:gd name="T4" fmla="*/ 0 w 1954"/>
                <a:gd name="T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93">
                  <a:moveTo>
                    <a:pt x="1954" y="60"/>
                  </a:moveTo>
                  <a:lnTo>
                    <a:pt x="977" y="19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99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B7AA6DC3-9AF3-1108-0D55-0CBBA4BC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60692"/>
              <a:ext cx="2527137" cy="179771"/>
            </a:xfrm>
            <a:custGeom>
              <a:avLst/>
              <a:gdLst>
                <a:gd name="T0" fmla="*/ 0 w 1954"/>
                <a:gd name="T1" fmla="*/ 0 h 139"/>
                <a:gd name="T2" fmla="*/ 977 w 1954"/>
                <a:gd name="T3" fmla="*/ 82 h 139"/>
                <a:gd name="T4" fmla="*/ 1954 w 1954"/>
                <a:gd name="T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39">
                  <a:moveTo>
                    <a:pt x="0" y="0"/>
                  </a:moveTo>
                  <a:lnTo>
                    <a:pt x="977" y="82"/>
                  </a:lnTo>
                  <a:lnTo>
                    <a:pt x="1954" y="139"/>
                  </a:lnTo>
                </a:path>
              </a:pathLst>
            </a:custGeom>
            <a:noFill/>
            <a:ln w="30163">
              <a:solidFill>
                <a:srgbClr val="CC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2BA2113F-7145-AFBB-4BF9-0A8321DFF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83874"/>
              <a:ext cx="2527137" cy="470766"/>
            </a:xfrm>
            <a:custGeom>
              <a:avLst/>
              <a:gdLst>
                <a:gd name="T0" fmla="*/ 0 w 1954"/>
                <a:gd name="T1" fmla="*/ 153 h 364"/>
                <a:gd name="T2" fmla="*/ 977 w 1954"/>
                <a:gd name="T3" fmla="*/ 364 h 364"/>
                <a:gd name="T4" fmla="*/ 1954 w 1954"/>
                <a:gd name="T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64">
                  <a:moveTo>
                    <a:pt x="0" y="153"/>
                  </a:moveTo>
                  <a:lnTo>
                    <a:pt x="977" y="364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CCCC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D7F721FB-5F1A-830F-1D0C-C02346C2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16621"/>
              <a:ext cx="2527137" cy="823842"/>
            </a:xfrm>
            <a:custGeom>
              <a:avLst/>
              <a:gdLst>
                <a:gd name="T0" fmla="*/ 1954 w 1954"/>
                <a:gd name="T1" fmla="*/ 637 h 637"/>
                <a:gd name="T2" fmla="*/ 977 w 1954"/>
                <a:gd name="T3" fmla="*/ 392 h 637"/>
                <a:gd name="T4" fmla="*/ 0 w 1954"/>
                <a:gd name="T5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637">
                  <a:moveTo>
                    <a:pt x="1954" y="637"/>
                  </a:moveTo>
                  <a:lnTo>
                    <a:pt x="977" y="392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D834797D-85E8-148C-3415-FCD8E95A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73113"/>
              <a:ext cx="2527137" cy="364715"/>
            </a:xfrm>
            <a:custGeom>
              <a:avLst/>
              <a:gdLst>
                <a:gd name="T0" fmla="*/ 1954 w 1954"/>
                <a:gd name="T1" fmla="*/ 282 h 282"/>
                <a:gd name="T2" fmla="*/ 977 w 1954"/>
                <a:gd name="T3" fmla="*/ 0 h 282"/>
                <a:gd name="T4" fmla="*/ 0 w 1954"/>
                <a:gd name="T5" fmla="*/ 17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282">
                  <a:moveTo>
                    <a:pt x="1954" y="282"/>
                  </a:moveTo>
                  <a:lnTo>
                    <a:pt x="977" y="0"/>
                  </a:lnTo>
                  <a:lnTo>
                    <a:pt x="0" y="175"/>
                  </a:lnTo>
                </a:path>
              </a:pathLst>
            </a:custGeom>
            <a:noFill/>
            <a:ln w="30163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628B04DE-BFB5-749B-D994-21F50CC6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529140"/>
              <a:ext cx="2527137" cy="610444"/>
            </a:xfrm>
            <a:custGeom>
              <a:avLst/>
              <a:gdLst>
                <a:gd name="T0" fmla="*/ 1954 w 1954"/>
                <a:gd name="T1" fmla="*/ 0 h 472"/>
                <a:gd name="T2" fmla="*/ 977 w 1954"/>
                <a:gd name="T3" fmla="*/ 472 h 472"/>
                <a:gd name="T4" fmla="*/ 0 w 1954"/>
                <a:gd name="T5" fmla="*/ 19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472">
                  <a:moveTo>
                    <a:pt x="1954" y="0"/>
                  </a:moveTo>
                  <a:lnTo>
                    <a:pt x="977" y="472"/>
                  </a:lnTo>
                  <a:lnTo>
                    <a:pt x="0" y="192"/>
                  </a:lnTo>
                </a:path>
              </a:pathLst>
            </a:custGeom>
            <a:noFill/>
            <a:ln w="30163">
              <a:solidFill>
                <a:srgbClr val="66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EC8DED86-F044-FA34-5C3E-B7CEF7DE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785216"/>
              <a:ext cx="2527137" cy="235383"/>
            </a:xfrm>
            <a:custGeom>
              <a:avLst/>
              <a:gdLst>
                <a:gd name="T0" fmla="*/ 0 w 1954"/>
                <a:gd name="T1" fmla="*/ 161 h 182"/>
                <a:gd name="T2" fmla="*/ 977 w 1954"/>
                <a:gd name="T3" fmla="*/ 182 h 182"/>
                <a:gd name="T4" fmla="*/ 1954 w 1954"/>
                <a:gd name="T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82">
                  <a:moveTo>
                    <a:pt x="0" y="161"/>
                  </a:moveTo>
                  <a:lnTo>
                    <a:pt x="977" y="182"/>
                  </a:lnTo>
                  <a:lnTo>
                    <a:pt x="1954" y="0"/>
                  </a:lnTo>
                </a:path>
              </a:pathLst>
            </a:custGeom>
            <a:noFill/>
            <a:ln w="30163">
              <a:solidFill>
                <a:srgbClr val="99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0043E183-FB0E-3564-D0B9-687E4E45E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445074"/>
              <a:ext cx="2527137" cy="658297"/>
            </a:xfrm>
            <a:custGeom>
              <a:avLst/>
              <a:gdLst>
                <a:gd name="T0" fmla="*/ 1954 w 1954"/>
                <a:gd name="T1" fmla="*/ 7 h 509"/>
                <a:gd name="T2" fmla="*/ 977 w 1954"/>
                <a:gd name="T3" fmla="*/ 509 h 509"/>
                <a:gd name="T4" fmla="*/ 0 w 1954"/>
                <a:gd name="T5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9">
                  <a:moveTo>
                    <a:pt x="1954" y="7"/>
                  </a:moveTo>
                  <a:lnTo>
                    <a:pt x="977" y="50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97EBE9F8-45BB-612C-94BD-7559F3E3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627432"/>
              <a:ext cx="2527137" cy="649244"/>
            </a:xfrm>
            <a:custGeom>
              <a:avLst/>
              <a:gdLst>
                <a:gd name="T0" fmla="*/ 1954 w 1954"/>
                <a:gd name="T1" fmla="*/ 502 h 502"/>
                <a:gd name="T2" fmla="*/ 977 w 1954"/>
                <a:gd name="T3" fmla="*/ 0 h 502"/>
                <a:gd name="T4" fmla="*/ 0 w 1954"/>
                <a:gd name="T5" fmla="*/ 41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502">
                  <a:moveTo>
                    <a:pt x="1954" y="502"/>
                  </a:moveTo>
                  <a:lnTo>
                    <a:pt x="977" y="0"/>
                  </a:lnTo>
                  <a:lnTo>
                    <a:pt x="0" y="410"/>
                  </a:lnTo>
                </a:path>
              </a:pathLst>
            </a:custGeom>
            <a:noFill/>
            <a:ln w="30163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6747FCEB-ED32-8529-4B5D-4671DE74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4033533"/>
              <a:ext cx="2527137" cy="415154"/>
            </a:xfrm>
            <a:custGeom>
              <a:avLst/>
              <a:gdLst>
                <a:gd name="T0" fmla="*/ 0 w 1954"/>
                <a:gd name="T1" fmla="*/ 0 h 321"/>
                <a:gd name="T2" fmla="*/ 977 w 1954"/>
                <a:gd name="T3" fmla="*/ 17 h 321"/>
                <a:gd name="T4" fmla="*/ 1954 w 1954"/>
                <a:gd name="T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321">
                  <a:moveTo>
                    <a:pt x="0" y="0"/>
                  </a:moveTo>
                  <a:lnTo>
                    <a:pt x="977" y="17"/>
                  </a:lnTo>
                  <a:lnTo>
                    <a:pt x="1954" y="321"/>
                  </a:lnTo>
                </a:path>
              </a:pathLst>
            </a:custGeom>
            <a:noFill/>
            <a:ln w="30163">
              <a:solidFill>
                <a:srgbClr val="CC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C1BE35C2-3F2E-B044-CC4A-9D1827188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834362"/>
              <a:ext cx="2541364" cy="157784"/>
            </a:xfrm>
            <a:custGeom>
              <a:avLst/>
              <a:gdLst>
                <a:gd name="T0" fmla="*/ 0 w 1965"/>
                <a:gd name="T1" fmla="*/ 55 h 122"/>
                <a:gd name="T2" fmla="*/ 977 w 1965"/>
                <a:gd name="T3" fmla="*/ 122 h 122"/>
                <a:gd name="T4" fmla="*/ 1965 w 1965"/>
                <a:gd name="T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65" h="122">
                  <a:moveTo>
                    <a:pt x="0" y="55"/>
                  </a:moveTo>
                  <a:lnTo>
                    <a:pt x="977" y="122"/>
                  </a:lnTo>
                  <a:lnTo>
                    <a:pt x="1965" y="0"/>
                  </a:lnTo>
                </a:path>
              </a:pathLst>
            </a:custGeom>
            <a:noFill/>
            <a:ln w="30163">
              <a:solidFill>
                <a:srgbClr val="99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69233189-4820-626D-157C-963CDA0F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746" y="3971453"/>
              <a:ext cx="2527137" cy="150024"/>
            </a:xfrm>
            <a:custGeom>
              <a:avLst/>
              <a:gdLst>
                <a:gd name="T0" fmla="*/ 0 w 1954"/>
                <a:gd name="T1" fmla="*/ 0 h 116"/>
                <a:gd name="T2" fmla="*/ 977 w 1954"/>
                <a:gd name="T3" fmla="*/ 116 h 116"/>
                <a:gd name="T4" fmla="*/ 1954 w 1954"/>
                <a:gd name="T5" fmla="*/ 8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4" h="116">
                  <a:moveTo>
                    <a:pt x="0" y="0"/>
                  </a:moveTo>
                  <a:lnTo>
                    <a:pt x="977" y="116"/>
                  </a:lnTo>
                  <a:lnTo>
                    <a:pt x="1954" y="81"/>
                  </a:lnTo>
                </a:path>
              </a:pathLst>
            </a:custGeom>
            <a:noFill/>
            <a:ln w="30163">
              <a:solidFill>
                <a:srgbClr val="FF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sp>
          <p:nvSpPr>
            <p:cNvPr id="69" name="Rectangle 63">
              <a:extLst>
                <a:ext uri="{FF2B5EF4-FFF2-40B4-BE49-F238E27FC236}">
                  <a16:creationId xmlns:a16="http://schemas.microsoft.com/office/drawing/2014/main" id="{463C4C92-47DF-726B-49C8-15FCB3E94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082" y="4328409"/>
              <a:ext cx="60901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4x PA-IC</a:t>
              </a:r>
              <a:r>
                <a:rPr kumimoji="0" lang="en-US" sz="1200" b="0" i="0" u="none" strike="noStrike" cap="none" normalizeH="0" baseline="-25000" noProof="0" dirty="0">
                  <a:ln>
                    <a:noFill/>
                  </a:ln>
                  <a:effectLst/>
                  <a:latin typeface="+mn-lt"/>
                </a:rPr>
                <a:t>90</a:t>
              </a:r>
            </a:p>
          </p:txBody>
        </p:sp>
      </p:grpSp>
      <p:sp>
        <p:nvSpPr>
          <p:cNvPr id="129" name="ZoneTexte 128">
            <a:extLst>
              <a:ext uri="{FF2B5EF4-FFF2-40B4-BE49-F238E27FC236}">
                <a16:creationId xmlns:a16="http://schemas.microsoft.com/office/drawing/2014/main" id="{4C238291-A9CB-7824-FF9F-E5D0E3CD610B}"/>
              </a:ext>
            </a:extLst>
          </p:cNvPr>
          <p:cNvSpPr txBox="1"/>
          <p:nvPr/>
        </p:nvSpPr>
        <p:spPr>
          <a:xfrm>
            <a:off x="3294956" y="2065969"/>
            <a:ext cx="2254015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sz="1200" noProof="0" dirty="0">
                <a:cs typeface="+mn-cs"/>
              </a:rPr>
              <a:t>Geometric mean = 1661,3 ng/mL</a:t>
            </a:r>
          </a:p>
          <a:p>
            <a:r>
              <a:rPr lang="en-US" sz="1200" noProof="0" dirty="0">
                <a:cs typeface="+mn-cs"/>
              </a:rPr>
              <a:t>Range = 389,5-4191 ng/mL</a:t>
            </a:r>
          </a:p>
          <a:p>
            <a:r>
              <a:rPr lang="en-US" sz="1200" noProof="0" dirty="0">
                <a:cs typeface="+mn-cs"/>
              </a:rPr>
              <a:t>CAB &lt; 4x PA-IC</a:t>
            </a:r>
            <a:r>
              <a:rPr lang="en-US" sz="1200" baseline="-25000" noProof="0" dirty="0">
                <a:cs typeface="+mn-cs"/>
              </a:rPr>
              <a:t>90</a:t>
            </a:r>
            <a:r>
              <a:rPr lang="en-US" sz="1200" noProof="0" dirty="0">
                <a:cs typeface="+mn-cs"/>
              </a:rPr>
              <a:t> = 2 (2 %)</a:t>
            </a:r>
          </a:p>
        </p:txBody>
      </p:sp>
      <p:graphicFrame>
        <p:nvGraphicFramePr>
          <p:cNvPr id="133" name="Tableau 132">
            <a:extLst>
              <a:ext uri="{FF2B5EF4-FFF2-40B4-BE49-F238E27FC236}">
                <a16:creationId xmlns:a16="http://schemas.microsoft.com/office/drawing/2014/main" id="{09207D80-0748-7707-56E6-D7BB4FA510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971695"/>
              </p:ext>
            </p:extLst>
          </p:nvPr>
        </p:nvGraphicFramePr>
        <p:xfrm>
          <a:off x="3010136" y="5645922"/>
          <a:ext cx="5898339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6113">
                  <a:extLst>
                    <a:ext uri="{9D8B030D-6E8A-4147-A177-3AD203B41FA5}">
                      <a16:colId xmlns:a16="http://schemas.microsoft.com/office/drawing/2014/main" val="109739686"/>
                    </a:ext>
                  </a:extLst>
                </a:gridCol>
                <a:gridCol w="1966113">
                  <a:extLst>
                    <a:ext uri="{9D8B030D-6E8A-4147-A177-3AD203B41FA5}">
                      <a16:colId xmlns:a16="http://schemas.microsoft.com/office/drawing/2014/main" val="3383585297"/>
                    </a:ext>
                  </a:extLst>
                </a:gridCol>
                <a:gridCol w="1966113">
                  <a:extLst>
                    <a:ext uri="{9D8B030D-6E8A-4147-A177-3AD203B41FA5}">
                      <a16:colId xmlns:a16="http://schemas.microsoft.com/office/drawing/2014/main" val="3569302659"/>
                    </a:ext>
                  </a:extLst>
                </a:gridCol>
              </a:tblGrid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CAB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RPV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915713006"/>
                  </a:ext>
                </a:extLst>
              </a:tr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Interindividual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 (38-54)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 (40-49)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590101361"/>
                  </a:ext>
                </a:extLst>
              </a:tr>
              <a:tr h="2237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Intraindividual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 (6-53)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 (10-68)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145260442"/>
                  </a:ext>
                </a:extLst>
              </a:tr>
            </a:tbl>
          </a:graphicData>
        </a:graphic>
      </p:graphicFrame>
      <p:sp>
        <p:nvSpPr>
          <p:cNvPr id="134" name="ZoneTexte 133">
            <a:extLst>
              <a:ext uri="{FF2B5EF4-FFF2-40B4-BE49-F238E27FC236}">
                <a16:creationId xmlns:a16="http://schemas.microsoft.com/office/drawing/2014/main" id="{B67CC421-0C6B-0DF0-190A-2E11B5519126}"/>
              </a:ext>
            </a:extLst>
          </p:cNvPr>
          <p:cNvSpPr txBox="1"/>
          <p:nvPr/>
        </p:nvSpPr>
        <p:spPr>
          <a:xfrm>
            <a:off x="9612177" y="2068521"/>
            <a:ext cx="2096921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sz="1200" noProof="0" dirty="0">
                <a:cs typeface="+mn-cs"/>
              </a:rPr>
              <a:t>Geometric mean = 83,1 ng/mL</a:t>
            </a:r>
          </a:p>
          <a:p>
            <a:r>
              <a:rPr lang="en-US" sz="1200" noProof="0" dirty="0">
                <a:cs typeface="+mn-cs"/>
              </a:rPr>
              <a:t>Range = 23,2-232,2 ng/mL</a:t>
            </a:r>
          </a:p>
          <a:p>
            <a:r>
              <a:rPr lang="en-US" sz="1200" noProof="0" dirty="0">
                <a:cs typeface="+mn-cs"/>
              </a:rPr>
              <a:t>RPV &lt; 4x PA-IC</a:t>
            </a:r>
            <a:r>
              <a:rPr lang="en-US" sz="1200" baseline="-25000" noProof="0" dirty="0">
                <a:cs typeface="+mn-cs"/>
              </a:rPr>
              <a:t>90</a:t>
            </a:r>
            <a:r>
              <a:rPr lang="en-US" sz="1200" noProof="0" dirty="0">
                <a:cs typeface="+mn-cs"/>
              </a:rPr>
              <a:t> = 11 (12 %)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1A005D35-D240-B3FD-CC4E-DD2C5D927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8075" y="6469710"/>
            <a:ext cx="239392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Sunagawa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SW. CROI 2025, Abs. 655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3609676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E1FC1E17-593C-21C1-E613-8C7F3F51DC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LA CAB/RPV in highly vulnerable population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10EB889-D521-221B-12AB-B66B2B821B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3299" y="1762518"/>
            <a:ext cx="5319995" cy="4388352"/>
          </a:xfrm>
        </p:spPr>
        <p:txBody>
          <a:bodyPr>
            <a:normAutofit lnSpcReduction="10000"/>
          </a:bodyPr>
          <a:lstStyle/>
          <a:p>
            <a:r>
              <a:rPr lang="en-US" sz="1800" noProof="0" dirty="0"/>
              <a:t>Ward 86 HIV Clinic San Francisco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Retrospective study, 370 PWH (241 virologically suppressed, 129 viremic)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LA CAB/RPV Jan 2021-Sept 2024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Virologic suppression (HIV RNA ≤ 200 c/mL) at W48</a:t>
            </a:r>
          </a:p>
          <a:p>
            <a:pPr lvl="1"/>
            <a:r>
              <a:rPr lang="en-US" sz="1600" noProof="0" dirty="0"/>
              <a:t>99.4% in patients with virologic suppression at D0</a:t>
            </a:r>
          </a:p>
          <a:p>
            <a:pPr lvl="1"/>
            <a:r>
              <a:rPr lang="en-US" sz="1600" noProof="0" dirty="0"/>
              <a:t>97.9% in patients with initial viremia</a:t>
            </a:r>
          </a:p>
          <a:p>
            <a:pPr lvl="1"/>
            <a:endParaRPr lang="en-US" sz="1600" noProof="0" dirty="0"/>
          </a:p>
          <a:p>
            <a:r>
              <a:rPr lang="en-US" sz="1900" b="1" noProof="0" dirty="0"/>
              <a:t>Conclusion : </a:t>
            </a:r>
            <a:r>
              <a:rPr lang="en-US" sz="1900" noProof="0" dirty="0"/>
              <a:t>In a cohort of PWH with high rates of housing instability, substance use and low CD4 counts, LA CAB/RPV was highly effective even in those initiating injectables with viremia</a:t>
            </a:r>
          </a:p>
          <a:p>
            <a:endParaRPr lang="en-US" sz="1900" noProof="0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BDD7DD2-10E3-D73A-84B3-DF3035F56BF9}"/>
              </a:ext>
            </a:extLst>
          </p:cNvPr>
          <p:cNvGrpSpPr/>
          <p:nvPr/>
        </p:nvGrpSpPr>
        <p:grpSpPr>
          <a:xfrm>
            <a:off x="5973400" y="1950443"/>
            <a:ext cx="5725375" cy="4057449"/>
            <a:chOff x="2668665" y="1609517"/>
            <a:chExt cx="6222923" cy="4938842"/>
          </a:xfrm>
        </p:grpSpPr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DC1A7532-14BB-1887-652B-CF3D969AF8FA}"/>
                </a:ext>
              </a:extLst>
            </p:cNvPr>
            <p:cNvGrpSpPr/>
            <p:nvPr/>
          </p:nvGrpSpPr>
          <p:grpSpPr>
            <a:xfrm>
              <a:off x="3522663" y="1749426"/>
              <a:ext cx="5368925" cy="3721100"/>
              <a:chOff x="3522663" y="1749426"/>
              <a:chExt cx="5368925" cy="3721100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428A7521-4A8D-9523-552F-E22337228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749426"/>
                <a:ext cx="5262563" cy="3614738"/>
              </a:xfrm>
              <a:custGeom>
                <a:avLst/>
                <a:gdLst>
                  <a:gd name="T0" fmla="*/ 0 w 13261"/>
                  <a:gd name="T1" fmla="*/ 0 h 9112"/>
                  <a:gd name="T2" fmla="*/ 0 w 13261"/>
                  <a:gd name="T3" fmla="*/ 9112 h 9112"/>
                  <a:gd name="T4" fmla="*/ 13261 w 13261"/>
                  <a:gd name="T5" fmla="*/ 9112 h 9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61" h="9112">
                    <a:moveTo>
                      <a:pt x="0" y="0"/>
                    </a:moveTo>
                    <a:lnTo>
                      <a:pt x="0" y="9112"/>
                    </a:lnTo>
                    <a:lnTo>
                      <a:pt x="13261" y="91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0" name="Line 7">
                <a:extLst>
                  <a:ext uri="{FF2B5EF4-FFF2-40B4-BE49-F238E27FC236}">
                    <a16:creationId xmlns:a16="http://schemas.microsoft.com/office/drawing/2014/main" id="{326637AD-485E-134D-3379-D095A04B5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9050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1" name="Line 8">
                <a:extLst>
                  <a:ext uri="{FF2B5EF4-FFF2-40B4-BE49-F238E27FC236}">
                    <a16:creationId xmlns:a16="http://schemas.microsoft.com/office/drawing/2014/main" id="{3F53AE1E-BDAF-4751-53A4-189356F27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570663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2" name="Line 9">
                <a:extLst>
                  <a:ext uri="{FF2B5EF4-FFF2-40B4-BE49-F238E27FC236}">
                    <a16:creationId xmlns:a16="http://schemas.microsoft.com/office/drawing/2014/main" id="{5D94A1C1-CC96-B522-FE40-2C47ABF48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29025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3" name="Line 10">
                <a:extLst>
                  <a:ext uri="{FF2B5EF4-FFF2-40B4-BE49-F238E27FC236}">
                    <a16:creationId xmlns:a16="http://schemas.microsoft.com/office/drawing/2014/main" id="{227DA212-D736-DE95-B2F5-5368280CD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40688" y="5364163"/>
                <a:ext cx="0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4" name="Line 11">
                <a:extLst>
                  <a:ext uri="{FF2B5EF4-FFF2-40B4-BE49-F238E27FC236}">
                    <a16:creationId xmlns:a16="http://schemas.microsoft.com/office/drawing/2014/main" id="{A4F5AB1A-8153-93FD-4DB3-7B41C620A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2705101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5" name="Line 12">
                <a:extLst>
                  <a:ext uri="{FF2B5EF4-FFF2-40B4-BE49-F238E27FC236}">
                    <a16:creationId xmlns:a16="http://schemas.microsoft.com/office/drawing/2014/main" id="{62CA2C73-B056-1A43-B05E-2084FB12A6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3590926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6" name="Line 13">
                <a:extLst>
                  <a:ext uri="{FF2B5EF4-FFF2-40B4-BE49-F238E27FC236}">
                    <a16:creationId xmlns:a16="http://schemas.microsoft.com/office/drawing/2014/main" id="{58B537F3-17CB-3E3D-30C0-AF12E5F71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4478338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7" name="Line 14">
                <a:extLst>
                  <a:ext uri="{FF2B5EF4-FFF2-40B4-BE49-F238E27FC236}">
                    <a16:creationId xmlns:a16="http://schemas.microsoft.com/office/drawing/2014/main" id="{F10F5C52-57FC-7230-CE6F-19EF1CAAA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5364163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8" name="Line 15">
                <a:extLst>
                  <a:ext uri="{FF2B5EF4-FFF2-40B4-BE49-F238E27FC236}">
                    <a16:creationId xmlns:a16="http://schemas.microsoft.com/office/drawing/2014/main" id="{CCA16F75-61F9-1593-B53E-863FEA991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2663" y="1819276"/>
                <a:ext cx="1063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25AFF923-A225-2F04-44B7-C4529A46C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1822451"/>
                <a:ext cx="5018088" cy="3541713"/>
              </a:xfrm>
              <a:custGeom>
                <a:avLst/>
                <a:gdLst>
                  <a:gd name="T0" fmla="*/ 3974 w 12641"/>
                  <a:gd name="T1" fmla="*/ 894 h 8928"/>
                  <a:gd name="T2" fmla="*/ 3606 w 12641"/>
                  <a:gd name="T3" fmla="*/ 1045 h 8928"/>
                  <a:gd name="T4" fmla="*/ 3394 w 12641"/>
                  <a:gd name="T5" fmla="*/ 1184 h 8928"/>
                  <a:gd name="T6" fmla="*/ 3148 w 12641"/>
                  <a:gd name="T7" fmla="*/ 1335 h 8928"/>
                  <a:gd name="T8" fmla="*/ 2707 w 12641"/>
                  <a:gd name="T9" fmla="*/ 1463 h 8928"/>
                  <a:gd name="T10" fmla="*/ 2579 w 12641"/>
                  <a:gd name="T11" fmla="*/ 1709 h 8928"/>
                  <a:gd name="T12" fmla="*/ 2445 w 12641"/>
                  <a:gd name="T13" fmla="*/ 2234 h 8928"/>
                  <a:gd name="T14" fmla="*/ 2138 w 12641"/>
                  <a:gd name="T15" fmla="*/ 2714 h 8928"/>
                  <a:gd name="T16" fmla="*/ 1837 w 12641"/>
                  <a:gd name="T17" fmla="*/ 2971 h 8928"/>
                  <a:gd name="T18" fmla="*/ 1524 w 12641"/>
                  <a:gd name="T19" fmla="*/ 3122 h 8928"/>
                  <a:gd name="T20" fmla="*/ 1429 w 12641"/>
                  <a:gd name="T21" fmla="*/ 3345 h 8928"/>
                  <a:gd name="T22" fmla="*/ 1329 w 12641"/>
                  <a:gd name="T23" fmla="*/ 3624 h 8928"/>
                  <a:gd name="T24" fmla="*/ 1189 w 12641"/>
                  <a:gd name="T25" fmla="*/ 5450 h 8928"/>
                  <a:gd name="T26" fmla="*/ 1122 w 12641"/>
                  <a:gd name="T27" fmla="*/ 7762 h 8928"/>
                  <a:gd name="T28" fmla="*/ 938 w 12641"/>
                  <a:gd name="T29" fmla="*/ 8371 h 8928"/>
                  <a:gd name="T30" fmla="*/ 575 w 12641"/>
                  <a:gd name="T31" fmla="*/ 8745 h 8928"/>
                  <a:gd name="T32" fmla="*/ 0 w 12641"/>
                  <a:gd name="T33" fmla="*/ 8928 h 8928"/>
                  <a:gd name="T34" fmla="*/ 983 w 12641"/>
                  <a:gd name="T35" fmla="*/ 8890 h 8928"/>
                  <a:gd name="T36" fmla="*/ 1133 w 12641"/>
                  <a:gd name="T37" fmla="*/ 8538 h 8928"/>
                  <a:gd name="T38" fmla="*/ 1180 w 12641"/>
                  <a:gd name="T39" fmla="*/ 8181 h 8928"/>
                  <a:gd name="T40" fmla="*/ 1223 w 12641"/>
                  <a:gd name="T41" fmla="*/ 7539 h 8928"/>
                  <a:gd name="T42" fmla="*/ 1334 w 12641"/>
                  <a:gd name="T43" fmla="*/ 5221 h 8928"/>
                  <a:gd name="T44" fmla="*/ 1468 w 12641"/>
                  <a:gd name="T45" fmla="*/ 4819 h 8928"/>
                  <a:gd name="T46" fmla="*/ 1580 w 12641"/>
                  <a:gd name="T47" fmla="*/ 4579 h 8928"/>
                  <a:gd name="T48" fmla="*/ 1904 w 12641"/>
                  <a:gd name="T49" fmla="*/ 4456 h 8928"/>
                  <a:gd name="T50" fmla="*/ 2110 w 12641"/>
                  <a:gd name="T51" fmla="*/ 4250 h 8928"/>
                  <a:gd name="T52" fmla="*/ 2361 w 12641"/>
                  <a:gd name="T53" fmla="*/ 4071 h 8928"/>
                  <a:gd name="T54" fmla="*/ 2523 w 12641"/>
                  <a:gd name="T55" fmla="*/ 3613 h 8928"/>
                  <a:gd name="T56" fmla="*/ 2624 w 12641"/>
                  <a:gd name="T57" fmla="*/ 3021 h 8928"/>
                  <a:gd name="T58" fmla="*/ 2864 w 12641"/>
                  <a:gd name="T59" fmla="*/ 2736 h 8928"/>
                  <a:gd name="T60" fmla="*/ 3204 w 12641"/>
                  <a:gd name="T61" fmla="*/ 2530 h 8928"/>
                  <a:gd name="T62" fmla="*/ 3489 w 12641"/>
                  <a:gd name="T63" fmla="*/ 2463 h 8928"/>
                  <a:gd name="T64" fmla="*/ 3701 w 12641"/>
                  <a:gd name="T65" fmla="*/ 2150 h 8928"/>
                  <a:gd name="T66" fmla="*/ 3991 w 12641"/>
                  <a:gd name="T67" fmla="*/ 2038 h 8928"/>
                  <a:gd name="T68" fmla="*/ 4242 w 12641"/>
                  <a:gd name="T69" fmla="*/ 1782 h 8928"/>
                  <a:gd name="T70" fmla="*/ 4560 w 12641"/>
                  <a:gd name="T71" fmla="*/ 1614 h 8928"/>
                  <a:gd name="T72" fmla="*/ 5961 w 12641"/>
                  <a:gd name="T73" fmla="*/ 1519 h 8928"/>
                  <a:gd name="T74" fmla="*/ 6407 w 12641"/>
                  <a:gd name="T75" fmla="*/ 1301 h 8928"/>
                  <a:gd name="T76" fmla="*/ 7641 w 12641"/>
                  <a:gd name="T77" fmla="*/ 1045 h 8928"/>
                  <a:gd name="T78" fmla="*/ 8065 w 12641"/>
                  <a:gd name="T79" fmla="*/ 905 h 8928"/>
                  <a:gd name="T80" fmla="*/ 9204 w 12641"/>
                  <a:gd name="T81" fmla="*/ 721 h 8928"/>
                  <a:gd name="T82" fmla="*/ 12641 w 12641"/>
                  <a:gd name="T83" fmla="*/ 0 h 8928"/>
                  <a:gd name="T84" fmla="*/ 9075 w 12641"/>
                  <a:gd name="T85" fmla="*/ 84 h 8928"/>
                  <a:gd name="T86" fmla="*/ 7691 w 12641"/>
                  <a:gd name="T87" fmla="*/ 157 h 8928"/>
                  <a:gd name="T88" fmla="*/ 6843 w 12641"/>
                  <a:gd name="T89" fmla="*/ 268 h 8928"/>
                  <a:gd name="T90" fmla="*/ 6367 w 12641"/>
                  <a:gd name="T91" fmla="*/ 402 h 8928"/>
                  <a:gd name="T92" fmla="*/ 5960 w 12641"/>
                  <a:gd name="T93" fmla="*/ 520 h 8928"/>
                  <a:gd name="T94" fmla="*/ 4767 w 12641"/>
                  <a:gd name="T95" fmla="*/ 564 h 8928"/>
                  <a:gd name="T96" fmla="*/ 4527 w 12641"/>
                  <a:gd name="T97" fmla="*/ 637 h 8928"/>
                  <a:gd name="T98" fmla="*/ 4036 w 12641"/>
                  <a:gd name="T99" fmla="*/ 827 h 8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641" h="8928">
                    <a:moveTo>
                      <a:pt x="4036" y="827"/>
                    </a:moveTo>
                    <a:lnTo>
                      <a:pt x="3974" y="894"/>
                    </a:lnTo>
                    <a:lnTo>
                      <a:pt x="3723" y="944"/>
                    </a:lnTo>
                    <a:lnTo>
                      <a:pt x="3606" y="1045"/>
                    </a:lnTo>
                    <a:lnTo>
                      <a:pt x="3500" y="1201"/>
                    </a:lnTo>
                    <a:lnTo>
                      <a:pt x="3394" y="1184"/>
                    </a:lnTo>
                    <a:lnTo>
                      <a:pt x="3182" y="1262"/>
                    </a:lnTo>
                    <a:lnTo>
                      <a:pt x="3148" y="1335"/>
                    </a:lnTo>
                    <a:lnTo>
                      <a:pt x="2791" y="1430"/>
                    </a:lnTo>
                    <a:lnTo>
                      <a:pt x="2707" y="1463"/>
                    </a:lnTo>
                    <a:lnTo>
                      <a:pt x="2618" y="1653"/>
                    </a:lnTo>
                    <a:lnTo>
                      <a:pt x="2579" y="1709"/>
                    </a:lnTo>
                    <a:lnTo>
                      <a:pt x="2534" y="2156"/>
                    </a:lnTo>
                    <a:lnTo>
                      <a:pt x="2445" y="2234"/>
                    </a:lnTo>
                    <a:lnTo>
                      <a:pt x="2356" y="2569"/>
                    </a:lnTo>
                    <a:lnTo>
                      <a:pt x="2138" y="2714"/>
                    </a:lnTo>
                    <a:lnTo>
                      <a:pt x="2038" y="2848"/>
                    </a:lnTo>
                    <a:lnTo>
                      <a:pt x="1837" y="2971"/>
                    </a:lnTo>
                    <a:lnTo>
                      <a:pt x="1585" y="3038"/>
                    </a:lnTo>
                    <a:lnTo>
                      <a:pt x="1524" y="3122"/>
                    </a:lnTo>
                    <a:lnTo>
                      <a:pt x="1491" y="3250"/>
                    </a:lnTo>
                    <a:lnTo>
                      <a:pt x="1429" y="3345"/>
                    </a:lnTo>
                    <a:lnTo>
                      <a:pt x="1385" y="3552"/>
                    </a:lnTo>
                    <a:lnTo>
                      <a:pt x="1329" y="3624"/>
                    </a:lnTo>
                    <a:lnTo>
                      <a:pt x="1223" y="4568"/>
                    </a:lnTo>
                    <a:lnTo>
                      <a:pt x="1189" y="5450"/>
                    </a:lnTo>
                    <a:lnTo>
                      <a:pt x="1167" y="6902"/>
                    </a:lnTo>
                    <a:lnTo>
                      <a:pt x="1122" y="7762"/>
                    </a:lnTo>
                    <a:lnTo>
                      <a:pt x="994" y="8259"/>
                    </a:lnTo>
                    <a:lnTo>
                      <a:pt x="938" y="8371"/>
                    </a:lnTo>
                    <a:lnTo>
                      <a:pt x="732" y="8493"/>
                    </a:lnTo>
                    <a:lnTo>
                      <a:pt x="575" y="8745"/>
                    </a:lnTo>
                    <a:lnTo>
                      <a:pt x="408" y="8789"/>
                    </a:lnTo>
                    <a:lnTo>
                      <a:pt x="0" y="8928"/>
                    </a:lnTo>
                    <a:lnTo>
                      <a:pt x="890" y="8928"/>
                    </a:lnTo>
                    <a:lnTo>
                      <a:pt x="983" y="8890"/>
                    </a:lnTo>
                    <a:lnTo>
                      <a:pt x="1085" y="8697"/>
                    </a:lnTo>
                    <a:lnTo>
                      <a:pt x="1133" y="8538"/>
                    </a:lnTo>
                    <a:lnTo>
                      <a:pt x="1147" y="8197"/>
                    </a:lnTo>
                    <a:lnTo>
                      <a:pt x="1180" y="8181"/>
                    </a:lnTo>
                    <a:lnTo>
                      <a:pt x="1180" y="7563"/>
                    </a:lnTo>
                    <a:lnTo>
                      <a:pt x="1223" y="7539"/>
                    </a:lnTo>
                    <a:lnTo>
                      <a:pt x="1256" y="5802"/>
                    </a:lnTo>
                    <a:lnTo>
                      <a:pt x="1334" y="5221"/>
                    </a:lnTo>
                    <a:lnTo>
                      <a:pt x="1412" y="4931"/>
                    </a:lnTo>
                    <a:lnTo>
                      <a:pt x="1468" y="4819"/>
                    </a:lnTo>
                    <a:lnTo>
                      <a:pt x="1502" y="4668"/>
                    </a:lnTo>
                    <a:lnTo>
                      <a:pt x="1580" y="4579"/>
                    </a:lnTo>
                    <a:lnTo>
                      <a:pt x="1758" y="4540"/>
                    </a:lnTo>
                    <a:lnTo>
                      <a:pt x="1904" y="4456"/>
                    </a:lnTo>
                    <a:lnTo>
                      <a:pt x="2038" y="4361"/>
                    </a:lnTo>
                    <a:lnTo>
                      <a:pt x="2110" y="4250"/>
                    </a:lnTo>
                    <a:lnTo>
                      <a:pt x="2238" y="4149"/>
                    </a:lnTo>
                    <a:lnTo>
                      <a:pt x="2361" y="4071"/>
                    </a:lnTo>
                    <a:lnTo>
                      <a:pt x="2439" y="3708"/>
                    </a:lnTo>
                    <a:lnTo>
                      <a:pt x="2523" y="3613"/>
                    </a:lnTo>
                    <a:lnTo>
                      <a:pt x="2562" y="3105"/>
                    </a:lnTo>
                    <a:lnTo>
                      <a:pt x="2624" y="3021"/>
                    </a:lnTo>
                    <a:lnTo>
                      <a:pt x="2691" y="2781"/>
                    </a:lnTo>
                    <a:lnTo>
                      <a:pt x="2864" y="2736"/>
                    </a:lnTo>
                    <a:lnTo>
                      <a:pt x="3148" y="2625"/>
                    </a:lnTo>
                    <a:lnTo>
                      <a:pt x="3204" y="2530"/>
                    </a:lnTo>
                    <a:lnTo>
                      <a:pt x="3360" y="2463"/>
                    </a:lnTo>
                    <a:lnTo>
                      <a:pt x="3489" y="2463"/>
                    </a:lnTo>
                    <a:lnTo>
                      <a:pt x="3589" y="2273"/>
                    </a:lnTo>
                    <a:lnTo>
                      <a:pt x="3701" y="2150"/>
                    </a:lnTo>
                    <a:lnTo>
                      <a:pt x="3835" y="2089"/>
                    </a:lnTo>
                    <a:lnTo>
                      <a:pt x="3991" y="2038"/>
                    </a:lnTo>
                    <a:lnTo>
                      <a:pt x="4041" y="1944"/>
                    </a:lnTo>
                    <a:lnTo>
                      <a:pt x="4242" y="1782"/>
                    </a:lnTo>
                    <a:lnTo>
                      <a:pt x="4521" y="1698"/>
                    </a:lnTo>
                    <a:lnTo>
                      <a:pt x="4560" y="1614"/>
                    </a:lnTo>
                    <a:lnTo>
                      <a:pt x="5062" y="1519"/>
                    </a:lnTo>
                    <a:lnTo>
                      <a:pt x="5961" y="1519"/>
                    </a:lnTo>
                    <a:lnTo>
                      <a:pt x="6279" y="1430"/>
                    </a:lnTo>
                    <a:lnTo>
                      <a:pt x="6407" y="1301"/>
                    </a:lnTo>
                    <a:lnTo>
                      <a:pt x="6776" y="1139"/>
                    </a:lnTo>
                    <a:lnTo>
                      <a:pt x="7641" y="1045"/>
                    </a:lnTo>
                    <a:lnTo>
                      <a:pt x="7691" y="927"/>
                    </a:lnTo>
                    <a:lnTo>
                      <a:pt x="8065" y="905"/>
                    </a:lnTo>
                    <a:lnTo>
                      <a:pt x="8712" y="832"/>
                    </a:lnTo>
                    <a:lnTo>
                      <a:pt x="9204" y="721"/>
                    </a:lnTo>
                    <a:lnTo>
                      <a:pt x="12630" y="553"/>
                    </a:lnTo>
                    <a:lnTo>
                      <a:pt x="12641" y="0"/>
                    </a:lnTo>
                    <a:lnTo>
                      <a:pt x="9220" y="62"/>
                    </a:lnTo>
                    <a:lnTo>
                      <a:pt x="9075" y="84"/>
                    </a:lnTo>
                    <a:lnTo>
                      <a:pt x="8344" y="134"/>
                    </a:lnTo>
                    <a:lnTo>
                      <a:pt x="7691" y="157"/>
                    </a:lnTo>
                    <a:lnTo>
                      <a:pt x="7646" y="229"/>
                    </a:lnTo>
                    <a:lnTo>
                      <a:pt x="6843" y="268"/>
                    </a:lnTo>
                    <a:lnTo>
                      <a:pt x="6563" y="335"/>
                    </a:lnTo>
                    <a:lnTo>
                      <a:pt x="6367" y="402"/>
                    </a:lnTo>
                    <a:lnTo>
                      <a:pt x="6278" y="469"/>
                    </a:lnTo>
                    <a:lnTo>
                      <a:pt x="5960" y="520"/>
                    </a:lnTo>
                    <a:lnTo>
                      <a:pt x="5046" y="525"/>
                    </a:lnTo>
                    <a:lnTo>
                      <a:pt x="4767" y="564"/>
                    </a:lnTo>
                    <a:lnTo>
                      <a:pt x="4571" y="570"/>
                    </a:lnTo>
                    <a:lnTo>
                      <a:pt x="4527" y="637"/>
                    </a:lnTo>
                    <a:lnTo>
                      <a:pt x="4242" y="709"/>
                    </a:lnTo>
                    <a:lnTo>
                      <a:pt x="4036" y="827"/>
                    </a:lnTo>
                    <a:close/>
                  </a:path>
                </a:pathLst>
              </a:custGeom>
              <a:solidFill>
                <a:srgbClr val="D3B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A486781-F650-5CA7-ED09-1329CFE64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822451"/>
                <a:ext cx="5203825" cy="3541713"/>
              </a:xfrm>
              <a:custGeom>
                <a:avLst/>
                <a:gdLst>
                  <a:gd name="T0" fmla="*/ 13112 w 13112"/>
                  <a:gd name="T1" fmla="*/ 75 h 8925"/>
                  <a:gd name="T2" fmla="*/ 12716 w 13112"/>
                  <a:gd name="T3" fmla="*/ 156 h 8925"/>
                  <a:gd name="T4" fmla="*/ 10813 w 13112"/>
                  <a:gd name="T5" fmla="*/ 240 h 8925"/>
                  <a:gd name="T6" fmla="*/ 9267 w 13112"/>
                  <a:gd name="T7" fmla="*/ 332 h 8925"/>
                  <a:gd name="T8" fmla="*/ 8778 w 13112"/>
                  <a:gd name="T9" fmla="*/ 405 h 8925"/>
                  <a:gd name="T10" fmla="*/ 7771 w 13112"/>
                  <a:gd name="T11" fmla="*/ 489 h 8925"/>
                  <a:gd name="T12" fmla="*/ 7723 w 13112"/>
                  <a:gd name="T13" fmla="*/ 569 h 8925"/>
                  <a:gd name="T14" fmla="*/ 6886 w 13112"/>
                  <a:gd name="T15" fmla="*/ 662 h 8925"/>
                  <a:gd name="T16" fmla="*/ 6622 w 13112"/>
                  <a:gd name="T17" fmla="*/ 734 h 8925"/>
                  <a:gd name="T18" fmla="*/ 6449 w 13112"/>
                  <a:gd name="T19" fmla="*/ 818 h 8925"/>
                  <a:gd name="T20" fmla="*/ 6348 w 13112"/>
                  <a:gd name="T21" fmla="*/ 904 h 8925"/>
                  <a:gd name="T22" fmla="*/ 5159 w 13112"/>
                  <a:gd name="T23" fmla="*/ 982 h 8925"/>
                  <a:gd name="T24" fmla="*/ 4640 w 13112"/>
                  <a:gd name="T25" fmla="*/ 1036 h 8925"/>
                  <a:gd name="T26" fmla="*/ 4581 w 13112"/>
                  <a:gd name="T27" fmla="*/ 1122 h 8925"/>
                  <a:gd name="T28" fmla="*/ 4333 w 13112"/>
                  <a:gd name="T29" fmla="*/ 1198 h 8925"/>
                  <a:gd name="T30" fmla="*/ 4242 w 13112"/>
                  <a:gd name="T31" fmla="*/ 1276 h 8925"/>
                  <a:gd name="T32" fmla="*/ 4114 w 13112"/>
                  <a:gd name="T33" fmla="*/ 1345 h 8925"/>
                  <a:gd name="T34" fmla="*/ 4052 w 13112"/>
                  <a:gd name="T35" fmla="*/ 1423 h 8925"/>
                  <a:gd name="T36" fmla="*/ 3812 w 13112"/>
                  <a:gd name="T37" fmla="*/ 1499 h 8925"/>
                  <a:gd name="T38" fmla="*/ 3712 w 13112"/>
                  <a:gd name="T39" fmla="*/ 1652 h 8925"/>
                  <a:gd name="T40" fmla="*/ 3625 w 13112"/>
                  <a:gd name="T41" fmla="*/ 1723 h 8925"/>
                  <a:gd name="T42" fmla="*/ 3446 w 13112"/>
                  <a:gd name="T43" fmla="*/ 1803 h 8925"/>
                  <a:gd name="T44" fmla="*/ 3273 w 13112"/>
                  <a:gd name="T45" fmla="*/ 1868 h 8925"/>
                  <a:gd name="T46" fmla="*/ 3223 w 13112"/>
                  <a:gd name="T47" fmla="*/ 1941 h 8925"/>
                  <a:gd name="T48" fmla="*/ 3053 w 13112"/>
                  <a:gd name="T49" fmla="*/ 2019 h 8925"/>
                  <a:gd name="T50" fmla="*/ 2791 w 13112"/>
                  <a:gd name="T51" fmla="*/ 2086 h 8925"/>
                  <a:gd name="T52" fmla="*/ 2741 w 13112"/>
                  <a:gd name="T53" fmla="*/ 2225 h 8925"/>
                  <a:gd name="T54" fmla="*/ 2693 w 13112"/>
                  <a:gd name="T55" fmla="*/ 2300 h 8925"/>
                  <a:gd name="T56" fmla="*/ 2648 w 13112"/>
                  <a:gd name="T57" fmla="*/ 2803 h 8925"/>
                  <a:gd name="T58" fmla="*/ 2603 w 13112"/>
                  <a:gd name="T59" fmla="*/ 2884 h 8925"/>
                  <a:gd name="T60" fmla="*/ 2514 w 13112"/>
                  <a:gd name="T61" fmla="*/ 3091 h 8925"/>
                  <a:gd name="T62" fmla="*/ 2475 w 13112"/>
                  <a:gd name="T63" fmla="*/ 3230 h 8925"/>
                  <a:gd name="T64" fmla="*/ 2441 w 13112"/>
                  <a:gd name="T65" fmla="*/ 3387 h 8925"/>
                  <a:gd name="T66" fmla="*/ 2210 w 13112"/>
                  <a:gd name="T67" fmla="*/ 3532 h 8925"/>
                  <a:gd name="T68" fmla="*/ 2116 w 13112"/>
                  <a:gd name="T69" fmla="*/ 3593 h 8925"/>
                  <a:gd name="T70" fmla="*/ 1989 w 13112"/>
                  <a:gd name="T71" fmla="*/ 3679 h 8925"/>
                  <a:gd name="T72" fmla="*/ 1900 w 13112"/>
                  <a:gd name="T73" fmla="*/ 3746 h 8925"/>
                  <a:gd name="T74" fmla="*/ 1636 w 13112"/>
                  <a:gd name="T75" fmla="*/ 3813 h 8925"/>
                  <a:gd name="T76" fmla="*/ 1593 w 13112"/>
                  <a:gd name="T77" fmla="*/ 3956 h 8925"/>
                  <a:gd name="T78" fmla="*/ 1546 w 13112"/>
                  <a:gd name="T79" fmla="*/ 4031 h 8925"/>
                  <a:gd name="T80" fmla="*/ 1513 w 13112"/>
                  <a:gd name="T81" fmla="*/ 4243 h 8925"/>
                  <a:gd name="T82" fmla="*/ 1463 w 13112"/>
                  <a:gd name="T83" fmla="*/ 4305 h 8925"/>
                  <a:gd name="T84" fmla="*/ 1409 w 13112"/>
                  <a:gd name="T85" fmla="*/ 4539 h 8925"/>
                  <a:gd name="T86" fmla="*/ 1373 w 13112"/>
                  <a:gd name="T87" fmla="*/ 5023 h 8925"/>
                  <a:gd name="T88" fmla="*/ 1323 w 13112"/>
                  <a:gd name="T89" fmla="*/ 5433 h 8925"/>
                  <a:gd name="T90" fmla="*/ 1284 w 13112"/>
                  <a:gd name="T91" fmla="*/ 7532 h 8925"/>
                  <a:gd name="T92" fmla="*/ 1245 w 13112"/>
                  <a:gd name="T93" fmla="*/ 8161 h 8925"/>
                  <a:gd name="T94" fmla="*/ 1195 w 13112"/>
                  <a:gd name="T95" fmla="*/ 8451 h 8925"/>
                  <a:gd name="T96" fmla="*/ 1105 w 13112"/>
                  <a:gd name="T97" fmla="*/ 8582 h 8925"/>
                  <a:gd name="T98" fmla="*/ 1050 w 13112"/>
                  <a:gd name="T99" fmla="*/ 8658 h 8925"/>
                  <a:gd name="T100" fmla="*/ 974 w 13112"/>
                  <a:gd name="T101" fmla="*/ 8731 h 8925"/>
                  <a:gd name="T102" fmla="*/ 801 w 13112"/>
                  <a:gd name="T103" fmla="*/ 8861 h 8925"/>
                  <a:gd name="T104" fmla="*/ 667 w 13112"/>
                  <a:gd name="T105" fmla="*/ 8925 h 8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112" h="8925">
                    <a:moveTo>
                      <a:pt x="13112" y="0"/>
                    </a:moveTo>
                    <a:lnTo>
                      <a:pt x="13112" y="75"/>
                    </a:lnTo>
                    <a:lnTo>
                      <a:pt x="12716" y="75"/>
                    </a:lnTo>
                    <a:lnTo>
                      <a:pt x="12716" y="156"/>
                    </a:lnTo>
                    <a:lnTo>
                      <a:pt x="10813" y="156"/>
                    </a:lnTo>
                    <a:lnTo>
                      <a:pt x="10813" y="240"/>
                    </a:lnTo>
                    <a:lnTo>
                      <a:pt x="9267" y="240"/>
                    </a:lnTo>
                    <a:lnTo>
                      <a:pt x="9267" y="332"/>
                    </a:lnTo>
                    <a:lnTo>
                      <a:pt x="8778" y="332"/>
                    </a:lnTo>
                    <a:lnTo>
                      <a:pt x="8778" y="405"/>
                    </a:lnTo>
                    <a:lnTo>
                      <a:pt x="7771" y="405"/>
                    </a:lnTo>
                    <a:lnTo>
                      <a:pt x="7771" y="489"/>
                    </a:lnTo>
                    <a:lnTo>
                      <a:pt x="7723" y="489"/>
                    </a:lnTo>
                    <a:lnTo>
                      <a:pt x="7723" y="569"/>
                    </a:lnTo>
                    <a:lnTo>
                      <a:pt x="6886" y="569"/>
                    </a:lnTo>
                    <a:lnTo>
                      <a:pt x="6886" y="662"/>
                    </a:lnTo>
                    <a:lnTo>
                      <a:pt x="6622" y="662"/>
                    </a:lnTo>
                    <a:lnTo>
                      <a:pt x="6622" y="734"/>
                    </a:lnTo>
                    <a:lnTo>
                      <a:pt x="6449" y="734"/>
                    </a:lnTo>
                    <a:lnTo>
                      <a:pt x="6449" y="818"/>
                    </a:lnTo>
                    <a:lnTo>
                      <a:pt x="6348" y="818"/>
                    </a:lnTo>
                    <a:lnTo>
                      <a:pt x="6348" y="904"/>
                    </a:lnTo>
                    <a:lnTo>
                      <a:pt x="5159" y="904"/>
                    </a:lnTo>
                    <a:lnTo>
                      <a:pt x="5159" y="982"/>
                    </a:lnTo>
                    <a:lnTo>
                      <a:pt x="4640" y="982"/>
                    </a:lnTo>
                    <a:lnTo>
                      <a:pt x="4640" y="1036"/>
                    </a:lnTo>
                    <a:lnTo>
                      <a:pt x="4581" y="1036"/>
                    </a:lnTo>
                    <a:lnTo>
                      <a:pt x="4581" y="1122"/>
                    </a:lnTo>
                    <a:lnTo>
                      <a:pt x="4333" y="1122"/>
                    </a:lnTo>
                    <a:lnTo>
                      <a:pt x="4333" y="1198"/>
                    </a:lnTo>
                    <a:lnTo>
                      <a:pt x="4242" y="1198"/>
                    </a:lnTo>
                    <a:lnTo>
                      <a:pt x="4242" y="1276"/>
                    </a:lnTo>
                    <a:lnTo>
                      <a:pt x="4114" y="1276"/>
                    </a:lnTo>
                    <a:lnTo>
                      <a:pt x="4114" y="1345"/>
                    </a:lnTo>
                    <a:lnTo>
                      <a:pt x="4052" y="1345"/>
                    </a:lnTo>
                    <a:lnTo>
                      <a:pt x="4052" y="1423"/>
                    </a:lnTo>
                    <a:lnTo>
                      <a:pt x="3812" y="1423"/>
                    </a:lnTo>
                    <a:lnTo>
                      <a:pt x="3812" y="1499"/>
                    </a:lnTo>
                    <a:lnTo>
                      <a:pt x="3712" y="1499"/>
                    </a:lnTo>
                    <a:lnTo>
                      <a:pt x="3712" y="1652"/>
                    </a:lnTo>
                    <a:lnTo>
                      <a:pt x="3625" y="1652"/>
                    </a:lnTo>
                    <a:lnTo>
                      <a:pt x="3625" y="1723"/>
                    </a:lnTo>
                    <a:lnTo>
                      <a:pt x="3446" y="1723"/>
                    </a:lnTo>
                    <a:lnTo>
                      <a:pt x="3446" y="1803"/>
                    </a:lnTo>
                    <a:lnTo>
                      <a:pt x="3273" y="1803"/>
                    </a:lnTo>
                    <a:lnTo>
                      <a:pt x="3273" y="1868"/>
                    </a:lnTo>
                    <a:lnTo>
                      <a:pt x="3223" y="1868"/>
                    </a:lnTo>
                    <a:lnTo>
                      <a:pt x="3223" y="1941"/>
                    </a:lnTo>
                    <a:lnTo>
                      <a:pt x="3053" y="1941"/>
                    </a:lnTo>
                    <a:lnTo>
                      <a:pt x="3053" y="2019"/>
                    </a:lnTo>
                    <a:lnTo>
                      <a:pt x="2791" y="2019"/>
                    </a:lnTo>
                    <a:lnTo>
                      <a:pt x="2791" y="2086"/>
                    </a:lnTo>
                    <a:lnTo>
                      <a:pt x="2741" y="2086"/>
                    </a:lnTo>
                    <a:lnTo>
                      <a:pt x="2741" y="2225"/>
                    </a:lnTo>
                    <a:lnTo>
                      <a:pt x="2693" y="2225"/>
                    </a:lnTo>
                    <a:lnTo>
                      <a:pt x="2693" y="2300"/>
                    </a:lnTo>
                    <a:lnTo>
                      <a:pt x="2648" y="2300"/>
                    </a:lnTo>
                    <a:lnTo>
                      <a:pt x="2648" y="2803"/>
                    </a:lnTo>
                    <a:lnTo>
                      <a:pt x="2603" y="2803"/>
                    </a:lnTo>
                    <a:lnTo>
                      <a:pt x="2603" y="2884"/>
                    </a:lnTo>
                    <a:lnTo>
                      <a:pt x="2514" y="2884"/>
                    </a:lnTo>
                    <a:lnTo>
                      <a:pt x="2514" y="3091"/>
                    </a:lnTo>
                    <a:lnTo>
                      <a:pt x="2475" y="3091"/>
                    </a:lnTo>
                    <a:lnTo>
                      <a:pt x="2475" y="3230"/>
                    </a:lnTo>
                    <a:lnTo>
                      <a:pt x="2441" y="3230"/>
                    </a:lnTo>
                    <a:lnTo>
                      <a:pt x="2441" y="3387"/>
                    </a:lnTo>
                    <a:lnTo>
                      <a:pt x="2210" y="3387"/>
                    </a:lnTo>
                    <a:lnTo>
                      <a:pt x="2210" y="3532"/>
                    </a:lnTo>
                    <a:lnTo>
                      <a:pt x="2116" y="3532"/>
                    </a:lnTo>
                    <a:lnTo>
                      <a:pt x="2116" y="3593"/>
                    </a:lnTo>
                    <a:lnTo>
                      <a:pt x="1989" y="3593"/>
                    </a:lnTo>
                    <a:lnTo>
                      <a:pt x="1989" y="3679"/>
                    </a:lnTo>
                    <a:lnTo>
                      <a:pt x="1900" y="3679"/>
                    </a:lnTo>
                    <a:lnTo>
                      <a:pt x="1900" y="3746"/>
                    </a:lnTo>
                    <a:lnTo>
                      <a:pt x="1636" y="3746"/>
                    </a:lnTo>
                    <a:lnTo>
                      <a:pt x="1636" y="3813"/>
                    </a:lnTo>
                    <a:lnTo>
                      <a:pt x="1593" y="3813"/>
                    </a:lnTo>
                    <a:lnTo>
                      <a:pt x="1593" y="3956"/>
                    </a:lnTo>
                    <a:lnTo>
                      <a:pt x="1546" y="3956"/>
                    </a:lnTo>
                    <a:lnTo>
                      <a:pt x="1546" y="4031"/>
                    </a:lnTo>
                    <a:lnTo>
                      <a:pt x="1513" y="4031"/>
                    </a:lnTo>
                    <a:lnTo>
                      <a:pt x="1513" y="4243"/>
                    </a:lnTo>
                    <a:lnTo>
                      <a:pt x="1463" y="4243"/>
                    </a:lnTo>
                    <a:lnTo>
                      <a:pt x="1463" y="4305"/>
                    </a:lnTo>
                    <a:lnTo>
                      <a:pt x="1409" y="4305"/>
                    </a:lnTo>
                    <a:lnTo>
                      <a:pt x="1409" y="4539"/>
                    </a:lnTo>
                    <a:lnTo>
                      <a:pt x="1373" y="4539"/>
                    </a:lnTo>
                    <a:lnTo>
                      <a:pt x="1373" y="5023"/>
                    </a:lnTo>
                    <a:lnTo>
                      <a:pt x="1323" y="5023"/>
                    </a:lnTo>
                    <a:lnTo>
                      <a:pt x="1323" y="5433"/>
                    </a:lnTo>
                    <a:lnTo>
                      <a:pt x="1284" y="5433"/>
                    </a:lnTo>
                    <a:lnTo>
                      <a:pt x="1284" y="7532"/>
                    </a:lnTo>
                    <a:lnTo>
                      <a:pt x="1245" y="7532"/>
                    </a:lnTo>
                    <a:lnTo>
                      <a:pt x="1245" y="8161"/>
                    </a:lnTo>
                    <a:lnTo>
                      <a:pt x="1195" y="8161"/>
                    </a:lnTo>
                    <a:lnTo>
                      <a:pt x="1195" y="8451"/>
                    </a:lnTo>
                    <a:lnTo>
                      <a:pt x="1105" y="8451"/>
                    </a:lnTo>
                    <a:lnTo>
                      <a:pt x="1105" y="8582"/>
                    </a:lnTo>
                    <a:lnTo>
                      <a:pt x="1050" y="8582"/>
                    </a:lnTo>
                    <a:lnTo>
                      <a:pt x="1050" y="8658"/>
                    </a:lnTo>
                    <a:lnTo>
                      <a:pt x="974" y="8658"/>
                    </a:lnTo>
                    <a:lnTo>
                      <a:pt x="974" y="8731"/>
                    </a:lnTo>
                    <a:lnTo>
                      <a:pt x="801" y="8731"/>
                    </a:lnTo>
                    <a:lnTo>
                      <a:pt x="801" y="8861"/>
                    </a:lnTo>
                    <a:lnTo>
                      <a:pt x="667" y="8861"/>
                    </a:lnTo>
                    <a:lnTo>
                      <a:pt x="667" y="8925"/>
                    </a:lnTo>
                    <a:lnTo>
                      <a:pt x="0" y="8925"/>
                    </a:lnTo>
                  </a:path>
                </a:pathLst>
              </a:custGeom>
              <a:noFill/>
              <a:ln w="26988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 noProof="0" dirty="0"/>
              </a:p>
            </p:txBody>
          </p:sp>
        </p:grp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80E7F701-8F7B-BA18-9032-C3D7F94EFF10}"/>
                </a:ext>
              </a:extLst>
            </p:cNvPr>
            <p:cNvSpPr txBox="1"/>
            <p:nvPr/>
          </p:nvSpPr>
          <p:spPr>
            <a:xfrm>
              <a:off x="3493560" y="544363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A21AEA0-D087-45EB-3DB0-E077FD607EE4}"/>
                </a:ext>
              </a:extLst>
            </p:cNvPr>
            <p:cNvSpPr txBox="1"/>
            <p:nvPr/>
          </p:nvSpPr>
          <p:spPr>
            <a:xfrm>
              <a:off x="4912017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12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A103E4D6-EE71-B44B-A013-193CE34B96BB}"/>
                </a:ext>
              </a:extLst>
            </p:cNvPr>
            <p:cNvSpPr txBox="1"/>
            <p:nvPr/>
          </p:nvSpPr>
          <p:spPr>
            <a:xfrm>
              <a:off x="6382571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24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BD3589D5-CC32-72A6-EAFB-3204C9E94A78}"/>
                </a:ext>
              </a:extLst>
            </p:cNvPr>
            <p:cNvSpPr txBox="1"/>
            <p:nvPr/>
          </p:nvSpPr>
          <p:spPr>
            <a:xfrm>
              <a:off x="7853125" y="5443631"/>
              <a:ext cx="393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36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4B846688-FC1D-0AED-3B8F-374A22932248}"/>
                </a:ext>
              </a:extLst>
            </p:cNvPr>
            <p:cNvSpPr txBox="1"/>
            <p:nvPr/>
          </p:nvSpPr>
          <p:spPr>
            <a:xfrm>
              <a:off x="3298193" y="5150750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ACE622B7-320C-0319-2201-DAFB3CBE9BC6}"/>
                </a:ext>
              </a:extLst>
            </p:cNvPr>
            <p:cNvSpPr txBox="1"/>
            <p:nvPr/>
          </p:nvSpPr>
          <p:spPr>
            <a:xfrm>
              <a:off x="3038507" y="4265441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0.25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0F7D76CB-5713-9C52-34E2-4DFE50D76753}"/>
                </a:ext>
              </a:extLst>
            </p:cNvPr>
            <p:cNvSpPr txBox="1"/>
            <p:nvPr/>
          </p:nvSpPr>
          <p:spPr>
            <a:xfrm>
              <a:off x="3038507" y="3380134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0.50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EA30FF9D-BB46-0908-55C3-933CCBA25BD7}"/>
                </a:ext>
              </a:extLst>
            </p:cNvPr>
            <p:cNvSpPr txBox="1"/>
            <p:nvPr/>
          </p:nvSpPr>
          <p:spPr>
            <a:xfrm>
              <a:off x="3038507" y="2494825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0.75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53A9732B-BC7E-5940-9BDA-DCCEBD65478B}"/>
                </a:ext>
              </a:extLst>
            </p:cNvPr>
            <p:cNvSpPr txBox="1"/>
            <p:nvPr/>
          </p:nvSpPr>
          <p:spPr>
            <a:xfrm>
              <a:off x="3038507" y="1609517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1.00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FE6190F5-D135-FED3-6E42-06C946C51B41}"/>
                </a:ext>
              </a:extLst>
            </p:cNvPr>
            <p:cNvSpPr txBox="1"/>
            <p:nvPr/>
          </p:nvSpPr>
          <p:spPr>
            <a:xfrm>
              <a:off x="3389366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129</a:t>
              </a:r>
            </a:p>
            <a:p>
              <a:pPr algn="ctr"/>
              <a:r>
                <a:rPr lang="en-US" sz="1600" noProof="0" dirty="0"/>
                <a:t>0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2089ED49-477C-BCD7-45DD-CEF98B46B463}"/>
                </a:ext>
              </a:extLst>
            </p:cNvPr>
            <p:cNvSpPr txBox="1"/>
            <p:nvPr/>
          </p:nvSpPr>
          <p:spPr>
            <a:xfrm>
              <a:off x="4859919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22</a:t>
              </a:r>
            </a:p>
            <a:p>
              <a:pPr algn="ctr"/>
              <a:r>
                <a:rPr lang="en-US" sz="1600" noProof="0" dirty="0"/>
                <a:t>105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5AC38A75-1B4D-5D7F-1370-81F4CEDB8A31}"/>
                </a:ext>
              </a:extLst>
            </p:cNvPr>
            <p:cNvSpPr txBox="1"/>
            <p:nvPr/>
          </p:nvSpPr>
          <p:spPr>
            <a:xfrm>
              <a:off x="6330474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7</a:t>
              </a:r>
            </a:p>
            <a:p>
              <a:pPr algn="ctr"/>
              <a:r>
                <a:rPr lang="en-US" sz="1600" noProof="0" dirty="0"/>
                <a:t>117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66337861-9757-358D-A3A8-88FDC4C489F0}"/>
                </a:ext>
              </a:extLst>
            </p:cNvPr>
            <p:cNvSpPr txBox="1"/>
            <p:nvPr/>
          </p:nvSpPr>
          <p:spPr>
            <a:xfrm>
              <a:off x="7801028" y="5963584"/>
              <a:ext cx="4972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noProof="0" dirty="0"/>
                <a:t>2</a:t>
              </a:r>
            </a:p>
            <a:p>
              <a:pPr algn="ctr"/>
              <a:r>
                <a:rPr lang="en-US" sz="1600" noProof="0" dirty="0"/>
                <a:t>122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8FC92034-2489-39E1-4454-EE9097BF8DC8}"/>
                </a:ext>
              </a:extLst>
            </p:cNvPr>
            <p:cNvSpPr txBox="1"/>
            <p:nvPr/>
          </p:nvSpPr>
          <p:spPr>
            <a:xfrm>
              <a:off x="2668665" y="5963584"/>
              <a:ext cx="72898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noProof="0" dirty="0"/>
                <a:t>At risk</a:t>
              </a:r>
            </a:p>
            <a:p>
              <a:pPr algn="r"/>
              <a:r>
                <a:rPr lang="en-US" sz="1600" noProof="0" dirty="0"/>
                <a:t>Events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D5F82C0F-472C-1C52-8195-5125E2A0A154}"/>
                </a:ext>
              </a:extLst>
            </p:cNvPr>
            <p:cNvSpPr txBox="1"/>
            <p:nvPr/>
          </p:nvSpPr>
          <p:spPr>
            <a:xfrm>
              <a:off x="5520006" y="5686585"/>
              <a:ext cx="74629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/>
                <a:t>Weeks</a:t>
              </a:r>
            </a:p>
          </p:txBody>
        </p:sp>
      </p:grpSp>
      <p:sp>
        <p:nvSpPr>
          <p:cNvPr id="7" name="Text Box 2">
            <a:extLst>
              <a:ext uri="{FF2B5EF4-FFF2-40B4-BE49-F238E27FC236}">
                <a16:creationId xmlns:a16="http://schemas.microsoft.com/office/drawing/2014/main" id="{8410521D-43A1-20CE-0B14-F8C756E23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148" y="1482183"/>
            <a:ext cx="50974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HIV RNA ≤ 200 c/mL in patients with initial viremia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4F935B5D-252B-E099-765D-976C536328FD}"/>
              </a:ext>
            </a:extLst>
          </p:cNvPr>
          <p:cNvSpPr txBox="1"/>
          <p:nvPr/>
        </p:nvSpPr>
        <p:spPr>
          <a:xfrm>
            <a:off x="7903412" y="3869447"/>
            <a:ext cx="36368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ea typeface="Apple Color Emoji" pitchFamily="2" charset="0"/>
                <a:cs typeface="Times New Roman"/>
              </a:rPr>
              <a:t>M</a:t>
            </a:r>
            <a:r>
              <a:rPr lang="en-US" sz="1400" i="0" dirty="0">
                <a:effectLst/>
                <a:ea typeface="Apple Color Emoji" pitchFamily="2" charset="0"/>
                <a:cs typeface="Times New Roman"/>
              </a:rPr>
              <a:t>edian time to achieve virologic suppression : </a:t>
            </a:r>
          </a:p>
          <a:p>
            <a:r>
              <a:rPr lang="en-US" sz="1400" i="0" dirty="0">
                <a:effectLst/>
                <a:ea typeface="Apple Color Emoji" pitchFamily="2" charset="0"/>
                <a:cs typeface="Times New Roman"/>
              </a:rPr>
              <a:t>32 days (95% CI : 30-45)</a:t>
            </a:r>
            <a:endParaRPr lang="fr-FR" sz="1400" dirty="0"/>
          </a:p>
        </p:txBody>
      </p:sp>
      <p:sp>
        <p:nvSpPr>
          <p:cNvPr id="38" name="Text Box 3">
            <a:extLst>
              <a:ext uri="{FF2B5EF4-FFF2-40B4-BE49-F238E27FC236}">
                <a16:creationId xmlns:a16="http://schemas.microsoft.com/office/drawing/2014/main" id="{365F41D8-7D2C-B75A-559F-667810EE5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8323" y="6478023"/>
            <a:ext cx="219367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Gistand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NL. CROI 2025, Abs. 689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794613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B2EF995-A307-9742-E99A-751597744E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11049000" cy="1481068"/>
          </a:xfrm>
        </p:spPr>
        <p:txBody>
          <a:bodyPr/>
          <a:lstStyle/>
          <a:p>
            <a:r>
              <a:rPr lang="en-US" noProof="0" dirty="0"/>
              <a:t>CARES Study: CAB + RPV LA IM as switch strategy in Africa (1)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8CFE4C3D-681B-E53B-2161-ACFE5057069C}"/>
              </a:ext>
            </a:extLst>
          </p:cNvPr>
          <p:cNvGrpSpPr/>
          <p:nvPr/>
        </p:nvGrpSpPr>
        <p:grpSpPr>
          <a:xfrm>
            <a:off x="1271464" y="2352341"/>
            <a:ext cx="10427067" cy="3355849"/>
            <a:chOff x="1271464" y="2499058"/>
            <a:chExt cx="10427067" cy="335584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DE892CA-4002-97F3-576B-EBCDB1896BD2}"/>
                </a:ext>
              </a:extLst>
            </p:cNvPr>
            <p:cNvSpPr/>
            <p:nvPr/>
          </p:nvSpPr>
          <p:spPr>
            <a:xfrm>
              <a:off x="1271464" y="2656901"/>
              <a:ext cx="3102607" cy="1564187"/>
            </a:xfrm>
            <a:prstGeom prst="rect">
              <a:avLst/>
            </a:prstGeom>
            <a:noFill/>
            <a:ln w="38100">
              <a:solidFill>
                <a:srgbClr val="00B0F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7" name="Flèche : pentagone 36">
              <a:extLst>
                <a:ext uri="{FF2B5EF4-FFF2-40B4-BE49-F238E27FC236}">
                  <a16:creationId xmlns:a16="http://schemas.microsoft.com/office/drawing/2014/main" id="{D4F574E2-1A1F-9CC0-01A7-6CCED4B5E8C0}"/>
                </a:ext>
              </a:extLst>
            </p:cNvPr>
            <p:cNvSpPr/>
            <p:nvPr/>
          </p:nvSpPr>
          <p:spPr>
            <a:xfrm>
              <a:off x="4443912" y="2515242"/>
              <a:ext cx="7214688" cy="786860"/>
            </a:xfrm>
            <a:prstGeom prst="homePlate">
              <a:avLst>
                <a:gd name="adj" fmla="val 33860"/>
              </a:avLst>
            </a:prstGeom>
            <a:solidFill>
              <a:srgbClr val="FF99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8" name="Flèche : pentagone 37">
              <a:extLst>
                <a:ext uri="{FF2B5EF4-FFF2-40B4-BE49-F238E27FC236}">
                  <a16:creationId xmlns:a16="http://schemas.microsoft.com/office/drawing/2014/main" id="{1EDF9735-4F82-B48B-F25F-156D303B942F}"/>
                </a:ext>
              </a:extLst>
            </p:cNvPr>
            <p:cNvSpPr/>
            <p:nvPr/>
          </p:nvSpPr>
          <p:spPr>
            <a:xfrm>
              <a:off x="5372100" y="3422447"/>
              <a:ext cx="6286500" cy="865546"/>
            </a:xfrm>
            <a:prstGeom prst="homePlate">
              <a:avLst>
                <a:gd name="adj" fmla="val 33860"/>
              </a:avLst>
            </a:prstGeom>
            <a:solidFill>
              <a:srgbClr val="0070C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39" name="Flèche : pentagone 38">
              <a:extLst>
                <a:ext uri="{FF2B5EF4-FFF2-40B4-BE49-F238E27FC236}">
                  <a16:creationId xmlns:a16="http://schemas.microsoft.com/office/drawing/2014/main" id="{9A84056F-D313-B6A1-EDAC-C81F7FA22261}"/>
                </a:ext>
              </a:extLst>
            </p:cNvPr>
            <p:cNvSpPr/>
            <p:nvPr/>
          </p:nvSpPr>
          <p:spPr>
            <a:xfrm>
              <a:off x="4443912" y="3422447"/>
              <a:ext cx="934538" cy="865546"/>
            </a:xfrm>
            <a:prstGeom prst="homePlate">
              <a:avLst>
                <a:gd name="adj" fmla="val 33860"/>
              </a:avLst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58F1947D-F6F4-321E-C36F-3D13B458C6AB}"/>
                </a:ext>
              </a:extLst>
            </p:cNvPr>
            <p:cNvSpPr txBox="1"/>
            <p:nvPr/>
          </p:nvSpPr>
          <p:spPr>
            <a:xfrm>
              <a:off x="1673179" y="4695760"/>
              <a:ext cx="48603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D-28</a:t>
              </a: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DA84D53D-A2E9-9442-3550-065C3D2BE291}"/>
                </a:ext>
              </a:extLst>
            </p:cNvPr>
            <p:cNvSpPr txBox="1"/>
            <p:nvPr/>
          </p:nvSpPr>
          <p:spPr>
            <a:xfrm>
              <a:off x="2440632" y="4695760"/>
              <a:ext cx="40748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D-1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09392140-A5CB-20AB-C0C3-E7965E2B4355}"/>
                </a:ext>
              </a:extLst>
            </p:cNvPr>
            <p:cNvSpPr txBox="1"/>
            <p:nvPr/>
          </p:nvSpPr>
          <p:spPr>
            <a:xfrm>
              <a:off x="4241776" y="4695760"/>
              <a:ext cx="3609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D1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823BDC82-C715-8C08-31FC-03EBBF291771}"/>
                </a:ext>
              </a:extLst>
            </p:cNvPr>
            <p:cNvSpPr txBox="1"/>
            <p:nvPr/>
          </p:nvSpPr>
          <p:spPr>
            <a:xfrm>
              <a:off x="5011988" y="4695760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W4</a:t>
              </a: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0BCBDB5E-11B7-6602-EB9E-04B3AD4F0FF7}"/>
                </a:ext>
              </a:extLst>
            </p:cNvPr>
            <p:cNvSpPr txBox="1"/>
            <p:nvPr/>
          </p:nvSpPr>
          <p:spPr>
            <a:xfrm>
              <a:off x="6332033" y="4695760"/>
              <a:ext cx="4812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W24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C7531248-337D-ADFB-F1A2-AC3F6E3F67E5}"/>
                </a:ext>
              </a:extLst>
            </p:cNvPr>
            <p:cNvSpPr txBox="1"/>
            <p:nvPr/>
          </p:nvSpPr>
          <p:spPr>
            <a:xfrm>
              <a:off x="7765024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W48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357D06C4-3C1A-6E94-CBDD-324A551D6177}"/>
                </a:ext>
              </a:extLst>
            </p:cNvPr>
            <p:cNvSpPr txBox="1"/>
            <p:nvPr/>
          </p:nvSpPr>
          <p:spPr>
            <a:xfrm>
              <a:off x="9531508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W72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50895529-5CF9-D70F-0358-E6C45D0A8F22}"/>
                </a:ext>
              </a:extLst>
            </p:cNvPr>
            <p:cNvSpPr txBox="1"/>
            <p:nvPr/>
          </p:nvSpPr>
          <p:spPr>
            <a:xfrm>
              <a:off x="11217310" y="4695760"/>
              <a:ext cx="481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W96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901AEDC2-CE11-15CD-C249-CA22F0BD5C84}"/>
                </a:ext>
              </a:extLst>
            </p:cNvPr>
            <p:cNvSpPr txBox="1"/>
            <p:nvPr/>
          </p:nvSpPr>
          <p:spPr>
            <a:xfrm>
              <a:off x="8044856" y="5577908"/>
              <a:ext cx="181075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Viral load every 24 weeks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9D5F7233-CFF8-D2FC-C35A-F9F1410B801F}"/>
                </a:ext>
              </a:extLst>
            </p:cNvPr>
            <p:cNvSpPr txBox="1"/>
            <p:nvPr/>
          </p:nvSpPr>
          <p:spPr>
            <a:xfrm>
              <a:off x="3823482" y="5292384"/>
              <a:ext cx="148136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Randomization (1:1)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3B0684FC-6774-738B-1471-4AB7EE48EACF}"/>
                </a:ext>
              </a:extLst>
            </p:cNvPr>
            <p:cNvSpPr txBox="1"/>
            <p:nvPr/>
          </p:nvSpPr>
          <p:spPr>
            <a:xfrm>
              <a:off x="1355413" y="5292384"/>
              <a:ext cx="20240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Confirm HIV-1 RNA &lt;50 c/mL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995D681-214D-AF8C-7491-D00A6060983C}"/>
                </a:ext>
              </a:extLst>
            </p:cNvPr>
            <p:cNvSpPr txBox="1"/>
            <p:nvPr/>
          </p:nvSpPr>
          <p:spPr>
            <a:xfrm>
              <a:off x="1343472" y="2656364"/>
              <a:ext cx="2906546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u="sng" noProof="0" dirty="0"/>
                <a:t>&gt;</a:t>
              </a:r>
              <a:r>
                <a:rPr lang="en-US" sz="1300" b="1" noProof="0" dirty="0"/>
                <a:t> 18 years of age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On stable oral therapy:</a:t>
              </a:r>
              <a:br>
                <a:rPr lang="en-US" sz="1300" b="1" noProof="0" dirty="0"/>
              </a:br>
              <a:r>
                <a:rPr lang="en-US" sz="1300" b="1" noProof="0" dirty="0"/>
                <a:t>TDF + 3TC/FTC + DTG/NVP/EFV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HIV-1 RNA &lt;50 c/mL at </a:t>
              </a:r>
              <a:r>
                <a:rPr lang="en-US" sz="1300" b="1" u="sng" noProof="0" dirty="0"/>
                <a:t>&gt;</a:t>
              </a:r>
              <a:r>
                <a:rPr lang="en-US" sz="1300" b="1" noProof="0" dirty="0"/>
                <a:t> 4-12m prior to and at screening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No history of treatment failure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1300" b="1" noProof="0" dirty="0"/>
                <a:t>No HBV infection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3C1AB419-C608-A4B2-D493-B1FF6FFEC5F2}"/>
                </a:ext>
              </a:extLst>
            </p:cNvPr>
            <p:cNvSpPr txBox="1"/>
            <p:nvPr/>
          </p:nvSpPr>
          <p:spPr>
            <a:xfrm>
              <a:off x="6555659" y="2499058"/>
              <a:ext cx="280198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/>
                <a:t>Oral ART (SOC)</a:t>
              </a:r>
            </a:p>
            <a:p>
              <a:pPr algn="ctr"/>
              <a:r>
                <a:rPr lang="en-US" sz="1600" b="1" noProof="0" dirty="0"/>
                <a:t>TDF + 3TC/FTC + DTG/NVP/EFV</a:t>
              </a:r>
            </a:p>
            <a:p>
              <a:pPr algn="ctr"/>
              <a:r>
                <a:rPr lang="en-US" sz="1600" b="1" noProof="0" dirty="0"/>
                <a:t>N = 256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6234580C-628B-747D-2FF6-3DD1F3752C90}"/>
                </a:ext>
              </a:extLst>
            </p:cNvPr>
            <p:cNvSpPr txBox="1"/>
            <p:nvPr/>
          </p:nvSpPr>
          <p:spPr>
            <a:xfrm>
              <a:off x="6504208" y="3560273"/>
              <a:ext cx="368780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noProof="0" dirty="0">
                  <a:solidFill>
                    <a:schemeClr val="bg1"/>
                  </a:solidFill>
                </a:rPr>
                <a:t>CAB (600 mg) + RPV (900 mg) LA IM Q8W</a:t>
              </a:r>
            </a:p>
            <a:p>
              <a:pPr algn="ctr"/>
              <a:r>
                <a:rPr lang="en-US" sz="1600" b="1" noProof="0" dirty="0">
                  <a:solidFill>
                    <a:schemeClr val="bg1"/>
                  </a:solidFill>
                </a:rPr>
                <a:t>N = 256</a:t>
              </a:r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FB547467-85C9-AA99-68B3-9AF23BA89E36}"/>
                </a:ext>
              </a:extLst>
            </p:cNvPr>
            <p:cNvSpPr/>
            <p:nvPr/>
          </p:nvSpPr>
          <p:spPr>
            <a:xfrm>
              <a:off x="2041338" y="4527176"/>
              <a:ext cx="9610165" cy="152400"/>
            </a:xfrm>
            <a:custGeom>
              <a:avLst/>
              <a:gdLst>
                <a:gd name="connsiteX0" fmla="*/ 0 w 9610165"/>
                <a:gd name="connsiteY0" fmla="*/ 152400 h 152400"/>
                <a:gd name="connsiteX1" fmla="*/ 0 w 9610165"/>
                <a:gd name="connsiteY1" fmla="*/ 0 h 152400"/>
                <a:gd name="connsiteX2" fmla="*/ 9610165 w 9610165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10165" h="152400">
                  <a:moveTo>
                    <a:pt x="0" y="152400"/>
                  </a:moveTo>
                  <a:lnTo>
                    <a:pt x="0" y="0"/>
                  </a:lnTo>
                  <a:lnTo>
                    <a:pt x="961016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4" name="Flèche : bas 23">
              <a:extLst>
                <a:ext uri="{FF2B5EF4-FFF2-40B4-BE49-F238E27FC236}">
                  <a16:creationId xmlns:a16="http://schemas.microsoft.com/office/drawing/2014/main" id="{0E5FA21B-E046-C228-C1D0-8AC5F4741056}"/>
                </a:ext>
              </a:extLst>
            </p:cNvPr>
            <p:cNvSpPr/>
            <p:nvPr/>
          </p:nvSpPr>
          <p:spPr>
            <a:xfrm rot="10800000">
              <a:off x="6632857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5" name="Flèche : bas 24">
              <a:extLst>
                <a:ext uri="{FF2B5EF4-FFF2-40B4-BE49-F238E27FC236}">
                  <a16:creationId xmlns:a16="http://schemas.microsoft.com/office/drawing/2014/main" id="{0D384870-AF88-C7F3-7F97-DC842EB8CFDC}"/>
                </a:ext>
              </a:extLst>
            </p:cNvPr>
            <p:cNvSpPr/>
            <p:nvPr/>
          </p:nvSpPr>
          <p:spPr>
            <a:xfrm rot="10800000">
              <a:off x="7955977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6" name="Flèche : bas 25">
              <a:extLst>
                <a:ext uri="{FF2B5EF4-FFF2-40B4-BE49-F238E27FC236}">
                  <a16:creationId xmlns:a16="http://schemas.microsoft.com/office/drawing/2014/main" id="{E9A21BF5-BBF5-89CE-7CA6-35BAC8A3AC5E}"/>
                </a:ext>
              </a:extLst>
            </p:cNvPr>
            <p:cNvSpPr/>
            <p:nvPr/>
          </p:nvSpPr>
          <p:spPr>
            <a:xfrm rot="10800000">
              <a:off x="9758825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7" name="Flèche : bas 26">
              <a:extLst>
                <a:ext uri="{FF2B5EF4-FFF2-40B4-BE49-F238E27FC236}">
                  <a16:creationId xmlns:a16="http://schemas.microsoft.com/office/drawing/2014/main" id="{9CF674F8-AFE8-F3EA-DA88-4D3D0455A582}"/>
                </a:ext>
              </a:extLst>
            </p:cNvPr>
            <p:cNvSpPr/>
            <p:nvPr/>
          </p:nvSpPr>
          <p:spPr>
            <a:xfrm rot="10800000">
              <a:off x="11383916" y="4988866"/>
              <a:ext cx="177757" cy="296585"/>
            </a:xfrm>
            <a:prstGeom prst="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8" name="Parenthèse ouvrante 27">
              <a:extLst>
                <a:ext uri="{FF2B5EF4-FFF2-40B4-BE49-F238E27FC236}">
                  <a16:creationId xmlns:a16="http://schemas.microsoft.com/office/drawing/2014/main" id="{F40F740B-B437-AA01-5DBA-A5A851354A86}"/>
                </a:ext>
              </a:extLst>
            </p:cNvPr>
            <p:cNvSpPr/>
            <p:nvPr/>
          </p:nvSpPr>
          <p:spPr>
            <a:xfrm rot="16200000">
              <a:off x="8974265" y="2831502"/>
              <a:ext cx="201578" cy="5141691"/>
            </a:xfrm>
            <a:prstGeom prst="leftBracket">
              <a:avLst>
                <a:gd name="adj" fmla="val 0"/>
              </a:avLst>
            </a:prstGeom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9" name="Parenthèse ouvrante 28">
              <a:extLst>
                <a:ext uri="{FF2B5EF4-FFF2-40B4-BE49-F238E27FC236}">
                  <a16:creationId xmlns:a16="http://schemas.microsoft.com/office/drawing/2014/main" id="{2F740FCC-B7D4-DF70-DD08-D9CED94630C3}"/>
                </a:ext>
              </a:extLst>
            </p:cNvPr>
            <p:cNvSpPr/>
            <p:nvPr/>
          </p:nvSpPr>
          <p:spPr>
            <a:xfrm rot="16200000">
              <a:off x="2306373" y="4717695"/>
              <a:ext cx="105637" cy="514026"/>
            </a:xfrm>
            <a:prstGeom prst="leftBracket">
              <a:avLst>
                <a:gd name="adj" fmla="val 0"/>
              </a:avLst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cxnSp>
          <p:nvCxnSpPr>
            <p:cNvPr id="31" name="Connecteur droit avec flèche 30">
              <a:extLst>
                <a:ext uri="{FF2B5EF4-FFF2-40B4-BE49-F238E27FC236}">
                  <a16:creationId xmlns:a16="http://schemas.microsoft.com/office/drawing/2014/main" id="{EB23230D-7D7E-1BEE-D8FD-9DB2F72BFD1C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2376943" y="5054496"/>
              <a:ext cx="0" cy="272462"/>
            </a:xfrm>
            <a:prstGeom prst="straightConnector1">
              <a:avLst/>
            </a:prstGeom>
            <a:ln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necteur droit avec flèche 31">
              <a:extLst>
                <a:ext uri="{FF2B5EF4-FFF2-40B4-BE49-F238E27FC236}">
                  <a16:creationId xmlns:a16="http://schemas.microsoft.com/office/drawing/2014/main" id="{57290152-AF17-52AC-8CFC-7EAAFADB6E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31212" y="4959350"/>
              <a:ext cx="0" cy="367608"/>
            </a:xfrm>
            <a:prstGeom prst="straightConnector1">
              <a:avLst/>
            </a:prstGeom>
            <a:ln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FD827630-F6DE-C2B6-84FF-82BE20E2618D}"/>
                </a:ext>
              </a:extLst>
            </p:cNvPr>
            <p:cNvCxnSpPr/>
            <p:nvPr/>
          </p:nvCxnSpPr>
          <p:spPr>
            <a:xfrm>
              <a:off x="11491268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C78D2D1D-CBC9-4019-BE0D-8D7517856108}"/>
                </a:ext>
              </a:extLst>
            </p:cNvPr>
            <p:cNvSpPr txBox="1"/>
            <p:nvPr/>
          </p:nvSpPr>
          <p:spPr>
            <a:xfrm>
              <a:off x="4393669" y="3478840"/>
              <a:ext cx="906787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Optional</a:t>
              </a:r>
            </a:p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Oral</a:t>
              </a:r>
            </a:p>
            <a:p>
              <a:pPr algn="ctr"/>
              <a:r>
                <a:rPr lang="en-US" sz="1300" b="1" noProof="0" dirty="0">
                  <a:solidFill>
                    <a:schemeClr val="bg1"/>
                  </a:solidFill>
                </a:rPr>
                <a:t>CAB + RPV</a:t>
              </a:r>
            </a:p>
          </p:txBody>
        </p:sp>
        <p:cxnSp>
          <p:nvCxnSpPr>
            <p:cNvPr id="41" name="Connecteur droit 40">
              <a:extLst>
                <a:ext uri="{FF2B5EF4-FFF2-40B4-BE49-F238E27FC236}">
                  <a16:creationId xmlns:a16="http://schemas.microsoft.com/office/drawing/2014/main" id="{77DFD05B-463B-F2BC-66C5-F86641B4B7FA}"/>
                </a:ext>
              </a:extLst>
            </p:cNvPr>
            <p:cNvCxnSpPr/>
            <p:nvPr/>
          </p:nvCxnSpPr>
          <p:spPr>
            <a:xfrm>
              <a:off x="9823270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D8E50B83-82D3-29A8-BD94-3CC859786A94}"/>
                </a:ext>
              </a:extLst>
            </p:cNvPr>
            <p:cNvCxnSpPr/>
            <p:nvPr/>
          </p:nvCxnSpPr>
          <p:spPr>
            <a:xfrm>
              <a:off x="8044856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FF7B7D5B-D03F-5A17-BF3E-77DDD3C6E5D4}"/>
                </a:ext>
              </a:extLst>
            </p:cNvPr>
            <p:cNvCxnSpPr/>
            <p:nvPr/>
          </p:nvCxnSpPr>
          <p:spPr>
            <a:xfrm>
              <a:off x="6622152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21A10E62-7C8D-693E-F208-0F99EF7D91EC}"/>
                </a:ext>
              </a:extLst>
            </p:cNvPr>
            <p:cNvCxnSpPr/>
            <p:nvPr/>
          </p:nvCxnSpPr>
          <p:spPr>
            <a:xfrm>
              <a:off x="5231904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44">
              <a:extLst>
                <a:ext uri="{FF2B5EF4-FFF2-40B4-BE49-F238E27FC236}">
                  <a16:creationId xmlns:a16="http://schemas.microsoft.com/office/drawing/2014/main" id="{0B804D37-CC97-63CC-8185-5BD2971B5038}"/>
                </a:ext>
              </a:extLst>
            </p:cNvPr>
            <p:cNvCxnSpPr/>
            <p:nvPr/>
          </p:nvCxnSpPr>
          <p:spPr>
            <a:xfrm>
              <a:off x="4431212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45">
              <a:extLst>
                <a:ext uri="{FF2B5EF4-FFF2-40B4-BE49-F238E27FC236}">
                  <a16:creationId xmlns:a16="http://schemas.microsoft.com/office/drawing/2014/main" id="{D1BEF020-3E53-3587-A779-72A019B58B3A}"/>
                </a:ext>
              </a:extLst>
            </p:cNvPr>
            <p:cNvCxnSpPr/>
            <p:nvPr/>
          </p:nvCxnSpPr>
          <p:spPr>
            <a:xfrm>
              <a:off x="2669545" y="4527176"/>
              <a:ext cx="0" cy="152400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ZoneTexte 3">
            <a:extLst>
              <a:ext uri="{FF2B5EF4-FFF2-40B4-BE49-F238E27FC236}">
                <a16:creationId xmlns:a16="http://schemas.microsoft.com/office/drawing/2014/main" id="{C922637F-C23B-4ACA-3BE9-2E38CA011172}"/>
              </a:ext>
            </a:extLst>
          </p:cNvPr>
          <p:cNvSpPr txBox="1"/>
          <p:nvPr/>
        </p:nvSpPr>
        <p:spPr>
          <a:xfrm>
            <a:off x="629862" y="1491539"/>
            <a:ext cx="82961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Randomized, open-label, active-controlled, multi-centre, non-inferior study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Kenya, South Africa, Uganda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62D98F6-6EFE-0D3E-86ED-9F4698B78EC2}"/>
              </a:ext>
            </a:extLst>
          </p:cNvPr>
          <p:cNvSpPr txBox="1"/>
          <p:nvPr/>
        </p:nvSpPr>
        <p:spPr>
          <a:xfrm>
            <a:off x="870125" y="5847138"/>
            <a:ext cx="7328096" cy="30777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400" b="1" noProof="0" dirty="0"/>
              <a:t>Stored PBMC: proviral DNA sequencing for resistance and subtype (retrospective determination</a:t>
            </a:r>
          </a:p>
        </p:txBody>
      </p: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937CA394-B43B-C5AF-B435-CE8E5946E9D3}"/>
              </a:ext>
            </a:extLst>
          </p:cNvPr>
          <p:cNvCxnSpPr>
            <a:cxnSpLocks/>
          </p:cNvCxnSpPr>
          <p:nvPr/>
        </p:nvCxnSpPr>
        <p:spPr>
          <a:xfrm>
            <a:off x="4428630" y="5379135"/>
            <a:ext cx="0" cy="375549"/>
          </a:xfrm>
          <a:prstGeom prst="straightConnector1">
            <a:avLst/>
          </a:prstGeom>
          <a:ln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Box 3">
            <a:extLst>
              <a:ext uri="{FF2B5EF4-FFF2-40B4-BE49-F238E27FC236}">
                <a16:creationId xmlns:a16="http://schemas.microsoft.com/office/drawing/2014/main" id="{0871555E-3B17-4728-782E-081E729F8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459905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2623E5D-0423-3090-81E9-F9E60F8EB06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658624" y="1567628"/>
            <a:ext cx="2822104" cy="394343"/>
          </a:xfrm>
        </p:spPr>
        <p:txBody>
          <a:bodyPr>
            <a:normAutofit fontScale="85000" lnSpcReduction="10000"/>
          </a:bodyPr>
          <a:lstStyle/>
          <a:p>
            <a:pPr marL="0" indent="0" algn="ctr">
              <a:buNone/>
            </a:pPr>
            <a:r>
              <a:rPr lang="en-US" b="1" noProof="0" dirty="0">
                <a:solidFill>
                  <a:srgbClr val="0070C0"/>
                </a:solidFill>
              </a:rPr>
              <a:t>Baseline characteristics</a:t>
            </a:r>
          </a:p>
        </p:txBody>
      </p:sp>
      <p:graphicFrame>
        <p:nvGraphicFramePr>
          <p:cNvPr id="3" name="Tableau 13">
            <a:extLst>
              <a:ext uri="{FF2B5EF4-FFF2-40B4-BE49-F238E27FC236}">
                <a16:creationId xmlns:a16="http://schemas.microsoft.com/office/drawing/2014/main" id="{DBC0A7BA-B86C-3FDF-62B8-7628AC557A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2180795"/>
              </p:ext>
            </p:extLst>
          </p:nvPr>
        </p:nvGraphicFramePr>
        <p:xfrm>
          <a:off x="1541228" y="1981467"/>
          <a:ext cx="9109543" cy="3688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6614">
                  <a:extLst>
                    <a:ext uri="{9D8B030D-6E8A-4147-A177-3AD203B41FA5}">
                      <a16:colId xmlns:a16="http://schemas.microsoft.com/office/drawing/2014/main" val="1151073159"/>
                    </a:ext>
                  </a:extLst>
                </a:gridCol>
                <a:gridCol w="2317834">
                  <a:extLst>
                    <a:ext uri="{9D8B030D-6E8A-4147-A177-3AD203B41FA5}">
                      <a16:colId xmlns:a16="http://schemas.microsoft.com/office/drawing/2014/main" val="566972662"/>
                    </a:ext>
                  </a:extLst>
                </a:gridCol>
                <a:gridCol w="2395095">
                  <a:extLst>
                    <a:ext uri="{9D8B030D-6E8A-4147-A177-3AD203B41FA5}">
                      <a16:colId xmlns:a16="http://schemas.microsoft.com/office/drawing/2014/main" val="3221371887"/>
                    </a:ext>
                  </a:extLst>
                </a:gridCol>
              </a:tblGrid>
              <a:tr h="286240">
                <a:tc>
                  <a:txBody>
                    <a:bodyPr/>
                    <a:lstStyle/>
                    <a:p>
                      <a:endParaRPr lang="en-US" sz="1600" noProof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noProof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CAB + RPV LA (N = 255)</a:t>
                      </a:r>
                      <a:endParaRPr lang="en-US" sz="1600" noProof="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noProof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Oral ART (SOC) (N = 257)</a:t>
                      </a:r>
                      <a:endParaRPr lang="en-US" sz="1600" noProof="0" dirty="0"/>
                    </a:p>
                  </a:txBody>
                  <a:tcPr anchor="ctr">
                    <a:solidFill>
                      <a:srgbClr val="FF9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080180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Female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58%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8981486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BMI ≥ 30 kg/m</a:t>
                      </a:r>
                      <a:r>
                        <a:rPr lang="en-US" sz="1600" b="0" i="0" u="none" strike="noStrike" kern="1200" baseline="300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n-US" sz="1600" b="0" baseline="30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4052850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Time on ART, years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2126467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Prior exposure to NNRTI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74%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74%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4654633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INSTI at screening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91%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93%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2576636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r>
                        <a:rPr lang="en-US" sz="1600" b="0" noProof="0" dirty="0"/>
                        <a:t>NNRTI at screening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9%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7%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801067"/>
                  </a:ext>
                </a:extLst>
              </a:tr>
              <a:tr h="286240">
                <a:tc gridSpan="3">
                  <a:txBody>
                    <a:bodyPr/>
                    <a:lstStyle/>
                    <a:p>
                      <a:r>
                        <a:rPr lang="en-US" sz="1600" b="1" noProof="0" dirty="0"/>
                        <a:t>Archived DNA analysis (baseline stored PBMC)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4065299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Viral sub-type A1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53%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56%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23631691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RPV resistance mutations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17478431"/>
                  </a:ext>
                </a:extLst>
              </a:tr>
              <a:tr h="286240">
                <a:tc>
                  <a:txBody>
                    <a:bodyPr/>
                    <a:lstStyle/>
                    <a:p>
                      <a:pPr lvl="1"/>
                      <a:r>
                        <a:rPr lang="en-US" sz="1600" b="0" noProof="0" dirty="0"/>
                        <a:t>CAB resistance mutations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8%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noProof="0" dirty="0"/>
                        <a:t>12%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216965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0062872E-BB36-1F6D-D02A-ED6878F99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58820"/>
            <a:ext cx="10920153" cy="1143000"/>
          </a:xfrm>
        </p:spPr>
        <p:txBody>
          <a:bodyPr/>
          <a:lstStyle/>
          <a:p>
            <a:r>
              <a:rPr lang="en-US" noProof="0" dirty="0"/>
              <a:t>CARES Study: CAB + RPV LA IM as switch strategy in Africa (2)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B6E06F0-0354-C5E3-D3D1-72928F3ED8DD}"/>
              </a:ext>
            </a:extLst>
          </p:cNvPr>
          <p:cNvSpPr txBox="1"/>
          <p:nvPr/>
        </p:nvSpPr>
        <p:spPr>
          <a:xfrm>
            <a:off x="1620847" y="5856654"/>
            <a:ext cx="3236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APOBEC-related mutations were excluded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9F32C014-62C7-20B7-FB66-3C9775347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03861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DA98AA2-930C-EECA-6C11-350162098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362" y="3577225"/>
            <a:ext cx="146549" cy="134620"/>
          </a:xfrm>
          <a:prstGeom prst="rect">
            <a:avLst/>
          </a:prstGeom>
          <a:solidFill>
            <a:srgbClr val="0162AF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fr-FR" sz="1400" b="1" baseline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5BC5245-E6F0-C577-2085-15BFD09A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362" y="3823470"/>
            <a:ext cx="146549" cy="134620"/>
          </a:xfrm>
          <a:prstGeom prst="rect">
            <a:avLst/>
          </a:prstGeom>
          <a:solidFill>
            <a:srgbClr val="FF993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fr-FR" sz="1400" b="1" baseline="0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342C44F-9D92-9B79-8CDD-E7FE94E18FD6}"/>
              </a:ext>
            </a:extLst>
          </p:cNvPr>
          <p:cNvSpPr txBox="1"/>
          <p:nvPr/>
        </p:nvSpPr>
        <p:spPr>
          <a:xfrm>
            <a:off x="3906924" y="3492301"/>
            <a:ext cx="23125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baseline="0" dirty="0"/>
              <a:t>CAB + RPV LA Q2M (N = 255)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96FBFAC4-5F68-1E65-B67A-A00388FDBF8A}"/>
              </a:ext>
            </a:extLst>
          </p:cNvPr>
          <p:cNvSpPr txBox="1"/>
          <p:nvPr/>
        </p:nvSpPr>
        <p:spPr>
          <a:xfrm>
            <a:off x="3912656" y="3765200"/>
            <a:ext cx="15560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baseline="0" dirty="0"/>
              <a:t>Oral SOC (N = 257)</a:t>
            </a: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804444A9-790B-46E3-EF98-200D6F1E5C78}"/>
              </a:ext>
            </a:extLst>
          </p:cNvPr>
          <p:cNvGrpSpPr/>
          <p:nvPr/>
        </p:nvGrpSpPr>
        <p:grpSpPr>
          <a:xfrm>
            <a:off x="594475" y="2015128"/>
            <a:ext cx="4196159" cy="3534527"/>
            <a:chOff x="6784702" y="2154963"/>
            <a:chExt cx="3136658" cy="3534527"/>
          </a:xfrm>
        </p:grpSpPr>
        <p:graphicFrame>
          <p:nvGraphicFramePr>
            <p:cNvPr id="13" name="Graphique 12">
              <a:extLst>
                <a:ext uri="{FF2B5EF4-FFF2-40B4-BE49-F238E27FC236}">
                  <a16:creationId xmlns:a16="http://schemas.microsoft.com/office/drawing/2014/main" id="{78FD5787-2698-3CE9-6A84-D73A8463DED6}"/>
                </a:ext>
              </a:extLst>
            </p:cNvPr>
            <p:cNvGraphicFramePr/>
            <p:nvPr/>
          </p:nvGraphicFramePr>
          <p:xfrm>
            <a:off x="6784702" y="2154963"/>
            <a:ext cx="3136658" cy="299459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C02D011F-5A5E-9F9A-49C7-782702881F88}"/>
                </a:ext>
              </a:extLst>
            </p:cNvPr>
            <p:cNvSpPr txBox="1"/>
            <p:nvPr/>
          </p:nvSpPr>
          <p:spPr>
            <a:xfrm>
              <a:off x="8979039" y="5166270"/>
              <a:ext cx="9423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/>
                <a:t>No virologic data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9DEF9B95-298F-0D74-868B-3987961F89E0}"/>
                </a:ext>
              </a:extLst>
            </p:cNvPr>
            <p:cNvSpPr txBox="1"/>
            <p:nvPr/>
          </p:nvSpPr>
          <p:spPr>
            <a:xfrm>
              <a:off x="6959696" y="5157571"/>
              <a:ext cx="10987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 dirty="0"/>
                <a:t>HIV RNA</a:t>
              </a:r>
              <a:br>
                <a:rPr lang="en-US" sz="1400" b="1" baseline="0" dirty="0"/>
              </a:br>
              <a:r>
                <a:rPr lang="en-US" sz="1400" b="1" baseline="0" dirty="0"/>
                <a:t>≥ 50 c/mL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E83DA632-1441-11B0-071C-36967B2BFCD1}"/>
                </a:ext>
              </a:extLst>
            </p:cNvPr>
            <p:cNvSpPr txBox="1"/>
            <p:nvPr/>
          </p:nvSpPr>
          <p:spPr>
            <a:xfrm>
              <a:off x="8064746" y="5166270"/>
              <a:ext cx="100164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baseline="0" dirty="0"/>
                <a:t>HIV RNA</a:t>
              </a:r>
              <a:br>
                <a:rPr lang="en-US" sz="1400" b="1" baseline="0" dirty="0"/>
              </a:br>
              <a:r>
                <a:rPr lang="en-US" sz="1400" b="1" baseline="0" dirty="0"/>
                <a:t>&lt; 50 c/mL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9FFBC3D6-D54E-BE65-8FB3-B09744053395}"/>
                </a:ext>
              </a:extLst>
            </p:cNvPr>
            <p:cNvSpPr txBox="1"/>
            <p:nvPr/>
          </p:nvSpPr>
          <p:spPr>
            <a:xfrm>
              <a:off x="7143816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4</a:t>
              </a:r>
              <a:endParaRPr lang="en-US" sz="1400" baseline="0" dirty="0"/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22C613A2-0784-E69B-AB44-44E6CA5B9651}"/>
                </a:ext>
              </a:extLst>
            </p:cNvPr>
            <p:cNvSpPr txBox="1"/>
            <p:nvPr/>
          </p:nvSpPr>
          <p:spPr>
            <a:xfrm>
              <a:off x="7553497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 dirty="0"/>
                <a:t>2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DFE2CA6-0E30-7B49-45B3-91439ED7B9FF}"/>
                </a:ext>
              </a:extLst>
            </p:cNvPr>
            <p:cNvSpPr txBox="1"/>
            <p:nvPr/>
          </p:nvSpPr>
          <p:spPr>
            <a:xfrm>
              <a:off x="8097978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/>
                <a:t>247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38998F3D-2363-9D5D-DB96-61B76B36B844}"/>
                </a:ext>
              </a:extLst>
            </p:cNvPr>
            <p:cNvSpPr txBox="1"/>
            <p:nvPr/>
          </p:nvSpPr>
          <p:spPr>
            <a:xfrm>
              <a:off x="8512783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aseline="0"/>
                <a:t>250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D76667BE-0B3B-79F8-79DB-CAF2CBE9BBDC}"/>
                </a:ext>
              </a:extLst>
            </p:cNvPr>
            <p:cNvSpPr txBox="1"/>
            <p:nvPr/>
          </p:nvSpPr>
          <p:spPr>
            <a:xfrm>
              <a:off x="9066389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4</a:t>
              </a:r>
              <a:endParaRPr lang="en-US" sz="1400" baseline="0" dirty="0"/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18D5D7F6-9BF7-2BA4-961B-690C59BC252F}"/>
                </a:ext>
              </a:extLst>
            </p:cNvPr>
            <p:cNvSpPr txBox="1"/>
            <p:nvPr/>
          </p:nvSpPr>
          <p:spPr>
            <a:xfrm>
              <a:off x="9467523" y="5052137"/>
              <a:ext cx="36766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/>
                <a:t>5</a:t>
              </a:r>
              <a:endParaRPr lang="en-US" sz="1400" baseline="0" dirty="0"/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5C0C4DA3-64CE-3A41-52DE-2922BC1944CD}"/>
              </a:ext>
            </a:extLst>
          </p:cNvPr>
          <p:cNvSpPr txBox="1"/>
          <p:nvPr/>
        </p:nvSpPr>
        <p:spPr>
          <a:xfrm>
            <a:off x="894394" y="2138086"/>
            <a:ext cx="332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/>
              <a:t>%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5B2E9D9-A5AB-A8AA-D415-A3C22216D5E9}"/>
              </a:ext>
            </a:extLst>
          </p:cNvPr>
          <p:cNvSpPr txBox="1"/>
          <p:nvPr/>
        </p:nvSpPr>
        <p:spPr>
          <a:xfrm>
            <a:off x="1542230" y="1710661"/>
            <a:ext cx="29380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0070C0"/>
                </a:solidFill>
              </a:rPr>
              <a:t>Virologic outcome at W96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5A75FA0B-DC7A-E335-EE5D-39056FB4E9E1}"/>
              </a:ext>
            </a:extLst>
          </p:cNvPr>
          <p:cNvSpPr txBox="1"/>
          <p:nvPr/>
        </p:nvSpPr>
        <p:spPr>
          <a:xfrm>
            <a:off x="6209926" y="2656555"/>
            <a:ext cx="5719852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noProof="0" dirty="0"/>
              <a:t>Confirmed virologic failures (VL ≥ 200 c/mL x 2): </a:t>
            </a:r>
            <a:br>
              <a:rPr lang="en-US" sz="2000" noProof="0" dirty="0"/>
            </a:br>
            <a:r>
              <a:rPr lang="en-US" sz="2000" noProof="0" dirty="0"/>
              <a:t>4 (1.6%) in the CAB + RPV LA arm, 0 in SOC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2 at W48, 2 at W72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Genotype successful in 3/4: all 3 with resistance </a:t>
            </a:r>
            <a:br>
              <a:rPr lang="en-US" noProof="0" dirty="0"/>
            </a:br>
            <a:r>
              <a:rPr lang="en-US" noProof="0" dirty="0"/>
              <a:t>to RPV and to CAB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1/3 with baseline low resistance to RPV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1/3 with baseline low resistance to CAB</a:t>
            </a:r>
          </a:p>
          <a:p>
            <a:pPr marL="742950" lvl="1" indent="-285750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US" noProof="0" dirty="0"/>
              <a:t>All 4 resuppressed after switch to TDF/3TC/DTG</a:t>
            </a:r>
          </a:p>
        </p:txBody>
      </p:sp>
      <p:sp>
        <p:nvSpPr>
          <p:cNvPr id="24" name="Titre 1">
            <a:extLst>
              <a:ext uri="{FF2B5EF4-FFF2-40B4-BE49-F238E27FC236}">
                <a16:creationId xmlns:a16="http://schemas.microsoft.com/office/drawing/2014/main" id="{45669B89-2EB2-0EFF-9DD7-D0C4ABC06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58820"/>
            <a:ext cx="11003280" cy="1143000"/>
          </a:xfrm>
        </p:spPr>
        <p:txBody>
          <a:bodyPr/>
          <a:lstStyle/>
          <a:p>
            <a:r>
              <a:rPr lang="en-US" dirty="0"/>
              <a:t>CARES Study: CAB + RPV LA IM as switch strategy in Africa (3)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202956E-61F8-CE81-FF65-1061E250EE03}"/>
              </a:ext>
            </a:extLst>
          </p:cNvPr>
          <p:cNvSpPr txBox="1"/>
          <p:nvPr/>
        </p:nvSpPr>
        <p:spPr>
          <a:xfrm>
            <a:off x="776225" y="5631377"/>
            <a:ext cx="14698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Non-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inferiority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B62394DA-87CE-7C93-28C7-77E5DCBEA007}"/>
              </a:ext>
            </a:extLst>
          </p:cNvPr>
          <p:cNvSpPr txBox="1"/>
          <p:nvPr/>
        </p:nvSpPr>
        <p:spPr>
          <a:xfrm>
            <a:off x="2317731" y="5631377"/>
            <a:ext cx="10343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Non-</a:t>
            </a:r>
          </a:p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inferiority</a:t>
            </a:r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6822783A-3F13-C2E5-1482-5326CD0F6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3646" y="6469710"/>
            <a:ext cx="194835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Kityo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202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2846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8409E41-4167-799A-0C2C-0EE89CF7A2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9384705" cy="1491539"/>
          </a:xfrm>
        </p:spPr>
        <p:txBody>
          <a:bodyPr/>
          <a:lstStyle/>
          <a:p>
            <a:r>
              <a:rPr lang="en-US" noProof="0" dirty="0"/>
              <a:t>LEN SC + 2 </a:t>
            </a:r>
            <a:r>
              <a:rPr lang="en-US" noProof="0" dirty="0" err="1"/>
              <a:t>bNAbs</a:t>
            </a:r>
            <a:r>
              <a:rPr lang="en-US" noProof="0" dirty="0"/>
              <a:t> IV (TAB + ZAB) for maintenance</a:t>
            </a:r>
          </a:p>
        </p:txBody>
      </p:sp>
      <p:cxnSp>
        <p:nvCxnSpPr>
          <p:cNvPr id="3" name="Connector: Elbow 42">
            <a:extLst>
              <a:ext uri="{FF2B5EF4-FFF2-40B4-BE49-F238E27FC236}">
                <a16:creationId xmlns:a16="http://schemas.microsoft.com/office/drawing/2014/main" id="{CE63FDB6-5415-143E-5484-50DE6784FDC4}"/>
              </a:ext>
            </a:extLst>
          </p:cNvPr>
          <p:cNvCxnSpPr>
            <a:cxnSpLocks/>
            <a:stCxn id="20" idx="3"/>
            <a:endCxn id="6" idx="1"/>
          </p:cNvCxnSpPr>
          <p:nvPr/>
        </p:nvCxnSpPr>
        <p:spPr>
          <a:xfrm flipV="1">
            <a:off x="3894535" y="2102317"/>
            <a:ext cx="1165437" cy="494604"/>
          </a:xfrm>
          <a:prstGeom prst="bentConnector3">
            <a:avLst>
              <a:gd name="adj1" fmla="val 50000"/>
            </a:avLst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Table 49">
            <a:extLst>
              <a:ext uri="{FF2B5EF4-FFF2-40B4-BE49-F238E27FC236}">
                <a16:creationId xmlns:a16="http://schemas.microsoft.com/office/drawing/2014/main" id="{BC3688E2-B40F-BEA9-B22E-DA6E1CEF01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23407"/>
              </p:ext>
            </p:extLst>
          </p:nvPr>
        </p:nvGraphicFramePr>
        <p:xfrm>
          <a:off x="5059972" y="1877760"/>
          <a:ext cx="6143839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61438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+mn-lt"/>
                        </a:rPr>
                        <a:t>LEN SC 927 mg + </a:t>
                      </a: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ＭＳ Ｐゴシック" pitchFamily="34" charset="-128"/>
                          <a:cs typeface="+mn-cs"/>
                        </a:rPr>
                        <a:t>TAB IV 2550 mg  + ZAB IV 2550 mg  Q6M , N = 53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ＭＳ Ｐゴシック" pitchFamily="34" charset="-128"/>
                        <a:cs typeface="+mn-cs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le 50">
            <a:extLst>
              <a:ext uri="{FF2B5EF4-FFF2-40B4-BE49-F238E27FC236}">
                <a16:creationId xmlns:a16="http://schemas.microsoft.com/office/drawing/2014/main" id="{66C658DB-3844-4C6A-05E6-5A3B32DCC7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4780655"/>
              </p:ext>
            </p:extLst>
          </p:nvPr>
        </p:nvGraphicFramePr>
        <p:xfrm>
          <a:off x="5059974" y="2696615"/>
          <a:ext cx="5451353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5451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600" b="1" noProof="0" dirty="0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Oral </a:t>
                      </a:r>
                      <a:r>
                        <a:rPr lang="fr-FR" sz="1600" b="1" noProof="0" dirty="0" err="1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baseline</a:t>
                      </a:r>
                      <a:r>
                        <a:rPr lang="fr-FR" sz="1600" b="1" noProof="0" dirty="0">
                          <a:solidFill>
                            <a:schemeClr val="bg1"/>
                          </a:solidFill>
                          <a:latin typeface="Aptos" panose="020B0004020202020204" pitchFamily="34" charset="0"/>
                        </a:rPr>
                        <a:t> regimen, N = 27</a:t>
                      </a:r>
                      <a:endParaRPr lang="fr-FR" sz="1600" b="0" noProof="0" dirty="0">
                        <a:solidFill>
                          <a:schemeClr val="bg1"/>
                        </a:solidFill>
                        <a:latin typeface="Aptos" panose="020B0004020202020204" pitchFamily="34" charset="0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DE952711-9D15-F009-A20C-4D01CBB0920F}"/>
              </a:ext>
            </a:extLst>
          </p:cNvPr>
          <p:cNvCxnSpPr>
            <a:cxnSpLocks/>
          </p:cNvCxnSpPr>
          <p:nvPr/>
        </p:nvCxnSpPr>
        <p:spPr bwMode="auto">
          <a:xfrm>
            <a:off x="5084914" y="3402064"/>
            <a:ext cx="618307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2DC2A287-FF6F-DBDE-CB84-EEAA7FFB98A5}"/>
              </a:ext>
            </a:extLst>
          </p:cNvPr>
          <p:cNvCxnSpPr>
            <a:cxnSpLocks/>
          </p:cNvCxnSpPr>
          <p:nvPr/>
        </p:nvCxnSpPr>
        <p:spPr bwMode="auto">
          <a:xfrm>
            <a:off x="7887104" y="3398528"/>
            <a:ext cx="0" cy="144726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F8BB0159-F905-8E8B-B801-F54B57F37ADB}"/>
              </a:ext>
            </a:extLst>
          </p:cNvPr>
          <p:cNvCxnSpPr>
            <a:cxnSpLocks/>
          </p:cNvCxnSpPr>
          <p:nvPr/>
        </p:nvCxnSpPr>
        <p:spPr bwMode="auto">
          <a:xfrm>
            <a:off x="5083365" y="3398528"/>
            <a:ext cx="0" cy="15599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2E4EC68D-CA3C-5B10-9B63-FD0D2F09ED13}"/>
              </a:ext>
            </a:extLst>
          </p:cNvPr>
          <p:cNvSpPr txBox="1"/>
          <p:nvPr/>
        </p:nvSpPr>
        <p:spPr>
          <a:xfrm>
            <a:off x="7644089" y="3590770"/>
            <a:ext cx="4860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  <a:cs typeface="+mn-cs"/>
              </a:rPr>
              <a:t>26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C4BBB19-80CE-A771-2024-B9EC40259D0C}"/>
              </a:ext>
            </a:extLst>
          </p:cNvPr>
          <p:cNvSpPr txBox="1"/>
          <p:nvPr/>
        </p:nvSpPr>
        <p:spPr>
          <a:xfrm>
            <a:off x="4880866" y="3590770"/>
            <a:ext cx="372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D</a:t>
            </a:r>
            <a:r>
              <a:rPr lang="en-US" sz="1200" noProof="0" dirty="0">
                <a:latin typeface="Aptos" panose="020B0004020202020204" pitchFamily="34" charset="0"/>
                <a:cs typeface="+mn-cs"/>
              </a:rPr>
              <a:t>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Aptos" panose="020B0004020202020204" pitchFamily="34" charset="0"/>
              <a:cs typeface="+mn-cs"/>
            </a:endParaRPr>
          </a:p>
        </p:txBody>
      </p:sp>
      <p:sp>
        <p:nvSpPr>
          <p:cNvPr id="13" name="Triangle isocèle 50">
            <a:extLst>
              <a:ext uri="{FF2B5EF4-FFF2-40B4-BE49-F238E27FC236}">
                <a16:creationId xmlns:a16="http://schemas.microsoft.com/office/drawing/2014/main" id="{6830F2E2-C419-018C-AD56-5E8B6271DF8E}"/>
              </a:ext>
            </a:extLst>
          </p:cNvPr>
          <p:cNvSpPr/>
          <p:nvPr/>
        </p:nvSpPr>
        <p:spPr bwMode="auto">
          <a:xfrm>
            <a:off x="7755998" y="3209200"/>
            <a:ext cx="265890" cy="146700"/>
          </a:xfrm>
          <a:prstGeom prst="triangle">
            <a:avLst/>
          </a:prstGeom>
          <a:solidFill>
            <a:srgbClr val="00B0F0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Aptos" panose="020B0004020202020204" pitchFamily="34" charset="0"/>
              <a:cs typeface="+mn-cs"/>
            </a:endParaRPr>
          </a:p>
        </p:txBody>
      </p:sp>
      <p:cxnSp>
        <p:nvCxnSpPr>
          <p:cNvPr id="14" name="Connecteur : en angle 12">
            <a:extLst>
              <a:ext uri="{FF2B5EF4-FFF2-40B4-BE49-F238E27FC236}">
                <a16:creationId xmlns:a16="http://schemas.microsoft.com/office/drawing/2014/main" id="{63548864-8100-8A9F-423D-9C6A7EDE1D99}"/>
              </a:ext>
            </a:extLst>
          </p:cNvPr>
          <p:cNvCxnSpPr>
            <a:cxnSpLocks/>
            <a:stCxn id="20" idx="3"/>
            <a:endCxn id="7" idx="1"/>
          </p:cNvCxnSpPr>
          <p:nvPr/>
        </p:nvCxnSpPr>
        <p:spPr bwMode="auto">
          <a:xfrm>
            <a:off x="3894535" y="2596921"/>
            <a:ext cx="1165439" cy="324251"/>
          </a:xfrm>
          <a:prstGeom prst="bentConnector3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1724240E-EB0C-04AF-8BB9-5BDE5EBC03DB}"/>
              </a:ext>
            </a:extLst>
          </p:cNvPr>
          <p:cNvCxnSpPr>
            <a:cxnSpLocks/>
          </p:cNvCxnSpPr>
          <p:nvPr/>
        </p:nvCxnSpPr>
        <p:spPr bwMode="auto">
          <a:xfrm>
            <a:off x="10511327" y="3398528"/>
            <a:ext cx="0" cy="15599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ZoneTexte 15">
            <a:extLst>
              <a:ext uri="{FF2B5EF4-FFF2-40B4-BE49-F238E27FC236}">
                <a16:creationId xmlns:a16="http://schemas.microsoft.com/office/drawing/2014/main" id="{954C6FAE-5326-017A-2A1A-0268E0BD35CB}"/>
              </a:ext>
            </a:extLst>
          </p:cNvPr>
          <p:cNvSpPr txBox="1"/>
          <p:nvPr/>
        </p:nvSpPr>
        <p:spPr>
          <a:xfrm>
            <a:off x="10268312" y="3590770"/>
            <a:ext cx="4860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noProof="0" dirty="0">
                <a:latin typeface="Aptos" panose="020B0004020202020204" pitchFamily="34" charset="0"/>
              </a:rPr>
              <a:t>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  <a:cs typeface="+mn-cs"/>
              </a:rPr>
              <a:t>52</a:t>
            </a:r>
          </a:p>
        </p:txBody>
      </p:sp>
      <p:graphicFrame>
        <p:nvGraphicFramePr>
          <p:cNvPr id="18" name="Table 49">
            <a:extLst>
              <a:ext uri="{FF2B5EF4-FFF2-40B4-BE49-F238E27FC236}">
                <a16:creationId xmlns:a16="http://schemas.microsoft.com/office/drawing/2014/main" id="{64F0F069-24EF-EC14-087A-F458B94574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389810"/>
              </p:ext>
            </p:extLst>
          </p:nvPr>
        </p:nvGraphicFramePr>
        <p:xfrm>
          <a:off x="10528997" y="2696615"/>
          <a:ext cx="674815" cy="449115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674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9115">
                <a:tc>
                  <a:txBody>
                    <a:bodyPr/>
                    <a:lstStyle>
                      <a:lvl1pPr marL="0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1pPr>
                      <a:lvl2pPr marL="45689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2pPr>
                      <a:lvl3pPr marL="913798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3pPr>
                      <a:lvl4pPr marL="1370695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4pPr>
                      <a:lvl5pPr marL="18275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5pPr>
                      <a:lvl6pPr marL="2284494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6pPr>
                      <a:lvl7pPr marL="2741391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7pPr>
                      <a:lvl8pPr marL="3198289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8pPr>
                      <a:lvl9pPr marL="3655187" algn="l" defTabSz="913798" rtl="0" eaLnBrk="1" latinLnBrk="0" hangingPunct="1">
                        <a:defRPr sz="1865" b="1" kern="1200">
                          <a:solidFill>
                            <a:schemeClr val="lt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37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ＭＳ Ｐゴシック" pitchFamily="34" charset="-128"/>
                        <a:cs typeface="+mn-cs"/>
                      </a:endParaRPr>
                    </a:p>
                  </a:txBody>
                  <a:tcPr marL="122486" marR="122486" marT="61243" marB="6124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Ellipse 18">
            <a:extLst>
              <a:ext uri="{FF2B5EF4-FFF2-40B4-BE49-F238E27FC236}">
                <a16:creationId xmlns:a16="http://schemas.microsoft.com/office/drawing/2014/main" id="{CA1BAB27-ADAF-38A2-800B-FB6404A8966B}"/>
              </a:ext>
            </a:extLst>
          </p:cNvPr>
          <p:cNvSpPr/>
          <p:nvPr/>
        </p:nvSpPr>
        <p:spPr>
          <a:xfrm>
            <a:off x="4205204" y="2216183"/>
            <a:ext cx="607119" cy="608366"/>
          </a:xfrm>
          <a:prstGeom prst="ellipse">
            <a:avLst/>
          </a:prstGeom>
          <a:solidFill>
            <a:srgbClr val="00B0F0"/>
          </a:solidFill>
          <a:ln w="9525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rPr>
              <a:t>2:1</a:t>
            </a:r>
          </a:p>
        </p:txBody>
      </p:sp>
      <p:sp>
        <p:nvSpPr>
          <p:cNvPr id="20" name="Text Box 11">
            <a:extLst>
              <a:ext uri="{FF2B5EF4-FFF2-40B4-BE49-F238E27FC236}">
                <a16:creationId xmlns:a16="http://schemas.microsoft.com/office/drawing/2014/main" id="{AB222397-D0C9-0BF8-FE69-F4E71BA6F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316" y="1734466"/>
            <a:ext cx="3005219" cy="1724910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18-65 years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HIV RNA &lt; 50 c/mL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On stable oral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cART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CD4 ≥ 200/mm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No HBV infection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Highly susceptible to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TAB </a:t>
            </a:r>
            <a:r>
              <a:rPr lang="en-US" sz="1400" b="1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ZAB (IC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90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≤ 2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ymbol" pitchFamily="2" charset="2"/>
                <a:ea typeface="ＭＳ Ｐゴシック" pitchFamily="-65" charset="-128"/>
                <a:cs typeface="ＭＳ Ｐゴシック" pitchFamily="-65" charset="-128"/>
              </a:rPr>
              <a:t>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g/mL)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09F550D5-9839-3A25-5124-287ACB6AEA29}"/>
              </a:ext>
            </a:extLst>
          </p:cNvPr>
          <p:cNvSpPr txBox="1"/>
          <p:nvPr/>
        </p:nvSpPr>
        <p:spPr>
          <a:xfrm>
            <a:off x="4184617" y="2942856"/>
            <a:ext cx="603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Aptos" panose="020B0004020202020204" pitchFamily="34" charset="0"/>
                <a:ea typeface="ＭＳ Ｐゴシック" pitchFamily="34" charset="-128"/>
              </a:rPr>
              <a:t>N</a:t>
            </a:r>
            <a:r>
              <a:rPr lang="en-US" sz="1200" noProof="0" dirty="0">
                <a:latin typeface="Aptos" panose="020B0004020202020204" pitchFamily="34" charset="0"/>
                <a:ea typeface="ＭＳ Ｐゴシック" pitchFamily="34" charset="-128"/>
                <a:cs typeface="+mn-cs"/>
              </a:rPr>
              <a:t> = 80</a:t>
            </a:r>
          </a:p>
        </p:txBody>
      </p:sp>
      <p:graphicFrame>
        <p:nvGraphicFramePr>
          <p:cNvPr id="74" name="Espace réservé du contenu 3">
            <a:extLst>
              <a:ext uri="{FF2B5EF4-FFF2-40B4-BE49-F238E27FC236}">
                <a16:creationId xmlns:a16="http://schemas.microsoft.com/office/drawing/2014/main" id="{5B2AB0BA-4E77-3380-6163-9EABFFF7F24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5886041"/>
              </p:ext>
            </p:extLst>
          </p:nvPr>
        </p:nvGraphicFramePr>
        <p:xfrm>
          <a:off x="4714939" y="4423050"/>
          <a:ext cx="6336237" cy="1584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92900">
                  <a:extLst>
                    <a:ext uri="{9D8B030D-6E8A-4147-A177-3AD203B41FA5}">
                      <a16:colId xmlns:a16="http://schemas.microsoft.com/office/drawing/2014/main" val="436672484"/>
                    </a:ext>
                  </a:extLst>
                </a:gridCol>
                <a:gridCol w="1730566">
                  <a:extLst>
                    <a:ext uri="{9D8B030D-6E8A-4147-A177-3AD203B41FA5}">
                      <a16:colId xmlns:a16="http://schemas.microsoft.com/office/drawing/2014/main" val="484819620"/>
                    </a:ext>
                  </a:extLst>
                </a:gridCol>
                <a:gridCol w="2112771">
                  <a:extLst>
                    <a:ext uri="{9D8B030D-6E8A-4147-A177-3AD203B41FA5}">
                      <a16:colId xmlns:a16="http://schemas.microsoft.com/office/drawing/2014/main" val="80037337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en-US" sz="16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LEN + TAB + ZAB </a:t>
                      </a:r>
                      <a:br>
                        <a:rPr lang="en-US" sz="1600" noProof="0" dirty="0"/>
                      </a:br>
                      <a:r>
                        <a:rPr lang="en-US" sz="1600" noProof="0" dirty="0"/>
                        <a:t>(N = 53)</a:t>
                      </a:r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Oral baseline regimen</a:t>
                      </a:r>
                      <a:br>
                        <a:rPr lang="en-US" sz="1600" noProof="0" dirty="0"/>
                      </a:br>
                      <a:r>
                        <a:rPr lang="en-US" sz="1600" noProof="0" dirty="0"/>
                        <a:t>(N = 27)</a:t>
                      </a:r>
                    </a:p>
                  </a:txBody>
                  <a:tcP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9709414"/>
                  </a:ext>
                </a:extLst>
              </a:tr>
              <a:tr h="268242">
                <a:tc>
                  <a:txBody>
                    <a:bodyPr/>
                    <a:lstStyle/>
                    <a:p>
                      <a:r>
                        <a:rPr lang="en-US" sz="1600" b="1" u="none" noProof="0" dirty="0">
                          <a:solidFill>
                            <a:schemeClr val="tx1"/>
                          </a:solidFill>
                        </a:rPr>
                        <a:t>HIV RNA </a:t>
                      </a:r>
                      <a:r>
                        <a:rPr lang="en-US" sz="1600" b="1" u="sng" noProof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sz="1600" b="1" u="none" noProof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50 c/mL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>
                          <a:solidFill>
                            <a:schemeClr val="tx1"/>
                          </a:solidFill>
                        </a:rPr>
                        <a:t>1 (1.9)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473518"/>
                  </a:ext>
                </a:extLst>
              </a:tr>
              <a:tr h="268242">
                <a:tc>
                  <a:txBody>
                    <a:bodyPr/>
                    <a:lstStyle/>
                    <a:p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HIV RNA &lt; 50 c/mL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>
                          <a:solidFill>
                            <a:schemeClr val="tx1"/>
                          </a:solidFill>
                        </a:rPr>
                        <a:t>51 (96.2)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26 (96.3)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375442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600" b="1" noProof="0" dirty="0">
                          <a:solidFill>
                            <a:schemeClr val="tx1"/>
                          </a:solidFill>
                        </a:rPr>
                        <a:t>No virological data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1 (1.9)</a:t>
                      </a:r>
                      <a:endParaRPr lang="fr-FR" sz="1600" dirty="0">
                        <a:solidFill>
                          <a:srgbClr val="000066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>
                          <a:solidFill>
                            <a:schemeClr val="tx1"/>
                          </a:solidFill>
                        </a:rPr>
                        <a:t>1 (3.7)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2208353"/>
                  </a:ext>
                </a:extLst>
              </a:tr>
            </a:tbl>
          </a:graphicData>
        </a:graphic>
      </p:graphicFrame>
      <p:sp>
        <p:nvSpPr>
          <p:cNvPr id="77" name="ZoneTexte 76">
            <a:extLst>
              <a:ext uri="{FF2B5EF4-FFF2-40B4-BE49-F238E27FC236}">
                <a16:creationId xmlns:a16="http://schemas.microsoft.com/office/drawing/2014/main" id="{F53573CB-840F-6EED-BD10-06DA4793550A}"/>
              </a:ext>
            </a:extLst>
          </p:cNvPr>
          <p:cNvSpPr txBox="1"/>
          <p:nvPr/>
        </p:nvSpPr>
        <p:spPr>
          <a:xfrm>
            <a:off x="6352508" y="3982049"/>
            <a:ext cx="306109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800" b="1" noProof="0" dirty="0">
                <a:solidFill>
                  <a:srgbClr val="0070C0"/>
                </a:solidFill>
              </a:rPr>
              <a:t>W26 outcome (FDA Snapshot)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0E4E5851-54EC-CC39-BAA2-78C193A98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480" y="6478023"/>
            <a:ext cx="222452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Ogbuagu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O, CROI 2025, Abs. 151</a:t>
            </a:r>
          </a:p>
        </p:txBody>
      </p:sp>
    </p:spTree>
    <p:extLst>
      <p:ext uri="{BB962C8B-B14F-4D97-AF65-F5344CB8AC3E}">
        <p14:creationId xmlns:p14="http://schemas.microsoft.com/office/powerpoint/2010/main" val="1720892728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7E3942-96B9-5BFB-75F4-6BA81E03E0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A890D8-794A-C47A-F0EB-FC9FBF012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6296284" cy="1481068"/>
          </a:xfrm>
        </p:spPr>
        <p:txBody>
          <a:bodyPr/>
          <a:lstStyle/>
          <a:p>
            <a:r>
              <a:rPr lang="en-US" noProof="0" dirty="0"/>
              <a:t>LEN + TAB + ZAB as maintenance: </a:t>
            </a:r>
            <a:br>
              <a:rPr lang="en-US" noProof="0" dirty="0"/>
            </a:br>
            <a:r>
              <a:rPr lang="en-US" noProof="0" dirty="0"/>
              <a:t>1 case of virological failure at W26</a:t>
            </a:r>
          </a:p>
        </p:txBody>
      </p:sp>
      <p:sp>
        <p:nvSpPr>
          <p:cNvPr id="5" name="Line 64">
            <a:extLst>
              <a:ext uri="{FF2B5EF4-FFF2-40B4-BE49-F238E27FC236}">
                <a16:creationId xmlns:a16="http://schemas.microsoft.com/office/drawing/2014/main" id="{8502D8E6-6266-00F5-0D99-FC84913FAA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88362" y="2306739"/>
            <a:ext cx="254000" cy="0"/>
          </a:xfrm>
          <a:prstGeom prst="line">
            <a:avLst/>
          </a:prstGeom>
          <a:noFill/>
          <a:ln w="2540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6" name="Line 65">
            <a:extLst>
              <a:ext uri="{FF2B5EF4-FFF2-40B4-BE49-F238E27FC236}">
                <a16:creationId xmlns:a16="http://schemas.microsoft.com/office/drawing/2014/main" id="{0CD68E87-2917-9F9E-6FDC-700817C1E5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88362" y="2074424"/>
            <a:ext cx="254000" cy="0"/>
          </a:xfrm>
          <a:prstGeom prst="line">
            <a:avLst/>
          </a:prstGeom>
          <a:noFill/>
          <a:ln w="2540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7" name="Line 67">
            <a:extLst>
              <a:ext uri="{FF2B5EF4-FFF2-40B4-BE49-F238E27FC236}">
                <a16:creationId xmlns:a16="http://schemas.microsoft.com/office/drawing/2014/main" id="{D300BE64-B51E-3D60-5161-F82C1D1CB6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14522" y="2300835"/>
            <a:ext cx="254000" cy="0"/>
          </a:xfrm>
          <a:prstGeom prst="line">
            <a:avLst/>
          </a:prstGeom>
          <a:noFill/>
          <a:ln w="2540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8" name="Line 69">
            <a:extLst>
              <a:ext uri="{FF2B5EF4-FFF2-40B4-BE49-F238E27FC236}">
                <a16:creationId xmlns:a16="http://schemas.microsoft.com/office/drawing/2014/main" id="{DD86DF72-A5A0-74E5-0259-949D6F9243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5208" y="2199987"/>
            <a:ext cx="254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9" name="Line 70">
            <a:extLst>
              <a:ext uri="{FF2B5EF4-FFF2-40B4-BE49-F238E27FC236}">
                <a16:creationId xmlns:a16="http://schemas.microsoft.com/office/drawing/2014/main" id="{055BFE1B-8F9B-0E0E-3582-0E16F4326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14522" y="2068521"/>
            <a:ext cx="254000" cy="0"/>
          </a:xfrm>
          <a:prstGeom prst="line">
            <a:avLst/>
          </a:prstGeom>
          <a:noFill/>
          <a:ln w="254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97535823-A111-76BD-1868-72439D34EB56}"/>
              </a:ext>
            </a:extLst>
          </p:cNvPr>
          <p:cNvSpPr txBox="1"/>
          <p:nvPr/>
        </p:nvSpPr>
        <p:spPr>
          <a:xfrm>
            <a:off x="1189052" y="2068522"/>
            <a:ext cx="9594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HIV-1 RNA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16A92B4-D1E6-64A2-BF5C-AD296EE129CB}"/>
              </a:ext>
            </a:extLst>
          </p:cNvPr>
          <p:cNvSpPr txBox="1"/>
          <p:nvPr/>
        </p:nvSpPr>
        <p:spPr>
          <a:xfrm>
            <a:off x="3352206" y="1942449"/>
            <a:ext cx="15441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TAB 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27AC50F7-D6C0-87F9-6A3F-06718FA99BA7}"/>
              </a:ext>
            </a:extLst>
          </p:cNvPr>
          <p:cNvSpPr txBox="1"/>
          <p:nvPr/>
        </p:nvSpPr>
        <p:spPr>
          <a:xfrm>
            <a:off x="3352206" y="2174254"/>
            <a:ext cx="15554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ZAB 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72503D7E-77E1-2D3E-7286-26818870B586}"/>
              </a:ext>
            </a:extLst>
          </p:cNvPr>
          <p:cNvSpPr txBox="1"/>
          <p:nvPr/>
        </p:nvSpPr>
        <p:spPr>
          <a:xfrm>
            <a:off x="5178366" y="2167330"/>
            <a:ext cx="14045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Mean (SD) [LEN]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B1391068-A570-74FC-DF30-3A377B7318EE}"/>
              </a:ext>
            </a:extLst>
          </p:cNvPr>
          <p:cNvSpPr txBox="1"/>
          <p:nvPr/>
        </p:nvSpPr>
        <p:spPr>
          <a:xfrm>
            <a:off x="5178366" y="1935526"/>
            <a:ext cx="15422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LEN</a:t>
            </a:r>
            <a:r>
              <a:rPr lang="en-US" sz="1400" b="1" dirty="0">
                <a:cs typeface="Arial" charset="0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concentration</a:t>
            </a:r>
            <a:endParaRPr kumimoji="0" lang="en-US" sz="1400" b="1" i="0" u="none" strike="noStrike" kern="1200" cap="none" spc="0" normalizeH="0" baseline="30000" noProof="0" dirty="0">
              <a:ln>
                <a:noFill/>
              </a:ln>
              <a:effectLst/>
              <a:uLnTx/>
              <a:uFillTx/>
              <a:ea typeface="+mn-ea"/>
              <a:cs typeface="Arial" charset="0"/>
            </a:endParaRP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34489EAE-F2AB-B2A4-A909-E50995499BDD}"/>
              </a:ext>
            </a:extLst>
          </p:cNvPr>
          <p:cNvGrpSpPr/>
          <p:nvPr/>
        </p:nvGrpSpPr>
        <p:grpSpPr>
          <a:xfrm>
            <a:off x="797158" y="2606990"/>
            <a:ext cx="6256168" cy="3080743"/>
            <a:chOff x="3065811" y="2588886"/>
            <a:chExt cx="6256168" cy="3080743"/>
          </a:xfrm>
        </p:grpSpPr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880C4FFC-8B72-38C6-FD03-D0B275D0E9F6}"/>
                </a:ext>
              </a:extLst>
            </p:cNvPr>
            <p:cNvGrpSpPr/>
            <p:nvPr/>
          </p:nvGrpSpPr>
          <p:grpSpPr>
            <a:xfrm>
              <a:off x="3416300" y="2685835"/>
              <a:ext cx="5371084" cy="2425988"/>
              <a:chOff x="5995988" y="1790701"/>
              <a:chExt cx="4073525" cy="1839912"/>
            </a:xfrm>
          </p:grpSpPr>
          <p:sp>
            <p:nvSpPr>
              <p:cNvPr id="56" name="Rectangle 7">
                <a:extLst>
                  <a:ext uri="{FF2B5EF4-FFF2-40B4-BE49-F238E27FC236}">
                    <a16:creationId xmlns:a16="http://schemas.microsoft.com/office/drawing/2014/main" id="{E19FF0FB-A170-4146-0C22-65C4A35CF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713" y="1804988"/>
                <a:ext cx="1133475" cy="176212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7" name="Freeform 12">
                <a:extLst>
                  <a:ext uri="{FF2B5EF4-FFF2-40B4-BE49-F238E27FC236}">
                    <a16:creationId xmlns:a16="http://schemas.microsoft.com/office/drawing/2014/main" id="{4097D810-0586-9280-3CE7-F334F8ED3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790701"/>
                <a:ext cx="3954463" cy="1776413"/>
              </a:xfrm>
              <a:custGeom>
                <a:avLst/>
                <a:gdLst>
                  <a:gd name="T0" fmla="*/ 9963 w 9963"/>
                  <a:gd name="T1" fmla="*/ 4472 h 4472"/>
                  <a:gd name="T2" fmla="*/ 0 w 9963"/>
                  <a:gd name="T3" fmla="*/ 4472 h 4472"/>
                  <a:gd name="T4" fmla="*/ 0 w 9963"/>
                  <a:gd name="T5" fmla="*/ 0 h 4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63" h="4472">
                    <a:moveTo>
                      <a:pt x="9963" y="4472"/>
                    </a:moveTo>
                    <a:lnTo>
                      <a:pt x="0" y="447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8" name="Line 13">
                <a:extLst>
                  <a:ext uri="{FF2B5EF4-FFF2-40B4-BE49-F238E27FC236}">
                    <a16:creationId xmlns:a16="http://schemas.microsoft.com/office/drawing/2014/main" id="{35DDAF77-026D-8C40-320B-22019D63B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1795463"/>
                <a:ext cx="0" cy="177165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9" name="Line 14">
                <a:extLst>
                  <a:ext uri="{FF2B5EF4-FFF2-40B4-BE49-F238E27FC236}">
                    <a16:creationId xmlns:a16="http://schemas.microsoft.com/office/drawing/2014/main" id="{1019C633-64BF-5185-0410-B62E17B5A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09188" y="3567113"/>
                <a:ext cx="285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0" name="Line 15">
                <a:extLst>
                  <a:ext uri="{FF2B5EF4-FFF2-40B4-BE49-F238E27FC236}">
                    <a16:creationId xmlns:a16="http://schemas.microsoft.com/office/drawing/2014/main" id="{7C7DD1AF-A400-C095-0304-01ECB6A2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091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1" name="Line 16">
                <a:extLst>
                  <a:ext uri="{FF2B5EF4-FFF2-40B4-BE49-F238E27FC236}">
                    <a16:creationId xmlns:a16="http://schemas.microsoft.com/office/drawing/2014/main" id="{B3732F08-48FF-F980-A134-A91ADCB06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012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2" name="Line 17">
                <a:extLst>
                  <a:ext uri="{FF2B5EF4-FFF2-40B4-BE49-F238E27FC236}">
                    <a16:creationId xmlns:a16="http://schemas.microsoft.com/office/drawing/2014/main" id="{D522F545-9439-9110-54DB-8C6DE037A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677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3" name="Line 18">
                <a:extLst>
                  <a:ext uri="{FF2B5EF4-FFF2-40B4-BE49-F238E27FC236}">
                    <a16:creationId xmlns:a16="http://schemas.microsoft.com/office/drawing/2014/main" id="{A76E6FFD-3ADD-7B37-6051-31C82A827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598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4" name="Line 19">
                <a:extLst>
                  <a:ext uri="{FF2B5EF4-FFF2-40B4-BE49-F238E27FC236}">
                    <a16:creationId xmlns:a16="http://schemas.microsoft.com/office/drawing/2014/main" id="{189C59D5-C57C-1DB3-5DD7-FE82E2576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518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5" name="Line 20">
                <a:extLst>
                  <a:ext uri="{FF2B5EF4-FFF2-40B4-BE49-F238E27FC236}">
                    <a16:creationId xmlns:a16="http://schemas.microsoft.com/office/drawing/2014/main" id="{D27955EB-E97A-3F5F-CA79-A9DC489CF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932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6" name="Line 21">
                <a:extLst>
                  <a:ext uri="{FF2B5EF4-FFF2-40B4-BE49-F238E27FC236}">
                    <a16:creationId xmlns:a16="http://schemas.microsoft.com/office/drawing/2014/main" id="{B69EBA34-3B14-1836-933C-20D3586E2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8530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7" name="Line 22">
                <a:extLst>
                  <a:ext uri="{FF2B5EF4-FFF2-40B4-BE49-F238E27FC236}">
                    <a16:creationId xmlns:a16="http://schemas.microsoft.com/office/drawing/2014/main" id="{FB8B0693-0D20-EF23-73EE-8259E838F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757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8" name="Line 23">
                <a:extLst>
                  <a:ext uri="{FF2B5EF4-FFF2-40B4-BE49-F238E27FC236}">
                    <a16:creationId xmlns:a16="http://schemas.microsoft.com/office/drawing/2014/main" id="{3CCACEB7-2880-2A10-063A-B5DB1003CF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5120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9" name="Line 24">
                <a:extLst>
                  <a:ext uri="{FF2B5EF4-FFF2-40B4-BE49-F238E27FC236}">
                    <a16:creationId xmlns:a16="http://schemas.microsoft.com/office/drawing/2014/main" id="{6823B16A-C3CE-2B1A-300D-61587793F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040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0" name="Line 25">
                <a:extLst>
                  <a:ext uri="{FF2B5EF4-FFF2-40B4-BE49-F238E27FC236}">
                    <a16:creationId xmlns:a16="http://schemas.microsoft.com/office/drawing/2014/main" id="{27A28520-829C-E2A9-86AF-4FEDE12A5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961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1" name="Line 26">
                <a:extLst>
                  <a:ext uri="{FF2B5EF4-FFF2-40B4-BE49-F238E27FC236}">
                    <a16:creationId xmlns:a16="http://schemas.microsoft.com/office/drawing/2014/main" id="{C7CD8774-F7A5-82D3-1521-4D8E3D1F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3593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2" name="Line 27">
                <a:extLst>
                  <a:ext uri="{FF2B5EF4-FFF2-40B4-BE49-F238E27FC236}">
                    <a16:creationId xmlns:a16="http://schemas.microsoft.com/office/drawing/2014/main" id="{D11E692D-06C0-9A47-B2FE-537A52D33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4390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3" name="Line 28">
                <a:extLst>
                  <a:ext uri="{FF2B5EF4-FFF2-40B4-BE49-F238E27FC236}">
                    <a16:creationId xmlns:a16="http://schemas.microsoft.com/office/drawing/2014/main" id="{8237CEFD-0809-DE9C-A3CE-C0B209AD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2797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4" name="Line 29">
                <a:extLst>
                  <a:ext uri="{FF2B5EF4-FFF2-40B4-BE49-F238E27FC236}">
                    <a16:creationId xmlns:a16="http://schemas.microsoft.com/office/drawing/2014/main" id="{5EF8C79D-AB55-F8AE-EB47-2813F3422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72001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5" name="Line 30">
                <a:extLst>
                  <a:ext uri="{FF2B5EF4-FFF2-40B4-BE49-F238E27FC236}">
                    <a16:creationId xmlns:a16="http://schemas.microsoft.com/office/drawing/2014/main" id="{57C04C43-836A-3CDA-2529-6FCBA7E52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262688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6" name="Line 31">
                <a:extLst>
                  <a:ext uri="{FF2B5EF4-FFF2-40B4-BE49-F238E27FC236}">
                    <a16:creationId xmlns:a16="http://schemas.microsoft.com/office/drawing/2014/main" id="{53C1F741-E984-4298-F3AB-59136D651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4725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7" name="Line 32">
                <a:extLst>
                  <a:ext uri="{FF2B5EF4-FFF2-40B4-BE49-F238E27FC236}">
                    <a16:creationId xmlns:a16="http://schemas.microsoft.com/office/drawing/2014/main" id="{157AD053-6276-E3FF-8BD7-57B7E07BE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88816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8" name="Line 33">
                <a:extLst>
                  <a:ext uri="{FF2B5EF4-FFF2-40B4-BE49-F238E27FC236}">
                    <a16:creationId xmlns:a16="http://schemas.microsoft.com/office/drawing/2014/main" id="{3CC62D81-B774-E0D0-ECEA-16A885E16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70650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9" name="Line 34">
                <a:extLst>
                  <a:ext uri="{FF2B5EF4-FFF2-40B4-BE49-F238E27FC236}">
                    <a16:creationId xmlns:a16="http://schemas.microsoft.com/office/drawing/2014/main" id="{382D8EC8-E501-59E4-B29B-217BFAD66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78613" y="3567113"/>
                <a:ext cx="0" cy="63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0" name="Line 55">
                <a:extLst>
                  <a:ext uri="{FF2B5EF4-FFF2-40B4-BE49-F238E27FC236}">
                    <a16:creationId xmlns:a16="http://schemas.microsoft.com/office/drawing/2014/main" id="{3E435283-AD28-0503-679D-3BFABD500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2362201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1" name="Line 56">
                <a:extLst>
                  <a:ext uri="{FF2B5EF4-FFF2-40B4-BE49-F238E27FC236}">
                    <a16:creationId xmlns:a16="http://schemas.microsoft.com/office/drawing/2014/main" id="{D7E8A9BE-801F-2FEF-6D67-E73804821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2916238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2" name="Line 57">
                <a:extLst>
                  <a:ext uri="{FF2B5EF4-FFF2-40B4-BE49-F238E27FC236}">
                    <a16:creationId xmlns:a16="http://schemas.microsoft.com/office/drawing/2014/main" id="{6C719AE8-6B9B-942B-239C-3D0E68CB5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3462338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3" name="Line 61">
                <a:extLst>
                  <a:ext uri="{FF2B5EF4-FFF2-40B4-BE49-F238E27FC236}">
                    <a16:creationId xmlns:a16="http://schemas.microsoft.com/office/drawing/2014/main" id="{26F90209-0244-4740-FB1C-D6343CC56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9188" y="1816101"/>
                <a:ext cx="6032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4" name="Freeform 62">
                <a:extLst>
                  <a:ext uri="{FF2B5EF4-FFF2-40B4-BE49-F238E27FC236}">
                    <a16:creationId xmlns:a16="http://schemas.microsoft.com/office/drawing/2014/main" id="{1FD4A3D0-C073-156B-D311-22FBD752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917701"/>
                <a:ext cx="2705100" cy="604838"/>
              </a:xfrm>
              <a:custGeom>
                <a:avLst/>
                <a:gdLst>
                  <a:gd name="T0" fmla="*/ 6816 w 6816"/>
                  <a:gd name="T1" fmla="*/ 1525 h 1525"/>
                  <a:gd name="T2" fmla="*/ 5174 w 6816"/>
                  <a:gd name="T3" fmla="*/ 1246 h 1525"/>
                  <a:gd name="T4" fmla="*/ 3171 w 6816"/>
                  <a:gd name="T5" fmla="*/ 919 h 1525"/>
                  <a:gd name="T6" fmla="*/ 1039 w 6816"/>
                  <a:gd name="T7" fmla="*/ 746 h 1525"/>
                  <a:gd name="T8" fmla="*/ 0 w 6816"/>
                  <a:gd name="T9" fmla="*/ 0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16" h="1525">
                    <a:moveTo>
                      <a:pt x="6816" y="1525"/>
                    </a:moveTo>
                    <a:lnTo>
                      <a:pt x="5174" y="1246"/>
                    </a:lnTo>
                    <a:lnTo>
                      <a:pt x="3171" y="919"/>
                    </a:lnTo>
                    <a:lnTo>
                      <a:pt x="1039" y="746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5" name="Freeform 66">
                <a:extLst>
                  <a:ext uri="{FF2B5EF4-FFF2-40B4-BE49-F238E27FC236}">
                    <a16:creationId xmlns:a16="http://schemas.microsoft.com/office/drawing/2014/main" id="{FE7AE4B5-CD1A-0C17-B9FE-B71FDAF43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873251"/>
                <a:ext cx="2705100" cy="803275"/>
              </a:xfrm>
              <a:custGeom>
                <a:avLst/>
                <a:gdLst>
                  <a:gd name="T0" fmla="*/ 6816 w 6816"/>
                  <a:gd name="T1" fmla="*/ 2023 h 2023"/>
                  <a:gd name="T2" fmla="*/ 6314 w 6816"/>
                  <a:gd name="T3" fmla="*/ 1840 h 2023"/>
                  <a:gd name="T4" fmla="*/ 3156 w 6816"/>
                  <a:gd name="T5" fmla="*/ 1168 h 2023"/>
                  <a:gd name="T6" fmla="*/ 2119 w 6816"/>
                  <a:gd name="T7" fmla="*/ 1032 h 2023"/>
                  <a:gd name="T8" fmla="*/ 1034 w 6816"/>
                  <a:gd name="T9" fmla="*/ 878 h 2023"/>
                  <a:gd name="T10" fmla="*/ 0 w 6816"/>
                  <a:gd name="T11" fmla="*/ 0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16" h="2023">
                    <a:moveTo>
                      <a:pt x="6816" y="2023"/>
                    </a:moveTo>
                    <a:lnTo>
                      <a:pt x="6314" y="1840"/>
                    </a:lnTo>
                    <a:lnTo>
                      <a:pt x="3156" y="1168"/>
                    </a:lnTo>
                    <a:lnTo>
                      <a:pt x="2119" y="1032"/>
                    </a:lnTo>
                    <a:lnTo>
                      <a:pt x="1034" y="878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6" name="Line 71">
                <a:extLst>
                  <a:ext uri="{FF2B5EF4-FFF2-40B4-BE49-F238E27FC236}">
                    <a16:creationId xmlns:a16="http://schemas.microsoft.com/office/drawing/2014/main" id="{AC58566C-FA94-929A-2579-9B9BDCA5A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392363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7" name="Line 72">
                <a:extLst>
                  <a:ext uri="{FF2B5EF4-FFF2-40B4-BE49-F238E27FC236}">
                    <a16:creationId xmlns:a16="http://schemas.microsoft.com/office/drawing/2014/main" id="{E41E912C-5E5C-7DDB-AA32-9A8111134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098676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8" name="Line 73">
                <a:extLst>
                  <a:ext uri="{FF2B5EF4-FFF2-40B4-BE49-F238E27FC236}">
                    <a16:creationId xmlns:a16="http://schemas.microsoft.com/office/drawing/2014/main" id="{04251002-1899-6044-1426-67E1F0909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1804988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89" name="Line 74">
                <a:extLst>
                  <a:ext uri="{FF2B5EF4-FFF2-40B4-BE49-F238E27FC236}">
                    <a16:creationId xmlns:a16="http://schemas.microsoft.com/office/drawing/2014/main" id="{E141E359-14D9-EDD3-FC14-06ECB39B3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979738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0" name="Line 75">
                <a:extLst>
                  <a:ext uri="{FF2B5EF4-FFF2-40B4-BE49-F238E27FC236}">
                    <a16:creationId xmlns:a16="http://schemas.microsoft.com/office/drawing/2014/main" id="{DA5B94D5-37F7-83B1-CCC7-70F0933B1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2686051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1" name="Line 76">
                <a:extLst>
                  <a:ext uri="{FF2B5EF4-FFF2-40B4-BE49-F238E27FC236}">
                    <a16:creationId xmlns:a16="http://schemas.microsoft.com/office/drawing/2014/main" id="{AB4D5F64-C17F-53CF-39B9-2FD74F253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3567113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2" name="Line 77">
                <a:extLst>
                  <a:ext uri="{FF2B5EF4-FFF2-40B4-BE49-F238E27FC236}">
                    <a16:creationId xmlns:a16="http://schemas.microsoft.com/office/drawing/2014/main" id="{5D28867D-A9F5-9884-2515-C5E6E10A5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95988" y="3273426"/>
                <a:ext cx="5873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3" name="Line 86">
                <a:extLst>
                  <a:ext uri="{FF2B5EF4-FFF2-40B4-BE49-F238E27FC236}">
                    <a16:creationId xmlns:a16="http://schemas.microsoft.com/office/drawing/2014/main" id="{68943243-6ED4-9A51-8FF1-6507D4D26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59488" y="3297238"/>
                <a:ext cx="3954463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4" name="Line 87">
                <a:extLst>
                  <a:ext uri="{FF2B5EF4-FFF2-40B4-BE49-F238E27FC236}">
                    <a16:creationId xmlns:a16="http://schemas.microsoft.com/office/drawing/2014/main" id="{F1519C4A-8968-F4EE-F068-9940643A6C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54725" y="3068638"/>
                <a:ext cx="3954463" cy="0"/>
              </a:xfrm>
              <a:prstGeom prst="line">
                <a:avLst/>
              </a:prstGeom>
              <a:noFill/>
              <a:ln w="7938">
                <a:solidFill>
                  <a:srgbClr val="C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5" name="Freeform 91">
                <a:extLst>
                  <a:ext uri="{FF2B5EF4-FFF2-40B4-BE49-F238E27FC236}">
                    <a16:creationId xmlns:a16="http://schemas.microsoft.com/office/drawing/2014/main" id="{A13E7C90-04A3-AE80-FCBD-56BADBE41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4725" y="1966913"/>
                <a:ext cx="3954463" cy="1223963"/>
              </a:xfrm>
              <a:custGeom>
                <a:avLst/>
                <a:gdLst>
                  <a:gd name="T0" fmla="*/ 9963 w 9963"/>
                  <a:gd name="T1" fmla="*/ 2777 h 3085"/>
                  <a:gd name="T2" fmla="*/ 7078 w 9963"/>
                  <a:gd name="T3" fmla="*/ 814 h 3085"/>
                  <a:gd name="T4" fmla="*/ 6816 w 9963"/>
                  <a:gd name="T5" fmla="*/ 1400 h 3085"/>
                  <a:gd name="T6" fmla="*/ 6305 w 9963"/>
                  <a:gd name="T7" fmla="*/ 0 h 3085"/>
                  <a:gd name="T8" fmla="*/ 4198 w 9963"/>
                  <a:gd name="T9" fmla="*/ 2975 h 3085"/>
                  <a:gd name="T10" fmla="*/ 3414 w 9963"/>
                  <a:gd name="T11" fmla="*/ 2173 h 3085"/>
                  <a:gd name="T12" fmla="*/ 2885 w 9963"/>
                  <a:gd name="T13" fmla="*/ 2777 h 3085"/>
                  <a:gd name="T14" fmla="*/ 1063 w 9963"/>
                  <a:gd name="T15" fmla="*/ 2922 h 3085"/>
                  <a:gd name="T16" fmla="*/ 145 w 9963"/>
                  <a:gd name="T17" fmla="*/ 3085 h 3085"/>
                  <a:gd name="T18" fmla="*/ 0 w 9963"/>
                  <a:gd name="T19" fmla="*/ 3085 h 3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63" h="3085">
                    <a:moveTo>
                      <a:pt x="9963" y="2777"/>
                    </a:moveTo>
                    <a:lnTo>
                      <a:pt x="7078" y="814"/>
                    </a:lnTo>
                    <a:lnTo>
                      <a:pt x="6816" y="1400"/>
                    </a:lnTo>
                    <a:lnTo>
                      <a:pt x="6305" y="0"/>
                    </a:lnTo>
                    <a:lnTo>
                      <a:pt x="4198" y="2975"/>
                    </a:lnTo>
                    <a:lnTo>
                      <a:pt x="3414" y="2173"/>
                    </a:lnTo>
                    <a:lnTo>
                      <a:pt x="2885" y="2777"/>
                    </a:lnTo>
                    <a:lnTo>
                      <a:pt x="1063" y="2922"/>
                    </a:lnTo>
                    <a:lnTo>
                      <a:pt x="145" y="3085"/>
                    </a:lnTo>
                    <a:lnTo>
                      <a:pt x="0" y="3085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DB6AA2FA-7FCC-AF6F-0162-542EE34F7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7738" y="316388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4 h 140"/>
                  <a:gd name="T16" fmla="*/ 101 w 139"/>
                  <a:gd name="T17" fmla="*/ 130 h 140"/>
                  <a:gd name="T18" fmla="*/ 107 w 139"/>
                  <a:gd name="T19" fmla="*/ 127 h 140"/>
                  <a:gd name="T20" fmla="*/ 112 w 139"/>
                  <a:gd name="T21" fmla="*/ 123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1 h 140"/>
                  <a:gd name="T30" fmla="*/ 134 w 139"/>
                  <a:gd name="T31" fmla="*/ 96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70 h 140"/>
                  <a:gd name="T44" fmla="*/ 137 w 139"/>
                  <a:gd name="T45" fmla="*/ 55 h 140"/>
                  <a:gd name="T46" fmla="*/ 134 w 139"/>
                  <a:gd name="T47" fmla="*/ 43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1 h 140"/>
                  <a:gd name="T54" fmla="*/ 101 w 139"/>
                  <a:gd name="T55" fmla="*/ 7 h 140"/>
                  <a:gd name="T56" fmla="*/ 96 w 139"/>
                  <a:gd name="T57" fmla="*/ 5 h 140"/>
                  <a:gd name="T58" fmla="*/ 82 w 139"/>
                  <a:gd name="T59" fmla="*/ 1 h 140"/>
                  <a:gd name="T60" fmla="*/ 69 w 139"/>
                  <a:gd name="T61" fmla="*/ 0 h 140"/>
                  <a:gd name="T62" fmla="*/ 55 w 139"/>
                  <a:gd name="T63" fmla="*/ 1 h 140"/>
                  <a:gd name="T64" fmla="*/ 42 w 139"/>
                  <a:gd name="T65" fmla="*/ 5 h 140"/>
                  <a:gd name="T66" fmla="*/ 30 w 139"/>
                  <a:gd name="T67" fmla="*/ 11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3 h 140"/>
                  <a:gd name="T74" fmla="*/ 1 w 139"/>
                  <a:gd name="T75" fmla="*/ 55 h 140"/>
                  <a:gd name="T76" fmla="*/ 0 w 139"/>
                  <a:gd name="T77" fmla="*/ 70 h 140"/>
                  <a:gd name="T78" fmla="*/ 1 w 139"/>
                  <a:gd name="T79" fmla="*/ 83 h 140"/>
                  <a:gd name="T80" fmla="*/ 4 w 139"/>
                  <a:gd name="T81" fmla="*/ 96 h 140"/>
                  <a:gd name="T82" fmla="*/ 6 w 139"/>
                  <a:gd name="T83" fmla="*/ 101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7 h 140"/>
                  <a:gd name="T90" fmla="*/ 42 w 139"/>
                  <a:gd name="T91" fmla="*/ 134 h 140"/>
                  <a:gd name="T92" fmla="*/ 55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E83F9E86-1FAE-657B-AFE9-F8890871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888" y="3163888"/>
                <a:ext cx="55563" cy="55563"/>
              </a:xfrm>
              <a:custGeom>
                <a:avLst/>
                <a:gdLst>
                  <a:gd name="T0" fmla="*/ 70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7 w 140"/>
                  <a:gd name="T15" fmla="*/ 134 h 140"/>
                  <a:gd name="T16" fmla="*/ 102 w 140"/>
                  <a:gd name="T17" fmla="*/ 130 h 140"/>
                  <a:gd name="T18" fmla="*/ 108 w 140"/>
                  <a:gd name="T19" fmla="*/ 127 h 140"/>
                  <a:gd name="T20" fmla="*/ 113 w 140"/>
                  <a:gd name="T21" fmla="*/ 123 h 140"/>
                  <a:gd name="T22" fmla="*/ 119 w 140"/>
                  <a:gd name="T23" fmla="*/ 118 h 140"/>
                  <a:gd name="T24" fmla="*/ 124 w 140"/>
                  <a:gd name="T25" fmla="*/ 112 h 140"/>
                  <a:gd name="T26" fmla="*/ 128 w 140"/>
                  <a:gd name="T27" fmla="*/ 107 h 140"/>
                  <a:gd name="T28" fmla="*/ 131 w 140"/>
                  <a:gd name="T29" fmla="*/ 101 h 140"/>
                  <a:gd name="T30" fmla="*/ 135 w 140"/>
                  <a:gd name="T31" fmla="*/ 96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70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8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1 h 140"/>
                  <a:gd name="T54" fmla="*/ 102 w 140"/>
                  <a:gd name="T55" fmla="*/ 7 h 140"/>
                  <a:gd name="T56" fmla="*/ 97 w 140"/>
                  <a:gd name="T57" fmla="*/ 5 h 140"/>
                  <a:gd name="T58" fmla="*/ 83 w 140"/>
                  <a:gd name="T59" fmla="*/ 1 h 140"/>
                  <a:gd name="T60" fmla="*/ 70 w 140"/>
                  <a:gd name="T61" fmla="*/ 0 h 140"/>
                  <a:gd name="T62" fmla="*/ 55 w 140"/>
                  <a:gd name="T63" fmla="*/ 1 h 140"/>
                  <a:gd name="T64" fmla="*/ 43 w 140"/>
                  <a:gd name="T65" fmla="*/ 5 h 140"/>
                  <a:gd name="T66" fmla="*/ 30 w 140"/>
                  <a:gd name="T67" fmla="*/ 11 h 140"/>
                  <a:gd name="T68" fmla="*/ 20 w 140"/>
                  <a:gd name="T69" fmla="*/ 20 h 140"/>
                  <a:gd name="T70" fmla="*/ 11 w 140"/>
                  <a:gd name="T71" fmla="*/ 30 h 140"/>
                  <a:gd name="T72" fmla="*/ 5 w 140"/>
                  <a:gd name="T73" fmla="*/ 43 h 140"/>
                  <a:gd name="T74" fmla="*/ 2 w 140"/>
                  <a:gd name="T75" fmla="*/ 55 h 140"/>
                  <a:gd name="T76" fmla="*/ 0 w 140"/>
                  <a:gd name="T77" fmla="*/ 70 h 140"/>
                  <a:gd name="T78" fmla="*/ 2 w 140"/>
                  <a:gd name="T79" fmla="*/ 83 h 140"/>
                  <a:gd name="T80" fmla="*/ 5 w 140"/>
                  <a:gd name="T81" fmla="*/ 96 h 140"/>
                  <a:gd name="T82" fmla="*/ 7 w 140"/>
                  <a:gd name="T83" fmla="*/ 101 h 140"/>
                  <a:gd name="T84" fmla="*/ 11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7 h 140"/>
                  <a:gd name="T90" fmla="*/ 43 w 140"/>
                  <a:gd name="T91" fmla="*/ 134 h 140"/>
                  <a:gd name="T92" fmla="*/ 55 w 140"/>
                  <a:gd name="T93" fmla="*/ 138 h 140"/>
                  <a:gd name="T94" fmla="*/ 70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4"/>
                    </a:lnTo>
                    <a:lnTo>
                      <a:pt x="102" y="130"/>
                    </a:lnTo>
                    <a:lnTo>
                      <a:pt x="108" y="127"/>
                    </a:lnTo>
                    <a:lnTo>
                      <a:pt x="113" y="123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7"/>
                    </a:lnTo>
                    <a:lnTo>
                      <a:pt x="131" y="101"/>
                    </a:lnTo>
                    <a:lnTo>
                      <a:pt x="135" y="96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2" y="55"/>
                    </a:lnTo>
                    <a:lnTo>
                      <a:pt x="0" y="70"/>
                    </a:lnTo>
                    <a:lnTo>
                      <a:pt x="2" y="83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5" y="138"/>
                    </a:lnTo>
                    <a:lnTo>
                      <a:pt x="70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69678607-3732-0B13-AB2A-72E87C62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8425" y="3098801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3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3 h 140"/>
                  <a:gd name="T16" fmla="*/ 101 w 139"/>
                  <a:gd name="T17" fmla="*/ 129 h 140"/>
                  <a:gd name="T18" fmla="*/ 107 w 139"/>
                  <a:gd name="T19" fmla="*/ 126 h 140"/>
                  <a:gd name="T20" fmla="*/ 113 w 139"/>
                  <a:gd name="T21" fmla="*/ 122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0 h 140"/>
                  <a:gd name="T30" fmla="*/ 134 w 139"/>
                  <a:gd name="T31" fmla="*/ 95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69 h 140"/>
                  <a:gd name="T44" fmla="*/ 137 w 139"/>
                  <a:gd name="T45" fmla="*/ 55 h 140"/>
                  <a:gd name="T46" fmla="*/ 134 w 139"/>
                  <a:gd name="T47" fmla="*/ 42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0 h 140"/>
                  <a:gd name="T54" fmla="*/ 101 w 139"/>
                  <a:gd name="T55" fmla="*/ 6 h 140"/>
                  <a:gd name="T56" fmla="*/ 96 w 139"/>
                  <a:gd name="T57" fmla="*/ 4 h 140"/>
                  <a:gd name="T58" fmla="*/ 83 w 139"/>
                  <a:gd name="T59" fmla="*/ 1 h 140"/>
                  <a:gd name="T60" fmla="*/ 69 w 139"/>
                  <a:gd name="T61" fmla="*/ 0 h 140"/>
                  <a:gd name="T62" fmla="*/ 55 w 139"/>
                  <a:gd name="T63" fmla="*/ 1 h 140"/>
                  <a:gd name="T64" fmla="*/ 42 w 139"/>
                  <a:gd name="T65" fmla="*/ 4 h 140"/>
                  <a:gd name="T66" fmla="*/ 30 w 139"/>
                  <a:gd name="T67" fmla="*/ 10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2 h 140"/>
                  <a:gd name="T74" fmla="*/ 1 w 139"/>
                  <a:gd name="T75" fmla="*/ 55 h 140"/>
                  <a:gd name="T76" fmla="*/ 0 w 139"/>
                  <a:gd name="T77" fmla="*/ 69 h 140"/>
                  <a:gd name="T78" fmla="*/ 1 w 139"/>
                  <a:gd name="T79" fmla="*/ 83 h 140"/>
                  <a:gd name="T80" fmla="*/ 4 w 139"/>
                  <a:gd name="T81" fmla="*/ 95 h 140"/>
                  <a:gd name="T82" fmla="*/ 6 w 139"/>
                  <a:gd name="T83" fmla="*/ 100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6 h 140"/>
                  <a:gd name="T90" fmla="*/ 42 w 139"/>
                  <a:gd name="T91" fmla="*/ 133 h 140"/>
                  <a:gd name="T92" fmla="*/ 55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2AAB1219-E0D5-3D3C-3B7B-A45625667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2325" y="3041651"/>
                <a:ext cx="55563" cy="55563"/>
              </a:xfrm>
              <a:custGeom>
                <a:avLst/>
                <a:gdLst>
                  <a:gd name="T0" fmla="*/ 69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1 h 140"/>
                  <a:gd name="T30" fmla="*/ 135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1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A0F6AA53-E5CA-9609-4AEE-598A2BA1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875" y="280193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8 w 139"/>
                  <a:gd name="T13" fmla="*/ 135 h 140"/>
                  <a:gd name="T14" fmla="*/ 96 w 139"/>
                  <a:gd name="T15" fmla="*/ 133 h 140"/>
                  <a:gd name="T16" fmla="*/ 101 w 139"/>
                  <a:gd name="T17" fmla="*/ 129 h 140"/>
                  <a:gd name="T18" fmla="*/ 107 w 139"/>
                  <a:gd name="T19" fmla="*/ 126 h 140"/>
                  <a:gd name="T20" fmla="*/ 112 w 139"/>
                  <a:gd name="T21" fmla="*/ 122 h 140"/>
                  <a:gd name="T22" fmla="*/ 118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6 h 140"/>
                  <a:gd name="T28" fmla="*/ 130 w 139"/>
                  <a:gd name="T29" fmla="*/ 100 h 140"/>
                  <a:gd name="T30" fmla="*/ 134 w 139"/>
                  <a:gd name="T31" fmla="*/ 95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6 h 140"/>
                  <a:gd name="T38" fmla="*/ 137 w 139"/>
                  <a:gd name="T39" fmla="*/ 75 h 140"/>
                  <a:gd name="T40" fmla="*/ 138 w 139"/>
                  <a:gd name="T41" fmla="*/ 75 h 140"/>
                  <a:gd name="T42" fmla="*/ 139 w 139"/>
                  <a:gd name="T43" fmla="*/ 69 h 140"/>
                  <a:gd name="T44" fmla="*/ 137 w 139"/>
                  <a:gd name="T45" fmla="*/ 55 h 140"/>
                  <a:gd name="T46" fmla="*/ 134 w 139"/>
                  <a:gd name="T47" fmla="*/ 42 h 140"/>
                  <a:gd name="T48" fmla="*/ 127 w 139"/>
                  <a:gd name="T49" fmla="*/ 30 h 140"/>
                  <a:gd name="T50" fmla="*/ 118 w 139"/>
                  <a:gd name="T51" fmla="*/ 20 h 140"/>
                  <a:gd name="T52" fmla="*/ 107 w 139"/>
                  <a:gd name="T53" fmla="*/ 10 h 140"/>
                  <a:gd name="T54" fmla="*/ 101 w 139"/>
                  <a:gd name="T55" fmla="*/ 6 h 140"/>
                  <a:gd name="T56" fmla="*/ 96 w 139"/>
                  <a:gd name="T57" fmla="*/ 4 h 140"/>
                  <a:gd name="T58" fmla="*/ 82 w 139"/>
                  <a:gd name="T59" fmla="*/ 1 h 140"/>
                  <a:gd name="T60" fmla="*/ 69 w 139"/>
                  <a:gd name="T61" fmla="*/ 0 h 140"/>
                  <a:gd name="T62" fmla="*/ 54 w 139"/>
                  <a:gd name="T63" fmla="*/ 1 h 140"/>
                  <a:gd name="T64" fmla="*/ 42 w 139"/>
                  <a:gd name="T65" fmla="*/ 4 h 140"/>
                  <a:gd name="T66" fmla="*/ 30 w 139"/>
                  <a:gd name="T67" fmla="*/ 10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2 h 140"/>
                  <a:gd name="T74" fmla="*/ 1 w 139"/>
                  <a:gd name="T75" fmla="*/ 55 h 140"/>
                  <a:gd name="T76" fmla="*/ 0 w 139"/>
                  <a:gd name="T77" fmla="*/ 69 h 140"/>
                  <a:gd name="T78" fmla="*/ 1 w 139"/>
                  <a:gd name="T79" fmla="*/ 83 h 140"/>
                  <a:gd name="T80" fmla="*/ 4 w 139"/>
                  <a:gd name="T81" fmla="*/ 95 h 140"/>
                  <a:gd name="T82" fmla="*/ 6 w 139"/>
                  <a:gd name="T83" fmla="*/ 100 h 140"/>
                  <a:gd name="T84" fmla="*/ 10 w 139"/>
                  <a:gd name="T85" fmla="*/ 106 h 140"/>
                  <a:gd name="T86" fmla="*/ 19 w 139"/>
                  <a:gd name="T87" fmla="*/ 118 h 140"/>
                  <a:gd name="T88" fmla="*/ 30 w 139"/>
                  <a:gd name="T89" fmla="*/ 126 h 140"/>
                  <a:gd name="T90" fmla="*/ 42 w 139"/>
                  <a:gd name="T91" fmla="*/ 133 h 140"/>
                  <a:gd name="T92" fmla="*/ 54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8" y="135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6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4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6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4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0A83E369-1AF0-F086-F1BB-C30661DD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3025" y="3119438"/>
                <a:ext cx="55563" cy="55563"/>
              </a:xfrm>
              <a:custGeom>
                <a:avLst/>
                <a:gdLst>
                  <a:gd name="T0" fmla="*/ 70 w 140"/>
                  <a:gd name="T1" fmla="*/ 139 h 139"/>
                  <a:gd name="T2" fmla="*/ 76 w 140"/>
                  <a:gd name="T3" fmla="*/ 138 h 139"/>
                  <a:gd name="T4" fmla="*/ 76 w 140"/>
                  <a:gd name="T5" fmla="*/ 137 h 139"/>
                  <a:gd name="T6" fmla="*/ 77 w 140"/>
                  <a:gd name="T7" fmla="*/ 137 h 139"/>
                  <a:gd name="T8" fmla="*/ 79 w 140"/>
                  <a:gd name="T9" fmla="*/ 137 h 139"/>
                  <a:gd name="T10" fmla="*/ 83 w 140"/>
                  <a:gd name="T11" fmla="*/ 137 h 139"/>
                  <a:gd name="T12" fmla="*/ 89 w 140"/>
                  <a:gd name="T13" fmla="*/ 135 h 139"/>
                  <a:gd name="T14" fmla="*/ 97 w 140"/>
                  <a:gd name="T15" fmla="*/ 133 h 139"/>
                  <a:gd name="T16" fmla="*/ 102 w 140"/>
                  <a:gd name="T17" fmla="*/ 129 h 139"/>
                  <a:gd name="T18" fmla="*/ 108 w 140"/>
                  <a:gd name="T19" fmla="*/ 126 h 139"/>
                  <a:gd name="T20" fmla="*/ 113 w 140"/>
                  <a:gd name="T21" fmla="*/ 122 h 139"/>
                  <a:gd name="T22" fmla="*/ 119 w 140"/>
                  <a:gd name="T23" fmla="*/ 118 h 139"/>
                  <a:gd name="T24" fmla="*/ 124 w 140"/>
                  <a:gd name="T25" fmla="*/ 112 h 139"/>
                  <a:gd name="T26" fmla="*/ 128 w 140"/>
                  <a:gd name="T27" fmla="*/ 106 h 139"/>
                  <a:gd name="T28" fmla="*/ 131 w 140"/>
                  <a:gd name="T29" fmla="*/ 100 h 139"/>
                  <a:gd name="T30" fmla="*/ 135 w 140"/>
                  <a:gd name="T31" fmla="*/ 95 h 139"/>
                  <a:gd name="T32" fmla="*/ 138 w 140"/>
                  <a:gd name="T33" fmla="*/ 83 h 139"/>
                  <a:gd name="T34" fmla="*/ 138 w 140"/>
                  <a:gd name="T35" fmla="*/ 78 h 139"/>
                  <a:gd name="T36" fmla="*/ 138 w 140"/>
                  <a:gd name="T37" fmla="*/ 76 h 139"/>
                  <a:gd name="T38" fmla="*/ 138 w 140"/>
                  <a:gd name="T39" fmla="*/ 75 h 139"/>
                  <a:gd name="T40" fmla="*/ 139 w 140"/>
                  <a:gd name="T41" fmla="*/ 75 h 139"/>
                  <a:gd name="T42" fmla="*/ 140 w 140"/>
                  <a:gd name="T43" fmla="*/ 69 h 139"/>
                  <a:gd name="T44" fmla="*/ 138 w 140"/>
                  <a:gd name="T45" fmla="*/ 55 h 139"/>
                  <a:gd name="T46" fmla="*/ 135 w 140"/>
                  <a:gd name="T47" fmla="*/ 42 h 139"/>
                  <a:gd name="T48" fmla="*/ 128 w 140"/>
                  <a:gd name="T49" fmla="*/ 30 h 139"/>
                  <a:gd name="T50" fmla="*/ 119 w 140"/>
                  <a:gd name="T51" fmla="*/ 19 h 139"/>
                  <a:gd name="T52" fmla="*/ 108 w 140"/>
                  <a:gd name="T53" fmla="*/ 10 h 139"/>
                  <a:gd name="T54" fmla="*/ 102 w 140"/>
                  <a:gd name="T55" fmla="*/ 6 h 139"/>
                  <a:gd name="T56" fmla="*/ 97 w 140"/>
                  <a:gd name="T57" fmla="*/ 4 h 139"/>
                  <a:gd name="T58" fmla="*/ 83 w 140"/>
                  <a:gd name="T59" fmla="*/ 1 h 139"/>
                  <a:gd name="T60" fmla="*/ 70 w 140"/>
                  <a:gd name="T61" fmla="*/ 0 h 139"/>
                  <a:gd name="T62" fmla="*/ 55 w 140"/>
                  <a:gd name="T63" fmla="*/ 1 h 139"/>
                  <a:gd name="T64" fmla="*/ 43 w 140"/>
                  <a:gd name="T65" fmla="*/ 4 h 139"/>
                  <a:gd name="T66" fmla="*/ 30 w 140"/>
                  <a:gd name="T67" fmla="*/ 10 h 139"/>
                  <a:gd name="T68" fmla="*/ 20 w 140"/>
                  <a:gd name="T69" fmla="*/ 19 h 139"/>
                  <a:gd name="T70" fmla="*/ 11 w 140"/>
                  <a:gd name="T71" fmla="*/ 30 h 139"/>
                  <a:gd name="T72" fmla="*/ 5 w 140"/>
                  <a:gd name="T73" fmla="*/ 42 h 139"/>
                  <a:gd name="T74" fmla="*/ 1 w 140"/>
                  <a:gd name="T75" fmla="*/ 55 h 139"/>
                  <a:gd name="T76" fmla="*/ 0 w 140"/>
                  <a:gd name="T77" fmla="*/ 69 h 139"/>
                  <a:gd name="T78" fmla="*/ 1 w 140"/>
                  <a:gd name="T79" fmla="*/ 83 h 139"/>
                  <a:gd name="T80" fmla="*/ 5 w 140"/>
                  <a:gd name="T81" fmla="*/ 95 h 139"/>
                  <a:gd name="T82" fmla="*/ 7 w 140"/>
                  <a:gd name="T83" fmla="*/ 100 h 139"/>
                  <a:gd name="T84" fmla="*/ 11 w 140"/>
                  <a:gd name="T85" fmla="*/ 106 h 139"/>
                  <a:gd name="T86" fmla="*/ 20 w 140"/>
                  <a:gd name="T87" fmla="*/ 118 h 139"/>
                  <a:gd name="T88" fmla="*/ 30 w 140"/>
                  <a:gd name="T89" fmla="*/ 126 h 139"/>
                  <a:gd name="T90" fmla="*/ 43 w 140"/>
                  <a:gd name="T91" fmla="*/ 133 h 139"/>
                  <a:gd name="T92" fmla="*/ 55 w 140"/>
                  <a:gd name="T93" fmla="*/ 137 h 139"/>
                  <a:gd name="T94" fmla="*/ 70 w 140"/>
                  <a:gd name="T9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39">
                    <a:moveTo>
                      <a:pt x="70" y="139"/>
                    </a:move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19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19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39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8E2220F7-A491-F766-B4B1-9BF7707E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9638" y="1939926"/>
                <a:ext cx="55563" cy="53975"/>
              </a:xfrm>
              <a:custGeom>
                <a:avLst/>
                <a:gdLst>
                  <a:gd name="T0" fmla="*/ 69 w 140"/>
                  <a:gd name="T1" fmla="*/ 140 h 140"/>
                  <a:gd name="T2" fmla="*/ 76 w 140"/>
                  <a:gd name="T3" fmla="*/ 139 h 140"/>
                  <a:gd name="T4" fmla="*/ 76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0 h 140"/>
                  <a:gd name="T30" fmla="*/ 135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5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0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6832FA37-29BC-F9EB-83A0-C58C18D1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495551"/>
                <a:ext cx="55563" cy="53975"/>
              </a:xfrm>
              <a:custGeom>
                <a:avLst/>
                <a:gdLst>
                  <a:gd name="T0" fmla="*/ 69 w 140"/>
                  <a:gd name="T1" fmla="*/ 140 h 140"/>
                  <a:gd name="T2" fmla="*/ 75 w 140"/>
                  <a:gd name="T3" fmla="*/ 139 h 140"/>
                  <a:gd name="T4" fmla="*/ 75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3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0 h 140"/>
                  <a:gd name="T30" fmla="*/ 134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4 w 140"/>
                  <a:gd name="T47" fmla="*/ 42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2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0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3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7E07C060-B5DB-D62F-0620-6BA340612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6025" y="2262188"/>
                <a:ext cx="55563" cy="55563"/>
              </a:xfrm>
              <a:custGeom>
                <a:avLst/>
                <a:gdLst>
                  <a:gd name="T0" fmla="*/ 69 w 139"/>
                  <a:gd name="T1" fmla="*/ 140 h 140"/>
                  <a:gd name="T2" fmla="*/ 75 w 139"/>
                  <a:gd name="T3" fmla="*/ 139 h 140"/>
                  <a:gd name="T4" fmla="*/ 75 w 139"/>
                  <a:gd name="T5" fmla="*/ 138 h 140"/>
                  <a:gd name="T6" fmla="*/ 76 w 139"/>
                  <a:gd name="T7" fmla="*/ 138 h 140"/>
                  <a:gd name="T8" fmla="*/ 78 w 139"/>
                  <a:gd name="T9" fmla="*/ 138 h 140"/>
                  <a:gd name="T10" fmla="*/ 82 w 139"/>
                  <a:gd name="T11" fmla="*/ 138 h 140"/>
                  <a:gd name="T12" fmla="*/ 89 w 139"/>
                  <a:gd name="T13" fmla="*/ 136 h 140"/>
                  <a:gd name="T14" fmla="*/ 96 w 139"/>
                  <a:gd name="T15" fmla="*/ 134 h 140"/>
                  <a:gd name="T16" fmla="*/ 101 w 139"/>
                  <a:gd name="T17" fmla="*/ 130 h 140"/>
                  <a:gd name="T18" fmla="*/ 107 w 139"/>
                  <a:gd name="T19" fmla="*/ 127 h 140"/>
                  <a:gd name="T20" fmla="*/ 112 w 139"/>
                  <a:gd name="T21" fmla="*/ 122 h 140"/>
                  <a:gd name="T22" fmla="*/ 119 w 139"/>
                  <a:gd name="T23" fmla="*/ 118 h 140"/>
                  <a:gd name="T24" fmla="*/ 123 w 139"/>
                  <a:gd name="T25" fmla="*/ 112 h 140"/>
                  <a:gd name="T26" fmla="*/ 127 w 139"/>
                  <a:gd name="T27" fmla="*/ 107 h 140"/>
                  <a:gd name="T28" fmla="*/ 130 w 139"/>
                  <a:gd name="T29" fmla="*/ 101 h 140"/>
                  <a:gd name="T30" fmla="*/ 134 w 139"/>
                  <a:gd name="T31" fmla="*/ 96 h 140"/>
                  <a:gd name="T32" fmla="*/ 137 w 139"/>
                  <a:gd name="T33" fmla="*/ 83 h 140"/>
                  <a:gd name="T34" fmla="*/ 137 w 139"/>
                  <a:gd name="T35" fmla="*/ 79 h 140"/>
                  <a:gd name="T36" fmla="*/ 137 w 139"/>
                  <a:gd name="T37" fmla="*/ 77 h 140"/>
                  <a:gd name="T38" fmla="*/ 137 w 139"/>
                  <a:gd name="T39" fmla="*/ 76 h 140"/>
                  <a:gd name="T40" fmla="*/ 138 w 139"/>
                  <a:gd name="T41" fmla="*/ 76 h 140"/>
                  <a:gd name="T42" fmla="*/ 139 w 139"/>
                  <a:gd name="T43" fmla="*/ 70 h 140"/>
                  <a:gd name="T44" fmla="*/ 137 w 139"/>
                  <a:gd name="T45" fmla="*/ 55 h 140"/>
                  <a:gd name="T46" fmla="*/ 134 w 139"/>
                  <a:gd name="T47" fmla="*/ 43 h 140"/>
                  <a:gd name="T48" fmla="*/ 127 w 139"/>
                  <a:gd name="T49" fmla="*/ 30 h 140"/>
                  <a:gd name="T50" fmla="*/ 119 w 139"/>
                  <a:gd name="T51" fmla="*/ 20 h 140"/>
                  <a:gd name="T52" fmla="*/ 107 w 139"/>
                  <a:gd name="T53" fmla="*/ 11 h 140"/>
                  <a:gd name="T54" fmla="*/ 101 w 139"/>
                  <a:gd name="T55" fmla="*/ 7 h 140"/>
                  <a:gd name="T56" fmla="*/ 96 w 139"/>
                  <a:gd name="T57" fmla="*/ 4 h 140"/>
                  <a:gd name="T58" fmla="*/ 82 w 139"/>
                  <a:gd name="T59" fmla="*/ 1 h 140"/>
                  <a:gd name="T60" fmla="*/ 69 w 139"/>
                  <a:gd name="T61" fmla="*/ 0 h 140"/>
                  <a:gd name="T62" fmla="*/ 54 w 139"/>
                  <a:gd name="T63" fmla="*/ 1 h 140"/>
                  <a:gd name="T64" fmla="*/ 42 w 139"/>
                  <a:gd name="T65" fmla="*/ 4 h 140"/>
                  <a:gd name="T66" fmla="*/ 30 w 139"/>
                  <a:gd name="T67" fmla="*/ 11 h 140"/>
                  <a:gd name="T68" fmla="*/ 19 w 139"/>
                  <a:gd name="T69" fmla="*/ 20 h 140"/>
                  <a:gd name="T70" fmla="*/ 10 w 139"/>
                  <a:gd name="T71" fmla="*/ 30 h 140"/>
                  <a:gd name="T72" fmla="*/ 4 w 139"/>
                  <a:gd name="T73" fmla="*/ 43 h 140"/>
                  <a:gd name="T74" fmla="*/ 1 w 139"/>
                  <a:gd name="T75" fmla="*/ 55 h 140"/>
                  <a:gd name="T76" fmla="*/ 0 w 139"/>
                  <a:gd name="T77" fmla="*/ 70 h 140"/>
                  <a:gd name="T78" fmla="*/ 1 w 139"/>
                  <a:gd name="T79" fmla="*/ 83 h 140"/>
                  <a:gd name="T80" fmla="*/ 4 w 139"/>
                  <a:gd name="T81" fmla="*/ 96 h 140"/>
                  <a:gd name="T82" fmla="*/ 6 w 139"/>
                  <a:gd name="T83" fmla="*/ 101 h 140"/>
                  <a:gd name="T84" fmla="*/ 10 w 139"/>
                  <a:gd name="T85" fmla="*/ 107 h 140"/>
                  <a:gd name="T86" fmla="*/ 19 w 139"/>
                  <a:gd name="T87" fmla="*/ 118 h 140"/>
                  <a:gd name="T88" fmla="*/ 30 w 139"/>
                  <a:gd name="T89" fmla="*/ 127 h 140"/>
                  <a:gd name="T90" fmla="*/ 42 w 139"/>
                  <a:gd name="T91" fmla="*/ 134 h 140"/>
                  <a:gd name="T92" fmla="*/ 54 w 139"/>
                  <a:gd name="T93" fmla="*/ 138 h 140"/>
                  <a:gd name="T94" fmla="*/ 69 w 139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4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4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CDFBE3F3-7C8F-C339-8DAD-4C59FFC12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2200" y="3041651"/>
                <a:ext cx="55563" cy="55563"/>
              </a:xfrm>
              <a:custGeom>
                <a:avLst/>
                <a:gdLst>
                  <a:gd name="T0" fmla="*/ 69 w 140"/>
                  <a:gd name="T1" fmla="*/ 140 h 140"/>
                  <a:gd name="T2" fmla="*/ 75 w 140"/>
                  <a:gd name="T3" fmla="*/ 139 h 140"/>
                  <a:gd name="T4" fmla="*/ 75 w 140"/>
                  <a:gd name="T5" fmla="*/ 138 h 140"/>
                  <a:gd name="T6" fmla="*/ 77 w 140"/>
                  <a:gd name="T7" fmla="*/ 138 h 140"/>
                  <a:gd name="T8" fmla="*/ 79 w 140"/>
                  <a:gd name="T9" fmla="*/ 138 h 140"/>
                  <a:gd name="T10" fmla="*/ 83 w 140"/>
                  <a:gd name="T11" fmla="*/ 138 h 140"/>
                  <a:gd name="T12" fmla="*/ 89 w 140"/>
                  <a:gd name="T13" fmla="*/ 136 h 140"/>
                  <a:gd name="T14" fmla="*/ 96 w 140"/>
                  <a:gd name="T15" fmla="*/ 134 h 140"/>
                  <a:gd name="T16" fmla="*/ 101 w 140"/>
                  <a:gd name="T17" fmla="*/ 129 h 140"/>
                  <a:gd name="T18" fmla="*/ 108 w 140"/>
                  <a:gd name="T19" fmla="*/ 126 h 140"/>
                  <a:gd name="T20" fmla="*/ 113 w 140"/>
                  <a:gd name="T21" fmla="*/ 122 h 140"/>
                  <a:gd name="T22" fmla="*/ 119 w 140"/>
                  <a:gd name="T23" fmla="*/ 118 h 140"/>
                  <a:gd name="T24" fmla="*/ 123 w 140"/>
                  <a:gd name="T25" fmla="*/ 112 h 140"/>
                  <a:gd name="T26" fmla="*/ 127 w 140"/>
                  <a:gd name="T27" fmla="*/ 107 h 140"/>
                  <a:gd name="T28" fmla="*/ 130 w 140"/>
                  <a:gd name="T29" fmla="*/ 101 h 140"/>
                  <a:gd name="T30" fmla="*/ 134 w 140"/>
                  <a:gd name="T31" fmla="*/ 95 h 140"/>
                  <a:gd name="T32" fmla="*/ 138 w 140"/>
                  <a:gd name="T33" fmla="*/ 83 h 140"/>
                  <a:gd name="T34" fmla="*/ 138 w 140"/>
                  <a:gd name="T35" fmla="*/ 79 h 140"/>
                  <a:gd name="T36" fmla="*/ 138 w 140"/>
                  <a:gd name="T37" fmla="*/ 77 h 140"/>
                  <a:gd name="T38" fmla="*/ 138 w 140"/>
                  <a:gd name="T39" fmla="*/ 76 h 140"/>
                  <a:gd name="T40" fmla="*/ 139 w 140"/>
                  <a:gd name="T41" fmla="*/ 76 h 140"/>
                  <a:gd name="T42" fmla="*/ 140 w 140"/>
                  <a:gd name="T43" fmla="*/ 69 h 140"/>
                  <a:gd name="T44" fmla="*/ 138 w 140"/>
                  <a:gd name="T45" fmla="*/ 55 h 140"/>
                  <a:gd name="T46" fmla="*/ 134 w 140"/>
                  <a:gd name="T47" fmla="*/ 43 h 140"/>
                  <a:gd name="T48" fmla="*/ 127 w 140"/>
                  <a:gd name="T49" fmla="*/ 30 h 140"/>
                  <a:gd name="T50" fmla="*/ 119 w 140"/>
                  <a:gd name="T51" fmla="*/ 20 h 140"/>
                  <a:gd name="T52" fmla="*/ 108 w 140"/>
                  <a:gd name="T53" fmla="*/ 10 h 140"/>
                  <a:gd name="T54" fmla="*/ 101 w 140"/>
                  <a:gd name="T55" fmla="*/ 6 h 140"/>
                  <a:gd name="T56" fmla="*/ 96 w 140"/>
                  <a:gd name="T57" fmla="*/ 4 h 140"/>
                  <a:gd name="T58" fmla="*/ 83 w 140"/>
                  <a:gd name="T59" fmla="*/ 1 h 140"/>
                  <a:gd name="T60" fmla="*/ 69 w 140"/>
                  <a:gd name="T61" fmla="*/ 0 h 140"/>
                  <a:gd name="T62" fmla="*/ 55 w 140"/>
                  <a:gd name="T63" fmla="*/ 1 h 140"/>
                  <a:gd name="T64" fmla="*/ 42 w 140"/>
                  <a:gd name="T65" fmla="*/ 4 h 140"/>
                  <a:gd name="T66" fmla="*/ 30 w 140"/>
                  <a:gd name="T67" fmla="*/ 10 h 140"/>
                  <a:gd name="T68" fmla="*/ 20 w 140"/>
                  <a:gd name="T69" fmla="*/ 20 h 140"/>
                  <a:gd name="T70" fmla="*/ 10 w 140"/>
                  <a:gd name="T71" fmla="*/ 30 h 140"/>
                  <a:gd name="T72" fmla="*/ 4 w 140"/>
                  <a:gd name="T73" fmla="*/ 43 h 140"/>
                  <a:gd name="T74" fmla="*/ 1 w 140"/>
                  <a:gd name="T75" fmla="*/ 55 h 140"/>
                  <a:gd name="T76" fmla="*/ 0 w 140"/>
                  <a:gd name="T77" fmla="*/ 69 h 140"/>
                  <a:gd name="T78" fmla="*/ 1 w 140"/>
                  <a:gd name="T79" fmla="*/ 83 h 140"/>
                  <a:gd name="T80" fmla="*/ 4 w 140"/>
                  <a:gd name="T81" fmla="*/ 95 h 140"/>
                  <a:gd name="T82" fmla="*/ 6 w 140"/>
                  <a:gd name="T83" fmla="*/ 101 h 140"/>
                  <a:gd name="T84" fmla="*/ 10 w 140"/>
                  <a:gd name="T85" fmla="*/ 107 h 140"/>
                  <a:gd name="T86" fmla="*/ 20 w 140"/>
                  <a:gd name="T87" fmla="*/ 118 h 140"/>
                  <a:gd name="T88" fmla="*/ 30 w 140"/>
                  <a:gd name="T89" fmla="*/ 126 h 140"/>
                  <a:gd name="T90" fmla="*/ 42 w 140"/>
                  <a:gd name="T91" fmla="*/ 134 h 140"/>
                  <a:gd name="T92" fmla="*/ 55 w 140"/>
                  <a:gd name="T93" fmla="*/ 138 h 140"/>
                  <a:gd name="T94" fmla="*/ 69 w 140"/>
                  <a:gd name="T9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140"/>
                    </a:moveTo>
                    <a:lnTo>
                      <a:pt x="75" y="139"/>
                    </a:lnTo>
                    <a:lnTo>
                      <a:pt x="75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6" name="Line 115">
                <a:extLst>
                  <a:ext uri="{FF2B5EF4-FFF2-40B4-BE49-F238E27FC236}">
                    <a16:creationId xmlns:a16="http://schemas.microsoft.com/office/drawing/2014/main" id="{616B1E7D-77B0-5BA4-824A-C669AA44A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69013" y="2732088"/>
                <a:ext cx="2803525" cy="0"/>
              </a:xfrm>
              <a:prstGeom prst="line">
                <a:avLst/>
              </a:prstGeom>
              <a:noFill/>
              <a:ln w="7938">
                <a:solidFill>
                  <a:srgbClr val="0070C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7" name="Line 118">
                <a:extLst>
                  <a:ext uri="{FF2B5EF4-FFF2-40B4-BE49-F238E27FC236}">
                    <a16:creationId xmlns:a16="http://schemas.microsoft.com/office/drawing/2014/main" id="{F844D22D-61B3-CE78-979E-3D470F974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69013" y="2478088"/>
                <a:ext cx="2794000" cy="0"/>
              </a:xfrm>
              <a:prstGeom prst="line">
                <a:avLst/>
              </a:prstGeom>
              <a:noFill/>
              <a:ln w="7938">
                <a:solidFill>
                  <a:srgbClr val="0070C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8" name="Freeform 120">
                <a:extLst>
                  <a:ext uri="{FF2B5EF4-FFF2-40B4-BE49-F238E27FC236}">
                    <a16:creationId xmlns:a16="http://schemas.microsoft.com/office/drawing/2014/main" id="{805D0E30-8F35-B752-6489-845820FF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250" y="2235201"/>
                <a:ext cx="2692400" cy="587375"/>
              </a:xfrm>
              <a:custGeom>
                <a:avLst/>
                <a:gdLst>
                  <a:gd name="T0" fmla="*/ 6783 w 6783"/>
                  <a:gd name="T1" fmla="*/ 1480 h 1480"/>
                  <a:gd name="T2" fmla="*/ 6276 w 6783"/>
                  <a:gd name="T3" fmla="*/ 1221 h 1480"/>
                  <a:gd name="T4" fmla="*/ 3113 w 6783"/>
                  <a:gd name="T5" fmla="*/ 807 h 1480"/>
                  <a:gd name="T6" fmla="*/ 1706 w 6783"/>
                  <a:gd name="T7" fmla="*/ 404 h 1480"/>
                  <a:gd name="T8" fmla="*/ 0 w 6783"/>
                  <a:gd name="T9" fmla="*/ 0 h 1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83" h="1480">
                    <a:moveTo>
                      <a:pt x="6783" y="1480"/>
                    </a:moveTo>
                    <a:lnTo>
                      <a:pt x="6276" y="1221"/>
                    </a:lnTo>
                    <a:lnTo>
                      <a:pt x="3113" y="807"/>
                    </a:lnTo>
                    <a:lnTo>
                      <a:pt x="1706" y="404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9" name="Freeform 122">
                <a:extLst>
                  <a:ext uri="{FF2B5EF4-FFF2-40B4-BE49-F238E27FC236}">
                    <a16:creationId xmlns:a16="http://schemas.microsoft.com/office/drawing/2014/main" id="{41C9816D-B838-2DA4-4C44-EFFEBBCC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3800" y="2093913"/>
                <a:ext cx="0" cy="400050"/>
              </a:xfrm>
              <a:custGeom>
                <a:avLst/>
                <a:gdLst>
                  <a:gd name="T0" fmla="*/ 0 h 1008"/>
                  <a:gd name="T1" fmla="*/ 305 h 1008"/>
                  <a:gd name="T2" fmla="*/ 1008 h 100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08">
                    <a:moveTo>
                      <a:pt x="0" y="0"/>
                    </a:moveTo>
                    <a:lnTo>
                      <a:pt x="0" y="305"/>
                    </a:lnTo>
                    <a:lnTo>
                      <a:pt x="0" y="1008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0" name="Freeform 123">
                <a:extLst>
                  <a:ext uri="{FF2B5EF4-FFF2-40B4-BE49-F238E27FC236}">
                    <a16:creationId xmlns:a16="http://schemas.microsoft.com/office/drawing/2014/main" id="{4565CB3A-7D8C-2837-EB02-0788F803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1550" y="2125663"/>
                <a:ext cx="0" cy="673100"/>
              </a:xfrm>
              <a:custGeom>
                <a:avLst/>
                <a:gdLst>
                  <a:gd name="T0" fmla="*/ 1698 h 1698"/>
                  <a:gd name="T1" fmla="*/ 617 h 1698"/>
                  <a:gd name="T2" fmla="*/ 0 h 169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98">
                    <a:moveTo>
                      <a:pt x="0" y="1698"/>
                    </a:moveTo>
                    <a:lnTo>
                      <a:pt x="0" y="61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1" name="Freeform 124">
                <a:extLst>
                  <a:ext uri="{FF2B5EF4-FFF2-40B4-BE49-F238E27FC236}">
                    <a16:creationId xmlns:a16="http://schemas.microsoft.com/office/drawing/2014/main" id="{1CD0C9DF-0E01-0BD9-9275-6B1DF4B06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4888" y="1965326"/>
                <a:ext cx="1588" cy="906463"/>
              </a:xfrm>
              <a:custGeom>
                <a:avLst/>
                <a:gdLst>
                  <a:gd name="T0" fmla="*/ 0 w 6"/>
                  <a:gd name="T1" fmla="*/ 2285 h 2285"/>
                  <a:gd name="T2" fmla="*/ 6 w 6"/>
                  <a:gd name="T3" fmla="*/ 1012 h 2285"/>
                  <a:gd name="T4" fmla="*/ 0 w 6"/>
                  <a:gd name="T5" fmla="*/ 518 h 2285"/>
                  <a:gd name="T6" fmla="*/ 0 w 6"/>
                  <a:gd name="T7" fmla="*/ 0 h 2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285">
                    <a:moveTo>
                      <a:pt x="0" y="2285"/>
                    </a:moveTo>
                    <a:lnTo>
                      <a:pt x="6" y="1012"/>
                    </a:lnTo>
                    <a:lnTo>
                      <a:pt x="0" y="51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2" name="Freeform 125">
                <a:extLst>
                  <a:ext uri="{FF2B5EF4-FFF2-40B4-BE49-F238E27FC236}">
                    <a16:creationId xmlns:a16="http://schemas.microsoft.com/office/drawing/2014/main" id="{638AF71A-0D92-3094-AF62-A96E9743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3788" y="1958976"/>
                <a:ext cx="0" cy="379413"/>
              </a:xfrm>
              <a:custGeom>
                <a:avLst/>
                <a:gdLst>
                  <a:gd name="T0" fmla="*/ 958 h 958"/>
                  <a:gd name="T1" fmla="*/ 351 h 958"/>
                  <a:gd name="T2" fmla="*/ 0 h 9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58">
                    <a:moveTo>
                      <a:pt x="0" y="958"/>
                    </a:moveTo>
                    <a:lnTo>
                      <a:pt x="0" y="351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3" name="Freeform 126">
                <a:extLst>
                  <a:ext uri="{FF2B5EF4-FFF2-40B4-BE49-F238E27FC236}">
                    <a16:creationId xmlns:a16="http://schemas.microsoft.com/office/drawing/2014/main" id="{F22C9742-AC7A-40CF-D2BB-2286C3F31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700" y="2141538"/>
                <a:ext cx="0" cy="361950"/>
              </a:xfrm>
              <a:custGeom>
                <a:avLst/>
                <a:gdLst>
                  <a:gd name="T0" fmla="*/ 0 h 915"/>
                  <a:gd name="T1" fmla="*/ 297 h 915"/>
                  <a:gd name="T2" fmla="*/ 915 h 9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15">
                    <a:moveTo>
                      <a:pt x="0" y="0"/>
                    </a:moveTo>
                    <a:lnTo>
                      <a:pt x="0" y="297"/>
                    </a:lnTo>
                    <a:lnTo>
                      <a:pt x="0" y="915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4" name="Freeform 127">
                <a:extLst>
                  <a:ext uri="{FF2B5EF4-FFF2-40B4-BE49-F238E27FC236}">
                    <a16:creationId xmlns:a16="http://schemas.microsoft.com/office/drawing/2014/main" id="{CD959290-B60D-0097-E864-3A6B0A14C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6950" y="1995488"/>
                <a:ext cx="0" cy="398463"/>
              </a:xfrm>
              <a:custGeom>
                <a:avLst/>
                <a:gdLst>
                  <a:gd name="T0" fmla="*/ 1002 h 1002"/>
                  <a:gd name="T1" fmla="*/ 343 h 1002"/>
                  <a:gd name="T2" fmla="*/ 0 h 10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02">
                    <a:moveTo>
                      <a:pt x="0" y="1002"/>
                    </a:moveTo>
                    <a:lnTo>
                      <a:pt x="0" y="343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5" name="Freeform 128">
                <a:extLst>
                  <a:ext uri="{FF2B5EF4-FFF2-40B4-BE49-F238E27FC236}">
                    <a16:creationId xmlns:a16="http://schemas.microsoft.com/office/drawing/2014/main" id="{DE6069FF-04B3-5641-3866-4CEFB4F9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175" y="2187576"/>
                <a:ext cx="0" cy="354013"/>
              </a:xfrm>
              <a:custGeom>
                <a:avLst/>
                <a:gdLst>
                  <a:gd name="T0" fmla="*/ 891 h 891"/>
                  <a:gd name="T1" fmla="*/ 287 h 891"/>
                  <a:gd name="T2" fmla="*/ 0 h 8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91">
                    <a:moveTo>
                      <a:pt x="0" y="891"/>
                    </a:moveTo>
                    <a:lnTo>
                      <a:pt x="0" y="287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6" name="Freeform 129">
                <a:extLst>
                  <a:ext uri="{FF2B5EF4-FFF2-40B4-BE49-F238E27FC236}">
                    <a16:creationId xmlns:a16="http://schemas.microsoft.com/office/drawing/2014/main" id="{5EB03588-0851-6366-3792-BCDE2945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0313" y="2214563"/>
                <a:ext cx="0" cy="384175"/>
              </a:xfrm>
              <a:custGeom>
                <a:avLst/>
                <a:gdLst>
                  <a:gd name="T0" fmla="*/ 0 h 969"/>
                  <a:gd name="T1" fmla="*/ 312 h 969"/>
                  <a:gd name="T2" fmla="*/ 969 h 9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69">
                    <a:moveTo>
                      <a:pt x="0" y="0"/>
                    </a:moveTo>
                    <a:lnTo>
                      <a:pt x="0" y="312"/>
                    </a:lnTo>
                    <a:lnTo>
                      <a:pt x="0" y="969"/>
                    </a:lnTo>
                  </a:path>
                </a:pathLst>
              </a:custGeom>
              <a:noFill/>
              <a:ln w="7938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7" name="Freeform 137">
                <a:extLst>
                  <a:ext uri="{FF2B5EF4-FFF2-40B4-BE49-F238E27FC236}">
                    <a16:creationId xmlns:a16="http://schemas.microsoft.com/office/drawing/2014/main" id="{470256EA-438D-7357-FDA1-DC658936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1550" y="2089151"/>
                <a:ext cx="2801938" cy="280988"/>
              </a:xfrm>
              <a:custGeom>
                <a:avLst/>
                <a:gdLst>
                  <a:gd name="T0" fmla="*/ 7059 w 7059"/>
                  <a:gd name="T1" fmla="*/ 631 h 710"/>
                  <a:gd name="T2" fmla="*/ 7051 w 7059"/>
                  <a:gd name="T3" fmla="*/ 630 h 710"/>
                  <a:gd name="T4" fmla="*/ 6521 w 7059"/>
                  <a:gd name="T5" fmla="*/ 536 h 710"/>
                  <a:gd name="T6" fmla="*/ 3270 w 7059"/>
                  <a:gd name="T7" fmla="*/ 107 h 710"/>
                  <a:gd name="T8" fmla="*/ 3266 w 7059"/>
                  <a:gd name="T9" fmla="*/ 108 h 710"/>
                  <a:gd name="T10" fmla="*/ 1104 w 7059"/>
                  <a:gd name="T11" fmla="*/ 429 h 710"/>
                  <a:gd name="T12" fmla="*/ 1095 w 7059"/>
                  <a:gd name="T13" fmla="*/ 430 h 710"/>
                  <a:gd name="T14" fmla="*/ 561 w 7059"/>
                  <a:gd name="T15" fmla="*/ 319 h 710"/>
                  <a:gd name="T16" fmla="*/ 557 w 7059"/>
                  <a:gd name="T17" fmla="*/ 318 h 710"/>
                  <a:gd name="T18" fmla="*/ 308 w 7059"/>
                  <a:gd name="T19" fmla="*/ 24 h 710"/>
                  <a:gd name="T20" fmla="*/ 288 w 7059"/>
                  <a:gd name="T21" fmla="*/ 0 h 710"/>
                  <a:gd name="T22" fmla="*/ 97 w 7059"/>
                  <a:gd name="T23" fmla="*/ 176 h 710"/>
                  <a:gd name="T24" fmla="*/ 82 w 7059"/>
                  <a:gd name="T25" fmla="*/ 205 h 710"/>
                  <a:gd name="T26" fmla="*/ 29 w 7059"/>
                  <a:gd name="T27" fmla="*/ 313 h 710"/>
                  <a:gd name="T28" fmla="*/ 25 w 7059"/>
                  <a:gd name="T29" fmla="*/ 357 h 710"/>
                  <a:gd name="T30" fmla="*/ 22 w 7059"/>
                  <a:gd name="T31" fmla="*/ 399 h 710"/>
                  <a:gd name="T32" fmla="*/ 19 w 7059"/>
                  <a:gd name="T33" fmla="*/ 437 h 710"/>
                  <a:gd name="T34" fmla="*/ 17 w 7059"/>
                  <a:gd name="T35" fmla="*/ 475 h 710"/>
                  <a:gd name="T36" fmla="*/ 14 w 7059"/>
                  <a:gd name="T37" fmla="*/ 508 h 710"/>
                  <a:gd name="T38" fmla="*/ 12 w 7059"/>
                  <a:gd name="T39" fmla="*/ 540 h 710"/>
                  <a:gd name="T40" fmla="*/ 10 w 7059"/>
                  <a:gd name="T41" fmla="*/ 568 h 710"/>
                  <a:gd name="T42" fmla="*/ 9 w 7059"/>
                  <a:gd name="T43" fmla="*/ 595 h 710"/>
                  <a:gd name="T44" fmla="*/ 7 w 7059"/>
                  <a:gd name="T45" fmla="*/ 617 h 710"/>
                  <a:gd name="T46" fmla="*/ 5 w 7059"/>
                  <a:gd name="T47" fmla="*/ 638 h 710"/>
                  <a:gd name="T48" fmla="*/ 3 w 7059"/>
                  <a:gd name="T49" fmla="*/ 656 h 710"/>
                  <a:gd name="T50" fmla="*/ 3 w 7059"/>
                  <a:gd name="T51" fmla="*/ 672 h 710"/>
                  <a:gd name="T52" fmla="*/ 1 w 7059"/>
                  <a:gd name="T53" fmla="*/ 685 h 710"/>
                  <a:gd name="T54" fmla="*/ 1 w 7059"/>
                  <a:gd name="T55" fmla="*/ 696 h 710"/>
                  <a:gd name="T56" fmla="*/ 0 w 7059"/>
                  <a:gd name="T57" fmla="*/ 703 h 710"/>
                  <a:gd name="T58" fmla="*/ 0 w 7059"/>
                  <a:gd name="T59" fmla="*/ 710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59" h="710">
                    <a:moveTo>
                      <a:pt x="7059" y="631"/>
                    </a:moveTo>
                    <a:lnTo>
                      <a:pt x="7051" y="630"/>
                    </a:lnTo>
                    <a:lnTo>
                      <a:pt x="6521" y="536"/>
                    </a:lnTo>
                    <a:lnTo>
                      <a:pt x="3270" y="107"/>
                    </a:lnTo>
                    <a:lnTo>
                      <a:pt x="3266" y="108"/>
                    </a:lnTo>
                    <a:lnTo>
                      <a:pt x="1104" y="429"/>
                    </a:lnTo>
                    <a:lnTo>
                      <a:pt x="1095" y="430"/>
                    </a:lnTo>
                    <a:lnTo>
                      <a:pt x="561" y="319"/>
                    </a:lnTo>
                    <a:lnTo>
                      <a:pt x="557" y="318"/>
                    </a:lnTo>
                    <a:lnTo>
                      <a:pt x="308" y="24"/>
                    </a:lnTo>
                    <a:lnTo>
                      <a:pt x="288" y="0"/>
                    </a:lnTo>
                    <a:lnTo>
                      <a:pt x="97" y="176"/>
                    </a:lnTo>
                    <a:lnTo>
                      <a:pt x="82" y="205"/>
                    </a:lnTo>
                    <a:lnTo>
                      <a:pt x="29" y="313"/>
                    </a:lnTo>
                    <a:lnTo>
                      <a:pt x="25" y="357"/>
                    </a:lnTo>
                    <a:lnTo>
                      <a:pt x="22" y="399"/>
                    </a:lnTo>
                    <a:lnTo>
                      <a:pt x="19" y="437"/>
                    </a:lnTo>
                    <a:lnTo>
                      <a:pt x="17" y="475"/>
                    </a:lnTo>
                    <a:lnTo>
                      <a:pt x="14" y="508"/>
                    </a:lnTo>
                    <a:lnTo>
                      <a:pt x="12" y="540"/>
                    </a:lnTo>
                    <a:lnTo>
                      <a:pt x="10" y="568"/>
                    </a:lnTo>
                    <a:lnTo>
                      <a:pt x="9" y="595"/>
                    </a:lnTo>
                    <a:lnTo>
                      <a:pt x="7" y="617"/>
                    </a:lnTo>
                    <a:lnTo>
                      <a:pt x="5" y="638"/>
                    </a:lnTo>
                    <a:lnTo>
                      <a:pt x="3" y="656"/>
                    </a:lnTo>
                    <a:lnTo>
                      <a:pt x="3" y="672"/>
                    </a:lnTo>
                    <a:lnTo>
                      <a:pt x="1" y="685"/>
                    </a:lnTo>
                    <a:lnTo>
                      <a:pt x="1" y="696"/>
                    </a:lnTo>
                    <a:lnTo>
                      <a:pt x="0" y="703"/>
                    </a:lnTo>
                    <a:lnTo>
                      <a:pt x="0" y="710"/>
                    </a:lnTo>
                  </a:path>
                </a:pathLst>
              </a:custGeom>
              <a:noFill/>
              <a:ln w="25400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8" name="Freeform 149">
                <a:extLst>
                  <a:ext uri="{FF2B5EF4-FFF2-40B4-BE49-F238E27FC236}">
                    <a16:creationId xmlns:a16="http://schemas.microsoft.com/office/drawing/2014/main" id="{D0469DBF-14CB-505A-214A-11E9F1CF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343151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1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5 w 140"/>
                  <a:gd name="T21" fmla="*/ 95 h 140"/>
                  <a:gd name="T22" fmla="*/ 7 w 140"/>
                  <a:gd name="T23" fmla="*/ 101 h 140"/>
                  <a:gd name="T24" fmla="*/ 11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4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7 w 140"/>
                  <a:gd name="T49" fmla="*/ 134 h 140"/>
                  <a:gd name="T50" fmla="*/ 102 w 140"/>
                  <a:gd name="T51" fmla="*/ 130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7 h 140"/>
                  <a:gd name="T62" fmla="*/ 131 w 140"/>
                  <a:gd name="T63" fmla="*/ 101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7 h 140"/>
                  <a:gd name="T72" fmla="*/ 138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8 w 140"/>
                  <a:gd name="T79" fmla="*/ 55 h 140"/>
                  <a:gd name="T80" fmla="*/ 135 w 140"/>
                  <a:gd name="T81" fmla="*/ 43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1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4"/>
                    </a:lnTo>
                    <a:lnTo>
                      <a:pt x="102" y="130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7"/>
                    </a:lnTo>
                    <a:lnTo>
                      <a:pt x="131" y="101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1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9" name="Freeform 150">
                <a:extLst>
                  <a:ext uri="{FF2B5EF4-FFF2-40B4-BE49-F238E27FC236}">
                    <a16:creationId xmlns:a16="http://schemas.microsoft.com/office/drawing/2014/main" id="{F20B1F3C-BC11-7C24-A9E1-7F48910E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220913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2 h 140"/>
                  <a:gd name="T14" fmla="*/ 1 w 140"/>
                  <a:gd name="T15" fmla="*/ 55 h 140"/>
                  <a:gd name="T16" fmla="*/ 0 w 140"/>
                  <a:gd name="T17" fmla="*/ 69 h 140"/>
                  <a:gd name="T18" fmla="*/ 1 w 140"/>
                  <a:gd name="T19" fmla="*/ 83 h 140"/>
                  <a:gd name="T20" fmla="*/ 5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6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7 h 140"/>
                  <a:gd name="T34" fmla="*/ 70 w 140"/>
                  <a:gd name="T35" fmla="*/ 140 h 140"/>
                  <a:gd name="T36" fmla="*/ 76 w 140"/>
                  <a:gd name="T37" fmla="*/ 138 h 140"/>
                  <a:gd name="T38" fmla="*/ 76 w 140"/>
                  <a:gd name="T39" fmla="*/ 137 h 140"/>
                  <a:gd name="T40" fmla="*/ 77 w 140"/>
                  <a:gd name="T41" fmla="*/ 137 h 140"/>
                  <a:gd name="T42" fmla="*/ 79 w 140"/>
                  <a:gd name="T43" fmla="*/ 137 h 140"/>
                  <a:gd name="T44" fmla="*/ 83 w 140"/>
                  <a:gd name="T45" fmla="*/ 137 h 140"/>
                  <a:gd name="T46" fmla="*/ 89 w 140"/>
                  <a:gd name="T47" fmla="*/ 135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6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8 h 140"/>
                  <a:gd name="T70" fmla="*/ 138 w 140"/>
                  <a:gd name="T71" fmla="*/ 76 h 140"/>
                  <a:gd name="T72" fmla="*/ 138 w 140"/>
                  <a:gd name="T73" fmla="*/ 75 h 140"/>
                  <a:gd name="T74" fmla="*/ 139 w 140"/>
                  <a:gd name="T75" fmla="*/ 75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40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0" name="Freeform 151">
                <a:extLst>
                  <a:ext uri="{FF2B5EF4-FFF2-40B4-BE49-F238E27FC236}">
                    <a16:creationId xmlns:a16="http://schemas.microsoft.com/office/drawing/2014/main" id="{E1E8BFE6-A602-CA55-D004-16BDE6BA5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5675" y="2185988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4 w 140"/>
                  <a:gd name="T13" fmla="*/ 42 h 140"/>
                  <a:gd name="T14" fmla="*/ 1 w 140"/>
                  <a:gd name="T15" fmla="*/ 55 h 140"/>
                  <a:gd name="T16" fmla="*/ 0 w 140"/>
                  <a:gd name="T17" fmla="*/ 69 h 140"/>
                  <a:gd name="T18" fmla="*/ 1 w 140"/>
                  <a:gd name="T19" fmla="*/ 83 h 140"/>
                  <a:gd name="T20" fmla="*/ 4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6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5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8 w 140"/>
                  <a:gd name="T61" fmla="*/ 106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6 h 140"/>
                  <a:gd name="T72" fmla="*/ 138 w 140"/>
                  <a:gd name="T73" fmla="*/ 75 h 140"/>
                  <a:gd name="T74" fmla="*/ 139 w 140"/>
                  <a:gd name="T75" fmla="*/ 75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1" name="Freeform 152">
                <a:extLst>
                  <a:ext uri="{FF2B5EF4-FFF2-40B4-BE49-F238E27FC236}">
                    <a16:creationId xmlns:a16="http://schemas.microsoft.com/office/drawing/2014/main" id="{48C503D1-6708-BD19-989C-D76B5601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2663" y="2130426"/>
                <a:ext cx="55563" cy="55563"/>
              </a:xfrm>
              <a:custGeom>
                <a:avLst/>
                <a:gdLst>
                  <a:gd name="T0" fmla="*/ 69 w 139"/>
                  <a:gd name="T1" fmla="*/ 0 h 140"/>
                  <a:gd name="T2" fmla="*/ 54 w 139"/>
                  <a:gd name="T3" fmla="*/ 1 h 140"/>
                  <a:gd name="T4" fmla="*/ 42 w 139"/>
                  <a:gd name="T5" fmla="*/ 4 h 140"/>
                  <a:gd name="T6" fmla="*/ 30 w 139"/>
                  <a:gd name="T7" fmla="*/ 11 h 140"/>
                  <a:gd name="T8" fmla="*/ 19 w 139"/>
                  <a:gd name="T9" fmla="*/ 20 h 140"/>
                  <a:gd name="T10" fmla="*/ 10 w 139"/>
                  <a:gd name="T11" fmla="*/ 30 h 140"/>
                  <a:gd name="T12" fmla="*/ 4 w 139"/>
                  <a:gd name="T13" fmla="*/ 43 h 140"/>
                  <a:gd name="T14" fmla="*/ 1 w 139"/>
                  <a:gd name="T15" fmla="*/ 55 h 140"/>
                  <a:gd name="T16" fmla="*/ 0 w 139"/>
                  <a:gd name="T17" fmla="*/ 70 h 140"/>
                  <a:gd name="T18" fmla="*/ 1 w 139"/>
                  <a:gd name="T19" fmla="*/ 83 h 140"/>
                  <a:gd name="T20" fmla="*/ 4 w 139"/>
                  <a:gd name="T21" fmla="*/ 95 h 140"/>
                  <a:gd name="T22" fmla="*/ 6 w 139"/>
                  <a:gd name="T23" fmla="*/ 101 h 140"/>
                  <a:gd name="T24" fmla="*/ 10 w 139"/>
                  <a:gd name="T25" fmla="*/ 107 h 140"/>
                  <a:gd name="T26" fmla="*/ 19 w 139"/>
                  <a:gd name="T27" fmla="*/ 118 h 140"/>
                  <a:gd name="T28" fmla="*/ 30 w 139"/>
                  <a:gd name="T29" fmla="*/ 127 h 140"/>
                  <a:gd name="T30" fmla="*/ 42 w 139"/>
                  <a:gd name="T31" fmla="*/ 134 h 140"/>
                  <a:gd name="T32" fmla="*/ 54 w 139"/>
                  <a:gd name="T33" fmla="*/ 138 h 140"/>
                  <a:gd name="T34" fmla="*/ 69 w 139"/>
                  <a:gd name="T35" fmla="*/ 140 h 140"/>
                  <a:gd name="T36" fmla="*/ 75 w 139"/>
                  <a:gd name="T37" fmla="*/ 139 h 140"/>
                  <a:gd name="T38" fmla="*/ 75 w 139"/>
                  <a:gd name="T39" fmla="*/ 138 h 140"/>
                  <a:gd name="T40" fmla="*/ 76 w 139"/>
                  <a:gd name="T41" fmla="*/ 138 h 140"/>
                  <a:gd name="T42" fmla="*/ 78 w 139"/>
                  <a:gd name="T43" fmla="*/ 138 h 140"/>
                  <a:gd name="T44" fmla="*/ 82 w 139"/>
                  <a:gd name="T45" fmla="*/ 138 h 140"/>
                  <a:gd name="T46" fmla="*/ 89 w 139"/>
                  <a:gd name="T47" fmla="*/ 136 h 140"/>
                  <a:gd name="T48" fmla="*/ 96 w 139"/>
                  <a:gd name="T49" fmla="*/ 134 h 140"/>
                  <a:gd name="T50" fmla="*/ 101 w 139"/>
                  <a:gd name="T51" fmla="*/ 130 h 140"/>
                  <a:gd name="T52" fmla="*/ 107 w 139"/>
                  <a:gd name="T53" fmla="*/ 127 h 140"/>
                  <a:gd name="T54" fmla="*/ 112 w 139"/>
                  <a:gd name="T55" fmla="*/ 122 h 140"/>
                  <a:gd name="T56" fmla="*/ 119 w 139"/>
                  <a:gd name="T57" fmla="*/ 118 h 140"/>
                  <a:gd name="T58" fmla="*/ 123 w 139"/>
                  <a:gd name="T59" fmla="*/ 112 h 140"/>
                  <a:gd name="T60" fmla="*/ 127 w 139"/>
                  <a:gd name="T61" fmla="*/ 107 h 140"/>
                  <a:gd name="T62" fmla="*/ 130 w 139"/>
                  <a:gd name="T63" fmla="*/ 101 h 140"/>
                  <a:gd name="T64" fmla="*/ 134 w 139"/>
                  <a:gd name="T65" fmla="*/ 95 h 140"/>
                  <a:gd name="T66" fmla="*/ 137 w 139"/>
                  <a:gd name="T67" fmla="*/ 83 h 140"/>
                  <a:gd name="T68" fmla="*/ 137 w 139"/>
                  <a:gd name="T69" fmla="*/ 79 h 140"/>
                  <a:gd name="T70" fmla="*/ 137 w 139"/>
                  <a:gd name="T71" fmla="*/ 77 h 140"/>
                  <a:gd name="T72" fmla="*/ 137 w 139"/>
                  <a:gd name="T73" fmla="*/ 76 h 140"/>
                  <a:gd name="T74" fmla="*/ 138 w 139"/>
                  <a:gd name="T75" fmla="*/ 76 h 140"/>
                  <a:gd name="T76" fmla="*/ 139 w 139"/>
                  <a:gd name="T77" fmla="*/ 70 h 140"/>
                  <a:gd name="T78" fmla="*/ 137 w 139"/>
                  <a:gd name="T79" fmla="*/ 55 h 140"/>
                  <a:gd name="T80" fmla="*/ 134 w 139"/>
                  <a:gd name="T81" fmla="*/ 43 h 140"/>
                  <a:gd name="T82" fmla="*/ 127 w 139"/>
                  <a:gd name="T83" fmla="*/ 30 h 140"/>
                  <a:gd name="T84" fmla="*/ 119 w 139"/>
                  <a:gd name="T85" fmla="*/ 20 h 140"/>
                  <a:gd name="T86" fmla="*/ 107 w 139"/>
                  <a:gd name="T87" fmla="*/ 11 h 140"/>
                  <a:gd name="T88" fmla="*/ 101 w 139"/>
                  <a:gd name="T89" fmla="*/ 6 h 140"/>
                  <a:gd name="T90" fmla="*/ 96 w 139"/>
                  <a:gd name="T91" fmla="*/ 4 h 140"/>
                  <a:gd name="T92" fmla="*/ 82 w 139"/>
                  <a:gd name="T93" fmla="*/ 1 h 140"/>
                  <a:gd name="T94" fmla="*/ 69 w 139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0"/>
                    </a:moveTo>
                    <a:lnTo>
                      <a:pt x="54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4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2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2" name="Freeform 153">
                <a:extLst>
                  <a:ext uri="{FF2B5EF4-FFF2-40B4-BE49-F238E27FC236}">
                    <a16:creationId xmlns:a16="http://schemas.microsoft.com/office/drawing/2014/main" id="{86103852-BDF8-6F14-96B8-B58A06F3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8863" y="2060576"/>
                <a:ext cx="55563" cy="55563"/>
              </a:xfrm>
              <a:custGeom>
                <a:avLst/>
                <a:gdLst>
                  <a:gd name="T0" fmla="*/ 69 w 140"/>
                  <a:gd name="T1" fmla="*/ 0 h 140"/>
                  <a:gd name="T2" fmla="*/ 55 w 140"/>
                  <a:gd name="T3" fmla="*/ 1 h 140"/>
                  <a:gd name="T4" fmla="*/ 42 w 140"/>
                  <a:gd name="T5" fmla="*/ 5 h 140"/>
                  <a:gd name="T6" fmla="*/ 30 w 140"/>
                  <a:gd name="T7" fmla="*/ 11 h 140"/>
                  <a:gd name="T8" fmla="*/ 20 w 140"/>
                  <a:gd name="T9" fmla="*/ 20 h 140"/>
                  <a:gd name="T10" fmla="*/ 10 w 140"/>
                  <a:gd name="T11" fmla="*/ 30 h 140"/>
                  <a:gd name="T12" fmla="*/ 4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4 w 140"/>
                  <a:gd name="T21" fmla="*/ 96 h 140"/>
                  <a:gd name="T22" fmla="*/ 6 w 140"/>
                  <a:gd name="T23" fmla="*/ 101 h 140"/>
                  <a:gd name="T24" fmla="*/ 10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7 h 140"/>
                  <a:gd name="T30" fmla="*/ 42 w 140"/>
                  <a:gd name="T31" fmla="*/ 134 h 140"/>
                  <a:gd name="T32" fmla="*/ 55 w 140"/>
                  <a:gd name="T33" fmla="*/ 138 h 140"/>
                  <a:gd name="T34" fmla="*/ 69 w 140"/>
                  <a:gd name="T35" fmla="*/ 140 h 140"/>
                  <a:gd name="T36" fmla="*/ 75 w 140"/>
                  <a:gd name="T37" fmla="*/ 139 h 140"/>
                  <a:gd name="T38" fmla="*/ 75 w 140"/>
                  <a:gd name="T39" fmla="*/ 138 h 140"/>
                  <a:gd name="T40" fmla="*/ 76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6 w 140"/>
                  <a:gd name="T49" fmla="*/ 134 h 140"/>
                  <a:gd name="T50" fmla="*/ 101 w 140"/>
                  <a:gd name="T51" fmla="*/ 130 h 140"/>
                  <a:gd name="T52" fmla="*/ 107 w 140"/>
                  <a:gd name="T53" fmla="*/ 127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7 w 140"/>
                  <a:gd name="T61" fmla="*/ 107 h 140"/>
                  <a:gd name="T62" fmla="*/ 130 w 140"/>
                  <a:gd name="T63" fmla="*/ 101 h 140"/>
                  <a:gd name="T64" fmla="*/ 134 w 140"/>
                  <a:gd name="T65" fmla="*/ 96 h 140"/>
                  <a:gd name="T66" fmla="*/ 137 w 140"/>
                  <a:gd name="T67" fmla="*/ 83 h 140"/>
                  <a:gd name="T68" fmla="*/ 137 w 140"/>
                  <a:gd name="T69" fmla="*/ 79 h 140"/>
                  <a:gd name="T70" fmla="*/ 137 w 140"/>
                  <a:gd name="T71" fmla="*/ 77 h 140"/>
                  <a:gd name="T72" fmla="*/ 137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7 w 140"/>
                  <a:gd name="T79" fmla="*/ 55 h 140"/>
                  <a:gd name="T80" fmla="*/ 134 w 140"/>
                  <a:gd name="T81" fmla="*/ 43 h 140"/>
                  <a:gd name="T82" fmla="*/ 127 w 140"/>
                  <a:gd name="T83" fmla="*/ 30 h 140"/>
                  <a:gd name="T84" fmla="*/ 119 w 140"/>
                  <a:gd name="T85" fmla="*/ 20 h 140"/>
                  <a:gd name="T86" fmla="*/ 107 w 140"/>
                  <a:gd name="T87" fmla="*/ 11 h 140"/>
                  <a:gd name="T88" fmla="*/ 101 w 140"/>
                  <a:gd name="T89" fmla="*/ 7 h 140"/>
                  <a:gd name="T90" fmla="*/ 96 w 140"/>
                  <a:gd name="T91" fmla="*/ 5 h 140"/>
                  <a:gd name="T92" fmla="*/ 83 w 140"/>
                  <a:gd name="T93" fmla="*/ 1 h 140"/>
                  <a:gd name="T94" fmla="*/ 69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3" name="Freeform 154">
                <a:extLst>
                  <a:ext uri="{FF2B5EF4-FFF2-40B4-BE49-F238E27FC236}">
                    <a16:creationId xmlns:a16="http://schemas.microsoft.com/office/drawing/2014/main" id="{B22FFE1A-A8E8-6469-792F-2135A3E48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5" y="2187576"/>
                <a:ext cx="55563" cy="55563"/>
              </a:xfrm>
              <a:custGeom>
                <a:avLst/>
                <a:gdLst>
                  <a:gd name="T0" fmla="*/ 69 w 139"/>
                  <a:gd name="T1" fmla="*/ 0 h 140"/>
                  <a:gd name="T2" fmla="*/ 55 w 139"/>
                  <a:gd name="T3" fmla="*/ 1 h 140"/>
                  <a:gd name="T4" fmla="*/ 42 w 139"/>
                  <a:gd name="T5" fmla="*/ 4 h 140"/>
                  <a:gd name="T6" fmla="*/ 30 w 139"/>
                  <a:gd name="T7" fmla="*/ 10 h 140"/>
                  <a:gd name="T8" fmla="*/ 19 w 139"/>
                  <a:gd name="T9" fmla="*/ 20 h 140"/>
                  <a:gd name="T10" fmla="*/ 10 w 139"/>
                  <a:gd name="T11" fmla="*/ 30 h 140"/>
                  <a:gd name="T12" fmla="*/ 4 w 139"/>
                  <a:gd name="T13" fmla="*/ 42 h 140"/>
                  <a:gd name="T14" fmla="*/ 1 w 139"/>
                  <a:gd name="T15" fmla="*/ 55 h 140"/>
                  <a:gd name="T16" fmla="*/ 0 w 139"/>
                  <a:gd name="T17" fmla="*/ 69 h 140"/>
                  <a:gd name="T18" fmla="*/ 1 w 139"/>
                  <a:gd name="T19" fmla="*/ 83 h 140"/>
                  <a:gd name="T20" fmla="*/ 4 w 139"/>
                  <a:gd name="T21" fmla="*/ 95 h 140"/>
                  <a:gd name="T22" fmla="*/ 6 w 139"/>
                  <a:gd name="T23" fmla="*/ 100 h 140"/>
                  <a:gd name="T24" fmla="*/ 10 w 139"/>
                  <a:gd name="T25" fmla="*/ 107 h 140"/>
                  <a:gd name="T26" fmla="*/ 19 w 139"/>
                  <a:gd name="T27" fmla="*/ 118 h 140"/>
                  <a:gd name="T28" fmla="*/ 30 w 139"/>
                  <a:gd name="T29" fmla="*/ 126 h 140"/>
                  <a:gd name="T30" fmla="*/ 42 w 139"/>
                  <a:gd name="T31" fmla="*/ 134 h 140"/>
                  <a:gd name="T32" fmla="*/ 55 w 139"/>
                  <a:gd name="T33" fmla="*/ 138 h 140"/>
                  <a:gd name="T34" fmla="*/ 69 w 139"/>
                  <a:gd name="T35" fmla="*/ 140 h 140"/>
                  <a:gd name="T36" fmla="*/ 75 w 139"/>
                  <a:gd name="T37" fmla="*/ 139 h 140"/>
                  <a:gd name="T38" fmla="*/ 75 w 139"/>
                  <a:gd name="T39" fmla="*/ 138 h 140"/>
                  <a:gd name="T40" fmla="*/ 76 w 139"/>
                  <a:gd name="T41" fmla="*/ 138 h 140"/>
                  <a:gd name="T42" fmla="*/ 78 w 139"/>
                  <a:gd name="T43" fmla="*/ 138 h 140"/>
                  <a:gd name="T44" fmla="*/ 83 w 139"/>
                  <a:gd name="T45" fmla="*/ 138 h 140"/>
                  <a:gd name="T46" fmla="*/ 89 w 139"/>
                  <a:gd name="T47" fmla="*/ 136 h 140"/>
                  <a:gd name="T48" fmla="*/ 96 w 139"/>
                  <a:gd name="T49" fmla="*/ 134 h 140"/>
                  <a:gd name="T50" fmla="*/ 101 w 139"/>
                  <a:gd name="T51" fmla="*/ 129 h 140"/>
                  <a:gd name="T52" fmla="*/ 107 w 139"/>
                  <a:gd name="T53" fmla="*/ 126 h 140"/>
                  <a:gd name="T54" fmla="*/ 113 w 139"/>
                  <a:gd name="T55" fmla="*/ 122 h 140"/>
                  <a:gd name="T56" fmla="*/ 119 w 139"/>
                  <a:gd name="T57" fmla="*/ 118 h 140"/>
                  <a:gd name="T58" fmla="*/ 123 w 139"/>
                  <a:gd name="T59" fmla="*/ 112 h 140"/>
                  <a:gd name="T60" fmla="*/ 127 w 139"/>
                  <a:gd name="T61" fmla="*/ 107 h 140"/>
                  <a:gd name="T62" fmla="*/ 130 w 139"/>
                  <a:gd name="T63" fmla="*/ 100 h 140"/>
                  <a:gd name="T64" fmla="*/ 134 w 139"/>
                  <a:gd name="T65" fmla="*/ 95 h 140"/>
                  <a:gd name="T66" fmla="*/ 137 w 139"/>
                  <a:gd name="T67" fmla="*/ 83 h 140"/>
                  <a:gd name="T68" fmla="*/ 137 w 139"/>
                  <a:gd name="T69" fmla="*/ 79 h 140"/>
                  <a:gd name="T70" fmla="*/ 137 w 139"/>
                  <a:gd name="T71" fmla="*/ 77 h 140"/>
                  <a:gd name="T72" fmla="*/ 137 w 139"/>
                  <a:gd name="T73" fmla="*/ 76 h 140"/>
                  <a:gd name="T74" fmla="*/ 138 w 139"/>
                  <a:gd name="T75" fmla="*/ 76 h 140"/>
                  <a:gd name="T76" fmla="*/ 139 w 139"/>
                  <a:gd name="T77" fmla="*/ 69 h 140"/>
                  <a:gd name="T78" fmla="*/ 137 w 139"/>
                  <a:gd name="T79" fmla="*/ 55 h 140"/>
                  <a:gd name="T80" fmla="*/ 134 w 139"/>
                  <a:gd name="T81" fmla="*/ 42 h 140"/>
                  <a:gd name="T82" fmla="*/ 127 w 139"/>
                  <a:gd name="T83" fmla="*/ 30 h 140"/>
                  <a:gd name="T84" fmla="*/ 119 w 139"/>
                  <a:gd name="T85" fmla="*/ 20 h 140"/>
                  <a:gd name="T86" fmla="*/ 107 w 139"/>
                  <a:gd name="T87" fmla="*/ 10 h 140"/>
                  <a:gd name="T88" fmla="*/ 101 w 139"/>
                  <a:gd name="T89" fmla="*/ 6 h 140"/>
                  <a:gd name="T90" fmla="*/ 96 w 139"/>
                  <a:gd name="T91" fmla="*/ 4 h 140"/>
                  <a:gd name="T92" fmla="*/ 83 w 139"/>
                  <a:gd name="T93" fmla="*/ 1 h 140"/>
                  <a:gd name="T94" fmla="*/ 69 w 139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7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4" name="Freeform 155">
                <a:extLst>
                  <a:ext uri="{FF2B5EF4-FFF2-40B4-BE49-F238E27FC236}">
                    <a16:creationId xmlns:a16="http://schemas.microsoft.com/office/drawing/2014/main" id="{FA501721-E231-FA06-7F00-163DE7E7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950" y="2232026"/>
                <a:ext cx="55563" cy="55563"/>
              </a:xfrm>
              <a:custGeom>
                <a:avLst/>
                <a:gdLst>
                  <a:gd name="T0" fmla="*/ 69 w 139"/>
                  <a:gd name="T1" fmla="*/ 0 h 139"/>
                  <a:gd name="T2" fmla="*/ 54 w 139"/>
                  <a:gd name="T3" fmla="*/ 1 h 139"/>
                  <a:gd name="T4" fmla="*/ 42 w 139"/>
                  <a:gd name="T5" fmla="*/ 4 h 139"/>
                  <a:gd name="T6" fmla="*/ 30 w 139"/>
                  <a:gd name="T7" fmla="*/ 10 h 139"/>
                  <a:gd name="T8" fmla="*/ 19 w 139"/>
                  <a:gd name="T9" fmla="*/ 19 h 139"/>
                  <a:gd name="T10" fmla="*/ 10 w 139"/>
                  <a:gd name="T11" fmla="*/ 30 h 139"/>
                  <a:gd name="T12" fmla="*/ 4 w 139"/>
                  <a:gd name="T13" fmla="*/ 42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4 w 139"/>
                  <a:gd name="T21" fmla="*/ 95 h 139"/>
                  <a:gd name="T22" fmla="*/ 6 w 139"/>
                  <a:gd name="T23" fmla="*/ 100 h 139"/>
                  <a:gd name="T24" fmla="*/ 10 w 139"/>
                  <a:gd name="T25" fmla="*/ 106 h 139"/>
                  <a:gd name="T26" fmla="*/ 19 w 139"/>
                  <a:gd name="T27" fmla="*/ 118 h 139"/>
                  <a:gd name="T28" fmla="*/ 30 w 139"/>
                  <a:gd name="T29" fmla="*/ 126 h 139"/>
                  <a:gd name="T30" fmla="*/ 42 w 139"/>
                  <a:gd name="T31" fmla="*/ 133 h 139"/>
                  <a:gd name="T32" fmla="*/ 54 w 139"/>
                  <a:gd name="T33" fmla="*/ 137 h 139"/>
                  <a:gd name="T34" fmla="*/ 69 w 139"/>
                  <a:gd name="T35" fmla="*/ 139 h 139"/>
                  <a:gd name="T36" fmla="*/ 75 w 139"/>
                  <a:gd name="T37" fmla="*/ 138 h 139"/>
                  <a:gd name="T38" fmla="*/ 75 w 139"/>
                  <a:gd name="T39" fmla="*/ 137 h 139"/>
                  <a:gd name="T40" fmla="*/ 76 w 139"/>
                  <a:gd name="T41" fmla="*/ 137 h 139"/>
                  <a:gd name="T42" fmla="*/ 78 w 139"/>
                  <a:gd name="T43" fmla="*/ 137 h 139"/>
                  <a:gd name="T44" fmla="*/ 82 w 139"/>
                  <a:gd name="T45" fmla="*/ 137 h 139"/>
                  <a:gd name="T46" fmla="*/ 89 w 139"/>
                  <a:gd name="T47" fmla="*/ 135 h 139"/>
                  <a:gd name="T48" fmla="*/ 96 w 139"/>
                  <a:gd name="T49" fmla="*/ 133 h 139"/>
                  <a:gd name="T50" fmla="*/ 101 w 139"/>
                  <a:gd name="T51" fmla="*/ 129 h 139"/>
                  <a:gd name="T52" fmla="*/ 107 w 139"/>
                  <a:gd name="T53" fmla="*/ 126 h 139"/>
                  <a:gd name="T54" fmla="*/ 112 w 139"/>
                  <a:gd name="T55" fmla="*/ 122 h 139"/>
                  <a:gd name="T56" fmla="*/ 119 w 139"/>
                  <a:gd name="T57" fmla="*/ 118 h 139"/>
                  <a:gd name="T58" fmla="*/ 123 w 139"/>
                  <a:gd name="T59" fmla="*/ 112 h 139"/>
                  <a:gd name="T60" fmla="*/ 127 w 139"/>
                  <a:gd name="T61" fmla="*/ 106 h 139"/>
                  <a:gd name="T62" fmla="*/ 130 w 139"/>
                  <a:gd name="T63" fmla="*/ 100 h 139"/>
                  <a:gd name="T64" fmla="*/ 134 w 139"/>
                  <a:gd name="T65" fmla="*/ 95 h 139"/>
                  <a:gd name="T66" fmla="*/ 137 w 139"/>
                  <a:gd name="T67" fmla="*/ 83 h 139"/>
                  <a:gd name="T68" fmla="*/ 137 w 139"/>
                  <a:gd name="T69" fmla="*/ 78 h 139"/>
                  <a:gd name="T70" fmla="*/ 137 w 139"/>
                  <a:gd name="T71" fmla="*/ 76 h 139"/>
                  <a:gd name="T72" fmla="*/ 137 w 139"/>
                  <a:gd name="T73" fmla="*/ 75 h 139"/>
                  <a:gd name="T74" fmla="*/ 138 w 139"/>
                  <a:gd name="T75" fmla="*/ 75 h 139"/>
                  <a:gd name="T76" fmla="*/ 139 w 139"/>
                  <a:gd name="T77" fmla="*/ 69 h 139"/>
                  <a:gd name="T78" fmla="*/ 137 w 139"/>
                  <a:gd name="T79" fmla="*/ 55 h 139"/>
                  <a:gd name="T80" fmla="*/ 134 w 139"/>
                  <a:gd name="T81" fmla="*/ 42 h 139"/>
                  <a:gd name="T82" fmla="*/ 127 w 139"/>
                  <a:gd name="T83" fmla="*/ 30 h 139"/>
                  <a:gd name="T84" fmla="*/ 119 w 139"/>
                  <a:gd name="T85" fmla="*/ 19 h 139"/>
                  <a:gd name="T86" fmla="*/ 107 w 139"/>
                  <a:gd name="T87" fmla="*/ 10 h 139"/>
                  <a:gd name="T88" fmla="*/ 101 w 139"/>
                  <a:gd name="T89" fmla="*/ 6 h 139"/>
                  <a:gd name="T90" fmla="*/ 96 w 139"/>
                  <a:gd name="T91" fmla="*/ 4 h 139"/>
                  <a:gd name="T92" fmla="*/ 82 w 139"/>
                  <a:gd name="T93" fmla="*/ 1 h 139"/>
                  <a:gd name="T94" fmla="*/ 69 w 139"/>
                  <a:gd name="T9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4" y="1"/>
                    </a:lnTo>
                    <a:lnTo>
                      <a:pt x="42" y="4"/>
                    </a:lnTo>
                    <a:lnTo>
                      <a:pt x="30" y="10"/>
                    </a:lnTo>
                    <a:lnTo>
                      <a:pt x="19" y="19"/>
                    </a:lnTo>
                    <a:lnTo>
                      <a:pt x="10" y="30"/>
                    </a:lnTo>
                    <a:lnTo>
                      <a:pt x="4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4" y="95"/>
                    </a:lnTo>
                    <a:lnTo>
                      <a:pt x="6" y="100"/>
                    </a:lnTo>
                    <a:lnTo>
                      <a:pt x="10" y="106"/>
                    </a:lnTo>
                    <a:lnTo>
                      <a:pt x="19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4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6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7" y="10"/>
                    </a:lnTo>
                    <a:lnTo>
                      <a:pt x="101" y="6"/>
                    </a:lnTo>
                    <a:lnTo>
                      <a:pt x="96" y="4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5" name="Freeform 156">
                <a:extLst>
                  <a:ext uri="{FF2B5EF4-FFF2-40B4-BE49-F238E27FC236}">
                    <a16:creationId xmlns:a16="http://schemas.microsoft.com/office/drawing/2014/main" id="{D20F63E4-3CAF-DBAA-694A-67E10AFB3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1550" y="2103438"/>
                <a:ext cx="55563" cy="55563"/>
              </a:xfrm>
              <a:custGeom>
                <a:avLst/>
                <a:gdLst>
                  <a:gd name="T0" fmla="*/ 70 w 140"/>
                  <a:gd name="T1" fmla="*/ 0 h 140"/>
                  <a:gd name="T2" fmla="*/ 55 w 140"/>
                  <a:gd name="T3" fmla="*/ 1 h 140"/>
                  <a:gd name="T4" fmla="*/ 43 w 140"/>
                  <a:gd name="T5" fmla="*/ 4 h 140"/>
                  <a:gd name="T6" fmla="*/ 30 w 140"/>
                  <a:gd name="T7" fmla="*/ 10 h 140"/>
                  <a:gd name="T8" fmla="*/ 20 w 140"/>
                  <a:gd name="T9" fmla="*/ 20 h 140"/>
                  <a:gd name="T10" fmla="*/ 11 w 140"/>
                  <a:gd name="T11" fmla="*/ 30 h 140"/>
                  <a:gd name="T12" fmla="*/ 5 w 140"/>
                  <a:gd name="T13" fmla="*/ 42 h 140"/>
                  <a:gd name="T14" fmla="*/ 2 w 140"/>
                  <a:gd name="T15" fmla="*/ 55 h 140"/>
                  <a:gd name="T16" fmla="*/ 0 w 140"/>
                  <a:gd name="T17" fmla="*/ 69 h 140"/>
                  <a:gd name="T18" fmla="*/ 2 w 140"/>
                  <a:gd name="T19" fmla="*/ 83 h 140"/>
                  <a:gd name="T20" fmla="*/ 5 w 140"/>
                  <a:gd name="T21" fmla="*/ 95 h 140"/>
                  <a:gd name="T22" fmla="*/ 7 w 140"/>
                  <a:gd name="T23" fmla="*/ 100 h 140"/>
                  <a:gd name="T24" fmla="*/ 11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6 h 140"/>
                  <a:gd name="T30" fmla="*/ 43 w 140"/>
                  <a:gd name="T31" fmla="*/ 133 h 140"/>
                  <a:gd name="T32" fmla="*/ 55 w 140"/>
                  <a:gd name="T33" fmla="*/ 138 h 140"/>
                  <a:gd name="T34" fmla="*/ 70 w 140"/>
                  <a:gd name="T35" fmla="*/ 140 h 140"/>
                  <a:gd name="T36" fmla="*/ 76 w 140"/>
                  <a:gd name="T37" fmla="*/ 139 h 140"/>
                  <a:gd name="T38" fmla="*/ 76 w 140"/>
                  <a:gd name="T39" fmla="*/ 138 h 140"/>
                  <a:gd name="T40" fmla="*/ 77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7 w 140"/>
                  <a:gd name="T49" fmla="*/ 133 h 140"/>
                  <a:gd name="T50" fmla="*/ 102 w 140"/>
                  <a:gd name="T51" fmla="*/ 129 h 140"/>
                  <a:gd name="T52" fmla="*/ 108 w 140"/>
                  <a:gd name="T53" fmla="*/ 126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4 w 140"/>
                  <a:gd name="T59" fmla="*/ 112 h 140"/>
                  <a:gd name="T60" fmla="*/ 128 w 140"/>
                  <a:gd name="T61" fmla="*/ 107 h 140"/>
                  <a:gd name="T62" fmla="*/ 131 w 140"/>
                  <a:gd name="T63" fmla="*/ 100 h 140"/>
                  <a:gd name="T64" fmla="*/ 135 w 140"/>
                  <a:gd name="T65" fmla="*/ 95 h 140"/>
                  <a:gd name="T66" fmla="*/ 138 w 140"/>
                  <a:gd name="T67" fmla="*/ 83 h 140"/>
                  <a:gd name="T68" fmla="*/ 138 w 140"/>
                  <a:gd name="T69" fmla="*/ 79 h 140"/>
                  <a:gd name="T70" fmla="*/ 138 w 140"/>
                  <a:gd name="T71" fmla="*/ 77 h 140"/>
                  <a:gd name="T72" fmla="*/ 138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69 h 140"/>
                  <a:gd name="T78" fmla="*/ 138 w 140"/>
                  <a:gd name="T79" fmla="*/ 55 h 140"/>
                  <a:gd name="T80" fmla="*/ 135 w 140"/>
                  <a:gd name="T81" fmla="*/ 42 h 140"/>
                  <a:gd name="T82" fmla="*/ 128 w 140"/>
                  <a:gd name="T83" fmla="*/ 30 h 140"/>
                  <a:gd name="T84" fmla="*/ 119 w 140"/>
                  <a:gd name="T85" fmla="*/ 20 h 140"/>
                  <a:gd name="T86" fmla="*/ 108 w 140"/>
                  <a:gd name="T87" fmla="*/ 10 h 140"/>
                  <a:gd name="T88" fmla="*/ 102 w 140"/>
                  <a:gd name="T89" fmla="*/ 6 h 140"/>
                  <a:gd name="T90" fmla="*/ 97 w 140"/>
                  <a:gd name="T91" fmla="*/ 4 h 140"/>
                  <a:gd name="T92" fmla="*/ 83 w 140"/>
                  <a:gd name="T93" fmla="*/ 1 h 140"/>
                  <a:gd name="T94" fmla="*/ 70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2" y="55"/>
                    </a:lnTo>
                    <a:lnTo>
                      <a:pt x="0" y="69"/>
                    </a:lnTo>
                    <a:lnTo>
                      <a:pt x="2" y="83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8"/>
                    </a:lnTo>
                    <a:lnTo>
                      <a:pt x="70" y="140"/>
                    </a:lnTo>
                    <a:lnTo>
                      <a:pt x="76" y="139"/>
                    </a:lnTo>
                    <a:lnTo>
                      <a:pt x="76" y="138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4" y="112"/>
                    </a:lnTo>
                    <a:lnTo>
                      <a:pt x="128" y="107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3"/>
                    </a:lnTo>
                    <a:lnTo>
                      <a:pt x="138" y="79"/>
                    </a:lnTo>
                    <a:lnTo>
                      <a:pt x="138" y="77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69"/>
                    </a:lnTo>
                    <a:lnTo>
                      <a:pt x="138" y="55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20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6" name="Freeform 157">
                <a:extLst>
                  <a:ext uri="{FF2B5EF4-FFF2-40B4-BE49-F238E27FC236}">
                    <a16:creationId xmlns:a16="http://schemas.microsoft.com/office/drawing/2014/main" id="{BA5791E4-0C3D-58F0-AF99-24BDC8B0B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2188" y="2273301"/>
                <a:ext cx="55563" cy="55563"/>
              </a:xfrm>
              <a:custGeom>
                <a:avLst/>
                <a:gdLst>
                  <a:gd name="T0" fmla="*/ 69 w 140"/>
                  <a:gd name="T1" fmla="*/ 0 h 140"/>
                  <a:gd name="T2" fmla="*/ 55 w 140"/>
                  <a:gd name="T3" fmla="*/ 1 h 140"/>
                  <a:gd name="T4" fmla="*/ 42 w 140"/>
                  <a:gd name="T5" fmla="*/ 4 h 140"/>
                  <a:gd name="T6" fmla="*/ 30 w 140"/>
                  <a:gd name="T7" fmla="*/ 11 h 140"/>
                  <a:gd name="T8" fmla="*/ 20 w 140"/>
                  <a:gd name="T9" fmla="*/ 20 h 140"/>
                  <a:gd name="T10" fmla="*/ 10 w 140"/>
                  <a:gd name="T11" fmla="*/ 30 h 140"/>
                  <a:gd name="T12" fmla="*/ 4 w 140"/>
                  <a:gd name="T13" fmla="*/ 43 h 140"/>
                  <a:gd name="T14" fmla="*/ 1 w 140"/>
                  <a:gd name="T15" fmla="*/ 55 h 140"/>
                  <a:gd name="T16" fmla="*/ 0 w 140"/>
                  <a:gd name="T17" fmla="*/ 70 h 140"/>
                  <a:gd name="T18" fmla="*/ 1 w 140"/>
                  <a:gd name="T19" fmla="*/ 83 h 140"/>
                  <a:gd name="T20" fmla="*/ 4 w 140"/>
                  <a:gd name="T21" fmla="*/ 96 h 140"/>
                  <a:gd name="T22" fmla="*/ 6 w 140"/>
                  <a:gd name="T23" fmla="*/ 101 h 140"/>
                  <a:gd name="T24" fmla="*/ 10 w 140"/>
                  <a:gd name="T25" fmla="*/ 107 h 140"/>
                  <a:gd name="T26" fmla="*/ 20 w 140"/>
                  <a:gd name="T27" fmla="*/ 118 h 140"/>
                  <a:gd name="T28" fmla="*/ 30 w 140"/>
                  <a:gd name="T29" fmla="*/ 127 h 140"/>
                  <a:gd name="T30" fmla="*/ 42 w 140"/>
                  <a:gd name="T31" fmla="*/ 134 h 140"/>
                  <a:gd name="T32" fmla="*/ 55 w 140"/>
                  <a:gd name="T33" fmla="*/ 138 h 140"/>
                  <a:gd name="T34" fmla="*/ 69 w 140"/>
                  <a:gd name="T35" fmla="*/ 140 h 140"/>
                  <a:gd name="T36" fmla="*/ 75 w 140"/>
                  <a:gd name="T37" fmla="*/ 139 h 140"/>
                  <a:gd name="T38" fmla="*/ 75 w 140"/>
                  <a:gd name="T39" fmla="*/ 138 h 140"/>
                  <a:gd name="T40" fmla="*/ 76 w 140"/>
                  <a:gd name="T41" fmla="*/ 138 h 140"/>
                  <a:gd name="T42" fmla="*/ 79 w 140"/>
                  <a:gd name="T43" fmla="*/ 138 h 140"/>
                  <a:gd name="T44" fmla="*/ 83 w 140"/>
                  <a:gd name="T45" fmla="*/ 138 h 140"/>
                  <a:gd name="T46" fmla="*/ 89 w 140"/>
                  <a:gd name="T47" fmla="*/ 136 h 140"/>
                  <a:gd name="T48" fmla="*/ 96 w 140"/>
                  <a:gd name="T49" fmla="*/ 134 h 140"/>
                  <a:gd name="T50" fmla="*/ 101 w 140"/>
                  <a:gd name="T51" fmla="*/ 130 h 140"/>
                  <a:gd name="T52" fmla="*/ 107 w 140"/>
                  <a:gd name="T53" fmla="*/ 127 h 140"/>
                  <a:gd name="T54" fmla="*/ 113 w 140"/>
                  <a:gd name="T55" fmla="*/ 122 h 140"/>
                  <a:gd name="T56" fmla="*/ 119 w 140"/>
                  <a:gd name="T57" fmla="*/ 118 h 140"/>
                  <a:gd name="T58" fmla="*/ 123 w 140"/>
                  <a:gd name="T59" fmla="*/ 112 h 140"/>
                  <a:gd name="T60" fmla="*/ 127 w 140"/>
                  <a:gd name="T61" fmla="*/ 107 h 140"/>
                  <a:gd name="T62" fmla="*/ 130 w 140"/>
                  <a:gd name="T63" fmla="*/ 101 h 140"/>
                  <a:gd name="T64" fmla="*/ 134 w 140"/>
                  <a:gd name="T65" fmla="*/ 96 h 140"/>
                  <a:gd name="T66" fmla="*/ 137 w 140"/>
                  <a:gd name="T67" fmla="*/ 83 h 140"/>
                  <a:gd name="T68" fmla="*/ 137 w 140"/>
                  <a:gd name="T69" fmla="*/ 79 h 140"/>
                  <a:gd name="T70" fmla="*/ 137 w 140"/>
                  <a:gd name="T71" fmla="*/ 77 h 140"/>
                  <a:gd name="T72" fmla="*/ 137 w 140"/>
                  <a:gd name="T73" fmla="*/ 76 h 140"/>
                  <a:gd name="T74" fmla="*/ 139 w 140"/>
                  <a:gd name="T75" fmla="*/ 76 h 140"/>
                  <a:gd name="T76" fmla="*/ 140 w 140"/>
                  <a:gd name="T77" fmla="*/ 70 h 140"/>
                  <a:gd name="T78" fmla="*/ 137 w 140"/>
                  <a:gd name="T79" fmla="*/ 55 h 140"/>
                  <a:gd name="T80" fmla="*/ 134 w 140"/>
                  <a:gd name="T81" fmla="*/ 43 h 140"/>
                  <a:gd name="T82" fmla="*/ 127 w 140"/>
                  <a:gd name="T83" fmla="*/ 30 h 140"/>
                  <a:gd name="T84" fmla="*/ 119 w 140"/>
                  <a:gd name="T85" fmla="*/ 20 h 140"/>
                  <a:gd name="T86" fmla="*/ 107 w 140"/>
                  <a:gd name="T87" fmla="*/ 11 h 140"/>
                  <a:gd name="T88" fmla="*/ 101 w 140"/>
                  <a:gd name="T89" fmla="*/ 7 h 140"/>
                  <a:gd name="T90" fmla="*/ 96 w 140"/>
                  <a:gd name="T91" fmla="*/ 4 h 140"/>
                  <a:gd name="T92" fmla="*/ 83 w 140"/>
                  <a:gd name="T93" fmla="*/ 1 h 140"/>
                  <a:gd name="T94" fmla="*/ 69 w 140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40">
                    <a:moveTo>
                      <a:pt x="69" y="0"/>
                    </a:moveTo>
                    <a:lnTo>
                      <a:pt x="55" y="1"/>
                    </a:lnTo>
                    <a:lnTo>
                      <a:pt x="42" y="4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4" y="96"/>
                    </a:lnTo>
                    <a:lnTo>
                      <a:pt x="6" y="101"/>
                    </a:lnTo>
                    <a:lnTo>
                      <a:pt x="10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2" y="134"/>
                    </a:lnTo>
                    <a:lnTo>
                      <a:pt x="55" y="138"/>
                    </a:lnTo>
                    <a:lnTo>
                      <a:pt x="69" y="140"/>
                    </a:lnTo>
                    <a:lnTo>
                      <a:pt x="75" y="139"/>
                    </a:lnTo>
                    <a:lnTo>
                      <a:pt x="75" y="138"/>
                    </a:lnTo>
                    <a:lnTo>
                      <a:pt x="76" y="138"/>
                    </a:lnTo>
                    <a:lnTo>
                      <a:pt x="79" y="138"/>
                    </a:lnTo>
                    <a:lnTo>
                      <a:pt x="83" y="138"/>
                    </a:lnTo>
                    <a:lnTo>
                      <a:pt x="89" y="136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4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7" name="Freeform 158">
                <a:extLst>
                  <a:ext uri="{FF2B5EF4-FFF2-40B4-BE49-F238E27FC236}">
                    <a16:creationId xmlns:a16="http://schemas.microsoft.com/office/drawing/2014/main" id="{A9052AB7-F2FC-A240-0307-9DE6E9AC2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1738" y="2311401"/>
                <a:ext cx="55563" cy="55563"/>
              </a:xfrm>
              <a:custGeom>
                <a:avLst/>
                <a:gdLst>
                  <a:gd name="T0" fmla="*/ 70 w 140"/>
                  <a:gd name="T1" fmla="*/ 0 h 139"/>
                  <a:gd name="T2" fmla="*/ 55 w 140"/>
                  <a:gd name="T3" fmla="*/ 1 h 139"/>
                  <a:gd name="T4" fmla="*/ 43 w 140"/>
                  <a:gd name="T5" fmla="*/ 4 h 139"/>
                  <a:gd name="T6" fmla="*/ 30 w 140"/>
                  <a:gd name="T7" fmla="*/ 10 h 139"/>
                  <a:gd name="T8" fmla="*/ 20 w 140"/>
                  <a:gd name="T9" fmla="*/ 19 h 139"/>
                  <a:gd name="T10" fmla="*/ 11 w 140"/>
                  <a:gd name="T11" fmla="*/ 30 h 139"/>
                  <a:gd name="T12" fmla="*/ 5 w 140"/>
                  <a:gd name="T13" fmla="*/ 42 h 139"/>
                  <a:gd name="T14" fmla="*/ 1 w 140"/>
                  <a:gd name="T15" fmla="*/ 54 h 139"/>
                  <a:gd name="T16" fmla="*/ 0 w 140"/>
                  <a:gd name="T17" fmla="*/ 69 h 139"/>
                  <a:gd name="T18" fmla="*/ 1 w 140"/>
                  <a:gd name="T19" fmla="*/ 82 h 139"/>
                  <a:gd name="T20" fmla="*/ 5 w 140"/>
                  <a:gd name="T21" fmla="*/ 95 h 139"/>
                  <a:gd name="T22" fmla="*/ 7 w 140"/>
                  <a:gd name="T23" fmla="*/ 100 h 139"/>
                  <a:gd name="T24" fmla="*/ 11 w 140"/>
                  <a:gd name="T25" fmla="*/ 106 h 139"/>
                  <a:gd name="T26" fmla="*/ 20 w 140"/>
                  <a:gd name="T27" fmla="*/ 117 h 139"/>
                  <a:gd name="T28" fmla="*/ 30 w 140"/>
                  <a:gd name="T29" fmla="*/ 126 h 139"/>
                  <a:gd name="T30" fmla="*/ 43 w 140"/>
                  <a:gd name="T31" fmla="*/ 133 h 139"/>
                  <a:gd name="T32" fmla="*/ 55 w 140"/>
                  <a:gd name="T33" fmla="*/ 137 h 139"/>
                  <a:gd name="T34" fmla="*/ 70 w 140"/>
                  <a:gd name="T35" fmla="*/ 139 h 139"/>
                  <a:gd name="T36" fmla="*/ 76 w 140"/>
                  <a:gd name="T37" fmla="*/ 138 h 139"/>
                  <a:gd name="T38" fmla="*/ 76 w 140"/>
                  <a:gd name="T39" fmla="*/ 137 h 139"/>
                  <a:gd name="T40" fmla="*/ 77 w 140"/>
                  <a:gd name="T41" fmla="*/ 137 h 139"/>
                  <a:gd name="T42" fmla="*/ 79 w 140"/>
                  <a:gd name="T43" fmla="*/ 137 h 139"/>
                  <a:gd name="T44" fmla="*/ 83 w 140"/>
                  <a:gd name="T45" fmla="*/ 137 h 139"/>
                  <a:gd name="T46" fmla="*/ 89 w 140"/>
                  <a:gd name="T47" fmla="*/ 135 h 139"/>
                  <a:gd name="T48" fmla="*/ 97 w 140"/>
                  <a:gd name="T49" fmla="*/ 133 h 139"/>
                  <a:gd name="T50" fmla="*/ 102 w 140"/>
                  <a:gd name="T51" fmla="*/ 129 h 139"/>
                  <a:gd name="T52" fmla="*/ 108 w 140"/>
                  <a:gd name="T53" fmla="*/ 126 h 139"/>
                  <a:gd name="T54" fmla="*/ 113 w 140"/>
                  <a:gd name="T55" fmla="*/ 122 h 139"/>
                  <a:gd name="T56" fmla="*/ 119 w 140"/>
                  <a:gd name="T57" fmla="*/ 117 h 139"/>
                  <a:gd name="T58" fmla="*/ 123 w 140"/>
                  <a:gd name="T59" fmla="*/ 111 h 139"/>
                  <a:gd name="T60" fmla="*/ 128 w 140"/>
                  <a:gd name="T61" fmla="*/ 106 h 139"/>
                  <a:gd name="T62" fmla="*/ 131 w 140"/>
                  <a:gd name="T63" fmla="*/ 100 h 139"/>
                  <a:gd name="T64" fmla="*/ 135 w 140"/>
                  <a:gd name="T65" fmla="*/ 95 h 139"/>
                  <a:gd name="T66" fmla="*/ 138 w 140"/>
                  <a:gd name="T67" fmla="*/ 82 h 139"/>
                  <a:gd name="T68" fmla="*/ 138 w 140"/>
                  <a:gd name="T69" fmla="*/ 78 h 139"/>
                  <a:gd name="T70" fmla="*/ 138 w 140"/>
                  <a:gd name="T71" fmla="*/ 76 h 139"/>
                  <a:gd name="T72" fmla="*/ 138 w 140"/>
                  <a:gd name="T73" fmla="*/ 75 h 139"/>
                  <a:gd name="T74" fmla="*/ 139 w 140"/>
                  <a:gd name="T75" fmla="*/ 75 h 139"/>
                  <a:gd name="T76" fmla="*/ 140 w 140"/>
                  <a:gd name="T77" fmla="*/ 69 h 139"/>
                  <a:gd name="T78" fmla="*/ 138 w 140"/>
                  <a:gd name="T79" fmla="*/ 54 h 139"/>
                  <a:gd name="T80" fmla="*/ 135 w 140"/>
                  <a:gd name="T81" fmla="*/ 42 h 139"/>
                  <a:gd name="T82" fmla="*/ 128 w 140"/>
                  <a:gd name="T83" fmla="*/ 30 h 139"/>
                  <a:gd name="T84" fmla="*/ 119 w 140"/>
                  <a:gd name="T85" fmla="*/ 19 h 139"/>
                  <a:gd name="T86" fmla="*/ 108 w 140"/>
                  <a:gd name="T87" fmla="*/ 10 h 139"/>
                  <a:gd name="T88" fmla="*/ 102 w 140"/>
                  <a:gd name="T89" fmla="*/ 6 h 139"/>
                  <a:gd name="T90" fmla="*/ 97 w 140"/>
                  <a:gd name="T91" fmla="*/ 4 h 139"/>
                  <a:gd name="T92" fmla="*/ 83 w 140"/>
                  <a:gd name="T93" fmla="*/ 1 h 139"/>
                  <a:gd name="T94" fmla="*/ 70 w 140"/>
                  <a:gd name="T9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19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4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7" y="100"/>
                    </a:lnTo>
                    <a:lnTo>
                      <a:pt x="11" y="106"/>
                    </a:lnTo>
                    <a:lnTo>
                      <a:pt x="20" y="117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97" y="133"/>
                    </a:lnTo>
                    <a:lnTo>
                      <a:pt x="102" y="129"/>
                    </a:lnTo>
                    <a:lnTo>
                      <a:pt x="108" y="126"/>
                    </a:lnTo>
                    <a:lnTo>
                      <a:pt x="113" y="122"/>
                    </a:lnTo>
                    <a:lnTo>
                      <a:pt x="119" y="117"/>
                    </a:lnTo>
                    <a:lnTo>
                      <a:pt x="123" y="111"/>
                    </a:lnTo>
                    <a:lnTo>
                      <a:pt x="128" y="106"/>
                    </a:lnTo>
                    <a:lnTo>
                      <a:pt x="131" y="100"/>
                    </a:lnTo>
                    <a:lnTo>
                      <a:pt x="135" y="95"/>
                    </a:lnTo>
                    <a:lnTo>
                      <a:pt x="138" y="82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5"/>
                    </a:lnTo>
                    <a:lnTo>
                      <a:pt x="139" y="75"/>
                    </a:lnTo>
                    <a:lnTo>
                      <a:pt x="140" y="69"/>
                    </a:lnTo>
                    <a:lnTo>
                      <a:pt x="138" y="54"/>
                    </a:lnTo>
                    <a:lnTo>
                      <a:pt x="135" y="42"/>
                    </a:lnTo>
                    <a:lnTo>
                      <a:pt x="128" y="30"/>
                    </a:lnTo>
                    <a:lnTo>
                      <a:pt x="119" y="19"/>
                    </a:lnTo>
                    <a:lnTo>
                      <a:pt x="108" y="10"/>
                    </a:lnTo>
                    <a:lnTo>
                      <a:pt x="102" y="6"/>
                    </a:lnTo>
                    <a:lnTo>
                      <a:pt x="97" y="4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4DB08D2D-044F-CD40-9DD2-97D81A7EF668}"/>
                </a:ext>
              </a:extLst>
            </p:cNvPr>
            <p:cNvSpPr txBox="1"/>
            <p:nvPr/>
          </p:nvSpPr>
          <p:spPr>
            <a:xfrm>
              <a:off x="3357075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B60D88E9-24FF-4CAA-FE06-8BAFF66F77C6}"/>
                </a:ext>
              </a:extLst>
            </p:cNvPr>
            <p:cNvSpPr txBox="1"/>
            <p:nvPr/>
          </p:nvSpPr>
          <p:spPr>
            <a:xfrm>
              <a:off x="3065811" y="4909974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F02831DA-9FC2-FD35-9F8A-D1183ECD16BE}"/>
                </a:ext>
              </a:extLst>
            </p:cNvPr>
            <p:cNvSpPr txBox="1"/>
            <p:nvPr/>
          </p:nvSpPr>
          <p:spPr>
            <a:xfrm>
              <a:off x="3065811" y="4523126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BD0C437-B107-7270-0BFF-3A086EBF4CA1}"/>
                </a:ext>
              </a:extLst>
            </p:cNvPr>
            <p:cNvSpPr txBox="1"/>
            <p:nvPr/>
          </p:nvSpPr>
          <p:spPr>
            <a:xfrm>
              <a:off x="3065811" y="4136278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419580BB-6A53-FCED-5075-1EB89A04E9D8}"/>
                </a:ext>
              </a:extLst>
            </p:cNvPr>
            <p:cNvSpPr txBox="1"/>
            <p:nvPr/>
          </p:nvSpPr>
          <p:spPr>
            <a:xfrm>
              <a:off x="3065811" y="3749430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5998915F-B05A-AF2B-67EB-A3076111D3A6}"/>
                </a:ext>
              </a:extLst>
            </p:cNvPr>
            <p:cNvSpPr txBox="1"/>
            <p:nvPr/>
          </p:nvSpPr>
          <p:spPr>
            <a:xfrm>
              <a:off x="3065811" y="3362582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A40F7F60-9CE0-D7B3-E7D5-95B0DEA128E0}"/>
                </a:ext>
              </a:extLst>
            </p:cNvPr>
            <p:cNvSpPr txBox="1"/>
            <p:nvPr/>
          </p:nvSpPr>
          <p:spPr>
            <a:xfrm>
              <a:off x="3065811" y="2975734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4A721EE1-ED9B-A56E-9FDB-7BB3C41C16A5}"/>
                </a:ext>
              </a:extLst>
            </p:cNvPr>
            <p:cNvSpPr txBox="1"/>
            <p:nvPr/>
          </p:nvSpPr>
          <p:spPr>
            <a:xfrm>
              <a:off x="3065811" y="2588886"/>
              <a:ext cx="4026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r>
                <a:rPr kumimoji="0" lang="en-US" sz="1200" b="0" i="0" u="none" strike="noStrike" kern="1200" cap="none" spc="0" normalizeH="0" baseline="30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6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65075B79-5EC1-7C1A-F3BF-5EC4800896B4}"/>
                </a:ext>
              </a:extLst>
            </p:cNvPr>
            <p:cNvSpPr txBox="1"/>
            <p:nvPr/>
          </p:nvSpPr>
          <p:spPr>
            <a:xfrm>
              <a:off x="3632463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3AA29402-D172-A40B-5848-E203DBBB277D}"/>
                </a:ext>
              </a:extLst>
            </p:cNvPr>
            <p:cNvSpPr txBox="1"/>
            <p:nvPr/>
          </p:nvSpPr>
          <p:spPr>
            <a:xfrm>
              <a:off x="3907851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4CBAAAD4-5EB0-34EB-1A8F-74E547CC5E69}"/>
                </a:ext>
              </a:extLst>
            </p:cNvPr>
            <p:cNvSpPr txBox="1"/>
            <p:nvPr/>
          </p:nvSpPr>
          <p:spPr>
            <a:xfrm>
              <a:off x="4183239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6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70BE9E77-FAC5-090F-5783-731B544F5B8C}"/>
                </a:ext>
              </a:extLst>
            </p:cNvPr>
            <p:cNvSpPr txBox="1"/>
            <p:nvPr/>
          </p:nvSpPr>
          <p:spPr>
            <a:xfrm>
              <a:off x="4458627" y="5115631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305D9269-692D-ECEF-9953-BD516ABF7CB9}"/>
                </a:ext>
              </a:extLst>
            </p:cNvPr>
            <p:cNvSpPr txBox="1"/>
            <p:nvPr/>
          </p:nvSpPr>
          <p:spPr>
            <a:xfrm>
              <a:off x="469313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8EFB184C-8FED-F208-7F6B-34AA66D37F77}"/>
                </a:ext>
              </a:extLst>
            </p:cNvPr>
            <p:cNvSpPr txBox="1"/>
            <p:nvPr/>
          </p:nvSpPr>
          <p:spPr>
            <a:xfrm>
              <a:off x="496852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B0B513DC-6250-E3F9-2218-A99E5F09C603}"/>
                </a:ext>
              </a:extLst>
            </p:cNvPr>
            <p:cNvSpPr txBox="1"/>
            <p:nvPr/>
          </p:nvSpPr>
          <p:spPr>
            <a:xfrm>
              <a:off x="524391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14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B26BB6BF-4316-A0D6-6812-9B20A5206BAC}"/>
                </a:ext>
              </a:extLst>
            </p:cNvPr>
            <p:cNvSpPr txBox="1"/>
            <p:nvPr/>
          </p:nvSpPr>
          <p:spPr>
            <a:xfrm>
              <a:off x="551930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CE38A26C-5D96-07A7-9F37-3225C3A8D7E4}"/>
                </a:ext>
              </a:extLst>
            </p:cNvPr>
            <p:cNvSpPr txBox="1"/>
            <p:nvPr/>
          </p:nvSpPr>
          <p:spPr>
            <a:xfrm>
              <a:off x="5794691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18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9D39F2BE-58A1-FA75-5533-EE2A04D97D09}"/>
                </a:ext>
              </a:extLst>
            </p:cNvPr>
            <p:cNvSpPr txBox="1"/>
            <p:nvPr/>
          </p:nvSpPr>
          <p:spPr>
            <a:xfrm>
              <a:off x="607007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A72184EE-CA04-CB3F-53CB-40B55A7FD60E}"/>
                </a:ext>
              </a:extLst>
            </p:cNvPr>
            <p:cNvSpPr txBox="1"/>
            <p:nvPr/>
          </p:nvSpPr>
          <p:spPr>
            <a:xfrm>
              <a:off x="634546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22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E78CA330-29FA-869F-6A02-8CAB8470B1E0}"/>
                </a:ext>
              </a:extLst>
            </p:cNvPr>
            <p:cNvSpPr txBox="1"/>
            <p:nvPr/>
          </p:nvSpPr>
          <p:spPr>
            <a:xfrm>
              <a:off x="662085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E42F4C64-E6FB-1F21-D848-32D050F7986F}"/>
                </a:ext>
              </a:extLst>
            </p:cNvPr>
            <p:cNvSpPr txBox="1"/>
            <p:nvPr/>
          </p:nvSpPr>
          <p:spPr>
            <a:xfrm>
              <a:off x="689624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26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60173B9B-B4BE-5A6B-5321-F457CC846E55}"/>
                </a:ext>
              </a:extLst>
            </p:cNvPr>
            <p:cNvSpPr txBox="1"/>
            <p:nvPr/>
          </p:nvSpPr>
          <p:spPr>
            <a:xfrm>
              <a:off x="7171631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6E254DC7-E4B5-9B27-41DA-CE2768E07EF1}"/>
                </a:ext>
              </a:extLst>
            </p:cNvPr>
            <p:cNvSpPr txBox="1"/>
            <p:nvPr/>
          </p:nvSpPr>
          <p:spPr>
            <a:xfrm>
              <a:off x="7447019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A1E1FCD8-D933-79A3-9914-FEF08BC6DA9B}"/>
                </a:ext>
              </a:extLst>
            </p:cNvPr>
            <p:cNvSpPr txBox="1"/>
            <p:nvPr/>
          </p:nvSpPr>
          <p:spPr>
            <a:xfrm>
              <a:off x="772240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E6AF6454-911B-2C48-98B7-0C86FF8B25F0}"/>
                </a:ext>
              </a:extLst>
            </p:cNvPr>
            <p:cNvSpPr txBox="1"/>
            <p:nvPr/>
          </p:nvSpPr>
          <p:spPr>
            <a:xfrm>
              <a:off x="7997795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34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0C69AF64-4EDF-8E30-A0F3-400346CB36EE}"/>
                </a:ext>
              </a:extLst>
            </p:cNvPr>
            <p:cNvSpPr txBox="1"/>
            <p:nvPr/>
          </p:nvSpPr>
          <p:spPr>
            <a:xfrm>
              <a:off x="8273183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71C7BF24-F98C-BCDB-3B12-974637281C3A}"/>
                </a:ext>
              </a:extLst>
            </p:cNvPr>
            <p:cNvSpPr txBox="1"/>
            <p:nvPr/>
          </p:nvSpPr>
          <p:spPr>
            <a:xfrm>
              <a:off x="8548577" y="5115631"/>
              <a:ext cx="34817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38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2D7F5AF1-79DA-2774-10FE-8E95EB38B818}"/>
                </a:ext>
              </a:extLst>
            </p:cNvPr>
            <p:cNvSpPr txBox="1"/>
            <p:nvPr/>
          </p:nvSpPr>
          <p:spPr>
            <a:xfrm>
              <a:off x="8015588" y="4372583"/>
              <a:ext cx="66075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ea typeface="+mn-ea"/>
                  <a:cs typeface="Arial" charset="0"/>
                </a:rPr>
                <a:t>50 c/ml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30D33A9B-CE76-3DB4-A3A9-365E821E7174}"/>
                </a:ext>
              </a:extLst>
            </p:cNvPr>
            <p:cNvSpPr txBox="1"/>
            <p:nvPr/>
          </p:nvSpPr>
          <p:spPr>
            <a:xfrm>
              <a:off x="7577240" y="2730673"/>
              <a:ext cx="79361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Oral ART</a:t>
              </a:r>
              <a:b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</a:b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restarted</a:t>
              </a:r>
              <a:b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</a:b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(B/F/TAF)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D1F9672E-DDB8-4B65-3DAF-9FDF16CA2B78}"/>
                </a:ext>
              </a:extLst>
            </p:cNvPr>
            <p:cNvSpPr txBox="1"/>
            <p:nvPr/>
          </p:nvSpPr>
          <p:spPr>
            <a:xfrm>
              <a:off x="8778240" y="4745382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77E162AF-07ED-3FFB-F2A8-1074D1D25B25}"/>
                </a:ext>
              </a:extLst>
            </p:cNvPr>
            <p:cNvSpPr txBox="1"/>
            <p:nvPr/>
          </p:nvSpPr>
          <p:spPr>
            <a:xfrm>
              <a:off x="8778240" y="4042624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BC9C51B9-23A8-FD94-EED9-C73528C71B3F}"/>
                </a:ext>
              </a:extLst>
            </p:cNvPr>
            <p:cNvSpPr txBox="1"/>
            <p:nvPr/>
          </p:nvSpPr>
          <p:spPr>
            <a:xfrm>
              <a:off x="8778240" y="3311344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AAD8F72-E417-3C07-A2A2-DE96C214F913}"/>
                </a:ext>
              </a:extLst>
            </p:cNvPr>
            <p:cNvSpPr txBox="1"/>
            <p:nvPr/>
          </p:nvSpPr>
          <p:spPr>
            <a:xfrm>
              <a:off x="8778240" y="2588886"/>
              <a:ext cx="5437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1 000</a:t>
              </a:r>
              <a:endParaRPr kumimoji="0" lang="en-US" sz="12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CF82C0DD-8E7C-790E-63E3-1A446B70590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060515" y="2719326"/>
              <a:ext cx="0" cy="2303055"/>
            </a:xfrm>
            <a:prstGeom prst="line">
              <a:avLst/>
            </a:prstGeom>
            <a:ln w="9525">
              <a:solidFill>
                <a:schemeClr val="tx1"/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928E6CE2-2F2D-E4CE-8731-452F3EA4CD71}"/>
                </a:ext>
              </a:extLst>
            </p:cNvPr>
            <p:cNvSpPr txBox="1"/>
            <p:nvPr/>
          </p:nvSpPr>
          <p:spPr>
            <a:xfrm>
              <a:off x="6016223" y="4672256"/>
              <a:ext cx="104939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IC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90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ea typeface="+mn-ea"/>
                  <a:cs typeface="Arial" charset="0"/>
                </a:rPr>
                <a:t> = 2 µg/ml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0267557C-E1FA-A1A1-3976-FF168FF8EC88}"/>
                </a:ext>
              </a:extLst>
            </p:cNvPr>
            <p:cNvSpPr txBox="1"/>
            <p:nvPr/>
          </p:nvSpPr>
          <p:spPr>
            <a:xfrm>
              <a:off x="4127100" y="3937448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ea typeface="+mn-ea"/>
                  <a:cs typeface="Arial" charset="0"/>
                </a:rPr>
                <a:t>IQ2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DDF9F190-E5E4-3B83-3496-82D26CB1A4AB}"/>
                </a:ext>
              </a:extLst>
            </p:cNvPr>
            <p:cNvSpPr txBox="1"/>
            <p:nvPr/>
          </p:nvSpPr>
          <p:spPr>
            <a:xfrm>
              <a:off x="4127100" y="3565535"/>
              <a:ext cx="4058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ea typeface="+mn-ea"/>
                  <a:cs typeface="Arial" charset="0"/>
                </a:rPr>
                <a:t>IQ4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20BA2110-6C4C-1667-A8CF-5B9FA9A20885}"/>
                </a:ext>
              </a:extLst>
            </p:cNvPr>
            <p:cNvSpPr txBox="1"/>
            <p:nvPr/>
          </p:nvSpPr>
          <p:spPr>
            <a:xfrm>
              <a:off x="5527991" y="5392630"/>
              <a:ext cx="9256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Study week</a:t>
              </a:r>
            </a:p>
          </p:txBody>
        </p:sp>
      </p:grpSp>
      <p:sp>
        <p:nvSpPr>
          <p:cNvPr id="3" name="Ellipse 2">
            <a:extLst>
              <a:ext uri="{FF2B5EF4-FFF2-40B4-BE49-F238E27FC236}">
                <a16:creationId xmlns:a16="http://schemas.microsoft.com/office/drawing/2014/main" id="{34ECC837-4EAE-8477-CB58-0C5159DFBD7B}"/>
              </a:ext>
            </a:extLst>
          </p:cNvPr>
          <p:cNvSpPr/>
          <p:nvPr/>
        </p:nvSpPr>
        <p:spPr>
          <a:xfrm>
            <a:off x="4319705" y="2737430"/>
            <a:ext cx="411538" cy="322349"/>
          </a:xfrm>
          <a:prstGeom prst="ellips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cxnSp>
        <p:nvCxnSpPr>
          <p:cNvPr id="128" name="Connecteur droit avec flèche 127">
            <a:extLst>
              <a:ext uri="{FF2B5EF4-FFF2-40B4-BE49-F238E27FC236}">
                <a16:creationId xmlns:a16="http://schemas.microsoft.com/office/drawing/2014/main" id="{94AE794B-10B8-BEA5-D2DD-D72731891458}"/>
              </a:ext>
            </a:extLst>
          </p:cNvPr>
          <p:cNvCxnSpPr>
            <a:cxnSpLocks/>
          </p:cNvCxnSpPr>
          <p:nvPr/>
        </p:nvCxnSpPr>
        <p:spPr>
          <a:xfrm>
            <a:off x="4613823" y="3012572"/>
            <a:ext cx="395093" cy="2858337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9" name="ZoneTexte 128">
            <a:extLst>
              <a:ext uri="{FF2B5EF4-FFF2-40B4-BE49-F238E27FC236}">
                <a16:creationId xmlns:a16="http://schemas.microsoft.com/office/drawing/2014/main" id="{CBFD93B8-A574-A639-EA5D-16979814A4E2}"/>
              </a:ext>
            </a:extLst>
          </p:cNvPr>
          <p:cNvSpPr txBox="1"/>
          <p:nvPr/>
        </p:nvSpPr>
        <p:spPr>
          <a:xfrm>
            <a:off x="343847" y="5791394"/>
            <a:ext cx="80904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b="1" noProof="0" dirty="0"/>
              <a:t>Resistance to LEN detected (Q67H) + loss of ZAB susceptibility + TAB susceptibility unchanged</a:t>
            </a:r>
          </a:p>
        </p:txBody>
      </p:sp>
      <p:sp>
        <p:nvSpPr>
          <p:cNvPr id="130" name="Text Box 2">
            <a:extLst>
              <a:ext uri="{FF2B5EF4-FFF2-40B4-BE49-F238E27FC236}">
                <a16:creationId xmlns:a16="http://schemas.microsoft.com/office/drawing/2014/main" id="{180C0468-8544-96EA-2EC0-E2F9019DE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0486" y="1590678"/>
            <a:ext cx="399295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Susceptibility to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bNAbs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at screening</a:t>
            </a:r>
          </a:p>
        </p:txBody>
      </p:sp>
      <p:sp>
        <p:nvSpPr>
          <p:cNvPr id="136" name="ZoneTexte 135">
            <a:extLst>
              <a:ext uri="{FF2B5EF4-FFF2-40B4-BE49-F238E27FC236}">
                <a16:creationId xmlns:a16="http://schemas.microsoft.com/office/drawing/2014/main" id="{DB653016-28A5-83E6-8D52-179F41E1D378}"/>
              </a:ext>
            </a:extLst>
          </p:cNvPr>
          <p:cNvSpPr txBox="1"/>
          <p:nvPr/>
        </p:nvSpPr>
        <p:spPr>
          <a:xfrm>
            <a:off x="8587819" y="5733497"/>
            <a:ext cx="19500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 err="1">
                <a:latin typeface="+mn-lt"/>
              </a:rPr>
              <a:t>Zinlirvimab</a:t>
            </a:r>
            <a:r>
              <a:rPr lang="en-US" sz="1400" b="1" noProof="0" dirty="0">
                <a:latin typeface="+mn-lt"/>
              </a:rPr>
              <a:t> IC</a:t>
            </a:r>
            <a:r>
              <a:rPr lang="en-US" sz="1400" b="1" baseline="-25000" noProof="0" dirty="0">
                <a:latin typeface="+mn-lt"/>
              </a:rPr>
              <a:t>90</a:t>
            </a:r>
            <a:r>
              <a:rPr lang="en-US" sz="1400" b="1" noProof="0" dirty="0">
                <a:latin typeface="+mn-lt"/>
              </a:rPr>
              <a:t> (</a:t>
            </a:r>
            <a:r>
              <a:rPr lang="en-US" sz="1400" b="1" noProof="0" dirty="0">
                <a:latin typeface="Symbol" pitchFamily="2" charset="2"/>
              </a:rPr>
              <a:t>m</a:t>
            </a:r>
            <a:r>
              <a:rPr lang="en-US" sz="1400" b="1" noProof="0" dirty="0">
                <a:latin typeface="+mn-lt"/>
              </a:rPr>
              <a:t>g/ml)</a:t>
            </a:r>
          </a:p>
        </p:txBody>
      </p:sp>
      <p:sp>
        <p:nvSpPr>
          <p:cNvPr id="146" name="Freeform 22">
            <a:extLst>
              <a:ext uri="{FF2B5EF4-FFF2-40B4-BE49-F238E27FC236}">
                <a16:creationId xmlns:a16="http://schemas.microsoft.com/office/drawing/2014/main" id="{9766AE65-699E-0F6D-6625-7A059046D7AE}"/>
              </a:ext>
            </a:extLst>
          </p:cNvPr>
          <p:cNvSpPr>
            <a:spLocks/>
          </p:cNvSpPr>
          <p:nvPr/>
        </p:nvSpPr>
        <p:spPr bwMode="auto">
          <a:xfrm>
            <a:off x="8005971" y="2252180"/>
            <a:ext cx="144000" cy="144000"/>
          </a:xfrm>
          <a:custGeom>
            <a:avLst/>
            <a:gdLst>
              <a:gd name="T0" fmla="*/ 65 w 303"/>
              <a:gd name="T1" fmla="*/ 278 h 304"/>
              <a:gd name="T2" fmla="*/ 92 w 303"/>
              <a:gd name="T3" fmla="*/ 292 h 304"/>
              <a:gd name="T4" fmla="*/ 120 w 303"/>
              <a:gd name="T5" fmla="*/ 301 h 304"/>
              <a:gd name="T6" fmla="*/ 152 w 303"/>
              <a:gd name="T7" fmla="*/ 304 h 304"/>
              <a:gd name="T8" fmla="*/ 166 w 303"/>
              <a:gd name="T9" fmla="*/ 303 h 304"/>
              <a:gd name="T10" fmla="*/ 195 w 303"/>
              <a:gd name="T11" fmla="*/ 297 h 304"/>
              <a:gd name="T12" fmla="*/ 221 w 303"/>
              <a:gd name="T13" fmla="*/ 286 h 304"/>
              <a:gd name="T14" fmla="*/ 236 w 303"/>
              <a:gd name="T15" fmla="*/ 275 h 304"/>
              <a:gd name="T16" fmla="*/ 246 w 303"/>
              <a:gd name="T17" fmla="*/ 269 h 304"/>
              <a:gd name="T18" fmla="*/ 251 w 303"/>
              <a:gd name="T19" fmla="*/ 263 h 304"/>
              <a:gd name="T20" fmla="*/ 262 w 303"/>
              <a:gd name="T21" fmla="*/ 252 h 304"/>
              <a:gd name="T22" fmla="*/ 268 w 303"/>
              <a:gd name="T23" fmla="*/ 247 h 304"/>
              <a:gd name="T24" fmla="*/ 274 w 303"/>
              <a:gd name="T25" fmla="*/ 237 h 304"/>
              <a:gd name="T26" fmla="*/ 285 w 303"/>
              <a:gd name="T27" fmla="*/ 222 h 304"/>
              <a:gd name="T28" fmla="*/ 296 w 303"/>
              <a:gd name="T29" fmla="*/ 196 h 304"/>
              <a:gd name="T30" fmla="*/ 302 w 303"/>
              <a:gd name="T31" fmla="*/ 167 h 304"/>
              <a:gd name="T32" fmla="*/ 303 w 303"/>
              <a:gd name="T33" fmla="*/ 152 h 304"/>
              <a:gd name="T34" fmla="*/ 300 w 303"/>
              <a:gd name="T35" fmla="*/ 121 h 304"/>
              <a:gd name="T36" fmla="*/ 292 w 303"/>
              <a:gd name="T37" fmla="*/ 93 h 304"/>
              <a:gd name="T38" fmla="*/ 277 w 303"/>
              <a:gd name="T39" fmla="*/ 66 h 304"/>
              <a:gd name="T40" fmla="*/ 246 w 303"/>
              <a:gd name="T41" fmla="*/ 32 h 304"/>
              <a:gd name="T42" fmla="*/ 221 w 303"/>
              <a:gd name="T43" fmla="*/ 16 h 304"/>
              <a:gd name="T44" fmla="*/ 195 w 303"/>
              <a:gd name="T45" fmla="*/ 5 h 304"/>
              <a:gd name="T46" fmla="*/ 166 w 303"/>
              <a:gd name="T47" fmla="*/ 0 h 304"/>
              <a:gd name="T48" fmla="*/ 120 w 303"/>
              <a:gd name="T49" fmla="*/ 3 h 304"/>
              <a:gd name="T50" fmla="*/ 92 w 303"/>
              <a:gd name="T51" fmla="*/ 10 h 304"/>
              <a:gd name="T52" fmla="*/ 42 w 303"/>
              <a:gd name="T53" fmla="*/ 43 h 304"/>
              <a:gd name="T54" fmla="*/ 9 w 303"/>
              <a:gd name="T55" fmla="*/ 93 h 304"/>
              <a:gd name="T56" fmla="*/ 2 w 303"/>
              <a:gd name="T57" fmla="*/ 121 h 304"/>
              <a:gd name="T58" fmla="*/ 0 w 303"/>
              <a:gd name="T59" fmla="*/ 167 h 304"/>
              <a:gd name="T60" fmla="*/ 4 w 303"/>
              <a:gd name="T61" fmla="*/ 196 h 304"/>
              <a:gd name="T62" fmla="*/ 15 w 303"/>
              <a:gd name="T63" fmla="*/ 222 h 304"/>
              <a:gd name="T64" fmla="*/ 31 w 303"/>
              <a:gd name="T65" fmla="*/ 247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3" h="304">
                <a:moveTo>
                  <a:pt x="42" y="259"/>
                </a:moveTo>
                <a:lnTo>
                  <a:pt x="65" y="278"/>
                </a:lnTo>
                <a:lnTo>
                  <a:pt x="78" y="286"/>
                </a:lnTo>
                <a:lnTo>
                  <a:pt x="92" y="292"/>
                </a:lnTo>
                <a:lnTo>
                  <a:pt x="105" y="297"/>
                </a:lnTo>
                <a:lnTo>
                  <a:pt x="120" y="301"/>
                </a:lnTo>
                <a:lnTo>
                  <a:pt x="135" y="303"/>
                </a:lnTo>
                <a:lnTo>
                  <a:pt x="152" y="304"/>
                </a:lnTo>
                <a:lnTo>
                  <a:pt x="158" y="303"/>
                </a:lnTo>
                <a:lnTo>
                  <a:pt x="166" y="303"/>
                </a:lnTo>
                <a:lnTo>
                  <a:pt x="181" y="301"/>
                </a:lnTo>
                <a:lnTo>
                  <a:pt x="195" y="297"/>
                </a:lnTo>
                <a:lnTo>
                  <a:pt x="209" y="292"/>
                </a:lnTo>
                <a:lnTo>
                  <a:pt x="221" y="286"/>
                </a:lnTo>
                <a:lnTo>
                  <a:pt x="234" y="278"/>
                </a:lnTo>
                <a:lnTo>
                  <a:pt x="236" y="275"/>
                </a:lnTo>
                <a:lnTo>
                  <a:pt x="239" y="273"/>
                </a:lnTo>
                <a:lnTo>
                  <a:pt x="246" y="269"/>
                </a:lnTo>
                <a:lnTo>
                  <a:pt x="248" y="265"/>
                </a:lnTo>
                <a:lnTo>
                  <a:pt x="251" y="263"/>
                </a:lnTo>
                <a:lnTo>
                  <a:pt x="258" y="259"/>
                </a:lnTo>
                <a:lnTo>
                  <a:pt x="262" y="252"/>
                </a:lnTo>
                <a:lnTo>
                  <a:pt x="264" y="249"/>
                </a:lnTo>
                <a:lnTo>
                  <a:pt x="268" y="247"/>
                </a:lnTo>
                <a:lnTo>
                  <a:pt x="272" y="240"/>
                </a:lnTo>
                <a:lnTo>
                  <a:pt x="274" y="237"/>
                </a:lnTo>
                <a:lnTo>
                  <a:pt x="277" y="235"/>
                </a:lnTo>
                <a:lnTo>
                  <a:pt x="285" y="222"/>
                </a:lnTo>
                <a:lnTo>
                  <a:pt x="292" y="210"/>
                </a:lnTo>
                <a:lnTo>
                  <a:pt x="296" y="196"/>
                </a:lnTo>
                <a:lnTo>
                  <a:pt x="300" y="182"/>
                </a:lnTo>
                <a:lnTo>
                  <a:pt x="302" y="167"/>
                </a:lnTo>
                <a:lnTo>
                  <a:pt x="302" y="159"/>
                </a:lnTo>
                <a:lnTo>
                  <a:pt x="303" y="152"/>
                </a:lnTo>
                <a:lnTo>
                  <a:pt x="302" y="136"/>
                </a:lnTo>
                <a:lnTo>
                  <a:pt x="300" y="121"/>
                </a:lnTo>
                <a:lnTo>
                  <a:pt x="296" y="106"/>
                </a:lnTo>
                <a:lnTo>
                  <a:pt x="292" y="93"/>
                </a:lnTo>
                <a:lnTo>
                  <a:pt x="285" y="79"/>
                </a:lnTo>
                <a:lnTo>
                  <a:pt x="277" y="66"/>
                </a:lnTo>
                <a:lnTo>
                  <a:pt x="258" y="43"/>
                </a:lnTo>
                <a:lnTo>
                  <a:pt x="246" y="32"/>
                </a:lnTo>
                <a:lnTo>
                  <a:pt x="234" y="23"/>
                </a:lnTo>
                <a:lnTo>
                  <a:pt x="221" y="16"/>
                </a:lnTo>
                <a:lnTo>
                  <a:pt x="209" y="10"/>
                </a:lnTo>
                <a:lnTo>
                  <a:pt x="195" y="5"/>
                </a:lnTo>
                <a:lnTo>
                  <a:pt x="181" y="3"/>
                </a:lnTo>
                <a:lnTo>
                  <a:pt x="166" y="0"/>
                </a:lnTo>
                <a:lnTo>
                  <a:pt x="152" y="0"/>
                </a:lnTo>
                <a:lnTo>
                  <a:pt x="120" y="3"/>
                </a:lnTo>
                <a:lnTo>
                  <a:pt x="105" y="5"/>
                </a:lnTo>
                <a:lnTo>
                  <a:pt x="92" y="10"/>
                </a:lnTo>
                <a:lnTo>
                  <a:pt x="65" y="23"/>
                </a:lnTo>
                <a:lnTo>
                  <a:pt x="42" y="43"/>
                </a:lnTo>
                <a:lnTo>
                  <a:pt x="22" y="66"/>
                </a:lnTo>
                <a:lnTo>
                  <a:pt x="9" y="93"/>
                </a:lnTo>
                <a:lnTo>
                  <a:pt x="4" y="106"/>
                </a:lnTo>
                <a:lnTo>
                  <a:pt x="2" y="121"/>
                </a:lnTo>
                <a:lnTo>
                  <a:pt x="0" y="152"/>
                </a:lnTo>
                <a:lnTo>
                  <a:pt x="0" y="167"/>
                </a:lnTo>
                <a:lnTo>
                  <a:pt x="2" y="182"/>
                </a:lnTo>
                <a:lnTo>
                  <a:pt x="4" y="196"/>
                </a:lnTo>
                <a:lnTo>
                  <a:pt x="9" y="210"/>
                </a:lnTo>
                <a:lnTo>
                  <a:pt x="15" y="222"/>
                </a:lnTo>
                <a:lnTo>
                  <a:pt x="22" y="235"/>
                </a:lnTo>
                <a:lnTo>
                  <a:pt x="31" y="247"/>
                </a:lnTo>
                <a:lnTo>
                  <a:pt x="42" y="25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>
              <a:latin typeface="+mn-lt"/>
            </a:endParaRPr>
          </a:p>
        </p:txBody>
      </p:sp>
      <p:sp>
        <p:nvSpPr>
          <p:cNvPr id="147" name="Freeform 24">
            <a:extLst>
              <a:ext uri="{FF2B5EF4-FFF2-40B4-BE49-F238E27FC236}">
                <a16:creationId xmlns:a16="http://schemas.microsoft.com/office/drawing/2014/main" id="{1D19D31E-051F-A986-751B-23A4CAEA9508}"/>
              </a:ext>
            </a:extLst>
          </p:cNvPr>
          <p:cNvSpPr>
            <a:spLocks/>
          </p:cNvSpPr>
          <p:nvPr/>
        </p:nvSpPr>
        <p:spPr bwMode="auto">
          <a:xfrm>
            <a:off x="10083783" y="2249218"/>
            <a:ext cx="144000" cy="144000"/>
          </a:xfrm>
          <a:custGeom>
            <a:avLst/>
            <a:gdLst>
              <a:gd name="T0" fmla="*/ 159 w 304"/>
              <a:gd name="T1" fmla="*/ 303 h 304"/>
              <a:gd name="T2" fmla="*/ 182 w 304"/>
              <a:gd name="T3" fmla="*/ 300 h 304"/>
              <a:gd name="T4" fmla="*/ 210 w 304"/>
              <a:gd name="T5" fmla="*/ 292 h 304"/>
              <a:gd name="T6" fmla="*/ 235 w 304"/>
              <a:gd name="T7" fmla="*/ 278 h 304"/>
              <a:gd name="T8" fmla="*/ 240 w 304"/>
              <a:gd name="T9" fmla="*/ 272 h 304"/>
              <a:gd name="T10" fmla="*/ 249 w 304"/>
              <a:gd name="T11" fmla="*/ 265 h 304"/>
              <a:gd name="T12" fmla="*/ 259 w 304"/>
              <a:gd name="T13" fmla="*/ 258 h 304"/>
              <a:gd name="T14" fmla="*/ 265 w 304"/>
              <a:gd name="T15" fmla="*/ 248 h 304"/>
              <a:gd name="T16" fmla="*/ 273 w 304"/>
              <a:gd name="T17" fmla="*/ 240 h 304"/>
              <a:gd name="T18" fmla="*/ 278 w 304"/>
              <a:gd name="T19" fmla="*/ 234 h 304"/>
              <a:gd name="T20" fmla="*/ 292 w 304"/>
              <a:gd name="T21" fmla="*/ 209 h 304"/>
              <a:gd name="T22" fmla="*/ 301 w 304"/>
              <a:gd name="T23" fmla="*/ 181 h 304"/>
              <a:gd name="T24" fmla="*/ 303 w 304"/>
              <a:gd name="T25" fmla="*/ 158 h 304"/>
              <a:gd name="T26" fmla="*/ 303 w 304"/>
              <a:gd name="T27" fmla="*/ 135 h 304"/>
              <a:gd name="T28" fmla="*/ 297 w 304"/>
              <a:gd name="T29" fmla="*/ 105 h 304"/>
              <a:gd name="T30" fmla="*/ 286 w 304"/>
              <a:gd name="T31" fmla="*/ 78 h 304"/>
              <a:gd name="T32" fmla="*/ 259 w 304"/>
              <a:gd name="T33" fmla="*/ 42 h 304"/>
              <a:gd name="T34" fmla="*/ 235 w 304"/>
              <a:gd name="T35" fmla="*/ 22 h 304"/>
              <a:gd name="T36" fmla="*/ 210 w 304"/>
              <a:gd name="T37" fmla="*/ 9 h 304"/>
              <a:gd name="T38" fmla="*/ 182 w 304"/>
              <a:gd name="T39" fmla="*/ 2 h 304"/>
              <a:gd name="T40" fmla="*/ 152 w 304"/>
              <a:gd name="T41" fmla="*/ 0 h 304"/>
              <a:gd name="T42" fmla="*/ 106 w 304"/>
              <a:gd name="T43" fmla="*/ 4 h 304"/>
              <a:gd name="T44" fmla="*/ 66 w 304"/>
              <a:gd name="T45" fmla="*/ 22 h 304"/>
              <a:gd name="T46" fmla="*/ 23 w 304"/>
              <a:gd name="T47" fmla="*/ 65 h 304"/>
              <a:gd name="T48" fmla="*/ 5 w 304"/>
              <a:gd name="T49" fmla="*/ 105 h 304"/>
              <a:gd name="T50" fmla="*/ 0 w 304"/>
              <a:gd name="T51" fmla="*/ 152 h 304"/>
              <a:gd name="T52" fmla="*/ 3 w 304"/>
              <a:gd name="T53" fmla="*/ 181 h 304"/>
              <a:gd name="T54" fmla="*/ 10 w 304"/>
              <a:gd name="T55" fmla="*/ 209 h 304"/>
              <a:gd name="T56" fmla="*/ 23 w 304"/>
              <a:gd name="T57" fmla="*/ 234 h 304"/>
              <a:gd name="T58" fmla="*/ 43 w 304"/>
              <a:gd name="T59" fmla="*/ 258 h 304"/>
              <a:gd name="T60" fmla="*/ 79 w 304"/>
              <a:gd name="T61" fmla="*/ 285 h 304"/>
              <a:gd name="T62" fmla="*/ 106 w 304"/>
              <a:gd name="T63" fmla="*/ 296 h 304"/>
              <a:gd name="T64" fmla="*/ 136 w 304"/>
              <a:gd name="T65" fmla="*/ 303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4" h="304">
                <a:moveTo>
                  <a:pt x="152" y="304"/>
                </a:moveTo>
                <a:lnTo>
                  <a:pt x="159" y="303"/>
                </a:lnTo>
                <a:lnTo>
                  <a:pt x="167" y="303"/>
                </a:lnTo>
                <a:lnTo>
                  <a:pt x="182" y="300"/>
                </a:lnTo>
                <a:lnTo>
                  <a:pt x="196" y="296"/>
                </a:lnTo>
                <a:lnTo>
                  <a:pt x="210" y="292"/>
                </a:lnTo>
                <a:lnTo>
                  <a:pt x="222" y="285"/>
                </a:lnTo>
                <a:lnTo>
                  <a:pt x="235" y="278"/>
                </a:lnTo>
                <a:lnTo>
                  <a:pt x="237" y="274"/>
                </a:lnTo>
                <a:lnTo>
                  <a:pt x="240" y="272"/>
                </a:lnTo>
                <a:lnTo>
                  <a:pt x="247" y="268"/>
                </a:lnTo>
                <a:lnTo>
                  <a:pt x="249" y="265"/>
                </a:lnTo>
                <a:lnTo>
                  <a:pt x="252" y="262"/>
                </a:lnTo>
                <a:lnTo>
                  <a:pt x="259" y="258"/>
                </a:lnTo>
                <a:lnTo>
                  <a:pt x="263" y="251"/>
                </a:lnTo>
                <a:lnTo>
                  <a:pt x="265" y="248"/>
                </a:lnTo>
                <a:lnTo>
                  <a:pt x="269" y="246"/>
                </a:lnTo>
                <a:lnTo>
                  <a:pt x="273" y="240"/>
                </a:lnTo>
                <a:lnTo>
                  <a:pt x="275" y="236"/>
                </a:lnTo>
                <a:lnTo>
                  <a:pt x="278" y="234"/>
                </a:lnTo>
                <a:lnTo>
                  <a:pt x="286" y="221"/>
                </a:lnTo>
                <a:lnTo>
                  <a:pt x="292" y="209"/>
                </a:lnTo>
                <a:lnTo>
                  <a:pt x="297" y="195"/>
                </a:lnTo>
                <a:lnTo>
                  <a:pt x="301" y="181"/>
                </a:lnTo>
                <a:lnTo>
                  <a:pt x="303" y="166"/>
                </a:lnTo>
                <a:lnTo>
                  <a:pt x="303" y="158"/>
                </a:lnTo>
                <a:lnTo>
                  <a:pt x="304" y="152"/>
                </a:lnTo>
                <a:lnTo>
                  <a:pt x="303" y="135"/>
                </a:lnTo>
                <a:lnTo>
                  <a:pt x="301" y="120"/>
                </a:lnTo>
                <a:lnTo>
                  <a:pt x="297" y="105"/>
                </a:lnTo>
                <a:lnTo>
                  <a:pt x="292" y="92"/>
                </a:lnTo>
                <a:lnTo>
                  <a:pt x="286" y="78"/>
                </a:lnTo>
                <a:lnTo>
                  <a:pt x="278" y="65"/>
                </a:lnTo>
                <a:lnTo>
                  <a:pt x="259" y="42"/>
                </a:lnTo>
                <a:lnTo>
                  <a:pt x="247" y="31"/>
                </a:lnTo>
                <a:lnTo>
                  <a:pt x="235" y="22"/>
                </a:lnTo>
                <a:lnTo>
                  <a:pt x="222" y="15"/>
                </a:lnTo>
                <a:lnTo>
                  <a:pt x="210" y="9"/>
                </a:lnTo>
                <a:lnTo>
                  <a:pt x="196" y="4"/>
                </a:lnTo>
                <a:lnTo>
                  <a:pt x="182" y="2"/>
                </a:lnTo>
                <a:lnTo>
                  <a:pt x="167" y="0"/>
                </a:lnTo>
                <a:lnTo>
                  <a:pt x="152" y="0"/>
                </a:lnTo>
                <a:lnTo>
                  <a:pt x="121" y="2"/>
                </a:lnTo>
                <a:lnTo>
                  <a:pt x="106" y="4"/>
                </a:lnTo>
                <a:lnTo>
                  <a:pt x="93" y="9"/>
                </a:lnTo>
                <a:lnTo>
                  <a:pt x="66" y="22"/>
                </a:lnTo>
                <a:lnTo>
                  <a:pt x="43" y="42"/>
                </a:lnTo>
                <a:lnTo>
                  <a:pt x="23" y="65"/>
                </a:lnTo>
                <a:lnTo>
                  <a:pt x="10" y="92"/>
                </a:lnTo>
                <a:lnTo>
                  <a:pt x="5" y="105"/>
                </a:lnTo>
                <a:lnTo>
                  <a:pt x="3" y="120"/>
                </a:lnTo>
                <a:lnTo>
                  <a:pt x="0" y="152"/>
                </a:lnTo>
                <a:lnTo>
                  <a:pt x="0" y="166"/>
                </a:lnTo>
                <a:lnTo>
                  <a:pt x="3" y="181"/>
                </a:lnTo>
                <a:lnTo>
                  <a:pt x="5" y="195"/>
                </a:lnTo>
                <a:lnTo>
                  <a:pt x="10" y="209"/>
                </a:lnTo>
                <a:lnTo>
                  <a:pt x="16" y="221"/>
                </a:lnTo>
                <a:lnTo>
                  <a:pt x="23" y="234"/>
                </a:lnTo>
                <a:lnTo>
                  <a:pt x="32" y="246"/>
                </a:lnTo>
                <a:lnTo>
                  <a:pt x="43" y="258"/>
                </a:lnTo>
                <a:lnTo>
                  <a:pt x="66" y="278"/>
                </a:lnTo>
                <a:lnTo>
                  <a:pt x="79" y="285"/>
                </a:lnTo>
                <a:lnTo>
                  <a:pt x="93" y="292"/>
                </a:lnTo>
                <a:lnTo>
                  <a:pt x="106" y="296"/>
                </a:lnTo>
                <a:lnTo>
                  <a:pt x="121" y="300"/>
                </a:lnTo>
                <a:lnTo>
                  <a:pt x="136" y="303"/>
                </a:lnTo>
                <a:lnTo>
                  <a:pt x="152" y="30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noProof="0" dirty="0">
              <a:latin typeface="+mn-lt"/>
            </a:endParaRPr>
          </a:p>
        </p:txBody>
      </p:sp>
      <p:sp>
        <p:nvSpPr>
          <p:cNvPr id="148" name="ZoneTexte 147">
            <a:extLst>
              <a:ext uri="{FF2B5EF4-FFF2-40B4-BE49-F238E27FC236}">
                <a16:creationId xmlns:a16="http://schemas.microsoft.com/office/drawing/2014/main" id="{B1936241-8F90-6CDA-1562-4732495BF2CB}"/>
              </a:ext>
            </a:extLst>
          </p:cNvPr>
          <p:cNvSpPr txBox="1"/>
          <p:nvPr/>
        </p:nvSpPr>
        <p:spPr>
          <a:xfrm>
            <a:off x="8146306" y="2170292"/>
            <a:ext cx="1900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>
                <a:latin typeface="+mn-lt"/>
              </a:rPr>
              <a:t>Enrolled participants</a:t>
            </a:r>
          </a:p>
        </p:txBody>
      </p:sp>
      <p:grpSp>
        <p:nvGrpSpPr>
          <p:cNvPr id="336" name="Groupe 335">
            <a:extLst>
              <a:ext uri="{FF2B5EF4-FFF2-40B4-BE49-F238E27FC236}">
                <a16:creationId xmlns:a16="http://schemas.microsoft.com/office/drawing/2014/main" id="{7BA3B771-7543-7440-68A7-88BDE7A5138D}"/>
              </a:ext>
            </a:extLst>
          </p:cNvPr>
          <p:cNvGrpSpPr/>
          <p:nvPr/>
        </p:nvGrpSpPr>
        <p:grpSpPr>
          <a:xfrm>
            <a:off x="7593401" y="2756474"/>
            <a:ext cx="3531718" cy="2997950"/>
            <a:chOff x="6516967" y="3050025"/>
            <a:chExt cx="3531718" cy="2997950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C8463BA0-FC4E-CBBC-6C97-639DED233EBC}"/>
                </a:ext>
              </a:extLst>
            </p:cNvPr>
            <p:cNvSpPr/>
            <p:nvPr/>
          </p:nvSpPr>
          <p:spPr bwMode="auto">
            <a:xfrm>
              <a:off x="7305435" y="4148024"/>
              <a:ext cx="1518880" cy="1549134"/>
            </a:xfrm>
            <a:prstGeom prst="rect">
              <a:avLst/>
            </a:prstGeom>
            <a:solidFill>
              <a:srgbClr val="E5F5FF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33" name="Line 18">
              <a:extLst>
                <a:ext uri="{FF2B5EF4-FFF2-40B4-BE49-F238E27FC236}">
                  <a16:creationId xmlns:a16="http://schemas.microsoft.com/office/drawing/2014/main" id="{0804B48A-2AE2-7362-7CF8-34E2851A4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4459" y="4121831"/>
              <a:ext cx="251354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34" name="Line 18">
              <a:extLst>
                <a:ext uri="{FF2B5EF4-FFF2-40B4-BE49-F238E27FC236}">
                  <a16:creationId xmlns:a16="http://schemas.microsoft.com/office/drawing/2014/main" id="{D0948B89-A4C4-7853-7445-E475C9435B7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619350" y="4415606"/>
              <a:ext cx="246714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35" name="ZoneTexte 134">
              <a:extLst>
                <a:ext uri="{FF2B5EF4-FFF2-40B4-BE49-F238E27FC236}">
                  <a16:creationId xmlns:a16="http://schemas.microsoft.com/office/drawing/2014/main" id="{B46FA1A7-24AB-E728-C6A0-C8E19974CC23}"/>
                </a:ext>
              </a:extLst>
            </p:cNvPr>
            <p:cNvSpPr txBox="1"/>
            <p:nvPr/>
          </p:nvSpPr>
          <p:spPr>
            <a:xfrm>
              <a:off x="7069699" y="5770976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0.01</a:t>
              </a: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332BC60E-3690-5364-15F6-24A6E13E83C1}"/>
                </a:ext>
              </a:extLst>
            </p:cNvPr>
            <p:cNvSpPr txBox="1"/>
            <p:nvPr/>
          </p:nvSpPr>
          <p:spPr>
            <a:xfrm>
              <a:off x="6805678" y="5544163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0.01</a:t>
              </a:r>
            </a:p>
          </p:txBody>
        </p:sp>
        <p:sp>
          <p:nvSpPr>
            <p:cNvPr id="138" name="ZoneTexte 137">
              <a:extLst>
                <a:ext uri="{FF2B5EF4-FFF2-40B4-BE49-F238E27FC236}">
                  <a16:creationId xmlns:a16="http://schemas.microsoft.com/office/drawing/2014/main" id="{620D273A-36A6-03FB-005B-1D1DF1973F2D}"/>
                </a:ext>
              </a:extLst>
            </p:cNvPr>
            <p:cNvSpPr txBox="1"/>
            <p:nvPr/>
          </p:nvSpPr>
          <p:spPr>
            <a:xfrm rot="16200000">
              <a:off x="5605789" y="4293488"/>
              <a:ext cx="21301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noProof="0" dirty="0" err="1">
                  <a:latin typeface="+mn-lt"/>
                </a:rPr>
                <a:t>Teropavimab</a:t>
              </a:r>
              <a:r>
                <a:rPr lang="en-US" sz="1400" b="1" noProof="0" dirty="0">
                  <a:latin typeface="+mn-lt"/>
                </a:rPr>
                <a:t> IC90 (</a:t>
              </a:r>
              <a:r>
                <a:rPr lang="en-US" sz="1400" b="1" noProof="0" dirty="0">
                  <a:latin typeface="Symbol" pitchFamily="2" charset="2"/>
                </a:rPr>
                <a:t>m</a:t>
              </a:r>
              <a:r>
                <a:rPr lang="en-US" sz="1400" b="1" noProof="0" dirty="0">
                  <a:latin typeface="+mn-lt"/>
                </a:rPr>
                <a:t>g/ml)</a:t>
              </a:r>
            </a:p>
          </p:txBody>
        </p:sp>
        <p:sp>
          <p:nvSpPr>
            <p:cNvPr id="139" name="ZoneTexte 138">
              <a:extLst>
                <a:ext uri="{FF2B5EF4-FFF2-40B4-BE49-F238E27FC236}">
                  <a16:creationId xmlns:a16="http://schemas.microsoft.com/office/drawing/2014/main" id="{75D380F0-14D1-ACC6-06DF-F221F6594C56}"/>
                </a:ext>
              </a:extLst>
            </p:cNvPr>
            <p:cNvSpPr txBox="1"/>
            <p:nvPr/>
          </p:nvSpPr>
          <p:spPr>
            <a:xfrm>
              <a:off x="6884226" y="486517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0.1</a:t>
              </a:r>
            </a:p>
          </p:txBody>
        </p:sp>
        <p:sp>
          <p:nvSpPr>
            <p:cNvPr id="140" name="ZoneTexte 139">
              <a:extLst>
                <a:ext uri="{FF2B5EF4-FFF2-40B4-BE49-F238E27FC236}">
                  <a16:creationId xmlns:a16="http://schemas.microsoft.com/office/drawing/2014/main" id="{C60CEC86-1ADB-F55A-CA1B-59D431479066}"/>
                </a:ext>
              </a:extLst>
            </p:cNvPr>
            <p:cNvSpPr txBox="1"/>
            <p:nvPr/>
          </p:nvSpPr>
          <p:spPr>
            <a:xfrm>
              <a:off x="6998039" y="4186202"/>
              <a:ext cx="2664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1</a:t>
              </a:r>
            </a:p>
          </p:txBody>
        </p:sp>
        <p:sp>
          <p:nvSpPr>
            <p:cNvPr id="141" name="ZoneTexte 140">
              <a:extLst>
                <a:ext uri="{FF2B5EF4-FFF2-40B4-BE49-F238E27FC236}">
                  <a16:creationId xmlns:a16="http://schemas.microsoft.com/office/drawing/2014/main" id="{D235F850-4A30-6D5C-813F-4BAD1079A667}"/>
                </a:ext>
              </a:extLst>
            </p:cNvPr>
            <p:cNvSpPr txBox="1"/>
            <p:nvPr/>
          </p:nvSpPr>
          <p:spPr>
            <a:xfrm>
              <a:off x="6802472" y="3050025"/>
              <a:ext cx="4619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&gt; 50</a:t>
              </a:r>
            </a:p>
          </p:txBody>
        </p:sp>
        <p:sp>
          <p:nvSpPr>
            <p:cNvPr id="142" name="ZoneTexte 141">
              <a:extLst>
                <a:ext uri="{FF2B5EF4-FFF2-40B4-BE49-F238E27FC236}">
                  <a16:creationId xmlns:a16="http://schemas.microsoft.com/office/drawing/2014/main" id="{DE7A8DE5-29E6-0331-A4CE-8B868D43B6FA}"/>
                </a:ext>
              </a:extLst>
            </p:cNvPr>
            <p:cNvSpPr txBox="1"/>
            <p:nvPr/>
          </p:nvSpPr>
          <p:spPr>
            <a:xfrm>
              <a:off x="7788366" y="5770976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0.1</a:t>
              </a:r>
            </a:p>
          </p:txBody>
        </p:sp>
        <p:sp>
          <p:nvSpPr>
            <p:cNvPr id="143" name="ZoneTexte 142">
              <a:extLst>
                <a:ext uri="{FF2B5EF4-FFF2-40B4-BE49-F238E27FC236}">
                  <a16:creationId xmlns:a16="http://schemas.microsoft.com/office/drawing/2014/main" id="{15D994EF-254B-2960-7EDE-3A0CC445B330}"/>
                </a:ext>
              </a:extLst>
            </p:cNvPr>
            <p:cNvSpPr txBox="1"/>
            <p:nvPr/>
          </p:nvSpPr>
          <p:spPr>
            <a:xfrm>
              <a:off x="8516197" y="5770976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1</a:t>
              </a:r>
            </a:p>
          </p:txBody>
        </p:sp>
        <p:sp>
          <p:nvSpPr>
            <p:cNvPr id="144" name="ZoneTexte 143">
              <a:extLst>
                <a:ext uri="{FF2B5EF4-FFF2-40B4-BE49-F238E27FC236}">
                  <a16:creationId xmlns:a16="http://schemas.microsoft.com/office/drawing/2014/main" id="{F28C205E-297F-B45A-53C3-30493D296002}"/>
                </a:ext>
              </a:extLst>
            </p:cNvPr>
            <p:cNvSpPr txBox="1"/>
            <p:nvPr/>
          </p:nvSpPr>
          <p:spPr>
            <a:xfrm>
              <a:off x="9163183" y="5770976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10</a:t>
              </a:r>
            </a:p>
          </p:txBody>
        </p:sp>
        <p:sp>
          <p:nvSpPr>
            <p:cNvPr id="145" name="ZoneTexte 144">
              <a:extLst>
                <a:ext uri="{FF2B5EF4-FFF2-40B4-BE49-F238E27FC236}">
                  <a16:creationId xmlns:a16="http://schemas.microsoft.com/office/drawing/2014/main" id="{778785C2-3416-EE0A-B860-7400D471E114}"/>
                </a:ext>
              </a:extLst>
            </p:cNvPr>
            <p:cNvSpPr txBox="1"/>
            <p:nvPr/>
          </p:nvSpPr>
          <p:spPr>
            <a:xfrm>
              <a:off x="9586699" y="5770976"/>
              <a:ext cx="46198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>
                  <a:latin typeface="+mn-lt"/>
                </a:rPr>
                <a:t>&gt; 50</a:t>
              </a:r>
            </a:p>
          </p:txBody>
        </p:sp>
        <p:grpSp>
          <p:nvGrpSpPr>
            <p:cNvPr id="149" name="Groupe 148">
              <a:extLst>
                <a:ext uri="{FF2B5EF4-FFF2-40B4-BE49-F238E27FC236}">
                  <a16:creationId xmlns:a16="http://schemas.microsoft.com/office/drawing/2014/main" id="{F10EABA4-9DE7-7CAB-0392-757A411AD4C9}"/>
                </a:ext>
              </a:extLst>
            </p:cNvPr>
            <p:cNvGrpSpPr/>
            <p:nvPr/>
          </p:nvGrpSpPr>
          <p:grpSpPr>
            <a:xfrm>
              <a:off x="7200787" y="3182033"/>
              <a:ext cx="2617784" cy="2596088"/>
              <a:chOff x="1671121" y="2818893"/>
              <a:chExt cx="2617784" cy="2596088"/>
            </a:xfrm>
          </p:grpSpPr>
          <p:sp>
            <p:nvSpPr>
              <p:cNvPr id="325" name="Freeform 6">
                <a:extLst>
                  <a:ext uri="{FF2B5EF4-FFF2-40B4-BE49-F238E27FC236}">
                    <a16:creationId xmlns:a16="http://schemas.microsoft.com/office/drawing/2014/main" id="{FAA753FD-9EDD-A730-B2B6-E1B3A50F5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733" y="2820803"/>
                <a:ext cx="2537627" cy="2513215"/>
              </a:xfrm>
              <a:custGeom>
                <a:avLst/>
                <a:gdLst>
                  <a:gd name="T0" fmla="*/ 16453 w 16453"/>
                  <a:gd name="T1" fmla="*/ 8966 h 8966"/>
                  <a:gd name="T2" fmla="*/ 0 w 16453"/>
                  <a:gd name="T3" fmla="*/ 8966 h 8966"/>
                  <a:gd name="T4" fmla="*/ 0 w 16453"/>
                  <a:gd name="T5" fmla="*/ 0 h 8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453" h="8966">
                    <a:moveTo>
                      <a:pt x="16453" y="8966"/>
                    </a:moveTo>
                    <a:lnTo>
                      <a:pt x="0" y="896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6" name="Line 9">
                <a:extLst>
                  <a:ext uri="{FF2B5EF4-FFF2-40B4-BE49-F238E27FC236}">
                    <a16:creationId xmlns:a16="http://schemas.microsoft.com/office/drawing/2014/main" id="{51701103-B1F8-F070-30D4-5BFEDEA49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88905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7" name="Line 10">
                <a:extLst>
                  <a:ext uri="{FF2B5EF4-FFF2-40B4-BE49-F238E27FC236}">
                    <a16:creationId xmlns:a16="http://schemas.microsoft.com/office/drawing/2014/main" id="{40F90F28-F26E-7188-9746-A1EBD3CB9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8370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8" name="Line 11">
                <a:extLst>
                  <a:ext uri="{FF2B5EF4-FFF2-40B4-BE49-F238E27FC236}">
                    <a16:creationId xmlns:a16="http://schemas.microsoft.com/office/drawing/2014/main" id="{4BE72132-06D0-68F3-E4E9-E019B634C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914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29" name="Line 12">
                <a:extLst>
                  <a:ext uri="{FF2B5EF4-FFF2-40B4-BE49-F238E27FC236}">
                    <a16:creationId xmlns:a16="http://schemas.microsoft.com/office/drawing/2014/main" id="{457BCC75-7100-FB97-534C-A9B92B2AB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9416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0" name="Line 13">
                <a:extLst>
                  <a:ext uri="{FF2B5EF4-FFF2-40B4-BE49-F238E27FC236}">
                    <a16:creationId xmlns:a16="http://schemas.microsoft.com/office/drawing/2014/main" id="{CAC3C00F-C891-2F94-C749-D93CA595E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5733" y="5334018"/>
                <a:ext cx="0" cy="809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1" name="Line 15">
                <a:extLst>
                  <a:ext uri="{FF2B5EF4-FFF2-40B4-BE49-F238E27FC236}">
                    <a16:creationId xmlns:a16="http://schemas.microsoft.com/office/drawing/2014/main" id="{8DC2CAD7-5DF7-7A36-62DC-D9AF91A85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3964531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2" name="Line 16">
                <a:extLst>
                  <a:ext uri="{FF2B5EF4-FFF2-40B4-BE49-F238E27FC236}">
                    <a16:creationId xmlns:a16="http://schemas.microsoft.com/office/drawing/2014/main" id="{81231C2A-B78B-BB01-DDCA-8C4E0FCD0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4632871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3" name="Line 17">
                <a:extLst>
                  <a:ext uri="{FF2B5EF4-FFF2-40B4-BE49-F238E27FC236}">
                    <a16:creationId xmlns:a16="http://schemas.microsoft.com/office/drawing/2014/main" id="{590FF21D-1797-9846-255D-83A580FEA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5334018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4" name="Line 18">
                <a:extLst>
                  <a:ext uri="{FF2B5EF4-FFF2-40B4-BE49-F238E27FC236}">
                    <a16:creationId xmlns:a16="http://schemas.microsoft.com/office/drawing/2014/main" id="{C6B60701-6F48-7EDC-1722-4EA1024CA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1121" y="2818893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  <p:sp>
            <p:nvSpPr>
              <p:cNvPr id="335" name="Line 18">
                <a:extLst>
                  <a:ext uri="{FF2B5EF4-FFF2-40B4-BE49-F238E27FC236}">
                    <a16:creationId xmlns:a16="http://schemas.microsoft.com/office/drawing/2014/main" id="{6A9ABE3B-A085-1CBC-2EDC-525E0D458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3824" y="3284554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>
                  <a:latin typeface="+mn-lt"/>
                </a:endParaRPr>
              </a:p>
            </p:txBody>
          </p:sp>
        </p:grpSp>
        <p:sp>
          <p:nvSpPr>
            <p:cNvPr id="150" name="ZoneTexte 149">
              <a:extLst>
                <a:ext uri="{FF2B5EF4-FFF2-40B4-BE49-F238E27FC236}">
                  <a16:creationId xmlns:a16="http://schemas.microsoft.com/office/drawing/2014/main" id="{45230D69-7F0B-B49A-DC12-3D33A1A9EBC1}"/>
                </a:ext>
              </a:extLst>
            </p:cNvPr>
            <p:cNvSpPr txBox="1"/>
            <p:nvPr/>
          </p:nvSpPr>
          <p:spPr>
            <a:xfrm>
              <a:off x="6916286" y="3523278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200" noProof="0" dirty="0">
                  <a:latin typeface="+mn-lt"/>
                </a:rPr>
                <a:t>10</a:t>
              </a:r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56A44685-DA5C-E54B-7496-5D27D7AED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5766" y="413279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2" name="Freeform 22">
              <a:extLst>
                <a:ext uri="{FF2B5EF4-FFF2-40B4-BE49-F238E27FC236}">
                  <a16:creationId xmlns:a16="http://schemas.microsoft.com/office/drawing/2014/main" id="{51D5C941-6A1E-AD1F-69BD-9EFF32FC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432" y="416709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3" name="Freeform 22">
              <a:extLst>
                <a:ext uri="{FF2B5EF4-FFF2-40B4-BE49-F238E27FC236}">
                  <a16:creationId xmlns:a16="http://schemas.microsoft.com/office/drawing/2014/main" id="{F8C2E712-020C-C30B-6436-AE2D985DB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209" y="416708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4" name="Freeform 22">
              <a:extLst>
                <a:ext uri="{FF2B5EF4-FFF2-40B4-BE49-F238E27FC236}">
                  <a16:creationId xmlns:a16="http://schemas.microsoft.com/office/drawing/2014/main" id="{144CF928-F61B-83A7-B22A-93A8FF18E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833" y="46492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5" name="Freeform 22">
              <a:extLst>
                <a:ext uri="{FF2B5EF4-FFF2-40B4-BE49-F238E27FC236}">
                  <a16:creationId xmlns:a16="http://schemas.microsoft.com/office/drawing/2014/main" id="{302753AF-187C-B372-39EF-90D380287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711" y="45471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6" name="Freeform 22">
              <a:extLst>
                <a:ext uri="{FF2B5EF4-FFF2-40B4-BE49-F238E27FC236}">
                  <a16:creationId xmlns:a16="http://schemas.microsoft.com/office/drawing/2014/main" id="{C2A1EB58-9B35-ADF2-9AAC-95D7C761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147" y="455385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7" name="Freeform 22">
              <a:extLst>
                <a:ext uri="{FF2B5EF4-FFF2-40B4-BE49-F238E27FC236}">
                  <a16:creationId xmlns:a16="http://schemas.microsoft.com/office/drawing/2014/main" id="{837B7B55-98FE-9C7F-F4F2-024CCD73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351" y="43822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8" name="Freeform 22">
              <a:extLst>
                <a:ext uri="{FF2B5EF4-FFF2-40B4-BE49-F238E27FC236}">
                  <a16:creationId xmlns:a16="http://schemas.microsoft.com/office/drawing/2014/main" id="{80E12A52-437A-A612-BA24-4ED8C3EB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038" y="45682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59" name="Freeform 22">
              <a:extLst>
                <a:ext uri="{FF2B5EF4-FFF2-40B4-BE49-F238E27FC236}">
                  <a16:creationId xmlns:a16="http://schemas.microsoft.com/office/drawing/2014/main" id="{B5A7AFFE-8102-2797-1E6D-208538497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23" y="5021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0" name="Freeform 22">
              <a:extLst>
                <a:ext uri="{FF2B5EF4-FFF2-40B4-BE49-F238E27FC236}">
                  <a16:creationId xmlns:a16="http://schemas.microsoft.com/office/drawing/2014/main" id="{A4FDFC50-1D63-D958-F810-44E3AD83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2675" y="514217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1" name="Freeform 22">
              <a:extLst>
                <a:ext uri="{FF2B5EF4-FFF2-40B4-BE49-F238E27FC236}">
                  <a16:creationId xmlns:a16="http://schemas.microsoft.com/office/drawing/2014/main" id="{11AB7F4F-4152-CCE3-99E8-EA84A554E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7664" y="42535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2" name="Freeform 22">
              <a:extLst>
                <a:ext uri="{FF2B5EF4-FFF2-40B4-BE49-F238E27FC236}">
                  <a16:creationId xmlns:a16="http://schemas.microsoft.com/office/drawing/2014/main" id="{98DA6343-020A-1D83-0860-16FC08C9B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7351" y="45278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2C889136-79A0-CC8D-3C5B-FAF09C66F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1491" y="4699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4" name="Freeform 22">
              <a:extLst>
                <a:ext uri="{FF2B5EF4-FFF2-40B4-BE49-F238E27FC236}">
                  <a16:creationId xmlns:a16="http://schemas.microsoft.com/office/drawing/2014/main" id="{17816E2D-DBE3-9A86-C82A-AE6BE705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3242" y="4699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B27C0A24-E1B0-4D8A-B350-972AAA39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6509" y="486517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6" name="Freeform 22">
              <a:extLst>
                <a:ext uri="{FF2B5EF4-FFF2-40B4-BE49-F238E27FC236}">
                  <a16:creationId xmlns:a16="http://schemas.microsoft.com/office/drawing/2014/main" id="{DC0EA7C4-3E33-5B09-9154-DACA1792B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6073" y="416708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7" name="Freeform 22">
              <a:extLst>
                <a:ext uri="{FF2B5EF4-FFF2-40B4-BE49-F238E27FC236}">
                  <a16:creationId xmlns:a16="http://schemas.microsoft.com/office/drawing/2014/main" id="{612E55C4-3306-0FD1-45A7-F535421A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032" y="415418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8" name="Freeform 22">
              <a:extLst>
                <a:ext uri="{FF2B5EF4-FFF2-40B4-BE49-F238E27FC236}">
                  <a16:creationId xmlns:a16="http://schemas.microsoft.com/office/drawing/2014/main" id="{4C6E1A94-8CE3-E91B-D741-3C526F41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5800" y="420403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69" name="Freeform 22">
              <a:extLst>
                <a:ext uri="{FF2B5EF4-FFF2-40B4-BE49-F238E27FC236}">
                  <a16:creationId xmlns:a16="http://schemas.microsoft.com/office/drawing/2014/main" id="{7E0A81B2-8ADE-F11B-2845-5D3EDA32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34" y="49555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0" name="Freeform 22">
              <a:extLst>
                <a:ext uri="{FF2B5EF4-FFF2-40B4-BE49-F238E27FC236}">
                  <a16:creationId xmlns:a16="http://schemas.microsoft.com/office/drawing/2014/main" id="{37A772EA-4B9B-C488-7D34-B6BCD7AC7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933" y="5021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1" name="Freeform 22">
              <a:extLst>
                <a:ext uri="{FF2B5EF4-FFF2-40B4-BE49-F238E27FC236}">
                  <a16:creationId xmlns:a16="http://schemas.microsoft.com/office/drawing/2014/main" id="{AB22489C-8D3F-EAC6-1A60-0727C99C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1245" y="433529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2" name="Freeform 22">
              <a:extLst>
                <a:ext uri="{FF2B5EF4-FFF2-40B4-BE49-F238E27FC236}">
                  <a16:creationId xmlns:a16="http://schemas.microsoft.com/office/drawing/2014/main" id="{AB9E0A74-BFC4-C9C5-070A-0CA4AF00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6045" y="47879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3" name="Freeform 22">
              <a:extLst>
                <a:ext uri="{FF2B5EF4-FFF2-40B4-BE49-F238E27FC236}">
                  <a16:creationId xmlns:a16="http://schemas.microsoft.com/office/drawing/2014/main" id="{6C39D0BC-220C-1899-CCE9-1503ECA9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0805" y="45682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4" name="Freeform 22">
              <a:extLst>
                <a:ext uri="{FF2B5EF4-FFF2-40B4-BE49-F238E27FC236}">
                  <a16:creationId xmlns:a16="http://schemas.microsoft.com/office/drawing/2014/main" id="{A775F63A-C7A2-3A38-432A-47B77564C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5647" y="458243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D15F63D8-7167-912E-9DD1-795066E49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89" y="43012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6" name="Freeform 22">
              <a:extLst>
                <a:ext uri="{FF2B5EF4-FFF2-40B4-BE49-F238E27FC236}">
                  <a16:creationId xmlns:a16="http://schemas.microsoft.com/office/drawing/2014/main" id="{230E02F1-61E6-C68C-9837-171B2D9F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143" y="43609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7" name="Freeform 22">
              <a:extLst>
                <a:ext uri="{FF2B5EF4-FFF2-40B4-BE49-F238E27FC236}">
                  <a16:creationId xmlns:a16="http://schemas.microsoft.com/office/drawing/2014/main" id="{9C0E4DBC-F7B0-3BD5-71E4-D19F47B0E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92" y="424098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8" name="Freeform 22">
              <a:extLst>
                <a:ext uri="{FF2B5EF4-FFF2-40B4-BE49-F238E27FC236}">
                  <a16:creationId xmlns:a16="http://schemas.microsoft.com/office/drawing/2014/main" id="{5F45E2A9-7AD6-B189-5754-FFA1AA481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117" y="427511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79" name="Freeform 22">
              <a:extLst>
                <a:ext uri="{FF2B5EF4-FFF2-40B4-BE49-F238E27FC236}">
                  <a16:creationId xmlns:a16="http://schemas.microsoft.com/office/drawing/2014/main" id="{BAD6DF0E-D7E0-8786-1F52-F3C77E1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30" y="43560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0" name="Freeform 22">
              <a:extLst>
                <a:ext uri="{FF2B5EF4-FFF2-40B4-BE49-F238E27FC236}">
                  <a16:creationId xmlns:a16="http://schemas.microsoft.com/office/drawing/2014/main" id="{787840D3-03D1-E558-40C0-A4A0F6FF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357" y="46861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1" name="Freeform 22">
              <a:extLst>
                <a:ext uri="{FF2B5EF4-FFF2-40B4-BE49-F238E27FC236}">
                  <a16:creationId xmlns:a16="http://schemas.microsoft.com/office/drawing/2014/main" id="{92572059-A75A-28A4-2F08-37BEFA3D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3785" y="45819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2" name="Freeform 22">
              <a:extLst>
                <a:ext uri="{FF2B5EF4-FFF2-40B4-BE49-F238E27FC236}">
                  <a16:creationId xmlns:a16="http://schemas.microsoft.com/office/drawing/2014/main" id="{A59FE9D4-DB63-AF14-ED30-8A04E440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609" y="474270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3" name="Freeform 22">
              <a:extLst>
                <a:ext uri="{FF2B5EF4-FFF2-40B4-BE49-F238E27FC236}">
                  <a16:creationId xmlns:a16="http://schemas.microsoft.com/office/drawing/2014/main" id="{1D672C43-9271-7F96-E98D-8E001BE07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83" y="468243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4" name="Freeform 22">
              <a:extLst>
                <a:ext uri="{FF2B5EF4-FFF2-40B4-BE49-F238E27FC236}">
                  <a16:creationId xmlns:a16="http://schemas.microsoft.com/office/drawing/2014/main" id="{DE1723C4-9B72-4CED-A2C6-1799D10A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759" y="46492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5" name="Freeform 22">
              <a:extLst>
                <a:ext uri="{FF2B5EF4-FFF2-40B4-BE49-F238E27FC236}">
                  <a16:creationId xmlns:a16="http://schemas.microsoft.com/office/drawing/2014/main" id="{FC32AA3E-5691-09A6-BB8A-1C0881CA1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71" y="472018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6" name="Freeform 22">
              <a:extLst>
                <a:ext uri="{FF2B5EF4-FFF2-40B4-BE49-F238E27FC236}">
                  <a16:creationId xmlns:a16="http://schemas.microsoft.com/office/drawing/2014/main" id="{D3139F8D-3DEA-2896-E3AF-33031725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945" y="429399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7" name="Freeform 22">
              <a:extLst>
                <a:ext uri="{FF2B5EF4-FFF2-40B4-BE49-F238E27FC236}">
                  <a16:creationId xmlns:a16="http://schemas.microsoft.com/office/drawing/2014/main" id="{E4E87510-51C2-BE80-BB53-F6253D40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246" y="442098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8" name="Freeform 22">
              <a:extLst>
                <a:ext uri="{FF2B5EF4-FFF2-40B4-BE49-F238E27FC236}">
                  <a16:creationId xmlns:a16="http://schemas.microsoft.com/office/drawing/2014/main" id="{4557271F-FCA8-5BD1-9E76-1BD4F05B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326" y="48011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89" name="Freeform 22">
              <a:extLst>
                <a:ext uri="{FF2B5EF4-FFF2-40B4-BE49-F238E27FC236}">
                  <a16:creationId xmlns:a16="http://schemas.microsoft.com/office/drawing/2014/main" id="{9582C87B-56FD-58F0-8D03-6D2C0CE1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4209" y="483467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0" name="Freeform 22">
              <a:extLst>
                <a:ext uri="{FF2B5EF4-FFF2-40B4-BE49-F238E27FC236}">
                  <a16:creationId xmlns:a16="http://schemas.microsoft.com/office/drawing/2014/main" id="{8293CA48-FEA7-F664-94BB-7D5AF2F7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777" y="47742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1" name="Freeform 22">
              <a:extLst>
                <a:ext uri="{FF2B5EF4-FFF2-40B4-BE49-F238E27FC236}">
                  <a16:creationId xmlns:a16="http://schemas.microsoft.com/office/drawing/2014/main" id="{D33EED1A-BEA4-8000-9182-50D046E0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653" y="47961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2" name="Freeform 22">
              <a:extLst>
                <a:ext uri="{FF2B5EF4-FFF2-40B4-BE49-F238E27FC236}">
                  <a16:creationId xmlns:a16="http://schemas.microsoft.com/office/drawing/2014/main" id="{DF9A4314-751F-099F-EDE6-9C7176A1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652" y="47474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3" name="Freeform 22">
              <a:extLst>
                <a:ext uri="{FF2B5EF4-FFF2-40B4-BE49-F238E27FC236}">
                  <a16:creationId xmlns:a16="http://schemas.microsoft.com/office/drawing/2014/main" id="{E05A6C97-3215-70FD-9E58-24E79B1E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373" y="471382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4" name="Freeform 22">
              <a:extLst>
                <a:ext uri="{FF2B5EF4-FFF2-40B4-BE49-F238E27FC236}">
                  <a16:creationId xmlns:a16="http://schemas.microsoft.com/office/drawing/2014/main" id="{B277AD57-B345-ABD8-8681-9637B1EE5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904" y="47543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5" name="Freeform 22">
              <a:extLst>
                <a:ext uri="{FF2B5EF4-FFF2-40B4-BE49-F238E27FC236}">
                  <a16:creationId xmlns:a16="http://schemas.microsoft.com/office/drawing/2014/main" id="{21AB6B56-D9BE-717C-8EDF-22363E45F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46" y="425441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6" name="Freeform 22">
              <a:extLst>
                <a:ext uri="{FF2B5EF4-FFF2-40B4-BE49-F238E27FC236}">
                  <a16:creationId xmlns:a16="http://schemas.microsoft.com/office/drawing/2014/main" id="{88D33EA5-DEC1-6878-59EE-04566BCE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8689" y="41900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7" name="Freeform 22">
              <a:extLst>
                <a:ext uri="{FF2B5EF4-FFF2-40B4-BE49-F238E27FC236}">
                  <a16:creationId xmlns:a16="http://schemas.microsoft.com/office/drawing/2014/main" id="{452BCF75-02D6-5052-95C2-F301CF05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409" y="44739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8" name="Freeform 22">
              <a:extLst>
                <a:ext uri="{FF2B5EF4-FFF2-40B4-BE49-F238E27FC236}">
                  <a16:creationId xmlns:a16="http://schemas.microsoft.com/office/drawing/2014/main" id="{7F93E9A4-4A3D-60EB-4307-4BE426B9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6558" y="452484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199" name="Freeform 22">
              <a:extLst>
                <a:ext uri="{FF2B5EF4-FFF2-40B4-BE49-F238E27FC236}">
                  <a16:creationId xmlns:a16="http://schemas.microsoft.com/office/drawing/2014/main" id="{E7205A51-F8E2-DC84-8304-EB32C8FF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609" y="428294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0" name="Freeform 22">
              <a:extLst>
                <a:ext uri="{FF2B5EF4-FFF2-40B4-BE49-F238E27FC236}">
                  <a16:creationId xmlns:a16="http://schemas.microsoft.com/office/drawing/2014/main" id="{3E1C1EAC-D89D-1AC1-AA24-B2D7B0EA6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114" y="43892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1" name="Freeform 22">
              <a:extLst>
                <a:ext uri="{FF2B5EF4-FFF2-40B4-BE49-F238E27FC236}">
                  <a16:creationId xmlns:a16="http://schemas.microsoft.com/office/drawing/2014/main" id="{D71403AD-1522-6ED6-57DD-118BF654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060" y="42872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2" name="Freeform 22">
              <a:extLst>
                <a:ext uri="{FF2B5EF4-FFF2-40B4-BE49-F238E27FC236}">
                  <a16:creationId xmlns:a16="http://schemas.microsoft.com/office/drawing/2014/main" id="{3EBCE185-79EC-36B2-58CF-276CF6E4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7723" y="42800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56E94186-A4B8-022E-5351-085FB10D3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267" y="455385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AEA297BF-A744-DAC3-7B10-71F4A5F8C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267" y="461292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5" name="Freeform 22">
              <a:extLst>
                <a:ext uri="{FF2B5EF4-FFF2-40B4-BE49-F238E27FC236}">
                  <a16:creationId xmlns:a16="http://schemas.microsoft.com/office/drawing/2014/main" id="{99A5BCAC-761A-AF08-122E-2A6FD466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65" y="45876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6" name="Freeform 22">
              <a:extLst>
                <a:ext uri="{FF2B5EF4-FFF2-40B4-BE49-F238E27FC236}">
                  <a16:creationId xmlns:a16="http://schemas.microsoft.com/office/drawing/2014/main" id="{8CC1FBA0-D3E4-BD4C-9C68-427ED9148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897" y="460519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7" name="Freeform 22">
              <a:extLst>
                <a:ext uri="{FF2B5EF4-FFF2-40B4-BE49-F238E27FC236}">
                  <a16:creationId xmlns:a16="http://schemas.microsoft.com/office/drawing/2014/main" id="{E83ACBBD-C33F-CB60-A5E6-A4C3DC9B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745" y="46083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8" name="Freeform 22">
              <a:extLst>
                <a:ext uri="{FF2B5EF4-FFF2-40B4-BE49-F238E27FC236}">
                  <a16:creationId xmlns:a16="http://schemas.microsoft.com/office/drawing/2014/main" id="{38456F57-E91D-87F3-5155-9096D075A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127" y="46543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09" name="Freeform 22">
              <a:extLst>
                <a:ext uri="{FF2B5EF4-FFF2-40B4-BE49-F238E27FC236}">
                  <a16:creationId xmlns:a16="http://schemas.microsoft.com/office/drawing/2014/main" id="{54AAB961-E6BE-6EEA-14D3-BABC2AB9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707" y="442151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550ED64E-8050-10A3-4AF7-0B19618EB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903" y="438741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1" name="Freeform 22">
              <a:extLst>
                <a:ext uri="{FF2B5EF4-FFF2-40B4-BE49-F238E27FC236}">
                  <a16:creationId xmlns:a16="http://schemas.microsoft.com/office/drawing/2014/main" id="{65328AF8-DD7A-41FB-76DF-3BF3DEF1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098" y="442191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D0DA740D-C0B5-2F2A-B68F-B43009FC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674" y="432470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3" name="Freeform 22">
              <a:extLst>
                <a:ext uri="{FF2B5EF4-FFF2-40B4-BE49-F238E27FC236}">
                  <a16:creationId xmlns:a16="http://schemas.microsoft.com/office/drawing/2014/main" id="{64DCA11D-C1E8-9605-2C08-A44DE4993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285" y="434693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4" name="Freeform 22">
              <a:extLst>
                <a:ext uri="{FF2B5EF4-FFF2-40B4-BE49-F238E27FC236}">
                  <a16:creationId xmlns:a16="http://schemas.microsoft.com/office/drawing/2014/main" id="{9A335E4A-4E1F-84B0-56C6-9D5C061C9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173" y="437133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5" name="Freeform 22">
              <a:extLst>
                <a:ext uri="{FF2B5EF4-FFF2-40B4-BE49-F238E27FC236}">
                  <a16:creationId xmlns:a16="http://schemas.microsoft.com/office/drawing/2014/main" id="{EF610B57-9FFC-5D4D-6BFB-C660A148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9615" y="442738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6" name="Freeform 22">
              <a:extLst>
                <a:ext uri="{FF2B5EF4-FFF2-40B4-BE49-F238E27FC236}">
                  <a16:creationId xmlns:a16="http://schemas.microsoft.com/office/drawing/2014/main" id="{D629640F-AB76-6E6B-38DB-8C3B0CE9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442" y="44300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7" name="Freeform 22">
              <a:extLst>
                <a:ext uri="{FF2B5EF4-FFF2-40B4-BE49-F238E27FC236}">
                  <a16:creationId xmlns:a16="http://schemas.microsoft.com/office/drawing/2014/main" id="{1AA87220-53D3-A9CF-6780-1E7B71B20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951" y="447790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8" name="Freeform 22">
              <a:extLst>
                <a:ext uri="{FF2B5EF4-FFF2-40B4-BE49-F238E27FC236}">
                  <a16:creationId xmlns:a16="http://schemas.microsoft.com/office/drawing/2014/main" id="{6A095A62-7868-CD9F-4F62-B4C31D7C7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814" y="445229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19" name="Freeform 22">
              <a:extLst>
                <a:ext uri="{FF2B5EF4-FFF2-40B4-BE49-F238E27FC236}">
                  <a16:creationId xmlns:a16="http://schemas.microsoft.com/office/drawing/2014/main" id="{4E6F487C-2984-951C-60FF-3EC388496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63" y="448605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0" name="Freeform 22">
              <a:extLst>
                <a:ext uri="{FF2B5EF4-FFF2-40B4-BE49-F238E27FC236}">
                  <a16:creationId xmlns:a16="http://schemas.microsoft.com/office/drawing/2014/main" id="{3B0556FC-53AB-96CD-1D0F-5E08C70AF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4542" y="422440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1" name="Freeform 22">
              <a:extLst>
                <a:ext uri="{FF2B5EF4-FFF2-40B4-BE49-F238E27FC236}">
                  <a16:creationId xmlns:a16="http://schemas.microsoft.com/office/drawing/2014/main" id="{F2DA1CFE-C6F4-5431-699E-DF207ADE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9124" y="420748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2" name="Freeform 22">
              <a:extLst>
                <a:ext uri="{FF2B5EF4-FFF2-40B4-BE49-F238E27FC236}">
                  <a16:creationId xmlns:a16="http://schemas.microsoft.com/office/drawing/2014/main" id="{59BF9DC9-E456-DE52-8FF8-3E95D2C8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4257" y="419001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3" name="Freeform 22">
              <a:extLst>
                <a:ext uri="{FF2B5EF4-FFF2-40B4-BE49-F238E27FC236}">
                  <a16:creationId xmlns:a16="http://schemas.microsoft.com/office/drawing/2014/main" id="{CEE039FD-AC97-27DD-EB08-677466F1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907" y="42543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4" name="Freeform 22">
              <a:extLst>
                <a:ext uri="{FF2B5EF4-FFF2-40B4-BE49-F238E27FC236}">
                  <a16:creationId xmlns:a16="http://schemas.microsoft.com/office/drawing/2014/main" id="{35DB3423-63AE-D3FE-F247-D5E4324C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3" y="424504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5" name="Freeform 22">
              <a:extLst>
                <a:ext uri="{FF2B5EF4-FFF2-40B4-BE49-F238E27FC236}">
                  <a16:creationId xmlns:a16="http://schemas.microsoft.com/office/drawing/2014/main" id="{8E63DE45-8F9D-5CE8-A5C5-F88E0BD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522" y="348279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6" name="Freeform 22">
              <a:extLst>
                <a:ext uri="{FF2B5EF4-FFF2-40B4-BE49-F238E27FC236}">
                  <a16:creationId xmlns:a16="http://schemas.microsoft.com/office/drawing/2014/main" id="{1F9A0F31-08B8-EA2C-A3FB-D9D2F2CF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627" y="461292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7" name="Freeform 22">
              <a:extLst>
                <a:ext uri="{FF2B5EF4-FFF2-40B4-BE49-F238E27FC236}">
                  <a16:creationId xmlns:a16="http://schemas.microsoft.com/office/drawing/2014/main" id="{4B27710C-1994-AA4A-D120-8AB06D843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988" y="449606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8" name="Freeform 22">
              <a:extLst>
                <a:ext uri="{FF2B5EF4-FFF2-40B4-BE49-F238E27FC236}">
                  <a16:creationId xmlns:a16="http://schemas.microsoft.com/office/drawing/2014/main" id="{DB9FC048-F146-49EE-A884-15CC87B01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311" y="42956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29" name="Freeform 22">
              <a:extLst>
                <a:ext uri="{FF2B5EF4-FFF2-40B4-BE49-F238E27FC236}">
                  <a16:creationId xmlns:a16="http://schemas.microsoft.com/office/drawing/2014/main" id="{4B62C0F1-151A-4336-9024-E6F19873E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210" y="454639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0" name="Freeform 22">
              <a:extLst>
                <a:ext uri="{FF2B5EF4-FFF2-40B4-BE49-F238E27FC236}">
                  <a16:creationId xmlns:a16="http://schemas.microsoft.com/office/drawing/2014/main" id="{7EF60E06-C1CC-C065-CFA0-EFACA00B8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140" y="468930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1" name="Freeform 22">
              <a:extLst>
                <a:ext uri="{FF2B5EF4-FFF2-40B4-BE49-F238E27FC236}">
                  <a16:creationId xmlns:a16="http://schemas.microsoft.com/office/drawing/2014/main" id="{2C729DF7-D90F-5DF6-0DAF-2151141F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27" y="46502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2" name="Freeform 22">
              <a:extLst>
                <a:ext uri="{FF2B5EF4-FFF2-40B4-BE49-F238E27FC236}">
                  <a16:creationId xmlns:a16="http://schemas.microsoft.com/office/drawing/2014/main" id="{E6B592F3-84D7-770A-45F7-3B5A5F83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622" y="48704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3" name="Freeform 22">
              <a:extLst>
                <a:ext uri="{FF2B5EF4-FFF2-40B4-BE49-F238E27FC236}">
                  <a16:creationId xmlns:a16="http://schemas.microsoft.com/office/drawing/2014/main" id="{2470A43F-42A0-7330-1DF1-81AA0697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4634" y="50733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id="{DF8014A6-47E2-2F56-5E08-2F15D9A1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1719" y="495506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5" name="Freeform 22">
              <a:extLst>
                <a:ext uri="{FF2B5EF4-FFF2-40B4-BE49-F238E27FC236}">
                  <a16:creationId xmlns:a16="http://schemas.microsoft.com/office/drawing/2014/main" id="{D674E64D-0769-73B5-A620-7BD5F791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706" y="48366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6" name="Freeform 22">
              <a:extLst>
                <a:ext uri="{FF2B5EF4-FFF2-40B4-BE49-F238E27FC236}">
                  <a16:creationId xmlns:a16="http://schemas.microsoft.com/office/drawing/2014/main" id="{A0B39BF7-6EC9-7B8C-959B-B1AD35BE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8809" y="490566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7" name="Freeform 22">
              <a:extLst>
                <a:ext uri="{FF2B5EF4-FFF2-40B4-BE49-F238E27FC236}">
                  <a16:creationId xmlns:a16="http://schemas.microsoft.com/office/drawing/2014/main" id="{E189204F-AE99-B81F-E6EB-498719AE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391" y="48147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8" name="Freeform 22">
              <a:extLst>
                <a:ext uri="{FF2B5EF4-FFF2-40B4-BE49-F238E27FC236}">
                  <a16:creationId xmlns:a16="http://schemas.microsoft.com/office/drawing/2014/main" id="{47844F6F-322E-85E8-5297-ED3656674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6614" y="470572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39" name="Freeform 22">
              <a:extLst>
                <a:ext uri="{FF2B5EF4-FFF2-40B4-BE49-F238E27FC236}">
                  <a16:creationId xmlns:a16="http://schemas.microsoft.com/office/drawing/2014/main" id="{8E3DAEA4-1416-904D-660C-616E5E83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8299" y="499601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0" name="Freeform 22">
              <a:extLst>
                <a:ext uri="{FF2B5EF4-FFF2-40B4-BE49-F238E27FC236}">
                  <a16:creationId xmlns:a16="http://schemas.microsoft.com/office/drawing/2014/main" id="{6FCC6553-70DE-2613-D529-D2015E14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042" y="492271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1" name="Freeform 22">
              <a:extLst>
                <a:ext uri="{FF2B5EF4-FFF2-40B4-BE49-F238E27FC236}">
                  <a16:creationId xmlns:a16="http://schemas.microsoft.com/office/drawing/2014/main" id="{8862A5FA-E286-7FC0-ED2A-8DBB2DCEB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4953" y="46106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2" name="Freeform 22">
              <a:extLst>
                <a:ext uri="{FF2B5EF4-FFF2-40B4-BE49-F238E27FC236}">
                  <a16:creationId xmlns:a16="http://schemas.microsoft.com/office/drawing/2014/main" id="{3BBC7F96-E098-4A16-18B7-32EF6C28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4342" y="45895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306671DA-C209-7F13-8131-D345293C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5176" y="47742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4" name="Freeform 22">
              <a:extLst>
                <a:ext uri="{FF2B5EF4-FFF2-40B4-BE49-F238E27FC236}">
                  <a16:creationId xmlns:a16="http://schemas.microsoft.com/office/drawing/2014/main" id="{AA38ABFC-A3DD-B407-3DDC-EED751AC8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4317" y="47842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5" name="Freeform 22">
              <a:extLst>
                <a:ext uri="{FF2B5EF4-FFF2-40B4-BE49-F238E27FC236}">
                  <a16:creationId xmlns:a16="http://schemas.microsoft.com/office/drawing/2014/main" id="{FA2E55FD-B2BE-CDAD-1DEA-F7403D6E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69102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6" name="Freeform 22">
              <a:extLst>
                <a:ext uri="{FF2B5EF4-FFF2-40B4-BE49-F238E27FC236}">
                  <a16:creationId xmlns:a16="http://schemas.microsoft.com/office/drawing/2014/main" id="{8A156AC3-3250-AD7F-03E0-66AC653A1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1885" y="46653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7" name="Freeform 22">
              <a:extLst>
                <a:ext uri="{FF2B5EF4-FFF2-40B4-BE49-F238E27FC236}">
                  <a16:creationId xmlns:a16="http://schemas.microsoft.com/office/drawing/2014/main" id="{41FB4CDF-0147-F667-CF70-3567AFEC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673" y="47069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8" name="Freeform 22">
              <a:extLst>
                <a:ext uri="{FF2B5EF4-FFF2-40B4-BE49-F238E27FC236}">
                  <a16:creationId xmlns:a16="http://schemas.microsoft.com/office/drawing/2014/main" id="{C3DE211F-564B-BCA8-0E33-9AFDBE28B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8156" y="46569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49" name="Freeform 22">
              <a:extLst>
                <a:ext uri="{FF2B5EF4-FFF2-40B4-BE49-F238E27FC236}">
                  <a16:creationId xmlns:a16="http://schemas.microsoft.com/office/drawing/2014/main" id="{D8C8C16C-56B1-72F6-82A9-FF286421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425" y="449606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0" name="Freeform 22">
              <a:extLst>
                <a:ext uri="{FF2B5EF4-FFF2-40B4-BE49-F238E27FC236}">
                  <a16:creationId xmlns:a16="http://schemas.microsoft.com/office/drawing/2014/main" id="{3E1739E8-3738-BD24-E5B9-146D49229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6875" y="44627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1" name="Freeform 22">
              <a:extLst>
                <a:ext uri="{FF2B5EF4-FFF2-40B4-BE49-F238E27FC236}">
                  <a16:creationId xmlns:a16="http://schemas.microsoft.com/office/drawing/2014/main" id="{7C213D4B-3296-E6C3-7302-1348AB52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3784" y="447964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2" name="Freeform 22">
              <a:extLst>
                <a:ext uri="{FF2B5EF4-FFF2-40B4-BE49-F238E27FC236}">
                  <a16:creationId xmlns:a16="http://schemas.microsoft.com/office/drawing/2014/main" id="{1A3D623F-B60C-A87E-E7EA-2F50A01F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1470" y="437753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3" name="Freeform 22">
              <a:extLst>
                <a:ext uri="{FF2B5EF4-FFF2-40B4-BE49-F238E27FC236}">
                  <a16:creationId xmlns:a16="http://schemas.microsoft.com/office/drawing/2014/main" id="{B6BA1D7B-E952-4351-C7E6-9F890F8DB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5977" y="41533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4" name="Freeform 22">
              <a:extLst>
                <a:ext uri="{FF2B5EF4-FFF2-40B4-BE49-F238E27FC236}">
                  <a16:creationId xmlns:a16="http://schemas.microsoft.com/office/drawing/2014/main" id="{16A27FF4-8FD2-054C-B957-45BA8533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7143" y="430127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5" name="Freeform 22">
              <a:extLst>
                <a:ext uri="{FF2B5EF4-FFF2-40B4-BE49-F238E27FC236}">
                  <a16:creationId xmlns:a16="http://schemas.microsoft.com/office/drawing/2014/main" id="{EFDBE3F4-0371-7C35-A9C9-9A0032FBC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071" y="43162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6" name="Freeform 22">
              <a:extLst>
                <a:ext uri="{FF2B5EF4-FFF2-40B4-BE49-F238E27FC236}">
                  <a16:creationId xmlns:a16="http://schemas.microsoft.com/office/drawing/2014/main" id="{39C641E7-C5E9-497E-D1C2-3BA8101C0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4431" y="40334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7" name="Freeform 22">
              <a:extLst>
                <a:ext uri="{FF2B5EF4-FFF2-40B4-BE49-F238E27FC236}">
                  <a16:creationId xmlns:a16="http://schemas.microsoft.com/office/drawing/2014/main" id="{BC6615D1-1B2B-E763-DD46-0E4637DA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29657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8" name="Freeform 22">
              <a:extLst>
                <a:ext uri="{FF2B5EF4-FFF2-40B4-BE49-F238E27FC236}">
                  <a16:creationId xmlns:a16="http://schemas.microsoft.com/office/drawing/2014/main" id="{93262953-698A-D3D9-C64A-D74ED368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164" y="425512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59" name="Freeform 22">
              <a:extLst>
                <a:ext uri="{FF2B5EF4-FFF2-40B4-BE49-F238E27FC236}">
                  <a16:creationId xmlns:a16="http://schemas.microsoft.com/office/drawing/2014/main" id="{329D6993-04BF-EC28-7A7F-2033B806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561" y="41214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0" name="Freeform 22">
              <a:extLst>
                <a:ext uri="{FF2B5EF4-FFF2-40B4-BE49-F238E27FC236}">
                  <a16:creationId xmlns:a16="http://schemas.microsoft.com/office/drawing/2014/main" id="{0C0397E6-1D58-425B-99D9-D082C91F1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654" y="40080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1" name="Freeform 22">
              <a:extLst>
                <a:ext uri="{FF2B5EF4-FFF2-40B4-BE49-F238E27FC236}">
                  <a16:creationId xmlns:a16="http://schemas.microsoft.com/office/drawing/2014/main" id="{2DA7C8D6-C23C-2B7A-10A2-EA312B0B1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188" y="352785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2" name="Freeform 22">
              <a:extLst>
                <a:ext uri="{FF2B5EF4-FFF2-40B4-BE49-F238E27FC236}">
                  <a16:creationId xmlns:a16="http://schemas.microsoft.com/office/drawing/2014/main" id="{8B0F53AB-8409-D012-A866-768EA2C6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8860" y="429109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3" name="Freeform 22">
              <a:extLst>
                <a:ext uri="{FF2B5EF4-FFF2-40B4-BE49-F238E27FC236}">
                  <a16:creationId xmlns:a16="http://schemas.microsoft.com/office/drawing/2014/main" id="{67637C0F-7E5B-B560-F22C-AA9B94CB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381" y="426106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4" name="Freeform 22">
              <a:extLst>
                <a:ext uri="{FF2B5EF4-FFF2-40B4-BE49-F238E27FC236}">
                  <a16:creationId xmlns:a16="http://schemas.microsoft.com/office/drawing/2014/main" id="{F84D752D-CC37-2048-C43C-74921CEC9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4438" y="414802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5" name="Freeform 22">
              <a:extLst>
                <a:ext uri="{FF2B5EF4-FFF2-40B4-BE49-F238E27FC236}">
                  <a16:creationId xmlns:a16="http://schemas.microsoft.com/office/drawing/2014/main" id="{8C03937F-B9EF-9A10-A323-DE216A626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290" y="38396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6" name="Freeform 22">
              <a:extLst>
                <a:ext uri="{FF2B5EF4-FFF2-40B4-BE49-F238E27FC236}">
                  <a16:creationId xmlns:a16="http://schemas.microsoft.com/office/drawing/2014/main" id="{756B593F-A9CA-90A5-D516-B07FF040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9572" y="354945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7" name="Freeform 22">
              <a:extLst>
                <a:ext uri="{FF2B5EF4-FFF2-40B4-BE49-F238E27FC236}">
                  <a16:creationId xmlns:a16="http://schemas.microsoft.com/office/drawing/2014/main" id="{F9FC28C9-5BE9-EC2B-F0C0-F1333B84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2573" y="35899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8" name="Freeform 22">
              <a:extLst>
                <a:ext uri="{FF2B5EF4-FFF2-40B4-BE49-F238E27FC236}">
                  <a16:creationId xmlns:a16="http://schemas.microsoft.com/office/drawing/2014/main" id="{663A8A83-1922-0E0F-28AB-A5D039A7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9369" y="364803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69" name="Freeform 22">
              <a:extLst>
                <a:ext uri="{FF2B5EF4-FFF2-40B4-BE49-F238E27FC236}">
                  <a16:creationId xmlns:a16="http://schemas.microsoft.com/office/drawing/2014/main" id="{B903DA21-3446-348D-FFAF-2B105780D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5006" y="35764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0" name="Freeform 22">
              <a:extLst>
                <a:ext uri="{FF2B5EF4-FFF2-40B4-BE49-F238E27FC236}">
                  <a16:creationId xmlns:a16="http://schemas.microsoft.com/office/drawing/2014/main" id="{DA2BEEBA-C968-0BAA-332D-0A6B425E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289" y="36574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1" name="Freeform 22">
              <a:extLst>
                <a:ext uri="{FF2B5EF4-FFF2-40B4-BE49-F238E27FC236}">
                  <a16:creationId xmlns:a16="http://schemas.microsoft.com/office/drawing/2014/main" id="{A4940F86-C3FF-A6D6-93F0-FF82C0712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000" y="374456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2" name="Freeform 22">
              <a:extLst>
                <a:ext uri="{FF2B5EF4-FFF2-40B4-BE49-F238E27FC236}">
                  <a16:creationId xmlns:a16="http://schemas.microsoft.com/office/drawing/2014/main" id="{BCAA322C-244E-8B37-B70E-9DE4FE94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697" y="36873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3" name="Freeform 22">
              <a:extLst>
                <a:ext uri="{FF2B5EF4-FFF2-40B4-BE49-F238E27FC236}">
                  <a16:creationId xmlns:a16="http://schemas.microsoft.com/office/drawing/2014/main" id="{8562D450-6B2D-35ED-94D0-A08B670BB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781" y="381564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4" name="Freeform 22">
              <a:extLst>
                <a:ext uri="{FF2B5EF4-FFF2-40B4-BE49-F238E27FC236}">
                  <a16:creationId xmlns:a16="http://schemas.microsoft.com/office/drawing/2014/main" id="{1D84D19C-BB54-7511-EC79-65D5BD36B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3720" y="39244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5" name="Freeform 22">
              <a:extLst>
                <a:ext uri="{FF2B5EF4-FFF2-40B4-BE49-F238E27FC236}">
                  <a16:creationId xmlns:a16="http://schemas.microsoft.com/office/drawing/2014/main" id="{53BE859B-5799-B693-0CA0-B31FAC80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20" y="397890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6" name="Freeform 22">
              <a:extLst>
                <a:ext uri="{FF2B5EF4-FFF2-40B4-BE49-F238E27FC236}">
                  <a16:creationId xmlns:a16="http://schemas.microsoft.com/office/drawing/2014/main" id="{E76A7E0D-19B7-DABF-4F48-3279AD37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022" y="392443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7" name="Freeform 22">
              <a:extLst>
                <a:ext uri="{FF2B5EF4-FFF2-40B4-BE49-F238E27FC236}">
                  <a16:creationId xmlns:a16="http://schemas.microsoft.com/office/drawing/2014/main" id="{2E69BE60-CD86-4239-5115-76C2B855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001" y="40080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8" name="Freeform 22">
              <a:extLst>
                <a:ext uri="{FF2B5EF4-FFF2-40B4-BE49-F238E27FC236}">
                  <a16:creationId xmlns:a16="http://schemas.microsoft.com/office/drawing/2014/main" id="{57EF457A-5330-15A6-EA8E-5F479AE9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495" y="407514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79" name="Freeform 22">
              <a:extLst>
                <a:ext uri="{FF2B5EF4-FFF2-40B4-BE49-F238E27FC236}">
                  <a16:creationId xmlns:a16="http://schemas.microsoft.com/office/drawing/2014/main" id="{8B5B3F27-21B4-AAD1-9BD5-6CEAA64C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4029" y="39559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0" name="Freeform 22">
              <a:extLst>
                <a:ext uri="{FF2B5EF4-FFF2-40B4-BE49-F238E27FC236}">
                  <a16:creationId xmlns:a16="http://schemas.microsoft.com/office/drawing/2014/main" id="{FCEC9418-821A-E58C-93BA-3E8DB7C15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55" y="39698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1" name="Freeform 22">
              <a:extLst>
                <a:ext uri="{FF2B5EF4-FFF2-40B4-BE49-F238E27FC236}">
                  <a16:creationId xmlns:a16="http://schemas.microsoft.com/office/drawing/2014/main" id="{6589C889-D509-7F69-0024-45BE50B4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781" y="403347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2" name="Freeform 22">
              <a:extLst>
                <a:ext uri="{FF2B5EF4-FFF2-40B4-BE49-F238E27FC236}">
                  <a16:creationId xmlns:a16="http://schemas.microsoft.com/office/drawing/2014/main" id="{9B490374-A624-3E71-2B55-F315845C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1789" y="404655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3" name="Freeform 22">
              <a:extLst>
                <a:ext uri="{FF2B5EF4-FFF2-40B4-BE49-F238E27FC236}">
                  <a16:creationId xmlns:a16="http://schemas.microsoft.com/office/drawing/2014/main" id="{B212C797-94CD-A9FD-5124-E96EC48A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724" y="40859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4" name="Freeform 22">
              <a:extLst>
                <a:ext uri="{FF2B5EF4-FFF2-40B4-BE49-F238E27FC236}">
                  <a16:creationId xmlns:a16="http://schemas.microsoft.com/office/drawing/2014/main" id="{5DC1E381-CADF-E867-888E-043AC2A49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3953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5" name="Freeform 22">
              <a:extLst>
                <a:ext uri="{FF2B5EF4-FFF2-40B4-BE49-F238E27FC236}">
                  <a16:creationId xmlns:a16="http://schemas.microsoft.com/office/drawing/2014/main" id="{360275A1-4549-C1DE-6177-3DBA2AE7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234" y="320927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6" name="Freeform 22">
              <a:extLst>
                <a:ext uri="{FF2B5EF4-FFF2-40B4-BE49-F238E27FC236}">
                  <a16:creationId xmlns:a16="http://schemas.microsoft.com/office/drawing/2014/main" id="{1A5932E0-0727-9BC7-1768-E544E4345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409" y="31501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7" name="Freeform 22">
              <a:extLst>
                <a:ext uri="{FF2B5EF4-FFF2-40B4-BE49-F238E27FC236}">
                  <a16:creationId xmlns:a16="http://schemas.microsoft.com/office/drawing/2014/main" id="{4938B73F-E3DC-E6C4-A03D-6E49C0CD1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708" y="31375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8" name="Freeform 22">
              <a:extLst>
                <a:ext uri="{FF2B5EF4-FFF2-40B4-BE49-F238E27FC236}">
                  <a16:creationId xmlns:a16="http://schemas.microsoft.com/office/drawing/2014/main" id="{0E273FA9-8FF5-D2FE-2DC6-86E14049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416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89" name="Freeform 22">
              <a:extLst>
                <a:ext uri="{FF2B5EF4-FFF2-40B4-BE49-F238E27FC236}">
                  <a16:creationId xmlns:a16="http://schemas.microsoft.com/office/drawing/2014/main" id="{09701FBA-B6B5-FDD1-FD6E-751B78A61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2972" y="313316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0" name="Freeform 22">
              <a:extLst>
                <a:ext uri="{FF2B5EF4-FFF2-40B4-BE49-F238E27FC236}">
                  <a16:creationId xmlns:a16="http://schemas.microsoft.com/office/drawing/2014/main" id="{E7FC3217-EF4D-E1AC-0F7E-52DF0E24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117" y="31415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1" name="Freeform 22">
              <a:extLst>
                <a:ext uri="{FF2B5EF4-FFF2-40B4-BE49-F238E27FC236}">
                  <a16:creationId xmlns:a16="http://schemas.microsoft.com/office/drawing/2014/main" id="{CF8C3CEE-06EB-A718-7C48-615DEC94D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5884" y="312831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2" name="Freeform 22">
              <a:extLst>
                <a:ext uri="{FF2B5EF4-FFF2-40B4-BE49-F238E27FC236}">
                  <a16:creationId xmlns:a16="http://schemas.microsoft.com/office/drawing/2014/main" id="{6E13F494-055F-0D87-EFB1-B0721663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5006" y="3150127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3" name="Freeform 22">
              <a:extLst>
                <a:ext uri="{FF2B5EF4-FFF2-40B4-BE49-F238E27FC236}">
                  <a16:creationId xmlns:a16="http://schemas.microsoft.com/office/drawing/2014/main" id="{05A51355-9EE1-8FA5-BAB2-04F02098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82" y="314057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4" name="Freeform 22">
              <a:extLst>
                <a:ext uri="{FF2B5EF4-FFF2-40B4-BE49-F238E27FC236}">
                  <a16:creationId xmlns:a16="http://schemas.microsoft.com/office/drawing/2014/main" id="{3BC23D12-3FEC-B458-FB35-064347D3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0866" y="313228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5" name="Freeform 22">
              <a:extLst>
                <a:ext uri="{FF2B5EF4-FFF2-40B4-BE49-F238E27FC236}">
                  <a16:creationId xmlns:a16="http://schemas.microsoft.com/office/drawing/2014/main" id="{D2CC3B47-0B60-D156-D836-09AA0730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5341" y="3148958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6" name="Freeform 22">
              <a:extLst>
                <a:ext uri="{FF2B5EF4-FFF2-40B4-BE49-F238E27FC236}">
                  <a16:creationId xmlns:a16="http://schemas.microsoft.com/office/drawing/2014/main" id="{6C0421DA-6908-C953-D328-2DCDE779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313677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id="{2D3E765E-C09F-FE1F-4D71-D3A0F12E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408" y="324975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8" name="Freeform 22">
              <a:extLst>
                <a:ext uri="{FF2B5EF4-FFF2-40B4-BE49-F238E27FC236}">
                  <a16:creationId xmlns:a16="http://schemas.microsoft.com/office/drawing/2014/main" id="{DC2A5EEE-6884-C13B-FA98-E9C153E89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8004" y="34986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299" name="Freeform 22">
              <a:extLst>
                <a:ext uri="{FF2B5EF4-FFF2-40B4-BE49-F238E27FC236}">
                  <a16:creationId xmlns:a16="http://schemas.microsoft.com/office/drawing/2014/main" id="{381970C0-1B54-E5FC-CAEA-1E79007D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339" y="356375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0" name="Freeform 22">
              <a:extLst>
                <a:ext uri="{FF2B5EF4-FFF2-40B4-BE49-F238E27FC236}">
                  <a16:creationId xmlns:a16="http://schemas.microsoft.com/office/drawing/2014/main" id="{19C67C6A-65A1-9740-7132-2BFCC7D3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408" y="365274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1" name="Freeform 22">
              <a:extLst>
                <a:ext uri="{FF2B5EF4-FFF2-40B4-BE49-F238E27FC236}">
                  <a16:creationId xmlns:a16="http://schemas.microsoft.com/office/drawing/2014/main" id="{F6561C2C-2AF7-6D03-2878-4E0C0DFD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339" y="370408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2" name="Freeform 22">
              <a:extLst>
                <a:ext uri="{FF2B5EF4-FFF2-40B4-BE49-F238E27FC236}">
                  <a16:creationId xmlns:a16="http://schemas.microsoft.com/office/drawing/2014/main" id="{113234D4-7D8C-3197-8141-A643E8EB8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375425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3" name="Freeform 22">
              <a:extLst>
                <a:ext uri="{FF2B5EF4-FFF2-40B4-BE49-F238E27FC236}">
                  <a16:creationId xmlns:a16="http://schemas.microsoft.com/office/drawing/2014/main" id="{73C31DC1-ACC8-BEC9-F0C7-A38BEEAEB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3815645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4" name="Freeform 22">
              <a:extLst>
                <a:ext uri="{FF2B5EF4-FFF2-40B4-BE49-F238E27FC236}">
                  <a16:creationId xmlns:a16="http://schemas.microsoft.com/office/drawing/2014/main" id="{07ABB64A-CE12-FD9C-67D8-AAA0E8F0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387495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5" name="Freeform 22">
              <a:extLst>
                <a:ext uri="{FF2B5EF4-FFF2-40B4-BE49-F238E27FC236}">
                  <a16:creationId xmlns:a16="http://schemas.microsoft.com/office/drawing/2014/main" id="{10637D88-177F-3620-0D3A-1B167219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39704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6" name="Freeform 22">
              <a:extLst>
                <a:ext uri="{FF2B5EF4-FFF2-40B4-BE49-F238E27FC236}">
                  <a16:creationId xmlns:a16="http://schemas.microsoft.com/office/drawing/2014/main" id="{5600EA86-4183-56EC-0A1A-D1FB0C5C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7870" y="401767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7" name="Freeform 22">
              <a:extLst>
                <a:ext uri="{FF2B5EF4-FFF2-40B4-BE49-F238E27FC236}">
                  <a16:creationId xmlns:a16="http://schemas.microsoft.com/office/drawing/2014/main" id="{56513C3E-73B3-6582-36B6-68345397C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05986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8" name="Freeform 22">
              <a:extLst>
                <a:ext uri="{FF2B5EF4-FFF2-40B4-BE49-F238E27FC236}">
                  <a16:creationId xmlns:a16="http://schemas.microsoft.com/office/drawing/2014/main" id="{D365A20B-94F8-E672-BCF1-8A773623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156104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09" name="Freeform 22">
              <a:extLst>
                <a:ext uri="{FF2B5EF4-FFF2-40B4-BE49-F238E27FC236}">
                  <a16:creationId xmlns:a16="http://schemas.microsoft.com/office/drawing/2014/main" id="{EAA671FA-7898-9413-C519-CB500D9E8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0032" y="424151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0" name="Freeform 22">
              <a:extLst>
                <a:ext uri="{FF2B5EF4-FFF2-40B4-BE49-F238E27FC236}">
                  <a16:creationId xmlns:a16="http://schemas.microsoft.com/office/drawing/2014/main" id="{0E98411E-79B6-6BDA-94BE-075085A18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234316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1" name="Freeform 22">
              <a:extLst>
                <a:ext uri="{FF2B5EF4-FFF2-40B4-BE49-F238E27FC236}">
                  <a16:creationId xmlns:a16="http://schemas.microsoft.com/office/drawing/2014/main" id="{D0A55CE2-DEAA-603F-4911-953DBF2E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733" y="428421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2" name="Freeform 22">
              <a:extLst>
                <a:ext uri="{FF2B5EF4-FFF2-40B4-BE49-F238E27FC236}">
                  <a16:creationId xmlns:a16="http://schemas.microsoft.com/office/drawing/2014/main" id="{90C47655-1084-95DE-B062-A0990A65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3651" y="429233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3" name="Freeform 22">
              <a:extLst>
                <a:ext uri="{FF2B5EF4-FFF2-40B4-BE49-F238E27FC236}">
                  <a16:creationId xmlns:a16="http://schemas.microsoft.com/office/drawing/2014/main" id="{D3960CFB-1970-8293-9621-A078E271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39352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4" name="Freeform 22">
              <a:extLst>
                <a:ext uri="{FF2B5EF4-FFF2-40B4-BE49-F238E27FC236}">
                  <a16:creationId xmlns:a16="http://schemas.microsoft.com/office/drawing/2014/main" id="{495BAFD4-ACF2-86D8-88E5-3E808B5F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43959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5" name="Freeform 22">
              <a:extLst>
                <a:ext uri="{FF2B5EF4-FFF2-40B4-BE49-F238E27FC236}">
                  <a16:creationId xmlns:a16="http://schemas.microsoft.com/office/drawing/2014/main" id="{8BFE8951-73AB-88ED-3E0F-0011BC29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478160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6" name="Freeform 22">
              <a:extLst>
                <a:ext uri="{FF2B5EF4-FFF2-40B4-BE49-F238E27FC236}">
                  <a16:creationId xmlns:a16="http://schemas.microsoft.com/office/drawing/2014/main" id="{089C9FD0-C7D3-959A-C50B-1976B5E9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524229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7" name="Freeform 22">
              <a:extLst>
                <a:ext uri="{FF2B5EF4-FFF2-40B4-BE49-F238E27FC236}">
                  <a16:creationId xmlns:a16="http://schemas.microsoft.com/office/drawing/2014/main" id="{68F8DBFA-44CE-F718-B016-E594CD55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5142" y="455731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8" name="Freeform 22">
              <a:extLst>
                <a:ext uri="{FF2B5EF4-FFF2-40B4-BE49-F238E27FC236}">
                  <a16:creationId xmlns:a16="http://schemas.microsoft.com/office/drawing/2014/main" id="{FA05CB36-D743-8CC1-A7D1-0B8801605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595883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19" name="Freeform 22">
              <a:extLst>
                <a:ext uri="{FF2B5EF4-FFF2-40B4-BE49-F238E27FC236}">
                  <a16:creationId xmlns:a16="http://schemas.microsoft.com/office/drawing/2014/main" id="{16ACFCC9-9557-744D-666C-17FFA8100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403" y="464195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0" name="Freeform 22">
              <a:extLst>
                <a:ext uri="{FF2B5EF4-FFF2-40B4-BE49-F238E27FC236}">
                  <a16:creationId xmlns:a16="http://schemas.microsoft.com/office/drawing/2014/main" id="{914AA9E2-667C-C643-038D-DD7E223E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374" y="471052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1" name="Freeform 22">
              <a:extLst>
                <a:ext uri="{FF2B5EF4-FFF2-40B4-BE49-F238E27FC236}">
                  <a16:creationId xmlns:a16="http://schemas.microsoft.com/office/drawing/2014/main" id="{AE74E85C-3D8F-FD8D-BEA9-CA51560C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635" y="4749092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2" name="Freeform 22">
              <a:extLst>
                <a:ext uri="{FF2B5EF4-FFF2-40B4-BE49-F238E27FC236}">
                  <a16:creationId xmlns:a16="http://schemas.microsoft.com/office/drawing/2014/main" id="{7B0BFFF5-B002-D471-B3BA-E752AE5E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635" y="4795161"/>
              <a:ext cx="79375" cy="80963"/>
            </a:xfrm>
            <a:custGeom>
              <a:avLst/>
              <a:gdLst>
                <a:gd name="T0" fmla="*/ 65 w 303"/>
                <a:gd name="T1" fmla="*/ 278 h 304"/>
                <a:gd name="T2" fmla="*/ 92 w 303"/>
                <a:gd name="T3" fmla="*/ 292 h 304"/>
                <a:gd name="T4" fmla="*/ 120 w 303"/>
                <a:gd name="T5" fmla="*/ 301 h 304"/>
                <a:gd name="T6" fmla="*/ 152 w 303"/>
                <a:gd name="T7" fmla="*/ 304 h 304"/>
                <a:gd name="T8" fmla="*/ 166 w 303"/>
                <a:gd name="T9" fmla="*/ 303 h 304"/>
                <a:gd name="T10" fmla="*/ 195 w 303"/>
                <a:gd name="T11" fmla="*/ 297 h 304"/>
                <a:gd name="T12" fmla="*/ 221 w 303"/>
                <a:gd name="T13" fmla="*/ 286 h 304"/>
                <a:gd name="T14" fmla="*/ 236 w 303"/>
                <a:gd name="T15" fmla="*/ 275 h 304"/>
                <a:gd name="T16" fmla="*/ 246 w 303"/>
                <a:gd name="T17" fmla="*/ 269 h 304"/>
                <a:gd name="T18" fmla="*/ 251 w 303"/>
                <a:gd name="T19" fmla="*/ 263 h 304"/>
                <a:gd name="T20" fmla="*/ 262 w 303"/>
                <a:gd name="T21" fmla="*/ 252 h 304"/>
                <a:gd name="T22" fmla="*/ 268 w 303"/>
                <a:gd name="T23" fmla="*/ 247 h 304"/>
                <a:gd name="T24" fmla="*/ 274 w 303"/>
                <a:gd name="T25" fmla="*/ 237 h 304"/>
                <a:gd name="T26" fmla="*/ 285 w 303"/>
                <a:gd name="T27" fmla="*/ 222 h 304"/>
                <a:gd name="T28" fmla="*/ 296 w 303"/>
                <a:gd name="T29" fmla="*/ 196 h 304"/>
                <a:gd name="T30" fmla="*/ 302 w 303"/>
                <a:gd name="T31" fmla="*/ 167 h 304"/>
                <a:gd name="T32" fmla="*/ 303 w 303"/>
                <a:gd name="T33" fmla="*/ 152 h 304"/>
                <a:gd name="T34" fmla="*/ 300 w 303"/>
                <a:gd name="T35" fmla="*/ 121 h 304"/>
                <a:gd name="T36" fmla="*/ 292 w 303"/>
                <a:gd name="T37" fmla="*/ 93 h 304"/>
                <a:gd name="T38" fmla="*/ 277 w 303"/>
                <a:gd name="T39" fmla="*/ 66 h 304"/>
                <a:gd name="T40" fmla="*/ 246 w 303"/>
                <a:gd name="T41" fmla="*/ 32 h 304"/>
                <a:gd name="T42" fmla="*/ 221 w 303"/>
                <a:gd name="T43" fmla="*/ 16 h 304"/>
                <a:gd name="T44" fmla="*/ 195 w 303"/>
                <a:gd name="T45" fmla="*/ 5 h 304"/>
                <a:gd name="T46" fmla="*/ 166 w 303"/>
                <a:gd name="T47" fmla="*/ 0 h 304"/>
                <a:gd name="T48" fmla="*/ 120 w 303"/>
                <a:gd name="T49" fmla="*/ 3 h 304"/>
                <a:gd name="T50" fmla="*/ 92 w 303"/>
                <a:gd name="T51" fmla="*/ 10 h 304"/>
                <a:gd name="T52" fmla="*/ 42 w 303"/>
                <a:gd name="T53" fmla="*/ 43 h 304"/>
                <a:gd name="T54" fmla="*/ 9 w 303"/>
                <a:gd name="T55" fmla="*/ 93 h 304"/>
                <a:gd name="T56" fmla="*/ 2 w 303"/>
                <a:gd name="T57" fmla="*/ 121 h 304"/>
                <a:gd name="T58" fmla="*/ 0 w 303"/>
                <a:gd name="T59" fmla="*/ 167 h 304"/>
                <a:gd name="T60" fmla="*/ 4 w 303"/>
                <a:gd name="T61" fmla="*/ 196 h 304"/>
                <a:gd name="T62" fmla="*/ 15 w 303"/>
                <a:gd name="T63" fmla="*/ 222 h 304"/>
                <a:gd name="T64" fmla="*/ 31 w 303"/>
                <a:gd name="T65" fmla="*/ 247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304">
                  <a:moveTo>
                    <a:pt x="42" y="259"/>
                  </a:moveTo>
                  <a:lnTo>
                    <a:pt x="65" y="278"/>
                  </a:lnTo>
                  <a:lnTo>
                    <a:pt x="78" y="286"/>
                  </a:lnTo>
                  <a:lnTo>
                    <a:pt x="92" y="292"/>
                  </a:lnTo>
                  <a:lnTo>
                    <a:pt x="105" y="297"/>
                  </a:lnTo>
                  <a:lnTo>
                    <a:pt x="120" y="301"/>
                  </a:lnTo>
                  <a:lnTo>
                    <a:pt x="135" y="303"/>
                  </a:lnTo>
                  <a:lnTo>
                    <a:pt x="152" y="304"/>
                  </a:lnTo>
                  <a:lnTo>
                    <a:pt x="158" y="303"/>
                  </a:lnTo>
                  <a:lnTo>
                    <a:pt x="166" y="303"/>
                  </a:lnTo>
                  <a:lnTo>
                    <a:pt x="181" y="301"/>
                  </a:lnTo>
                  <a:lnTo>
                    <a:pt x="195" y="297"/>
                  </a:lnTo>
                  <a:lnTo>
                    <a:pt x="209" y="292"/>
                  </a:lnTo>
                  <a:lnTo>
                    <a:pt x="221" y="286"/>
                  </a:lnTo>
                  <a:lnTo>
                    <a:pt x="234" y="278"/>
                  </a:lnTo>
                  <a:lnTo>
                    <a:pt x="236" y="275"/>
                  </a:lnTo>
                  <a:lnTo>
                    <a:pt x="239" y="273"/>
                  </a:lnTo>
                  <a:lnTo>
                    <a:pt x="246" y="269"/>
                  </a:lnTo>
                  <a:lnTo>
                    <a:pt x="248" y="265"/>
                  </a:lnTo>
                  <a:lnTo>
                    <a:pt x="251" y="263"/>
                  </a:lnTo>
                  <a:lnTo>
                    <a:pt x="258" y="259"/>
                  </a:lnTo>
                  <a:lnTo>
                    <a:pt x="262" y="252"/>
                  </a:lnTo>
                  <a:lnTo>
                    <a:pt x="264" y="249"/>
                  </a:lnTo>
                  <a:lnTo>
                    <a:pt x="268" y="247"/>
                  </a:lnTo>
                  <a:lnTo>
                    <a:pt x="272" y="240"/>
                  </a:lnTo>
                  <a:lnTo>
                    <a:pt x="274" y="237"/>
                  </a:lnTo>
                  <a:lnTo>
                    <a:pt x="277" y="235"/>
                  </a:lnTo>
                  <a:lnTo>
                    <a:pt x="285" y="222"/>
                  </a:lnTo>
                  <a:lnTo>
                    <a:pt x="292" y="210"/>
                  </a:lnTo>
                  <a:lnTo>
                    <a:pt x="296" y="196"/>
                  </a:lnTo>
                  <a:lnTo>
                    <a:pt x="300" y="182"/>
                  </a:lnTo>
                  <a:lnTo>
                    <a:pt x="302" y="167"/>
                  </a:lnTo>
                  <a:lnTo>
                    <a:pt x="302" y="159"/>
                  </a:lnTo>
                  <a:lnTo>
                    <a:pt x="303" y="152"/>
                  </a:lnTo>
                  <a:lnTo>
                    <a:pt x="302" y="136"/>
                  </a:lnTo>
                  <a:lnTo>
                    <a:pt x="300" y="121"/>
                  </a:lnTo>
                  <a:lnTo>
                    <a:pt x="296" y="106"/>
                  </a:lnTo>
                  <a:lnTo>
                    <a:pt x="292" y="93"/>
                  </a:lnTo>
                  <a:lnTo>
                    <a:pt x="285" y="79"/>
                  </a:lnTo>
                  <a:lnTo>
                    <a:pt x="277" y="66"/>
                  </a:lnTo>
                  <a:lnTo>
                    <a:pt x="258" y="43"/>
                  </a:lnTo>
                  <a:lnTo>
                    <a:pt x="246" y="32"/>
                  </a:lnTo>
                  <a:lnTo>
                    <a:pt x="234" y="23"/>
                  </a:lnTo>
                  <a:lnTo>
                    <a:pt x="221" y="16"/>
                  </a:lnTo>
                  <a:lnTo>
                    <a:pt x="209" y="10"/>
                  </a:lnTo>
                  <a:lnTo>
                    <a:pt x="195" y="5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20" y="3"/>
                  </a:lnTo>
                  <a:lnTo>
                    <a:pt x="105" y="5"/>
                  </a:lnTo>
                  <a:lnTo>
                    <a:pt x="92" y="10"/>
                  </a:lnTo>
                  <a:lnTo>
                    <a:pt x="65" y="23"/>
                  </a:lnTo>
                  <a:lnTo>
                    <a:pt x="42" y="43"/>
                  </a:lnTo>
                  <a:lnTo>
                    <a:pt x="22" y="66"/>
                  </a:lnTo>
                  <a:lnTo>
                    <a:pt x="9" y="93"/>
                  </a:lnTo>
                  <a:lnTo>
                    <a:pt x="4" y="106"/>
                  </a:lnTo>
                  <a:lnTo>
                    <a:pt x="2" y="121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2" y="182"/>
                  </a:lnTo>
                  <a:lnTo>
                    <a:pt x="4" y="196"/>
                  </a:lnTo>
                  <a:lnTo>
                    <a:pt x="9" y="210"/>
                  </a:lnTo>
                  <a:lnTo>
                    <a:pt x="15" y="222"/>
                  </a:lnTo>
                  <a:lnTo>
                    <a:pt x="22" y="235"/>
                  </a:lnTo>
                  <a:lnTo>
                    <a:pt x="31" y="247"/>
                  </a:lnTo>
                  <a:lnTo>
                    <a:pt x="42" y="25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>
                <a:latin typeface="+mn-lt"/>
              </a:endParaRPr>
            </a:p>
          </p:txBody>
        </p:sp>
        <p:sp>
          <p:nvSpPr>
            <p:cNvPr id="323" name="ZoneTexte 322">
              <a:extLst>
                <a:ext uri="{FF2B5EF4-FFF2-40B4-BE49-F238E27FC236}">
                  <a16:creationId xmlns:a16="http://schemas.microsoft.com/office/drawing/2014/main" id="{07D2AC31-747C-8B5A-CCF6-96BD3F1E1AC9}"/>
                </a:ext>
              </a:extLst>
            </p:cNvPr>
            <p:cNvSpPr txBox="1"/>
            <p:nvPr/>
          </p:nvSpPr>
          <p:spPr>
            <a:xfrm>
              <a:off x="7594167" y="5239552"/>
              <a:ext cx="10829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>
                  <a:latin typeface="+mn-lt"/>
                </a:rPr>
                <a:t>TAB and ZAB </a:t>
              </a:r>
              <a:br>
                <a:rPr lang="en-US" sz="1200" b="1" noProof="0" dirty="0">
                  <a:latin typeface="+mn-lt"/>
                </a:rPr>
              </a:br>
              <a:r>
                <a:rPr lang="en-US" sz="1200" b="1" noProof="0" dirty="0">
                  <a:latin typeface="+mn-lt"/>
                </a:rPr>
                <a:t>susceptible</a:t>
              </a:r>
            </a:p>
          </p:txBody>
        </p:sp>
      </p:grpSp>
      <p:sp>
        <p:nvSpPr>
          <p:cNvPr id="324" name="ZoneTexte 323">
            <a:extLst>
              <a:ext uri="{FF2B5EF4-FFF2-40B4-BE49-F238E27FC236}">
                <a16:creationId xmlns:a16="http://schemas.microsoft.com/office/drawing/2014/main" id="{23F9FA53-F2A1-A64F-6218-7932461C75F5}"/>
              </a:ext>
            </a:extLst>
          </p:cNvPr>
          <p:cNvSpPr txBox="1"/>
          <p:nvPr/>
        </p:nvSpPr>
        <p:spPr>
          <a:xfrm>
            <a:off x="10223048" y="2167330"/>
            <a:ext cx="1655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>
                <a:latin typeface="+mn-lt"/>
              </a:rPr>
              <a:t>Screening failures</a:t>
            </a:r>
          </a:p>
        </p:txBody>
      </p:sp>
      <p:sp>
        <p:nvSpPr>
          <p:cNvPr id="337" name="Text Box 3">
            <a:extLst>
              <a:ext uri="{FF2B5EF4-FFF2-40B4-BE49-F238E27FC236}">
                <a16:creationId xmlns:a16="http://schemas.microsoft.com/office/drawing/2014/main" id="{03D0BA14-12EC-1151-2AA3-A4224330A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480" y="6478023"/>
            <a:ext cx="222452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Ogbuagu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O, CROI 2025, Abs. 151</a:t>
            </a:r>
          </a:p>
        </p:txBody>
      </p:sp>
    </p:spTree>
    <p:extLst>
      <p:ext uri="{BB962C8B-B14F-4D97-AF65-F5344CB8AC3E}">
        <p14:creationId xmlns:p14="http://schemas.microsoft.com/office/powerpoint/2010/main" val="41258467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7519B8-7374-4F47-9021-631E918449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Faculty Disclosures</a:t>
            </a:r>
            <a:endParaRPr lang="fr-FR" dirty="0"/>
          </a:p>
        </p:txBody>
      </p:sp>
      <p:sp>
        <p:nvSpPr>
          <p:cNvPr id="7" name="Espace réservé du contenu 2">
            <a:extLst>
              <a:ext uri="{FF2B5EF4-FFF2-40B4-BE49-F238E27FC236}">
                <a16:creationId xmlns:a16="http://schemas.microsoft.com/office/drawing/2014/main" id="{FE05F2FD-5C45-8D58-B1C9-A84E19EE1ABE}"/>
              </a:ext>
            </a:extLst>
          </p:cNvPr>
          <p:cNvSpPr txBox="1">
            <a:spLocks/>
          </p:cNvSpPr>
          <p:nvPr/>
        </p:nvSpPr>
        <p:spPr>
          <a:xfrm>
            <a:off x="609600" y="1916832"/>
            <a:ext cx="10972800" cy="4608512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Pedro Cahn </a:t>
            </a:r>
            <a:r>
              <a:rPr lang="en-US">
                <a:solidFill>
                  <a:prstClr val="black"/>
                </a:solidFill>
                <a:latin typeface="Calibri"/>
              </a:rPr>
              <a:t>has received research support for research grants: ViiV Healthcare, Merck, CanSino and for ad boards: ViiV Healthcare, Merck and Gilead</a:t>
            </a:r>
            <a:br>
              <a:rPr lang="en-US">
                <a:solidFill>
                  <a:prstClr val="black"/>
                </a:solidFill>
                <a:latin typeface="Calibri"/>
              </a:rPr>
            </a:br>
            <a:endParaRPr lang="en-US">
              <a:solidFill>
                <a:prstClr val="black"/>
              </a:solidFill>
              <a:latin typeface="Calibri"/>
            </a:endParaRPr>
          </a:p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Anton Pozniak</a:t>
            </a:r>
            <a:r>
              <a:rPr lang="en-US">
                <a:solidFill>
                  <a:prstClr val="black"/>
                </a:solidFill>
                <a:latin typeface="Calibri"/>
              </a:rPr>
              <a:t> has received research support and/or honoraria for consulting and/or advisory boards from ViiV Healthcare, Merck, Gilead, Janssen</a:t>
            </a:r>
            <a:br>
              <a:rPr lang="en-US">
                <a:solidFill>
                  <a:prstClr val="black"/>
                </a:solidFill>
                <a:latin typeface="Calibri"/>
              </a:rPr>
            </a:br>
            <a:endParaRPr lang="en-US">
              <a:solidFill>
                <a:prstClr val="black"/>
              </a:solidFill>
              <a:latin typeface="Calibri"/>
            </a:endParaRPr>
          </a:p>
          <a:p>
            <a:pPr>
              <a:defRPr/>
            </a:pPr>
            <a:r>
              <a:rPr lang="en-US" b="1">
                <a:solidFill>
                  <a:prstClr val="black"/>
                </a:solidFill>
                <a:latin typeface="Calibri"/>
              </a:rPr>
              <a:t>François Raffi</a:t>
            </a:r>
            <a:r>
              <a:rPr lang="en-US">
                <a:solidFill>
                  <a:prstClr val="black"/>
                </a:solidFill>
                <a:latin typeface="Calibri"/>
              </a:rPr>
              <a:t> has received research support and/or honoraria for consulting and/or advisory boards from Gilead Sciences, MSD, and ViiV Healthcare</a:t>
            </a:r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390793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F8DADAF-3B74-10A8-F924-C32F385FEB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0105505" cy="1481068"/>
          </a:xfrm>
        </p:spPr>
        <p:txBody>
          <a:bodyPr/>
          <a:lstStyle/>
          <a:p>
            <a:r>
              <a:rPr lang="en-US" noProof="0" dirty="0"/>
              <a:t>CAB IM + 1 </a:t>
            </a:r>
            <a:r>
              <a:rPr lang="en-US" noProof="0" dirty="0" err="1"/>
              <a:t>bNAb</a:t>
            </a:r>
            <a:r>
              <a:rPr lang="en-US" noProof="0" dirty="0"/>
              <a:t> (N6LS) for maintenance: EMBRACE 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82501F9B-3636-79D1-F1C9-7FC976F88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5815" y="6469710"/>
            <a:ext cx="198618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Leone P,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2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</a:t>
            </a:r>
          </a:p>
        </p:txBody>
      </p:sp>
      <p:sp>
        <p:nvSpPr>
          <p:cNvPr id="4" name="Text Box 11">
            <a:extLst>
              <a:ext uri="{FF2B5EF4-FFF2-40B4-BE49-F238E27FC236}">
                <a16:creationId xmlns:a16="http://schemas.microsoft.com/office/drawing/2014/main" id="{E9C4AFA8-7DA6-AF20-FD26-F3BE0D788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503" y="1491539"/>
            <a:ext cx="3005219" cy="1683483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18-70 years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HIV RNA &lt; 50 c/mL ≥ 12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No prior VF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On stable oral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cART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≥ 6 months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CD4 ≥ 350/mm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No HBV infection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noProof="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Susceptible to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N6LS (IC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90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 ≤ 2 µg/mL)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AED4316-9141-D25D-4ADE-87F3EE5B5DFA}"/>
              </a:ext>
            </a:extLst>
          </p:cNvPr>
          <p:cNvSpPr txBox="1"/>
          <p:nvPr/>
        </p:nvSpPr>
        <p:spPr>
          <a:xfrm>
            <a:off x="8217333" y="2291009"/>
            <a:ext cx="34506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Primary endpoint: HIV RNA ≥ 50 c/mL ay M6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78D04DA2-9A4D-B84E-B92A-448B18F5F261}"/>
              </a:ext>
            </a:extLst>
          </p:cNvPr>
          <p:cNvSpPr txBox="1"/>
          <p:nvPr/>
        </p:nvSpPr>
        <p:spPr>
          <a:xfrm>
            <a:off x="2839728" y="3521573"/>
            <a:ext cx="15393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000" b="1" noProof="0" dirty="0">
                <a:solidFill>
                  <a:srgbClr val="0070C0"/>
                </a:solidFill>
              </a:rPr>
              <a:t>M6 outcome</a:t>
            </a:r>
          </a:p>
        </p:txBody>
      </p:sp>
      <p:sp>
        <p:nvSpPr>
          <p:cNvPr id="10" name="Espace réservé du contenu 5">
            <a:extLst>
              <a:ext uri="{FF2B5EF4-FFF2-40B4-BE49-F238E27FC236}">
                <a16:creationId xmlns:a16="http://schemas.microsoft.com/office/drawing/2014/main" id="{AF46D1B0-856A-7274-6300-D943650ACB0C}"/>
              </a:ext>
            </a:extLst>
          </p:cNvPr>
          <p:cNvSpPr txBox="1">
            <a:spLocks/>
          </p:cNvSpPr>
          <p:nvPr/>
        </p:nvSpPr>
        <p:spPr>
          <a:xfrm>
            <a:off x="6035718" y="4068387"/>
            <a:ext cx="6144681" cy="2124501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Confirmed virologic failure (HIV RNA ≥ 200 c/mL x 2), N = 4</a:t>
            </a:r>
          </a:p>
          <a:p>
            <a:pPr lvl="1"/>
            <a:r>
              <a:rPr lang="en-US" sz="1600" noProof="0" dirty="0"/>
              <a:t>2 in N6LS IV group: both had emergence of phenotypic resistance to N6LS and no INSTI RAMs</a:t>
            </a:r>
          </a:p>
          <a:p>
            <a:pPr lvl="1"/>
            <a:r>
              <a:rPr lang="en-US" sz="1600" noProof="0" dirty="0"/>
              <a:t>2 in N6LS SC group: neither had diminished susceptibility to N6LS and 1 had an emergent INSTI RAM (Q148R)</a:t>
            </a:r>
          </a:p>
          <a:p>
            <a:r>
              <a:rPr lang="en-US" sz="1900" noProof="0" dirty="0"/>
              <a:t>Better tolerance of IV than SC administration: further development with IV</a:t>
            </a:r>
          </a:p>
          <a:p>
            <a:pPr marL="342900" lvl="1" indent="0">
              <a:buNone/>
            </a:pPr>
            <a:endParaRPr lang="en-US" sz="1600" noProof="0" dirty="0"/>
          </a:p>
        </p:txBody>
      </p:sp>
      <p:sp>
        <p:nvSpPr>
          <p:cNvPr id="7" name="Rectangle : coins arrondis 6">
            <a:extLst>
              <a:ext uri="{FF2B5EF4-FFF2-40B4-BE49-F238E27FC236}">
                <a16:creationId xmlns:a16="http://schemas.microsoft.com/office/drawing/2014/main" id="{93A7C5FC-E5A7-87EC-76A1-89861A983FC1}"/>
              </a:ext>
            </a:extLst>
          </p:cNvPr>
          <p:cNvSpPr/>
          <p:nvPr/>
        </p:nvSpPr>
        <p:spPr>
          <a:xfrm>
            <a:off x="4723218" y="1380565"/>
            <a:ext cx="3424517" cy="493059"/>
          </a:xfrm>
          <a:prstGeom prst="round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N6LS 60 mg/kg IV Q4M </a:t>
            </a:r>
            <a:br>
              <a:rPr lang="en-US" sz="1400" b="1" noProof="0" dirty="0"/>
            </a:br>
            <a:r>
              <a:rPr lang="en-US" sz="1400" b="1" noProof="0" dirty="0"/>
              <a:t>+ CAB 400 mg IM QM </a:t>
            </a:r>
            <a:r>
              <a:rPr lang="en-US" sz="1400" noProof="0" dirty="0"/>
              <a:t>(N = 50)</a:t>
            </a:r>
          </a:p>
        </p:txBody>
      </p:sp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306249B2-D416-1597-A191-F786BC86A9CD}"/>
              </a:ext>
            </a:extLst>
          </p:cNvPr>
          <p:cNvSpPr/>
          <p:nvPr/>
        </p:nvSpPr>
        <p:spPr>
          <a:xfrm>
            <a:off x="4723218" y="1963271"/>
            <a:ext cx="3424517" cy="493059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N6LS 3 000 mg + rHuPH20 SC Q4M </a:t>
            </a:r>
            <a:br>
              <a:rPr lang="en-US" sz="1400" b="1" noProof="0" dirty="0"/>
            </a:br>
            <a:r>
              <a:rPr lang="en-US" sz="1400" b="1" noProof="0" dirty="0"/>
              <a:t>+ CAB 400 mg IM QM </a:t>
            </a:r>
            <a:r>
              <a:rPr lang="en-US" sz="1400" noProof="0" dirty="0"/>
              <a:t>(N = 49)</a:t>
            </a:r>
          </a:p>
        </p:txBody>
      </p:sp>
      <p:sp>
        <p:nvSpPr>
          <p:cNvPr id="13" name="Rectangle : coins arrondis 12">
            <a:extLst>
              <a:ext uri="{FF2B5EF4-FFF2-40B4-BE49-F238E27FC236}">
                <a16:creationId xmlns:a16="http://schemas.microsoft.com/office/drawing/2014/main" id="{FB308B25-EE12-ADE9-8A62-670866428478}"/>
              </a:ext>
            </a:extLst>
          </p:cNvPr>
          <p:cNvSpPr/>
          <p:nvPr/>
        </p:nvSpPr>
        <p:spPr>
          <a:xfrm>
            <a:off x="4723218" y="2571891"/>
            <a:ext cx="3424517" cy="493059"/>
          </a:xfrm>
          <a:prstGeom prst="roundRect">
            <a:avLst/>
          </a:prstGeom>
          <a:solidFill>
            <a:srgbClr val="7030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Oral SOC ART </a:t>
            </a:r>
            <a:r>
              <a:rPr lang="en-US" sz="1400" noProof="0" dirty="0"/>
              <a:t>(N = 26)</a:t>
            </a:r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1E8924AF-CDE4-CB82-64E2-DB688E5A28A8}"/>
              </a:ext>
            </a:extLst>
          </p:cNvPr>
          <p:cNvGrpSpPr/>
          <p:nvPr/>
        </p:nvGrpSpPr>
        <p:grpSpPr>
          <a:xfrm>
            <a:off x="4753098" y="3175022"/>
            <a:ext cx="3415557" cy="138931"/>
            <a:chOff x="4431551" y="3175022"/>
            <a:chExt cx="3415557" cy="138931"/>
          </a:xfrm>
        </p:grpSpPr>
        <p:cxnSp>
          <p:nvCxnSpPr>
            <p:cNvPr id="15" name="Connecteur droit 14">
              <a:extLst>
                <a:ext uri="{FF2B5EF4-FFF2-40B4-BE49-F238E27FC236}">
                  <a16:creationId xmlns:a16="http://schemas.microsoft.com/office/drawing/2014/main" id="{3272B83B-C808-95D5-C2DA-62B570AB647D}"/>
                </a:ext>
              </a:extLst>
            </p:cNvPr>
            <p:cNvCxnSpPr>
              <a:cxnSpLocks/>
            </p:cNvCxnSpPr>
            <p:nvPr/>
          </p:nvCxnSpPr>
          <p:spPr>
            <a:xfrm>
              <a:off x="4431551" y="3175022"/>
              <a:ext cx="3415557" cy="0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4B1995FC-211B-B039-E692-D84CABC67A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31551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2A8F75FD-D520-E362-1DE9-119B5BA491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86186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E2688673-8F02-55CE-1663-791EF1C139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46798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eur droit 23">
              <a:extLst>
                <a:ext uri="{FF2B5EF4-FFF2-40B4-BE49-F238E27FC236}">
                  <a16:creationId xmlns:a16="http://schemas.microsoft.com/office/drawing/2014/main" id="{3A0D9799-39CB-D17C-6BB8-8670959AC6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47108" y="3175022"/>
              <a:ext cx="0" cy="138931"/>
            </a:xfrm>
            <a:prstGeom prst="line">
              <a:avLst/>
            </a:prstGeom>
            <a:ln>
              <a:headEnd type="none" w="med" len="med"/>
              <a:tailEnd type="non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ZoneTexte 27">
            <a:extLst>
              <a:ext uri="{FF2B5EF4-FFF2-40B4-BE49-F238E27FC236}">
                <a16:creationId xmlns:a16="http://schemas.microsoft.com/office/drawing/2014/main" id="{5C3020F6-ACE8-95B0-BA3E-DB9E95DC14A3}"/>
              </a:ext>
            </a:extLst>
          </p:cNvPr>
          <p:cNvSpPr txBox="1"/>
          <p:nvPr/>
        </p:nvSpPr>
        <p:spPr>
          <a:xfrm>
            <a:off x="4480703" y="3266145"/>
            <a:ext cx="5328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Day 1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EB33FF95-66A8-2A0B-4FAB-04A4EE45EEC3}"/>
              </a:ext>
            </a:extLst>
          </p:cNvPr>
          <p:cNvSpPr txBox="1"/>
          <p:nvPr/>
        </p:nvSpPr>
        <p:spPr>
          <a:xfrm>
            <a:off x="5220355" y="3266145"/>
            <a:ext cx="77476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6 months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647D490C-AEA1-A835-A005-83112976F4E0}"/>
              </a:ext>
            </a:extLst>
          </p:cNvPr>
          <p:cNvSpPr txBox="1"/>
          <p:nvPr/>
        </p:nvSpPr>
        <p:spPr>
          <a:xfrm>
            <a:off x="6035718" y="3266145"/>
            <a:ext cx="8533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12 months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94DB2F65-EA18-442D-DA32-4E14406D028F}"/>
              </a:ext>
            </a:extLst>
          </p:cNvPr>
          <p:cNvSpPr txBox="1"/>
          <p:nvPr/>
        </p:nvSpPr>
        <p:spPr>
          <a:xfrm>
            <a:off x="7738456" y="3266145"/>
            <a:ext cx="8533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24 months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AC5AECAB-04E7-BFF7-378C-F8E9F3F94006}"/>
              </a:ext>
            </a:extLst>
          </p:cNvPr>
          <p:cNvSpPr txBox="1"/>
          <p:nvPr/>
        </p:nvSpPr>
        <p:spPr>
          <a:xfrm>
            <a:off x="3526842" y="1963271"/>
            <a:ext cx="11864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Randomization </a:t>
            </a:r>
          </a:p>
          <a:p>
            <a:pPr algn="ctr"/>
            <a:r>
              <a:rPr lang="en-US" sz="1200" b="1" noProof="0" dirty="0"/>
              <a:t>2:2:1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C2D99168-9774-1491-BDAD-F8D4C2F006D5}"/>
              </a:ext>
            </a:extLst>
          </p:cNvPr>
          <p:cNvGrpSpPr/>
          <p:nvPr/>
        </p:nvGrpSpPr>
        <p:grpSpPr>
          <a:xfrm>
            <a:off x="870858" y="3869333"/>
            <a:ext cx="5124261" cy="2600554"/>
            <a:chOff x="870858" y="3869333"/>
            <a:chExt cx="6418216" cy="2600554"/>
          </a:xfrm>
        </p:grpSpPr>
        <p:graphicFrame>
          <p:nvGraphicFramePr>
            <p:cNvPr id="35" name="Graphique 34">
              <a:extLst>
                <a:ext uri="{FF2B5EF4-FFF2-40B4-BE49-F238E27FC236}">
                  <a16:creationId xmlns:a16="http://schemas.microsoft.com/office/drawing/2014/main" id="{093712DA-A181-BC04-60FC-B3BA014FC0EE}"/>
                </a:ext>
              </a:extLst>
            </p:cNvPr>
            <p:cNvGraphicFramePr/>
            <p:nvPr/>
          </p:nvGraphicFramePr>
          <p:xfrm>
            <a:off x="870858" y="3869333"/>
            <a:ext cx="6418216" cy="245309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85DD7E9A-2CEE-499F-102E-AC366B250BEB}"/>
                </a:ext>
              </a:extLst>
            </p:cNvPr>
            <p:cNvSpPr txBox="1"/>
            <p:nvPr/>
          </p:nvSpPr>
          <p:spPr>
            <a:xfrm>
              <a:off x="1353187" y="6192888"/>
              <a:ext cx="18656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HIV-1 RNA </a:t>
              </a:r>
              <a:r>
                <a:rPr lang="en-US" sz="1200" b="1" u="sng" noProof="0" dirty="0"/>
                <a:t>&gt;</a:t>
              </a:r>
              <a:r>
                <a:rPr lang="en-US" sz="1200" b="1" noProof="0" dirty="0"/>
                <a:t> 50 c/ml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CB451AC2-A80A-A18C-9B77-E083EA851775}"/>
                </a:ext>
              </a:extLst>
            </p:cNvPr>
            <p:cNvSpPr txBox="1"/>
            <p:nvPr/>
          </p:nvSpPr>
          <p:spPr>
            <a:xfrm>
              <a:off x="5600494" y="58842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noProof="0" dirty="0"/>
                <a:t>0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51D4C29D-17F9-89E3-1FBA-A34BA7DF1B9B}"/>
                </a:ext>
              </a:extLst>
            </p:cNvPr>
            <p:cNvSpPr txBox="1"/>
            <p:nvPr/>
          </p:nvSpPr>
          <p:spPr>
            <a:xfrm>
              <a:off x="3303074" y="6192888"/>
              <a:ext cx="18656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HIV-1 RNA &lt; 50 c/ml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A5E9A76B-8F92-78EC-4ED1-3445E4A484C2}"/>
                </a:ext>
              </a:extLst>
            </p:cNvPr>
            <p:cNvSpPr txBox="1"/>
            <p:nvPr/>
          </p:nvSpPr>
          <p:spPr>
            <a:xfrm>
              <a:off x="5379376" y="6192888"/>
              <a:ext cx="158864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noProof="0" dirty="0"/>
                <a:t>No virologic data</a:t>
              </a:r>
            </a:p>
          </p:txBody>
        </p:sp>
      </p:grpSp>
      <p:sp>
        <p:nvSpPr>
          <p:cNvPr id="38" name="ZoneTexte 37">
            <a:extLst>
              <a:ext uri="{FF2B5EF4-FFF2-40B4-BE49-F238E27FC236}">
                <a16:creationId xmlns:a16="http://schemas.microsoft.com/office/drawing/2014/main" id="{A0818FA8-62A3-EFE4-FFDF-1B51E006AE65}"/>
              </a:ext>
            </a:extLst>
          </p:cNvPr>
          <p:cNvSpPr txBox="1"/>
          <p:nvPr/>
        </p:nvSpPr>
        <p:spPr>
          <a:xfrm flipH="1" flipV="1">
            <a:off x="976095" y="3622691"/>
            <a:ext cx="460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3493589022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CABB3A-1D7C-9BBE-92E5-72A728D4F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7AC176-6A18-D685-25EE-15DBC0C488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VH-184, new INSTI – Phase 2a (1)</a:t>
            </a:r>
          </a:p>
        </p:txBody>
      </p:sp>
      <p:sp>
        <p:nvSpPr>
          <p:cNvPr id="26" name="Espace réservé du contenu 25">
            <a:extLst>
              <a:ext uri="{FF2B5EF4-FFF2-40B4-BE49-F238E27FC236}">
                <a16:creationId xmlns:a16="http://schemas.microsoft.com/office/drawing/2014/main" id="{7F8F9716-E38C-F5CA-1CD6-06F07B1E351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562691"/>
            <a:ext cx="10972800" cy="1060163"/>
          </a:xfrm>
        </p:spPr>
        <p:txBody>
          <a:bodyPr>
            <a:normAutofit fontScale="92500" lnSpcReduction="20000"/>
          </a:bodyPr>
          <a:lstStyle/>
          <a:p>
            <a:r>
              <a:rPr lang="en-US" noProof="0" dirty="0"/>
              <a:t>VH-184 is a new INSTI active against DTG-resistant variants</a:t>
            </a:r>
          </a:p>
          <a:p>
            <a:r>
              <a:rPr lang="en-US" noProof="0" dirty="0"/>
              <a:t>Half-life of oral formulation: 22-28 hours</a:t>
            </a:r>
          </a:p>
          <a:p>
            <a:r>
              <a:rPr lang="en-US" noProof="0" dirty="0"/>
              <a:t>Phase 2a: 22 PLWH, 18-65 y, ART-naïve, HIV RNA ≥ 3000 c/mL, CD4 ≥ 200/mm</a:t>
            </a:r>
            <a:r>
              <a:rPr lang="en-US" baseline="30000" noProof="0" dirty="0"/>
              <a:t>3</a:t>
            </a:r>
            <a:r>
              <a:rPr lang="en-US" noProof="0" dirty="0"/>
              <a:t> </a:t>
            </a:r>
          </a:p>
        </p:txBody>
      </p:sp>
      <p:sp>
        <p:nvSpPr>
          <p:cNvPr id="5" name="Text Box 11">
            <a:extLst>
              <a:ext uri="{FF2B5EF4-FFF2-40B4-BE49-F238E27FC236}">
                <a16:creationId xmlns:a16="http://schemas.microsoft.com/office/drawing/2014/main" id="{A69F1DAC-D327-D765-2646-02B7BF368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5052869"/>
            <a:ext cx="4068051" cy="376230"/>
          </a:xfrm>
          <a:prstGeom prst="roundRect">
            <a:avLst>
              <a:gd name="adj" fmla="val 20519"/>
            </a:avLst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Matching placebo Q3D (N = 3)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B6BE299A-E367-3065-00F6-C471B75A9535}"/>
              </a:ext>
            </a:extLst>
          </p:cNvPr>
          <p:cNvSpPr/>
          <p:nvPr/>
        </p:nvSpPr>
        <p:spPr>
          <a:xfrm>
            <a:off x="1636048" y="4189639"/>
            <a:ext cx="607119" cy="608366"/>
          </a:xfrm>
          <a:prstGeom prst="ellipse">
            <a:avLst/>
          </a:prstGeom>
          <a:solidFill>
            <a:srgbClr val="00B0F0"/>
          </a:solidFill>
          <a:ln w="12700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47B872-674F-A1DA-E285-BE3812177C1B}"/>
              </a:ext>
            </a:extLst>
          </p:cNvPr>
          <p:cNvSpPr txBox="1"/>
          <p:nvPr/>
        </p:nvSpPr>
        <p:spPr>
          <a:xfrm>
            <a:off x="2386043" y="5617878"/>
            <a:ext cx="386644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8EBDC7E3-2136-9398-1C6F-DC3E4FA19135}"/>
              </a:ext>
            </a:extLst>
          </p:cNvPr>
          <p:cNvSpPr txBox="1"/>
          <p:nvPr/>
        </p:nvSpPr>
        <p:spPr>
          <a:xfrm>
            <a:off x="3909842" y="5617878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4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5DEC7A8E-E535-5DD2-068D-319E6CD3B155}"/>
              </a:ext>
            </a:extLst>
          </p:cNvPr>
          <p:cNvSpPr txBox="1"/>
          <p:nvPr/>
        </p:nvSpPr>
        <p:spPr>
          <a:xfrm>
            <a:off x="5403589" y="5617878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7</a:t>
            </a: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14723607-EF7E-175A-76A9-D586D4640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518012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VH-184 300 mg Q3D (N = 7)</a:t>
            </a:r>
          </a:p>
        </p:txBody>
      </p:sp>
      <p:sp>
        <p:nvSpPr>
          <p:cNvPr id="16" name="Text Box 11">
            <a:extLst>
              <a:ext uri="{FF2B5EF4-FFF2-40B4-BE49-F238E27FC236}">
                <a16:creationId xmlns:a16="http://schemas.microsoft.com/office/drawing/2014/main" id="{550DF645-85AC-CBCD-BB99-E56A268C7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001524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50 mg Q3D (N = 6)</a:t>
            </a:r>
          </a:p>
        </p:txBody>
      </p:sp>
      <p:sp>
        <p:nvSpPr>
          <p:cNvPr id="17" name="Text Box 11">
            <a:extLst>
              <a:ext uri="{FF2B5EF4-FFF2-40B4-BE49-F238E27FC236}">
                <a16:creationId xmlns:a16="http://schemas.microsoft.com/office/drawing/2014/main" id="{38708EB5-7E03-5BBA-F83F-69FEAF042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3400290"/>
            <a:ext cx="4068053" cy="37623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VH-184 10 mg Q3D (N = 6)</a:t>
            </a:r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28DD2D0D-CAFC-9F1A-51B5-0AB9B45D0742}"/>
              </a:ext>
            </a:extLst>
          </p:cNvPr>
          <p:cNvCxnSpPr>
            <a:cxnSpLocks/>
          </p:cNvCxnSpPr>
          <p:nvPr/>
        </p:nvCxnSpPr>
        <p:spPr>
          <a:xfrm>
            <a:off x="2579365" y="5550312"/>
            <a:ext cx="4506769" cy="0"/>
          </a:xfrm>
          <a:prstGeom prst="straightConnector1">
            <a:avLst/>
          </a:prstGeom>
          <a:ln w="9525">
            <a:solidFill>
              <a:srgbClr val="00B0F0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6D9AF12A-99ED-7044-C109-CBB1EB944461}"/>
              </a:ext>
            </a:extLst>
          </p:cNvPr>
          <p:cNvCxnSpPr>
            <a:cxnSpLocks/>
          </p:cNvCxnSpPr>
          <p:nvPr/>
        </p:nvCxnSpPr>
        <p:spPr>
          <a:xfrm>
            <a:off x="2579365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88C6F297-DFF6-DD51-CD6E-35FB9D7B1782}"/>
              </a:ext>
            </a:extLst>
          </p:cNvPr>
          <p:cNvCxnSpPr>
            <a:cxnSpLocks/>
          </p:cNvCxnSpPr>
          <p:nvPr/>
        </p:nvCxnSpPr>
        <p:spPr>
          <a:xfrm>
            <a:off x="4097364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335178DB-7EF0-FE46-7411-E5390AF0633A}"/>
              </a:ext>
            </a:extLst>
          </p:cNvPr>
          <p:cNvCxnSpPr>
            <a:cxnSpLocks/>
          </p:cNvCxnSpPr>
          <p:nvPr/>
        </p:nvCxnSpPr>
        <p:spPr>
          <a:xfrm>
            <a:off x="5592386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049F6D30-11C1-0177-0A4D-1D5099C5C132}"/>
              </a:ext>
            </a:extLst>
          </p:cNvPr>
          <p:cNvCxnSpPr>
            <a:cxnSpLocks/>
          </p:cNvCxnSpPr>
          <p:nvPr/>
        </p:nvCxnSpPr>
        <p:spPr>
          <a:xfrm>
            <a:off x="7086134" y="5550312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 : en angle 19">
            <a:extLst>
              <a:ext uri="{FF2B5EF4-FFF2-40B4-BE49-F238E27FC236}">
                <a16:creationId xmlns:a16="http://schemas.microsoft.com/office/drawing/2014/main" id="{175F841D-A7F8-C201-E2F4-C33817A3A673}"/>
              </a:ext>
            </a:extLst>
          </p:cNvPr>
          <p:cNvCxnSpPr>
            <a:stCxn id="6" idx="6"/>
            <a:endCxn id="17" idx="1"/>
          </p:cNvCxnSpPr>
          <p:nvPr/>
        </p:nvCxnSpPr>
        <p:spPr bwMode="auto">
          <a:xfrm flipV="1">
            <a:off x="2243167" y="3588405"/>
            <a:ext cx="615107" cy="905417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 : en angle 20">
            <a:extLst>
              <a:ext uri="{FF2B5EF4-FFF2-40B4-BE49-F238E27FC236}">
                <a16:creationId xmlns:a16="http://schemas.microsoft.com/office/drawing/2014/main" id="{2A599480-CE73-038F-2505-27E1BAEC716B}"/>
              </a:ext>
            </a:extLst>
          </p:cNvPr>
          <p:cNvCxnSpPr>
            <a:stCxn id="6" idx="6"/>
          </p:cNvCxnSpPr>
          <p:nvPr/>
        </p:nvCxnSpPr>
        <p:spPr bwMode="auto">
          <a:xfrm flipV="1">
            <a:off x="2243167" y="4226670"/>
            <a:ext cx="615107" cy="26715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 : en angle 21">
            <a:extLst>
              <a:ext uri="{FF2B5EF4-FFF2-40B4-BE49-F238E27FC236}">
                <a16:creationId xmlns:a16="http://schemas.microsoft.com/office/drawing/2014/main" id="{28A6C8A1-C192-AC1A-5C3B-1CA8E77B60E0}"/>
              </a:ext>
            </a:extLst>
          </p:cNvPr>
          <p:cNvCxnSpPr>
            <a:stCxn id="6" idx="6"/>
            <a:endCxn id="15" idx="1"/>
          </p:cNvCxnSpPr>
          <p:nvPr/>
        </p:nvCxnSpPr>
        <p:spPr bwMode="auto">
          <a:xfrm>
            <a:off x="2243167" y="4493822"/>
            <a:ext cx="615108" cy="212305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 : en angle 22">
            <a:extLst>
              <a:ext uri="{FF2B5EF4-FFF2-40B4-BE49-F238E27FC236}">
                <a16:creationId xmlns:a16="http://schemas.microsoft.com/office/drawing/2014/main" id="{215DD2DD-1389-CBED-CA48-B0F95F9C3AFC}"/>
              </a:ext>
            </a:extLst>
          </p:cNvPr>
          <p:cNvCxnSpPr>
            <a:stCxn id="6" idx="6"/>
            <a:endCxn id="5" idx="1"/>
          </p:cNvCxnSpPr>
          <p:nvPr/>
        </p:nvCxnSpPr>
        <p:spPr bwMode="auto">
          <a:xfrm>
            <a:off x="2243167" y="4493822"/>
            <a:ext cx="615107" cy="74716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ZoneTexte 2">
            <a:extLst>
              <a:ext uri="{FF2B5EF4-FFF2-40B4-BE49-F238E27FC236}">
                <a16:creationId xmlns:a16="http://schemas.microsoft.com/office/drawing/2014/main" id="{606649E3-80BE-5A25-DABF-1411CE150659}"/>
              </a:ext>
            </a:extLst>
          </p:cNvPr>
          <p:cNvSpPr txBox="1"/>
          <p:nvPr/>
        </p:nvSpPr>
        <p:spPr>
          <a:xfrm>
            <a:off x="6847126" y="5617878"/>
            <a:ext cx="4780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10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4BB1D91-DBEA-FB7F-48CC-8F6021878F1B}"/>
              </a:ext>
            </a:extLst>
          </p:cNvPr>
          <p:cNvSpPr txBox="1"/>
          <p:nvPr/>
        </p:nvSpPr>
        <p:spPr>
          <a:xfrm>
            <a:off x="6247319" y="6085169"/>
            <a:ext cx="1677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Primary endpoint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B734579-9DD8-B888-8139-4C885D5D0644}"/>
              </a:ext>
            </a:extLst>
          </p:cNvPr>
          <p:cNvSpPr txBox="1"/>
          <p:nvPr/>
        </p:nvSpPr>
        <p:spPr>
          <a:xfrm>
            <a:off x="6513541" y="3027835"/>
            <a:ext cx="1623201" cy="338554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SOC </a:t>
            </a:r>
            <a:r>
              <a:rPr lang="en-US" sz="1600" noProof="0" dirty="0" err="1"/>
              <a:t>cART</a:t>
            </a:r>
            <a:r>
              <a:rPr lang="en-US" sz="1600" noProof="0" dirty="0"/>
              <a:t> started</a:t>
            </a:r>
          </a:p>
        </p:txBody>
      </p:sp>
      <p:cxnSp>
        <p:nvCxnSpPr>
          <p:cNvPr id="34" name="Connecteur droit avec flèche 33">
            <a:extLst>
              <a:ext uri="{FF2B5EF4-FFF2-40B4-BE49-F238E27FC236}">
                <a16:creationId xmlns:a16="http://schemas.microsoft.com/office/drawing/2014/main" id="{3C360AD4-6ABC-2637-68ED-FFAE0CB6658C}"/>
              </a:ext>
            </a:extLst>
          </p:cNvPr>
          <p:cNvCxnSpPr/>
          <p:nvPr/>
        </p:nvCxnSpPr>
        <p:spPr>
          <a:xfrm>
            <a:off x="7086134" y="3400289"/>
            <a:ext cx="0" cy="208855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Box 3">
            <a:extLst>
              <a:ext uri="{FF2B5EF4-FFF2-40B4-BE49-F238E27FC236}">
                <a16:creationId xmlns:a16="http://schemas.microsoft.com/office/drawing/2014/main" id="{3147A6D1-FBF6-F91A-5A94-DCB533A18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56021" y="6478023"/>
            <a:ext cx="193597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Rogg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L, CROI 2025, Abs. 152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458D075E-CA84-AE4E-7CC2-428CC6C48161}"/>
              </a:ext>
            </a:extLst>
          </p:cNvPr>
          <p:cNvSpPr txBox="1"/>
          <p:nvPr/>
        </p:nvSpPr>
        <p:spPr>
          <a:xfrm>
            <a:off x="3714887" y="6432380"/>
            <a:ext cx="764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Dosing</a:t>
            </a:r>
          </a:p>
        </p:txBody>
      </p: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B89AABD2-F861-1E85-6819-16C9F9ACC90A}"/>
              </a:ext>
            </a:extLst>
          </p:cNvPr>
          <p:cNvCxnSpPr/>
          <p:nvPr/>
        </p:nvCxnSpPr>
        <p:spPr>
          <a:xfrm flipV="1">
            <a:off x="2567467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>
            <a:extLst>
              <a:ext uri="{FF2B5EF4-FFF2-40B4-BE49-F238E27FC236}">
                <a16:creationId xmlns:a16="http://schemas.microsoft.com/office/drawing/2014/main" id="{F01AFC11-F4ED-5982-C35B-24BF8B1EDADF}"/>
              </a:ext>
            </a:extLst>
          </p:cNvPr>
          <p:cNvCxnSpPr/>
          <p:nvPr/>
        </p:nvCxnSpPr>
        <p:spPr>
          <a:xfrm flipV="1">
            <a:off x="4092111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>
            <a:extLst>
              <a:ext uri="{FF2B5EF4-FFF2-40B4-BE49-F238E27FC236}">
                <a16:creationId xmlns:a16="http://schemas.microsoft.com/office/drawing/2014/main" id="{8E886835-A66E-A152-7699-97130DAEF8F3}"/>
              </a:ext>
            </a:extLst>
          </p:cNvPr>
          <p:cNvCxnSpPr/>
          <p:nvPr/>
        </p:nvCxnSpPr>
        <p:spPr>
          <a:xfrm flipV="1">
            <a:off x="5588323" y="6200146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93ED4BA0-88F1-37E1-4F8B-7402CE969976}"/>
              </a:ext>
            </a:extLst>
          </p:cNvPr>
          <p:cNvCxnSpPr>
            <a:cxnSpLocks/>
          </p:cNvCxnSpPr>
          <p:nvPr/>
        </p:nvCxnSpPr>
        <p:spPr>
          <a:xfrm>
            <a:off x="2567467" y="6423723"/>
            <a:ext cx="3020856" cy="0"/>
          </a:xfrm>
          <a:prstGeom prst="line">
            <a:avLst/>
          </a:prstGeom>
          <a:ln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7" name="Image 36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1B348917-2C38-693D-DFE6-7326331A47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1803" y="5829585"/>
            <a:ext cx="411327" cy="411327"/>
          </a:xfrm>
          <a:prstGeom prst="rect">
            <a:avLst/>
          </a:prstGeom>
        </p:spPr>
      </p:pic>
      <p:pic>
        <p:nvPicPr>
          <p:cNvPr id="38" name="Image 37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5C777FA4-3437-0DB0-C011-82CC4E6BB0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96135" y="5829585"/>
            <a:ext cx="411327" cy="411327"/>
          </a:xfrm>
          <a:prstGeom prst="rect">
            <a:avLst/>
          </a:prstGeom>
        </p:spPr>
      </p:pic>
      <p:pic>
        <p:nvPicPr>
          <p:cNvPr id="39" name="Image 38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C4DC9BFE-DCDB-F8E1-0A56-22AFDDCEBF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1721" y="5829585"/>
            <a:ext cx="411327" cy="411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08038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01DE339-1D4D-9979-F677-23652B7AA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VH-184, new INSTI – Phase 2a (2)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7E8C1466-3A36-337A-CD88-3CD3813CB9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82549" y="3021645"/>
            <a:ext cx="3658302" cy="3003551"/>
          </a:xfrm>
        </p:spPr>
        <p:txBody>
          <a:bodyPr>
            <a:normAutofit/>
          </a:bodyPr>
          <a:lstStyle/>
          <a:p>
            <a:r>
              <a:rPr lang="en-US" sz="2000" noProof="0" dirty="0"/>
              <a:t>No resistance to VH-184 detected at D10</a:t>
            </a:r>
          </a:p>
          <a:p>
            <a:endParaRPr lang="en-US" sz="2000" noProof="0" dirty="0"/>
          </a:p>
          <a:p>
            <a:r>
              <a:rPr lang="en-US" sz="2000" noProof="0" dirty="0"/>
              <a:t>VH-184 was well tolerated and had a favorable safety profile</a:t>
            </a:r>
          </a:p>
          <a:p>
            <a:pPr lvl="1"/>
            <a:r>
              <a:rPr lang="en-US" sz="1600" noProof="0" dirty="0"/>
              <a:t>Vomiting: 2/19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9587C53B-49D8-7539-E5F7-7EBFB1D21E63}"/>
              </a:ext>
            </a:extLst>
          </p:cNvPr>
          <p:cNvGrpSpPr/>
          <p:nvPr/>
        </p:nvGrpSpPr>
        <p:grpSpPr>
          <a:xfrm>
            <a:off x="1229550" y="2522377"/>
            <a:ext cx="6508729" cy="4001453"/>
            <a:chOff x="2914914" y="2072481"/>
            <a:chExt cx="6508729" cy="4001453"/>
          </a:xfrm>
        </p:grpSpPr>
        <p:sp>
          <p:nvSpPr>
            <p:cNvPr id="71" name="Line 5">
              <a:extLst>
                <a:ext uri="{FF2B5EF4-FFF2-40B4-BE49-F238E27FC236}">
                  <a16:creationId xmlns:a16="http://schemas.microsoft.com/office/drawing/2014/main" id="{1790606F-73A1-85A4-EC62-E1EA3DFE6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2665" y="4919662"/>
              <a:ext cx="185738" cy="0"/>
            </a:xfrm>
            <a:prstGeom prst="line">
              <a:avLst/>
            </a:prstGeom>
            <a:noFill/>
            <a:ln w="4603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2" name="Line 6">
              <a:extLst>
                <a:ext uri="{FF2B5EF4-FFF2-40B4-BE49-F238E27FC236}">
                  <a16:creationId xmlns:a16="http://schemas.microsoft.com/office/drawing/2014/main" id="{61FC70A3-9C95-1F54-185E-A60038DC5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2665" y="4654550"/>
              <a:ext cx="185738" cy="0"/>
            </a:xfrm>
            <a:prstGeom prst="line">
              <a:avLst/>
            </a:prstGeom>
            <a:noFill/>
            <a:ln w="46038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3" name="Line 7">
              <a:extLst>
                <a:ext uri="{FF2B5EF4-FFF2-40B4-BE49-F238E27FC236}">
                  <a16:creationId xmlns:a16="http://schemas.microsoft.com/office/drawing/2014/main" id="{4D679A78-5EBF-8BEC-DD85-44EC393838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2665" y="5186362"/>
              <a:ext cx="185738" cy="0"/>
            </a:xfrm>
            <a:prstGeom prst="line">
              <a:avLst/>
            </a:prstGeom>
            <a:noFill/>
            <a:ln w="46038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4" name="Line 8">
              <a:extLst>
                <a:ext uri="{FF2B5EF4-FFF2-40B4-BE49-F238E27FC236}">
                  <a16:creationId xmlns:a16="http://schemas.microsoft.com/office/drawing/2014/main" id="{693E5E80-C3B1-D54D-01CE-6107CD97CB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2665" y="4387850"/>
              <a:ext cx="185738" cy="0"/>
            </a:xfrm>
            <a:prstGeom prst="line">
              <a:avLst/>
            </a:prstGeom>
            <a:noFill/>
            <a:ln w="4603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6" name="Line 10">
              <a:extLst>
                <a:ext uri="{FF2B5EF4-FFF2-40B4-BE49-F238E27FC236}">
                  <a16:creationId xmlns:a16="http://schemas.microsoft.com/office/drawing/2014/main" id="{9D53B354-7FB5-390D-BEBC-B38408C3E6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826" y="2989263"/>
              <a:ext cx="50625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grpSp>
          <p:nvGrpSpPr>
            <p:cNvPr id="271" name="Groupe 270">
              <a:extLst>
                <a:ext uri="{FF2B5EF4-FFF2-40B4-BE49-F238E27FC236}">
                  <a16:creationId xmlns:a16="http://schemas.microsoft.com/office/drawing/2014/main" id="{9113CCA1-22A7-851D-C22B-B996F3C48B64}"/>
                </a:ext>
              </a:extLst>
            </p:cNvPr>
            <p:cNvGrpSpPr/>
            <p:nvPr/>
          </p:nvGrpSpPr>
          <p:grpSpPr>
            <a:xfrm>
              <a:off x="3255963" y="2178050"/>
              <a:ext cx="5181600" cy="3300413"/>
              <a:chOff x="3255963" y="2381250"/>
              <a:chExt cx="5181600" cy="3300413"/>
            </a:xfrm>
          </p:grpSpPr>
          <p:sp>
            <p:nvSpPr>
              <p:cNvPr id="75" name="Freeform 9">
                <a:extLst>
                  <a:ext uri="{FF2B5EF4-FFF2-40B4-BE49-F238E27FC236}">
                    <a16:creationId xmlns:a16="http://schemas.microsoft.com/office/drawing/2014/main" id="{4581908F-CF12-FF57-FFD0-F7E77300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963" y="5622925"/>
                <a:ext cx="5181600" cy="0"/>
              </a:xfrm>
              <a:custGeom>
                <a:avLst/>
                <a:gdLst>
                  <a:gd name="T0" fmla="*/ 0 w 3264"/>
                  <a:gd name="T1" fmla="*/ 27 w 3264"/>
                  <a:gd name="T2" fmla="*/ 372 w 3264"/>
                  <a:gd name="T3" fmla="*/ 717 w 3264"/>
                  <a:gd name="T4" fmla="*/ 1062 w 3264"/>
                  <a:gd name="T5" fmla="*/ 1407 w 3264"/>
                  <a:gd name="T6" fmla="*/ 1752 w 3264"/>
                  <a:gd name="T7" fmla="*/ 2097 w 3264"/>
                  <a:gd name="T8" fmla="*/ 2442 w 3264"/>
                  <a:gd name="T9" fmla="*/ 2787 w 3264"/>
                  <a:gd name="T10" fmla="*/ 3132 w 3264"/>
                  <a:gd name="T11" fmla="*/ 3264 w 326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3264">
                    <a:moveTo>
                      <a:pt x="0" y="0"/>
                    </a:moveTo>
                    <a:lnTo>
                      <a:pt x="27" y="0"/>
                    </a:lnTo>
                    <a:lnTo>
                      <a:pt x="372" y="0"/>
                    </a:lnTo>
                    <a:lnTo>
                      <a:pt x="717" y="0"/>
                    </a:lnTo>
                    <a:lnTo>
                      <a:pt x="1062" y="0"/>
                    </a:lnTo>
                    <a:lnTo>
                      <a:pt x="1407" y="0"/>
                    </a:lnTo>
                    <a:lnTo>
                      <a:pt x="1752" y="0"/>
                    </a:lnTo>
                    <a:lnTo>
                      <a:pt x="2097" y="0"/>
                    </a:lnTo>
                    <a:lnTo>
                      <a:pt x="2442" y="0"/>
                    </a:lnTo>
                    <a:lnTo>
                      <a:pt x="2787" y="0"/>
                    </a:lnTo>
                    <a:lnTo>
                      <a:pt x="3132" y="0"/>
                    </a:lnTo>
                    <a:lnTo>
                      <a:pt x="3264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77" name="Line 11">
                <a:extLst>
                  <a:ext uri="{FF2B5EF4-FFF2-40B4-BE49-F238E27FC236}">
                    <a16:creationId xmlns:a16="http://schemas.microsoft.com/office/drawing/2014/main" id="{C727921E-66F4-B43C-6E53-9BC75B753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280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78" name="Line 12">
                <a:extLst>
                  <a:ext uri="{FF2B5EF4-FFF2-40B4-BE49-F238E27FC236}">
                    <a16:creationId xmlns:a16="http://schemas.microsoft.com/office/drawing/2014/main" id="{5F7E00E0-7D02-C2BF-AD91-F04187544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5963" y="238125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79" name="Line 13">
                <a:extLst>
                  <a:ext uri="{FF2B5EF4-FFF2-40B4-BE49-F238E27FC236}">
                    <a16:creationId xmlns:a16="http://schemas.microsoft.com/office/drawing/2014/main" id="{3C8CC35B-3529-14AE-1EFD-1C1A2BD986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1924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0" name="Freeform 14">
                <a:extLst>
                  <a:ext uri="{FF2B5EF4-FFF2-40B4-BE49-F238E27FC236}">
                    <a16:creationId xmlns:a16="http://schemas.microsoft.com/office/drawing/2014/main" id="{BB08A504-FB49-0519-3CBE-4C8079CC4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6" y="2381250"/>
                <a:ext cx="0" cy="3241675"/>
              </a:xfrm>
              <a:custGeom>
                <a:avLst/>
                <a:gdLst>
                  <a:gd name="T0" fmla="*/ 0 h 2042"/>
                  <a:gd name="T1" fmla="*/ 255 h 2042"/>
                  <a:gd name="T2" fmla="*/ 511 h 2042"/>
                  <a:gd name="T3" fmla="*/ 766 h 2042"/>
                  <a:gd name="T4" fmla="*/ 1021 h 2042"/>
                  <a:gd name="T5" fmla="*/ 1276 h 2042"/>
                  <a:gd name="T6" fmla="*/ 1531 h 2042"/>
                  <a:gd name="T7" fmla="*/ 1787 h 2042"/>
                  <a:gd name="T8" fmla="*/ 2042 h 20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042">
                    <a:moveTo>
                      <a:pt x="0" y="0"/>
                    </a:moveTo>
                    <a:lnTo>
                      <a:pt x="0" y="255"/>
                    </a:lnTo>
                    <a:lnTo>
                      <a:pt x="0" y="511"/>
                    </a:lnTo>
                    <a:lnTo>
                      <a:pt x="0" y="766"/>
                    </a:lnTo>
                    <a:lnTo>
                      <a:pt x="0" y="1021"/>
                    </a:lnTo>
                    <a:lnTo>
                      <a:pt x="0" y="1276"/>
                    </a:lnTo>
                    <a:lnTo>
                      <a:pt x="0" y="1531"/>
                    </a:lnTo>
                    <a:lnTo>
                      <a:pt x="0" y="1787"/>
                    </a:lnTo>
                    <a:lnTo>
                      <a:pt x="0" y="204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1" name="Line 15">
                <a:extLst>
                  <a:ext uri="{FF2B5EF4-FFF2-40B4-BE49-F238E27FC236}">
                    <a16:creationId xmlns:a16="http://schemas.microsoft.com/office/drawing/2014/main" id="{5B5C7F8E-BE2A-47B8-1817-9CB05466A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278606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2" name="Line 16">
                <a:extLst>
                  <a:ext uri="{FF2B5EF4-FFF2-40B4-BE49-F238E27FC236}">
                    <a16:creationId xmlns:a16="http://schemas.microsoft.com/office/drawing/2014/main" id="{37325E58-4FF0-0CFE-B8B8-EB1B415B4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002088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3" name="Line 17">
                <a:extLst>
                  <a:ext uri="{FF2B5EF4-FFF2-40B4-BE49-F238E27FC236}">
                    <a16:creationId xmlns:a16="http://schemas.microsoft.com/office/drawing/2014/main" id="{9A71D97F-F40A-35D3-F937-294B0FE33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3597275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4" name="Line 18">
                <a:extLst>
                  <a:ext uri="{FF2B5EF4-FFF2-40B4-BE49-F238E27FC236}">
                    <a16:creationId xmlns:a16="http://schemas.microsoft.com/office/drawing/2014/main" id="{F2FA4800-55D4-8971-2947-FE2A9C926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651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5" name="Line 19">
                <a:extLst>
                  <a:ext uri="{FF2B5EF4-FFF2-40B4-BE49-F238E27FC236}">
                    <a16:creationId xmlns:a16="http://schemas.microsoft.com/office/drawing/2014/main" id="{86E4EAF1-DA12-4E2F-523F-1B603DC87C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420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6" name="Line 20">
                <a:extLst>
                  <a:ext uri="{FF2B5EF4-FFF2-40B4-BE49-F238E27FC236}">
                    <a16:creationId xmlns:a16="http://schemas.microsoft.com/office/drawing/2014/main" id="{A2BB0AE0-48F3-1B44-7095-5C14C2991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8117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7" name="Line 21">
                <a:extLst>
                  <a:ext uri="{FF2B5EF4-FFF2-40B4-BE49-F238E27FC236}">
                    <a16:creationId xmlns:a16="http://schemas.microsoft.com/office/drawing/2014/main" id="{D64B4A45-08A8-B9F2-B74F-CC973EEBC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4406900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8" name="Line 22">
                <a:extLst>
                  <a:ext uri="{FF2B5EF4-FFF2-40B4-BE49-F238E27FC236}">
                    <a16:creationId xmlns:a16="http://schemas.microsoft.com/office/drawing/2014/main" id="{722B6BCB-D3A7-2D73-8514-F072BAFAAF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8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89" name="Line 23">
                <a:extLst>
                  <a:ext uri="{FF2B5EF4-FFF2-40B4-BE49-F238E27FC236}">
                    <a16:creationId xmlns:a16="http://schemas.microsoft.com/office/drawing/2014/main" id="{4A754EC3-B994-454D-713D-2889CFF51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55963" y="5218113"/>
                <a:ext cx="428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0" name="Line 24">
                <a:extLst>
                  <a:ext uri="{FF2B5EF4-FFF2-40B4-BE49-F238E27FC236}">
                    <a16:creationId xmlns:a16="http://schemas.microsoft.com/office/drawing/2014/main" id="{CC91CA32-E6E0-7ACF-6C90-1C0333B7B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84951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1" name="Line 25">
                <a:extLst>
                  <a:ext uri="{FF2B5EF4-FFF2-40B4-BE49-F238E27FC236}">
                    <a16:creationId xmlns:a16="http://schemas.microsoft.com/office/drawing/2014/main" id="{80BA4C26-299B-1496-E35A-8CFDB14D6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3263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2" name="Line 26">
                <a:extLst>
                  <a:ext uri="{FF2B5EF4-FFF2-40B4-BE49-F238E27FC236}">
                    <a16:creationId xmlns:a16="http://schemas.microsoft.com/office/drawing/2014/main" id="{F527A3DF-141F-0341-0615-3B737C11E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8957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3" name="Line 27">
                <a:extLst>
                  <a:ext uri="{FF2B5EF4-FFF2-40B4-BE49-F238E27FC236}">
                    <a16:creationId xmlns:a16="http://schemas.microsoft.com/office/drawing/2014/main" id="{78DC4DF9-EA3F-23B1-3938-DAB224C68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1888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4" name="Line 28">
                <a:extLst>
                  <a:ext uri="{FF2B5EF4-FFF2-40B4-BE49-F238E27FC236}">
                    <a16:creationId xmlns:a16="http://schemas.microsoft.com/office/drawing/2014/main" id="{7B876735-051D-1114-E1BF-82973A8C4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37263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95" name="Line 29">
                <a:extLst>
                  <a:ext uri="{FF2B5EF4-FFF2-40B4-BE49-F238E27FC236}">
                    <a16:creationId xmlns:a16="http://schemas.microsoft.com/office/drawing/2014/main" id="{B1FF12C4-51D8-4FA2-A3B2-0614CCEB0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0326" y="5622925"/>
                <a:ext cx="0" cy="587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</p:grpSp>
        <p:sp>
          <p:nvSpPr>
            <p:cNvPr id="96" name="Rectangle 30">
              <a:extLst>
                <a:ext uri="{FF2B5EF4-FFF2-40B4-BE49-F238E27FC236}">
                  <a16:creationId xmlns:a16="http://schemas.microsoft.com/office/drawing/2014/main" id="{738215C8-B589-DC0B-0DC5-99C4AB46C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743" y="2072481"/>
              <a:ext cx="22762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1.0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97" name="Rectangle 31">
              <a:extLst>
                <a:ext uri="{FF2B5EF4-FFF2-40B4-BE49-F238E27FC236}">
                  <a16:creationId xmlns:a16="http://schemas.microsoft.com/office/drawing/2014/main" id="{0433392A-B4F1-05AC-BC79-618466CC9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743" y="2477294"/>
              <a:ext cx="22762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0.5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98" name="Rectangle 32">
              <a:extLst>
                <a:ext uri="{FF2B5EF4-FFF2-40B4-BE49-F238E27FC236}">
                  <a16:creationId xmlns:a16="http://schemas.microsoft.com/office/drawing/2014/main" id="{D0C43CE8-4D62-3F18-6CED-5671693DF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743" y="2882106"/>
              <a:ext cx="22762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0.0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99" name="Rectangle 33">
              <a:extLst>
                <a:ext uri="{FF2B5EF4-FFF2-40B4-BE49-F238E27FC236}">
                  <a16:creationId xmlns:a16="http://schemas.microsoft.com/office/drawing/2014/main" id="{8DBB1231-7BD2-2118-2BB9-38C38993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827" y="3288506"/>
              <a:ext cx="28212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-0.5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0" name="Rectangle 34">
              <a:extLst>
                <a:ext uri="{FF2B5EF4-FFF2-40B4-BE49-F238E27FC236}">
                  <a16:creationId xmlns:a16="http://schemas.microsoft.com/office/drawing/2014/main" id="{A8075065-9684-5CCE-755E-010DC3BBE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914" y="3691731"/>
              <a:ext cx="29104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-1.0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1" name="Rectangle 35">
              <a:extLst>
                <a:ext uri="{FF2B5EF4-FFF2-40B4-BE49-F238E27FC236}">
                  <a16:creationId xmlns:a16="http://schemas.microsoft.com/office/drawing/2014/main" id="{68E4A686-A6AE-44FB-D015-0334D01AC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914" y="4098131"/>
              <a:ext cx="29104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-1.5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2" name="Rectangle 36">
              <a:extLst>
                <a:ext uri="{FF2B5EF4-FFF2-40B4-BE49-F238E27FC236}">
                  <a16:creationId xmlns:a16="http://schemas.microsoft.com/office/drawing/2014/main" id="{2AF8217B-8266-C7AD-72F0-2E5E0DE62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827" y="4502944"/>
              <a:ext cx="28212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-2.0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3" name="Rectangle 37">
              <a:extLst>
                <a:ext uri="{FF2B5EF4-FFF2-40B4-BE49-F238E27FC236}">
                  <a16:creationId xmlns:a16="http://schemas.microsoft.com/office/drawing/2014/main" id="{279DD50E-86A4-DD51-E8FD-213B3334F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827" y="4907756"/>
              <a:ext cx="28212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-2.5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4" name="Rectangle 38">
              <a:extLst>
                <a:ext uri="{FF2B5EF4-FFF2-40B4-BE49-F238E27FC236}">
                  <a16:creationId xmlns:a16="http://schemas.microsoft.com/office/drawing/2014/main" id="{A66894F7-6FF7-9AF3-9035-094DC42D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827" y="5312569"/>
              <a:ext cx="28212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-3.0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5" name="Rectangle 39">
              <a:extLst>
                <a:ext uri="{FF2B5EF4-FFF2-40B4-BE49-F238E27FC236}">
                  <a16:creationId xmlns:a16="http://schemas.microsoft.com/office/drawing/2014/main" id="{EB79B199-6BDD-7C74-F5BB-83922681D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45" y="5522913"/>
              <a:ext cx="17312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BL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6" name="Rectangle 40">
              <a:extLst>
                <a:ext uri="{FF2B5EF4-FFF2-40B4-BE49-F238E27FC236}">
                  <a16:creationId xmlns:a16="http://schemas.microsoft.com/office/drawing/2014/main" id="{0F53682C-E11F-FBC6-9501-552A006A6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385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7" name="Rectangle 41">
              <a:extLst>
                <a:ext uri="{FF2B5EF4-FFF2-40B4-BE49-F238E27FC236}">
                  <a16:creationId xmlns:a16="http://schemas.microsoft.com/office/drawing/2014/main" id="{C1D2CCFF-4330-8D31-22F4-19492B97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485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3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8" name="Rectangle 42">
              <a:extLst>
                <a:ext uri="{FF2B5EF4-FFF2-40B4-BE49-F238E27FC236}">
                  <a16:creationId xmlns:a16="http://schemas.microsoft.com/office/drawing/2014/main" id="{AD2A1DD3-F880-EEB7-0116-0BF9919E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172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9" name="Rectangle 43">
              <a:extLst>
                <a:ext uri="{FF2B5EF4-FFF2-40B4-BE49-F238E27FC236}">
                  <a16:creationId xmlns:a16="http://schemas.microsoft.com/office/drawing/2014/main" id="{2BFE6808-5125-ABF6-1F53-D953A456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7860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5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0" name="Rectangle 44">
              <a:extLst>
                <a:ext uri="{FF2B5EF4-FFF2-40B4-BE49-F238E27FC236}">
                  <a16:creationId xmlns:a16="http://schemas.microsoft.com/office/drawing/2014/main" id="{CF02F134-BA0D-A391-08DC-610AE0AC9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547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6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1" name="Rectangle 45">
              <a:extLst>
                <a:ext uri="{FF2B5EF4-FFF2-40B4-BE49-F238E27FC236}">
                  <a16:creationId xmlns:a16="http://schemas.microsoft.com/office/drawing/2014/main" id="{67A82690-F9C1-DACF-5403-72A62E818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235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7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2" name="Rectangle 46">
              <a:extLst>
                <a:ext uri="{FF2B5EF4-FFF2-40B4-BE49-F238E27FC236}">
                  <a16:creationId xmlns:a16="http://schemas.microsoft.com/office/drawing/2014/main" id="{D1C4A19C-29DD-0E79-5212-A8291E3F3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0922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8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3" name="Rectangle 47">
              <a:extLst>
                <a:ext uri="{FF2B5EF4-FFF2-40B4-BE49-F238E27FC236}">
                  <a16:creationId xmlns:a16="http://schemas.microsoft.com/office/drawing/2014/main" id="{74661F88-73F7-5309-92CD-BE057AC1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8610" y="5522913"/>
              <a:ext cx="913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9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4" name="Rectangle 48">
              <a:extLst>
                <a:ext uri="{FF2B5EF4-FFF2-40B4-BE49-F238E27FC236}">
                  <a16:creationId xmlns:a16="http://schemas.microsoft.com/office/drawing/2014/main" id="{135EFBC6-1525-A641-8624-C8FC572BE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161" y="5522913"/>
              <a:ext cx="18274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5" name="Line 49">
              <a:extLst>
                <a:ext uri="{FF2B5EF4-FFF2-40B4-BE49-F238E27FC236}">
                  <a16:creationId xmlns:a16="http://schemas.microsoft.com/office/drawing/2014/main" id="{62796F21-5B10-44FD-9615-148E62D03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5101" y="4678363"/>
              <a:ext cx="28575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16" name="Line 50">
              <a:extLst>
                <a:ext uri="{FF2B5EF4-FFF2-40B4-BE49-F238E27FC236}">
                  <a16:creationId xmlns:a16="http://schemas.microsoft.com/office/drawing/2014/main" id="{8070278F-B233-E8B9-0F93-B276BB6FA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678363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17" name="Line 51">
              <a:extLst>
                <a:ext uri="{FF2B5EF4-FFF2-40B4-BE49-F238E27FC236}">
                  <a16:creationId xmlns:a16="http://schemas.microsoft.com/office/drawing/2014/main" id="{3808B0D2-C07F-4C94-F247-B0B249E0BD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286250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18" name="Line 52">
              <a:extLst>
                <a:ext uri="{FF2B5EF4-FFF2-40B4-BE49-F238E27FC236}">
                  <a16:creationId xmlns:a16="http://schemas.microsoft.com/office/drawing/2014/main" id="{2D6FC3CA-7D2B-B7CD-859F-52266584CC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5101" y="4286250"/>
              <a:ext cx="28575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19" name="Line 53">
              <a:extLst>
                <a:ext uri="{FF2B5EF4-FFF2-40B4-BE49-F238E27FC236}">
                  <a16:creationId xmlns:a16="http://schemas.microsoft.com/office/drawing/2014/main" id="{0BD33531-F479-BBC2-A99A-B1ACF91D83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5101" y="4286250"/>
              <a:ext cx="0" cy="392113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B7ABF6F7-C277-48DF-C350-CCFD3352C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146425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1" name="Line 55">
              <a:extLst>
                <a:ext uri="{FF2B5EF4-FFF2-40B4-BE49-F238E27FC236}">
                  <a16:creationId xmlns:a16="http://schemas.microsoft.com/office/drawing/2014/main" id="{25AE8927-3347-14BB-770D-731DC9D32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2076" y="2971800"/>
              <a:ext cx="0" cy="174625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13BF281D-EF9F-8DBA-B810-E7455A5B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2971800"/>
              <a:ext cx="52388" cy="0"/>
            </a:xfrm>
            <a:custGeom>
              <a:avLst/>
              <a:gdLst>
                <a:gd name="T0" fmla="*/ 33 w 33"/>
                <a:gd name="T1" fmla="*/ 17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03A76BE4-26B4-9599-F0B9-7B4164B6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288" y="3436938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4" name="Line 58">
              <a:extLst>
                <a:ext uri="{FF2B5EF4-FFF2-40B4-BE49-F238E27FC236}">
                  <a16:creationId xmlns:a16="http://schemas.microsoft.com/office/drawing/2014/main" id="{92ECE1CD-9545-4E8C-10D2-2F8FC07898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2688" y="3200400"/>
              <a:ext cx="0" cy="236538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9EBA77E9-91DB-D94E-6F7E-05206128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288" y="320040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6" name="Line 60">
              <a:extLst>
                <a:ext uri="{FF2B5EF4-FFF2-40B4-BE49-F238E27FC236}">
                  <a16:creationId xmlns:a16="http://schemas.microsoft.com/office/drawing/2014/main" id="{BD1AD908-59E7-8E8D-E72C-21143811F7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19876" y="3505200"/>
              <a:ext cx="0" cy="32385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7" name="Line 61">
              <a:extLst>
                <a:ext uri="{FF2B5EF4-FFF2-40B4-BE49-F238E27FC236}">
                  <a16:creationId xmlns:a16="http://schemas.microsoft.com/office/drawing/2014/main" id="{A81E3CBD-E85D-3406-D4E1-8E85F9D9E3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94476" y="3829050"/>
              <a:ext cx="25400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8" name="Line 62">
              <a:extLst>
                <a:ext uri="{FF2B5EF4-FFF2-40B4-BE49-F238E27FC236}">
                  <a16:creationId xmlns:a16="http://schemas.microsoft.com/office/drawing/2014/main" id="{746D2896-FED8-1FA9-ECCD-D182A4774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9876" y="3829050"/>
              <a:ext cx="26988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AFD3CE95-7C0A-761F-A50E-0CF74A44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350520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0" name="Line 64">
              <a:extLst>
                <a:ext uri="{FF2B5EF4-FFF2-40B4-BE49-F238E27FC236}">
                  <a16:creationId xmlns:a16="http://schemas.microsoft.com/office/drawing/2014/main" id="{CBD888F4-C306-7B22-836E-5F1CFF5F1E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4838" y="4229100"/>
              <a:ext cx="26988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1" name="Line 65">
              <a:extLst>
                <a:ext uri="{FF2B5EF4-FFF2-40B4-BE49-F238E27FC236}">
                  <a16:creationId xmlns:a16="http://schemas.microsoft.com/office/drawing/2014/main" id="{50BD53C8-4EE3-3FF3-CA89-CC493A359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99438" y="4229100"/>
              <a:ext cx="25400" cy="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2" name="Line 66">
              <a:extLst>
                <a:ext uri="{FF2B5EF4-FFF2-40B4-BE49-F238E27FC236}">
                  <a16:creationId xmlns:a16="http://schemas.microsoft.com/office/drawing/2014/main" id="{6B6B56E8-915A-5FA6-4420-4557193EF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4838" y="3606800"/>
              <a:ext cx="0" cy="622300"/>
            </a:xfrm>
            <a:prstGeom prst="line">
              <a:avLst/>
            </a:pr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3" name="Freeform 67">
              <a:extLst>
                <a:ext uri="{FF2B5EF4-FFF2-40B4-BE49-F238E27FC236}">
                  <a16:creationId xmlns:a16="http://schemas.microsoft.com/office/drawing/2014/main" id="{36D71D7A-D219-956C-AB71-6A2E53A7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360680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4" name="Line 68">
              <a:extLst>
                <a:ext uri="{FF2B5EF4-FFF2-40B4-BE49-F238E27FC236}">
                  <a16:creationId xmlns:a16="http://schemas.microsoft.com/office/drawing/2014/main" id="{D79356F9-F43C-9340-8DE2-65CBF7DFF0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99438" y="3554413"/>
              <a:ext cx="25400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5" name="Line 69">
              <a:extLst>
                <a:ext uri="{FF2B5EF4-FFF2-40B4-BE49-F238E27FC236}">
                  <a16:creationId xmlns:a16="http://schemas.microsoft.com/office/drawing/2014/main" id="{8F5323EE-B867-7AAC-7673-2F17DCDAA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4838" y="3554413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6" name="Line 70">
              <a:extLst>
                <a:ext uri="{FF2B5EF4-FFF2-40B4-BE49-F238E27FC236}">
                  <a16:creationId xmlns:a16="http://schemas.microsoft.com/office/drawing/2014/main" id="{67047D8B-A598-82A2-6D35-CC8E745F5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24838" y="2635250"/>
              <a:ext cx="0" cy="919163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7" name="Freeform 71">
              <a:extLst>
                <a:ext uri="{FF2B5EF4-FFF2-40B4-BE49-F238E27FC236}">
                  <a16:creationId xmlns:a16="http://schemas.microsoft.com/office/drawing/2014/main" id="{8DCCE02C-B592-229C-49D7-B9E517AA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263525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8" name="Line 72">
              <a:extLst>
                <a:ext uri="{FF2B5EF4-FFF2-40B4-BE49-F238E27FC236}">
                  <a16:creationId xmlns:a16="http://schemas.microsoft.com/office/drawing/2014/main" id="{F70B7591-A499-7CFF-B8AE-6249D5F1FC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8913" y="2376488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9" name="Line 73">
              <a:extLst>
                <a:ext uri="{FF2B5EF4-FFF2-40B4-BE49-F238E27FC236}">
                  <a16:creationId xmlns:a16="http://schemas.microsoft.com/office/drawing/2014/main" id="{5236FEC9-ADDD-2859-1045-F52B80016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8913" y="3725863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0" name="Line 74">
              <a:extLst>
                <a:ext uri="{FF2B5EF4-FFF2-40B4-BE49-F238E27FC236}">
                  <a16:creationId xmlns:a16="http://schemas.microsoft.com/office/drawing/2014/main" id="{5CE09798-B08C-8018-6E24-8C247EC9E6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65901" y="3725863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1" name="Line 75">
              <a:extLst>
                <a:ext uri="{FF2B5EF4-FFF2-40B4-BE49-F238E27FC236}">
                  <a16:creationId xmlns:a16="http://schemas.microsoft.com/office/drawing/2014/main" id="{4C7BE913-8B17-57ED-1E2F-84D5F0C40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65901" y="2376488"/>
              <a:ext cx="0" cy="1349375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2" name="Line 76">
              <a:extLst>
                <a:ext uri="{FF2B5EF4-FFF2-40B4-BE49-F238E27FC236}">
                  <a16:creationId xmlns:a16="http://schemas.microsoft.com/office/drawing/2014/main" id="{FD1268A3-54F3-26FB-F423-796202F1E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65901" y="2376488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3" name="Line 77">
              <a:extLst>
                <a:ext uri="{FF2B5EF4-FFF2-40B4-BE49-F238E27FC236}">
                  <a16:creationId xmlns:a16="http://schemas.microsoft.com/office/drawing/2014/main" id="{5C4ED82D-857F-6B28-6F71-BB88796F6C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6801" y="3575050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4" name="Line 78">
              <a:extLst>
                <a:ext uri="{FF2B5EF4-FFF2-40B4-BE49-F238E27FC236}">
                  <a16:creationId xmlns:a16="http://schemas.microsoft.com/office/drawing/2014/main" id="{AF8E7DF4-2038-416B-266C-13474A160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9813" y="3575050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5" name="Line 79">
              <a:extLst>
                <a:ext uri="{FF2B5EF4-FFF2-40B4-BE49-F238E27FC236}">
                  <a16:creationId xmlns:a16="http://schemas.microsoft.com/office/drawing/2014/main" id="{34FCC417-53D0-C4BE-F007-3D33529360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1" y="2622550"/>
              <a:ext cx="0" cy="95250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6" name="Freeform 80">
              <a:extLst>
                <a:ext uri="{FF2B5EF4-FFF2-40B4-BE49-F238E27FC236}">
                  <a16:creationId xmlns:a16="http://schemas.microsoft.com/office/drawing/2014/main" id="{417A6250-922A-5729-F044-B206B6726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2622550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7" name="Line 81">
              <a:extLst>
                <a:ext uri="{FF2B5EF4-FFF2-40B4-BE49-F238E27FC236}">
                  <a16:creationId xmlns:a16="http://schemas.microsoft.com/office/drawing/2014/main" id="{21915478-B0F5-E195-1733-381E9899B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9201" y="3328988"/>
              <a:ext cx="25400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8" name="Line 82">
              <a:extLst>
                <a:ext uri="{FF2B5EF4-FFF2-40B4-BE49-F238E27FC236}">
                  <a16:creationId xmlns:a16="http://schemas.microsoft.com/office/drawing/2014/main" id="{F0E9C4AC-49AF-9FF4-BC4A-347062278B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4601" y="3328988"/>
              <a:ext cx="26988" cy="0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9" name="Line 83">
              <a:extLst>
                <a:ext uri="{FF2B5EF4-FFF2-40B4-BE49-F238E27FC236}">
                  <a16:creationId xmlns:a16="http://schemas.microsoft.com/office/drawing/2014/main" id="{E9D5F99B-0E8B-9F59-0E56-69A036E88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4601" y="2790825"/>
              <a:ext cx="0" cy="538163"/>
            </a:xfrm>
            <a:prstGeom prst="line">
              <a:avLst/>
            </a:pr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0" name="Freeform 84">
              <a:extLst>
                <a:ext uri="{FF2B5EF4-FFF2-40B4-BE49-F238E27FC236}">
                  <a16:creationId xmlns:a16="http://schemas.microsoft.com/office/drawing/2014/main" id="{E29D2A0D-BAC2-1DAA-24BD-F17111D0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2790825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1" name="Line 85">
              <a:extLst>
                <a:ext uri="{FF2B5EF4-FFF2-40B4-BE49-F238E27FC236}">
                  <a16:creationId xmlns:a16="http://schemas.microsoft.com/office/drawing/2014/main" id="{7BF5C7E3-7504-99A9-CF3C-8DCADC3307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267075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2" name="Line 86">
              <a:extLst>
                <a:ext uri="{FF2B5EF4-FFF2-40B4-BE49-F238E27FC236}">
                  <a16:creationId xmlns:a16="http://schemas.microsoft.com/office/drawing/2014/main" id="{4D9AD2F6-7EE9-E5DD-52F9-A919D57F0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2213" y="3105150"/>
              <a:ext cx="0" cy="161925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3" name="Line 87">
              <a:extLst>
                <a:ext uri="{FF2B5EF4-FFF2-40B4-BE49-F238E27FC236}">
                  <a16:creationId xmlns:a16="http://schemas.microsoft.com/office/drawing/2014/main" id="{90F4CC91-0DAB-AF6F-D234-FF5D0B6AA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2213" y="3267075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4" name="Freeform 88">
              <a:extLst>
                <a:ext uri="{FF2B5EF4-FFF2-40B4-BE49-F238E27FC236}">
                  <a16:creationId xmlns:a16="http://schemas.microsoft.com/office/drawing/2014/main" id="{5872C731-8D91-7D91-BFD8-2E3984905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3" y="310515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5" name="Line 89">
              <a:extLst>
                <a:ext uri="{FF2B5EF4-FFF2-40B4-BE49-F238E27FC236}">
                  <a16:creationId xmlns:a16="http://schemas.microsoft.com/office/drawing/2014/main" id="{B570D5D8-6ABF-A79A-4A8D-905499D4F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4763" y="2806700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6" name="Line 90">
              <a:extLst>
                <a:ext uri="{FF2B5EF4-FFF2-40B4-BE49-F238E27FC236}">
                  <a16:creationId xmlns:a16="http://schemas.microsoft.com/office/drawing/2014/main" id="{D3CB67F3-7A4F-D103-0BC0-7383E40B6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4763" y="3348038"/>
              <a:ext cx="25400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7" name="Line 91">
              <a:extLst>
                <a:ext uri="{FF2B5EF4-FFF2-40B4-BE49-F238E27FC236}">
                  <a16:creationId xmlns:a16="http://schemas.microsoft.com/office/drawing/2014/main" id="{77BA4EC7-262D-FBBB-AF58-0FBC3E6761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163" y="3348038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8" name="Line 92">
              <a:extLst>
                <a:ext uri="{FF2B5EF4-FFF2-40B4-BE49-F238E27FC236}">
                  <a16:creationId xmlns:a16="http://schemas.microsoft.com/office/drawing/2014/main" id="{096B6246-6ABD-F468-FE58-052AF2AC3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163" y="2806700"/>
              <a:ext cx="0" cy="541338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9" name="Line 93">
              <a:extLst>
                <a:ext uri="{FF2B5EF4-FFF2-40B4-BE49-F238E27FC236}">
                  <a16:creationId xmlns:a16="http://schemas.microsoft.com/office/drawing/2014/main" id="{C5D2D7EC-A422-FCB6-20D4-FD2699ABE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0163" y="2806700"/>
              <a:ext cx="26988" cy="0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0" name="Line 94">
              <a:extLst>
                <a:ext uri="{FF2B5EF4-FFF2-40B4-BE49-F238E27FC236}">
                  <a16:creationId xmlns:a16="http://schemas.microsoft.com/office/drawing/2014/main" id="{BB47C00B-E2B1-5F93-05AD-35402E5F58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6801" y="399891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1" name="Line 95">
              <a:extLst>
                <a:ext uri="{FF2B5EF4-FFF2-40B4-BE49-F238E27FC236}">
                  <a16:creationId xmlns:a16="http://schemas.microsoft.com/office/drawing/2014/main" id="{3267A60D-D9FA-60CE-A96C-62FA94DE49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9813" y="3998913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2" name="Line 96">
              <a:extLst>
                <a:ext uri="{FF2B5EF4-FFF2-40B4-BE49-F238E27FC236}">
                  <a16:creationId xmlns:a16="http://schemas.microsoft.com/office/drawing/2014/main" id="{0E6A3C78-04B6-89B3-F8D8-CAB7285D9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1" y="3632200"/>
              <a:ext cx="0" cy="366713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3" name="Freeform 97">
              <a:extLst>
                <a:ext uri="{FF2B5EF4-FFF2-40B4-BE49-F238E27FC236}">
                  <a16:creationId xmlns:a16="http://schemas.microsoft.com/office/drawing/2014/main" id="{C3F91C0B-A8FD-4F38-A446-324DEDA3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3632200"/>
              <a:ext cx="53975" cy="0"/>
            </a:xfrm>
            <a:custGeom>
              <a:avLst/>
              <a:gdLst>
                <a:gd name="T0" fmla="*/ 0 w 34"/>
                <a:gd name="T1" fmla="*/ 17 w 34"/>
                <a:gd name="T2" fmla="*/ 34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17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4" name="Freeform 98">
              <a:extLst>
                <a:ext uri="{FF2B5EF4-FFF2-40B4-BE49-F238E27FC236}">
                  <a16:creationId xmlns:a16="http://schemas.microsoft.com/office/drawing/2014/main" id="{F7921230-AB9B-C52A-59B4-787C91BFB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6" y="4014788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5" name="Line 99">
              <a:extLst>
                <a:ext uri="{FF2B5EF4-FFF2-40B4-BE49-F238E27FC236}">
                  <a16:creationId xmlns:a16="http://schemas.microsoft.com/office/drawing/2014/main" id="{7ECAFC3F-487B-40CF-5E8B-6E777190EF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363" y="3381375"/>
              <a:ext cx="0" cy="633413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6" name="Freeform 100">
              <a:extLst>
                <a:ext uri="{FF2B5EF4-FFF2-40B4-BE49-F238E27FC236}">
                  <a16:creationId xmlns:a16="http://schemas.microsoft.com/office/drawing/2014/main" id="{B98F8E13-018E-D9C3-3AFE-426A5869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6" y="3381375"/>
              <a:ext cx="53975" cy="0"/>
            </a:xfrm>
            <a:custGeom>
              <a:avLst/>
              <a:gdLst>
                <a:gd name="T0" fmla="*/ 34 w 34"/>
                <a:gd name="T1" fmla="*/ 17 w 34"/>
                <a:gd name="T2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">
                  <a:moveTo>
                    <a:pt x="34" y="0"/>
                  </a:move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7" name="Freeform 101">
              <a:extLst>
                <a:ext uri="{FF2B5EF4-FFF2-40B4-BE49-F238E27FC236}">
                  <a16:creationId xmlns:a16="http://schemas.microsoft.com/office/drawing/2014/main" id="{F5FF0EB2-5575-EFF4-000D-3F6C4AEB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4648200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8" name="Line 102">
              <a:extLst>
                <a:ext uri="{FF2B5EF4-FFF2-40B4-BE49-F238E27FC236}">
                  <a16:creationId xmlns:a16="http://schemas.microsoft.com/office/drawing/2014/main" id="{38B871BA-84D0-52D3-0F94-6ACF0D701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0663" y="4073525"/>
              <a:ext cx="0" cy="574675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9" name="Freeform 103">
              <a:extLst>
                <a:ext uri="{FF2B5EF4-FFF2-40B4-BE49-F238E27FC236}">
                  <a16:creationId xmlns:a16="http://schemas.microsoft.com/office/drawing/2014/main" id="{9C988712-ECE0-77D5-B702-1653DFBC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4073525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0" name="Line 104">
              <a:extLst>
                <a:ext uri="{FF2B5EF4-FFF2-40B4-BE49-F238E27FC236}">
                  <a16:creationId xmlns:a16="http://schemas.microsoft.com/office/drawing/2014/main" id="{B86634E6-D1E4-87DE-DDD8-0C497BE45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9276" y="4451350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1" name="Line 105">
              <a:extLst>
                <a:ext uri="{FF2B5EF4-FFF2-40B4-BE49-F238E27FC236}">
                  <a16:creationId xmlns:a16="http://schemas.microsoft.com/office/drawing/2014/main" id="{0F9B85C3-B7FC-7149-F6F7-45E21B4CA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9276" y="5170488"/>
              <a:ext cx="26988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2" name="Line 106">
              <a:extLst>
                <a:ext uri="{FF2B5EF4-FFF2-40B4-BE49-F238E27FC236}">
                  <a16:creationId xmlns:a16="http://schemas.microsoft.com/office/drawing/2014/main" id="{18E65449-F1F3-3C64-FD08-45E6C71213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43876" y="5170488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3" name="Line 107">
              <a:extLst>
                <a:ext uri="{FF2B5EF4-FFF2-40B4-BE49-F238E27FC236}">
                  <a16:creationId xmlns:a16="http://schemas.microsoft.com/office/drawing/2014/main" id="{FDC498E6-09D9-9209-D577-25B6DA7F2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9276" y="4451350"/>
              <a:ext cx="0" cy="719138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4" name="Line 108">
              <a:extLst>
                <a:ext uri="{FF2B5EF4-FFF2-40B4-BE49-F238E27FC236}">
                  <a16:creationId xmlns:a16="http://schemas.microsoft.com/office/drawing/2014/main" id="{2C6C5FA4-EB52-3385-5DAF-9B61D8731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43876" y="4451350"/>
              <a:ext cx="25400" cy="0"/>
            </a:xfrm>
            <a:prstGeom prst="line">
              <a:avLst/>
            </a:prstGeom>
            <a:noFill/>
            <a:ln w="952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5" name="Freeform 109">
              <a:extLst>
                <a:ext uri="{FF2B5EF4-FFF2-40B4-BE49-F238E27FC236}">
                  <a16:creationId xmlns:a16="http://schemas.microsoft.com/office/drawing/2014/main" id="{DB35FA17-548A-4A11-F750-ADE32549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4897438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6" name="Line 110">
              <a:extLst>
                <a:ext uri="{FF2B5EF4-FFF2-40B4-BE49-F238E27FC236}">
                  <a16:creationId xmlns:a16="http://schemas.microsoft.com/office/drawing/2014/main" id="{30768FE9-9F03-95C7-EBD1-3BC87F981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24838" y="4549775"/>
              <a:ext cx="0" cy="347663"/>
            </a:xfrm>
            <a:prstGeom prst="line">
              <a:avLst/>
            </a:pr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7" name="Freeform 111">
              <a:extLst>
                <a:ext uri="{FF2B5EF4-FFF2-40B4-BE49-F238E27FC236}">
                  <a16:creationId xmlns:a16="http://schemas.microsoft.com/office/drawing/2014/main" id="{53102C48-0E5A-CE6C-D097-42DFDEE7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4549775"/>
              <a:ext cx="52388" cy="0"/>
            </a:xfrm>
            <a:custGeom>
              <a:avLst/>
              <a:gdLst>
                <a:gd name="T0" fmla="*/ 33 w 33"/>
                <a:gd name="T1" fmla="*/ 16 w 33"/>
                <a:gd name="T2" fmla="*/ 0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2" name="Freeform 116">
              <a:extLst>
                <a:ext uri="{FF2B5EF4-FFF2-40B4-BE49-F238E27FC236}">
                  <a16:creationId xmlns:a16="http://schemas.microsoft.com/office/drawing/2014/main" id="{B0A346F1-65C9-41B6-105A-1A7A0B25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6" y="2989263"/>
              <a:ext cx="4926013" cy="928688"/>
            </a:xfrm>
            <a:custGeom>
              <a:avLst/>
              <a:gdLst>
                <a:gd name="T0" fmla="*/ 3103 w 3103"/>
                <a:gd name="T1" fmla="*/ 585 h 585"/>
                <a:gd name="T2" fmla="*/ 2092 w 3103"/>
                <a:gd name="T3" fmla="*/ 427 h 585"/>
                <a:gd name="T4" fmla="*/ 1067 w 3103"/>
                <a:gd name="T5" fmla="*/ 207 h 585"/>
                <a:gd name="T6" fmla="*/ 380 w 3103"/>
                <a:gd name="T7" fmla="*/ 44 h 585"/>
                <a:gd name="T8" fmla="*/ 0 w 3103"/>
                <a:gd name="T9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585">
                  <a:moveTo>
                    <a:pt x="3103" y="585"/>
                  </a:moveTo>
                  <a:lnTo>
                    <a:pt x="2092" y="427"/>
                  </a:lnTo>
                  <a:lnTo>
                    <a:pt x="1067" y="207"/>
                  </a:lnTo>
                  <a:lnTo>
                    <a:pt x="380" y="4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3" name="Freeform 117">
              <a:extLst>
                <a:ext uri="{FF2B5EF4-FFF2-40B4-BE49-F238E27FC236}">
                  <a16:creationId xmlns:a16="http://schemas.microsoft.com/office/drawing/2014/main" id="{DFEF50D1-EEDD-9CE4-02B6-8FD9ED83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6" y="2989263"/>
              <a:ext cx="4926013" cy="109538"/>
            </a:xfrm>
            <a:custGeom>
              <a:avLst/>
              <a:gdLst>
                <a:gd name="T0" fmla="*/ 3103 w 3103"/>
                <a:gd name="T1" fmla="*/ 66 h 69"/>
                <a:gd name="T2" fmla="*/ 2058 w 3103"/>
                <a:gd name="T3" fmla="*/ 39 h 69"/>
                <a:gd name="T4" fmla="*/ 994 w 3103"/>
                <a:gd name="T5" fmla="*/ 69 h 69"/>
                <a:gd name="T6" fmla="*/ 306 w 3103"/>
                <a:gd name="T7" fmla="*/ 44 h 69"/>
                <a:gd name="T8" fmla="*/ 0 w 310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69">
                  <a:moveTo>
                    <a:pt x="3103" y="66"/>
                  </a:moveTo>
                  <a:lnTo>
                    <a:pt x="2058" y="39"/>
                  </a:lnTo>
                  <a:lnTo>
                    <a:pt x="994" y="69"/>
                  </a:lnTo>
                  <a:lnTo>
                    <a:pt x="306" y="4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4" name="Freeform 118">
              <a:extLst>
                <a:ext uri="{FF2B5EF4-FFF2-40B4-BE49-F238E27FC236}">
                  <a16:creationId xmlns:a16="http://schemas.microsoft.com/office/drawing/2014/main" id="{F4C5A452-EE3C-F841-6238-08C112257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6" y="2989263"/>
              <a:ext cx="4870450" cy="1822450"/>
            </a:xfrm>
            <a:custGeom>
              <a:avLst/>
              <a:gdLst>
                <a:gd name="T0" fmla="*/ 3068 w 3068"/>
                <a:gd name="T1" fmla="*/ 1148 h 1148"/>
                <a:gd name="T2" fmla="*/ 2026 w 3068"/>
                <a:gd name="T3" fmla="*/ 940 h 1148"/>
                <a:gd name="T4" fmla="*/ 994 w 3068"/>
                <a:gd name="T5" fmla="*/ 521 h 1148"/>
                <a:gd name="T6" fmla="*/ 273 w 3068"/>
                <a:gd name="T7" fmla="*/ 124 h 1148"/>
                <a:gd name="T8" fmla="*/ 0 w 3068"/>
                <a:gd name="T9" fmla="*/ 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8" h="1148">
                  <a:moveTo>
                    <a:pt x="3068" y="1148"/>
                  </a:moveTo>
                  <a:lnTo>
                    <a:pt x="2026" y="940"/>
                  </a:lnTo>
                  <a:lnTo>
                    <a:pt x="994" y="521"/>
                  </a:lnTo>
                  <a:lnTo>
                    <a:pt x="273" y="12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5" name="Freeform 119">
              <a:extLst>
                <a:ext uri="{FF2B5EF4-FFF2-40B4-BE49-F238E27FC236}">
                  <a16:creationId xmlns:a16="http://schemas.microsoft.com/office/drawing/2014/main" id="{51369C02-CA32-DAD2-F2D7-D087CE82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6" y="2989263"/>
              <a:ext cx="4926013" cy="1735138"/>
            </a:xfrm>
            <a:custGeom>
              <a:avLst/>
              <a:gdLst>
                <a:gd name="T0" fmla="*/ 3103 w 3103"/>
                <a:gd name="T1" fmla="*/ 1093 h 1093"/>
                <a:gd name="T2" fmla="*/ 2061 w 3103"/>
                <a:gd name="T3" fmla="*/ 864 h 1093"/>
                <a:gd name="T4" fmla="*/ 1029 w 3103"/>
                <a:gd name="T5" fmla="*/ 447 h 1093"/>
                <a:gd name="T6" fmla="*/ 341 w 3103"/>
                <a:gd name="T7" fmla="*/ 56 h 1093"/>
                <a:gd name="T8" fmla="*/ 0 w 3103"/>
                <a:gd name="T9" fmla="*/ 0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3" h="1093">
                  <a:moveTo>
                    <a:pt x="3103" y="1093"/>
                  </a:moveTo>
                  <a:lnTo>
                    <a:pt x="2061" y="864"/>
                  </a:lnTo>
                  <a:lnTo>
                    <a:pt x="1029" y="447"/>
                  </a:lnTo>
                  <a:lnTo>
                    <a:pt x="341" y="5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6" name="Rectangle 120">
              <a:extLst>
                <a:ext uri="{FF2B5EF4-FFF2-40B4-BE49-F238E27FC236}">
                  <a16:creationId xmlns:a16="http://schemas.microsoft.com/office/drawing/2014/main" id="{2A5E5DE7-3189-F23D-CA2E-6CE07679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1" y="2955925"/>
              <a:ext cx="10098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1" i="0" u="none" strike="noStrike" cap="none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latin typeface="+mn-lt"/>
                </a:rPr>
                <a:t>-0.28 (0.37)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87" name="Rectangle 121">
              <a:extLst>
                <a:ext uri="{FF2B5EF4-FFF2-40B4-BE49-F238E27FC236}">
                  <a16:creationId xmlns:a16="http://schemas.microsoft.com/office/drawing/2014/main" id="{5767C940-3DE7-D454-4710-7A0F5721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1" y="3778250"/>
              <a:ext cx="99649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1" i="0" u="none" strike="noStrike" cap="none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latin typeface="+mn-lt"/>
                </a:rPr>
                <a:t>-1.17 (0.46)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88" name="Rectangle 122">
              <a:extLst>
                <a:ext uri="{FF2B5EF4-FFF2-40B4-BE49-F238E27FC236}">
                  <a16:creationId xmlns:a16="http://schemas.microsoft.com/office/drawing/2014/main" id="{922E27C0-FAC3-C3B5-3EA4-BB65E3C79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1" y="4503738"/>
              <a:ext cx="10098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1" i="0" u="none" strike="noStrike" cap="none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latin typeface="+mn-lt"/>
                </a:rPr>
                <a:t>-2.15 (0.25)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89" name="Rectangle 123">
              <a:extLst>
                <a:ext uri="{FF2B5EF4-FFF2-40B4-BE49-F238E27FC236}">
                  <a16:creationId xmlns:a16="http://schemas.microsoft.com/office/drawing/2014/main" id="{78AF24AF-AE2D-3982-C4A2-FF3A4DD3B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751" y="4754563"/>
              <a:ext cx="10098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1" i="0" u="none" strike="noStrike" cap="none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latin typeface="+mn-lt"/>
                </a:rPr>
                <a:t>-2.31 (0.46)</a:t>
              </a:r>
              <a:endPara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272" name="Rectangle 44">
              <a:extLst>
                <a:ext uri="{FF2B5EF4-FFF2-40B4-BE49-F238E27FC236}">
                  <a16:creationId xmlns:a16="http://schemas.microsoft.com/office/drawing/2014/main" id="{3EF2060C-F9E4-1C5F-113C-87B7C178C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786" y="5827713"/>
              <a:ext cx="32489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Day</a:t>
              </a:r>
              <a:endParaRPr kumimoji="0" lang="en-US" b="1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73" name="Rectangle 272">
              <a:extLst>
                <a:ext uri="{FF2B5EF4-FFF2-40B4-BE49-F238E27FC236}">
                  <a16:creationId xmlns:a16="http://schemas.microsoft.com/office/drawing/2014/main" id="{152B213C-EE12-385F-4CFD-64E94DB56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583" y="4267199"/>
              <a:ext cx="18626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VH-184 10 mg Q3D (N=6)</a:t>
              </a:r>
            </a:p>
          </p:txBody>
        </p:sp>
        <p:sp>
          <p:nvSpPr>
            <p:cNvPr id="274" name="Rectangle 273">
              <a:extLst>
                <a:ext uri="{FF2B5EF4-FFF2-40B4-BE49-F238E27FC236}">
                  <a16:creationId xmlns:a16="http://schemas.microsoft.com/office/drawing/2014/main" id="{F8579DD0-4F07-A6E2-C976-6A4745AF0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583" y="5065711"/>
              <a:ext cx="140743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Placebo Q3D (N=3)</a:t>
              </a: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20159D55-57E9-728D-4B2A-4AE8F533D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583" y="4800599"/>
              <a:ext cx="195406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VH-184 300 mg Q3D (N=7)</a:t>
              </a:r>
            </a:p>
          </p:txBody>
        </p:sp>
        <p:sp>
          <p:nvSpPr>
            <p:cNvPr id="276" name="Rectangle 275">
              <a:extLst>
                <a:ext uri="{FF2B5EF4-FFF2-40B4-BE49-F238E27FC236}">
                  <a16:creationId xmlns:a16="http://schemas.microsoft.com/office/drawing/2014/main" id="{377C292A-B18A-8EE8-A76B-635F812FC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583" y="4533899"/>
              <a:ext cx="18626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VH-184 50 mg Q3D (N=6)</a:t>
              </a:r>
            </a:p>
          </p:txBody>
        </p:sp>
      </p:grpSp>
      <p:sp>
        <p:nvSpPr>
          <p:cNvPr id="3" name="Text Box 3">
            <a:extLst>
              <a:ext uri="{FF2B5EF4-FFF2-40B4-BE49-F238E27FC236}">
                <a16:creationId xmlns:a16="http://schemas.microsoft.com/office/drawing/2014/main" id="{3BBDB811-3FAD-F0D4-0553-0B36019AE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56021" y="6478023"/>
            <a:ext cx="193597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Rogg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L, CROI 2025, Abs. 152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9B2B3CFC-A6ED-28B5-01E2-581DC961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365" y="1915618"/>
            <a:ext cx="659873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Mean (95% CI) change from baseline in HIV RNA, log</a:t>
            </a:r>
            <a:r>
              <a:rPr kumimoji="0" lang="en-US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10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c/mL</a:t>
            </a:r>
          </a:p>
        </p:txBody>
      </p:sp>
    </p:spTree>
    <p:extLst>
      <p:ext uri="{BB962C8B-B14F-4D97-AF65-F5344CB8AC3E}">
        <p14:creationId xmlns:p14="http://schemas.microsoft.com/office/powerpoint/2010/main" val="3477997473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290186-7890-91B5-9BEB-6646F774C0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>
            <a:extLst>
              <a:ext uri="{FF2B5EF4-FFF2-40B4-BE49-F238E27FC236}">
                <a16:creationId xmlns:a16="http://schemas.microsoft.com/office/drawing/2014/main" id="{2AEB09E8-6322-422D-096A-53B1061D1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4986236"/>
            <a:ext cx="4068051" cy="376230"/>
          </a:xfrm>
          <a:prstGeom prst="roundRect">
            <a:avLst>
              <a:gd name="adj" fmla="val 20519"/>
            </a:avLst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Matching placebo Q5D (N = 3)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50234E59-F777-F968-97FA-28A6313B78B7}"/>
              </a:ext>
            </a:extLst>
          </p:cNvPr>
          <p:cNvSpPr/>
          <p:nvPr/>
        </p:nvSpPr>
        <p:spPr>
          <a:xfrm>
            <a:off x="1636048" y="4123006"/>
            <a:ext cx="607119" cy="608366"/>
          </a:xfrm>
          <a:prstGeom prst="ellipse">
            <a:avLst/>
          </a:prstGeom>
          <a:solidFill>
            <a:srgbClr val="00B0F0"/>
          </a:solidFill>
          <a:ln w="12700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2FDCD034-43DD-F5C2-D813-DC1DFD235DC7}"/>
              </a:ext>
            </a:extLst>
          </p:cNvPr>
          <p:cNvSpPr txBox="1"/>
          <p:nvPr/>
        </p:nvSpPr>
        <p:spPr>
          <a:xfrm>
            <a:off x="2386043" y="5620986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A97BAE00-4AC3-C313-A8EB-5DFA92A7DDD2}"/>
              </a:ext>
            </a:extLst>
          </p:cNvPr>
          <p:cNvSpPr txBox="1"/>
          <p:nvPr/>
        </p:nvSpPr>
        <p:spPr>
          <a:xfrm>
            <a:off x="4644947" y="5620986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noProof="0" dirty="0">
                <a:cs typeface="Arial" charset="0"/>
              </a:rPr>
              <a:t>D6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01A25A3E-478D-B728-E4FB-14375C924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4451379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VH-499 250 mg Q5D (N = 7)</a:t>
            </a:r>
          </a:p>
        </p:txBody>
      </p:sp>
      <p:sp>
        <p:nvSpPr>
          <p:cNvPr id="16" name="Text Box 11">
            <a:extLst>
              <a:ext uri="{FF2B5EF4-FFF2-40B4-BE49-F238E27FC236}">
                <a16:creationId xmlns:a16="http://schemas.microsoft.com/office/drawing/2014/main" id="{548C335C-3B79-A0FF-7F07-8ACE56529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5" y="3934891"/>
            <a:ext cx="4068052" cy="376230"/>
          </a:xfrm>
          <a:prstGeom prst="roundRect">
            <a:avLst>
              <a:gd name="adj" fmla="val 2051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</a:t>
            </a:r>
            <a:r>
              <a:rPr lang="en-US" sz="1600" b="1" noProof="0" dirty="0">
                <a:solidFill>
                  <a:srgbClr val="FFFFFF"/>
                </a:solidFill>
                <a:latin typeface="+mn-lt"/>
                <a:ea typeface="ＭＳ Ｐゴシック" pitchFamily="-65" charset="-128"/>
                <a:cs typeface="ＭＳ Ｐゴシック" pitchFamily="-65" charset="-128"/>
              </a:rPr>
              <a:t>10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0 mg Q5D (N = 6)</a:t>
            </a:r>
          </a:p>
        </p:txBody>
      </p:sp>
      <p:sp>
        <p:nvSpPr>
          <p:cNvPr id="17" name="Text Box 11">
            <a:extLst>
              <a:ext uri="{FF2B5EF4-FFF2-40B4-BE49-F238E27FC236}">
                <a16:creationId xmlns:a16="http://schemas.microsoft.com/office/drawing/2014/main" id="{4D34DAB0-C7D5-9A47-66F5-92074788C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274" y="3333657"/>
            <a:ext cx="4068053" cy="37623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VH-499 25 mg Q5D (N = 7)</a:t>
            </a:r>
          </a:p>
        </p:txBody>
      </p: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D76E2F31-3FB8-3EF9-6ADF-B0FC4F96FC61}"/>
              </a:ext>
            </a:extLst>
          </p:cNvPr>
          <p:cNvCxnSpPr>
            <a:cxnSpLocks/>
          </p:cNvCxnSpPr>
          <p:nvPr/>
        </p:nvCxnSpPr>
        <p:spPr>
          <a:xfrm>
            <a:off x="2579365" y="5483679"/>
            <a:ext cx="4506769" cy="0"/>
          </a:xfrm>
          <a:prstGeom prst="straightConnector1">
            <a:avLst/>
          </a:prstGeom>
          <a:ln w="9525">
            <a:solidFill>
              <a:srgbClr val="00B0F0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07B7F015-2D74-93C5-27AB-8F94E4ACF377}"/>
              </a:ext>
            </a:extLst>
          </p:cNvPr>
          <p:cNvCxnSpPr>
            <a:cxnSpLocks/>
          </p:cNvCxnSpPr>
          <p:nvPr/>
        </p:nvCxnSpPr>
        <p:spPr>
          <a:xfrm>
            <a:off x="2579365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4F07CEB2-AB65-6202-962B-A38A1C7DED08}"/>
              </a:ext>
            </a:extLst>
          </p:cNvPr>
          <p:cNvCxnSpPr>
            <a:cxnSpLocks/>
          </p:cNvCxnSpPr>
          <p:nvPr/>
        </p:nvCxnSpPr>
        <p:spPr>
          <a:xfrm>
            <a:off x="4857287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27A24E62-9537-3700-00D3-54F0E95241A3}"/>
              </a:ext>
            </a:extLst>
          </p:cNvPr>
          <p:cNvCxnSpPr>
            <a:cxnSpLocks/>
          </p:cNvCxnSpPr>
          <p:nvPr/>
        </p:nvCxnSpPr>
        <p:spPr>
          <a:xfrm>
            <a:off x="7086134" y="5483679"/>
            <a:ext cx="0" cy="122329"/>
          </a:xfrm>
          <a:prstGeom prst="line">
            <a:avLst/>
          </a:prstGeom>
          <a:ln w="9525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 : en angle 19">
            <a:extLst>
              <a:ext uri="{FF2B5EF4-FFF2-40B4-BE49-F238E27FC236}">
                <a16:creationId xmlns:a16="http://schemas.microsoft.com/office/drawing/2014/main" id="{9F8AA62F-D16B-8BC0-827F-0E0F8AB727F7}"/>
              </a:ext>
            </a:extLst>
          </p:cNvPr>
          <p:cNvCxnSpPr>
            <a:stCxn id="6" idx="6"/>
            <a:endCxn id="17" idx="1"/>
          </p:cNvCxnSpPr>
          <p:nvPr/>
        </p:nvCxnSpPr>
        <p:spPr bwMode="auto">
          <a:xfrm flipV="1">
            <a:off x="2243167" y="3521772"/>
            <a:ext cx="615107" cy="905417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 : en angle 20">
            <a:extLst>
              <a:ext uri="{FF2B5EF4-FFF2-40B4-BE49-F238E27FC236}">
                <a16:creationId xmlns:a16="http://schemas.microsoft.com/office/drawing/2014/main" id="{024FF5E2-50DA-9C2E-DB42-5D6CE946B8AE}"/>
              </a:ext>
            </a:extLst>
          </p:cNvPr>
          <p:cNvCxnSpPr>
            <a:stCxn id="6" idx="6"/>
          </p:cNvCxnSpPr>
          <p:nvPr/>
        </p:nvCxnSpPr>
        <p:spPr bwMode="auto">
          <a:xfrm flipV="1">
            <a:off x="2243167" y="4160037"/>
            <a:ext cx="615107" cy="26715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 : en angle 21">
            <a:extLst>
              <a:ext uri="{FF2B5EF4-FFF2-40B4-BE49-F238E27FC236}">
                <a16:creationId xmlns:a16="http://schemas.microsoft.com/office/drawing/2014/main" id="{388CFE81-5C2A-CE10-4653-088CBBB3AE70}"/>
              </a:ext>
            </a:extLst>
          </p:cNvPr>
          <p:cNvCxnSpPr>
            <a:stCxn id="6" idx="6"/>
            <a:endCxn id="15" idx="1"/>
          </p:cNvCxnSpPr>
          <p:nvPr/>
        </p:nvCxnSpPr>
        <p:spPr bwMode="auto">
          <a:xfrm>
            <a:off x="2243167" y="4427189"/>
            <a:ext cx="615108" cy="212305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 : en angle 22">
            <a:extLst>
              <a:ext uri="{FF2B5EF4-FFF2-40B4-BE49-F238E27FC236}">
                <a16:creationId xmlns:a16="http://schemas.microsoft.com/office/drawing/2014/main" id="{8C234A8A-A703-B681-4461-BE2A67D74485}"/>
              </a:ext>
            </a:extLst>
          </p:cNvPr>
          <p:cNvCxnSpPr>
            <a:stCxn id="6" idx="6"/>
            <a:endCxn id="5" idx="1"/>
          </p:cNvCxnSpPr>
          <p:nvPr/>
        </p:nvCxnSpPr>
        <p:spPr bwMode="auto">
          <a:xfrm>
            <a:off x="2243167" y="4427189"/>
            <a:ext cx="615107" cy="747162"/>
          </a:xfrm>
          <a:prstGeom prst="bentConnector3">
            <a:avLst/>
          </a:prstGeom>
          <a:ln w="1270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ZoneTexte 2">
            <a:extLst>
              <a:ext uri="{FF2B5EF4-FFF2-40B4-BE49-F238E27FC236}">
                <a16:creationId xmlns:a16="http://schemas.microsoft.com/office/drawing/2014/main" id="{D26C3BB4-9FDD-E0F2-D1BD-F58F3354540A}"/>
              </a:ext>
            </a:extLst>
          </p:cNvPr>
          <p:cNvSpPr txBox="1"/>
          <p:nvPr/>
        </p:nvSpPr>
        <p:spPr>
          <a:xfrm>
            <a:off x="6847127" y="5620986"/>
            <a:ext cx="4780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D11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DC3ECBA-4685-B78B-9D20-03F372E723E3}"/>
              </a:ext>
            </a:extLst>
          </p:cNvPr>
          <p:cNvSpPr txBox="1"/>
          <p:nvPr/>
        </p:nvSpPr>
        <p:spPr>
          <a:xfrm>
            <a:off x="6341030" y="6192750"/>
            <a:ext cx="1490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Primary endpoint</a:t>
            </a:r>
          </a:p>
        </p:txBody>
      </p:sp>
      <p:sp>
        <p:nvSpPr>
          <p:cNvPr id="27" name="Titre 1">
            <a:extLst>
              <a:ext uri="{FF2B5EF4-FFF2-40B4-BE49-F238E27FC236}">
                <a16:creationId xmlns:a16="http://schemas.microsoft.com/office/drawing/2014/main" id="{4735F7DE-A245-DB42-C9CF-57B07B4960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/>
          <a:lstStyle/>
          <a:p>
            <a:r>
              <a:rPr lang="en-US" noProof="0" dirty="0"/>
              <a:t>VH-499, new capsid inhibitor – Phase 2a (1)</a:t>
            </a:r>
          </a:p>
        </p:txBody>
      </p:sp>
      <p:sp>
        <p:nvSpPr>
          <p:cNvPr id="28" name="Espace réservé du contenu 25">
            <a:extLst>
              <a:ext uri="{FF2B5EF4-FFF2-40B4-BE49-F238E27FC236}">
                <a16:creationId xmlns:a16="http://schemas.microsoft.com/office/drawing/2014/main" id="{20E7B722-DFC8-1037-72AC-63A5A73A4B27}"/>
              </a:ext>
            </a:extLst>
          </p:cNvPr>
          <p:cNvSpPr txBox="1">
            <a:spLocks/>
          </p:cNvSpPr>
          <p:nvPr/>
        </p:nvSpPr>
        <p:spPr>
          <a:xfrm>
            <a:off x="609600" y="1776813"/>
            <a:ext cx="10972800" cy="1060163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noProof="0" dirty="0"/>
              <a:t>VH-499 is a new </a:t>
            </a:r>
            <a:r>
              <a:rPr lang="en-US" noProof="0" dirty="0" err="1"/>
              <a:t>capside</a:t>
            </a:r>
            <a:r>
              <a:rPr lang="en-US" noProof="0" dirty="0"/>
              <a:t> inhibitor with similar resistance profile to LEN</a:t>
            </a:r>
          </a:p>
          <a:p>
            <a:r>
              <a:rPr lang="en-US" noProof="0" dirty="0"/>
              <a:t>Half-life of oral formulation: 51-66 hours</a:t>
            </a:r>
          </a:p>
          <a:p>
            <a:r>
              <a:rPr lang="en-US" noProof="0" dirty="0"/>
              <a:t>Phase 2a: 23 PLWH, 18-65 y, ART-naïve, HIV RNA ≥ 3000 c/mL, CD4 ≥ 200/mm</a:t>
            </a:r>
            <a:r>
              <a:rPr lang="en-US" baseline="30000" noProof="0" dirty="0"/>
              <a:t>3</a:t>
            </a:r>
            <a:r>
              <a:rPr lang="en-US" noProof="0" dirty="0"/>
              <a:t> 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8FAE046B-D576-C2E3-72F5-BE987EC5ADA7}"/>
              </a:ext>
            </a:extLst>
          </p:cNvPr>
          <p:cNvSpPr txBox="1"/>
          <p:nvPr/>
        </p:nvSpPr>
        <p:spPr>
          <a:xfrm>
            <a:off x="6690819" y="2884782"/>
            <a:ext cx="1623201" cy="338554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SOC </a:t>
            </a:r>
            <a:r>
              <a:rPr lang="en-US" sz="1600" noProof="0" dirty="0" err="1"/>
              <a:t>cART</a:t>
            </a:r>
            <a:r>
              <a:rPr lang="en-US" sz="1600" noProof="0" dirty="0"/>
              <a:t> started</a:t>
            </a:r>
          </a:p>
        </p:txBody>
      </p: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FC7EC1BD-9399-8686-DD95-96D6369BC9E3}"/>
              </a:ext>
            </a:extLst>
          </p:cNvPr>
          <p:cNvCxnSpPr/>
          <p:nvPr/>
        </p:nvCxnSpPr>
        <p:spPr>
          <a:xfrm>
            <a:off x="7086134" y="3226075"/>
            <a:ext cx="0" cy="208855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 Box 3">
            <a:extLst>
              <a:ext uri="{FF2B5EF4-FFF2-40B4-BE49-F238E27FC236}">
                <a16:creationId xmlns:a16="http://schemas.microsoft.com/office/drawing/2014/main" id="{2CF4B672-A06C-C756-A014-8011D5A0C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5922" y="6469710"/>
            <a:ext cx="20660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Griesel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R, CROI 2025, Abs. 153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A13C9211-4E61-5FBA-E9DD-9FE7953B7C37}"/>
              </a:ext>
            </a:extLst>
          </p:cNvPr>
          <p:cNvSpPr txBox="1"/>
          <p:nvPr/>
        </p:nvSpPr>
        <p:spPr>
          <a:xfrm>
            <a:off x="3306820" y="6389011"/>
            <a:ext cx="764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Dosing</a:t>
            </a:r>
          </a:p>
        </p:txBody>
      </p: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22F4335E-638D-D91C-1887-EAC0C60E059A}"/>
              </a:ext>
            </a:extLst>
          </p:cNvPr>
          <p:cNvCxnSpPr/>
          <p:nvPr/>
        </p:nvCxnSpPr>
        <p:spPr>
          <a:xfrm flipV="1">
            <a:off x="2567467" y="6195522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>
            <a:extLst>
              <a:ext uri="{FF2B5EF4-FFF2-40B4-BE49-F238E27FC236}">
                <a16:creationId xmlns:a16="http://schemas.microsoft.com/office/drawing/2014/main" id="{EED773AF-E3E2-9F33-3240-40CA5255F0A6}"/>
              </a:ext>
            </a:extLst>
          </p:cNvPr>
          <p:cNvCxnSpPr/>
          <p:nvPr/>
        </p:nvCxnSpPr>
        <p:spPr>
          <a:xfrm flipV="1">
            <a:off x="4844958" y="6195522"/>
            <a:ext cx="0" cy="22357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id="{CCFB8C7B-2501-D7B0-2767-827E8B7D288F}"/>
              </a:ext>
            </a:extLst>
          </p:cNvPr>
          <p:cNvCxnSpPr>
            <a:cxnSpLocks/>
          </p:cNvCxnSpPr>
          <p:nvPr/>
        </p:nvCxnSpPr>
        <p:spPr>
          <a:xfrm>
            <a:off x="2567467" y="6419099"/>
            <a:ext cx="2277482" cy="0"/>
          </a:xfrm>
          <a:prstGeom prst="line">
            <a:avLst/>
          </a:prstGeom>
          <a:ln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4" name="Image 33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2789539E-E963-0A2E-9334-8E28DA2C00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1803" y="5829585"/>
            <a:ext cx="411327" cy="411327"/>
          </a:xfrm>
          <a:prstGeom prst="rect">
            <a:avLst/>
          </a:prstGeom>
        </p:spPr>
      </p:pic>
      <p:pic>
        <p:nvPicPr>
          <p:cNvPr id="35" name="Image 34" descr="Une image contenant cercle, Graphique, symbole, logo&#10;&#10;Le contenu généré par l’IA peut être incorrect.">
            <a:extLst>
              <a:ext uri="{FF2B5EF4-FFF2-40B4-BE49-F238E27FC236}">
                <a16:creationId xmlns:a16="http://schemas.microsoft.com/office/drawing/2014/main" id="{7C7C0A5E-E3AF-959F-1BCE-C584AA042F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1623" y="5829585"/>
            <a:ext cx="411327" cy="411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00680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B127B1-BE17-4474-1BEC-CD8B3EE684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Line 5">
            <a:extLst>
              <a:ext uri="{FF2B5EF4-FFF2-40B4-BE49-F238E27FC236}">
                <a16:creationId xmlns:a16="http://schemas.microsoft.com/office/drawing/2014/main" id="{D7707C43-3435-EDD5-80F4-86660CC17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14607" y="5296173"/>
            <a:ext cx="185738" cy="0"/>
          </a:xfrm>
          <a:prstGeom prst="line">
            <a:avLst/>
          </a:prstGeom>
          <a:noFill/>
          <a:ln w="46038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6" name="Line 6">
            <a:extLst>
              <a:ext uri="{FF2B5EF4-FFF2-40B4-BE49-F238E27FC236}">
                <a16:creationId xmlns:a16="http://schemas.microsoft.com/office/drawing/2014/main" id="{6A13A20C-5956-1026-DCA9-3F504BC913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14607" y="5031061"/>
            <a:ext cx="185738" cy="0"/>
          </a:xfrm>
          <a:prstGeom prst="line">
            <a:avLst/>
          </a:prstGeom>
          <a:noFill/>
          <a:ln w="46038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7" name="Line 7">
            <a:extLst>
              <a:ext uri="{FF2B5EF4-FFF2-40B4-BE49-F238E27FC236}">
                <a16:creationId xmlns:a16="http://schemas.microsoft.com/office/drawing/2014/main" id="{BA80381C-9767-9263-CA42-D120E67846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14607" y="5562873"/>
            <a:ext cx="185738" cy="0"/>
          </a:xfrm>
          <a:prstGeom prst="line">
            <a:avLst/>
          </a:prstGeom>
          <a:noFill/>
          <a:ln w="46038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8" name="Line 8">
            <a:extLst>
              <a:ext uri="{FF2B5EF4-FFF2-40B4-BE49-F238E27FC236}">
                <a16:creationId xmlns:a16="http://schemas.microsoft.com/office/drawing/2014/main" id="{57077F62-DC32-8BE3-9091-57F77C8393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14607" y="4764361"/>
            <a:ext cx="185738" cy="0"/>
          </a:xfrm>
          <a:prstGeom prst="line">
            <a:avLst/>
          </a:prstGeom>
          <a:noFill/>
          <a:ln w="46038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E30D459F-B3FE-6580-DCB8-051B18F91A9B}"/>
              </a:ext>
            </a:extLst>
          </p:cNvPr>
          <p:cNvGrpSpPr/>
          <p:nvPr/>
        </p:nvGrpSpPr>
        <p:grpSpPr>
          <a:xfrm>
            <a:off x="1247904" y="2554561"/>
            <a:ext cx="5730083" cy="3300413"/>
            <a:chOff x="3255962" y="2381250"/>
            <a:chExt cx="5730083" cy="3300413"/>
          </a:xfrm>
        </p:grpSpPr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AA96B384-BDBE-F841-A4E7-FEE250651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55962" y="5577206"/>
              <a:ext cx="5730083" cy="45719"/>
            </a:xfrm>
            <a:custGeom>
              <a:avLst/>
              <a:gdLst>
                <a:gd name="T0" fmla="*/ 0 w 3264"/>
                <a:gd name="T1" fmla="*/ 27 w 3264"/>
                <a:gd name="T2" fmla="*/ 372 w 3264"/>
                <a:gd name="T3" fmla="*/ 717 w 3264"/>
                <a:gd name="T4" fmla="*/ 1062 w 3264"/>
                <a:gd name="T5" fmla="*/ 1407 w 3264"/>
                <a:gd name="T6" fmla="*/ 1752 w 3264"/>
                <a:gd name="T7" fmla="*/ 2097 w 3264"/>
                <a:gd name="T8" fmla="*/ 2442 w 3264"/>
                <a:gd name="T9" fmla="*/ 2787 w 3264"/>
                <a:gd name="T10" fmla="*/ 3132 w 3264"/>
                <a:gd name="T11" fmla="*/ 3264 w 32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3264">
                  <a:moveTo>
                    <a:pt x="0" y="0"/>
                  </a:moveTo>
                  <a:lnTo>
                    <a:pt x="27" y="0"/>
                  </a:lnTo>
                  <a:lnTo>
                    <a:pt x="372" y="0"/>
                  </a:lnTo>
                  <a:lnTo>
                    <a:pt x="717" y="0"/>
                  </a:lnTo>
                  <a:lnTo>
                    <a:pt x="1062" y="0"/>
                  </a:lnTo>
                  <a:lnTo>
                    <a:pt x="1407" y="0"/>
                  </a:lnTo>
                  <a:lnTo>
                    <a:pt x="1752" y="0"/>
                  </a:lnTo>
                  <a:lnTo>
                    <a:pt x="2097" y="0"/>
                  </a:lnTo>
                  <a:lnTo>
                    <a:pt x="2442" y="0"/>
                  </a:lnTo>
                  <a:lnTo>
                    <a:pt x="2787" y="0"/>
                  </a:lnTo>
                  <a:lnTo>
                    <a:pt x="3132" y="0"/>
                  </a:lnTo>
                  <a:lnTo>
                    <a:pt x="326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BAA4BEE3-7CCB-E2CF-B5EE-D549F27F46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8013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1F685040-B276-2D73-ECCF-69E1C9BBD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5963" y="2381250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843780E3-A0DE-2907-AF99-5FE25D56D1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3192463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6D36000-D93F-7E44-D457-6E680D001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6" y="2381250"/>
              <a:ext cx="0" cy="3241675"/>
            </a:xfrm>
            <a:custGeom>
              <a:avLst/>
              <a:gdLst>
                <a:gd name="T0" fmla="*/ 0 h 2042"/>
                <a:gd name="T1" fmla="*/ 255 h 2042"/>
                <a:gd name="T2" fmla="*/ 511 h 2042"/>
                <a:gd name="T3" fmla="*/ 766 h 2042"/>
                <a:gd name="T4" fmla="*/ 1021 h 2042"/>
                <a:gd name="T5" fmla="*/ 1276 h 2042"/>
                <a:gd name="T6" fmla="*/ 1531 h 2042"/>
                <a:gd name="T7" fmla="*/ 1787 h 2042"/>
                <a:gd name="T8" fmla="*/ 2042 h 20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2042">
                  <a:moveTo>
                    <a:pt x="0" y="0"/>
                  </a:moveTo>
                  <a:lnTo>
                    <a:pt x="0" y="255"/>
                  </a:lnTo>
                  <a:lnTo>
                    <a:pt x="0" y="511"/>
                  </a:lnTo>
                  <a:lnTo>
                    <a:pt x="0" y="766"/>
                  </a:lnTo>
                  <a:lnTo>
                    <a:pt x="0" y="1021"/>
                  </a:lnTo>
                  <a:lnTo>
                    <a:pt x="0" y="1276"/>
                  </a:lnTo>
                  <a:lnTo>
                    <a:pt x="0" y="1531"/>
                  </a:lnTo>
                  <a:lnTo>
                    <a:pt x="0" y="1787"/>
                  </a:lnTo>
                  <a:lnTo>
                    <a:pt x="0" y="204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6" name="Line 15">
              <a:extLst>
                <a:ext uri="{FF2B5EF4-FFF2-40B4-BE49-F238E27FC236}">
                  <a16:creationId xmlns:a16="http://schemas.microsoft.com/office/drawing/2014/main" id="{9955AC3B-43C4-345E-A599-C0D229FBD8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2786063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1EE6F599-7B8C-FD40-5022-D761A0B738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4002088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80563204-05F8-CB87-17DA-FF03129F4D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3597275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19" name="Line 18">
              <a:extLst>
                <a:ext uri="{FF2B5EF4-FFF2-40B4-BE49-F238E27FC236}">
                  <a16:creationId xmlns:a16="http://schemas.microsoft.com/office/drawing/2014/main" id="{DC429E7B-5E36-1EF7-0BE6-AA24EFDCF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6513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0" name="Line 19">
              <a:extLst>
                <a:ext uri="{FF2B5EF4-FFF2-40B4-BE49-F238E27FC236}">
                  <a16:creationId xmlns:a16="http://schemas.microsoft.com/office/drawing/2014/main" id="{5F72095F-4D1B-3872-D4AD-55ED18BAE8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4201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1" name="Line 20">
              <a:extLst>
                <a:ext uri="{FF2B5EF4-FFF2-40B4-BE49-F238E27FC236}">
                  <a16:creationId xmlns:a16="http://schemas.microsoft.com/office/drawing/2014/main" id="{AE739357-BFB8-0EAE-213D-B4C477DAB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4811713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2" name="Line 21">
              <a:extLst>
                <a:ext uri="{FF2B5EF4-FFF2-40B4-BE49-F238E27FC236}">
                  <a16:creationId xmlns:a16="http://schemas.microsoft.com/office/drawing/2014/main" id="{30E8BFA1-733D-7510-CBC7-1E2401BA01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4406900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3" name="Line 22">
              <a:extLst>
                <a:ext uri="{FF2B5EF4-FFF2-40B4-BE49-F238E27FC236}">
                  <a16:creationId xmlns:a16="http://schemas.microsoft.com/office/drawing/2014/main" id="{8CCFC000-6EB1-865C-AAB7-62384A740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826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4" name="Line 23">
              <a:extLst>
                <a:ext uri="{FF2B5EF4-FFF2-40B4-BE49-F238E27FC236}">
                  <a16:creationId xmlns:a16="http://schemas.microsoft.com/office/drawing/2014/main" id="{764117B1-2920-B20C-E960-785105E350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5963" y="5218113"/>
              <a:ext cx="428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5" name="Line 24">
              <a:extLst>
                <a:ext uri="{FF2B5EF4-FFF2-40B4-BE49-F238E27FC236}">
                  <a16:creationId xmlns:a16="http://schemas.microsoft.com/office/drawing/2014/main" id="{DD431315-5A28-F89A-9D0C-7F3DC9FEA4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4951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6" name="Line 25">
              <a:extLst>
                <a:ext uri="{FF2B5EF4-FFF2-40B4-BE49-F238E27FC236}">
                  <a16:creationId xmlns:a16="http://schemas.microsoft.com/office/drawing/2014/main" id="{8386B011-D2C2-E894-1DE4-0D0E664B0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7" name="Line 26">
              <a:extLst>
                <a:ext uri="{FF2B5EF4-FFF2-40B4-BE49-F238E27FC236}">
                  <a16:creationId xmlns:a16="http://schemas.microsoft.com/office/drawing/2014/main" id="{FD21EF38-8969-FBF9-2B89-3F3FE19F9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9576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192F1A7F-7118-A470-D2ED-5D6E1B920D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1888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8455FEA7-BCB7-F19F-664D-D36F842DF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7263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30" name="Line 29">
              <a:extLst>
                <a:ext uri="{FF2B5EF4-FFF2-40B4-BE49-F238E27FC236}">
                  <a16:creationId xmlns:a16="http://schemas.microsoft.com/office/drawing/2014/main" id="{05A39EAE-7602-D7D2-4E03-2527B452A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80326" y="5622925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411153DA-E050-CF0D-34CD-FAA48A244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2448992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F6F9D54-6239-007B-2308-CA49A9B03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2853805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74659067-DA41-99D5-7691-00F7A0281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654" y="3258617"/>
            <a:ext cx="2436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0.0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BBE9F14-8847-CAE7-1BF2-9038DA502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3665017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-0.5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FDC0D3B-A313-43C5-F5FE-2E6CF4200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856" y="4068242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-1.0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FE290F6-3AA7-3E2E-BE93-E0069231B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856" y="4474642"/>
            <a:ext cx="2910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-1.5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0615F-E7C3-9DF6-D4C2-372D4AC55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4879455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-2.0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752080D-11D1-8C67-4468-81053717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5284267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-2.5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E534A286-54F1-8803-DEB5-BE86004EA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326" y="5689080"/>
            <a:ext cx="3045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-3.0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D96EA03-2637-F0D5-7A42-BE0A34249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5663" y="5899424"/>
            <a:ext cx="19877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BL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D0CF255-7F0E-DD77-DB00-E0F680F77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709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4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BC4B0C2-FE8D-09FF-B400-D9AC89FA0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397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37247C1-81D3-EF26-4848-4C0F222B3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5084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6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AB1EBB-1BDA-126D-11E7-6C502C1E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772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7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CBD932D-6423-7F34-BBA1-80F7DFEA4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459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8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1FE70E9-070E-7183-4DB1-1C8F088D0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8147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9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639D01A-F444-AB9B-4DD4-79478449E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3294" y="5899424"/>
            <a:ext cx="1923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5C69E39-8865-1610-9450-376D724B2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4643710"/>
            <a:ext cx="18626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25 mg Q5D (N=7)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66A7794-D945-BC7E-E98A-587512C4B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5442222"/>
            <a:ext cx="140743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Placebo Q5D (N=3)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0ABB2835-3A17-29E8-25AF-B98206ADB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5177110"/>
            <a:ext cx="1954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VH-499 250 mg Q5D (N=7)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2A48F615-542D-BBEC-7F51-92C020F00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525" y="4910410"/>
            <a:ext cx="1954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VH-499 100 mg Q5D (N=6)</a:t>
            </a:r>
            <a:endParaRPr kumimoji="0" lang="en-US" sz="14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1F1C578C-40B5-FB90-B255-DCD4F9BA7DA7}"/>
              </a:ext>
            </a:extLst>
          </p:cNvPr>
          <p:cNvSpPr>
            <a:spLocks/>
          </p:cNvSpPr>
          <p:nvPr/>
        </p:nvSpPr>
        <p:spPr bwMode="auto">
          <a:xfrm>
            <a:off x="1290766" y="3341961"/>
            <a:ext cx="2859088" cy="50800"/>
          </a:xfrm>
          <a:custGeom>
            <a:avLst/>
            <a:gdLst>
              <a:gd name="T0" fmla="*/ 1801 w 1801"/>
              <a:gd name="T1" fmla="*/ 44 h 44"/>
              <a:gd name="T2" fmla="*/ 1104 w 1801"/>
              <a:gd name="T3" fmla="*/ 19 h 44"/>
              <a:gd name="T4" fmla="*/ 416 w 1801"/>
              <a:gd name="T5" fmla="*/ 0 h 44"/>
              <a:gd name="T6" fmla="*/ 0 w 1801"/>
              <a:gd name="T7" fmla="*/ 1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01" h="44">
                <a:moveTo>
                  <a:pt x="1801" y="44"/>
                </a:moveTo>
                <a:lnTo>
                  <a:pt x="1104" y="19"/>
                </a:lnTo>
                <a:lnTo>
                  <a:pt x="416" y="0"/>
                </a:lnTo>
                <a:lnTo>
                  <a:pt x="0" y="15"/>
                </a:lnTo>
              </a:path>
            </a:pathLst>
          </a:custGeom>
          <a:noFill/>
          <a:ln w="19050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26" name="Line 129">
            <a:extLst>
              <a:ext uri="{FF2B5EF4-FFF2-40B4-BE49-F238E27FC236}">
                <a16:creationId xmlns:a16="http://schemas.microsoft.com/office/drawing/2014/main" id="{E0787802-42F2-77DB-F437-E1F43B7279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290766" y="3365774"/>
            <a:ext cx="5680075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27" name="Line 130">
            <a:extLst>
              <a:ext uri="{FF2B5EF4-FFF2-40B4-BE49-F238E27FC236}">
                <a16:creationId xmlns:a16="http://schemas.microsoft.com/office/drawing/2014/main" id="{C76F7727-FE64-BB68-85E4-B3913677C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641" y="5796236"/>
            <a:ext cx="0" cy="5873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29" name="Rectangle 172">
            <a:extLst>
              <a:ext uri="{FF2B5EF4-FFF2-40B4-BE49-F238E27FC236}">
                <a16:creationId xmlns:a16="http://schemas.microsoft.com/office/drawing/2014/main" id="{CFF61136-D0FF-AE7A-9FE0-471B8BD85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77" y="5899424"/>
            <a:ext cx="1923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11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30" name="Freeform 173">
            <a:extLst>
              <a:ext uri="{FF2B5EF4-FFF2-40B4-BE49-F238E27FC236}">
                <a16:creationId xmlns:a16="http://schemas.microsoft.com/office/drawing/2014/main" id="{18D4935D-A37B-67BC-0B97-91C539B15C47}"/>
              </a:ext>
            </a:extLst>
          </p:cNvPr>
          <p:cNvSpPr>
            <a:spLocks/>
          </p:cNvSpPr>
          <p:nvPr/>
        </p:nvSpPr>
        <p:spPr bwMode="auto">
          <a:xfrm>
            <a:off x="1813054" y="3561036"/>
            <a:ext cx="52388" cy="0"/>
          </a:xfrm>
          <a:custGeom>
            <a:avLst/>
            <a:gdLst>
              <a:gd name="T0" fmla="*/ 33 w 33"/>
              <a:gd name="T1" fmla="*/ 17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1" name="Line 174">
            <a:extLst>
              <a:ext uri="{FF2B5EF4-FFF2-40B4-BE49-F238E27FC236}">
                <a16:creationId xmlns:a16="http://schemas.microsoft.com/office/drawing/2014/main" id="{2CD6033B-2087-1BEA-9470-956A52794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40041" y="3314974"/>
            <a:ext cx="0" cy="246063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2" name="Freeform 175">
            <a:extLst>
              <a:ext uri="{FF2B5EF4-FFF2-40B4-BE49-F238E27FC236}">
                <a16:creationId xmlns:a16="http://schemas.microsoft.com/office/drawing/2014/main" id="{C3301D27-9D41-4EA3-4D00-2CF74662406B}"/>
              </a:ext>
            </a:extLst>
          </p:cNvPr>
          <p:cNvSpPr>
            <a:spLocks/>
          </p:cNvSpPr>
          <p:nvPr/>
        </p:nvSpPr>
        <p:spPr bwMode="auto">
          <a:xfrm>
            <a:off x="1813054" y="3314974"/>
            <a:ext cx="52388" cy="0"/>
          </a:xfrm>
          <a:custGeom>
            <a:avLst/>
            <a:gdLst>
              <a:gd name="T0" fmla="*/ 33 w 33"/>
              <a:gd name="T1" fmla="*/ 17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3" name="Freeform 176">
            <a:extLst>
              <a:ext uri="{FF2B5EF4-FFF2-40B4-BE49-F238E27FC236}">
                <a16:creationId xmlns:a16="http://schemas.microsoft.com/office/drawing/2014/main" id="{66178B32-2B25-6584-64F7-24AC106C6403}"/>
              </a:ext>
            </a:extLst>
          </p:cNvPr>
          <p:cNvSpPr>
            <a:spLocks/>
          </p:cNvSpPr>
          <p:nvPr/>
        </p:nvSpPr>
        <p:spPr bwMode="auto">
          <a:xfrm>
            <a:off x="2906841" y="4002361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4" name="Line 177">
            <a:extLst>
              <a:ext uri="{FF2B5EF4-FFF2-40B4-BE49-F238E27FC236}">
                <a16:creationId xmlns:a16="http://schemas.microsoft.com/office/drawing/2014/main" id="{03045578-13E6-6276-D2EA-6D5013320A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3829" y="3651524"/>
            <a:ext cx="0" cy="350838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5" name="Freeform 178">
            <a:extLst>
              <a:ext uri="{FF2B5EF4-FFF2-40B4-BE49-F238E27FC236}">
                <a16:creationId xmlns:a16="http://schemas.microsoft.com/office/drawing/2014/main" id="{7FE8E7CB-C0EB-9EC5-36F0-124268FF9ACA}"/>
              </a:ext>
            </a:extLst>
          </p:cNvPr>
          <p:cNvSpPr>
            <a:spLocks/>
          </p:cNvSpPr>
          <p:nvPr/>
        </p:nvSpPr>
        <p:spPr bwMode="auto">
          <a:xfrm>
            <a:off x="2906841" y="3651524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6" name="Line 179">
            <a:extLst>
              <a:ext uri="{FF2B5EF4-FFF2-40B4-BE49-F238E27FC236}">
                <a16:creationId xmlns:a16="http://schemas.microsoft.com/office/drawing/2014/main" id="{B7B57936-A95F-092C-A680-67D71D41A7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43366" y="3564211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7" name="Line 180">
            <a:extLst>
              <a:ext uri="{FF2B5EF4-FFF2-40B4-BE49-F238E27FC236}">
                <a16:creationId xmlns:a16="http://schemas.microsoft.com/office/drawing/2014/main" id="{ADBF97D9-E40E-AB97-0245-F48E2C2DC2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17966" y="3564211"/>
            <a:ext cx="25400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8" name="Line 181">
            <a:extLst>
              <a:ext uri="{FF2B5EF4-FFF2-40B4-BE49-F238E27FC236}">
                <a16:creationId xmlns:a16="http://schemas.microsoft.com/office/drawing/2014/main" id="{C0123C18-A233-2526-00B8-6B6238CC50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3366" y="3181624"/>
            <a:ext cx="0" cy="382588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39" name="Freeform 182">
            <a:extLst>
              <a:ext uri="{FF2B5EF4-FFF2-40B4-BE49-F238E27FC236}">
                <a16:creationId xmlns:a16="http://schemas.microsoft.com/office/drawing/2014/main" id="{F0376413-EFE8-AD34-4860-3897AF8D7F13}"/>
              </a:ext>
            </a:extLst>
          </p:cNvPr>
          <p:cNvSpPr>
            <a:spLocks/>
          </p:cNvSpPr>
          <p:nvPr/>
        </p:nvSpPr>
        <p:spPr bwMode="auto">
          <a:xfrm>
            <a:off x="3017966" y="318162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0" name="Line 183">
            <a:extLst>
              <a:ext uri="{FF2B5EF4-FFF2-40B4-BE49-F238E27FC236}">
                <a16:creationId xmlns:a16="http://schemas.microsoft.com/office/drawing/2014/main" id="{88CDC7C4-4900-5FE4-2780-54931F80AD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766" y="3702324"/>
            <a:ext cx="25400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1" name="Line 184">
            <a:extLst>
              <a:ext uri="{FF2B5EF4-FFF2-40B4-BE49-F238E27FC236}">
                <a16:creationId xmlns:a16="http://schemas.microsoft.com/office/drawing/2014/main" id="{9F9EBE69-2D21-7A6D-8D1A-C5A064497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1166" y="370232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2" name="Line 185">
            <a:extLst>
              <a:ext uri="{FF2B5EF4-FFF2-40B4-BE49-F238E27FC236}">
                <a16:creationId xmlns:a16="http://schemas.microsoft.com/office/drawing/2014/main" id="{A1D98591-E883-54F0-702D-7D62FED172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51166" y="2980011"/>
            <a:ext cx="0" cy="722313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3" name="Freeform 186">
            <a:extLst>
              <a:ext uri="{FF2B5EF4-FFF2-40B4-BE49-F238E27FC236}">
                <a16:creationId xmlns:a16="http://schemas.microsoft.com/office/drawing/2014/main" id="{56308F75-91A8-7C1B-70AF-15A5F0D6378A}"/>
              </a:ext>
            </a:extLst>
          </p:cNvPr>
          <p:cNvSpPr>
            <a:spLocks/>
          </p:cNvSpPr>
          <p:nvPr/>
        </p:nvSpPr>
        <p:spPr bwMode="auto">
          <a:xfrm>
            <a:off x="1925766" y="2980011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4" name="Line 187">
            <a:extLst>
              <a:ext uri="{FF2B5EF4-FFF2-40B4-BE49-F238E27FC236}">
                <a16:creationId xmlns:a16="http://schemas.microsoft.com/office/drawing/2014/main" id="{AFADA89B-FD2D-E32F-24DE-35BB88E596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57491" y="3735661"/>
            <a:ext cx="25400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5" name="Line 188">
            <a:extLst>
              <a:ext uri="{FF2B5EF4-FFF2-40B4-BE49-F238E27FC236}">
                <a16:creationId xmlns:a16="http://schemas.microsoft.com/office/drawing/2014/main" id="{4C0A6E7A-36C7-B4AD-DFF5-EF68B061F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2891" y="3483249"/>
            <a:ext cx="0" cy="252413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6" name="Line 189">
            <a:extLst>
              <a:ext uri="{FF2B5EF4-FFF2-40B4-BE49-F238E27FC236}">
                <a16:creationId xmlns:a16="http://schemas.microsoft.com/office/drawing/2014/main" id="{993E3649-D372-AEF5-F491-1D90499B46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82891" y="3735661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7" name="Freeform 190">
            <a:extLst>
              <a:ext uri="{FF2B5EF4-FFF2-40B4-BE49-F238E27FC236}">
                <a16:creationId xmlns:a16="http://schemas.microsoft.com/office/drawing/2014/main" id="{E44F57A6-EA47-D48F-88F7-887F1F047D58}"/>
              </a:ext>
            </a:extLst>
          </p:cNvPr>
          <p:cNvSpPr>
            <a:spLocks/>
          </p:cNvSpPr>
          <p:nvPr/>
        </p:nvSpPr>
        <p:spPr bwMode="auto">
          <a:xfrm>
            <a:off x="1757491" y="3483249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8" name="Line 191">
            <a:extLst>
              <a:ext uri="{FF2B5EF4-FFF2-40B4-BE49-F238E27FC236}">
                <a16:creationId xmlns:a16="http://schemas.microsoft.com/office/drawing/2014/main" id="{7A410B95-6289-E736-2966-780FBD7416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8616" y="3248299"/>
            <a:ext cx="26988" cy="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49" name="Line 192">
            <a:extLst>
              <a:ext uri="{FF2B5EF4-FFF2-40B4-BE49-F238E27FC236}">
                <a16:creationId xmlns:a16="http://schemas.microsoft.com/office/drawing/2014/main" id="{490B4B88-4C2F-0D2A-55D8-58E004DBA4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8616" y="3808686"/>
            <a:ext cx="26988" cy="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0" name="Line 193">
            <a:extLst>
              <a:ext uri="{FF2B5EF4-FFF2-40B4-BE49-F238E27FC236}">
                <a16:creationId xmlns:a16="http://schemas.microsoft.com/office/drawing/2014/main" id="{43EB9EBB-CC53-922F-3BAB-5DDE6EB102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95604" y="3808686"/>
            <a:ext cx="26988" cy="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1" name="Line 194">
            <a:extLst>
              <a:ext uri="{FF2B5EF4-FFF2-40B4-BE49-F238E27FC236}">
                <a16:creationId xmlns:a16="http://schemas.microsoft.com/office/drawing/2014/main" id="{DDD2F41C-B044-6D92-F084-66FB12455C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95604" y="3248299"/>
            <a:ext cx="0" cy="560388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2" name="Line 195">
            <a:extLst>
              <a:ext uri="{FF2B5EF4-FFF2-40B4-BE49-F238E27FC236}">
                <a16:creationId xmlns:a16="http://schemas.microsoft.com/office/drawing/2014/main" id="{7EA2FE82-4331-05D9-1460-962B774DA9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95604" y="3248299"/>
            <a:ext cx="26988" cy="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3" name="Line 196">
            <a:extLst>
              <a:ext uri="{FF2B5EF4-FFF2-40B4-BE49-F238E27FC236}">
                <a16:creationId xmlns:a16="http://schemas.microsoft.com/office/drawing/2014/main" id="{0DFB50D9-64A8-73E0-D8E8-577E5128A4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51279" y="4386536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4" name="Line 197">
            <a:extLst>
              <a:ext uri="{FF2B5EF4-FFF2-40B4-BE49-F238E27FC236}">
                <a16:creationId xmlns:a16="http://schemas.microsoft.com/office/drawing/2014/main" id="{437C7207-8C84-5ABE-D650-162DA2C10A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8266" y="4386536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5" name="Line 198">
            <a:extLst>
              <a:ext uri="{FF2B5EF4-FFF2-40B4-BE49-F238E27FC236}">
                <a16:creationId xmlns:a16="http://schemas.microsoft.com/office/drawing/2014/main" id="{6201B299-992F-C120-A616-62590023AD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8266" y="3727724"/>
            <a:ext cx="0" cy="658813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6" name="Freeform 199">
            <a:extLst>
              <a:ext uri="{FF2B5EF4-FFF2-40B4-BE49-F238E27FC236}">
                <a16:creationId xmlns:a16="http://schemas.microsoft.com/office/drawing/2014/main" id="{C19DD833-82CA-24B3-BD42-35AAF63E80C1}"/>
              </a:ext>
            </a:extLst>
          </p:cNvPr>
          <p:cNvSpPr>
            <a:spLocks/>
          </p:cNvSpPr>
          <p:nvPr/>
        </p:nvSpPr>
        <p:spPr bwMode="auto">
          <a:xfrm>
            <a:off x="2851279" y="3727724"/>
            <a:ext cx="53975" cy="0"/>
          </a:xfrm>
          <a:custGeom>
            <a:avLst/>
            <a:gdLst>
              <a:gd name="T0" fmla="*/ 0 w 34"/>
              <a:gd name="T1" fmla="*/ 17 w 34"/>
              <a:gd name="T2" fmla="*/ 34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0" y="0"/>
                </a:moveTo>
                <a:lnTo>
                  <a:pt x="17" y="0"/>
                </a:lnTo>
                <a:lnTo>
                  <a:pt x="34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7" name="Freeform 200">
            <a:extLst>
              <a:ext uri="{FF2B5EF4-FFF2-40B4-BE49-F238E27FC236}">
                <a16:creationId xmlns:a16="http://schemas.microsoft.com/office/drawing/2014/main" id="{6ACF8503-A3C2-E61B-242F-20E623D06C58}"/>
              </a:ext>
            </a:extLst>
          </p:cNvPr>
          <p:cNvSpPr>
            <a:spLocks/>
          </p:cNvSpPr>
          <p:nvPr/>
        </p:nvSpPr>
        <p:spPr bwMode="auto">
          <a:xfrm>
            <a:off x="2962404" y="3943624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8" name="Line 201">
            <a:extLst>
              <a:ext uri="{FF2B5EF4-FFF2-40B4-BE49-F238E27FC236}">
                <a16:creationId xmlns:a16="http://schemas.microsoft.com/office/drawing/2014/main" id="{32E48923-EB8F-9538-ECA5-F9FD13C196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9391" y="3661049"/>
            <a:ext cx="0" cy="282575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59" name="Freeform 202">
            <a:extLst>
              <a:ext uri="{FF2B5EF4-FFF2-40B4-BE49-F238E27FC236}">
                <a16:creationId xmlns:a16="http://schemas.microsoft.com/office/drawing/2014/main" id="{549EC5A5-3746-0D79-FB8F-76F1EF950C65}"/>
              </a:ext>
            </a:extLst>
          </p:cNvPr>
          <p:cNvSpPr>
            <a:spLocks/>
          </p:cNvSpPr>
          <p:nvPr/>
        </p:nvSpPr>
        <p:spPr bwMode="auto">
          <a:xfrm>
            <a:off x="2962404" y="3661049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0" name="Freeform 208">
            <a:extLst>
              <a:ext uri="{FF2B5EF4-FFF2-40B4-BE49-F238E27FC236}">
                <a16:creationId xmlns:a16="http://schemas.microsoft.com/office/drawing/2014/main" id="{9FB0E3EC-B44F-972F-7414-DE712E61647F}"/>
              </a:ext>
            </a:extLst>
          </p:cNvPr>
          <p:cNvSpPr>
            <a:spLocks/>
          </p:cNvSpPr>
          <p:nvPr/>
        </p:nvSpPr>
        <p:spPr bwMode="auto">
          <a:xfrm>
            <a:off x="4013328" y="4642124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1" name="Freeform 209">
            <a:extLst>
              <a:ext uri="{FF2B5EF4-FFF2-40B4-BE49-F238E27FC236}">
                <a16:creationId xmlns:a16="http://schemas.microsoft.com/office/drawing/2014/main" id="{A947E586-F65E-23B8-8799-8870F32BB97B}"/>
              </a:ext>
            </a:extLst>
          </p:cNvPr>
          <p:cNvSpPr>
            <a:spLocks/>
          </p:cNvSpPr>
          <p:nvPr/>
        </p:nvSpPr>
        <p:spPr bwMode="auto">
          <a:xfrm>
            <a:off x="4013328" y="3878536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2" name="Line 210">
            <a:extLst>
              <a:ext uri="{FF2B5EF4-FFF2-40B4-BE49-F238E27FC236}">
                <a16:creationId xmlns:a16="http://schemas.microsoft.com/office/drawing/2014/main" id="{3055BB43-9629-EDB9-FB5F-2851681D0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316" y="3878536"/>
            <a:ext cx="0" cy="763588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3" name="Line 211">
            <a:extLst>
              <a:ext uri="{FF2B5EF4-FFF2-40B4-BE49-F238E27FC236}">
                <a16:creationId xmlns:a16="http://schemas.microsoft.com/office/drawing/2014/main" id="{D0912F63-382C-0D18-F0CA-4D6F428693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2866" y="391822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4" name="Line 212">
            <a:extLst>
              <a:ext uri="{FF2B5EF4-FFF2-40B4-BE49-F238E27FC236}">
                <a16:creationId xmlns:a16="http://schemas.microsoft.com/office/drawing/2014/main" id="{B12B1AA7-6423-9596-2F35-6EEC83C29A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9853" y="391822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5" name="Line 213">
            <a:extLst>
              <a:ext uri="{FF2B5EF4-FFF2-40B4-BE49-F238E27FC236}">
                <a16:creationId xmlns:a16="http://schemas.microsoft.com/office/drawing/2014/main" id="{3C8F9C1D-A393-EE21-621E-C2B385423B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9853" y="2873649"/>
            <a:ext cx="0" cy="1044575"/>
          </a:xfrm>
          <a:prstGeom prst="line">
            <a:avLst/>
          </a:prstGeom>
          <a:noFill/>
          <a:ln w="7938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6" name="Freeform 214">
            <a:extLst>
              <a:ext uri="{FF2B5EF4-FFF2-40B4-BE49-F238E27FC236}">
                <a16:creationId xmlns:a16="http://schemas.microsoft.com/office/drawing/2014/main" id="{356BCE88-F49E-0554-34DC-D12978AD4798}"/>
              </a:ext>
            </a:extLst>
          </p:cNvPr>
          <p:cNvSpPr>
            <a:spLocks/>
          </p:cNvSpPr>
          <p:nvPr/>
        </p:nvSpPr>
        <p:spPr bwMode="auto">
          <a:xfrm>
            <a:off x="4122866" y="2873649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7938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7" name="Line 215">
            <a:extLst>
              <a:ext uri="{FF2B5EF4-FFF2-40B4-BE49-F238E27FC236}">
                <a16:creationId xmlns:a16="http://schemas.microsoft.com/office/drawing/2014/main" id="{E4D9CCE6-3B22-B204-3F24-1C87B57911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7766" y="4821511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8" name="Line 216">
            <a:extLst>
              <a:ext uri="{FF2B5EF4-FFF2-40B4-BE49-F238E27FC236}">
                <a16:creationId xmlns:a16="http://schemas.microsoft.com/office/drawing/2014/main" id="{A99553B5-7E2B-3DF3-B487-37D6328F39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84753" y="4821511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69" name="Line 217">
            <a:extLst>
              <a:ext uri="{FF2B5EF4-FFF2-40B4-BE49-F238E27FC236}">
                <a16:creationId xmlns:a16="http://schemas.microsoft.com/office/drawing/2014/main" id="{871E8D6C-C793-5A25-09DA-906FC2403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84753" y="4148411"/>
            <a:ext cx="0" cy="67310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0" name="Freeform 218">
            <a:extLst>
              <a:ext uri="{FF2B5EF4-FFF2-40B4-BE49-F238E27FC236}">
                <a16:creationId xmlns:a16="http://schemas.microsoft.com/office/drawing/2014/main" id="{B5B96C1C-A99E-BF3D-B10B-A7AF8EDDCBA4}"/>
              </a:ext>
            </a:extLst>
          </p:cNvPr>
          <p:cNvSpPr>
            <a:spLocks/>
          </p:cNvSpPr>
          <p:nvPr/>
        </p:nvSpPr>
        <p:spPr bwMode="auto">
          <a:xfrm>
            <a:off x="3957766" y="4148411"/>
            <a:ext cx="53975" cy="0"/>
          </a:xfrm>
          <a:custGeom>
            <a:avLst/>
            <a:gdLst>
              <a:gd name="T0" fmla="*/ 0 w 34"/>
              <a:gd name="T1" fmla="*/ 17 w 34"/>
              <a:gd name="T2" fmla="*/ 34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0" y="0"/>
                </a:moveTo>
                <a:lnTo>
                  <a:pt x="17" y="0"/>
                </a:lnTo>
                <a:lnTo>
                  <a:pt x="34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1" name="Freeform 219">
            <a:extLst>
              <a:ext uri="{FF2B5EF4-FFF2-40B4-BE49-F238E27FC236}">
                <a16:creationId xmlns:a16="http://schemas.microsoft.com/office/drawing/2014/main" id="{F5FB69DD-2C88-B188-319E-7AE56F1268CE}"/>
              </a:ext>
            </a:extLst>
          </p:cNvPr>
          <p:cNvSpPr>
            <a:spLocks/>
          </p:cNvSpPr>
          <p:nvPr/>
        </p:nvSpPr>
        <p:spPr bwMode="auto">
          <a:xfrm>
            <a:off x="4068891" y="469292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2" name="Line 220">
            <a:extLst>
              <a:ext uri="{FF2B5EF4-FFF2-40B4-BE49-F238E27FC236}">
                <a16:creationId xmlns:a16="http://schemas.microsoft.com/office/drawing/2014/main" id="{2CEA8DF3-B200-F224-5F0F-9E923C04A8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4291" y="4057924"/>
            <a:ext cx="0" cy="63500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3" name="Freeform 221">
            <a:extLst>
              <a:ext uri="{FF2B5EF4-FFF2-40B4-BE49-F238E27FC236}">
                <a16:creationId xmlns:a16="http://schemas.microsoft.com/office/drawing/2014/main" id="{DE5DB2B4-52B6-0B72-CB19-CFAC24A98F3A}"/>
              </a:ext>
            </a:extLst>
          </p:cNvPr>
          <p:cNvSpPr>
            <a:spLocks/>
          </p:cNvSpPr>
          <p:nvPr/>
        </p:nvSpPr>
        <p:spPr bwMode="auto">
          <a:xfrm>
            <a:off x="4068891" y="405792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4" name="Freeform 222">
            <a:extLst>
              <a:ext uri="{FF2B5EF4-FFF2-40B4-BE49-F238E27FC236}">
                <a16:creationId xmlns:a16="http://schemas.microsoft.com/office/drawing/2014/main" id="{D26C6B1D-1203-8851-9F61-792212A218E9}"/>
              </a:ext>
            </a:extLst>
          </p:cNvPr>
          <p:cNvSpPr>
            <a:spLocks/>
          </p:cNvSpPr>
          <p:nvPr/>
        </p:nvSpPr>
        <p:spPr bwMode="auto">
          <a:xfrm>
            <a:off x="4553078" y="5078686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5" name="Line 223">
            <a:extLst>
              <a:ext uri="{FF2B5EF4-FFF2-40B4-BE49-F238E27FC236}">
                <a16:creationId xmlns:a16="http://schemas.microsoft.com/office/drawing/2014/main" id="{46120951-8C5D-C004-F56E-7A001C975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0066" y="3819799"/>
            <a:ext cx="0" cy="1258888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6" name="Freeform 224">
            <a:extLst>
              <a:ext uri="{FF2B5EF4-FFF2-40B4-BE49-F238E27FC236}">
                <a16:creationId xmlns:a16="http://schemas.microsoft.com/office/drawing/2014/main" id="{2C172C8B-C9E8-B3E9-0D0D-9191C0467666}"/>
              </a:ext>
            </a:extLst>
          </p:cNvPr>
          <p:cNvSpPr>
            <a:spLocks/>
          </p:cNvSpPr>
          <p:nvPr/>
        </p:nvSpPr>
        <p:spPr bwMode="auto">
          <a:xfrm>
            <a:off x="4553078" y="3819799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7" name="Line 225">
            <a:extLst>
              <a:ext uri="{FF2B5EF4-FFF2-40B4-BE49-F238E27FC236}">
                <a16:creationId xmlns:a16="http://schemas.microsoft.com/office/drawing/2014/main" id="{ED77EB8F-9B26-30F8-6D79-7C68C8D67D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9603" y="367692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8" name="Line 226">
            <a:extLst>
              <a:ext uri="{FF2B5EF4-FFF2-40B4-BE49-F238E27FC236}">
                <a16:creationId xmlns:a16="http://schemas.microsoft.com/office/drawing/2014/main" id="{15ACA6B7-2866-AD14-B465-7416917401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62616" y="367692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79" name="Line 227">
            <a:extLst>
              <a:ext uri="{FF2B5EF4-FFF2-40B4-BE49-F238E27FC236}">
                <a16:creationId xmlns:a16="http://schemas.microsoft.com/office/drawing/2014/main" id="{220C1B04-4AFC-7A67-4D76-5FB76CCDF0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89603" y="2916511"/>
            <a:ext cx="0" cy="760413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0" name="Freeform 228">
            <a:extLst>
              <a:ext uri="{FF2B5EF4-FFF2-40B4-BE49-F238E27FC236}">
                <a16:creationId xmlns:a16="http://schemas.microsoft.com/office/drawing/2014/main" id="{52F80C76-FEBD-B3AA-5BB8-CFEC9AEFB2C0}"/>
              </a:ext>
            </a:extLst>
          </p:cNvPr>
          <p:cNvSpPr>
            <a:spLocks/>
          </p:cNvSpPr>
          <p:nvPr/>
        </p:nvSpPr>
        <p:spPr bwMode="auto">
          <a:xfrm>
            <a:off x="4662616" y="2916511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1" name="Line 229">
            <a:extLst>
              <a:ext uri="{FF2B5EF4-FFF2-40B4-BE49-F238E27FC236}">
                <a16:creationId xmlns:a16="http://schemas.microsoft.com/office/drawing/2014/main" id="{F38F5186-D278-1BCE-9B07-E85231B751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7516" y="5061224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2" name="Line 230">
            <a:extLst>
              <a:ext uri="{FF2B5EF4-FFF2-40B4-BE49-F238E27FC236}">
                <a16:creationId xmlns:a16="http://schemas.microsoft.com/office/drawing/2014/main" id="{1A88E251-8DAD-1ED7-5F03-D577A7920A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4503" y="5061224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3" name="Line 231">
            <a:extLst>
              <a:ext uri="{FF2B5EF4-FFF2-40B4-BE49-F238E27FC236}">
                <a16:creationId xmlns:a16="http://schemas.microsoft.com/office/drawing/2014/main" id="{EFF44098-95DD-DD85-D48A-2541C2B746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4503" y="4403999"/>
            <a:ext cx="0" cy="657225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4" name="Freeform 232">
            <a:extLst>
              <a:ext uri="{FF2B5EF4-FFF2-40B4-BE49-F238E27FC236}">
                <a16:creationId xmlns:a16="http://schemas.microsoft.com/office/drawing/2014/main" id="{8AD91D03-9DEC-FB12-F280-FF7945CBBB07}"/>
              </a:ext>
            </a:extLst>
          </p:cNvPr>
          <p:cNvSpPr>
            <a:spLocks/>
          </p:cNvSpPr>
          <p:nvPr/>
        </p:nvSpPr>
        <p:spPr bwMode="auto">
          <a:xfrm>
            <a:off x="4497516" y="4403999"/>
            <a:ext cx="53975" cy="0"/>
          </a:xfrm>
          <a:custGeom>
            <a:avLst/>
            <a:gdLst>
              <a:gd name="T0" fmla="*/ 0 w 34"/>
              <a:gd name="T1" fmla="*/ 17 w 34"/>
              <a:gd name="T2" fmla="*/ 34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0" y="0"/>
                </a:moveTo>
                <a:lnTo>
                  <a:pt x="17" y="0"/>
                </a:lnTo>
                <a:lnTo>
                  <a:pt x="34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5" name="Freeform 233">
            <a:extLst>
              <a:ext uri="{FF2B5EF4-FFF2-40B4-BE49-F238E27FC236}">
                <a16:creationId xmlns:a16="http://schemas.microsoft.com/office/drawing/2014/main" id="{82617EB9-BE23-7D4B-9793-963A111F52D8}"/>
              </a:ext>
            </a:extLst>
          </p:cNvPr>
          <p:cNvSpPr>
            <a:spLocks/>
          </p:cNvSpPr>
          <p:nvPr/>
        </p:nvSpPr>
        <p:spPr bwMode="auto">
          <a:xfrm>
            <a:off x="4608641" y="4964386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6" name="Line 234">
            <a:extLst>
              <a:ext uri="{FF2B5EF4-FFF2-40B4-BE49-F238E27FC236}">
                <a16:creationId xmlns:a16="http://schemas.microsoft.com/office/drawing/2014/main" id="{5F9CFC45-2C90-386C-FE52-41C540F754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4041" y="4119836"/>
            <a:ext cx="0" cy="84455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7" name="Freeform 235">
            <a:extLst>
              <a:ext uri="{FF2B5EF4-FFF2-40B4-BE49-F238E27FC236}">
                <a16:creationId xmlns:a16="http://schemas.microsoft.com/office/drawing/2014/main" id="{BBCDC0F6-6F9E-75A6-0647-2B5787E209B3}"/>
              </a:ext>
            </a:extLst>
          </p:cNvPr>
          <p:cNvSpPr>
            <a:spLocks/>
          </p:cNvSpPr>
          <p:nvPr/>
        </p:nvSpPr>
        <p:spPr bwMode="auto">
          <a:xfrm>
            <a:off x="4608641" y="4119836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8" name="Freeform 236">
            <a:extLst>
              <a:ext uri="{FF2B5EF4-FFF2-40B4-BE49-F238E27FC236}">
                <a16:creationId xmlns:a16="http://schemas.microsoft.com/office/drawing/2014/main" id="{EA2A4A3E-7566-48EF-B272-A86399AEF65D}"/>
              </a:ext>
            </a:extLst>
          </p:cNvPr>
          <p:cNvSpPr>
            <a:spLocks/>
          </p:cNvSpPr>
          <p:nvPr/>
        </p:nvSpPr>
        <p:spPr bwMode="auto">
          <a:xfrm>
            <a:off x="5637341" y="5169174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89" name="Freeform 237">
            <a:extLst>
              <a:ext uri="{FF2B5EF4-FFF2-40B4-BE49-F238E27FC236}">
                <a16:creationId xmlns:a16="http://schemas.microsoft.com/office/drawing/2014/main" id="{2198AAFD-E6C9-9357-D56E-8F97A31A16E9}"/>
              </a:ext>
            </a:extLst>
          </p:cNvPr>
          <p:cNvSpPr>
            <a:spLocks/>
          </p:cNvSpPr>
          <p:nvPr/>
        </p:nvSpPr>
        <p:spPr bwMode="auto">
          <a:xfrm>
            <a:off x="5637341" y="4235724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0" name="Line 238">
            <a:extLst>
              <a:ext uri="{FF2B5EF4-FFF2-40B4-BE49-F238E27FC236}">
                <a16:creationId xmlns:a16="http://schemas.microsoft.com/office/drawing/2014/main" id="{BCF38092-2B60-024B-F3CA-C383E7B5CC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4328" y="4235724"/>
            <a:ext cx="0" cy="933450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1" name="Line 239">
            <a:extLst>
              <a:ext uri="{FF2B5EF4-FFF2-40B4-BE49-F238E27FC236}">
                <a16:creationId xmlns:a16="http://schemas.microsoft.com/office/drawing/2014/main" id="{14251AAF-A455-CA6B-AEB9-984C99170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8466" y="3695974"/>
            <a:ext cx="25400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2" name="Line 240">
            <a:extLst>
              <a:ext uri="{FF2B5EF4-FFF2-40B4-BE49-F238E27FC236}">
                <a16:creationId xmlns:a16="http://schemas.microsoft.com/office/drawing/2014/main" id="{C7B3E643-74DD-9FC1-45D4-BC57FB68E6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73866" y="3695974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3" name="Line 241">
            <a:extLst>
              <a:ext uri="{FF2B5EF4-FFF2-40B4-BE49-F238E27FC236}">
                <a16:creationId xmlns:a16="http://schemas.microsoft.com/office/drawing/2014/main" id="{27618F71-DC01-83E9-C5F9-23C9C53272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3866" y="3168924"/>
            <a:ext cx="0" cy="52705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4" name="Freeform 242">
            <a:extLst>
              <a:ext uri="{FF2B5EF4-FFF2-40B4-BE49-F238E27FC236}">
                <a16:creationId xmlns:a16="http://schemas.microsoft.com/office/drawing/2014/main" id="{A186937A-807F-D078-14B5-24C6A1EF62AF}"/>
              </a:ext>
            </a:extLst>
          </p:cNvPr>
          <p:cNvSpPr>
            <a:spLocks/>
          </p:cNvSpPr>
          <p:nvPr/>
        </p:nvSpPr>
        <p:spPr bwMode="auto">
          <a:xfrm>
            <a:off x="5748466" y="316892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5" name="Line 243">
            <a:extLst>
              <a:ext uri="{FF2B5EF4-FFF2-40B4-BE49-F238E27FC236}">
                <a16:creationId xmlns:a16="http://schemas.microsoft.com/office/drawing/2014/main" id="{9152A834-7424-8B4A-A59B-2149BF8B3E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1778" y="5096149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6" name="Line 244">
            <a:extLst>
              <a:ext uri="{FF2B5EF4-FFF2-40B4-BE49-F238E27FC236}">
                <a16:creationId xmlns:a16="http://schemas.microsoft.com/office/drawing/2014/main" id="{A256A604-521F-90BD-0FDF-47AAE36F3C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8766" y="5096149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7" name="Line 245">
            <a:extLst>
              <a:ext uri="{FF2B5EF4-FFF2-40B4-BE49-F238E27FC236}">
                <a16:creationId xmlns:a16="http://schemas.microsoft.com/office/drawing/2014/main" id="{CEE84303-A69F-504A-DEFC-DB6DD8FBB4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8766" y="4416699"/>
            <a:ext cx="0" cy="67945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8" name="Freeform 246">
            <a:extLst>
              <a:ext uri="{FF2B5EF4-FFF2-40B4-BE49-F238E27FC236}">
                <a16:creationId xmlns:a16="http://schemas.microsoft.com/office/drawing/2014/main" id="{5721D63B-DC7D-1F21-ED38-2FBEDBBE4426}"/>
              </a:ext>
            </a:extLst>
          </p:cNvPr>
          <p:cNvSpPr>
            <a:spLocks/>
          </p:cNvSpPr>
          <p:nvPr/>
        </p:nvSpPr>
        <p:spPr bwMode="auto">
          <a:xfrm>
            <a:off x="5581778" y="4416699"/>
            <a:ext cx="53975" cy="0"/>
          </a:xfrm>
          <a:custGeom>
            <a:avLst/>
            <a:gdLst>
              <a:gd name="T0" fmla="*/ 0 w 34"/>
              <a:gd name="T1" fmla="*/ 17 w 34"/>
              <a:gd name="T2" fmla="*/ 34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0" y="0"/>
                </a:moveTo>
                <a:lnTo>
                  <a:pt x="17" y="0"/>
                </a:lnTo>
                <a:lnTo>
                  <a:pt x="34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199" name="Freeform 247">
            <a:extLst>
              <a:ext uri="{FF2B5EF4-FFF2-40B4-BE49-F238E27FC236}">
                <a16:creationId xmlns:a16="http://schemas.microsoft.com/office/drawing/2014/main" id="{F5217035-0177-9F90-5026-5F595EB79A78}"/>
              </a:ext>
            </a:extLst>
          </p:cNvPr>
          <p:cNvSpPr>
            <a:spLocks/>
          </p:cNvSpPr>
          <p:nvPr/>
        </p:nvSpPr>
        <p:spPr bwMode="auto">
          <a:xfrm>
            <a:off x="5692903" y="5004074"/>
            <a:ext cx="52388" cy="0"/>
          </a:xfrm>
          <a:custGeom>
            <a:avLst/>
            <a:gdLst>
              <a:gd name="T0" fmla="*/ 33 w 33"/>
              <a:gd name="T1" fmla="*/ 17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0" name="Line 248">
            <a:extLst>
              <a:ext uri="{FF2B5EF4-FFF2-40B4-BE49-F238E27FC236}">
                <a16:creationId xmlns:a16="http://schemas.microsoft.com/office/drawing/2014/main" id="{5DEEF44B-7DED-553B-F748-2FF394CC2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891" y="4305574"/>
            <a:ext cx="0" cy="698500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1" name="Freeform 249">
            <a:extLst>
              <a:ext uri="{FF2B5EF4-FFF2-40B4-BE49-F238E27FC236}">
                <a16:creationId xmlns:a16="http://schemas.microsoft.com/office/drawing/2014/main" id="{2DB97B40-E318-BF4C-87B1-149108F83F45}"/>
              </a:ext>
            </a:extLst>
          </p:cNvPr>
          <p:cNvSpPr>
            <a:spLocks/>
          </p:cNvSpPr>
          <p:nvPr/>
        </p:nvSpPr>
        <p:spPr bwMode="auto">
          <a:xfrm>
            <a:off x="5692903" y="4305574"/>
            <a:ext cx="52388" cy="0"/>
          </a:xfrm>
          <a:custGeom>
            <a:avLst/>
            <a:gdLst>
              <a:gd name="T0" fmla="*/ 33 w 33"/>
              <a:gd name="T1" fmla="*/ 17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2" name="Freeform 250">
            <a:extLst>
              <a:ext uri="{FF2B5EF4-FFF2-40B4-BE49-F238E27FC236}">
                <a16:creationId xmlns:a16="http://schemas.microsoft.com/office/drawing/2014/main" id="{1F2E6627-D4E1-6821-2DA2-DB3F9D35F39B}"/>
              </a:ext>
            </a:extLst>
          </p:cNvPr>
          <p:cNvSpPr>
            <a:spLocks/>
          </p:cNvSpPr>
          <p:nvPr/>
        </p:nvSpPr>
        <p:spPr bwMode="auto">
          <a:xfrm>
            <a:off x="6693028" y="520727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3" name="Line 251">
            <a:extLst>
              <a:ext uri="{FF2B5EF4-FFF2-40B4-BE49-F238E27FC236}">
                <a16:creationId xmlns:a16="http://schemas.microsoft.com/office/drawing/2014/main" id="{455EA8BF-F069-9AF3-1D65-DB5F5E764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8428" y="4432574"/>
            <a:ext cx="0" cy="774700"/>
          </a:xfrm>
          <a:prstGeom prst="line">
            <a:avLst/>
          </a:pr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4" name="Freeform 252">
            <a:extLst>
              <a:ext uri="{FF2B5EF4-FFF2-40B4-BE49-F238E27FC236}">
                <a16:creationId xmlns:a16="http://schemas.microsoft.com/office/drawing/2014/main" id="{10E40794-3864-72FE-031C-1FA57767DB08}"/>
              </a:ext>
            </a:extLst>
          </p:cNvPr>
          <p:cNvSpPr>
            <a:spLocks/>
          </p:cNvSpPr>
          <p:nvPr/>
        </p:nvSpPr>
        <p:spPr bwMode="auto">
          <a:xfrm>
            <a:off x="6693028" y="4432574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5" name="Line 253">
            <a:extLst>
              <a:ext uri="{FF2B5EF4-FFF2-40B4-BE49-F238E27FC236}">
                <a16:creationId xmlns:a16="http://schemas.microsoft.com/office/drawing/2014/main" id="{9BF74CC9-B169-ED97-7F3E-E3D1189558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553" y="3559449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6" name="Line 254">
            <a:extLst>
              <a:ext uri="{FF2B5EF4-FFF2-40B4-BE49-F238E27FC236}">
                <a16:creationId xmlns:a16="http://schemas.microsoft.com/office/drawing/2014/main" id="{CA827A5B-CB02-4DBC-246C-8668097E51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2566" y="3559449"/>
            <a:ext cx="26988" cy="0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7" name="Line 255">
            <a:extLst>
              <a:ext uri="{FF2B5EF4-FFF2-40B4-BE49-F238E27FC236}">
                <a16:creationId xmlns:a16="http://schemas.microsoft.com/office/drawing/2014/main" id="{5FC7E438-A192-23FD-9777-C3644CB8B612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553" y="3072086"/>
            <a:ext cx="0" cy="487363"/>
          </a:xfrm>
          <a:prstGeom prst="line">
            <a:avLst/>
          </a:pr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8" name="Freeform 256">
            <a:extLst>
              <a:ext uri="{FF2B5EF4-FFF2-40B4-BE49-F238E27FC236}">
                <a16:creationId xmlns:a16="http://schemas.microsoft.com/office/drawing/2014/main" id="{D4AC21A3-179B-85E8-BD1D-F710E4AF822C}"/>
              </a:ext>
            </a:extLst>
          </p:cNvPr>
          <p:cNvSpPr>
            <a:spLocks/>
          </p:cNvSpPr>
          <p:nvPr/>
        </p:nvSpPr>
        <p:spPr bwMode="auto">
          <a:xfrm>
            <a:off x="6802566" y="3072086"/>
            <a:ext cx="53975" cy="0"/>
          </a:xfrm>
          <a:custGeom>
            <a:avLst/>
            <a:gdLst>
              <a:gd name="T0" fmla="*/ 34 w 34"/>
              <a:gd name="T1" fmla="*/ 17 w 34"/>
              <a:gd name="T2" fmla="*/ 0 w 3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4">
                <a:moveTo>
                  <a:pt x="34" y="0"/>
                </a:moveTo>
                <a:lnTo>
                  <a:pt x="17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09" name="Line 257">
            <a:extLst>
              <a:ext uri="{FF2B5EF4-FFF2-40B4-BE49-F238E27FC236}">
                <a16:creationId xmlns:a16="http://schemas.microsoft.com/office/drawing/2014/main" id="{2C9A3738-7F9F-5176-E2F9-B7BB46A6F1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37466" y="5440636"/>
            <a:ext cx="26988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0" name="Line 258">
            <a:extLst>
              <a:ext uri="{FF2B5EF4-FFF2-40B4-BE49-F238E27FC236}">
                <a16:creationId xmlns:a16="http://schemas.microsoft.com/office/drawing/2014/main" id="{503E7AFA-7828-BF0A-916C-61C8A9BE9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4453" y="5440636"/>
            <a:ext cx="25400" cy="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1" name="Line 259">
            <a:extLst>
              <a:ext uri="{FF2B5EF4-FFF2-40B4-BE49-F238E27FC236}">
                <a16:creationId xmlns:a16="http://schemas.microsoft.com/office/drawing/2014/main" id="{ADDE62B7-2984-C026-1542-E540727AA8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453" y="4780236"/>
            <a:ext cx="0" cy="660400"/>
          </a:xfrm>
          <a:prstGeom prst="line">
            <a:avLst/>
          </a:pr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2" name="Freeform 260">
            <a:extLst>
              <a:ext uri="{FF2B5EF4-FFF2-40B4-BE49-F238E27FC236}">
                <a16:creationId xmlns:a16="http://schemas.microsoft.com/office/drawing/2014/main" id="{020CDA2D-4413-F48D-6C96-467059947770}"/>
              </a:ext>
            </a:extLst>
          </p:cNvPr>
          <p:cNvSpPr>
            <a:spLocks/>
          </p:cNvSpPr>
          <p:nvPr/>
        </p:nvSpPr>
        <p:spPr bwMode="auto">
          <a:xfrm>
            <a:off x="6637466" y="4780236"/>
            <a:ext cx="52388" cy="0"/>
          </a:xfrm>
          <a:custGeom>
            <a:avLst/>
            <a:gdLst>
              <a:gd name="T0" fmla="*/ 0 w 33"/>
              <a:gd name="T1" fmla="*/ 17 w 33"/>
              <a:gd name="T2" fmla="*/ 33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0" y="0"/>
                </a:moveTo>
                <a:lnTo>
                  <a:pt x="17" y="0"/>
                </a:lnTo>
                <a:lnTo>
                  <a:pt x="33" y="0"/>
                </a:lnTo>
              </a:path>
            </a:pathLst>
          </a:custGeom>
          <a:noFill/>
          <a:ln w="9525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3" name="Freeform 261">
            <a:extLst>
              <a:ext uri="{FF2B5EF4-FFF2-40B4-BE49-F238E27FC236}">
                <a16:creationId xmlns:a16="http://schemas.microsoft.com/office/drawing/2014/main" id="{24C6C130-ED56-B141-58DD-663DF34D3A22}"/>
              </a:ext>
            </a:extLst>
          </p:cNvPr>
          <p:cNvSpPr>
            <a:spLocks/>
          </p:cNvSpPr>
          <p:nvPr/>
        </p:nvSpPr>
        <p:spPr bwMode="auto">
          <a:xfrm>
            <a:off x="6748591" y="5196161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4" name="Line 262">
            <a:extLst>
              <a:ext uri="{FF2B5EF4-FFF2-40B4-BE49-F238E27FC236}">
                <a16:creationId xmlns:a16="http://schemas.microsoft.com/office/drawing/2014/main" id="{38CF7632-2A6D-0752-F7F8-982A066D16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3991" y="4348436"/>
            <a:ext cx="0" cy="847725"/>
          </a:xfrm>
          <a:prstGeom prst="line">
            <a:avLst/>
          </a:pr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5" name="Freeform 263">
            <a:extLst>
              <a:ext uri="{FF2B5EF4-FFF2-40B4-BE49-F238E27FC236}">
                <a16:creationId xmlns:a16="http://schemas.microsoft.com/office/drawing/2014/main" id="{CC6D3F9D-5484-93DB-1730-EF629B919144}"/>
              </a:ext>
            </a:extLst>
          </p:cNvPr>
          <p:cNvSpPr>
            <a:spLocks/>
          </p:cNvSpPr>
          <p:nvPr/>
        </p:nvSpPr>
        <p:spPr bwMode="auto">
          <a:xfrm>
            <a:off x="6748591" y="4348436"/>
            <a:ext cx="52388" cy="0"/>
          </a:xfrm>
          <a:custGeom>
            <a:avLst/>
            <a:gdLst>
              <a:gd name="T0" fmla="*/ 33 w 33"/>
              <a:gd name="T1" fmla="*/ 16 w 33"/>
              <a:gd name="T2" fmla="*/ 0 w 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3">
                <a:moveTo>
                  <a:pt x="33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6" name="Freeform 264">
            <a:extLst>
              <a:ext uri="{FF2B5EF4-FFF2-40B4-BE49-F238E27FC236}">
                <a16:creationId xmlns:a16="http://schemas.microsoft.com/office/drawing/2014/main" id="{A15D15BE-C7BD-B38D-7AD5-103AD2EA1580}"/>
              </a:ext>
            </a:extLst>
          </p:cNvPr>
          <p:cNvSpPr>
            <a:spLocks/>
          </p:cNvSpPr>
          <p:nvPr/>
        </p:nvSpPr>
        <p:spPr bwMode="auto">
          <a:xfrm>
            <a:off x="1290766" y="3365774"/>
            <a:ext cx="5427663" cy="1454150"/>
          </a:xfrm>
          <a:custGeom>
            <a:avLst/>
            <a:gdLst>
              <a:gd name="T0" fmla="*/ 3419 w 3419"/>
              <a:gd name="T1" fmla="*/ 916 h 916"/>
              <a:gd name="T2" fmla="*/ 2755 w 3419"/>
              <a:gd name="T3" fmla="*/ 842 h 916"/>
              <a:gd name="T4" fmla="*/ 2072 w 3419"/>
              <a:gd name="T5" fmla="*/ 682 h 916"/>
              <a:gd name="T6" fmla="*/ 1732 w 3419"/>
              <a:gd name="T7" fmla="*/ 563 h 916"/>
              <a:gd name="T8" fmla="*/ 1035 w 3419"/>
              <a:gd name="T9" fmla="*/ 290 h 916"/>
              <a:gd name="T10" fmla="*/ 346 w 3419"/>
              <a:gd name="T11" fmla="*/ 46 h 916"/>
              <a:gd name="T12" fmla="*/ 0 w 3419"/>
              <a:gd name="T13" fmla="*/ 0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19" h="916">
                <a:moveTo>
                  <a:pt x="3419" y="916"/>
                </a:moveTo>
                <a:lnTo>
                  <a:pt x="2755" y="842"/>
                </a:lnTo>
                <a:lnTo>
                  <a:pt x="2072" y="682"/>
                </a:lnTo>
                <a:lnTo>
                  <a:pt x="1732" y="563"/>
                </a:lnTo>
                <a:lnTo>
                  <a:pt x="1035" y="290"/>
                </a:lnTo>
                <a:lnTo>
                  <a:pt x="346" y="4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7" name="Freeform 265">
            <a:extLst>
              <a:ext uri="{FF2B5EF4-FFF2-40B4-BE49-F238E27FC236}">
                <a16:creationId xmlns:a16="http://schemas.microsoft.com/office/drawing/2014/main" id="{75FF1704-B24E-CBA9-815D-4C395AA368E4}"/>
              </a:ext>
            </a:extLst>
          </p:cNvPr>
          <p:cNvSpPr>
            <a:spLocks/>
          </p:cNvSpPr>
          <p:nvPr/>
        </p:nvSpPr>
        <p:spPr bwMode="auto">
          <a:xfrm>
            <a:off x="1290766" y="3365774"/>
            <a:ext cx="5373688" cy="1744663"/>
          </a:xfrm>
          <a:custGeom>
            <a:avLst/>
            <a:gdLst>
              <a:gd name="T0" fmla="*/ 3385 w 3385"/>
              <a:gd name="T1" fmla="*/ 1099 h 1099"/>
              <a:gd name="T2" fmla="*/ 2720 w 3385"/>
              <a:gd name="T3" fmla="*/ 876 h 1099"/>
              <a:gd name="T4" fmla="*/ 2037 w 3385"/>
              <a:gd name="T5" fmla="*/ 851 h 1099"/>
              <a:gd name="T6" fmla="*/ 1697 w 3385"/>
              <a:gd name="T7" fmla="*/ 705 h 1099"/>
              <a:gd name="T8" fmla="*/ 1000 w 3385"/>
              <a:gd name="T9" fmla="*/ 436 h 1099"/>
              <a:gd name="T10" fmla="*/ 310 w 3385"/>
              <a:gd name="T11" fmla="*/ 143 h 1099"/>
              <a:gd name="T12" fmla="*/ 0 w 3385"/>
              <a:gd name="T13" fmla="*/ 0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85" h="1099">
                <a:moveTo>
                  <a:pt x="3385" y="1099"/>
                </a:moveTo>
                <a:lnTo>
                  <a:pt x="2720" y="876"/>
                </a:lnTo>
                <a:lnTo>
                  <a:pt x="2037" y="851"/>
                </a:lnTo>
                <a:lnTo>
                  <a:pt x="1697" y="705"/>
                </a:lnTo>
                <a:lnTo>
                  <a:pt x="1000" y="436"/>
                </a:lnTo>
                <a:lnTo>
                  <a:pt x="310" y="143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8" name="Freeform 266">
            <a:extLst>
              <a:ext uri="{FF2B5EF4-FFF2-40B4-BE49-F238E27FC236}">
                <a16:creationId xmlns:a16="http://schemas.microsoft.com/office/drawing/2014/main" id="{55C4B262-B47D-1B83-A389-36BFE833553F}"/>
              </a:ext>
            </a:extLst>
          </p:cNvPr>
          <p:cNvSpPr>
            <a:spLocks/>
          </p:cNvSpPr>
          <p:nvPr/>
        </p:nvSpPr>
        <p:spPr bwMode="auto">
          <a:xfrm>
            <a:off x="1290766" y="3365774"/>
            <a:ext cx="5483225" cy="1406525"/>
          </a:xfrm>
          <a:custGeom>
            <a:avLst/>
            <a:gdLst>
              <a:gd name="T0" fmla="*/ 3454 w 3454"/>
              <a:gd name="T1" fmla="*/ 886 h 886"/>
              <a:gd name="T2" fmla="*/ 2789 w 3454"/>
              <a:gd name="T3" fmla="*/ 812 h 886"/>
              <a:gd name="T4" fmla="*/ 2106 w 3454"/>
              <a:gd name="T5" fmla="*/ 741 h 886"/>
              <a:gd name="T6" fmla="*/ 1766 w 3454"/>
              <a:gd name="T7" fmla="*/ 636 h 886"/>
              <a:gd name="T8" fmla="*/ 1070 w 3454"/>
              <a:gd name="T9" fmla="*/ 275 h 886"/>
              <a:gd name="T10" fmla="*/ 381 w 3454"/>
              <a:gd name="T11" fmla="*/ 102 h 886"/>
              <a:gd name="T12" fmla="*/ 0 w 3454"/>
              <a:gd name="T13" fmla="*/ 0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54" h="886">
                <a:moveTo>
                  <a:pt x="3454" y="886"/>
                </a:moveTo>
                <a:lnTo>
                  <a:pt x="2789" y="812"/>
                </a:lnTo>
                <a:lnTo>
                  <a:pt x="2106" y="741"/>
                </a:lnTo>
                <a:lnTo>
                  <a:pt x="1766" y="636"/>
                </a:lnTo>
                <a:lnTo>
                  <a:pt x="1070" y="275"/>
                </a:lnTo>
                <a:lnTo>
                  <a:pt x="381" y="10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19" name="Freeform 267">
            <a:extLst>
              <a:ext uri="{FF2B5EF4-FFF2-40B4-BE49-F238E27FC236}">
                <a16:creationId xmlns:a16="http://schemas.microsoft.com/office/drawing/2014/main" id="{0AAF2197-6FC5-1464-B412-3DF1EA8178C6}"/>
              </a:ext>
            </a:extLst>
          </p:cNvPr>
          <p:cNvSpPr>
            <a:spLocks/>
          </p:cNvSpPr>
          <p:nvPr/>
        </p:nvSpPr>
        <p:spPr bwMode="auto">
          <a:xfrm>
            <a:off x="4149853" y="3297511"/>
            <a:ext cx="2679700" cy="134938"/>
          </a:xfrm>
          <a:custGeom>
            <a:avLst/>
            <a:gdLst>
              <a:gd name="T0" fmla="*/ 1688 w 1688"/>
              <a:gd name="T1" fmla="*/ 11 h 85"/>
              <a:gd name="T2" fmla="*/ 1023 w 1688"/>
              <a:gd name="T3" fmla="*/ 85 h 85"/>
              <a:gd name="T4" fmla="*/ 335 w 1688"/>
              <a:gd name="T5" fmla="*/ 0 h 85"/>
              <a:gd name="T6" fmla="*/ 0 w 1688"/>
              <a:gd name="T7" fmla="*/ 6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88" h="85">
                <a:moveTo>
                  <a:pt x="1688" y="11"/>
                </a:moveTo>
                <a:lnTo>
                  <a:pt x="1023" y="85"/>
                </a:lnTo>
                <a:lnTo>
                  <a:pt x="335" y="0"/>
                </a:lnTo>
                <a:lnTo>
                  <a:pt x="0" y="61"/>
                </a:lnTo>
              </a:path>
            </a:pathLst>
          </a:custGeom>
          <a:noFill/>
          <a:ln w="19050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>
              <a:latin typeface="+mn-lt"/>
            </a:endParaRPr>
          </a:p>
        </p:txBody>
      </p:sp>
      <p:sp>
        <p:nvSpPr>
          <p:cNvPr id="220" name="Rectangle 44">
            <a:extLst>
              <a:ext uri="{FF2B5EF4-FFF2-40B4-BE49-F238E27FC236}">
                <a16:creationId xmlns:a16="http://schemas.microsoft.com/office/drawing/2014/main" id="{05824C43-F5DA-8894-782B-4C1715B4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0726" y="6204224"/>
            <a:ext cx="32489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noProof="0" dirty="0">
                <a:solidFill>
                  <a:srgbClr val="000000"/>
                </a:solidFill>
                <a:latin typeface="+mn-lt"/>
              </a:rPr>
              <a:t>D</a:t>
            </a: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ay</a:t>
            </a:r>
            <a:endParaRPr kumimoji="0" lang="en-US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21" name="Rectangle 40">
            <a:extLst>
              <a:ext uri="{FF2B5EF4-FFF2-40B4-BE49-F238E27FC236}">
                <a16:creationId xmlns:a16="http://schemas.microsoft.com/office/drawing/2014/main" id="{534A5FA8-FAC0-5606-46BC-3333E5581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922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22" name="Rectangle 41">
            <a:extLst>
              <a:ext uri="{FF2B5EF4-FFF2-40B4-BE49-F238E27FC236}">
                <a16:creationId xmlns:a16="http://schemas.microsoft.com/office/drawing/2014/main" id="{EDE08BC6-1F35-C7DA-0F87-1C224178F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2022" y="5899424"/>
            <a:ext cx="9618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</a:t>
            </a:r>
            <a:endParaRPr kumimoji="0" lang="en-US" sz="1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" name="Espace réservé du contenu 5">
            <a:extLst>
              <a:ext uri="{FF2B5EF4-FFF2-40B4-BE49-F238E27FC236}">
                <a16:creationId xmlns:a16="http://schemas.microsoft.com/office/drawing/2014/main" id="{EA576FC7-8F62-BCDD-C4F2-68C9DC0B0C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25696" y="2555354"/>
            <a:ext cx="4466304" cy="3102307"/>
          </a:xfrm>
        </p:spPr>
        <p:txBody>
          <a:bodyPr>
            <a:normAutofit/>
          </a:bodyPr>
          <a:lstStyle/>
          <a:p>
            <a:r>
              <a:rPr lang="en-US" sz="2000" noProof="0" dirty="0"/>
              <a:t>1 participant receiving VH-499 25 mg had an emergent capsid inhibitor RAM (Q67Q/H) with a 3.9 fold loss of phenotypic sensitivity by D11</a:t>
            </a:r>
          </a:p>
          <a:p>
            <a:endParaRPr lang="en-US" sz="2000" noProof="0" dirty="0"/>
          </a:p>
          <a:p>
            <a:r>
              <a:rPr lang="en-US" sz="2000" noProof="0" dirty="0"/>
              <a:t>VH-499 was well tolerated and had </a:t>
            </a:r>
            <a:br>
              <a:rPr lang="en-US" sz="2000" noProof="0" dirty="0"/>
            </a:br>
            <a:r>
              <a:rPr lang="en-US" sz="2000" noProof="0" dirty="0"/>
              <a:t>a favorable safety profile</a:t>
            </a:r>
          </a:p>
          <a:p>
            <a:pPr lvl="1"/>
            <a:r>
              <a:rPr lang="en-US" noProof="0" dirty="0"/>
              <a:t>Headache: 3/20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C5830839-1A1E-B584-00A8-856085E3E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145" y="1915618"/>
            <a:ext cx="659873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Mean (95% CI) change from baseline in HIV RNA, log</a:t>
            </a:r>
            <a:r>
              <a:rPr kumimoji="0" lang="en-US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10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c/mL</a:t>
            </a: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F2138446-668E-6CFD-1B7C-008A939FB19F}"/>
              </a:ext>
            </a:extLst>
          </p:cNvPr>
          <p:cNvSpPr txBox="1"/>
          <p:nvPr/>
        </p:nvSpPr>
        <p:spPr>
          <a:xfrm>
            <a:off x="6732486" y="4524521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- 1.8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7FE22293-CD1C-5D39-6BCC-2FEDEB8A6770}"/>
              </a:ext>
            </a:extLst>
          </p:cNvPr>
          <p:cNvSpPr txBox="1"/>
          <p:nvPr/>
        </p:nvSpPr>
        <p:spPr>
          <a:xfrm>
            <a:off x="6784042" y="4951752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- 2.17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918962B9-9EC5-1F9A-6845-DFC878EFA215}"/>
              </a:ext>
            </a:extLst>
          </p:cNvPr>
          <p:cNvSpPr txBox="1"/>
          <p:nvPr/>
        </p:nvSpPr>
        <p:spPr>
          <a:xfrm>
            <a:off x="6846973" y="4687494"/>
            <a:ext cx="598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- 1.83</a:t>
            </a:r>
          </a:p>
        </p:txBody>
      </p:sp>
      <p:sp>
        <p:nvSpPr>
          <p:cNvPr id="51" name="Text Box 3">
            <a:extLst>
              <a:ext uri="{FF2B5EF4-FFF2-40B4-BE49-F238E27FC236}">
                <a16:creationId xmlns:a16="http://schemas.microsoft.com/office/drawing/2014/main" id="{679E5BE9-DEF4-A05F-1AC2-DA90F6A7C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5922" y="6469710"/>
            <a:ext cx="20660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Griesel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R, CROI 2025, Abs. 153</a:t>
            </a:r>
          </a:p>
        </p:txBody>
      </p:sp>
      <p:sp>
        <p:nvSpPr>
          <p:cNvPr id="54" name="Titre 1">
            <a:extLst>
              <a:ext uri="{FF2B5EF4-FFF2-40B4-BE49-F238E27FC236}">
                <a16:creationId xmlns:a16="http://schemas.microsoft.com/office/drawing/2014/main" id="{94C1967C-DE67-6F9D-D997-83FD0340F4DB}"/>
              </a:ext>
            </a:extLst>
          </p:cNvPr>
          <p:cNvSpPr txBox="1">
            <a:spLocks/>
          </p:cNvSpPr>
          <p:nvPr/>
        </p:nvSpPr>
        <p:spPr>
          <a:xfrm>
            <a:off x="762000" y="162871"/>
            <a:ext cx="8470698" cy="14810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dirty="0"/>
              <a:t>VH-499, new </a:t>
            </a:r>
            <a:r>
              <a:rPr lang="fr-FR" dirty="0" err="1"/>
              <a:t>capsid</a:t>
            </a:r>
            <a:r>
              <a:rPr lang="fr-FR" dirty="0"/>
              <a:t> </a:t>
            </a:r>
            <a:r>
              <a:rPr lang="fr-FR" dirty="0" err="1"/>
              <a:t>inhibitor</a:t>
            </a:r>
            <a:r>
              <a:rPr lang="fr-FR" dirty="0"/>
              <a:t> – Phase 2a (2)</a:t>
            </a:r>
          </a:p>
        </p:txBody>
      </p:sp>
    </p:spTree>
    <p:extLst>
      <p:ext uri="{BB962C8B-B14F-4D97-AF65-F5344CB8AC3E}">
        <p14:creationId xmlns:p14="http://schemas.microsoft.com/office/powerpoint/2010/main" val="26420002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VIROLOGY - RESISTANCE</a:t>
            </a:r>
          </a:p>
        </p:txBody>
      </p:sp>
    </p:spTree>
    <p:extLst>
      <p:ext uri="{BB962C8B-B14F-4D97-AF65-F5344CB8AC3E}">
        <p14:creationId xmlns:p14="http://schemas.microsoft.com/office/powerpoint/2010/main" val="1948644889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3FA8848-8397-0271-F20C-D8737CFEB9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132529"/>
          </a:xfrm>
        </p:spPr>
        <p:txBody>
          <a:bodyPr>
            <a:normAutofit/>
          </a:bodyPr>
          <a:lstStyle/>
          <a:p>
            <a:r>
              <a:rPr lang="en-US" b="1" i="0" u="none" strike="noStrike" noProof="0" dirty="0">
                <a:effectLst/>
                <a:latin typeface="Helvetica" pitchFamily="2" charset="0"/>
              </a:rPr>
              <a:t>Non suppressible viremia</a:t>
            </a:r>
            <a:endParaRPr lang="en-US" noProof="0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76D3EFF-373D-33CC-08C9-0E154610C67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143000"/>
            <a:ext cx="8319247" cy="4572000"/>
          </a:xfrm>
        </p:spPr>
        <p:txBody>
          <a:bodyPr>
            <a:noAutofit/>
          </a:bodyPr>
          <a:lstStyle/>
          <a:p>
            <a:r>
              <a:rPr lang="en-US" sz="2000" noProof="0" dirty="0"/>
              <a:t>Cohort of 33 patients with non suppressible viremia (persistent or intermittent viremia &gt; 20 c/mL for a least 1 year, AND optimal adherence and no evidence of drug resistance)</a:t>
            </a:r>
          </a:p>
          <a:p>
            <a:pPr lvl="1"/>
            <a:r>
              <a:rPr lang="en-US" sz="2000" noProof="0" dirty="0"/>
              <a:t>Persistent viremia </a:t>
            </a:r>
            <a:r>
              <a:rPr lang="en-US" sz="1800" noProof="0" dirty="0"/>
              <a:t>is driven by virus expression from infected clones and not viral replication</a:t>
            </a:r>
          </a:p>
          <a:p>
            <a:pPr lvl="1"/>
            <a:r>
              <a:rPr lang="en-US" sz="1800" noProof="0" dirty="0"/>
              <a:t>94% of virus in plasma has defects involving the 5 prime leader region, critical for HIV replication</a:t>
            </a:r>
          </a:p>
          <a:p>
            <a:pPr lvl="1"/>
            <a:r>
              <a:rPr lang="en-US" sz="1800" noProof="0" dirty="0"/>
              <a:t>Identification of recurring deletions and mutations that prevent correct processing of the viral RNA</a:t>
            </a:r>
          </a:p>
          <a:p>
            <a:pPr lvl="1"/>
            <a:endParaRPr lang="en-US" sz="1800" noProof="0" dirty="0"/>
          </a:p>
          <a:p>
            <a:r>
              <a:rPr lang="en-US" sz="2000" b="1" noProof="0" dirty="0"/>
              <a:t>Conclusion</a:t>
            </a:r>
          </a:p>
          <a:p>
            <a:pPr lvl="1"/>
            <a:r>
              <a:rPr lang="en-US" sz="1800" noProof="0" dirty="0"/>
              <a:t>Defective plasma clones are enriched in people on long-term ART, likely as result of selection</a:t>
            </a:r>
          </a:p>
          <a:p>
            <a:pPr lvl="1"/>
            <a:r>
              <a:rPr lang="en-US" sz="1800" noProof="0" dirty="0"/>
              <a:t>This allows a better clinical interpretation of detectable viral load</a:t>
            </a:r>
          </a:p>
          <a:p>
            <a:pPr lvl="1"/>
            <a:r>
              <a:rPr lang="en-US" sz="1800" noProof="0" dirty="0"/>
              <a:t>Need to design simple, targeted assays that can distinguish intact from defective viral RNA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1AB2E9CA-65E1-E471-EBEF-6A70B072D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063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Box JR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100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DAB4E744-0C07-5B60-639B-E4BFE13DDF53}"/>
              </a:ext>
            </a:extLst>
          </p:cNvPr>
          <p:cNvGrpSpPr/>
          <p:nvPr/>
        </p:nvGrpSpPr>
        <p:grpSpPr>
          <a:xfrm>
            <a:off x="9228583" y="2248903"/>
            <a:ext cx="2548645" cy="1684238"/>
            <a:chOff x="9228583" y="2418233"/>
            <a:chExt cx="2548645" cy="1684238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1F882F8-0FDB-6E70-CD63-443CB660BF9E}"/>
                </a:ext>
              </a:extLst>
            </p:cNvPr>
            <p:cNvSpPr/>
            <p:nvPr/>
          </p:nvSpPr>
          <p:spPr>
            <a:xfrm>
              <a:off x="9709238" y="2485903"/>
              <a:ext cx="2053727" cy="1312220"/>
            </a:xfrm>
            <a:prstGeom prst="rect">
              <a:avLst/>
            </a:prstGeom>
            <a:solidFill>
              <a:srgbClr val="D5F2F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2" name="Forme libre 11">
              <a:extLst>
                <a:ext uri="{FF2B5EF4-FFF2-40B4-BE49-F238E27FC236}">
                  <a16:creationId xmlns:a16="http://schemas.microsoft.com/office/drawing/2014/main" id="{4AC6A99B-25F7-2E9A-D579-B65DC2903E94}"/>
                </a:ext>
              </a:extLst>
            </p:cNvPr>
            <p:cNvSpPr/>
            <p:nvPr/>
          </p:nvSpPr>
          <p:spPr>
            <a:xfrm>
              <a:off x="9552019" y="2484133"/>
              <a:ext cx="2220229" cy="1331468"/>
            </a:xfrm>
            <a:custGeom>
              <a:avLst/>
              <a:gdLst>
                <a:gd name="connsiteX0" fmla="*/ 0 w 2665708"/>
                <a:gd name="connsiteY0" fmla="*/ 0 h 1549830"/>
                <a:gd name="connsiteX1" fmla="*/ 0 w 2665708"/>
                <a:gd name="connsiteY1" fmla="*/ 1549830 h 1549830"/>
                <a:gd name="connsiteX2" fmla="*/ 2665708 w 2665708"/>
                <a:gd name="connsiteY2" fmla="*/ 1549830 h 15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708" h="1549830">
                  <a:moveTo>
                    <a:pt x="0" y="0"/>
                  </a:moveTo>
                  <a:lnTo>
                    <a:pt x="0" y="1549830"/>
                  </a:lnTo>
                  <a:lnTo>
                    <a:pt x="2665708" y="154983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A5A9DFBB-AB76-EDB8-4A35-9F62F96CE1C1}"/>
                </a:ext>
              </a:extLst>
            </p:cNvPr>
            <p:cNvSpPr txBox="1"/>
            <p:nvPr/>
          </p:nvSpPr>
          <p:spPr>
            <a:xfrm>
              <a:off x="9672158" y="2418233"/>
              <a:ext cx="4810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ART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08DD1B48-91B3-370E-B182-0B6A65B50207}"/>
                </a:ext>
              </a:extLst>
            </p:cNvPr>
            <p:cNvSpPr txBox="1"/>
            <p:nvPr/>
          </p:nvSpPr>
          <p:spPr>
            <a:xfrm rot="16200000">
              <a:off x="8971942" y="2966736"/>
              <a:ext cx="8210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HIV RNA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BF5EA4E0-143C-7885-F6D4-2C67F6E2784D}"/>
                </a:ext>
              </a:extLst>
            </p:cNvPr>
            <p:cNvSpPr txBox="1"/>
            <p:nvPr/>
          </p:nvSpPr>
          <p:spPr>
            <a:xfrm>
              <a:off x="9730316" y="3794694"/>
              <a:ext cx="16117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Many years on ART</a:t>
              </a:r>
            </a:p>
          </p:txBody>
        </p:sp>
        <p:sp>
          <p:nvSpPr>
            <p:cNvPr id="16" name="Forme libre 15">
              <a:extLst>
                <a:ext uri="{FF2B5EF4-FFF2-40B4-BE49-F238E27FC236}">
                  <a16:creationId xmlns:a16="http://schemas.microsoft.com/office/drawing/2014/main" id="{5A2BF7BE-267E-5194-1C1C-FA5E4C0509D2}"/>
                </a:ext>
              </a:extLst>
            </p:cNvPr>
            <p:cNvSpPr/>
            <p:nvPr/>
          </p:nvSpPr>
          <p:spPr>
            <a:xfrm>
              <a:off x="9569471" y="2680088"/>
              <a:ext cx="587594" cy="756145"/>
            </a:xfrm>
            <a:custGeom>
              <a:avLst/>
              <a:gdLst>
                <a:gd name="connsiteX0" fmla="*/ 0 w 705492"/>
                <a:gd name="connsiteY0" fmla="*/ 0 h 880153"/>
                <a:gd name="connsiteX1" fmla="*/ 85618 w 705492"/>
                <a:gd name="connsiteY1" fmla="*/ 6849 h 880153"/>
                <a:gd name="connsiteX2" fmla="*/ 106167 w 705492"/>
                <a:gd name="connsiteY2" fmla="*/ 10274 h 880153"/>
                <a:gd name="connsiteX3" fmla="*/ 133564 w 705492"/>
                <a:gd name="connsiteY3" fmla="*/ 13699 h 880153"/>
                <a:gd name="connsiteX4" fmla="*/ 154113 w 705492"/>
                <a:gd name="connsiteY4" fmla="*/ 20548 h 880153"/>
                <a:gd name="connsiteX5" fmla="*/ 160962 w 705492"/>
                <a:gd name="connsiteY5" fmla="*/ 27398 h 880153"/>
                <a:gd name="connsiteX6" fmla="*/ 178086 w 705492"/>
                <a:gd name="connsiteY6" fmla="*/ 41097 h 880153"/>
                <a:gd name="connsiteX7" fmla="*/ 195209 w 705492"/>
                <a:gd name="connsiteY7" fmla="*/ 65070 h 880153"/>
                <a:gd name="connsiteX8" fmla="*/ 202059 w 705492"/>
                <a:gd name="connsiteY8" fmla="*/ 71919 h 880153"/>
                <a:gd name="connsiteX9" fmla="*/ 208908 w 705492"/>
                <a:gd name="connsiteY9" fmla="*/ 92467 h 880153"/>
                <a:gd name="connsiteX10" fmla="*/ 212333 w 705492"/>
                <a:gd name="connsiteY10" fmla="*/ 102741 h 880153"/>
                <a:gd name="connsiteX11" fmla="*/ 219182 w 705492"/>
                <a:gd name="connsiteY11" fmla="*/ 109591 h 880153"/>
                <a:gd name="connsiteX12" fmla="*/ 232881 w 705492"/>
                <a:gd name="connsiteY12" fmla="*/ 136989 h 880153"/>
                <a:gd name="connsiteX13" fmla="*/ 243155 w 705492"/>
                <a:gd name="connsiteY13" fmla="*/ 167811 h 880153"/>
                <a:gd name="connsiteX14" fmla="*/ 246580 w 705492"/>
                <a:gd name="connsiteY14" fmla="*/ 178085 h 880153"/>
                <a:gd name="connsiteX15" fmla="*/ 253429 w 705492"/>
                <a:gd name="connsiteY15" fmla="*/ 184935 h 880153"/>
                <a:gd name="connsiteX16" fmla="*/ 260279 w 705492"/>
                <a:gd name="connsiteY16" fmla="*/ 205483 h 880153"/>
                <a:gd name="connsiteX17" fmla="*/ 263704 w 705492"/>
                <a:gd name="connsiteY17" fmla="*/ 215757 h 880153"/>
                <a:gd name="connsiteX18" fmla="*/ 270553 w 705492"/>
                <a:gd name="connsiteY18" fmla="*/ 222607 h 880153"/>
                <a:gd name="connsiteX19" fmla="*/ 277402 w 705492"/>
                <a:gd name="connsiteY19" fmla="*/ 246580 h 880153"/>
                <a:gd name="connsiteX20" fmla="*/ 284252 w 705492"/>
                <a:gd name="connsiteY20" fmla="*/ 267128 h 880153"/>
                <a:gd name="connsiteX21" fmla="*/ 297951 w 705492"/>
                <a:gd name="connsiteY21" fmla="*/ 308225 h 880153"/>
                <a:gd name="connsiteX22" fmla="*/ 304800 w 705492"/>
                <a:gd name="connsiteY22" fmla="*/ 328773 h 880153"/>
                <a:gd name="connsiteX23" fmla="*/ 308225 w 705492"/>
                <a:gd name="connsiteY23" fmla="*/ 339047 h 880153"/>
                <a:gd name="connsiteX24" fmla="*/ 315074 w 705492"/>
                <a:gd name="connsiteY24" fmla="*/ 345897 h 880153"/>
                <a:gd name="connsiteX25" fmla="*/ 328773 w 705492"/>
                <a:gd name="connsiteY25" fmla="*/ 386993 h 880153"/>
                <a:gd name="connsiteX26" fmla="*/ 332198 w 705492"/>
                <a:gd name="connsiteY26" fmla="*/ 397267 h 880153"/>
                <a:gd name="connsiteX27" fmla="*/ 335623 w 705492"/>
                <a:gd name="connsiteY27" fmla="*/ 407541 h 880153"/>
                <a:gd name="connsiteX28" fmla="*/ 342472 w 705492"/>
                <a:gd name="connsiteY28" fmla="*/ 414391 h 880153"/>
                <a:gd name="connsiteX29" fmla="*/ 356171 w 705492"/>
                <a:gd name="connsiteY29" fmla="*/ 455488 h 880153"/>
                <a:gd name="connsiteX30" fmla="*/ 359596 w 705492"/>
                <a:gd name="connsiteY30" fmla="*/ 465762 h 880153"/>
                <a:gd name="connsiteX31" fmla="*/ 366445 w 705492"/>
                <a:gd name="connsiteY31" fmla="*/ 476036 h 880153"/>
                <a:gd name="connsiteX32" fmla="*/ 373295 w 705492"/>
                <a:gd name="connsiteY32" fmla="*/ 496584 h 880153"/>
                <a:gd name="connsiteX33" fmla="*/ 386993 w 705492"/>
                <a:gd name="connsiteY33" fmla="*/ 513708 h 880153"/>
                <a:gd name="connsiteX34" fmla="*/ 400692 w 705492"/>
                <a:gd name="connsiteY34" fmla="*/ 527407 h 880153"/>
                <a:gd name="connsiteX35" fmla="*/ 404117 w 705492"/>
                <a:gd name="connsiteY35" fmla="*/ 537681 h 880153"/>
                <a:gd name="connsiteX36" fmla="*/ 417816 w 705492"/>
                <a:gd name="connsiteY36" fmla="*/ 551380 h 880153"/>
                <a:gd name="connsiteX37" fmla="*/ 428090 w 705492"/>
                <a:gd name="connsiteY37" fmla="*/ 571928 h 880153"/>
                <a:gd name="connsiteX38" fmla="*/ 441789 w 705492"/>
                <a:gd name="connsiteY38" fmla="*/ 585627 h 880153"/>
                <a:gd name="connsiteX39" fmla="*/ 455488 w 705492"/>
                <a:gd name="connsiteY39" fmla="*/ 602750 h 880153"/>
                <a:gd name="connsiteX40" fmla="*/ 462337 w 705492"/>
                <a:gd name="connsiteY40" fmla="*/ 613025 h 880153"/>
                <a:gd name="connsiteX41" fmla="*/ 479461 w 705492"/>
                <a:gd name="connsiteY41" fmla="*/ 630148 h 880153"/>
                <a:gd name="connsiteX42" fmla="*/ 486310 w 705492"/>
                <a:gd name="connsiteY42" fmla="*/ 636998 h 880153"/>
                <a:gd name="connsiteX43" fmla="*/ 493160 w 705492"/>
                <a:gd name="connsiteY43" fmla="*/ 643847 h 880153"/>
                <a:gd name="connsiteX44" fmla="*/ 513708 w 705492"/>
                <a:gd name="connsiteY44" fmla="*/ 657546 h 880153"/>
                <a:gd name="connsiteX45" fmla="*/ 527407 w 705492"/>
                <a:gd name="connsiteY45" fmla="*/ 671245 h 880153"/>
                <a:gd name="connsiteX46" fmla="*/ 537681 w 705492"/>
                <a:gd name="connsiteY46" fmla="*/ 678094 h 880153"/>
                <a:gd name="connsiteX47" fmla="*/ 558229 w 705492"/>
                <a:gd name="connsiteY47" fmla="*/ 705492 h 880153"/>
                <a:gd name="connsiteX48" fmla="*/ 565079 w 705492"/>
                <a:gd name="connsiteY48" fmla="*/ 712341 h 880153"/>
                <a:gd name="connsiteX49" fmla="*/ 568504 w 705492"/>
                <a:gd name="connsiteY49" fmla="*/ 722616 h 880153"/>
                <a:gd name="connsiteX50" fmla="*/ 589052 w 705492"/>
                <a:gd name="connsiteY50" fmla="*/ 750013 h 880153"/>
                <a:gd name="connsiteX51" fmla="*/ 599326 w 705492"/>
                <a:gd name="connsiteY51" fmla="*/ 770562 h 880153"/>
                <a:gd name="connsiteX52" fmla="*/ 609600 w 705492"/>
                <a:gd name="connsiteY52" fmla="*/ 777411 h 880153"/>
                <a:gd name="connsiteX53" fmla="*/ 623299 w 705492"/>
                <a:gd name="connsiteY53" fmla="*/ 791110 h 880153"/>
                <a:gd name="connsiteX54" fmla="*/ 643847 w 705492"/>
                <a:gd name="connsiteY54" fmla="*/ 815083 h 880153"/>
                <a:gd name="connsiteX55" fmla="*/ 664396 w 705492"/>
                <a:gd name="connsiteY55" fmla="*/ 835631 h 880153"/>
                <a:gd name="connsiteX56" fmla="*/ 671245 w 705492"/>
                <a:gd name="connsiteY56" fmla="*/ 842481 h 880153"/>
                <a:gd name="connsiteX57" fmla="*/ 674670 w 705492"/>
                <a:gd name="connsiteY57" fmla="*/ 852755 h 880153"/>
                <a:gd name="connsiteX58" fmla="*/ 684944 w 705492"/>
                <a:gd name="connsiteY58" fmla="*/ 859604 h 880153"/>
                <a:gd name="connsiteX59" fmla="*/ 698643 w 705492"/>
                <a:gd name="connsiteY59" fmla="*/ 873303 h 880153"/>
                <a:gd name="connsiteX60" fmla="*/ 705492 w 705492"/>
                <a:gd name="connsiteY60" fmla="*/ 880153 h 88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05492" h="880153">
                  <a:moveTo>
                    <a:pt x="0" y="0"/>
                  </a:moveTo>
                  <a:cubicBezTo>
                    <a:pt x="57104" y="8158"/>
                    <a:pt x="-16612" y="-1670"/>
                    <a:pt x="85618" y="6849"/>
                  </a:cubicBezTo>
                  <a:cubicBezTo>
                    <a:pt x="92538" y="7426"/>
                    <a:pt x="99293" y="9292"/>
                    <a:pt x="106167" y="10274"/>
                  </a:cubicBezTo>
                  <a:cubicBezTo>
                    <a:pt x="115278" y="11576"/>
                    <a:pt x="124432" y="12557"/>
                    <a:pt x="133564" y="13699"/>
                  </a:cubicBezTo>
                  <a:cubicBezTo>
                    <a:pt x="140414" y="15982"/>
                    <a:pt x="149008" y="15442"/>
                    <a:pt x="154113" y="20548"/>
                  </a:cubicBezTo>
                  <a:cubicBezTo>
                    <a:pt x="156396" y="22831"/>
                    <a:pt x="158441" y="25381"/>
                    <a:pt x="160962" y="27398"/>
                  </a:cubicBezTo>
                  <a:cubicBezTo>
                    <a:pt x="182569" y="44685"/>
                    <a:pt x="161542" y="24553"/>
                    <a:pt x="178086" y="41097"/>
                  </a:cubicBezTo>
                  <a:cubicBezTo>
                    <a:pt x="183552" y="57497"/>
                    <a:pt x="178958" y="48820"/>
                    <a:pt x="195209" y="65070"/>
                  </a:cubicBezTo>
                  <a:lnTo>
                    <a:pt x="202059" y="71919"/>
                  </a:lnTo>
                  <a:lnTo>
                    <a:pt x="208908" y="92467"/>
                  </a:lnTo>
                  <a:cubicBezTo>
                    <a:pt x="210050" y="95892"/>
                    <a:pt x="209781" y="100188"/>
                    <a:pt x="212333" y="102741"/>
                  </a:cubicBezTo>
                  <a:lnTo>
                    <a:pt x="219182" y="109591"/>
                  </a:lnTo>
                  <a:cubicBezTo>
                    <a:pt x="227053" y="133202"/>
                    <a:pt x="220927" y="125033"/>
                    <a:pt x="232881" y="136989"/>
                  </a:cubicBezTo>
                  <a:lnTo>
                    <a:pt x="243155" y="167811"/>
                  </a:lnTo>
                  <a:cubicBezTo>
                    <a:pt x="244297" y="171236"/>
                    <a:pt x="244028" y="175532"/>
                    <a:pt x="246580" y="178085"/>
                  </a:cubicBezTo>
                  <a:lnTo>
                    <a:pt x="253429" y="184935"/>
                  </a:lnTo>
                  <a:lnTo>
                    <a:pt x="260279" y="205483"/>
                  </a:lnTo>
                  <a:cubicBezTo>
                    <a:pt x="261421" y="208908"/>
                    <a:pt x="261152" y="213204"/>
                    <a:pt x="263704" y="215757"/>
                  </a:cubicBezTo>
                  <a:lnTo>
                    <a:pt x="270553" y="222607"/>
                  </a:lnTo>
                  <a:cubicBezTo>
                    <a:pt x="282063" y="257135"/>
                    <a:pt x="264501" y="203578"/>
                    <a:pt x="277402" y="246580"/>
                  </a:cubicBezTo>
                  <a:cubicBezTo>
                    <a:pt x="279477" y="253495"/>
                    <a:pt x="281969" y="260279"/>
                    <a:pt x="284252" y="267128"/>
                  </a:cubicBezTo>
                  <a:lnTo>
                    <a:pt x="297951" y="308225"/>
                  </a:lnTo>
                  <a:lnTo>
                    <a:pt x="304800" y="328773"/>
                  </a:lnTo>
                  <a:cubicBezTo>
                    <a:pt x="305942" y="332198"/>
                    <a:pt x="305673" y="336494"/>
                    <a:pt x="308225" y="339047"/>
                  </a:cubicBezTo>
                  <a:lnTo>
                    <a:pt x="315074" y="345897"/>
                  </a:lnTo>
                  <a:lnTo>
                    <a:pt x="328773" y="386993"/>
                  </a:lnTo>
                  <a:lnTo>
                    <a:pt x="332198" y="397267"/>
                  </a:lnTo>
                  <a:cubicBezTo>
                    <a:pt x="333340" y="400692"/>
                    <a:pt x="333071" y="404988"/>
                    <a:pt x="335623" y="407541"/>
                  </a:cubicBezTo>
                  <a:lnTo>
                    <a:pt x="342472" y="414391"/>
                  </a:lnTo>
                  <a:lnTo>
                    <a:pt x="356171" y="455488"/>
                  </a:lnTo>
                  <a:cubicBezTo>
                    <a:pt x="357313" y="458913"/>
                    <a:pt x="357594" y="462758"/>
                    <a:pt x="359596" y="465762"/>
                  </a:cubicBezTo>
                  <a:cubicBezTo>
                    <a:pt x="361879" y="469187"/>
                    <a:pt x="364773" y="472275"/>
                    <a:pt x="366445" y="476036"/>
                  </a:cubicBezTo>
                  <a:cubicBezTo>
                    <a:pt x="369377" y="482634"/>
                    <a:pt x="368190" y="491478"/>
                    <a:pt x="373295" y="496584"/>
                  </a:cubicBezTo>
                  <a:cubicBezTo>
                    <a:pt x="396623" y="519916"/>
                    <a:pt x="361057" y="483448"/>
                    <a:pt x="386993" y="513708"/>
                  </a:cubicBezTo>
                  <a:cubicBezTo>
                    <a:pt x="391196" y="518611"/>
                    <a:pt x="400692" y="527407"/>
                    <a:pt x="400692" y="527407"/>
                  </a:cubicBezTo>
                  <a:cubicBezTo>
                    <a:pt x="401834" y="530832"/>
                    <a:pt x="402019" y="534743"/>
                    <a:pt x="404117" y="537681"/>
                  </a:cubicBezTo>
                  <a:cubicBezTo>
                    <a:pt x="407871" y="542936"/>
                    <a:pt x="417816" y="551380"/>
                    <a:pt x="417816" y="551380"/>
                  </a:cubicBezTo>
                  <a:cubicBezTo>
                    <a:pt x="421131" y="561323"/>
                    <a:pt x="420849" y="563479"/>
                    <a:pt x="428090" y="571928"/>
                  </a:cubicBezTo>
                  <a:cubicBezTo>
                    <a:pt x="432293" y="576831"/>
                    <a:pt x="441789" y="585627"/>
                    <a:pt x="441789" y="585627"/>
                  </a:cubicBezTo>
                  <a:cubicBezTo>
                    <a:pt x="448457" y="605630"/>
                    <a:pt x="439996" y="587257"/>
                    <a:pt x="455488" y="602750"/>
                  </a:cubicBezTo>
                  <a:cubicBezTo>
                    <a:pt x="458398" y="605661"/>
                    <a:pt x="459627" y="609927"/>
                    <a:pt x="462337" y="613025"/>
                  </a:cubicBezTo>
                  <a:cubicBezTo>
                    <a:pt x="467652" y="619100"/>
                    <a:pt x="473753" y="624440"/>
                    <a:pt x="479461" y="630148"/>
                  </a:cubicBezTo>
                  <a:lnTo>
                    <a:pt x="486310" y="636998"/>
                  </a:lnTo>
                  <a:cubicBezTo>
                    <a:pt x="488593" y="639281"/>
                    <a:pt x="490473" y="642056"/>
                    <a:pt x="493160" y="643847"/>
                  </a:cubicBezTo>
                  <a:cubicBezTo>
                    <a:pt x="500009" y="648413"/>
                    <a:pt x="507887" y="651725"/>
                    <a:pt x="513708" y="657546"/>
                  </a:cubicBezTo>
                  <a:cubicBezTo>
                    <a:pt x="518274" y="662112"/>
                    <a:pt x="522034" y="667663"/>
                    <a:pt x="527407" y="671245"/>
                  </a:cubicBezTo>
                  <a:cubicBezTo>
                    <a:pt x="530832" y="673528"/>
                    <a:pt x="534467" y="675523"/>
                    <a:pt x="537681" y="678094"/>
                  </a:cubicBezTo>
                  <a:cubicBezTo>
                    <a:pt x="552879" y="690252"/>
                    <a:pt x="536298" y="683564"/>
                    <a:pt x="558229" y="705492"/>
                  </a:cubicBezTo>
                  <a:lnTo>
                    <a:pt x="565079" y="712341"/>
                  </a:lnTo>
                  <a:cubicBezTo>
                    <a:pt x="566221" y="715766"/>
                    <a:pt x="566751" y="719460"/>
                    <a:pt x="568504" y="722616"/>
                  </a:cubicBezTo>
                  <a:cubicBezTo>
                    <a:pt x="578186" y="740044"/>
                    <a:pt x="578659" y="739621"/>
                    <a:pt x="589052" y="750013"/>
                  </a:cubicBezTo>
                  <a:cubicBezTo>
                    <a:pt x="591837" y="758369"/>
                    <a:pt x="592688" y="763924"/>
                    <a:pt x="599326" y="770562"/>
                  </a:cubicBezTo>
                  <a:cubicBezTo>
                    <a:pt x="602236" y="773472"/>
                    <a:pt x="606175" y="775128"/>
                    <a:pt x="609600" y="777411"/>
                  </a:cubicBezTo>
                  <a:cubicBezTo>
                    <a:pt x="616450" y="797959"/>
                    <a:pt x="607317" y="779694"/>
                    <a:pt x="623299" y="791110"/>
                  </a:cubicBezTo>
                  <a:cubicBezTo>
                    <a:pt x="641480" y="804097"/>
                    <a:pt x="632414" y="801745"/>
                    <a:pt x="643847" y="815083"/>
                  </a:cubicBezTo>
                  <a:cubicBezTo>
                    <a:pt x="643867" y="815106"/>
                    <a:pt x="660960" y="832195"/>
                    <a:pt x="664396" y="835631"/>
                  </a:cubicBezTo>
                  <a:lnTo>
                    <a:pt x="671245" y="842481"/>
                  </a:lnTo>
                  <a:cubicBezTo>
                    <a:pt x="672387" y="845906"/>
                    <a:pt x="672415" y="849936"/>
                    <a:pt x="674670" y="852755"/>
                  </a:cubicBezTo>
                  <a:cubicBezTo>
                    <a:pt x="677241" y="855969"/>
                    <a:pt x="681819" y="856925"/>
                    <a:pt x="684944" y="859604"/>
                  </a:cubicBezTo>
                  <a:cubicBezTo>
                    <a:pt x="689847" y="863807"/>
                    <a:pt x="694077" y="868737"/>
                    <a:pt x="698643" y="873303"/>
                  </a:cubicBezTo>
                  <a:lnTo>
                    <a:pt x="705492" y="880153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7" name="Forme libre 16">
              <a:extLst>
                <a:ext uri="{FF2B5EF4-FFF2-40B4-BE49-F238E27FC236}">
                  <a16:creationId xmlns:a16="http://schemas.microsoft.com/office/drawing/2014/main" id="{959B63DA-8B8F-296B-A40C-DE84A8313E41}"/>
                </a:ext>
              </a:extLst>
            </p:cNvPr>
            <p:cNvSpPr/>
            <p:nvPr/>
          </p:nvSpPr>
          <p:spPr>
            <a:xfrm>
              <a:off x="11052718" y="3236164"/>
              <a:ext cx="695986" cy="203011"/>
            </a:xfrm>
            <a:custGeom>
              <a:avLst/>
              <a:gdLst>
                <a:gd name="connsiteX0" fmla="*/ 0 w 835632"/>
                <a:gd name="connsiteY0" fmla="*/ 236305 h 236305"/>
                <a:gd name="connsiteX1" fmla="*/ 44521 w 835632"/>
                <a:gd name="connsiteY1" fmla="*/ 164386 h 236305"/>
                <a:gd name="connsiteX2" fmla="*/ 47946 w 835632"/>
                <a:gd name="connsiteY2" fmla="*/ 150687 h 236305"/>
                <a:gd name="connsiteX3" fmla="*/ 51371 w 835632"/>
                <a:gd name="connsiteY3" fmla="*/ 130139 h 236305"/>
                <a:gd name="connsiteX4" fmla="*/ 58220 w 835632"/>
                <a:gd name="connsiteY4" fmla="*/ 109591 h 236305"/>
                <a:gd name="connsiteX5" fmla="*/ 61645 w 835632"/>
                <a:gd name="connsiteY5" fmla="*/ 99317 h 236305"/>
                <a:gd name="connsiteX6" fmla="*/ 75344 w 835632"/>
                <a:gd name="connsiteY6" fmla="*/ 82193 h 236305"/>
                <a:gd name="connsiteX7" fmla="*/ 78769 w 835632"/>
                <a:gd name="connsiteY7" fmla="*/ 71919 h 236305"/>
                <a:gd name="connsiteX8" fmla="*/ 89043 w 835632"/>
                <a:gd name="connsiteY8" fmla="*/ 68494 h 236305"/>
                <a:gd name="connsiteX9" fmla="*/ 99317 w 835632"/>
                <a:gd name="connsiteY9" fmla="*/ 61645 h 236305"/>
                <a:gd name="connsiteX10" fmla="*/ 119865 w 835632"/>
                <a:gd name="connsiteY10" fmla="*/ 54795 h 236305"/>
                <a:gd name="connsiteX11" fmla="*/ 164387 w 835632"/>
                <a:gd name="connsiteY11" fmla="*/ 61645 h 236305"/>
                <a:gd name="connsiteX12" fmla="*/ 184935 w 835632"/>
                <a:gd name="connsiteY12" fmla="*/ 68494 h 236305"/>
                <a:gd name="connsiteX13" fmla="*/ 195209 w 835632"/>
                <a:gd name="connsiteY13" fmla="*/ 71919 h 236305"/>
                <a:gd name="connsiteX14" fmla="*/ 246580 w 835632"/>
                <a:gd name="connsiteY14" fmla="*/ 68494 h 236305"/>
                <a:gd name="connsiteX15" fmla="*/ 270553 w 835632"/>
                <a:gd name="connsiteY15" fmla="*/ 65069 h 236305"/>
                <a:gd name="connsiteX16" fmla="*/ 321924 w 835632"/>
                <a:gd name="connsiteY16" fmla="*/ 58220 h 236305"/>
                <a:gd name="connsiteX17" fmla="*/ 352746 w 835632"/>
                <a:gd name="connsiteY17" fmla="*/ 65069 h 236305"/>
                <a:gd name="connsiteX18" fmla="*/ 369870 w 835632"/>
                <a:gd name="connsiteY18" fmla="*/ 75344 h 236305"/>
                <a:gd name="connsiteX19" fmla="*/ 400692 w 835632"/>
                <a:gd name="connsiteY19" fmla="*/ 92467 h 236305"/>
                <a:gd name="connsiteX20" fmla="*/ 410966 w 835632"/>
                <a:gd name="connsiteY20" fmla="*/ 95892 h 236305"/>
                <a:gd name="connsiteX21" fmla="*/ 428090 w 835632"/>
                <a:gd name="connsiteY21" fmla="*/ 92467 h 236305"/>
                <a:gd name="connsiteX22" fmla="*/ 455488 w 835632"/>
                <a:gd name="connsiteY22" fmla="*/ 71919 h 236305"/>
                <a:gd name="connsiteX23" fmla="*/ 472611 w 835632"/>
                <a:gd name="connsiteY23" fmla="*/ 68494 h 236305"/>
                <a:gd name="connsiteX24" fmla="*/ 513708 w 835632"/>
                <a:gd name="connsiteY24" fmla="*/ 61645 h 236305"/>
                <a:gd name="connsiteX25" fmla="*/ 554805 w 835632"/>
                <a:gd name="connsiteY25" fmla="*/ 68494 h 236305"/>
                <a:gd name="connsiteX26" fmla="*/ 575353 w 835632"/>
                <a:gd name="connsiteY26" fmla="*/ 75344 h 236305"/>
                <a:gd name="connsiteX27" fmla="*/ 585627 w 835632"/>
                <a:gd name="connsiteY27" fmla="*/ 82193 h 236305"/>
                <a:gd name="connsiteX28" fmla="*/ 606175 w 835632"/>
                <a:gd name="connsiteY28" fmla="*/ 89042 h 236305"/>
                <a:gd name="connsiteX29" fmla="*/ 616450 w 835632"/>
                <a:gd name="connsiteY29" fmla="*/ 92467 h 236305"/>
                <a:gd name="connsiteX30" fmla="*/ 626724 w 835632"/>
                <a:gd name="connsiteY30" fmla="*/ 95892 h 236305"/>
                <a:gd name="connsiteX31" fmla="*/ 650697 w 835632"/>
                <a:gd name="connsiteY31" fmla="*/ 89042 h 236305"/>
                <a:gd name="connsiteX32" fmla="*/ 660971 w 835632"/>
                <a:gd name="connsiteY32" fmla="*/ 82193 h 236305"/>
                <a:gd name="connsiteX33" fmla="*/ 674670 w 835632"/>
                <a:gd name="connsiteY33" fmla="*/ 65069 h 236305"/>
                <a:gd name="connsiteX34" fmla="*/ 695218 w 835632"/>
                <a:gd name="connsiteY34" fmla="*/ 51371 h 236305"/>
                <a:gd name="connsiteX35" fmla="*/ 702068 w 835632"/>
                <a:gd name="connsiteY35" fmla="*/ 44521 h 236305"/>
                <a:gd name="connsiteX36" fmla="*/ 715766 w 835632"/>
                <a:gd name="connsiteY36" fmla="*/ 41096 h 236305"/>
                <a:gd name="connsiteX37" fmla="*/ 726041 w 835632"/>
                <a:gd name="connsiteY37" fmla="*/ 37672 h 236305"/>
                <a:gd name="connsiteX38" fmla="*/ 753438 w 835632"/>
                <a:gd name="connsiteY38" fmla="*/ 30822 h 236305"/>
                <a:gd name="connsiteX39" fmla="*/ 763713 w 835632"/>
                <a:gd name="connsiteY39" fmla="*/ 27398 h 236305"/>
                <a:gd name="connsiteX40" fmla="*/ 777411 w 835632"/>
                <a:gd name="connsiteY40" fmla="*/ 23973 h 236305"/>
                <a:gd name="connsiteX41" fmla="*/ 808234 w 835632"/>
                <a:gd name="connsiteY41" fmla="*/ 13699 h 236305"/>
                <a:gd name="connsiteX42" fmla="*/ 818508 w 835632"/>
                <a:gd name="connsiteY42" fmla="*/ 10274 h 236305"/>
                <a:gd name="connsiteX43" fmla="*/ 828782 w 835632"/>
                <a:gd name="connsiteY43" fmla="*/ 6849 h 236305"/>
                <a:gd name="connsiteX44" fmla="*/ 835632 w 835632"/>
                <a:gd name="connsiteY44" fmla="*/ 0 h 23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5632" h="236305">
                  <a:moveTo>
                    <a:pt x="0" y="236305"/>
                  </a:moveTo>
                  <a:cubicBezTo>
                    <a:pt x="26819" y="199735"/>
                    <a:pt x="36100" y="198068"/>
                    <a:pt x="44521" y="164386"/>
                  </a:cubicBezTo>
                  <a:cubicBezTo>
                    <a:pt x="45663" y="159820"/>
                    <a:pt x="47023" y="155302"/>
                    <a:pt x="47946" y="150687"/>
                  </a:cubicBezTo>
                  <a:cubicBezTo>
                    <a:pt x="49308" y="143878"/>
                    <a:pt x="49687" y="136876"/>
                    <a:pt x="51371" y="130139"/>
                  </a:cubicBezTo>
                  <a:cubicBezTo>
                    <a:pt x="53122" y="123135"/>
                    <a:pt x="55937" y="116440"/>
                    <a:pt x="58220" y="109591"/>
                  </a:cubicBezTo>
                  <a:cubicBezTo>
                    <a:pt x="59362" y="106166"/>
                    <a:pt x="59092" y="101870"/>
                    <a:pt x="61645" y="99317"/>
                  </a:cubicBezTo>
                  <a:cubicBezTo>
                    <a:pt x="68017" y="92945"/>
                    <a:pt x="71023" y="90834"/>
                    <a:pt x="75344" y="82193"/>
                  </a:cubicBezTo>
                  <a:cubicBezTo>
                    <a:pt x="76958" y="78964"/>
                    <a:pt x="76216" y="74472"/>
                    <a:pt x="78769" y="71919"/>
                  </a:cubicBezTo>
                  <a:cubicBezTo>
                    <a:pt x="81322" y="69366"/>
                    <a:pt x="85814" y="70108"/>
                    <a:pt x="89043" y="68494"/>
                  </a:cubicBezTo>
                  <a:cubicBezTo>
                    <a:pt x="92724" y="66653"/>
                    <a:pt x="95556" y="63317"/>
                    <a:pt x="99317" y="61645"/>
                  </a:cubicBezTo>
                  <a:cubicBezTo>
                    <a:pt x="105915" y="58713"/>
                    <a:pt x="119865" y="54795"/>
                    <a:pt x="119865" y="54795"/>
                  </a:cubicBezTo>
                  <a:cubicBezTo>
                    <a:pt x="132688" y="56398"/>
                    <a:pt x="151110" y="58024"/>
                    <a:pt x="164387" y="61645"/>
                  </a:cubicBezTo>
                  <a:cubicBezTo>
                    <a:pt x="171352" y="63545"/>
                    <a:pt x="178086" y="66211"/>
                    <a:pt x="184935" y="68494"/>
                  </a:cubicBezTo>
                  <a:lnTo>
                    <a:pt x="195209" y="71919"/>
                  </a:lnTo>
                  <a:cubicBezTo>
                    <a:pt x="212333" y="70777"/>
                    <a:pt x="229489" y="70048"/>
                    <a:pt x="246580" y="68494"/>
                  </a:cubicBezTo>
                  <a:cubicBezTo>
                    <a:pt x="254619" y="67763"/>
                    <a:pt x="262543" y="66070"/>
                    <a:pt x="270553" y="65069"/>
                  </a:cubicBezTo>
                  <a:cubicBezTo>
                    <a:pt x="320860" y="58781"/>
                    <a:pt x="282725" y="64753"/>
                    <a:pt x="321924" y="58220"/>
                  </a:cubicBezTo>
                  <a:cubicBezTo>
                    <a:pt x="326068" y="58911"/>
                    <a:pt x="346263" y="61180"/>
                    <a:pt x="352746" y="65069"/>
                  </a:cubicBezTo>
                  <a:cubicBezTo>
                    <a:pt x="376256" y="79175"/>
                    <a:pt x="340761" y="65640"/>
                    <a:pt x="369870" y="75344"/>
                  </a:cubicBezTo>
                  <a:cubicBezTo>
                    <a:pt x="385250" y="90724"/>
                    <a:pt x="375549" y="84086"/>
                    <a:pt x="400692" y="92467"/>
                  </a:cubicBezTo>
                  <a:lnTo>
                    <a:pt x="410966" y="95892"/>
                  </a:lnTo>
                  <a:cubicBezTo>
                    <a:pt x="416674" y="94750"/>
                    <a:pt x="422640" y="94511"/>
                    <a:pt x="428090" y="92467"/>
                  </a:cubicBezTo>
                  <a:cubicBezTo>
                    <a:pt x="439412" y="88222"/>
                    <a:pt x="444167" y="76165"/>
                    <a:pt x="455488" y="71919"/>
                  </a:cubicBezTo>
                  <a:cubicBezTo>
                    <a:pt x="460938" y="69875"/>
                    <a:pt x="466929" y="69757"/>
                    <a:pt x="472611" y="68494"/>
                  </a:cubicBezTo>
                  <a:cubicBezTo>
                    <a:pt x="501700" y="62029"/>
                    <a:pt x="469006" y="67232"/>
                    <a:pt x="513708" y="61645"/>
                  </a:cubicBezTo>
                  <a:cubicBezTo>
                    <a:pt x="533137" y="64073"/>
                    <a:pt x="538641" y="63644"/>
                    <a:pt x="554805" y="68494"/>
                  </a:cubicBezTo>
                  <a:cubicBezTo>
                    <a:pt x="561720" y="70569"/>
                    <a:pt x="569346" y="71339"/>
                    <a:pt x="575353" y="75344"/>
                  </a:cubicBezTo>
                  <a:cubicBezTo>
                    <a:pt x="578778" y="77627"/>
                    <a:pt x="581866" y="80521"/>
                    <a:pt x="585627" y="82193"/>
                  </a:cubicBezTo>
                  <a:cubicBezTo>
                    <a:pt x="592225" y="85125"/>
                    <a:pt x="599326" y="86759"/>
                    <a:pt x="606175" y="89042"/>
                  </a:cubicBezTo>
                  <a:lnTo>
                    <a:pt x="616450" y="92467"/>
                  </a:lnTo>
                  <a:lnTo>
                    <a:pt x="626724" y="95892"/>
                  </a:lnTo>
                  <a:cubicBezTo>
                    <a:pt x="631115" y="94794"/>
                    <a:pt x="645783" y="91499"/>
                    <a:pt x="650697" y="89042"/>
                  </a:cubicBezTo>
                  <a:cubicBezTo>
                    <a:pt x="654378" y="87201"/>
                    <a:pt x="657546" y="84476"/>
                    <a:pt x="660971" y="82193"/>
                  </a:cubicBezTo>
                  <a:cubicBezTo>
                    <a:pt x="665464" y="75453"/>
                    <a:pt x="668163" y="69949"/>
                    <a:pt x="674670" y="65069"/>
                  </a:cubicBezTo>
                  <a:cubicBezTo>
                    <a:pt x="681255" y="60130"/>
                    <a:pt x="689397" y="57192"/>
                    <a:pt x="695218" y="51371"/>
                  </a:cubicBezTo>
                  <a:cubicBezTo>
                    <a:pt x="697501" y="49088"/>
                    <a:pt x="699180" y="45965"/>
                    <a:pt x="702068" y="44521"/>
                  </a:cubicBezTo>
                  <a:cubicBezTo>
                    <a:pt x="706278" y="42416"/>
                    <a:pt x="711241" y="42389"/>
                    <a:pt x="715766" y="41096"/>
                  </a:cubicBezTo>
                  <a:cubicBezTo>
                    <a:pt x="719237" y="40104"/>
                    <a:pt x="722558" y="38622"/>
                    <a:pt x="726041" y="37672"/>
                  </a:cubicBezTo>
                  <a:cubicBezTo>
                    <a:pt x="735123" y="35195"/>
                    <a:pt x="744507" y="33798"/>
                    <a:pt x="753438" y="30822"/>
                  </a:cubicBezTo>
                  <a:cubicBezTo>
                    <a:pt x="756863" y="29681"/>
                    <a:pt x="760242" y="28390"/>
                    <a:pt x="763713" y="27398"/>
                  </a:cubicBezTo>
                  <a:cubicBezTo>
                    <a:pt x="768238" y="26105"/>
                    <a:pt x="772903" y="25326"/>
                    <a:pt x="777411" y="23973"/>
                  </a:cubicBezTo>
                  <a:cubicBezTo>
                    <a:pt x="787784" y="20861"/>
                    <a:pt x="797960" y="17124"/>
                    <a:pt x="808234" y="13699"/>
                  </a:cubicBezTo>
                  <a:lnTo>
                    <a:pt x="818508" y="10274"/>
                  </a:lnTo>
                  <a:lnTo>
                    <a:pt x="828782" y="6849"/>
                  </a:lnTo>
                  <a:lnTo>
                    <a:pt x="835632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D5FE4E08-E9DC-D505-5C2B-313308EE83FD}"/>
                </a:ext>
              </a:extLst>
            </p:cNvPr>
            <p:cNvCxnSpPr/>
            <p:nvPr/>
          </p:nvCxnSpPr>
          <p:spPr>
            <a:xfrm>
              <a:off x="9549504" y="3433291"/>
              <a:ext cx="2227724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1BA01179-2580-2A44-757A-8E1E1B842F42}"/>
              </a:ext>
            </a:extLst>
          </p:cNvPr>
          <p:cNvGrpSpPr/>
          <p:nvPr/>
        </p:nvGrpSpPr>
        <p:grpSpPr>
          <a:xfrm>
            <a:off x="9228583" y="4148245"/>
            <a:ext cx="2548645" cy="1684238"/>
            <a:chOff x="9228583" y="4148245"/>
            <a:chExt cx="2548645" cy="1684238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30FB1F3-2B62-13A9-62DA-CE15CCF2C522}"/>
                </a:ext>
              </a:extLst>
            </p:cNvPr>
            <p:cNvSpPr/>
            <p:nvPr/>
          </p:nvSpPr>
          <p:spPr>
            <a:xfrm>
              <a:off x="9709238" y="4215915"/>
              <a:ext cx="2053727" cy="1312220"/>
            </a:xfrm>
            <a:prstGeom prst="rect">
              <a:avLst/>
            </a:prstGeom>
            <a:solidFill>
              <a:srgbClr val="D5F2F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19" name="Forme libre 18">
              <a:extLst>
                <a:ext uri="{FF2B5EF4-FFF2-40B4-BE49-F238E27FC236}">
                  <a16:creationId xmlns:a16="http://schemas.microsoft.com/office/drawing/2014/main" id="{A760DF5C-C1E1-D768-F370-2B04B74C7B59}"/>
                </a:ext>
              </a:extLst>
            </p:cNvPr>
            <p:cNvSpPr/>
            <p:nvPr/>
          </p:nvSpPr>
          <p:spPr>
            <a:xfrm>
              <a:off x="9552019" y="4214145"/>
              <a:ext cx="2220229" cy="1331468"/>
            </a:xfrm>
            <a:custGeom>
              <a:avLst/>
              <a:gdLst>
                <a:gd name="connsiteX0" fmla="*/ 0 w 2665708"/>
                <a:gd name="connsiteY0" fmla="*/ 0 h 1549830"/>
                <a:gd name="connsiteX1" fmla="*/ 0 w 2665708"/>
                <a:gd name="connsiteY1" fmla="*/ 1549830 h 1549830"/>
                <a:gd name="connsiteX2" fmla="*/ 2665708 w 2665708"/>
                <a:gd name="connsiteY2" fmla="*/ 1549830 h 15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708" h="1549830">
                  <a:moveTo>
                    <a:pt x="0" y="0"/>
                  </a:moveTo>
                  <a:lnTo>
                    <a:pt x="0" y="1549830"/>
                  </a:lnTo>
                  <a:lnTo>
                    <a:pt x="2665708" y="154983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86AC5301-18E9-B675-B7B5-90AED09660B3}"/>
                </a:ext>
              </a:extLst>
            </p:cNvPr>
            <p:cNvSpPr txBox="1"/>
            <p:nvPr/>
          </p:nvSpPr>
          <p:spPr>
            <a:xfrm>
              <a:off x="9672158" y="4148245"/>
              <a:ext cx="4810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ART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CD71FB21-3BB6-7F0C-D3B1-F0F9938527D1}"/>
                </a:ext>
              </a:extLst>
            </p:cNvPr>
            <p:cNvSpPr txBox="1"/>
            <p:nvPr/>
          </p:nvSpPr>
          <p:spPr>
            <a:xfrm rot="16200000">
              <a:off x="8971942" y="4696747"/>
              <a:ext cx="8210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HIV RNA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A15C3932-AFA3-A425-4D84-8404FFC6469D}"/>
                </a:ext>
              </a:extLst>
            </p:cNvPr>
            <p:cNvSpPr txBox="1"/>
            <p:nvPr/>
          </p:nvSpPr>
          <p:spPr>
            <a:xfrm>
              <a:off x="9730316" y="5524706"/>
              <a:ext cx="14897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noProof="0" dirty="0">
                  <a:cs typeface="Arial" panose="020B0604020202020204" pitchFamily="34" charset="0"/>
                </a:rPr>
                <a:t>Few years on ART</a:t>
              </a:r>
            </a:p>
          </p:txBody>
        </p: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7079BB13-1EF1-71C7-D590-C4CBB6B0476D}"/>
                </a:ext>
              </a:extLst>
            </p:cNvPr>
            <p:cNvCxnSpPr/>
            <p:nvPr/>
          </p:nvCxnSpPr>
          <p:spPr>
            <a:xfrm>
              <a:off x="9549504" y="5163302"/>
              <a:ext cx="2227724" cy="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Forme libre 23">
              <a:extLst>
                <a:ext uri="{FF2B5EF4-FFF2-40B4-BE49-F238E27FC236}">
                  <a16:creationId xmlns:a16="http://schemas.microsoft.com/office/drawing/2014/main" id="{A397BA3C-1486-E56A-F192-59B18BEDE1E4}"/>
                </a:ext>
              </a:extLst>
            </p:cNvPr>
            <p:cNvSpPr/>
            <p:nvPr/>
          </p:nvSpPr>
          <p:spPr>
            <a:xfrm>
              <a:off x="9572324" y="4413042"/>
              <a:ext cx="2176380" cy="656110"/>
            </a:xfrm>
            <a:custGeom>
              <a:avLst/>
              <a:gdLst>
                <a:gd name="connsiteX0" fmla="*/ 0 w 2613061"/>
                <a:gd name="connsiteY0" fmla="*/ 0 h 763713"/>
                <a:gd name="connsiteX1" fmla="*/ 23973 w 2613061"/>
                <a:gd name="connsiteY1" fmla="*/ 6850 h 763713"/>
                <a:gd name="connsiteX2" fmla="*/ 123290 w 2613061"/>
                <a:gd name="connsiteY2" fmla="*/ 13699 h 763713"/>
                <a:gd name="connsiteX3" fmla="*/ 133564 w 2613061"/>
                <a:gd name="connsiteY3" fmla="*/ 17124 h 763713"/>
                <a:gd name="connsiteX4" fmla="*/ 140413 w 2613061"/>
                <a:gd name="connsiteY4" fmla="*/ 27398 h 763713"/>
                <a:gd name="connsiteX5" fmla="*/ 147263 w 2613061"/>
                <a:gd name="connsiteY5" fmla="*/ 34248 h 763713"/>
                <a:gd name="connsiteX6" fmla="*/ 160962 w 2613061"/>
                <a:gd name="connsiteY6" fmla="*/ 51371 h 763713"/>
                <a:gd name="connsiteX7" fmla="*/ 164386 w 2613061"/>
                <a:gd name="connsiteY7" fmla="*/ 61645 h 763713"/>
                <a:gd name="connsiteX8" fmla="*/ 181510 w 2613061"/>
                <a:gd name="connsiteY8" fmla="*/ 75344 h 763713"/>
                <a:gd name="connsiteX9" fmla="*/ 188359 w 2613061"/>
                <a:gd name="connsiteY9" fmla="*/ 82194 h 763713"/>
                <a:gd name="connsiteX10" fmla="*/ 198634 w 2613061"/>
                <a:gd name="connsiteY10" fmla="*/ 99317 h 763713"/>
                <a:gd name="connsiteX11" fmla="*/ 208908 w 2613061"/>
                <a:gd name="connsiteY11" fmla="*/ 116441 h 763713"/>
                <a:gd name="connsiteX12" fmla="*/ 226031 w 2613061"/>
                <a:gd name="connsiteY12" fmla="*/ 167812 h 763713"/>
                <a:gd name="connsiteX13" fmla="*/ 232881 w 2613061"/>
                <a:gd name="connsiteY13" fmla="*/ 188360 h 763713"/>
                <a:gd name="connsiteX14" fmla="*/ 236306 w 2613061"/>
                <a:gd name="connsiteY14" fmla="*/ 198634 h 763713"/>
                <a:gd name="connsiteX15" fmla="*/ 243155 w 2613061"/>
                <a:gd name="connsiteY15" fmla="*/ 205484 h 763713"/>
                <a:gd name="connsiteX16" fmla="*/ 246580 w 2613061"/>
                <a:gd name="connsiteY16" fmla="*/ 215758 h 763713"/>
                <a:gd name="connsiteX17" fmla="*/ 260279 w 2613061"/>
                <a:gd name="connsiteY17" fmla="*/ 232881 h 763713"/>
                <a:gd name="connsiteX18" fmla="*/ 267128 w 2613061"/>
                <a:gd name="connsiteY18" fmla="*/ 253430 h 763713"/>
                <a:gd name="connsiteX19" fmla="*/ 277402 w 2613061"/>
                <a:gd name="connsiteY19" fmla="*/ 273978 h 763713"/>
                <a:gd name="connsiteX20" fmla="*/ 284252 w 2613061"/>
                <a:gd name="connsiteY20" fmla="*/ 280827 h 763713"/>
                <a:gd name="connsiteX21" fmla="*/ 291101 w 2613061"/>
                <a:gd name="connsiteY21" fmla="*/ 301376 h 763713"/>
                <a:gd name="connsiteX22" fmla="*/ 297950 w 2613061"/>
                <a:gd name="connsiteY22" fmla="*/ 311650 h 763713"/>
                <a:gd name="connsiteX23" fmla="*/ 304800 w 2613061"/>
                <a:gd name="connsiteY23" fmla="*/ 332198 h 763713"/>
                <a:gd name="connsiteX24" fmla="*/ 308225 w 2613061"/>
                <a:gd name="connsiteY24" fmla="*/ 342472 h 763713"/>
                <a:gd name="connsiteX25" fmla="*/ 311649 w 2613061"/>
                <a:gd name="connsiteY25" fmla="*/ 352746 h 763713"/>
                <a:gd name="connsiteX26" fmla="*/ 318499 w 2613061"/>
                <a:gd name="connsiteY26" fmla="*/ 359596 h 763713"/>
                <a:gd name="connsiteX27" fmla="*/ 321924 w 2613061"/>
                <a:gd name="connsiteY27" fmla="*/ 369870 h 763713"/>
                <a:gd name="connsiteX28" fmla="*/ 328773 w 2613061"/>
                <a:gd name="connsiteY28" fmla="*/ 376720 h 763713"/>
                <a:gd name="connsiteX29" fmla="*/ 342472 w 2613061"/>
                <a:gd name="connsiteY29" fmla="*/ 407542 h 763713"/>
                <a:gd name="connsiteX30" fmla="*/ 345897 w 2613061"/>
                <a:gd name="connsiteY30" fmla="*/ 431515 h 763713"/>
                <a:gd name="connsiteX31" fmla="*/ 352746 w 2613061"/>
                <a:gd name="connsiteY31" fmla="*/ 452063 h 763713"/>
                <a:gd name="connsiteX32" fmla="*/ 359595 w 2613061"/>
                <a:gd name="connsiteY32" fmla="*/ 472612 h 763713"/>
                <a:gd name="connsiteX33" fmla="*/ 363020 w 2613061"/>
                <a:gd name="connsiteY33" fmla="*/ 482886 h 763713"/>
                <a:gd name="connsiteX34" fmla="*/ 366445 w 2613061"/>
                <a:gd name="connsiteY34" fmla="*/ 493160 h 763713"/>
                <a:gd name="connsiteX35" fmla="*/ 373294 w 2613061"/>
                <a:gd name="connsiteY35" fmla="*/ 503434 h 763713"/>
                <a:gd name="connsiteX36" fmla="*/ 376719 w 2613061"/>
                <a:gd name="connsiteY36" fmla="*/ 513708 h 763713"/>
                <a:gd name="connsiteX37" fmla="*/ 390418 w 2613061"/>
                <a:gd name="connsiteY37" fmla="*/ 527407 h 763713"/>
                <a:gd name="connsiteX38" fmla="*/ 393843 w 2613061"/>
                <a:gd name="connsiteY38" fmla="*/ 537681 h 763713"/>
                <a:gd name="connsiteX39" fmla="*/ 424665 w 2613061"/>
                <a:gd name="connsiteY39" fmla="*/ 551380 h 763713"/>
                <a:gd name="connsiteX40" fmla="*/ 434939 w 2613061"/>
                <a:gd name="connsiteY40" fmla="*/ 554805 h 763713"/>
                <a:gd name="connsiteX41" fmla="*/ 493159 w 2613061"/>
                <a:gd name="connsiteY41" fmla="*/ 561654 h 763713"/>
                <a:gd name="connsiteX42" fmla="*/ 517133 w 2613061"/>
                <a:gd name="connsiteY42" fmla="*/ 565079 h 763713"/>
                <a:gd name="connsiteX43" fmla="*/ 544530 w 2613061"/>
                <a:gd name="connsiteY43" fmla="*/ 568504 h 763713"/>
                <a:gd name="connsiteX44" fmla="*/ 554804 w 2613061"/>
                <a:gd name="connsiteY44" fmla="*/ 571929 h 763713"/>
                <a:gd name="connsiteX45" fmla="*/ 582202 w 2613061"/>
                <a:gd name="connsiteY45" fmla="*/ 578778 h 763713"/>
                <a:gd name="connsiteX46" fmla="*/ 602750 w 2613061"/>
                <a:gd name="connsiteY46" fmla="*/ 582203 h 763713"/>
                <a:gd name="connsiteX47" fmla="*/ 626724 w 2613061"/>
                <a:gd name="connsiteY47" fmla="*/ 585627 h 763713"/>
                <a:gd name="connsiteX48" fmla="*/ 660971 w 2613061"/>
                <a:gd name="connsiteY48" fmla="*/ 592477 h 763713"/>
                <a:gd name="connsiteX49" fmla="*/ 678094 w 2613061"/>
                <a:gd name="connsiteY49" fmla="*/ 595902 h 763713"/>
                <a:gd name="connsiteX50" fmla="*/ 712342 w 2613061"/>
                <a:gd name="connsiteY50" fmla="*/ 599326 h 763713"/>
                <a:gd name="connsiteX51" fmla="*/ 753438 w 2613061"/>
                <a:gd name="connsiteY51" fmla="*/ 606176 h 763713"/>
                <a:gd name="connsiteX52" fmla="*/ 869879 w 2613061"/>
                <a:gd name="connsiteY52" fmla="*/ 613025 h 763713"/>
                <a:gd name="connsiteX53" fmla="*/ 924674 w 2613061"/>
                <a:gd name="connsiteY53" fmla="*/ 619875 h 763713"/>
                <a:gd name="connsiteX54" fmla="*/ 965771 w 2613061"/>
                <a:gd name="connsiteY54" fmla="*/ 626724 h 763713"/>
                <a:gd name="connsiteX55" fmla="*/ 993168 w 2613061"/>
                <a:gd name="connsiteY55" fmla="*/ 630149 h 763713"/>
                <a:gd name="connsiteX56" fmla="*/ 1017142 w 2613061"/>
                <a:gd name="connsiteY56" fmla="*/ 633573 h 763713"/>
                <a:gd name="connsiteX57" fmla="*/ 1047964 w 2613061"/>
                <a:gd name="connsiteY57" fmla="*/ 636998 h 763713"/>
                <a:gd name="connsiteX58" fmla="*/ 1068512 w 2613061"/>
                <a:gd name="connsiteY58" fmla="*/ 640423 h 763713"/>
                <a:gd name="connsiteX59" fmla="*/ 1092485 w 2613061"/>
                <a:gd name="connsiteY59" fmla="*/ 643848 h 763713"/>
                <a:gd name="connsiteX60" fmla="*/ 1157555 w 2613061"/>
                <a:gd name="connsiteY60" fmla="*/ 650697 h 763713"/>
                <a:gd name="connsiteX61" fmla="*/ 1181528 w 2613061"/>
                <a:gd name="connsiteY61" fmla="*/ 654122 h 763713"/>
                <a:gd name="connsiteX62" fmla="*/ 1308243 w 2613061"/>
                <a:gd name="connsiteY62" fmla="*/ 657546 h 763713"/>
                <a:gd name="connsiteX63" fmla="*/ 1363038 w 2613061"/>
                <a:gd name="connsiteY63" fmla="*/ 664396 h 763713"/>
                <a:gd name="connsiteX64" fmla="*/ 1479479 w 2613061"/>
                <a:gd name="connsiteY64" fmla="*/ 671245 h 763713"/>
                <a:gd name="connsiteX65" fmla="*/ 1520575 w 2613061"/>
                <a:gd name="connsiteY65" fmla="*/ 674670 h 763713"/>
                <a:gd name="connsiteX66" fmla="*/ 1547973 w 2613061"/>
                <a:gd name="connsiteY66" fmla="*/ 678095 h 763713"/>
                <a:gd name="connsiteX67" fmla="*/ 1671263 w 2613061"/>
                <a:gd name="connsiteY67" fmla="*/ 688369 h 763713"/>
                <a:gd name="connsiteX68" fmla="*/ 1708935 w 2613061"/>
                <a:gd name="connsiteY68" fmla="*/ 695218 h 763713"/>
                <a:gd name="connsiteX69" fmla="*/ 1726058 w 2613061"/>
                <a:gd name="connsiteY69" fmla="*/ 698643 h 763713"/>
                <a:gd name="connsiteX70" fmla="*/ 1770580 w 2613061"/>
                <a:gd name="connsiteY70" fmla="*/ 705493 h 763713"/>
                <a:gd name="connsiteX71" fmla="*/ 1801402 w 2613061"/>
                <a:gd name="connsiteY71" fmla="*/ 712342 h 763713"/>
                <a:gd name="connsiteX72" fmla="*/ 1852773 w 2613061"/>
                <a:gd name="connsiteY72" fmla="*/ 719191 h 763713"/>
                <a:gd name="connsiteX73" fmla="*/ 1873321 w 2613061"/>
                <a:gd name="connsiteY73" fmla="*/ 722616 h 763713"/>
                <a:gd name="connsiteX74" fmla="*/ 1897294 w 2613061"/>
                <a:gd name="connsiteY74" fmla="*/ 726041 h 763713"/>
                <a:gd name="connsiteX75" fmla="*/ 1910993 w 2613061"/>
                <a:gd name="connsiteY75" fmla="*/ 729466 h 763713"/>
                <a:gd name="connsiteX76" fmla="*/ 1931542 w 2613061"/>
                <a:gd name="connsiteY76" fmla="*/ 732890 h 763713"/>
                <a:gd name="connsiteX77" fmla="*/ 1948665 w 2613061"/>
                <a:gd name="connsiteY77" fmla="*/ 736315 h 763713"/>
                <a:gd name="connsiteX78" fmla="*/ 1976063 w 2613061"/>
                <a:gd name="connsiteY78" fmla="*/ 739740 h 763713"/>
                <a:gd name="connsiteX79" fmla="*/ 2027434 w 2613061"/>
                <a:gd name="connsiteY79" fmla="*/ 750014 h 763713"/>
                <a:gd name="connsiteX80" fmla="*/ 2065106 w 2613061"/>
                <a:gd name="connsiteY80" fmla="*/ 756863 h 763713"/>
                <a:gd name="connsiteX81" fmla="*/ 2082229 w 2613061"/>
                <a:gd name="connsiteY81" fmla="*/ 760288 h 763713"/>
                <a:gd name="connsiteX82" fmla="*/ 2106202 w 2613061"/>
                <a:gd name="connsiteY82" fmla="*/ 763713 h 763713"/>
                <a:gd name="connsiteX83" fmla="*/ 2236342 w 2613061"/>
                <a:gd name="connsiteY83" fmla="*/ 756863 h 763713"/>
                <a:gd name="connsiteX84" fmla="*/ 2253465 w 2613061"/>
                <a:gd name="connsiteY84" fmla="*/ 753439 h 763713"/>
                <a:gd name="connsiteX85" fmla="*/ 2291137 w 2613061"/>
                <a:gd name="connsiteY85" fmla="*/ 750014 h 763713"/>
                <a:gd name="connsiteX86" fmla="*/ 2311685 w 2613061"/>
                <a:gd name="connsiteY86" fmla="*/ 746589 h 763713"/>
                <a:gd name="connsiteX87" fmla="*/ 2356207 w 2613061"/>
                <a:gd name="connsiteY87" fmla="*/ 743164 h 763713"/>
                <a:gd name="connsiteX88" fmla="*/ 2380180 w 2613061"/>
                <a:gd name="connsiteY88" fmla="*/ 739740 h 763713"/>
                <a:gd name="connsiteX89" fmla="*/ 2506894 w 2613061"/>
                <a:gd name="connsiteY89" fmla="*/ 732890 h 763713"/>
                <a:gd name="connsiteX90" fmla="*/ 2534292 w 2613061"/>
                <a:gd name="connsiteY90" fmla="*/ 729466 h 763713"/>
                <a:gd name="connsiteX91" fmla="*/ 2554840 w 2613061"/>
                <a:gd name="connsiteY91" fmla="*/ 726041 h 763713"/>
                <a:gd name="connsiteX92" fmla="*/ 2613061 w 2613061"/>
                <a:gd name="connsiteY92" fmla="*/ 722616 h 76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613061" h="763713">
                  <a:moveTo>
                    <a:pt x="0" y="0"/>
                  </a:moveTo>
                  <a:cubicBezTo>
                    <a:pt x="7991" y="2283"/>
                    <a:pt x="15875" y="4981"/>
                    <a:pt x="23973" y="6850"/>
                  </a:cubicBezTo>
                  <a:cubicBezTo>
                    <a:pt x="54540" y="13905"/>
                    <a:pt x="97777" y="12590"/>
                    <a:pt x="123290" y="13699"/>
                  </a:cubicBezTo>
                  <a:cubicBezTo>
                    <a:pt x="126715" y="14841"/>
                    <a:pt x="130745" y="14869"/>
                    <a:pt x="133564" y="17124"/>
                  </a:cubicBezTo>
                  <a:cubicBezTo>
                    <a:pt x="136778" y="19695"/>
                    <a:pt x="137842" y="24184"/>
                    <a:pt x="140413" y="27398"/>
                  </a:cubicBezTo>
                  <a:cubicBezTo>
                    <a:pt x="142430" y="29920"/>
                    <a:pt x="145246" y="31726"/>
                    <a:pt x="147263" y="34248"/>
                  </a:cubicBezTo>
                  <a:cubicBezTo>
                    <a:pt x="164539" y="55844"/>
                    <a:pt x="144426" y="34838"/>
                    <a:pt x="160962" y="51371"/>
                  </a:cubicBezTo>
                  <a:cubicBezTo>
                    <a:pt x="162103" y="54796"/>
                    <a:pt x="162529" y="58550"/>
                    <a:pt x="164386" y="61645"/>
                  </a:cubicBezTo>
                  <a:cubicBezTo>
                    <a:pt x="168203" y="68007"/>
                    <a:pt x="176125" y="71035"/>
                    <a:pt x="181510" y="75344"/>
                  </a:cubicBezTo>
                  <a:cubicBezTo>
                    <a:pt x="184031" y="77361"/>
                    <a:pt x="186076" y="79911"/>
                    <a:pt x="188359" y="82194"/>
                  </a:cubicBezTo>
                  <a:cubicBezTo>
                    <a:pt x="198063" y="111304"/>
                    <a:pt x="184528" y="75808"/>
                    <a:pt x="198634" y="99317"/>
                  </a:cubicBezTo>
                  <a:cubicBezTo>
                    <a:pt x="211973" y="121549"/>
                    <a:pt x="191549" y="99082"/>
                    <a:pt x="208908" y="116441"/>
                  </a:cubicBezTo>
                  <a:lnTo>
                    <a:pt x="226031" y="167812"/>
                  </a:lnTo>
                  <a:lnTo>
                    <a:pt x="232881" y="188360"/>
                  </a:lnTo>
                  <a:cubicBezTo>
                    <a:pt x="234023" y="191785"/>
                    <a:pt x="233754" y="196081"/>
                    <a:pt x="236306" y="198634"/>
                  </a:cubicBezTo>
                  <a:lnTo>
                    <a:pt x="243155" y="205484"/>
                  </a:lnTo>
                  <a:cubicBezTo>
                    <a:pt x="244297" y="208909"/>
                    <a:pt x="244966" y="212529"/>
                    <a:pt x="246580" y="215758"/>
                  </a:cubicBezTo>
                  <a:cubicBezTo>
                    <a:pt x="250901" y="224401"/>
                    <a:pt x="253906" y="226509"/>
                    <a:pt x="260279" y="232881"/>
                  </a:cubicBezTo>
                  <a:lnTo>
                    <a:pt x="267128" y="253430"/>
                  </a:lnTo>
                  <a:cubicBezTo>
                    <a:pt x="270744" y="264279"/>
                    <a:pt x="269817" y="264497"/>
                    <a:pt x="277402" y="273978"/>
                  </a:cubicBezTo>
                  <a:cubicBezTo>
                    <a:pt x="279419" y="276499"/>
                    <a:pt x="281969" y="278544"/>
                    <a:pt x="284252" y="280827"/>
                  </a:cubicBezTo>
                  <a:cubicBezTo>
                    <a:pt x="286535" y="287677"/>
                    <a:pt x="287096" y="295368"/>
                    <a:pt x="291101" y="301376"/>
                  </a:cubicBezTo>
                  <a:cubicBezTo>
                    <a:pt x="293384" y="304801"/>
                    <a:pt x="296278" y="307889"/>
                    <a:pt x="297950" y="311650"/>
                  </a:cubicBezTo>
                  <a:cubicBezTo>
                    <a:pt x="300882" y="318248"/>
                    <a:pt x="302517" y="325349"/>
                    <a:pt x="304800" y="332198"/>
                  </a:cubicBezTo>
                  <a:lnTo>
                    <a:pt x="308225" y="342472"/>
                  </a:lnTo>
                  <a:cubicBezTo>
                    <a:pt x="309366" y="345897"/>
                    <a:pt x="309096" y="350193"/>
                    <a:pt x="311649" y="352746"/>
                  </a:cubicBezTo>
                  <a:lnTo>
                    <a:pt x="318499" y="359596"/>
                  </a:lnTo>
                  <a:cubicBezTo>
                    <a:pt x="319641" y="363021"/>
                    <a:pt x="320067" y="366774"/>
                    <a:pt x="321924" y="369870"/>
                  </a:cubicBezTo>
                  <a:cubicBezTo>
                    <a:pt x="323585" y="372639"/>
                    <a:pt x="327329" y="373832"/>
                    <a:pt x="328773" y="376720"/>
                  </a:cubicBezTo>
                  <a:cubicBezTo>
                    <a:pt x="353215" y="425608"/>
                    <a:pt x="322329" y="377330"/>
                    <a:pt x="342472" y="407542"/>
                  </a:cubicBezTo>
                  <a:cubicBezTo>
                    <a:pt x="343614" y="415533"/>
                    <a:pt x="344082" y="423650"/>
                    <a:pt x="345897" y="431515"/>
                  </a:cubicBezTo>
                  <a:cubicBezTo>
                    <a:pt x="347520" y="438550"/>
                    <a:pt x="350463" y="445214"/>
                    <a:pt x="352746" y="452063"/>
                  </a:cubicBezTo>
                  <a:lnTo>
                    <a:pt x="359595" y="472612"/>
                  </a:lnTo>
                  <a:lnTo>
                    <a:pt x="363020" y="482886"/>
                  </a:lnTo>
                  <a:cubicBezTo>
                    <a:pt x="364162" y="486311"/>
                    <a:pt x="364443" y="490156"/>
                    <a:pt x="366445" y="493160"/>
                  </a:cubicBezTo>
                  <a:cubicBezTo>
                    <a:pt x="368728" y="496585"/>
                    <a:pt x="371453" y="499753"/>
                    <a:pt x="373294" y="503434"/>
                  </a:cubicBezTo>
                  <a:cubicBezTo>
                    <a:pt x="374908" y="506663"/>
                    <a:pt x="374621" y="510770"/>
                    <a:pt x="376719" y="513708"/>
                  </a:cubicBezTo>
                  <a:cubicBezTo>
                    <a:pt x="380473" y="518963"/>
                    <a:pt x="390418" y="527407"/>
                    <a:pt x="390418" y="527407"/>
                  </a:cubicBezTo>
                  <a:cubicBezTo>
                    <a:pt x="391560" y="530832"/>
                    <a:pt x="391588" y="534862"/>
                    <a:pt x="393843" y="537681"/>
                  </a:cubicBezTo>
                  <a:cubicBezTo>
                    <a:pt x="399765" y="545083"/>
                    <a:pt x="418383" y="549286"/>
                    <a:pt x="424665" y="551380"/>
                  </a:cubicBezTo>
                  <a:lnTo>
                    <a:pt x="434939" y="554805"/>
                  </a:lnTo>
                  <a:cubicBezTo>
                    <a:pt x="460413" y="563297"/>
                    <a:pt x="441612" y="557973"/>
                    <a:pt x="493159" y="561654"/>
                  </a:cubicBezTo>
                  <a:lnTo>
                    <a:pt x="517133" y="565079"/>
                  </a:lnTo>
                  <a:cubicBezTo>
                    <a:pt x="526256" y="566295"/>
                    <a:pt x="535475" y="566857"/>
                    <a:pt x="544530" y="568504"/>
                  </a:cubicBezTo>
                  <a:cubicBezTo>
                    <a:pt x="548082" y="569150"/>
                    <a:pt x="551321" y="570979"/>
                    <a:pt x="554804" y="571929"/>
                  </a:cubicBezTo>
                  <a:cubicBezTo>
                    <a:pt x="563886" y="574406"/>
                    <a:pt x="572916" y="577230"/>
                    <a:pt x="582202" y="578778"/>
                  </a:cubicBezTo>
                  <a:lnTo>
                    <a:pt x="602750" y="582203"/>
                  </a:lnTo>
                  <a:cubicBezTo>
                    <a:pt x="610729" y="583430"/>
                    <a:pt x="618774" y="584224"/>
                    <a:pt x="626724" y="585627"/>
                  </a:cubicBezTo>
                  <a:cubicBezTo>
                    <a:pt x="638189" y="587650"/>
                    <a:pt x="649555" y="590194"/>
                    <a:pt x="660971" y="592477"/>
                  </a:cubicBezTo>
                  <a:cubicBezTo>
                    <a:pt x="666679" y="593619"/>
                    <a:pt x="672302" y="595323"/>
                    <a:pt x="678094" y="595902"/>
                  </a:cubicBezTo>
                  <a:lnTo>
                    <a:pt x="712342" y="599326"/>
                  </a:lnTo>
                  <a:cubicBezTo>
                    <a:pt x="737698" y="605666"/>
                    <a:pt x="716033" y="600833"/>
                    <a:pt x="753438" y="606176"/>
                  </a:cubicBezTo>
                  <a:cubicBezTo>
                    <a:pt x="817103" y="615270"/>
                    <a:pt x="713766" y="607449"/>
                    <a:pt x="869879" y="613025"/>
                  </a:cubicBezTo>
                  <a:cubicBezTo>
                    <a:pt x="910699" y="619829"/>
                    <a:pt x="868722" y="613293"/>
                    <a:pt x="924674" y="619875"/>
                  </a:cubicBezTo>
                  <a:cubicBezTo>
                    <a:pt x="977975" y="626145"/>
                    <a:pt x="923738" y="620257"/>
                    <a:pt x="965771" y="626724"/>
                  </a:cubicBezTo>
                  <a:cubicBezTo>
                    <a:pt x="974867" y="628124"/>
                    <a:pt x="984045" y="628933"/>
                    <a:pt x="993168" y="630149"/>
                  </a:cubicBezTo>
                  <a:lnTo>
                    <a:pt x="1017142" y="633573"/>
                  </a:lnTo>
                  <a:cubicBezTo>
                    <a:pt x="1027399" y="634855"/>
                    <a:pt x="1037717" y="635632"/>
                    <a:pt x="1047964" y="636998"/>
                  </a:cubicBezTo>
                  <a:cubicBezTo>
                    <a:pt x="1054847" y="637916"/>
                    <a:pt x="1061649" y="639367"/>
                    <a:pt x="1068512" y="640423"/>
                  </a:cubicBezTo>
                  <a:cubicBezTo>
                    <a:pt x="1076490" y="641651"/>
                    <a:pt x="1084484" y="642781"/>
                    <a:pt x="1092485" y="643848"/>
                  </a:cubicBezTo>
                  <a:cubicBezTo>
                    <a:pt x="1148492" y="651315"/>
                    <a:pt x="1088664" y="643042"/>
                    <a:pt x="1157555" y="650697"/>
                  </a:cubicBezTo>
                  <a:cubicBezTo>
                    <a:pt x="1165578" y="651588"/>
                    <a:pt x="1173464" y="653755"/>
                    <a:pt x="1181528" y="654122"/>
                  </a:cubicBezTo>
                  <a:cubicBezTo>
                    <a:pt x="1223738" y="656041"/>
                    <a:pt x="1266005" y="656405"/>
                    <a:pt x="1308243" y="657546"/>
                  </a:cubicBezTo>
                  <a:cubicBezTo>
                    <a:pt x="1326508" y="659829"/>
                    <a:pt x="1344659" y="663375"/>
                    <a:pt x="1363038" y="664396"/>
                  </a:cubicBezTo>
                  <a:lnTo>
                    <a:pt x="1479479" y="671245"/>
                  </a:lnTo>
                  <a:cubicBezTo>
                    <a:pt x="1493190" y="672224"/>
                    <a:pt x="1506897" y="673302"/>
                    <a:pt x="1520575" y="674670"/>
                  </a:cubicBezTo>
                  <a:cubicBezTo>
                    <a:pt x="1529733" y="675586"/>
                    <a:pt x="1538796" y="677389"/>
                    <a:pt x="1547973" y="678095"/>
                  </a:cubicBezTo>
                  <a:cubicBezTo>
                    <a:pt x="1585512" y="680983"/>
                    <a:pt x="1634119" y="680939"/>
                    <a:pt x="1671263" y="688369"/>
                  </a:cubicBezTo>
                  <a:cubicBezTo>
                    <a:pt x="1713558" y="696829"/>
                    <a:pt x="1660737" y="686455"/>
                    <a:pt x="1708935" y="695218"/>
                  </a:cubicBezTo>
                  <a:cubicBezTo>
                    <a:pt x="1714662" y="696259"/>
                    <a:pt x="1720316" y="697686"/>
                    <a:pt x="1726058" y="698643"/>
                  </a:cubicBezTo>
                  <a:cubicBezTo>
                    <a:pt x="1736989" y="700465"/>
                    <a:pt x="1759202" y="702965"/>
                    <a:pt x="1770580" y="705493"/>
                  </a:cubicBezTo>
                  <a:cubicBezTo>
                    <a:pt x="1812491" y="714806"/>
                    <a:pt x="1729108" y="701219"/>
                    <a:pt x="1801402" y="712342"/>
                  </a:cubicBezTo>
                  <a:cubicBezTo>
                    <a:pt x="1851876" y="720108"/>
                    <a:pt x="1797538" y="711301"/>
                    <a:pt x="1852773" y="719191"/>
                  </a:cubicBezTo>
                  <a:cubicBezTo>
                    <a:pt x="1859647" y="720173"/>
                    <a:pt x="1866458" y="721560"/>
                    <a:pt x="1873321" y="722616"/>
                  </a:cubicBezTo>
                  <a:cubicBezTo>
                    <a:pt x="1881299" y="723844"/>
                    <a:pt x="1889352" y="724597"/>
                    <a:pt x="1897294" y="726041"/>
                  </a:cubicBezTo>
                  <a:cubicBezTo>
                    <a:pt x="1901925" y="726883"/>
                    <a:pt x="1906378" y="728543"/>
                    <a:pt x="1910993" y="729466"/>
                  </a:cubicBezTo>
                  <a:cubicBezTo>
                    <a:pt x="1917802" y="730828"/>
                    <a:pt x="1924710" y="731648"/>
                    <a:pt x="1931542" y="732890"/>
                  </a:cubicBezTo>
                  <a:cubicBezTo>
                    <a:pt x="1937269" y="733931"/>
                    <a:pt x="1942912" y="735430"/>
                    <a:pt x="1948665" y="736315"/>
                  </a:cubicBezTo>
                  <a:cubicBezTo>
                    <a:pt x="1957762" y="737715"/>
                    <a:pt x="1967017" y="738044"/>
                    <a:pt x="1976063" y="739740"/>
                  </a:cubicBezTo>
                  <a:cubicBezTo>
                    <a:pt x="2060620" y="755594"/>
                    <a:pt x="1951844" y="739214"/>
                    <a:pt x="2027434" y="750014"/>
                  </a:cubicBezTo>
                  <a:cubicBezTo>
                    <a:pt x="2048393" y="757001"/>
                    <a:pt x="2029145" y="751331"/>
                    <a:pt x="2065106" y="756863"/>
                  </a:cubicBezTo>
                  <a:cubicBezTo>
                    <a:pt x="2070859" y="757748"/>
                    <a:pt x="2076487" y="759331"/>
                    <a:pt x="2082229" y="760288"/>
                  </a:cubicBezTo>
                  <a:cubicBezTo>
                    <a:pt x="2090191" y="761615"/>
                    <a:pt x="2098211" y="762571"/>
                    <a:pt x="2106202" y="763713"/>
                  </a:cubicBezTo>
                  <a:cubicBezTo>
                    <a:pt x="2142802" y="762305"/>
                    <a:pt x="2196272" y="761577"/>
                    <a:pt x="2236342" y="756863"/>
                  </a:cubicBezTo>
                  <a:cubicBezTo>
                    <a:pt x="2242123" y="756183"/>
                    <a:pt x="2247689" y="754161"/>
                    <a:pt x="2253465" y="753439"/>
                  </a:cubicBezTo>
                  <a:cubicBezTo>
                    <a:pt x="2265977" y="751875"/>
                    <a:pt x="2278614" y="751487"/>
                    <a:pt x="2291137" y="750014"/>
                  </a:cubicBezTo>
                  <a:cubicBezTo>
                    <a:pt x="2298033" y="749203"/>
                    <a:pt x="2304779" y="747316"/>
                    <a:pt x="2311685" y="746589"/>
                  </a:cubicBezTo>
                  <a:cubicBezTo>
                    <a:pt x="2326488" y="745031"/>
                    <a:pt x="2341396" y="744645"/>
                    <a:pt x="2356207" y="743164"/>
                  </a:cubicBezTo>
                  <a:cubicBezTo>
                    <a:pt x="2364239" y="742361"/>
                    <a:pt x="2372136" y="740410"/>
                    <a:pt x="2380180" y="739740"/>
                  </a:cubicBezTo>
                  <a:cubicBezTo>
                    <a:pt x="2401640" y="737952"/>
                    <a:pt x="2489045" y="733783"/>
                    <a:pt x="2506894" y="732890"/>
                  </a:cubicBezTo>
                  <a:lnTo>
                    <a:pt x="2534292" y="729466"/>
                  </a:lnTo>
                  <a:cubicBezTo>
                    <a:pt x="2541166" y="728484"/>
                    <a:pt x="2547939" y="726808"/>
                    <a:pt x="2554840" y="726041"/>
                  </a:cubicBezTo>
                  <a:cubicBezTo>
                    <a:pt x="2589929" y="722142"/>
                    <a:pt x="2587047" y="722616"/>
                    <a:pt x="2613061" y="722616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0641862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B59B61B-E5A0-2D91-E0B1-45BDF4F2AD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625" y="61468"/>
            <a:ext cx="8466034" cy="884583"/>
          </a:xfrm>
        </p:spPr>
        <p:txBody>
          <a:bodyPr>
            <a:normAutofit fontScale="90000"/>
          </a:bodyPr>
          <a:lstStyle/>
          <a:p>
            <a:r>
              <a:rPr lang="en-US" noProof="0" dirty="0">
                <a:effectLst/>
                <a:latin typeface="+mn-lt"/>
              </a:rPr>
              <a:t>Nucleocapsid Mutations Confer </a:t>
            </a:r>
            <a:r>
              <a:rPr lang="en-US" b="1" noProof="0" dirty="0">
                <a:effectLst/>
                <a:latin typeface="+mn-lt"/>
              </a:rPr>
              <a:t>Resistance to </a:t>
            </a:r>
            <a:r>
              <a:rPr lang="en-US" b="1" noProof="0" dirty="0" err="1">
                <a:effectLst/>
                <a:latin typeface="+mn-lt"/>
              </a:rPr>
              <a:t>InSTIs</a:t>
            </a:r>
            <a:r>
              <a:rPr lang="en-US" b="1" noProof="0" dirty="0">
                <a:effectLst/>
                <a:latin typeface="+mn-lt"/>
              </a:rPr>
              <a:t> </a:t>
            </a:r>
            <a:br>
              <a:rPr lang="en-US" noProof="0" dirty="0">
                <a:effectLst/>
                <a:latin typeface="+mn-lt"/>
              </a:rPr>
            </a:br>
            <a:endParaRPr lang="en-US" noProof="0" dirty="0">
              <a:latin typeface="+mn-lt"/>
            </a:endParaRP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F4739C6F-E176-41BD-09B2-701CDF9A2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1652" y="6284306"/>
            <a:ext cx="593034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Hikichi Y,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155; </a:t>
            </a:r>
            <a:br>
              <a:rPr lang="en-US" sz="1200" i="1" noProof="0" dirty="0">
                <a:solidFill>
                  <a:srgbClr val="0070C0"/>
                </a:solidFill>
                <a:latin typeface="+mn-lt"/>
              </a:rPr>
            </a:b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Penrose KJ,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156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B6A8EC6-FB75-D322-DC26-9BBE0D9BAE7E}"/>
              </a:ext>
            </a:extLst>
          </p:cNvPr>
          <p:cNvSpPr txBox="1"/>
          <p:nvPr/>
        </p:nvSpPr>
        <p:spPr>
          <a:xfrm>
            <a:off x="99390" y="5593298"/>
            <a:ext cx="1063601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b="1" noProof="0" dirty="0"/>
              <a:t>Conclusions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600" noProof="0" dirty="0"/>
              <a:t>M</a:t>
            </a:r>
            <a:r>
              <a:rPr lang="en-US" sz="1600" noProof="0" dirty="0">
                <a:effectLst/>
              </a:rPr>
              <a:t>utations in multiple regions in the HIV-1 genome – Env, NC, and IN – collectively contribute to INSTI resistance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fr-FR" sz="1600" dirty="0" err="1"/>
              <a:t>These</a:t>
            </a:r>
            <a:r>
              <a:rPr lang="fr-FR" sz="1600" dirty="0"/>
              <a:t> </a:t>
            </a:r>
            <a:r>
              <a:rPr lang="fr-FR" sz="1600" dirty="0" err="1"/>
              <a:t>findings</a:t>
            </a:r>
            <a:r>
              <a:rPr lang="fr-FR" sz="1600" dirty="0"/>
              <a:t> </a:t>
            </a:r>
            <a:r>
              <a:rPr lang="fr-FR" sz="1600" dirty="0" err="1"/>
              <a:t>enhance</a:t>
            </a:r>
            <a:r>
              <a:rPr lang="fr-FR" sz="1600" dirty="0"/>
              <a:t> </a:t>
            </a:r>
            <a:r>
              <a:rPr lang="fr-FR" sz="1600" dirty="0" err="1"/>
              <a:t>our</a:t>
            </a:r>
            <a:r>
              <a:rPr lang="fr-FR" sz="1600" dirty="0"/>
              <a:t> </a:t>
            </a:r>
            <a:r>
              <a:rPr lang="fr-FR" sz="1600" dirty="0" err="1"/>
              <a:t>comprehension</a:t>
            </a:r>
            <a:r>
              <a:rPr lang="fr-FR" sz="1600" dirty="0"/>
              <a:t> of INSTI </a:t>
            </a:r>
            <a:r>
              <a:rPr lang="fr-FR" sz="1600" dirty="0" err="1"/>
              <a:t>resistance</a:t>
            </a:r>
            <a:endParaRPr lang="fr-FR" sz="1600" dirty="0"/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600" noProof="0" dirty="0"/>
              <a:t>N</a:t>
            </a:r>
            <a:r>
              <a:rPr lang="en-US" sz="1600" noProof="0" dirty="0">
                <a:effectLst/>
              </a:rPr>
              <a:t>eed for genotypic analysis outside of IN in individuals failing INSTI-containing regimens ? 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7B72B53-6E1F-B6CA-E774-B07CE5B3E363}"/>
              </a:ext>
            </a:extLst>
          </p:cNvPr>
          <p:cNvSpPr txBox="1"/>
          <p:nvPr/>
        </p:nvSpPr>
        <p:spPr>
          <a:xfrm>
            <a:off x="381269" y="504036"/>
            <a:ext cx="8466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noProof="0" dirty="0"/>
              <a:t>L</a:t>
            </a:r>
            <a:r>
              <a:rPr lang="en-US" sz="1600" noProof="0" dirty="0">
                <a:effectLst/>
              </a:rPr>
              <a:t>ong-term (~ one year) passaging of several viral isolates with an escalating concentration of DTG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43ED181E-06B4-98C5-5E2D-C07E3573393A}"/>
              </a:ext>
            </a:extLst>
          </p:cNvPr>
          <p:cNvSpPr txBox="1"/>
          <p:nvPr/>
        </p:nvSpPr>
        <p:spPr>
          <a:xfrm>
            <a:off x="7562019" y="1635505"/>
            <a:ext cx="4655981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/>
              <a:t>Cohort of patients on TLD (HAKIM Study) 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/>
              <a:t>Analysis of 57 </a:t>
            </a:r>
            <a:r>
              <a:rPr lang="en-US" sz="1600" noProof="0" dirty="0"/>
              <a:t>failures</a:t>
            </a:r>
            <a:endParaRPr lang="en-US" sz="1400" noProof="0" dirty="0"/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400" noProof="0" dirty="0"/>
              <a:t>17% with mutations in nucleocapsid, </a:t>
            </a:r>
          </a:p>
          <a:p>
            <a:pPr marL="742950" lvl="1" indent="-285750">
              <a:buClr>
                <a:schemeClr val="tx2"/>
              </a:buClr>
              <a:buFont typeface="Calibri" panose="020F0502020204030204" pitchFamily="34" charset="0"/>
              <a:buChar char="–"/>
            </a:pPr>
            <a:r>
              <a:rPr lang="en-US" sz="1400" noProof="0" dirty="0">
                <a:effectLst/>
              </a:rPr>
              <a:t>2 participants had both NC and IN mutations at VF </a:t>
            </a:r>
          </a:p>
        </p:txBody>
      </p:sp>
      <p:grpSp>
        <p:nvGrpSpPr>
          <p:cNvPr id="1027" name="Groupe 1026">
            <a:extLst>
              <a:ext uri="{FF2B5EF4-FFF2-40B4-BE49-F238E27FC236}">
                <a16:creationId xmlns:a16="http://schemas.microsoft.com/office/drawing/2014/main" id="{AF699662-F3CE-EEF8-A8CC-29F24D1C63FC}"/>
              </a:ext>
            </a:extLst>
          </p:cNvPr>
          <p:cNvGrpSpPr/>
          <p:nvPr/>
        </p:nvGrpSpPr>
        <p:grpSpPr>
          <a:xfrm>
            <a:off x="931863" y="1093788"/>
            <a:ext cx="5748338" cy="1643062"/>
            <a:chOff x="931863" y="1093788"/>
            <a:chExt cx="5748338" cy="1643062"/>
          </a:xfrm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990C2F55-E108-A433-9DBC-09196F52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88" y="1093788"/>
              <a:ext cx="5688013" cy="1582738"/>
            </a:xfrm>
            <a:custGeom>
              <a:avLst/>
              <a:gdLst>
                <a:gd name="T0" fmla="*/ 25079 w 25079"/>
                <a:gd name="T1" fmla="*/ 6984 h 6984"/>
                <a:gd name="T2" fmla="*/ 0 w 25079"/>
                <a:gd name="T3" fmla="*/ 6984 h 6984"/>
                <a:gd name="T4" fmla="*/ 0 w 25079"/>
                <a:gd name="T5" fmla="*/ 0 h 6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079" h="6984">
                  <a:moveTo>
                    <a:pt x="25079" y="6984"/>
                  </a:moveTo>
                  <a:lnTo>
                    <a:pt x="0" y="6984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Line 7">
              <a:extLst>
                <a:ext uri="{FF2B5EF4-FFF2-40B4-BE49-F238E27FC236}">
                  <a16:creationId xmlns:a16="http://schemas.microsoft.com/office/drawing/2014/main" id="{BE3431AE-C658-34AB-AD6B-5E76873EFE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627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" name="Line 8">
              <a:extLst>
                <a:ext uri="{FF2B5EF4-FFF2-40B4-BE49-F238E27FC236}">
                  <a16:creationId xmlns:a16="http://schemas.microsoft.com/office/drawing/2014/main" id="{FCED4AEA-1136-27C7-1409-5FADD96F9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0651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8" name="Line 9">
              <a:extLst>
                <a:ext uri="{FF2B5EF4-FFF2-40B4-BE49-F238E27FC236}">
                  <a16:creationId xmlns:a16="http://schemas.microsoft.com/office/drawing/2014/main" id="{C2C98D05-792E-F871-8DD6-437111E3D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513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9" name="Line 10">
              <a:extLst>
                <a:ext uri="{FF2B5EF4-FFF2-40B4-BE49-F238E27FC236}">
                  <a16:creationId xmlns:a16="http://schemas.microsoft.com/office/drawing/2014/main" id="{EBDAB1B6-EB98-7AB8-6FF1-CB33B8C3F5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844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0" name="Line 11">
              <a:extLst>
                <a:ext uri="{FF2B5EF4-FFF2-40B4-BE49-F238E27FC236}">
                  <a16:creationId xmlns:a16="http://schemas.microsoft.com/office/drawing/2014/main" id="{03DD9FE7-F6AC-BB29-8F95-AFF0E1ADA0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777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1" name="Line 12">
              <a:extLst>
                <a:ext uri="{FF2B5EF4-FFF2-40B4-BE49-F238E27FC236}">
                  <a16:creationId xmlns:a16="http://schemas.microsoft.com/office/drawing/2014/main" id="{74F907DF-F653-37C9-3384-236952075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2188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Line 13">
              <a:extLst>
                <a:ext uri="{FF2B5EF4-FFF2-40B4-BE49-F238E27FC236}">
                  <a16:creationId xmlns:a16="http://schemas.microsoft.com/office/drawing/2014/main" id="{E4E432E6-F89B-4355-850F-15016B2CF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859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Line 14">
              <a:extLst>
                <a:ext uri="{FF2B5EF4-FFF2-40B4-BE49-F238E27FC236}">
                  <a16:creationId xmlns:a16="http://schemas.microsoft.com/office/drawing/2014/main" id="{9AE376CD-19EC-7A17-9DFB-425009BDF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64326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4" name="Line 15">
              <a:extLst>
                <a:ext uri="{FF2B5EF4-FFF2-40B4-BE49-F238E27FC236}">
                  <a16:creationId xmlns:a16="http://schemas.microsoft.com/office/drawing/2014/main" id="{E2281451-7E23-6040-DC5D-40F530E30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29313" y="2676525"/>
              <a:ext cx="0" cy="60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5" name="Line 16">
              <a:extLst>
                <a:ext uri="{FF2B5EF4-FFF2-40B4-BE49-F238E27FC236}">
                  <a16:creationId xmlns:a16="http://schemas.microsoft.com/office/drawing/2014/main" id="{1ADF30D1-E5D3-B715-7D5A-02550E770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16351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6" name="Line 17">
              <a:extLst>
                <a:ext uri="{FF2B5EF4-FFF2-40B4-BE49-F238E27FC236}">
                  <a16:creationId xmlns:a16="http://schemas.microsoft.com/office/drawing/2014/main" id="{E481AE54-F976-2015-BDE8-70D4DF192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21558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7" name="Line 18">
              <a:extLst>
                <a:ext uri="{FF2B5EF4-FFF2-40B4-BE49-F238E27FC236}">
                  <a16:creationId xmlns:a16="http://schemas.microsoft.com/office/drawing/2014/main" id="{2E722A9F-DA05-BBD4-E1A2-D28BB6D0DF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2676525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8" name="Line 19">
              <a:extLst>
                <a:ext uri="{FF2B5EF4-FFF2-40B4-BE49-F238E27FC236}">
                  <a16:creationId xmlns:a16="http://schemas.microsoft.com/office/drawing/2014/main" id="{030D5D98-71CD-4456-B776-6872623AA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863" y="1112838"/>
              <a:ext cx="60325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81143E6F-6977-C8E9-AE65-16464224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1" y="1173163"/>
              <a:ext cx="5080000" cy="1139825"/>
            </a:xfrm>
            <a:custGeom>
              <a:avLst/>
              <a:gdLst>
                <a:gd name="T0" fmla="*/ 22395 w 22395"/>
                <a:gd name="T1" fmla="*/ 709 h 5022"/>
                <a:gd name="T2" fmla="*/ 20433 w 22395"/>
                <a:gd name="T3" fmla="*/ 709 h 5022"/>
                <a:gd name="T4" fmla="*/ 19801 w 22395"/>
                <a:gd name="T5" fmla="*/ 0 h 5022"/>
                <a:gd name="T6" fmla="*/ 18526 w 22395"/>
                <a:gd name="T7" fmla="*/ 1452 h 5022"/>
                <a:gd name="T8" fmla="*/ 17251 w 22395"/>
                <a:gd name="T9" fmla="*/ 1452 h 5022"/>
                <a:gd name="T10" fmla="*/ 16630 w 22395"/>
                <a:gd name="T11" fmla="*/ 2184 h 5022"/>
                <a:gd name="T12" fmla="*/ 16009 w 22395"/>
                <a:gd name="T13" fmla="*/ 2184 h 5022"/>
                <a:gd name="T14" fmla="*/ 15377 w 22395"/>
                <a:gd name="T15" fmla="*/ 2904 h 5022"/>
                <a:gd name="T16" fmla="*/ 12273 w 22395"/>
                <a:gd name="T17" fmla="*/ 2904 h 5022"/>
                <a:gd name="T18" fmla="*/ 11042 w 22395"/>
                <a:gd name="T19" fmla="*/ 4290 h 5022"/>
                <a:gd name="T20" fmla="*/ 10433 w 22395"/>
                <a:gd name="T21" fmla="*/ 4290 h 5022"/>
                <a:gd name="T22" fmla="*/ 9834 w 22395"/>
                <a:gd name="T23" fmla="*/ 3592 h 5022"/>
                <a:gd name="T24" fmla="*/ 9202 w 22395"/>
                <a:gd name="T25" fmla="*/ 2217 h 5022"/>
                <a:gd name="T26" fmla="*/ 8614 w 22395"/>
                <a:gd name="T27" fmla="*/ 2217 h 5022"/>
                <a:gd name="T28" fmla="*/ 7993 w 22395"/>
                <a:gd name="T29" fmla="*/ 2904 h 5022"/>
                <a:gd name="T30" fmla="*/ 6762 w 22395"/>
                <a:gd name="T31" fmla="*/ 2904 h 5022"/>
                <a:gd name="T32" fmla="*/ 6141 w 22395"/>
                <a:gd name="T33" fmla="*/ 2228 h 5022"/>
                <a:gd name="T34" fmla="*/ 5532 w 22395"/>
                <a:gd name="T35" fmla="*/ 2228 h 5022"/>
                <a:gd name="T36" fmla="*/ 4922 w 22395"/>
                <a:gd name="T37" fmla="*/ 2926 h 5022"/>
                <a:gd name="T38" fmla="*/ 4302 w 22395"/>
                <a:gd name="T39" fmla="*/ 2926 h 5022"/>
                <a:gd name="T40" fmla="*/ 3681 w 22395"/>
                <a:gd name="T41" fmla="*/ 2228 h 5022"/>
                <a:gd name="T42" fmla="*/ 2495 w 22395"/>
                <a:gd name="T43" fmla="*/ 3625 h 5022"/>
                <a:gd name="T44" fmla="*/ 1219 w 22395"/>
                <a:gd name="T45" fmla="*/ 3625 h 5022"/>
                <a:gd name="T46" fmla="*/ 0 w 22395"/>
                <a:gd name="T47" fmla="*/ 5022 h 5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95" h="5022">
                  <a:moveTo>
                    <a:pt x="22395" y="709"/>
                  </a:moveTo>
                  <a:lnTo>
                    <a:pt x="20433" y="709"/>
                  </a:lnTo>
                  <a:lnTo>
                    <a:pt x="19801" y="0"/>
                  </a:lnTo>
                  <a:lnTo>
                    <a:pt x="18526" y="1452"/>
                  </a:lnTo>
                  <a:lnTo>
                    <a:pt x="17251" y="1452"/>
                  </a:lnTo>
                  <a:lnTo>
                    <a:pt x="16630" y="2184"/>
                  </a:lnTo>
                  <a:lnTo>
                    <a:pt x="16009" y="2184"/>
                  </a:lnTo>
                  <a:lnTo>
                    <a:pt x="15377" y="2904"/>
                  </a:lnTo>
                  <a:lnTo>
                    <a:pt x="12273" y="2904"/>
                  </a:lnTo>
                  <a:lnTo>
                    <a:pt x="11042" y="4290"/>
                  </a:lnTo>
                  <a:lnTo>
                    <a:pt x="10433" y="4290"/>
                  </a:lnTo>
                  <a:lnTo>
                    <a:pt x="9834" y="3592"/>
                  </a:lnTo>
                  <a:lnTo>
                    <a:pt x="9202" y="2217"/>
                  </a:lnTo>
                  <a:lnTo>
                    <a:pt x="8614" y="2217"/>
                  </a:lnTo>
                  <a:lnTo>
                    <a:pt x="7993" y="2904"/>
                  </a:lnTo>
                  <a:lnTo>
                    <a:pt x="6762" y="2904"/>
                  </a:lnTo>
                  <a:lnTo>
                    <a:pt x="6141" y="2228"/>
                  </a:lnTo>
                  <a:lnTo>
                    <a:pt x="5532" y="2228"/>
                  </a:lnTo>
                  <a:lnTo>
                    <a:pt x="4922" y="2926"/>
                  </a:lnTo>
                  <a:lnTo>
                    <a:pt x="4302" y="2926"/>
                  </a:lnTo>
                  <a:lnTo>
                    <a:pt x="3681" y="2228"/>
                  </a:lnTo>
                  <a:lnTo>
                    <a:pt x="2495" y="3625"/>
                  </a:lnTo>
                  <a:lnTo>
                    <a:pt x="1219" y="3625"/>
                  </a:lnTo>
                  <a:lnTo>
                    <a:pt x="0" y="5022"/>
                  </a:lnTo>
                </a:path>
              </a:pathLst>
            </a:custGeom>
            <a:noFill/>
            <a:ln w="15875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530E3607-25EE-DFDA-5EF0-D5AE1EFF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26" y="228441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32ED511F-5A46-FC55-DCC4-9CFE258E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2125663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FAE5BBDA-060D-78AC-2C1F-1E30BD6C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538" y="1966913"/>
              <a:ext cx="55563" cy="57150"/>
            </a:xfrm>
            <a:custGeom>
              <a:avLst/>
              <a:gdLst>
                <a:gd name="T0" fmla="*/ 214 w 251"/>
                <a:gd name="T1" fmla="*/ 213 h 250"/>
                <a:gd name="T2" fmla="*/ 230 w 251"/>
                <a:gd name="T3" fmla="*/ 194 h 250"/>
                <a:gd name="T4" fmla="*/ 235 w 251"/>
                <a:gd name="T5" fmla="*/ 182 h 250"/>
                <a:gd name="T6" fmla="*/ 237 w 251"/>
                <a:gd name="T7" fmla="*/ 177 h 250"/>
                <a:gd name="T8" fmla="*/ 241 w 251"/>
                <a:gd name="T9" fmla="*/ 172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1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19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19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2 h 250"/>
                <a:gd name="T64" fmla="*/ 13 w 251"/>
                <a:gd name="T65" fmla="*/ 182 h 250"/>
                <a:gd name="T66" fmla="*/ 20 w 251"/>
                <a:gd name="T67" fmla="*/ 194 h 250"/>
                <a:gd name="T68" fmla="*/ 37 w 251"/>
                <a:gd name="T69" fmla="*/ 213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3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1" y="172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1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19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2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7" y="213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FF6A1BAA-F242-754D-AE00-22133892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1" y="1966913"/>
              <a:ext cx="55563" cy="57150"/>
            </a:xfrm>
            <a:custGeom>
              <a:avLst/>
              <a:gdLst>
                <a:gd name="T0" fmla="*/ 214 w 250"/>
                <a:gd name="T1" fmla="*/ 213 h 250"/>
                <a:gd name="T2" fmla="*/ 229 w 250"/>
                <a:gd name="T3" fmla="*/ 194 h 250"/>
                <a:gd name="T4" fmla="*/ 235 w 250"/>
                <a:gd name="T5" fmla="*/ 182 h 250"/>
                <a:gd name="T6" fmla="*/ 237 w 250"/>
                <a:gd name="T7" fmla="*/ 177 h 250"/>
                <a:gd name="T8" fmla="*/ 240 w 250"/>
                <a:gd name="T9" fmla="*/ 172 h 250"/>
                <a:gd name="T10" fmla="*/ 241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1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19 h 250"/>
                <a:gd name="T32" fmla="*/ 183 w 250"/>
                <a:gd name="T33" fmla="*/ 13 h 250"/>
                <a:gd name="T34" fmla="*/ 173 w 250"/>
                <a:gd name="T35" fmla="*/ 8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8 h 250"/>
                <a:gd name="T46" fmla="*/ 55 w 250"/>
                <a:gd name="T47" fmla="*/ 19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2 h 250"/>
                <a:gd name="T64" fmla="*/ 13 w 250"/>
                <a:gd name="T65" fmla="*/ 182 h 250"/>
                <a:gd name="T66" fmla="*/ 20 w 250"/>
                <a:gd name="T67" fmla="*/ 194 h 250"/>
                <a:gd name="T68" fmla="*/ 36 w 250"/>
                <a:gd name="T69" fmla="*/ 213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3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3"/>
                  </a:moveTo>
                  <a:lnTo>
                    <a:pt x="229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0" y="172"/>
                  </a:lnTo>
                  <a:lnTo>
                    <a:pt x="241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1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8"/>
                  </a:lnTo>
                  <a:lnTo>
                    <a:pt x="55" y="19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2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6" y="213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05DB6CD4-0D55-7469-7801-C2AF3520A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3" y="1966913"/>
              <a:ext cx="57150" cy="57150"/>
            </a:xfrm>
            <a:custGeom>
              <a:avLst/>
              <a:gdLst>
                <a:gd name="T0" fmla="*/ 214 w 251"/>
                <a:gd name="T1" fmla="*/ 213 h 250"/>
                <a:gd name="T2" fmla="*/ 230 w 251"/>
                <a:gd name="T3" fmla="*/ 194 h 250"/>
                <a:gd name="T4" fmla="*/ 235 w 251"/>
                <a:gd name="T5" fmla="*/ 182 h 250"/>
                <a:gd name="T6" fmla="*/ 238 w 251"/>
                <a:gd name="T7" fmla="*/ 177 h 250"/>
                <a:gd name="T8" fmla="*/ 241 w 251"/>
                <a:gd name="T9" fmla="*/ 172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1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19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19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2 h 250"/>
                <a:gd name="T64" fmla="*/ 14 w 251"/>
                <a:gd name="T65" fmla="*/ 182 h 250"/>
                <a:gd name="T66" fmla="*/ 20 w 251"/>
                <a:gd name="T67" fmla="*/ 194 h 250"/>
                <a:gd name="T68" fmla="*/ 37 w 251"/>
                <a:gd name="T69" fmla="*/ 213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3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8" y="177"/>
                  </a:lnTo>
                  <a:lnTo>
                    <a:pt x="241" y="172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1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19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2"/>
                  </a:lnTo>
                  <a:lnTo>
                    <a:pt x="14" y="182"/>
                  </a:lnTo>
                  <a:lnTo>
                    <a:pt x="20" y="194"/>
                  </a:lnTo>
                  <a:lnTo>
                    <a:pt x="37" y="213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81FAF202-AF3E-4B0D-221B-FAA93B3C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180816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7 h 251"/>
                <a:gd name="T8" fmla="*/ 241 w 251"/>
                <a:gd name="T9" fmla="*/ 173 h 251"/>
                <a:gd name="T10" fmla="*/ 242 w 251"/>
                <a:gd name="T11" fmla="*/ 166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6 h 251"/>
                <a:gd name="T18" fmla="*/ 251 w 251"/>
                <a:gd name="T19" fmla="*/ 125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3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5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A4931FDB-160E-DB71-A2FF-0A454C5D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1" y="1651000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86D8C53A-C138-305F-37A7-B40451E4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038" y="1808163"/>
              <a:ext cx="57150" cy="57150"/>
            </a:xfrm>
            <a:custGeom>
              <a:avLst/>
              <a:gdLst>
                <a:gd name="T0" fmla="*/ 214 w 250"/>
                <a:gd name="T1" fmla="*/ 214 h 251"/>
                <a:gd name="T2" fmla="*/ 229 w 250"/>
                <a:gd name="T3" fmla="*/ 194 h 251"/>
                <a:gd name="T4" fmla="*/ 235 w 250"/>
                <a:gd name="T5" fmla="*/ 183 h 251"/>
                <a:gd name="T6" fmla="*/ 237 w 250"/>
                <a:gd name="T7" fmla="*/ 177 h 251"/>
                <a:gd name="T8" fmla="*/ 240 w 250"/>
                <a:gd name="T9" fmla="*/ 173 h 251"/>
                <a:gd name="T10" fmla="*/ 241 w 250"/>
                <a:gd name="T11" fmla="*/ 166 h 251"/>
                <a:gd name="T12" fmla="*/ 244 w 250"/>
                <a:gd name="T13" fmla="*/ 161 h 251"/>
                <a:gd name="T14" fmla="*/ 247 w 250"/>
                <a:gd name="T15" fmla="*/ 150 h 251"/>
                <a:gd name="T16" fmla="*/ 249 w 250"/>
                <a:gd name="T17" fmla="*/ 136 h 251"/>
                <a:gd name="T18" fmla="*/ 250 w 250"/>
                <a:gd name="T19" fmla="*/ 125 h 251"/>
                <a:gd name="T20" fmla="*/ 249 w 250"/>
                <a:gd name="T21" fmla="*/ 112 h 251"/>
                <a:gd name="T22" fmla="*/ 247 w 250"/>
                <a:gd name="T23" fmla="*/ 100 h 251"/>
                <a:gd name="T24" fmla="*/ 240 w 250"/>
                <a:gd name="T25" fmla="*/ 77 h 251"/>
                <a:gd name="T26" fmla="*/ 229 w 250"/>
                <a:gd name="T27" fmla="*/ 56 h 251"/>
                <a:gd name="T28" fmla="*/ 214 w 250"/>
                <a:gd name="T29" fmla="*/ 37 h 251"/>
                <a:gd name="T30" fmla="*/ 194 w 250"/>
                <a:gd name="T31" fmla="*/ 20 h 251"/>
                <a:gd name="T32" fmla="*/ 183 w 250"/>
                <a:gd name="T33" fmla="*/ 13 h 251"/>
                <a:gd name="T34" fmla="*/ 173 w 250"/>
                <a:gd name="T35" fmla="*/ 9 h 251"/>
                <a:gd name="T36" fmla="*/ 160 w 250"/>
                <a:gd name="T37" fmla="*/ 5 h 251"/>
                <a:gd name="T38" fmla="*/ 149 w 250"/>
                <a:gd name="T39" fmla="*/ 2 h 251"/>
                <a:gd name="T40" fmla="*/ 125 w 250"/>
                <a:gd name="T41" fmla="*/ 0 h 251"/>
                <a:gd name="T42" fmla="*/ 99 w 250"/>
                <a:gd name="T43" fmla="*/ 2 h 251"/>
                <a:gd name="T44" fmla="*/ 76 w 250"/>
                <a:gd name="T45" fmla="*/ 9 h 251"/>
                <a:gd name="T46" fmla="*/ 55 w 250"/>
                <a:gd name="T47" fmla="*/ 20 h 251"/>
                <a:gd name="T48" fmla="*/ 36 w 250"/>
                <a:gd name="T49" fmla="*/ 37 h 251"/>
                <a:gd name="T50" fmla="*/ 20 w 250"/>
                <a:gd name="T51" fmla="*/ 56 h 251"/>
                <a:gd name="T52" fmla="*/ 9 w 250"/>
                <a:gd name="T53" fmla="*/ 77 h 251"/>
                <a:gd name="T54" fmla="*/ 2 w 250"/>
                <a:gd name="T55" fmla="*/ 100 h 251"/>
                <a:gd name="T56" fmla="*/ 0 w 250"/>
                <a:gd name="T57" fmla="*/ 125 h 251"/>
                <a:gd name="T58" fmla="*/ 2 w 250"/>
                <a:gd name="T59" fmla="*/ 150 h 251"/>
                <a:gd name="T60" fmla="*/ 4 w 250"/>
                <a:gd name="T61" fmla="*/ 161 h 251"/>
                <a:gd name="T62" fmla="*/ 9 w 250"/>
                <a:gd name="T63" fmla="*/ 173 h 251"/>
                <a:gd name="T64" fmla="*/ 13 w 250"/>
                <a:gd name="T65" fmla="*/ 183 h 251"/>
                <a:gd name="T66" fmla="*/ 20 w 250"/>
                <a:gd name="T67" fmla="*/ 194 h 251"/>
                <a:gd name="T68" fmla="*/ 36 w 250"/>
                <a:gd name="T69" fmla="*/ 214 h 251"/>
                <a:gd name="T70" fmla="*/ 55 w 250"/>
                <a:gd name="T71" fmla="*/ 230 h 251"/>
                <a:gd name="T72" fmla="*/ 76 w 250"/>
                <a:gd name="T73" fmla="*/ 241 h 251"/>
                <a:gd name="T74" fmla="*/ 99 w 250"/>
                <a:gd name="T75" fmla="*/ 247 h 251"/>
                <a:gd name="T76" fmla="*/ 112 w 250"/>
                <a:gd name="T77" fmla="*/ 250 h 251"/>
                <a:gd name="T78" fmla="*/ 125 w 250"/>
                <a:gd name="T79" fmla="*/ 251 h 251"/>
                <a:gd name="T80" fmla="*/ 136 w 250"/>
                <a:gd name="T81" fmla="*/ 250 h 251"/>
                <a:gd name="T82" fmla="*/ 149 w 250"/>
                <a:gd name="T83" fmla="*/ 247 h 251"/>
                <a:gd name="T84" fmla="*/ 160 w 250"/>
                <a:gd name="T85" fmla="*/ 244 h 251"/>
                <a:gd name="T86" fmla="*/ 166 w 250"/>
                <a:gd name="T87" fmla="*/ 242 h 251"/>
                <a:gd name="T88" fmla="*/ 173 w 250"/>
                <a:gd name="T89" fmla="*/ 241 h 251"/>
                <a:gd name="T90" fmla="*/ 177 w 250"/>
                <a:gd name="T91" fmla="*/ 237 h 251"/>
                <a:gd name="T92" fmla="*/ 183 w 250"/>
                <a:gd name="T93" fmla="*/ 235 h 251"/>
                <a:gd name="T94" fmla="*/ 194 w 250"/>
                <a:gd name="T95" fmla="*/ 230 h 251"/>
                <a:gd name="T96" fmla="*/ 214 w 250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1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7"/>
                  </a:lnTo>
                  <a:lnTo>
                    <a:pt x="229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5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30"/>
                  </a:lnTo>
                  <a:lnTo>
                    <a:pt x="76" y="241"/>
                  </a:lnTo>
                  <a:lnTo>
                    <a:pt x="99" y="247"/>
                  </a:lnTo>
                  <a:lnTo>
                    <a:pt x="112" y="250"/>
                  </a:lnTo>
                  <a:lnTo>
                    <a:pt x="125" y="251"/>
                  </a:lnTo>
                  <a:lnTo>
                    <a:pt x="136" y="250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F645F1E1-E6D6-8B80-2201-A043C88B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1808163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7 h 251"/>
                <a:gd name="T8" fmla="*/ 241 w 251"/>
                <a:gd name="T9" fmla="*/ 173 h 251"/>
                <a:gd name="T10" fmla="*/ 242 w 251"/>
                <a:gd name="T11" fmla="*/ 166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6 h 251"/>
                <a:gd name="T18" fmla="*/ 251 w 251"/>
                <a:gd name="T19" fmla="*/ 125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3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5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BB717EE0-ECE0-7218-AF36-C5A78FDAE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38" y="1651000"/>
              <a:ext cx="55563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6D794B53-C16F-4D49-8AB3-1232E6092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551" y="1651000"/>
              <a:ext cx="57150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3833F796-B482-63E1-5D70-3C3E07C5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1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7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100 h 250"/>
                <a:gd name="T56" fmla="*/ 0 w 251"/>
                <a:gd name="T57" fmla="*/ 125 h 250"/>
                <a:gd name="T58" fmla="*/ 2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2 h 250"/>
                <a:gd name="T88" fmla="*/ 173 w 251"/>
                <a:gd name="T89" fmla="*/ 240 h 250"/>
                <a:gd name="T90" fmla="*/ 177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67069703-AEB7-D907-B786-BABDF26A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1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08DD3F93-490A-1541-E5B2-B3A8A03F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BD140B36-EC37-235B-7307-213E24FF2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938" y="1647825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8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8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3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8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2856F81B-58D3-442B-892B-59E1543F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288" y="16478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A8C492BE-5051-CE83-A2AA-9A0E87A4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163" y="1958975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5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2 h 251"/>
                <a:gd name="T40" fmla="*/ 126 w 251"/>
                <a:gd name="T41" fmla="*/ 0 h 251"/>
                <a:gd name="T42" fmla="*/ 100 w 251"/>
                <a:gd name="T43" fmla="*/ 2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7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7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7 h 251"/>
                <a:gd name="T92" fmla="*/ 183 w 251"/>
                <a:gd name="T93" fmla="*/ 235 h 251"/>
                <a:gd name="T94" fmla="*/ 195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5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3837CD7E-C3D0-3531-2735-5DFDFC278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688" y="21177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AF389F47-8E4E-E3FE-B29E-02FC1CF21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1" y="2117725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3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6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9D22B501-5B73-6B7F-4394-D1855F6D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1" y="1960563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5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5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5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5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235D00AA-34A6-C3DA-5B43-238514BE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1" y="1803400"/>
              <a:ext cx="55563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1" name="Freeform 42">
              <a:extLst>
                <a:ext uri="{FF2B5EF4-FFF2-40B4-BE49-F238E27FC236}">
                  <a16:creationId xmlns:a16="http://schemas.microsoft.com/office/drawing/2014/main" id="{C1AA7AFF-5478-8C85-46B3-9DA4B8BC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BE5C8EC0-E907-EB16-5A11-1630E096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F6B6B3A8-13FD-4313-C21C-5525283F2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1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C909351F-64A2-4180-2125-9E7152C6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1803400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3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2 w 250"/>
                <a:gd name="T33" fmla="*/ 13 h 250"/>
                <a:gd name="T34" fmla="*/ 172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19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19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2 w 250"/>
                <a:gd name="T89" fmla="*/ 240 h 250"/>
                <a:gd name="T90" fmla="*/ 177 w 250"/>
                <a:gd name="T91" fmla="*/ 237 h 250"/>
                <a:gd name="T92" fmla="*/ 182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3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2" y="13"/>
                  </a:lnTo>
                  <a:lnTo>
                    <a:pt x="172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19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19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2" y="240"/>
                  </a:lnTo>
                  <a:lnTo>
                    <a:pt x="177" y="237"/>
                  </a:lnTo>
                  <a:lnTo>
                    <a:pt x="182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EC6ED4E-0BB1-3378-F400-622272A9A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1803400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8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100 h 250"/>
                <a:gd name="T56" fmla="*/ 0 w 251"/>
                <a:gd name="T57" fmla="*/ 125 h 250"/>
                <a:gd name="T58" fmla="*/ 3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100"/>
                  </a:lnTo>
                  <a:lnTo>
                    <a:pt x="0" y="125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80C0BD51-6A28-6133-CE7D-DF44A9C6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38" y="1639888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6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F3D7F50C-080C-1DF9-A3DA-56808C0D2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6" y="1639888"/>
              <a:ext cx="57150" cy="57150"/>
            </a:xfrm>
            <a:custGeom>
              <a:avLst/>
              <a:gdLst>
                <a:gd name="T0" fmla="*/ 214 w 251"/>
                <a:gd name="T1" fmla="*/ 214 h 251"/>
                <a:gd name="T2" fmla="*/ 230 w 251"/>
                <a:gd name="T3" fmla="*/ 194 h 251"/>
                <a:gd name="T4" fmla="*/ 235 w 251"/>
                <a:gd name="T5" fmla="*/ 183 h 251"/>
                <a:gd name="T6" fmla="*/ 238 w 251"/>
                <a:gd name="T7" fmla="*/ 178 h 251"/>
                <a:gd name="T8" fmla="*/ 241 w 251"/>
                <a:gd name="T9" fmla="*/ 173 h 251"/>
                <a:gd name="T10" fmla="*/ 242 w 251"/>
                <a:gd name="T11" fmla="*/ 167 h 251"/>
                <a:gd name="T12" fmla="*/ 244 w 251"/>
                <a:gd name="T13" fmla="*/ 161 h 251"/>
                <a:gd name="T14" fmla="*/ 248 w 251"/>
                <a:gd name="T15" fmla="*/ 150 h 251"/>
                <a:gd name="T16" fmla="*/ 250 w 251"/>
                <a:gd name="T17" fmla="*/ 137 h 251"/>
                <a:gd name="T18" fmla="*/ 251 w 251"/>
                <a:gd name="T19" fmla="*/ 126 h 251"/>
                <a:gd name="T20" fmla="*/ 250 w 251"/>
                <a:gd name="T21" fmla="*/ 112 h 251"/>
                <a:gd name="T22" fmla="*/ 248 w 251"/>
                <a:gd name="T23" fmla="*/ 100 h 251"/>
                <a:gd name="T24" fmla="*/ 241 w 251"/>
                <a:gd name="T25" fmla="*/ 77 h 251"/>
                <a:gd name="T26" fmla="*/ 230 w 251"/>
                <a:gd name="T27" fmla="*/ 56 h 251"/>
                <a:gd name="T28" fmla="*/ 214 w 251"/>
                <a:gd name="T29" fmla="*/ 37 h 251"/>
                <a:gd name="T30" fmla="*/ 194 w 251"/>
                <a:gd name="T31" fmla="*/ 20 h 251"/>
                <a:gd name="T32" fmla="*/ 183 w 251"/>
                <a:gd name="T33" fmla="*/ 14 h 251"/>
                <a:gd name="T34" fmla="*/ 173 w 251"/>
                <a:gd name="T35" fmla="*/ 9 h 251"/>
                <a:gd name="T36" fmla="*/ 161 w 251"/>
                <a:gd name="T37" fmla="*/ 5 h 251"/>
                <a:gd name="T38" fmla="*/ 150 w 251"/>
                <a:gd name="T39" fmla="*/ 3 h 251"/>
                <a:gd name="T40" fmla="*/ 126 w 251"/>
                <a:gd name="T41" fmla="*/ 0 h 251"/>
                <a:gd name="T42" fmla="*/ 100 w 251"/>
                <a:gd name="T43" fmla="*/ 3 h 251"/>
                <a:gd name="T44" fmla="*/ 77 w 251"/>
                <a:gd name="T45" fmla="*/ 9 h 251"/>
                <a:gd name="T46" fmla="*/ 56 w 251"/>
                <a:gd name="T47" fmla="*/ 20 h 251"/>
                <a:gd name="T48" fmla="*/ 37 w 251"/>
                <a:gd name="T49" fmla="*/ 37 h 251"/>
                <a:gd name="T50" fmla="*/ 20 w 251"/>
                <a:gd name="T51" fmla="*/ 56 h 251"/>
                <a:gd name="T52" fmla="*/ 9 w 251"/>
                <a:gd name="T53" fmla="*/ 77 h 251"/>
                <a:gd name="T54" fmla="*/ 3 w 251"/>
                <a:gd name="T55" fmla="*/ 100 h 251"/>
                <a:gd name="T56" fmla="*/ 0 w 251"/>
                <a:gd name="T57" fmla="*/ 126 h 251"/>
                <a:gd name="T58" fmla="*/ 3 w 251"/>
                <a:gd name="T59" fmla="*/ 150 h 251"/>
                <a:gd name="T60" fmla="*/ 5 w 251"/>
                <a:gd name="T61" fmla="*/ 161 h 251"/>
                <a:gd name="T62" fmla="*/ 9 w 251"/>
                <a:gd name="T63" fmla="*/ 173 h 251"/>
                <a:gd name="T64" fmla="*/ 14 w 251"/>
                <a:gd name="T65" fmla="*/ 183 h 251"/>
                <a:gd name="T66" fmla="*/ 20 w 251"/>
                <a:gd name="T67" fmla="*/ 194 h 251"/>
                <a:gd name="T68" fmla="*/ 37 w 251"/>
                <a:gd name="T69" fmla="*/ 214 h 251"/>
                <a:gd name="T70" fmla="*/ 56 w 251"/>
                <a:gd name="T71" fmla="*/ 230 h 251"/>
                <a:gd name="T72" fmla="*/ 77 w 251"/>
                <a:gd name="T73" fmla="*/ 241 h 251"/>
                <a:gd name="T74" fmla="*/ 100 w 251"/>
                <a:gd name="T75" fmla="*/ 248 h 251"/>
                <a:gd name="T76" fmla="*/ 112 w 251"/>
                <a:gd name="T77" fmla="*/ 250 h 251"/>
                <a:gd name="T78" fmla="*/ 126 w 251"/>
                <a:gd name="T79" fmla="*/ 251 h 251"/>
                <a:gd name="T80" fmla="*/ 137 w 251"/>
                <a:gd name="T81" fmla="*/ 250 h 251"/>
                <a:gd name="T82" fmla="*/ 150 w 251"/>
                <a:gd name="T83" fmla="*/ 248 h 251"/>
                <a:gd name="T84" fmla="*/ 161 w 251"/>
                <a:gd name="T85" fmla="*/ 244 h 251"/>
                <a:gd name="T86" fmla="*/ 167 w 251"/>
                <a:gd name="T87" fmla="*/ 242 h 251"/>
                <a:gd name="T88" fmla="*/ 173 w 251"/>
                <a:gd name="T89" fmla="*/ 241 h 251"/>
                <a:gd name="T90" fmla="*/ 178 w 251"/>
                <a:gd name="T91" fmla="*/ 238 h 251"/>
                <a:gd name="T92" fmla="*/ 183 w 251"/>
                <a:gd name="T93" fmla="*/ 235 h 251"/>
                <a:gd name="T94" fmla="*/ 194 w 251"/>
                <a:gd name="T95" fmla="*/ 230 h 251"/>
                <a:gd name="T96" fmla="*/ 214 w 251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1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8"/>
                  </a:lnTo>
                  <a:lnTo>
                    <a:pt x="241" y="173"/>
                  </a:lnTo>
                  <a:lnTo>
                    <a:pt x="242" y="167"/>
                  </a:lnTo>
                  <a:lnTo>
                    <a:pt x="244" y="161"/>
                  </a:lnTo>
                  <a:lnTo>
                    <a:pt x="248" y="150"/>
                  </a:lnTo>
                  <a:lnTo>
                    <a:pt x="250" y="137"/>
                  </a:lnTo>
                  <a:lnTo>
                    <a:pt x="251" y="126"/>
                  </a:lnTo>
                  <a:lnTo>
                    <a:pt x="250" y="112"/>
                  </a:lnTo>
                  <a:lnTo>
                    <a:pt x="248" y="100"/>
                  </a:lnTo>
                  <a:lnTo>
                    <a:pt x="241" y="77"/>
                  </a:lnTo>
                  <a:lnTo>
                    <a:pt x="230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1" y="5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0" y="3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6"/>
                  </a:lnTo>
                  <a:lnTo>
                    <a:pt x="9" y="77"/>
                  </a:lnTo>
                  <a:lnTo>
                    <a:pt x="3" y="100"/>
                  </a:lnTo>
                  <a:lnTo>
                    <a:pt x="0" y="126"/>
                  </a:lnTo>
                  <a:lnTo>
                    <a:pt x="3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30"/>
                  </a:lnTo>
                  <a:lnTo>
                    <a:pt x="77" y="241"/>
                  </a:lnTo>
                  <a:lnTo>
                    <a:pt x="100" y="248"/>
                  </a:lnTo>
                  <a:lnTo>
                    <a:pt x="112" y="250"/>
                  </a:lnTo>
                  <a:lnTo>
                    <a:pt x="126" y="251"/>
                  </a:lnTo>
                  <a:lnTo>
                    <a:pt x="137" y="250"/>
                  </a:lnTo>
                  <a:lnTo>
                    <a:pt x="150" y="248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8D349BA4-ACFF-26AE-7265-AAAF765B1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14747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9B2A60F1-942C-7B0A-2004-83919EC4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1474788"/>
              <a:ext cx="57150" cy="57150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0 h 250"/>
                <a:gd name="T14" fmla="*/ 247 w 250"/>
                <a:gd name="T15" fmla="*/ 149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99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6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6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99 h 250"/>
                <a:gd name="T56" fmla="*/ 0 w 250"/>
                <a:gd name="T57" fmla="*/ 125 h 250"/>
                <a:gd name="T58" fmla="*/ 2 w 250"/>
                <a:gd name="T59" fmla="*/ 149 h 250"/>
                <a:gd name="T60" fmla="*/ 4 w 250"/>
                <a:gd name="T61" fmla="*/ 160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0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1 h 250"/>
                <a:gd name="T88" fmla="*/ 173 w 250"/>
                <a:gd name="T89" fmla="*/ 240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7E265A8-0366-5F4D-09D0-0CDB3916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4747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6 w 251"/>
                <a:gd name="T5" fmla="*/ 183 h 250"/>
                <a:gd name="T6" fmla="*/ 238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8 w 251"/>
                <a:gd name="T15" fmla="*/ 149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8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6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3 w 251"/>
                <a:gd name="T55" fmla="*/ 99 h 250"/>
                <a:gd name="T56" fmla="*/ 0 w 251"/>
                <a:gd name="T57" fmla="*/ 125 h 250"/>
                <a:gd name="T58" fmla="*/ 3 w 251"/>
                <a:gd name="T59" fmla="*/ 149 h 250"/>
                <a:gd name="T60" fmla="*/ 5 w 251"/>
                <a:gd name="T61" fmla="*/ 160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6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1 h 250"/>
                <a:gd name="T88" fmla="*/ 173 w 251"/>
                <a:gd name="T89" fmla="*/ 240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6" y="183"/>
                  </a:lnTo>
                  <a:lnTo>
                    <a:pt x="238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8" y="149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8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3" y="99"/>
                  </a:lnTo>
                  <a:lnTo>
                    <a:pt x="0" y="125"/>
                  </a:lnTo>
                  <a:lnTo>
                    <a:pt x="3" y="149"/>
                  </a:lnTo>
                  <a:lnTo>
                    <a:pt x="5" y="160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1"/>
                  </a:lnTo>
                  <a:lnTo>
                    <a:pt x="173" y="240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69948CDA-FE7F-A37E-9771-0CC3EB20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1309688"/>
              <a:ext cx="57150" cy="57150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2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0 h 250"/>
                <a:gd name="T14" fmla="*/ 247 w 251"/>
                <a:gd name="T15" fmla="*/ 149 h 250"/>
                <a:gd name="T16" fmla="*/ 249 w 251"/>
                <a:gd name="T17" fmla="*/ 136 h 250"/>
                <a:gd name="T18" fmla="*/ 251 w 251"/>
                <a:gd name="T19" fmla="*/ 125 h 250"/>
                <a:gd name="T20" fmla="*/ 249 w 251"/>
                <a:gd name="T21" fmla="*/ 112 h 250"/>
                <a:gd name="T22" fmla="*/ 247 w 251"/>
                <a:gd name="T23" fmla="*/ 99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6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8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8 h 250"/>
                <a:gd name="T46" fmla="*/ 55 w 251"/>
                <a:gd name="T47" fmla="*/ 20 h 250"/>
                <a:gd name="T48" fmla="*/ 37 w 251"/>
                <a:gd name="T49" fmla="*/ 36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99 h 250"/>
                <a:gd name="T56" fmla="*/ 0 w 251"/>
                <a:gd name="T57" fmla="*/ 125 h 250"/>
                <a:gd name="T58" fmla="*/ 2 w 251"/>
                <a:gd name="T59" fmla="*/ 149 h 250"/>
                <a:gd name="T60" fmla="*/ 4 w 251"/>
                <a:gd name="T61" fmla="*/ 160 h 250"/>
                <a:gd name="T62" fmla="*/ 9 w 251"/>
                <a:gd name="T63" fmla="*/ 173 h 250"/>
                <a:gd name="T64" fmla="*/ 13 w 251"/>
                <a:gd name="T65" fmla="*/ 182 h 250"/>
                <a:gd name="T66" fmla="*/ 20 w 251"/>
                <a:gd name="T67" fmla="*/ 194 h 250"/>
                <a:gd name="T68" fmla="*/ 37 w 251"/>
                <a:gd name="T69" fmla="*/ 214 h 250"/>
                <a:gd name="T70" fmla="*/ 55 w 251"/>
                <a:gd name="T71" fmla="*/ 229 h 250"/>
                <a:gd name="T72" fmla="*/ 77 w 251"/>
                <a:gd name="T73" fmla="*/ 240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6 w 251"/>
                <a:gd name="T81" fmla="*/ 249 h 250"/>
                <a:gd name="T82" fmla="*/ 150 w 251"/>
                <a:gd name="T83" fmla="*/ 247 h 250"/>
                <a:gd name="T84" fmla="*/ 161 w 251"/>
                <a:gd name="T85" fmla="*/ 243 h 250"/>
                <a:gd name="T86" fmla="*/ 166 w 251"/>
                <a:gd name="T87" fmla="*/ 241 h 250"/>
                <a:gd name="T88" fmla="*/ 173 w 251"/>
                <a:gd name="T89" fmla="*/ 240 h 250"/>
                <a:gd name="T90" fmla="*/ 177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2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0"/>
                  </a:lnTo>
                  <a:lnTo>
                    <a:pt x="247" y="149"/>
                  </a:lnTo>
                  <a:lnTo>
                    <a:pt x="249" y="136"/>
                  </a:lnTo>
                  <a:lnTo>
                    <a:pt x="251" y="125"/>
                  </a:lnTo>
                  <a:lnTo>
                    <a:pt x="249" y="112"/>
                  </a:lnTo>
                  <a:lnTo>
                    <a:pt x="247" y="99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6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8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8"/>
                  </a:lnTo>
                  <a:lnTo>
                    <a:pt x="55" y="20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9" y="173"/>
                  </a:lnTo>
                  <a:lnTo>
                    <a:pt x="13" y="182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5" y="229"/>
                  </a:lnTo>
                  <a:lnTo>
                    <a:pt x="77" y="240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3"/>
                  </a:lnTo>
                  <a:lnTo>
                    <a:pt x="166" y="241"/>
                  </a:lnTo>
                  <a:lnTo>
                    <a:pt x="173" y="240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AA74B320-75F0-8522-342E-F10B5F7D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1144588"/>
              <a:ext cx="57150" cy="57150"/>
            </a:xfrm>
            <a:custGeom>
              <a:avLst/>
              <a:gdLst>
                <a:gd name="T0" fmla="*/ 214 w 250"/>
                <a:gd name="T1" fmla="*/ 214 h 251"/>
                <a:gd name="T2" fmla="*/ 229 w 250"/>
                <a:gd name="T3" fmla="*/ 194 h 251"/>
                <a:gd name="T4" fmla="*/ 235 w 250"/>
                <a:gd name="T5" fmla="*/ 183 h 251"/>
                <a:gd name="T6" fmla="*/ 237 w 250"/>
                <a:gd name="T7" fmla="*/ 178 h 251"/>
                <a:gd name="T8" fmla="*/ 240 w 250"/>
                <a:gd name="T9" fmla="*/ 173 h 251"/>
                <a:gd name="T10" fmla="*/ 241 w 250"/>
                <a:gd name="T11" fmla="*/ 167 h 251"/>
                <a:gd name="T12" fmla="*/ 244 w 250"/>
                <a:gd name="T13" fmla="*/ 161 h 251"/>
                <a:gd name="T14" fmla="*/ 247 w 250"/>
                <a:gd name="T15" fmla="*/ 150 h 251"/>
                <a:gd name="T16" fmla="*/ 249 w 250"/>
                <a:gd name="T17" fmla="*/ 137 h 251"/>
                <a:gd name="T18" fmla="*/ 250 w 250"/>
                <a:gd name="T19" fmla="*/ 126 h 251"/>
                <a:gd name="T20" fmla="*/ 249 w 250"/>
                <a:gd name="T21" fmla="*/ 112 h 251"/>
                <a:gd name="T22" fmla="*/ 247 w 250"/>
                <a:gd name="T23" fmla="*/ 100 h 251"/>
                <a:gd name="T24" fmla="*/ 240 w 250"/>
                <a:gd name="T25" fmla="*/ 77 h 251"/>
                <a:gd name="T26" fmla="*/ 229 w 250"/>
                <a:gd name="T27" fmla="*/ 56 h 251"/>
                <a:gd name="T28" fmla="*/ 214 w 250"/>
                <a:gd name="T29" fmla="*/ 37 h 251"/>
                <a:gd name="T30" fmla="*/ 194 w 250"/>
                <a:gd name="T31" fmla="*/ 20 h 251"/>
                <a:gd name="T32" fmla="*/ 183 w 250"/>
                <a:gd name="T33" fmla="*/ 14 h 251"/>
                <a:gd name="T34" fmla="*/ 173 w 250"/>
                <a:gd name="T35" fmla="*/ 9 h 251"/>
                <a:gd name="T36" fmla="*/ 160 w 250"/>
                <a:gd name="T37" fmla="*/ 5 h 251"/>
                <a:gd name="T38" fmla="*/ 149 w 250"/>
                <a:gd name="T39" fmla="*/ 3 h 251"/>
                <a:gd name="T40" fmla="*/ 125 w 250"/>
                <a:gd name="T41" fmla="*/ 0 h 251"/>
                <a:gd name="T42" fmla="*/ 99 w 250"/>
                <a:gd name="T43" fmla="*/ 3 h 251"/>
                <a:gd name="T44" fmla="*/ 76 w 250"/>
                <a:gd name="T45" fmla="*/ 9 h 251"/>
                <a:gd name="T46" fmla="*/ 55 w 250"/>
                <a:gd name="T47" fmla="*/ 20 h 251"/>
                <a:gd name="T48" fmla="*/ 36 w 250"/>
                <a:gd name="T49" fmla="*/ 37 h 251"/>
                <a:gd name="T50" fmla="*/ 20 w 250"/>
                <a:gd name="T51" fmla="*/ 56 h 251"/>
                <a:gd name="T52" fmla="*/ 8 w 250"/>
                <a:gd name="T53" fmla="*/ 77 h 251"/>
                <a:gd name="T54" fmla="*/ 2 w 250"/>
                <a:gd name="T55" fmla="*/ 100 h 251"/>
                <a:gd name="T56" fmla="*/ 0 w 250"/>
                <a:gd name="T57" fmla="*/ 126 h 251"/>
                <a:gd name="T58" fmla="*/ 2 w 250"/>
                <a:gd name="T59" fmla="*/ 150 h 251"/>
                <a:gd name="T60" fmla="*/ 4 w 250"/>
                <a:gd name="T61" fmla="*/ 161 h 251"/>
                <a:gd name="T62" fmla="*/ 8 w 250"/>
                <a:gd name="T63" fmla="*/ 173 h 251"/>
                <a:gd name="T64" fmla="*/ 13 w 250"/>
                <a:gd name="T65" fmla="*/ 183 h 251"/>
                <a:gd name="T66" fmla="*/ 20 w 250"/>
                <a:gd name="T67" fmla="*/ 194 h 251"/>
                <a:gd name="T68" fmla="*/ 36 w 250"/>
                <a:gd name="T69" fmla="*/ 214 h 251"/>
                <a:gd name="T70" fmla="*/ 55 w 250"/>
                <a:gd name="T71" fmla="*/ 230 h 251"/>
                <a:gd name="T72" fmla="*/ 76 w 250"/>
                <a:gd name="T73" fmla="*/ 241 h 251"/>
                <a:gd name="T74" fmla="*/ 99 w 250"/>
                <a:gd name="T75" fmla="*/ 248 h 251"/>
                <a:gd name="T76" fmla="*/ 112 w 250"/>
                <a:gd name="T77" fmla="*/ 250 h 251"/>
                <a:gd name="T78" fmla="*/ 125 w 250"/>
                <a:gd name="T79" fmla="*/ 251 h 251"/>
                <a:gd name="T80" fmla="*/ 136 w 250"/>
                <a:gd name="T81" fmla="*/ 250 h 251"/>
                <a:gd name="T82" fmla="*/ 149 w 250"/>
                <a:gd name="T83" fmla="*/ 248 h 251"/>
                <a:gd name="T84" fmla="*/ 160 w 250"/>
                <a:gd name="T85" fmla="*/ 244 h 251"/>
                <a:gd name="T86" fmla="*/ 166 w 250"/>
                <a:gd name="T87" fmla="*/ 242 h 251"/>
                <a:gd name="T88" fmla="*/ 173 w 250"/>
                <a:gd name="T89" fmla="*/ 241 h 251"/>
                <a:gd name="T90" fmla="*/ 177 w 250"/>
                <a:gd name="T91" fmla="*/ 238 h 251"/>
                <a:gd name="T92" fmla="*/ 183 w 250"/>
                <a:gd name="T93" fmla="*/ 235 h 251"/>
                <a:gd name="T94" fmla="*/ 194 w 250"/>
                <a:gd name="T95" fmla="*/ 230 h 251"/>
                <a:gd name="T96" fmla="*/ 214 w 250"/>
                <a:gd name="T97" fmla="*/ 2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1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8"/>
                  </a:lnTo>
                  <a:lnTo>
                    <a:pt x="240" y="173"/>
                  </a:lnTo>
                  <a:lnTo>
                    <a:pt x="241" y="167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7"/>
                  </a:lnTo>
                  <a:lnTo>
                    <a:pt x="250" y="126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7"/>
                  </a:lnTo>
                  <a:lnTo>
                    <a:pt x="229" y="56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4"/>
                  </a:lnTo>
                  <a:lnTo>
                    <a:pt x="173" y="9"/>
                  </a:lnTo>
                  <a:lnTo>
                    <a:pt x="160" y="5"/>
                  </a:lnTo>
                  <a:lnTo>
                    <a:pt x="149" y="3"/>
                  </a:lnTo>
                  <a:lnTo>
                    <a:pt x="125" y="0"/>
                  </a:lnTo>
                  <a:lnTo>
                    <a:pt x="99" y="3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6"/>
                  </a:lnTo>
                  <a:lnTo>
                    <a:pt x="8" y="77"/>
                  </a:lnTo>
                  <a:lnTo>
                    <a:pt x="2" y="100"/>
                  </a:lnTo>
                  <a:lnTo>
                    <a:pt x="0" y="126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30"/>
                  </a:lnTo>
                  <a:lnTo>
                    <a:pt x="76" y="241"/>
                  </a:lnTo>
                  <a:lnTo>
                    <a:pt x="99" y="248"/>
                  </a:lnTo>
                  <a:lnTo>
                    <a:pt x="112" y="250"/>
                  </a:lnTo>
                  <a:lnTo>
                    <a:pt x="125" y="251"/>
                  </a:lnTo>
                  <a:lnTo>
                    <a:pt x="136" y="250"/>
                  </a:lnTo>
                  <a:lnTo>
                    <a:pt x="149" y="248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8"/>
                  </a:lnTo>
                  <a:lnTo>
                    <a:pt x="183" y="235"/>
                  </a:lnTo>
                  <a:lnTo>
                    <a:pt x="194" y="230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57D13858-1E51-0AEE-1B4D-832E6F8E5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563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99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8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8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99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99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8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8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99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4" name="Freeform 55">
              <a:extLst>
                <a:ext uri="{FF2B5EF4-FFF2-40B4-BE49-F238E27FC236}">
                  <a16:creationId xmlns:a16="http://schemas.microsoft.com/office/drawing/2014/main" id="{E69CA358-E068-605B-0F51-70DB89F1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1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0 w 250"/>
                <a:gd name="T37" fmla="*/ 4 h 250"/>
                <a:gd name="T38" fmla="*/ 149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49 w 250"/>
                <a:gd name="T83" fmla="*/ 247 h 250"/>
                <a:gd name="T84" fmla="*/ 160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1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0" y="4"/>
                  </a:lnTo>
                  <a:lnTo>
                    <a:pt x="149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49" y="247"/>
                  </a:lnTo>
                  <a:lnTo>
                    <a:pt x="160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5" name="Freeform 56">
              <a:extLst>
                <a:ext uri="{FF2B5EF4-FFF2-40B4-BE49-F238E27FC236}">
                  <a16:creationId xmlns:a16="http://schemas.microsoft.com/office/drawing/2014/main" id="{01E7FAB7-7006-78F4-1181-A97D26B5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1306513"/>
              <a:ext cx="57150" cy="55563"/>
            </a:xfrm>
            <a:custGeom>
              <a:avLst/>
              <a:gdLst>
                <a:gd name="T0" fmla="*/ 214 w 250"/>
                <a:gd name="T1" fmla="*/ 214 h 250"/>
                <a:gd name="T2" fmla="*/ 229 w 250"/>
                <a:gd name="T3" fmla="*/ 194 h 250"/>
                <a:gd name="T4" fmla="*/ 235 w 250"/>
                <a:gd name="T5" fmla="*/ 183 h 250"/>
                <a:gd name="T6" fmla="*/ 237 w 250"/>
                <a:gd name="T7" fmla="*/ 177 h 250"/>
                <a:gd name="T8" fmla="*/ 240 w 250"/>
                <a:gd name="T9" fmla="*/ 173 h 250"/>
                <a:gd name="T10" fmla="*/ 242 w 250"/>
                <a:gd name="T11" fmla="*/ 166 h 250"/>
                <a:gd name="T12" fmla="*/ 244 w 250"/>
                <a:gd name="T13" fmla="*/ 161 h 250"/>
                <a:gd name="T14" fmla="*/ 247 w 250"/>
                <a:gd name="T15" fmla="*/ 150 h 250"/>
                <a:gd name="T16" fmla="*/ 249 w 250"/>
                <a:gd name="T17" fmla="*/ 136 h 250"/>
                <a:gd name="T18" fmla="*/ 250 w 250"/>
                <a:gd name="T19" fmla="*/ 125 h 250"/>
                <a:gd name="T20" fmla="*/ 249 w 250"/>
                <a:gd name="T21" fmla="*/ 112 h 250"/>
                <a:gd name="T22" fmla="*/ 247 w 250"/>
                <a:gd name="T23" fmla="*/ 100 h 250"/>
                <a:gd name="T24" fmla="*/ 240 w 250"/>
                <a:gd name="T25" fmla="*/ 76 h 250"/>
                <a:gd name="T26" fmla="*/ 229 w 250"/>
                <a:gd name="T27" fmla="*/ 55 h 250"/>
                <a:gd name="T28" fmla="*/ 214 w 250"/>
                <a:gd name="T29" fmla="*/ 37 h 250"/>
                <a:gd name="T30" fmla="*/ 194 w 250"/>
                <a:gd name="T31" fmla="*/ 20 h 250"/>
                <a:gd name="T32" fmla="*/ 183 w 250"/>
                <a:gd name="T33" fmla="*/ 13 h 250"/>
                <a:gd name="T34" fmla="*/ 173 w 250"/>
                <a:gd name="T35" fmla="*/ 9 h 250"/>
                <a:gd name="T36" fmla="*/ 161 w 250"/>
                <a:gd name="T37" fmla="*/ 4 h 250"/>
                <a:gd name="T38" fmla="*/ 150 w 250"/>
                <a:gd name="T39" fmla="*/ 2 h 250"/>
                <a:gd name="T40" fmla="*/ 125 w 250"/>
                <a:gd name="T41" fmla="*/ 0 h 250"/>
                <a:gd name="T42" fmla="*/ 100 w 250"/>
                <a:gd name="T43" fmla="*/ 2 h 250"/>
                <a:gd name="T44" fmla="*/ 76 w 250"/>
                <a:gd name="T45" fmla="*/ 9 h 250"/>
                <a:gd name="T46" fmla="*/ 55 w 250"/>
                <a:gd name="T47" fmla="*/ 20 h 250"/>
                <a:gd name="T48" fmla="*/ 36 w 250"/>
                <a:gd name="T49" fmla="*/ 37 h 250"/>
                <a:gd name="T50" fmla="*/ 20 w 250"/>
                <a:gd name="T51" fmla="*/ 55 h 250"/>
                <a:gd name="T52" fmla="*/ 9 w 250"/>
                <a:gd name="T53" fmla="*/ 76 h 250"/>
                <a:gd name="T54" fmla="*/ 2 w 250"/>
                <a:gd name="T55" fmla="*/ 100 h 250"/>
                <a:gd name="T56" fmla="*/ 0 w 250"/>
                <a:gd name="T57" fmla="*/ 125 h 250"/>
                <a:gd name="T58" fmla="*/ 2 w 250"/>
                <a:gd name="T59" fmla="*/ 150 h 250"/>
                <a:gd name="T60" fmla="*/ 4 w 250"/>
                <a:gd name="T61" fmla="*/ 161 h 250"/>
                <a:gd name="T62" fmla="*/ 9 w 250"/>
                <a:gd name="T63" fmla="*/ 173 h 250"/>
                <a:gd name="T64" fmla="*/ 13 w 250"/>
                <a:gd name="T65" fmla="*/ 183 h 250"/>
                <a:gd name="T66" fmla="*/ 20 w 250"/>
                <a:gd name="T67" fmla="*/ 194 h 250"/>
                <a:gd name="T68" fmla="*/ 36 w 250"/>
                <a:gd name="T69" fmla="*/ 214 h 250"/>
                <a:gd name="T70" fmla="*/ 55 w 250"/>
                <a:gd name="T71" fmla="*/ 229 h 250"/>
                <a:gd name="T72" fmla="*/ 76 w 250"/>
                <a:gd name="T73" fmla="*/ 241 h 250"/>
                <a:gd name="T74" fmla="*/ 100 w 250"/>
                <a:gd name="T75" fmla="*/ 247 h 250"/>
                <a:gd name="T76" fmla="*/ 112 w 250"/>
                <a:gd name="T77" fmla="*/ 249 h 250"/>
                <a:gd name="T78" fmla="*/ 125 w 250"/>
                <a:gd name="T79" fmla="*/ 250 h 250"/>
                <a:gd name="T80" fmla="*/ 136 w 250"/>
                <a:gd name="T81" fmla="*/ 249 h 250"/>
                <a:gd name="T82" fmla="*/ 150 w 250"/>
                <a:gd name="T83" fmla="*/ 247 h 250"/>
                <a:gd name="T84" fmla="*/ 161 w 250"/>
                <a:gd name="T85" fmla="*/ 244 h 250"/>
                <a:gd name="T86" fmla="*/ 166 w 250"/>
                <a:gd name="T87" fmla="*/ 242 h 250"/>
                <a:gd name="T88" fmla="*/ 173 w 250"/>
                <a:gd name="T89" fmla="*/ 241 h 250"/>
                <a:gd name="T90" fmla="*/ 177 w 250"/>
                <a:gd name="T91" fmla="*/ 237 h 250"/>
                <a:gd name="T92" fmla="*/ 183 w 250"/>
                <a:gd name="T93" fmla="*/ 235 h 250"/>
                <a:gd name="T94" fmla="*/ 194 w 250"/>
                <a:gd name="T95" fmla="*/ 229 h 250"/>
                <a:gd name="T96" fmla="*/ 214 w 250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0" h="250">
                  <a:moveTo>
                    <a:pt x="214" y="214"/>
                  </a:moveTo>
                  <a:lnTo>
                    <a:pt x="229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0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49" y="136"/>
                  </a:lnTo>
                  <a:lnTo>
                    <a:pt x="250" y="125"/>
                  </a:lnTo>
                  <a:lnTo>
                    <a:pt x="249" y="112"/>
                  </a:lnTo>
                  <a:lnTo>
                    <a:pt x="247" y="100"/>
                  </a:lnTo>
                  <a:lnTo>
                    <a:pt x="240" y="76"/>
                  </a:lnTo>
                  <a:lnTo>
                    <a:pt x="229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6" y="9"/>
                  </a:lnTo>
                  <a:lnTo>
                    <a:pt x="55" y="20"/>
                  </a:lnTo>
                  <a:lnTo>
                    <a:pt x="36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4" y="161"/>
                  </a:lnTo>
                  <a:lnTo>
                    <a:pt x="9" y="173"/>
                  </a:lnTo>
                  <a:lnTo>
                    <a:pt x="13" y="183"/>
                  </a:lnTo>
                  <a:lnTo>
                    <a:pt x="20" y="194"/>
                  </a:lnTo>
                  <a:lnTo>
                    <a:pt x="36" y="214"/>
                  </a:lnTo>
                  <a:lnTo>
                    <a:pt x="55" y="229"/>
                  </a:lnTo>
                  <a:lnTo>
                    <a:pt x="76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6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6" y="242"/>
                  </a:lnTo>
                  <a:lnTo>
                    <a:pt x="173" y="241"/>
                  </a:lnTo>
                  <a:lnTo>
                    <a:pt x="177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26" name="Freeform 57">
              <a:extLst>
                <a:ext uri="{FF2B5EF4-FFF2-40B4-BE49-F238E27FC236}">
                  <a16:creationId xmlns:a16="http://schemas.microsoft.com/office/drawing/2014/main" id="{CFD245B6-FED1-9387-D444-290FDF1B3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726" y="1306513"/>
              <a:ext cx="57150" cy="55563"/>
            </a:xfrm>
            <a:custGeom>
              <a:avLst/>
              <a:gdLst>
                <a:gd name="T0" fmla="*/ 214 w 251"/>
                <a:gd name="T1" fmla="*/ 214 h 250"/>
                <a:gd name="T2" fmla="*/ 230 w 251"/>
                <a:gd name="T3" fmla="*/ 194 h 250"/>
                <a:gd name="T4" fmla="*/ 235 w 251"/>
                <a:gd name="T5" fmla="*/ 183 h 250"/>
                <a:gd name="T6" fmla="*/ 237 w 251"/>
                <a:gd name="T7" fmla="*/ 177 h 250"/>
                <a:gd name="T8" fmla="*/ 241 w 251"/>
                <a:gd name="T9" fmla="*/ 173 h 250"/>
                <a:gd name="T10" fmla="*/ 242 w 251"/>
                <a:gd name="T11" fmla="*/ 166 h 250"/>
                <a:gd name="T12" fmla="*/ 244 w 251"/>
                <a:gd name="T13" fmla="*/ 161 h 250"/>
                <a:gd name="T14" fmla="*/ 247 w 251"/>
                <a:gd name="T15" fmla="*/ 150 h 250"/>
                <a:gd name="T16" fmla="*/ 250 w 251"/>
                <a:gd name="T17" fmla="*/ 136 h 250"/>
                <a:gd name="T18" fmla="*/ 251 w 251"/>
                <a:gd name="T19" fmla="*/ 125 h 250"/>
                <a:gd name="T20" fmla="*/ 250 w 251"/>
                <a:gd name="T21" fmla="*/ 112 h 250"/>
                <a:gd name="T22" fmla="*/ 247 w 251"/>
                <a:gd name="T23" fmla="*/ 100 h 250"/>
                <a:gd name="T24" fmla="*/ 241 w 251"/>
                <a:gd name="T25" fmla="*/ 76 h 250"/>
                <a:gd name="T26" fmla="*/ 230 w 251"/>
                <a:gd name="T27" fmla="*/ 55 h 250"/>
                <a:gd name="T28" fmla="*/ 214 w 251"/>
                <a:gd name="T29" fmla="*/ 37 h 250"/>
                <a:gd name="T30" fmla="*/ 194 w 251"/>
                <a:gd name="T31" fmla="*/ 20 h 250"/>
                <a:gd name="T32" fmla="*/ 183 w 251"/>
                <a:gd name="T33" fmla="*/ 13 h 250"/>
                <a:gd name="T34" fmla="*/ 173 w 251"/>
                <a:gd name="T35" fmla="*/ 9 h 250"/>
                <a:gd name="T36" fmla="*/ 161 w 251"/>
                <a:gd name="T37" fmla="*/ 4 h 250"/>
                <a:gd name="T38" fmla="*/ 150 w 251"/>
                <a:gd name="T39" fmla="*/ 2 h 250"/>
                <a:gd name="T40" fmla="*/ 125 w 251"/>
                <a:gd name="T41" fmla="*/ 0 h 250"/>
                <a:gd name="T42" fmla="*/ 100 w 251"/>
                <a:gd name="T43" fmla="*/ 2 h 250"/>
                <a:gd name="T44" fmla="*/ 77 w 251"/>
                <a:gd name="T45" fmla="*/ 9 h 250"/>
                <a:gd name="T46" fmla="*/ 56 w 251"/>
                <a:gd name="T47" fmla="*/ 20 h 250"/>
                <a:gd name="T48" fmla="*/ 37 w 251"/>
                <a:gd name="T49" fmla="*/ 37 h 250"/>
                <a:gd name="T50" fmla="*/ 20 w 251"/>
                <a:gd name="T51" fmla="*/ 55 h 250"/>
                <a:gd name="T52" fmla="*/ 9 w 251"/>
                <a:gd name="T53" fmla="*/ 76 h 250"/>
                <a:gd name="T54" fmla="*/ 2 w 251"/>
                <a:gd name="T55" fmla="*/ 100 h 250"/>
                <a:gd name="T56" fmla="*/ 0 w 251"/>
                <a:gd name="T57" fmla="*/ 125 h 250"/>
                <a:gd name="T58" fmla="*/ 2 w 251"/>
                <a:gd name="T59" fmla="*/ 150 h 250"/>
                <a:gd name="T60" fmla="*/ 5 w 251"/>
                <a:gd name="T61" fmla="*/ 161 h 250"/>
                <a:gd name="T62" fmla="*/ 9 w 251"/>
                <a:gd name="T63" fmla="*/ 173 h 250"/>
                <a:gd name="T64" fmla="*/ 14 w 251"/>
                <a:gd name="T65" fmla="*/ 183 h 250"/>
                <a:gd name="T66" fmla="*/ 20 w 251"/>
                <a:gd name="T67" fmla="*/ 194 h 250"/>
                <a:gd name="T68" fmla="*/ 37 w 251"/>
                <a:gd name="T69" fmla="*/ 214 h 250"/>
                <a:gd name="T70" fmla="*/ 56 w 251"/>
                <a:gd name="T71" fmla="*/ 229 h 250"/>
                <a:gd name="T72" fmla="*/ 77 w 251"/>
                <a:gd name="T73" fmla="*/ 241 h 250"/>
                <a:gd name="T74" fmla="*/ 100 w 251"/>
                <a:gd name="T75" fmla="*/ 247 h 250"/>
                <a:gd name="T76" fmla="*/ 112 w 251"/>
                <a:gd name="T77" fmla="*/ 249 h 250"/>
                <a:gd name="T78" fmla="*/ 125 w 251"/>
                <a:gd name="T79" fmla="*/ 250 h 250"/>
                <a:gd name="T80" fmla="*/ 137 w 251"/>
                <a:gd name="T81" fmla="*/ 249 h 250"/>
                <a:gd name="T82" fmla="*/ 150 w 251"/>
                <a:gd name="T83" fmla="*/ 247 h 250"/>
                <a:gd name="T84" fmla="*/ 161 w 251"/>
                <a:gd name="T85" fmla="*/ 244 h 250"/>
                <a:gd name="T86" fmla="*/ 167 w 251"/>
                <a:gd name="T87" fmla="*/ 242 h 250"/>
                <a:gd name="T88" fmla="*/ 173 w 251"/>
                <a:gd name="T89" fmla="*/ 241 h 250"/>
                <a:gd name="T90" fmla="*/ 178 w 251"/>
                <a:gd name="T91" fmla="*/ 237 h 250"/>
                <a:gd name="T92" fmla="*/ 183 w 251"/>
                <a:gd name="T93" fmla="*/ 235 h 250"/>
                <a:gd name="T94" fmla="*/ 194 w 251"/>
                <a:gd name="T95" fmla="*/ 229 h 250"/>
                <a:gd name="T96" fmla="*/ 214 w 251"/>
                <a:gd name="T97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1" h="250">
                  <a:moveTo>
                    <a:pt x="214" y="214"/>
                  </a:moveTo>
                  <a:lnTo>
                    <a:pt x="230" y="194"/>
                  </a:lnTo>
                  <a:lnTo>
                    <a:pt x="235" y="183"/>
                  </a:lnTo>
                  <a:lnTo>
                    <a:pt x="237" y="177"/>
                  </a:lnTo>
                  <a:lnTo>
                    <a:pt x="241" y="173"/>
                  </a:lnTo>
                  <a:lnTo>
                    <a:pt x="242" y="166"/>
                  </a:lnTo>
                  <a:lnTo>
                    <a:pt x="244" y="161"/>
                  </a:lnTo>
                  <a:lnTo>
                    <a:pt x="247" y="150"/>
                  </a:lnTo>
                  <a:lnTo>
                    <a:pt x="250" y="136"/>
                  </a:lnTo>
                  <a:lnTo>
                    <a:pt x="251" y="125"/>
                  </a:lnTo>
                  <a:lnTo>
                    <a:pt x="250" y="112"/>
                  </a:lnTo>
                  <a:lnTo>
                    <a:pt x="247" y="100"/>
                  </a:lnTo>
                  <a:lnTo>
                    <a:pt x="241" y="76"/>
                  </a:lnTo>
                  <a:lnTo>
                    <a:pt x="230" y="55"/>
                  </a:lnTo>
                  <a:lnTo>
                    <a:pt x="214" y="37"/>
                  </a:lnTo>
                  <a:lnTo>
                    <a:pt x="194" y="20"/>
                  </a:lnTo>
                  <a:lnTo>
                    <a:pt x="183" y="13"/>
                  </a:lnTo>
                  <a:lnTo>
                    <a:pt x="173" y="9"/>
                  </a:lnTo>
                  <a:lnTo>
                    <a:pt x="161" y="4"/>
                  </a:lnTo>
                  <a:lnTo>
                    <a:pt x="150" y="2"/>
                  </a:lnTo>
                  <a:lnTo>
                    <a:pt x="125" y="0"/>
                  </a:lnTo>
                  <a:lnTo>
                    <a:pt x="100" y="2"/>
                  </a:lnTo>
                  <a:lnTo>
                    <a:pt x="77" y="9"/>
                  </a:lnTo>
                  <a:lnTo>
                    <a:pt x="56" y="20"/>
                  </a:lnTo>
                  <a:lnTo>
                    <a:pt x="37" y="37"/>
                  </a:lnTo>
                  <a:lnTo>
                    <a:pt x="20" y="55"/>
                  </a:lnTo>
                  <a:lnTo>
                    <a:pt x="9" y="76"/>
                  </a:lnTo>
                  <a:lnTo>
                    <a:pt x="2" y="100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5" y="161"/>
                  </a:lnTo>
                  <a:lnTo>
                    <a:pt x="9" y="173"/>
                  </a:lnTo>
                  <a:lnTo>
                    <a:pt x="14" y="183"/>
                  </a:lnTo>
                  <a:lnTo>
                    <a:pt x="20" y="194"/>
                  </a:lnTo>
                  <a:lnTo>
                    <a:pt x="37" y="214"/>
                  </a:lnTo>
                  <a:lnTo>
                    <a:pt x="56" y="229"/>
                  </a:lnTo>
                  <a:lnTo>
                    <a:pt x="77" y="241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5" y="250"/>
                  </a:lnTo>
                  <a:lnTo>
                    <a:pt x="137" y="249"/>
                  </a:lnTo>
                  <a:lnTo>
                    <a:pt x="150" y="247"/>
                  </a:lnTo>
                  <a:lnTo>
                    <a:pt x="161" y="244"/>
                  </a:lnTo>
                  <a:lnTo>
                    <a:pt x="167" y="242"/>
                  </a:lnTo>
                  <a:lnTo>
                    <a:pt x="173" y="241"/>
                  </a:lnTo>
                  <a:lnTo>
                    <a:pt x="178" y="237"/>
                  </a:lnTo>
                  <a:lnTo>
                    <a:pt x="183" y="235"/>
                  </a:lnTo>
                  <a:lnTo>
                    <a:pt x="194" y="229"/>
                  </a:lnTo>
                  <a:lnTo>
                    <a:pt x="214" y="2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028" name="ZoneTexte 1027">
            <a:extLst>
              <a:ext uri="{FF2B5EF4-FFF2-40B4-BE49-F238E27FC236}">
                <a16:creationId xmlns:a16="http://schemas.microsoft.com/office/drawing/2014/main" id="{B417A9FB-84F9-129E-9527-BC91D27D7B39}"/>
              </a:ext>
            </a:extLst>
          </p:cNvPr>
          <p:cNvSpPr txBox="1"/>
          <p:nvPr/>
        </p:nvSpPr>
        <p:spPr>
          <a:xfrm>
            <a:off x="876137" y="2709418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0</a:t>
            </a:r>
          </a:p>
        </p:txBody>
      </p:sp>
      <p:sp>
        <p:nvSpPr>
          <p:cNvPr id="1030" name="ZoneTexte 1029">
            <a:extLst>
              <a:ext uri="{FF2B5EF4-FFF2-40B4-BE49-F238E27FC236}">
                <a16:creationId xmlns:a16="http://schemas.microsoft.com/office/drawing/2014/main" id="{97185C15-8647-1B9E-BADD-32A1412F0FDE}"/>
              </a:ext>
            </a:extLst>
          </p:cNvPr>
          <p:cNvSpPr txBox="1"/>
          <p:nvPr/>
        </p:nvSpPr>
        <p:spPr>
          <a:xfrm>
            <a:off x="1557421" y="2709418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5</a:t>
            </a:r>
          </a:p>
        </p:txBody>
      </p:sp>
      <p:sp>
        <p:nvSpPr>
          <p:cNvPr id="1031" name="ZoneTexte 1030">
            <a:extLst>
              <a:ext uri="{FF2B5EF4-FFF2-40B4-BE49-F238E27FC236}">
                <a16:creationId xmlns:a16="http://schemas.microsoft.com/office/drawing/2014/main" id="{18129947-FEB6-8EB8-40F7-42408D88D937}"/>
              </a:ext>
            </a:extLst>
          </p:cNvPr>
          <p:cNvSpPr txBox="1"/>
          <p:nvPr/>
        </p:nvSpPr>
        <p:spPr>
          <a:xfrm>
            <a:off x="2233276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10</a:t>
            </a:r>
          </a:p>
        </p:txBody>
      </p:sp>
      <p:sp>
        <p:nvSpPr>
          <p:cNvPr id="1032" name="ZoneTexte 1031">
            <a:extLst>
              <a:ext uri="{FF2B5EF4-FFF2-40B4-BE49-F238E27FC236}">
                <a16:creationId xmlns:a16="http://schemas.microsoft.com/office/drawing/2014/main" id="{35F9CB39-256C-FD40-4C71-CC5B1656FBAD}"/>
              </a:ext>
            </a:extLst>
          </p:cNvPr>
          <p:cNvSpPr txBox="1"/>
          <p:nvPr/>
        </p:nvSpPr>
        <p:spPr>
          <a:xfrm>
            <a:off x="2923704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15</a:t>
            </a:r>
          </a:p>
        </p:txBody>
      </p:sp>
      <p:sp>
        <p:nvSpPr>
          <p:cNvPr id="1033" name="ZoneTexte 1032">
            <a:extLst>
              <a:ext uri="{FF2B5EF4-FFF2-40B4-BE49-F238E27FC236}">
                <a16:creationId xmlns:a16="http://schemas.microsoft.com/office/drawing/2014/main" id="{79D34531-52CE-8A87-B953-73434F990161}"/>
              </a:ext>
            </a:extLst>
          </p:cNvPr>
          <p:cNvSpPr txBox="1"/>
          <p:nvPr/>
        </p:nvSpPr>
        <p:spPr>
          <a:xfrm>
            <a:off x="3632420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20</a:t>
            </a:r>
          </a:p>
        </p:txBody>
      </p:sp>
      <p:sp>
        <p:nvSpPr>
          <p:cNvPr id="1034" name="ZoneTexte 1033">
            <a:extLst>
              <a:ext uri="{FF2B5EF4-FFF2-40B4-BE49-F238E27FC236}">
                <a16:creationId xmlns:a16="http://schemas.microsoft.com/office/drawing/2014/main" id="{A4ED557D-7C09-A965-2B0F-2139CF93E235}"/>
              </a:ext>
            </a:extLst>
          </p:cNvPr>
          <p:cNvSpPr txBox="1"/>
          <p:nvPr/>
        </p:nvSpPr>
        <p:spPr>
          <a:xfrm>
            <a:off x="433199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25</a:t>
            </a:r>
          </a:p>
        </p:txBody>
      </p:sp>
      <p:sp>
        <p:nvSpPr>
          <p:cNvPr id="1035" name="ZoneTexte 1034">
            <a:extLst>
              <a:ext uri="{FF2B5EF4-FFF2-40B4-BE49-F238E27FC236}">
                <a16:creationId xmlns:a16="http://schemas.microsoft.com/office/drawing/2014/main" id="{499DEAAF-DDE4-ECF0-60DD-09E8AC366D9C}"/>
              </a:ext>
            </a:extLst>
          </p:cNvPr>
          <p:cNvSpPr txBox="1"/>
          <p:nvPr/>
        </p:nvSpPr>
        <p:spPr>
          <a:xfrm>
            <a:off x="504985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30</a:t>
            </a:r>
          </a:p>
        </p:txBody>
      </p:sp>
      <p:sp>
        <p:nvSpPr>
          <p:cNvPr id="1036" name="ZoneTexte 1035">
            <a:extLst>
              <a:ext uri="{FF2B5EF4-FFF2-40B4-BE49-F238E27FC236}">
                <a16:creationId xmlns:a16="http://schemas.microsoft.com/office/drawing/2014/main" id="{4EC257CE-922C-9A18-583F-34AA4F8D714C}"/>
              </a:ext>
            </a:extLst>
          </p:cNvPr>
          <p:cNvSpPr txBox="1"/>
          <p:nvPr/>
        </p:nvSpPr>
        <p:spPr>
          <a:xfrm>
            <a:off x="5767712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35</a:t>
            </a:r>
          </a:p>
        </p:txBody>
      </p:sp>
      <p:sp>
        <p:nvSpPr>
          <p:cNvPr id="1037" name="ZoneTexte 1036">
            <a:extLst>
              <a:ext uri="{FF2B5EF4-FFF2-40B4-BE49-F238E27FC236}">
                <a16:creationId xmlns:a16="http://schemas.microsoft.com/office/drawing/2014/main" id="{74B838C1-88DA-A284-57EF-6ABB3FAE4A9E}"/>
              </a:ext>
            </a:extLst>
          </p:cNvPr>
          <p:cNvSpPr txBox="1"/>
          <p:nvPr/>
        </p:nvSpPr>
        <p:spPr>
          <a:xfrm>
            <a:off x="6513001" y="2709418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40</a:t>
            </a:r>
          </a:p>
        </p:txBody>
      </p:sp>
      <p:sp>
        <p:nvSpPr>
          <p:cNvPr id="1038" name="ZoneTexte 1037">
            <a:extLst>
              <a:ext uri="{FF2B5EF4-FFF2-40B4-BE49-F238E27FC236}">
                <a16:creationId xmlns:a16="http://schemas.microsoft.com/office/drawing/2014/main" id="{8267EDBD-706C-8808-C0F0-1D96079FAE3B}"/>
              </a:ext>
            </a:extLst>
          </p:cNvPr>
          <p:cNvSpPr txBox="1"/>
          <p:nvPr/>
        </p:nvSpPr>
        <p:spPr>
          <a:xfrm>
            <a:off x="633439" y="2558875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0.1</a:t>
            </a:r>
          </a:p>
        </p:txBody>
      </p:sp>
      <p:sp>
        <p:nvSpPr>
          <p:cNvPr id="1039" name="ZoneTexte 1038">
            <a:extLst>
              <a:ext uri="{FF2B5EF4-FFF2-40B4-BE49-F238E27FC236}">
                <a16:creationId xmlns:a16="http://schemas.microsoft.com/office/drawing/2014/main" id="{AC8AA28B-3991-E8CF-9D37-C991E9E7D3DC}"/>
              </a:ext>
            </a:extLst>
          </p:cNvPr>
          <p:cNvSpPr txBox="1"/>
          <p:nvPr/>
        </p:nvSpPr>
        <p:spPr>
          <a:xfrm>
            <a:off x="731221" y="2038873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</a:t>
            </a:r>
          </a:p>
        </p:txBody>
      </p:sp>
      <p:sp>
        <p:nvSpPr>
          <p:cNvPr id="1040" name="ZoneTexte 1039">
            <a:extLst>
              <a:ext uri="{FF2B5EF4-FFF2-40B4-BE49-F238E27FC236}">
                <a16:creationId xmlns:a16="http://schemas.microsoft.com/office/drawing/2014/main" id="{EBB6E144-21CA-F306-9F5B-7E5C10004D99}"/>
              </a:ext>
            </a:extLst>
          </p:cNvPr>
          <p:cNvSpPr txBox="1"/>
          <p:nvPr/>
        </p:nvSpPr>
        <p:spPr>
          <a:xfrm>
            <a:off x="665499" y="1518872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041" name="ZoneTexte 1040">
            <a:extLst>
              <a:ext uri="{FF2B5EF4-FFF2-40B4-BE49-F238E27FC236}">
                <a16:creationId xmlns:a16="http://schemas.microsoft.com/office/drawing/2014/main" id="{39C3F941-A84B-2567-574B-2E7CA808C54B}"/>
              </a:ext>
            </a:extLst>
          </p:cNvPr>
          <p:cNvSpPr txBox="1"/>
          <p:nvPr/>
        </p:nvSpPr>
        <p:spPr>
          <a:xfrm>
            <a:off x="599775" y="998871"/>
            <a:ext cx="381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100</a:t>
            </a:r>
          </a:p>
        </p:txBody>
      </p:sp>
      <p:sp>
        <p:nvSpPr>
          <p:cNvPr id="1042" name="ZoneTexte 1041">
            <a:extLst>
              <a:ext uri="{FF2B5EF4-FFF2-40B4-BE49-F238E27FC236}">
                <a16:creationId xmlns:a16="http://schemas.microsoft.com/office/drawing/2014/main" id="{668C8701-F72F-2897-8CAC-01DE4EE8CD7A}"/>
              </a:ext>
            </a:extLst>
          </p:cNvPr>
          <p:cNvSpPr txBox="1"/>
          <p:nvPr/>
        </p:nvSpPr>
        <p:spPr>
          <a:xfrm>
            <a:off x="3044329" y="2858658"/>
            <a:ext cx="15007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Passage number (weeks)</a:t>
            </a:r>
          </a:p>
        </p:txBody>
      </p:sp>
      <p:sp>
        <p:nvSpPr>
          <p:cNvPr id="1043" name="ZoneTexte 1042">
            <a:extLst>
              <a:ext uri="{FF2B5EF4-FFF2-40B4-BE49-F238E27FC236}">
                <a16:creationId xmlns:a16="http://schemas.microsoft.com/office/drawing/2014/main" id="{EFF7F944-D336-0EC7-654D-161A8C8CE223}"/>
              </a:ext>
            </a:extLst>
          </p:cNvPr>
          <p:cNvSpPr txBox="1"/>
          <p:nvPr/>
        </p:nvSpPr>
        <p:spPr>
          <a:xfrm>
            <a:off x="1010353" y="1500252"/>
            <a:ext cx="7152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No</a:t>
            </a:r>
            <a:br>
              <a:rPr lang="en-US" sz="1000" noProof="0" dirty="0"/>
            </a:br>
            <a:r>
              <a:rPr lang="en-US" sz="1000" noProof="0" dirty="0"/>
              <a:t>mutations</a:t>
            </a:r>
          </a:p>
        </p:txBody>
      </p:sp>
      <p:cxnSp>
        <p:nvCxnSpPr>
          <p:cNvPr id="1045" name="Connecteur droit avec flèche 1044">
            <a:extLst>
              <a:ext uri="{FF2B5EF4-FFF2-40B4-BE49-F238E27FC236}">
                <a16:creationId xmlns:a16="http://schemas.microsoft.com/office/drawing/2014/main" id="{5681CB03-1E82-6E54-56EA-7632C2E560A0}"/>
              </a:ext>
            </a:extLst>
          </p:cNvPr>
          <p:cNvCxnSpPr/>
          <p:nvPr/>
        </p:nvCxnSpPr>
        <p:spPr>
          <a:xfrm>
            <a:off x="1587500" y="1647825"/>
            <a:ext cx="276225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7" name="Connecteur droit avec flèche 1046">
            <a:extLst>
              <a:ext uri="{FF2B5EF4-FFF2-40B4-BE49-F238E27FC236}">
                <a16:creationId xmlns:a16="http://schemas.microsoft.com/office/drawing/2014/main" id="{FB384A0D-6514-4155-75F5-2A3CC2166ECF}"/>
              </a:ext>
            </a:extLst>
          </p:cNvPr>
          <p:cNvCxnSpPr>
            <a:cxnSpLocks/>
          </p:cNvCxnSpPr>
          <p:nvPr/>
        </p:nvCxnSpPr>
        <p:spPr>
          <a:xfrm>
            <a:off x="2513839" y="1290812"/>
            <a:ext cx="0" cy="286846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9" name="Connecteur droit avec flèche 1048">
            <a:extLst>
              <a:ext uri="{FF2B5EF4-FFF2-40B4-BE49-F238E27FC236}">
                <a16:creationId xmlns:a16="http://schemas.microsoft.com/office/drawing/2014/main" id="{715F9B9D-77F2-0531-5A2C-617F7888AEF7}"/>
              </a:ext>
            </a:extLst>
          </p:cNvPr>
          <p:cNvCxnSpPr>
            <a:cxnSpLocks/>
          </p:cNvCxnSpPr>
          <p:nvPr/>
        </p:nvCxnSpPr>
        <p:spPr>
          <a:xfrm>
            <a:off x="3361881" y="1577658"/>
            <a:ext cx="0" cy="32270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2" name="Connecteur droit avec flèche 1051">
            <a:extLst>
              <a:ext uri="{FF2B5EF4-FFF2-40B4-BE49-F238E27FC236}">
                <a16:creationId xmlns:a16="http://schemas.microsoft.com/office/drawing/2014/main" id="{FF9153E4-EBA5-4B8C-04AF-BEC52271110F}"/>
              </a:ext>
            </a:extLst>
          </p:cNvPr>
          <p:cNvCxnSpPr/>
          <p:nvPr/>
        </p:nvCxnSpPr>
        <p:spPr>
          <a:xfrm flipH="1">
            <a:off x="3848482" y="1980326"/>
            <a:ext cx="336550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3" name="Connecteur droit avec flèche 1052">
            <a:extLst>
              <a:ext uri="{FF2B5EF4-FFF2-40B4-BE49-F238E27FC236}">
                <a16:creationId xmlns:a16="http://schemas.microsoft.com/office/drawing/2014/main" id="{29D95999-0CE6-1FA8-061C-1533F58AAF2C}"/>
              </a:ext>
            </a:extLst>
          </p:cNvPr>
          <p:cNvCxnSpPr>
            <a:cxnSpLocks/>
          </p:cNvCxnSpPr>
          <p:nvPr/>
        </p:nvCxnSpPr>
        <p:spPr>
          <a:xfrm flipH="1">
            <a:off x="4696651" y="1829196"/>
            <a:ext cx="1967675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5" name="ZoneTexte 1054">
            <a:extLst>
              <a:ext uri="{FF2B5EF4-FFF2-40B4-BE49-F238E27FC236}">
                <a16:creationId xmlns:a16="http://schemas.microsoft.com/office/drawing/2014/main" id="{14847553-A2B6-0C0B-213B-539CB39A0358}"/>
              </a:ext>
            </a:extLst>
          </p:cNvPr>
          <p:cNvSpPr txBox="1"/>
          <p:nvPr/>
        </p:nvSpPr>
        <p:spPr>
          <a:xfrm rot="16200000">
            <a:off x="145917" y="1746583"/>
            <a:ext cx="7008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056" name="ZoneTexte 1055">
            <a:extLst>
              <a:ext uri="{FF2B5EF4-FFF2-40B4-BE49-F238E27FC236}">
                <a16:creationId xmlns:a16="http://schemas.microsoft.com/office/drawing/2014/main" id="{9067DA0C-A9F8-E98E-4305-516299B9BF2E}"/>
              </a:ext>
            </a:extLst>
          </p:cNvPr>
          <p:cNvSpPr txBox="1"/>
          <p:nvPr/>
        </p:nvSpPr>
        <p:spPr>
          <a:xfrm>
            <a:off x="2393380" y="942979"/>
            <a:ext cx="712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57" name="ZoneTexte 1056">
            <a:extLst>
              <a:ext uri="{FF2B5EF4-FFF2-40B4-BE49-F238E27FC236}">
                <a16:creationId xmlns:a16="http://schemas.microsoft.com/office/drawing/2014/main" id="{12149FA4-44DD-8591-60CC-1866FF63994F}"/>
              </a:ext>
            </a:extLst>
          </p:cNvPr>
          <p:cNvSpPr txBox="1"/>
          <p:nvPr/>
        </p:nvSpPr>
        <p:spPr>
          <a:xfrm>
            <a:off x="4130612" y="1870932"/>
            <a:ext cx="65594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IN-S153Y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Env-T138I</a:t>
            </a:r>
          </a:p>
        </p:txBody>
      </p:sp>
      <p:sp>
        <p:nvSpPr>
          <p:cNvPr id="1058" name="ZoneTexte 1057">
            <a:extLst>
              <a:ext uri="{FF2B5EF4-FFF2-40B4-BE49-F238E27FC236}">
                <a16:creationId xmlns:a16="http://schemas.microsoft.com/office/drawing/2014/main" id="{4D597681-60D6-82C2-BB54-D0AD3E0E040B}"/>
              </a:ext>
            </a:extLst>
          </p:cNvPr>
          <p:cNvSpPr txBox="1"/>
          <p:nvPr/>
        </p:nvSpPr>
        <p:spPr>
          <a:xfrm>
            <a:off x="3254440" y="824572"/>
            <a:ext cx="712054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59" name="ZoneTexte 1058">
            <a:extLst>
              <a:ext uri="{FF2B5EF4-FFF2-40B4-BE49-F238E27FC236}">
                <a16:creationId xmlns:a16="http://schemas.microsoft.com/office/drawing/2014/main" id="{ECDFF33C-DC1A-2042-25DD-931B78AB3FD4}"/>
              </a:ext>
            </a:extLst>
          </p:cNvPr>
          <p:cNvSpPr txBox="1"/>
          <p:nvPr/>
        </p:nvSpPr>
        <p:spPr>
          <a:xfrm>
            <a:off x="4744088" y="1870932"/>
            <a:ext cx="712054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Env-R298K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Env-A316T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Env-M475I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60" name="ZoneTexte 1059">
            <a:extLst>
              <a:ext uri="{FF2B5EF4-FFF2-40B4-BE49-F238E27FC236}">
                <a16:creationId xmlns:a16="http://schemas.microsoft.com/office/drawing/2014/main" id="{0DE745FE-CF56-73C7-4CC8-083379AB9F4B}"/>
              </a:ext>
            </a:extLst>
          </p:cNvPr>
          <p:cNvSpPr txBox="1"/>
          <p:nvPr/>
        </p:nvSpPr>
        <p:spPr>
          <a:xfrm>
            <a:off x="6680201" y="828817"/>
            <a:ext cx="865943" cy="18928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noProof="0" dirty="0">
                <a:solidFill>
                  <a:srgbClr val="C00000"/>
                </a:solidFill>
              </a:rPr>
              <a:t>NC-N27I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IN-S153Y</a:t>
            </a:r>
          </a:p>
          <a:p>
            <a:r>
              <a:rPr lang="en-US" sz="900" b="1" noProof="0" dirty="0">
                <a:solidFill>
                  <a:srgbClr val="009900"/>
                </a:solidFill>
              </a:rPr>
              <a:t>IN-D167H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Env-V87E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Env-D99N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Env-T138I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Env-N160Y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Env-R298K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Env-A316T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Env-del402-40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Env-D474N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Env-M475I</a:t>
            </a:r>
          </a:p>
          <a:p>
            <a:r>
              <a:rPr lang="en-US" sz="900" b="1" noProof="0" dirty="0">
                <a:solidFill>
                  <a:srgbClr val="0070C0"/>
                </a:solidFill>
              </a:rPr>
              <a:t>Env-D547G</a:t>
            </a:r>
          </a:p>
        </p:txBody>
      </p:sp>
      <p:sp>
        <p:nvSpPr>
          <p:cNvPr id="1061" name="ZoneTexte 1060">
            <a:extLst>
              <a:ext uri="{FF2B5EF4-FFF2-40B4-BE49-F238E27FC236}">
                <a16:creationId xmlns:a16="http://schemas.microsoft.com/office/drawing/2014/main" id="{5EE933EA-D556-CDA8-BF4C-146E05561381}"/>
              </a:ext>
            </a:extLst>
          </p:cNvPr>
          <p:cNvSpPr txBox="1"/>
          <p:nvPr/>
        </p:nvSpPr>
        <p:spPr>
          <a:xfrm>
            <a:off x="392441" y="3041061"/>
            <a:ext cx="5458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noProof="0" dirty="0"/>
              <a:t>HIV-1 </a:t>
            </a:r>
            <a:r>
              <a:rPr lang="en-US" sz="1200" noProof="0" dirty="0" err="1"/>
              <a:t>sequently</a:t>
            </a:r>
            <a:r>
              <a:rPr lang="en-US" sz="1200" noProof="0" dirty="0"/>
              <a:t> acquired mutations in </a:t>
            </a:r>
            <a:r>
              <a:rPr lang="en-US" sz="1200" noProof="0" dirty="0">
                <a:solidFill>
                  <a:srgbClr val="0070C0"/>
                </a:solidFill>
              </a:rPr>
              <a:t>Env,</a:t>
            </a:r>
            <a:r>
              <a:rPr lang="en-US" sz="1200" noProof="0" dirty="0"/>
              <a:t> </a:t>
            </a:r>
            <a:r>
              <a:rPr lang="en-US" sz="1200" noProof="0" dirty="0">
                <a:solidFill>
                  <a:srgbClr val="C00000"/>
                </a:solidFill>
              </a:rPr>
              <a:t>NC,</a:t>
            </a:r>
            <a:r>
              <a:rPr lang="en-US" sz="1200" noProof="0" dirty="0"/>
              <a:t> and </a:t>
            </a:r>
            <a:r>
              <a:rPr lang="en-US" sz="1200" noProof="0" dirty="0">
                <a:solidFill>
                  <a:srgbClr val="00B050"/>
                </a:solidFill>
              </a:rPr>
              <a:t>IN-coding regions. </a:t>
            </a:r>
          </a:p>
          <a:p>
            <a:r>
              <a:rPr lang="en-US" sz="1200" noProof="0" dirty="0">
                <a:solidFill>
                  <a:srgbClr val="0070C0"/>
                </a:solidFill>
              </a:rPr>
              <a:t>The Env mutations </a:t>
            </a:r>
            <a:r>
              <a:rPr lang="en-US" sz="1200" noProof="0" dirty="0"/>
              <a:t>reduce sensitivity to INSTIs by increasing the infection capacity </a:t>
            </a:r>
          </a:p>
          <a:p>
            <a:r>
              <a:rPr lang="en-US" sz="1200" noProof="0" dirty="0">
                <a:solidFill>
                  <a:srgbClr val="00B050"/>
                </a:solidFill>
              </a:rPr>
              <a:t>IN mutations</a:t>
            </a:r>
            <a:r>
              <a:rPr lang="en-US" sz="1200" noProof="0" dirty="0"/>
              <a:t> were often accompanied </a:t>
            </a:r>
            <a:r>
              <a:rPr lang="en-US" sz="1200" noProof="0" dirty="0">
                <a:solidFill>
                  <a:srgbClr val="C00000"/>
                </a:solidFill>
              </a:rPr>
              <a:t>NC mutations</a:t>
            </a:r>
          </a:p>
        </p:txBody>
      </p:sp>
      <p:grpSp>
        <p:nvGrpSpPr>
          <p:cNvPr id="1185" name="Groupe 1184">
            <a:extLst>
              <a:ext uri="{FF2B5EF4-FFF2-40B4-BE49-F238E27FC236}">
                <a16:creationId xmlns:a16="http://schemas.microsoft.com/office/drawing/2014/main" id="{EBC6A97F-47DE-218C-A4F1-63259C4F2344}"/>
              </a:ext>
            </a:extLst>
          </p:cNvPr>
          <p:cNvGrpSpPr/>
          <p:nvPr/>
        </p:nvGrpSpPr>
        <p:grpSpPr>
          <a:xfrm>
            <a:off x="8789834" y="3879115"/>
            <a:ext cx="2282820" cy="1433513"/>
            <a:chOff x="-3495675" y="2819400"/>
            <a:chExt cx="1476375" cy="927100"/>
          </a:xfrm>
        </p:grpSpPr>
        <p:sp>
          <p:nvSpPr>
            <p:cNvPr id="1100" name="Freeform 95">
              <a:extLst>
                <a:ext uri="{FF2B5EF4-FFF2-40B4-BE49-F238E27FC236}">
                  <a16:creationId xmlns:a16="http://schemas.microsoft.com/office/drawing/2014/main" id="{1270B598-82C5-D1A5-056E-E60A2BA62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5675" y="2819400"/>
              <a:ext cx="1476375" cy="882650"/>
            </a:xfrm>
            <a:custGeom>
              <a:avLst/>
              <a:gdLst>
                <a:gd name="T0" fmla="*/ 5580 w 5580"/>
                <a:gd name="T1" fmla="*/ 3334 h 3334"/>
                <a:gd name="T2" fmla="*/ 0 w 5580"/>
                <a:gd name="T3" fmla="*/ 3334 h 3334"/>
                <a:gd name="T4" fmla="*/ 0 w 5580"/>
                <a:gd name="T5" fmla="*/ 0 h 3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80" h="3334">
                  <a:moveTo>
                    <a:pt x="5580" y="3334"/>
                  </a:moveTo>
                  <a:lnTo>
                    <a:pt x="0" y="333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1" name="Line 96">
              <a:extLst>
                <a:ext uri="{FF2B5EF4-FFF2-40B4-BE49-F238E27FC236}">
                  <a16:creationId xmlns:a16="http://schemas.microsoft.com/office/drawing/2014/main" id="{0B208D29-B209-A189-093B-5A30A4986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406650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2" name="Line 97">
              <a:extLst>
                <a:ext uri="{FF2B5EF4-FFF2-40B4-BE49-F238E27FC236}">
                  <a16:creationId xmlns:a16="http://schemas.microsoft.com/office/drawing/2014/main" id="{03ED508A-DA61-EE95-96BE-6A3E25596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43113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6" name="Line 101">
              <a:extLst>
                <a:ext uri="{FF2B5EF4-FFF2-40B4-BE49-F238E27FC236}">
                  <a16:creationId xmlns:a16="http://schemas.microsoft.com/office/drawing/2014/main" id="{DCEE5959-4159-A508-4E7A-84D26FA58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3132138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7" name="Line 102">
              <a:extLst>
                <a:ext uri="{FF2B5EF4-FFF2-40B4-BE49-F238E27FC236}">
                  <a16:creationId xmlns:a16="http://schemas.microsoft.com/office/drawing/2014/main" id="{91DEE4F0-BEA2-AD89-7D61-E8D3664CAC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3495675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08" name="Line 103">
              <a:extLst>
                <a:ext uri="{FF2B5EF4-FFF2-40B4-BE49-F238E27FC236}">
                  <a16:creationId xmlns:a16="http://schemas.microsoft.com/office/drawing/2014/main" id="{609C3199-CD09-785D-6548-22E93C104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770188" y="3702050"/>
              <a:ext cx="0" cy="444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1" name="Rectangle 106">
              <a:extLst>
                <a:ext uri="{FF2B5EF4-FFF2-40B4-BE49-F238E27FC236}">
                  <a16:creationId xmlns:a16="http://schemas.microsoft.com/office/drawing/2014/main" id="{4BCB2C1B-1D49-BCC3-ED37-E3BCF29BA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503613"/>
              <a:ext cx="966788" cy="12065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2" name="Rectangle 107">
              <a:extLst>
                <a:ext uri="{FF2B5EF4-FFF2-40B4-BE49-F238E27FC236}">
                  <a16:creationId xmlns:a16="http://schemas.microsoft.com/office/drawing/2014/main" id="{86DAB4C8-D544-2FE7-5F9E-C4C09D40A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2895600"/>
              <a:ext cx="177800" cy="119063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3" name="Rectangle 108">
              <a:extLst>
                <a:ext uri="{FF2B5EF4-FFF2-40B4-BE49-F238E27FC236}">
                  <a16:creationId xmlns:a16="http://schemas.microsoft.com/office/drawing/2014/main" id="{AE6D27C3-BF62-DECF-4DC9-0A4A7DAFC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097213"/>
              <a:ext cx="320675" cy="12065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14" name="Rectangle 109">
              <a:extLst>
                <a:ext uri="{FF2B5EF4-FFF2-40B4-BE49-F238E27FC236}">
                  <a16:creationId xmlns:a16="http://schemas.microsoft.com/office/drawing/2014/main" id="{939089C2-3A8D-D3CF-89D6-E8E337377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95675" y="3300413"/>
              <a:ext cx="447675" cy="12065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1" name="Line 116">
              <a:extLst>
                <a:ext uri="{FF2B5EF4-FFF2-40B4-BE49-F238E27FC236}">
                  <a16:creationId xmlns:a16="http://schemas.microsoft.com/office/drawing/2014/main" id="{E36AF663-B365-CA9E-9F6A-2918519AC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452688" y="35369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2" name="Line 117">
              <a:extLst>
                <a:ext uri="{FF2B5EF4-FFF2-40B4-BE49-F238E27FC236}">
                  <a16:creationId xmlns:a16="http://schemas.microsoft.com/office/drawing/2014/main" id="{A855D6F5-6945-0C0A-C43D-697CED1D4E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452688" y="35639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23" name="Line 118">
              <a:extLst>
                <a:ext uri="{FF2B5EF4-FFF2-40B4-BE49-F238E27FC236}">
                  <a16:creationId xmlns:a16="http://schemas.microsoft.com/office/drawing/2014/main" id="{F90B466B-1FFF-CA02-B272-A366DA62D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2528888" y="3563938"/>
              <a:ext cx="762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3" name="Line 128">
              <a:extLst>
                <a:ext uri="{FF2B5EF4-FFF2-40B4-BE49-F238E27FC236}">
                  <a16:creationId xmlns:a16="http://schemas.microsoft.com/office/drawing/2014/main" id="{A125E338-9218-C63D-0338-B2626ABCB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71800" y="33337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4" name="Line 129">
              <a:extLst>
                <a:ext uri="{FF2B5EF4-FFF2-40B4-BE49-F238E27FC236}">
                  <a16:creationId xmlns:a16="http://schemas.microsoft.com/office/drawing/2014/main" id="{1921E071-E4C3-3EBF-3C8B-571B12DC8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71800" y="33607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5" name="Line 130">
              <a:extLst>
                <a:ext uri="{FF2B5EF4-FFF2-40B4-BE49-F238E27FC236}">
                  <a16:creationId xmlns:a16="http://schemas.microsoft.com/office/drawing/2014/main" id="{749920A1-B872-CB90-DD8F-9916CD145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048000" y="3360738"/>
              <a:ext cx="762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6" name="Line 131">
              <a:extLst>
                <a:ext uri="{FF2B5EF4-FFF2-40B4-BE49-F238E27FC236}">
                  <a16:creationId xmlns:a16="http://schemas.microsoft.com/office/drawing/2014/main" id="{F2EFF061-F03C-FB8C-2079-A5E93C060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290888" y="29273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7" name="Line 132">
              <a:extLst>
                <a:ext uri="{FF2B5EF4-FFF2-40B4-BE49-F238E27FC236}">
                  <a16:creationId xmlns:a16="http://schemas.microsoft.com/office/drawing/2014/main" id="{AB6F97E9-A3B6-CCDA-65A1-D74BCD577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290888" y="29543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8" name="Line 133">
              <a:extLst>
                <a:ext uri="{FF2B5EF4-FFF2-40B4-BE49-F238E27FC236}">
                  <a16:creationId xmlns:a16="http://schemas.microsoft.com/office/drawing/2014/main" id="{318F1E8D-FE07-01F0-AE94-2C4E47B3C5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317875" y="2954338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39" name="Line 134">
              <a:extLst>
                <a:ext uri="{FF2B5EF4-FFF2-40B4-BE49-F238E27FC236}">
                  <a16:creationId xmlns:a16="http://schemas.microsoft.com/office/drawing/2014/main" id="{00E32606-F654-71E2-0921-F143AFB1CC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132138" y="3130550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0" name="Line 135">
              <a:extLst>
                <a:ext uri="{FF2B5EF4-FFF2-40B4-BE49-F238E27FC236}">
                  <a16:creationId xmlns:a16="http://schemas.microsoft.com/office/drawing/2014/main" id="{CF3CED34-872F-748C-2D3C-B12189111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132138" y="3157538"/>
              <a:ext cx="0" cy="269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1" name="Line 136">
              <a:extLst>
                <a:ext uri="{FF2B5EF4-FFF2-40B4-BE49-F238E27FC236}">
                  <a16:creationId xmlns:a16="http://schemas.microsoft.com/office/drawing/2014/main" id="{CDAF52CE-0712-EDC2-8FAB-0A39273891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-3175000" y="3157538"/>
              <a:ext cx="4286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8" name="Groupe 1187">
            <a:extLst>
              <a:ext uri="{FF2B5EF4-FFF2-40B4-BE49-F238E27FC236}">
                <a16:creationId xmlns:a16="http://schemas.microsoft.com/office/drawing/2014/main" id="{C93CC352-5F1C-6C6A-9863-B6E30C84438C}"/>
              </a:ext>
            </a:extLst>
          </p:cNvPr>
          <p:cNvGrpSpPr/>
          <p:nvPr/>
        </p:nvGrpSpPr>
        <p:grpSpPr>
          <a:xfrm>
            <a:off x="5362904" y="3911759"/>
            <a:ext cx="992188" cy="1100138"/>
            <a:chOff x="4744339" y="3994149"/>
            <a:chExt cx="992188" cy="1100138"/>
          </a:xfrm>
        </p:grpSpPr>
        <p:sp>
          <p:nvSpPr>
            <p:cNvPr id="1068" name="Freeform 66">
              <a:extLst>
                <a:ext uri="{FF2B5EF4-FFF2-40B4-BE49-F238E27FC236}">
                  <a16:creationId xmlns:a16="http://schemas.microsoft.com/office/drawing/2014/main" id="{07733267-3452-0CCF-70DF-CCE1E582D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839" y="3994149"/>
              <a:ext cx="928688" cy="1100138"/>
            </a:xfrm>
            <a:custGeom>
              <a:avLst/>
              <a:gdLst>
                <a:gd name="T0" fmla="*/ 0 w 3506"/>
                <a:gd name="T1" fmla="*/ 0 h 4158"/>
                <a:gd name="T2" fmla="*/ 0 w 3506"/>
                <a:gd name="T3" fmla="*/ 4158 h 4158"/>
                <a:gd name="T4" fmla="*/ 3506 w 3506"/>
                <a:gd name="T5" fmla="*/ 4158 h 4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06" h="4158">
                  <a:moveTo>
                    <a:pt x="0" y="0"/>
                  </a:moveTo>
                  <a:lnTo>
                    <a:pt x="0" y="4158"/>
                  </a:lnTo>
                  <a:lnTo>
                    <a:pt x="3506" y="415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69" name="Line 67">
              <a:extLst>
                <a:ext uri="{FF2B5EF4-FFF2-40B4-BE49-F238E27FC236}">
                  <a16:creationId xmlns:a16="http://schemas.microsoft.com/office/drawing/2014/main" id="{3884EDBE-0529-5A09-5B5B-D58B281F90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22751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0" name="Line 68">
              <a:extLst>
                <a:ext uri="{FF2B5EF4-FFF2-40B4-BE49-F238E27FC236}">
                  <a16:creationId xmlns:a16="http://schemas.microsoft.com/office/drawing/2014/main" id="{EB107D72-8580-924C-EDB4-180418194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01161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1" name="Line 69">
              <a:extLst>
                <a:ext uri="{FF2B5EF4-FFF2-40B4-BE49-F238E27FC236}">
                  <a16:creationId xmlns:a16="http://schemas.microsoft.com/office/drawing/2014/main" id="{800FA7EB-2D09-39A3-2A18-3EAEE76F55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6608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2" name="Line 70">
              <a:extLst>
                <a:ext uri="{FF2B5EF4-FFF2-40B4-BE49-F238E27FC236}">
                  <a16:creationId xmlns:a16="http://schemas.microsoft.com/office/drawing/2014/main" id="{1C9EEA1C-0935-245C-B26E-51CFB4071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4449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3" name="Line 71">
              <a:extLst>
                <a:ext uri="{FF2B5EF4-FFF2-40B4-BE49-F238E27FC236}">
                  <a16:creationId xmlns:a16="http://schemas.microsoft.com/office/drawing/2014/main" id="{FF0E0B43-DA67-4811-971F-43B39BFDD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509428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4" name="Line 72">
              <a:extLst>
                <a:ext uri="{FF2B5EF4-FFF2-40B4-BE49-F238E27FC236}">
                  <a16:creationId xmlns:a16="http://schemas.microsoft.com/office/drawing/2014/main" id="{FB09831F-F97C-E4E8-E93F-C42D3FECB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4339" y="4876799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5" name="Rectangle 90">
              <a:extLst>
                <a:ext uri="{FF2B5EF4-FFF2-40B4-BE49-F238E27FC236}">
                  <a16:creationId xmlns:a16="http://schemas.microsoft.com/office/drawing/2014/main" id="{1C531FF8-8B76-12DD-5D8C-AF1554CC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0939" y="4289424"/>
              <a:ext cx="119063" cy="80486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6" name="Rectangle 91">
              <a:extLst>
                <a:ext uri="{FF2B5EF4-FFF2-40B4-BE49-F238E27FC236}">
                  <a16:creationId xmlns:a16="http://schemas.microsoft.com/office/drawing/2014/main" id="{5A287BA9-5624-2420-19B1-236DCC0A5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001" y="4868862"/>
              <a:ext cx="119063" cy="22542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7" name="Rectangle 92">
              <a:extLst>
                <a:ext uri="{FF2B5EF4-FFF2-40B4-BE49-F238E27FC236}">
                  <a16:creationId xmlns:a16="http://schemas.microsoft.com/office/drawing/2014/main" id="{9BB016B4-AEDE-B4D8-001D-871C67EB5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739" y="4948237"/>
              <a:ext cx="119063" cy="1460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8" name="Rectangle 93">
              <a:extLst>
                <a:ext uri="{FF2B5EF4-FFF2-40B4-BE49-F238E27FC236}">
                  <a16:creationId xmlns:a16="http://schemas.microsoft.com/office/drawing/2014/main" id="{6C26AE8F-5AA4-E5F5-D0EF-E3C2EA4E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676" y="4819649"/>
              <a:ext cx="120650" cy="27463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8" name="Line 143">
              <a:extLst>
                <a:ext uri="{FF2B5EF4-FFF2-40B4-BE49-F238E27FC236}">
                  <a16:creationId xmlns:a16="http://schemas.microsoft.com/office/drawing/2014/main" id="{B2B7F9E8-4178-B21E-1F09-CA90A51E7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1264" y="4125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49" name="Line 144">
              <a:extLst>
                <a:ext uri="{FF2B5EF4-FFF2-40B4-BE49-F238E27FC236}">
                  <a16:creationId xmlns:a16="http://schemas.microsoft.com/office/drawing/2014/main" id="{8D0CC959-4FB6-A85A-7757-CDF7D622F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1264" y="4125912"/>
              <a:ext cx="0" cy="1635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0" name="Line 145">
              <a:extLst>
                <a:ext uri="{FF2B5EF4-FFF2-40B4-BE49-F238E27FC236}">
                  <a16:creationId xmlns:a16="http://schemas.microsoft.com/office/drawing/2014/main" id="{E009BE48-6B13-EE52-59AC-1F7E1D719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14276" y="412591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1" name="Line 146">
              <a:extLst>
                <a:ext uri="{FF2B5EF4-FFF2-40B4-BE49-F238E27FC236}">
                  <a16:creationId xmlns:a16="http://schemas.microsoft.com/office/drawing/2014/main" id="{AAEDF9AB-1009-6158-4EFF-76D08C36D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50739" y="48212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2" name="Line 147">
              <a:extLst>
                <a:ext uri="{FF2B5EF4-FFF2-40B4-BE49-F238E27FC236}">
                  <a16:creationId xmlns:a16="http://schemas.microsoft.com/office/drawing/2014/main" id="{2C66B0F4-31B4-D15A-0885-9C088233C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751" y="48212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3" name="Line 148">
              <a:extLst>
                <a:ext uri="{FF2B5EF4-FFF2-40B4-BE49-F238E27FC236}">
                  <a16:creationId xmlns:a16="http://schemas.microsoft.com/office/drawing/2014/main" id="{168342A5-ED0A-C60A-6C8D-C66D5D445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0739" y="4821237"/>
              <a:ext cx="0" cy="476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4" name="Line 149">
              <a:extLst>
                <a:ext uri="{FF2B5EF4-FFF2-40B4-BE49-F238E27FC236}">
                  <a16:creationId xmlns:a16="http://schemas.microsoft.com/office/drawing/2014/main" id="{46B7215B-C3CD-2C0E-33B4-0C7A964CA1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7064" y="4919662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5" name="Line 150">
              <a:extLst>
                <a:ext uri="{FF2B5EF4-FFF2-40B4-BE49-F238E27FC236}">
                  <a16:creationId xmlns:a16="http://schemas.microsoft.com/office/drawing/2014/main" id="{66210FF5-EF2D-2B2E-D3B4-44A643E3B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8489" y="4919662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6" name="Line 151">
              <a:extLst>
                <a:ext uri="{FF2B5EF4-FFF2-40B4-BE49-F238E27FC236}">
                  <a16:creationId xmlns:a16="http://schemas.microsoft.com/office/drawing/2014/main" id="{D2AA86A8-9B41-3EC6-CED6-F679A6E18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7064" y="4919662"/>
              <a:ext cx="0" cy="285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7" name="Line 152">
              <a:extLst>
                <a:ext uri="{FF2B5EF4-FFF2-40B4-BE49-F238E27FC236}">
                  <a16:creationId xmlns:a16="http://schemas.microsoft.com/office/drawing/2014/main" id="{EA45EFFF-150B-EFD8-501A-04CDA5473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6001" y="473868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8" name="Line 153">
              <a:extLst>
                <a:ext uri="{FF2B5EF4-FFF2-40B4-BE49-F238E27FC236}">
                  <a16:creationId xmlns:a16="http://schemas.microsoft.com/office/drawing/2014/main" id="{3473BE52-9AAC-152B-3642-F8CF51F1C4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19014" y="473868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59" name="Line 154">
              <a:extLst>
                <a:ext uri="{FF2B5EF4-FFF2-40B4-BE49-F238E27FC236}">
                  <a16:creationId xmlns:a16="http://schemas.microsoft.com/office/drawing/2014/main" id="{2BEECDC7-4FD6-27D2-3409-577239ABA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001" y="4738687"/>
              <a:ext cx="0" cy="8096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7" name="Groupe 1186">
            <a:extLst>
              <a:ext uri="{FF2B5EF4-FFF2-40B4-BE49-F238E27FC236}">
                <a16:creationId xmlns:a16="http://schemas.microsoft.com/office/drawing/2014/main" id="{FF795B96-8A97-365D-E1B6-60168A114E39}"/>
              </a:ext>
            </a:extLst>
          </p:cNvPr>
          <p:cNvGrpSpPr/>
          <p:nvPr/>
        </p:nvGrpSpPr>
        <p:grpSpPr>
          <a:xfrm>
            <a:off x="3266330" y="3960972"/>
            <a:ext cx="901700" cy="1050925"/>
            <a:chOff x="3017139" y="4043362"/>
            <a:chExt cx="901700" cy="1050925"/>
          </a:xfrm>
        </p:grpSpPr>
        <p:sp>
          <p:nvSpPr>
            <p:cNvPr id="1066" name="Freeform 64">
              <a:extLst>
                <a:ext uri="{FF2B5EF4-FFF2-40B4-BE49-F238E27FC236}">
                  <a16:creationId xmlns:a16="http://schemas.microsoft.com/office/drawing/2014/main" id="{6D13F9AA-B0CF-1D4E-BEC6-D5203154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639" y="4043362"/>
              <a:ext cx="838200" cy="1050925"/>
            </a:xfrm>
            <a:custGeom>
              <a:avLst/>
              <a:gdLst>
                <a:gd name="T0" fmla="*/ 0 w 3165"/>
                <a:gd name="T1" fmla="*/ 0 h 3973"/>
                <a:gd name="T2" fmla="*/ 0 w 3165"/>
                <a:gd name="T3" fmla="*/ 3973 h 3973"/>
                <a:gd name="T4" fmla="*/ 3165 w 3165"/>
                <a:gd name="T5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65" h="3973">
                  <a:moveTo>
                    <a:pt x="0" y="0"/>
                  </a:moveTo>
                  <a:lnTo>
                    <a:pt x="0" y="3973"/>
                  </a:lnTo>
                  <a:lnTo>
                    <a:pt x="3165" y="397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5" name="Line 73">
              <a:extLst>
                <a:ext uri="{FF2B5EF4-FFF2-40B4-BE49-F238E27FC236}">
                  <a16:creationId xmlns:a16="http://schemas.microsoft.com/office/drawing/2014/main" id="{0594C191-3FE1-D74E-1104-9A7B0DDD2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04653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6" name="Line 74">
              <a:extLst>
                <a:ext uri="{FF2B5EF4-FFF2-40B4-BE49-F238E27FC236}">
                  <a16:creationId xmlns:a16="http://schemas.microsoft.com/office/drawing/2014/main" id="{8FB7B510-E0FE-64F4-FB25-E1EF4AE46B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308474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7" name="Line 75">
              <a:extLst>
                <a:ext uri="{FF2B5EF4-FFF2-40B4-BE49-F238E27FC236}">
                  <a16:creationId xmlns:a16="http://schemas.microsoft.com/office/drawing/2014/main" id="{A0051ACB-6FBB-A93E-7954-9F748ADC77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568824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8" name="Line 76">
              <a:extLst>
                <a:ext uri="{FF2B5EF4-FFF2-40B4-BE49-F238E27FC236}">
                  <a16:creationId xmlns:a16="http://schemas.microsoft.com/office/drawing/2014/main" id="{BDD5BC28-0DD7-5715-3513-5347FFBEC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4830762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79" name="Line 77">
              <a:extLst>
                <a:ext uri="{FF2B5EF4-FFF2-40B4-BE49-F238E27FC236}">
                  <a16:creationId xmlns:a16="http://schemas.microsoft.com/office/drawing/2014/main" id="{C343345C-6547-2F64-8953-3D32575E4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139" y="5094287"/>
              <a:ext cx="6350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1" name="Rectangle 86">
              <a:extLst>
                <a:ext uri="{FF2B5EF4-FFF2-40B4-BE49-F238E27FC236}">
                  <a16:creationId xmlns:a16="http://schemas.microsoft.com/office/drawing/2014/main" id="{DC99349D-E690-D74D-2715-00D51FBD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014" y="5022849"/>
              <a:ext cx="120650" cy="71438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2" name="Rectangle 87">
              <a:extLst>
                <a:ext uri="{FF2B5EF4-FFF2-40B4-BE49-F238E27FC236}">
                  <a16:creationId xmlns:a16="http://schemas.microsoft.com/office/drawing/2014/main" id="{DD4133D4-1E61-7676-1B81-BF799B272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276" y="4964112"/>
              <a:ext cx="120650" cy="13017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3" name="Rectangle 88">
              <a:extLst>
                <a:ext uri="{FF2B5EF4-FFF2-40B4-BE49-F238E27FC236}">
                  <a16:creationId xmlns:a16="http://schemas.microsoft.com/office/drawing/2014/main" id="{8E64D75A-7326-77F4-C306-32B1BC0A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539" y="4927599"/>
              <a:ext cx="119063" cy="16668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4" name="Rectangle 89">
              <a:extLst>
                <a:ext uri="{FF2B5EF4-FFF2-40B4-BE49-F238E27FC236}">
                  <a16:creationId xmlns:a16="http://schemas.microsoft.com/office/drawing/2014/main" id="{F32BE9D6-8F06-9F3C-E3D6-371DDFFD8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214" y="4329112"/>
              <a:ext cx="120650" cy="76517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3" name="Line 158">
              <a:extLst>
                <a:ext uri="{FF2B5EF4-FFF2-40B4-BE49-F238E27FC236}">
                  <a16:creationId xmlns:a16="http://schemas.microsoft.com/office/drawing/2014/main" id="{2D6DFCDB-8F09-EDFB-D3E4-4F6EABB28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539" y="420052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4" name="Line 159">
              <a:extLst>
                <a:ext uri="{FF2B5EF4-FFF2-40B4-BE49-F238E27FC236}">
                  <a16:creationId xmlns:a16="http://schemas.microsoft.com/office/drawing/2014/main" id="{113591C8-31E2-A819-9F15-07E91D35B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7551" y="420052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5" name="Line 160">
              <a:extLst>
                <a:ext uri="{FF2B5EF4-FFF2-40B4-BE49-F238E27FC236}">
                  <a16:creationId xmlns:a16="http://schemas.microsoft.com/office/drawing/2014/main" id="{EF73835F-ABEC-DB3F-BD55-74CCD7EC5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4539" y="4200524"/>
              <a:ext cx="0" cy="128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6" name="Line 161">
              <a:extLst>
                <a:ext uri="{FF2B5EF4-FFF2-40B4-BE49-F238E27FC236}">
                  <a16:creationId xmlns:a16="http://schemas.microsoft.com/office/drawing/2014/main" id="{EE2ABE44-700A-DBF6-5286-9D8762CA4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0864" y="49021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7" name="Line 162">
              <a:extLst>
                <a:ext uri="{FF2B5EF4-FFF2-40B4-BE49-F238E27FC236}">
                  <a16:creationId xmlns:a16="http://schemas.microsoft.com/office/drawing/2014/main" id="{61AD36C0-2CAF-1DE9-E3D6-7234E105C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289" y="4902199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8" name="Line 163">
              <a:extLst>
                <a:ext uri="{FF2B5EF4-FFF2-40B4-BE49-F238E27FC236}">
                  <a16:creationId xmlns:a16="http://schemas.microsoft.com/office/drawing/2014/main" id="{AB384508-FD0A-33E0-215E-2DC8C649E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864" y="4902199"/>
              <a:ext cx="0" cy="254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69" name="Line 164">
              <a:extLst>
                <a:ext uri="{FF2B5EF4-FFF2-40B4-BE49-F238E27FC236}">
                  <a16:creationId xmlns:a16="http://schemas.microsoft.com/office/drawing/2014/main" id="{754C69B3-6CBF-6E2B-76DD-C28F845B1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5601" y="49402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0" name="Line 165">
              <a:extLst>
                <a:ext uri="{FF2B5EF4-FFF2-40B4-BE49-F238E27FC236}">
                  <a16:creationId xmlns:a16="http://schemas.microsoft.com/office/drawing/2014/main" id="{4ED2AF55-F0B8-BE3A-3FA4-219E2E6FAA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8614" y="4940299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1" name="Line 166">
              <a:extLst>
                <a:ext uri="{FF2B5EF4-FFF2-40B4-BE49-F238E27FC236}">
                  <a16:creationId xmlns:a16="http://schemas.microsoft.com/office/drawing/2014/main" id="{844AA0DB-2ED5-9DB6-EF48-8FF09E867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5601" y="4940299"/>
              <a:ext cx="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grpSp>
        <p:nvGrpSpPr>
          <p:cNvPr id="1186" name="Groupe 1185">
            <a:extLst>
              <a:ext uri="{FF2B5EF4-FFF2-40B4-BE49-F238E27FC236}">
                <a16:creationId xmlns:a16="http://schemas.microsoft.com/office/drawing/2014/main" id="{327D643D-1D39-21BD-753C-BD583CBB62C1}"/>
              </a:ext>
            </a:extLst>
          </p:cNvPr>
          <p:cNvGrpSpPr/>
          <p:nvPr/>
        </p:nvGrpSpPr>
        <p:grpSpPr>
          <a:xfrm>
            <a:off x="1169755" y="3960972"/>
            <a:ext cx="901701" cy="1050925"/>
            <a:chOff x="1304226" y="4043362"/>
            <a:chExt cx="901701" cy="1050925"/>
          </a:xfrm>
        </p:grpSpPr>
        <p:sp>
          <p:nvSpPr>
            <p:cNvPr id="1067" name="Freeform 65">
              <a:extLst>
                <a:ext uri="{FF2B5EF4-FFF2-40B4-BE49-F238E27FC236}">
                  <a16:creationId xmlns:a16="http://schemas.microsoft.com/office/drawing/2014/main" id="{E72B99FE-B0A5-C99F-EB38-8D40A75E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314" y="4043362"/>
              <a:ext cx="836613" cy="1050925"/>
            </a:xfrm>
            <a:custGeom>
              <a:avLst/>
              <a:gdLst>
                <a:gd name="T0" fmla="*/ 0 w 3166"/>
                <a:gd name="T1" fmla="*/ 0 h 3973"/>
                <a:gd name="T2" fmla="*/ 0 w 3166"/>
                <a:gd name="T3" fmla="*/ 3973 h 3973"/>
                <a:gd name="T4" fmla="*/ 3166 w 3166"/>
                <a:gd name="T5" fmla="*/ 3973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66" h="3973">
                  <a:moveTo>
                    <a:pt x="0" y="0"/>
                  </a:moveTo>
                  <a:lnTo>
                    <a:pt x="0" y="3973"/>
                  </a:lnTo>
                  <a:lnTo>
                    <a:pt x="3166" y="397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0" name="Line 78">
              <a:extLst>
                <a:ext uri="{FF2B5EF4-FFF2-40B4-BE49-F238E27FC236}">
                  <a16:creationId xmlns:a16="http://schemas.microsoft.com/office/drawing/2014/main" id="{61597019-4034-1316-BE5D-1789E793B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060824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1" name="Line 79">
              <a:extLst>
                <a:ext uri="{FF2B5EF4-FFF2-40B4-BE49-F238E27FC236}">
                  <a16:creationId xmlns:a16="http://schemas.microsoft.com/office/drawing/2014/main" id="{52F15C46-98DB-6D9D-66ED-EED0122D19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405312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2" name="Line 80">
              <a:extLst>
                <a:ext uri="{FF2B5EF4-FFF2-40B4-BE49-F238E27FC236}">
                  <a16:creationId xmlns:a16="http://schemas.microsoft.com/office/drawing/2014/main" id="{0CAC7AD8-0DC0-2EAE-A67F-9E089587E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4749799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3" name="Line 81">
              <a:extLst>
                <a:ext uri="{FF2B5EF4-FFF2-40B4-BE49-F238E27FC236}">
                  <a16:creationId xmlns:a16="http://schemas.microsoft.com/office/drawing/2014/main" id="{77738B74-5AE2-8DA8-9258-462355B91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226" y="5094287"/>
              <a:ext cx="650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4" name="Rectangle 82">
              <a:extLst>
                <a:ext uri="{FF2B5EF4-FFF2-40B4-BE49-F238E27FC236}">
                  <a16:creationId xmlns:a16="http://schemas.microsoft.com/office/drawing/2014/main" id="{2DE4EAC2-9C36-3444-7C62-4239B02C8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989" y="5005387"/>
              <a:ext cx="119063" cy="8890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8" name="Rectangle 83">
              <a:extLst>
                <a:ext uri="{FF2B5EF4-FFF2-40B4-BE49-F238E27FC236}">
                  <a16:creationId xmlns:a16="http://schemas.microsoft.com/office/drawing/2014/main" id="{C2816F4A-5E5C-62A0-F1D0-30C819BF1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664" y="4865687"/>
              <a:ext cx="120650" cy="22860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89" name="Rectangle 84">
              <a:extLst>
                <a:ext uri="{FF2B5EF4-FFF2-40B4-BE49-F238E27FC236}">
                  <a16:creationId xmlns:a16="http://schemas.microsoft.com/office/drawing/2014/main" id="{6317AB4D-0CD6-4BB2-9DF3-1485864B9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926" y="4854574"/>
              <a:ext cx="120650" cy="239713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090" name="Rectangle 85">
              <a:extLst>
                <a:ext uri="{FF2B5EF4-FFF2-40B4-BE49-F238E27FC236}">
                  <a16:creationId xmlns:a16="http://schemas.microsoft.com/office/drawing/2014/main" id="{2BD41D59-1398-D00E-CF51-103905D7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189" y="4387849"/>
              <a:ext cx="119063" cy="7064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2" name="Line 167">
              <a:extLst>
                <a:ext uri="{FF2B5EF4-FFF2-40B4-BE49-F238E27FC236}">
                  <a16:creationId xmlns:a16="http://schemas.microsoft.com/office/drawing/2014/main" id="{FBE1E2E3-1535-5795-6958-2AAB0040D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0514" y="42497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3" name="Line 168">
              <a:extLst>
                <a:ext uri="{FF2B5EF4-FFF2-40B4-BE49-F238E27FC236}">
                  <a16:creationId xmlns:a16="http://schemas.microsoft.com/office/drawing/2014/main" id="{7740A4C4-BD3D-466A-9606-D8C0FFFCF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1939" y="4249737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4" name="Line 169">
              <a:extLst>
                <a:ext uri="{FF2B5EF4-FFF2-40B4-BE49-F238E27FC236}">
                  <a16:creationId xmlns:a16="http://schemas.microsoft.com/office/drawing/2014/main" id="{8CEAAB4C-2691-FB44-23F8-CBC5A4D91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0514" y="4249737"/>
              <a:ext cx="0" cy="138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5" name="Line 170">
              <a:extLst>
                <a:ext uri="{FF2B5EF4-FFF2-40B4-BE49-F238E27FC236}">
                  <a16:creationId xmlns:a16="http://schemas.microsoft.com/office/drawing/2014/main" id="{73E8DBA4-E7F6-DC2A-1D65-C8740EEA95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5251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6" name="Line 171">
              <a:extLst>
                <a:ext uri="{FF2B5EF4-FFF2-40B4-BE49-F238E27FC236}">
                  <a16:creationId xmlns:a16="http://schemas.microsoft.com/office/drawing/2014/main" id="{6CBE4E6E-743E-2897-3907-9CC88AD52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8264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7" name="Line 172">
              <a:extLst>
                <a:ext uri="{FF2B5EF4-FFF2-40B4-BE49-F238E27FC236}">
                  <a16:creationId xmlns:a16="http://schemas.microsoft.com/office/drawing/2014/main" id="{9EF47377-2CD2-8C94-0A9A-E863F91889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5251" y="4808537"/>
              <a:ext cx="0" cy="460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8" name="Line 173">
              <a:extLst>
                <a:ext uri="{FF2B5EF4-FFF2-40B4-BE49-F238E27FC236}">
                  <a16:creationId xmlns:a16="http://schemas.microsoft.com/office/drawing/2014/main" id="{5857A872-7EE7-CE17-59DF-3C65A0835E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001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79" name="Line 174">
              <a:extLst>
                <a:ext uri="{FF2B5EF4-FFF2-40B4-BE49-F238E27FC236}">
                  <a16:creationId xmlns:a16="http://schemas.microsoft.com/office/drawing/2014/main" id="{C57486AF-59B7-D4B1-9813-D6F370841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96314" y="4981574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0" name="Line 175">
              <a:extLst>
                <a:ext uri="{FF2B5EF4-FFF2-40B4-BE49-F238E27FC236}">
                  <a16:creationId xmlns:a16="http://schemas.microsoft.com/office/drawing/2014/main" id="{A231D391-33EE-BB1F-4A71-B0DA1C952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67739" y="4981574"/>
              <a:ext cx="2857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1" name="Line 176">
              <a:extLst>
                <a:ext uri="{FF2B5EF4-FFF2-40B4-BE49-F238E27FC236}">
                  <a16:creationId xmlns:a16="http://schemas.microsoft.com/office/drawing/2014/main" id="{355AE2EE-87A1-FE40-876D-6D408DDD0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9989" y="4808537"/>
              <a:ext cx="0" cy="571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2" name="Line 177">
              <a:extLst>
                <a:ext uri="{FF2B5EF4-FFF2-40B4-BE49-F238E27FC236}">
                  <a16:creationId xmlns:a16="http://schemas.microsoft.com/office/drawing/2014/main" id="{472C0EBC-B020-3AFC-6982-16C023D12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6314" y="4981574"/>
              <a:ext cx="0" cy="238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183" name="Line 178">
              <a:extLst>
                <a:ext uri="{FF2B5EF4-FFF2-40B4-BE49-F238E27FC236}">
                  <a16:creationId xmlns:a16="http://schemas.microsoft.com/office/drawing/2014/main" id="{039D147E-6009-97D3-8FB1-A03B71378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9989" y="4808537"/>
              <a:ext cx="2698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189" name="ZoneTexte 1188">
            <a:extLst>
              <a:ext uri="{FF2B5EF4-FFF2-40B4-BE49-F238E27FC236}">
                <a16:creationId xmlns:a16="http://schemas.microsoft.com/office/drawing/2014/main" id="{96B1C8AD-7379-D1C6-C734-4718885DC56E}"/>
              </a:ext>
            </a:extLst>
          </p:cNvPr>
          <p:cNvSpPr txBox="1"/>
          <p:nvPr/>
        </p:nvSpPr>
        <p:spPr>
          <a:xfrm>
            <a:off x="1207224" y="3596368"/>
            <a:ext cx="9787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Dolutegravir</a:t>
            </a:r>
          </a:p>
        </p:txBody>
      </p:sp>
      <p:sp>
        <p:nvSpPr>
          <p:cNvPr id="1190" name="ZoneTexte 1189">
            <a:extLst>
              <a:ext uri="{FF2B5EF4-FFF2-40B4-BE49-F238E27FC236}">
                <a16:creationId xmlns:a16="http://schemas.microsoft.com/office/drawing/2014/main" id="{C6AC67BF-09F0-0964-BE0D-509CC2F761E3}"/>
              </a:ext>
            </a:extLst>
          </p:cNvPr>
          <p:cNvSpPr txBox="1"/>
          <p:nvPr/>
        </p:nvSpPr>
        <p:spPr>
          <a:xfrm>
            <a:off x="3194634" y="3596368"/>
            <a:ext cx="9995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/>
              <a:t>Cabotegravir</a:t>
            </a:r>
          </a:p>
        </p:txBody>
      </p:sp>
      <p:sp>
        <p:nvSpPr>
          <p:cNvPr id="1191" name="ZoneTexte 1190">
            <a:extLst>
              <a:ext uri="{FF2B5EF4-FFF2-40B4-BE49-F238E27FC236}">
                <a16:creationId xmlns:a16="http://schemas.microsoft.com/office/drawing/2014/main" id="{92D5A1E7-4247-C5EB-E056-890ED85B2674}"/>
              </a:ext>
            </a:extLst>
          </p:cNvPr>
          <p:cNvSpPr txBox="1"/>
          <p:nvPr/>
        </p:nvSpPr>
        <p:spPr>
          <a:xfrm>
            <a:off x="5425691" y="3596368"/>
            <a:ext cx="8761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noProof="0" dirty="0" err="1"/>
              <a:t>Raltegravir</a:t>
            </a:r>
            <a:endParaRPr lang="en-US" sz="1200" b="1" noProof="0" dirty="0"/>
          </a:p>
        </p:txBody>
      </p:sp>
      <p:sp>
        <p:nvSpPr>
          <p:cNvPr id="1192" name="ZoneTexte 1191">
            <a:extLst>
              <a:ext uri="{FF2B5EF4-FFF2-40B4-BE49-F238E27FC236}">
                <a16:creationId xmlns:a16="http://schemas.microsoft.com/office/drawing/2014/main" id="{079AD795-5253-BC41-900F-3B5B0B7A3390}"/>
              </a:ext>
            </a:extLst>
          </p:cNvPr>
          <p:cNvSpPr txBox="1"/>
          <p:nvPr/>
        </p:nvSpPr>
        <p:spPr>
          <a:xfrm>
            <a:off x="980484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193" name="ZoneTexte 1192">
            <a:extLst>
              <a:ext uri="{FF2B5EF4-FFF2-40B4-BE49-F238E27FC236}">
                <a16:creationId xmlns:a16="http://schemas.microsoft.com/office/drawing/2014/main" id="{6CDDCA1A-A543-2742-CF36-D46008B52D3B}"/>
              </a:ext>
            </a:extLst>
          </p:cNvPr>
          <p:cNvSpPr txBox="1"/>
          <p:nvPr/>
        </p:nvSpPr>
        <p:spPr>
          <a:xfrm>
            <a:off x="980484" y="4546021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</a:t>
            </a:r>
          </a:p>
        </p:txBody>
      </p:sp>
      <p:sp>
        <p:nvSpPr>
          <p:cNvPr id="1194" name="ZoneTexte 1193">
            <a:extLst>
              <a:ext uri="{FF2B5EF4-FFF2-40B4-BE49-F238E27FC236}">
                <a16:creationId xmlns:a16="http://schemas.microsoft.com/office/drawing/2014/main" id="{CDB3B008-87E8-D5F9-6783-563C638D4EAE}"/>
              </a:ext>
            </a:extLst>
          </p:cNvPr>
          <p:cNvSpPr txBox="1"/>
          <p:nvPr/>
        </p:nvSpPr>
        <p:spPr>
          <a:xfrm>
            <a:off x="914761" y="4201822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195" name="ZoneTexte 1194">
            <a:extLst>
              <a:ext uri="{FF2B5EF4-FFF2-40B4-BE49-F238E27FC236}">
                <a16:creationId xmlns:a16="http://schemas.microsoft.com/office/drawing/2014/main" id="{E5ABB17C-F060-4D21-8643-27C12DAAABAA}"/>
              </a:ext>
            </a:extLst>
          </p:cNvPr>
          <p:cNvSpPr txBox="1"/>
          <p:nvPr/>
        </p:nvSpPr>
        <p:spPr>
          <a:xfrm>
            <a:off x="914761" y="385762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15</a:t>
            </a:r>
          </a:p>
        </p:txBody>
      </p:sp>
      <p:sp>
        <p:nvSpPr>
          <p:cNvPr id="1196" name="ZoneTexte 1195">
            <a:extLst>
              <a:ext uri="{FF2B5EF4-FFF2-40B4-BE49-F238E27FC236}">
                <a16:creationId xmlns:a16="http://schemas.microsoft.com/office/drawing/2014/main" id="{5BE684DE-5003-002E-4E89-CE151D039E05}"/>
              </a:ext>
            </a:extLst>
          </p:cNvPr>
          <p:cNvSpPr txBox="1"/>
          <p:nvPr/>
        </p:nvSpPr>
        <p:spPr>
          <a:xfrm>
            <a:off x="3038008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197" name="ZoneTexte 1196">
            <a:extLst>
              <a:ext uri="{FF2B5EF4-FFF2-40B4-BE49-F238E27FC236}">
                <a16:creationId xmlns:a16="http://schemas.microsoft.com/office/drawing/2014/main" id="{BCACBC3A-FFFD-75AE-B840-B26B1CACB2F1}"/>
              </a:ext>
            </a:extLst>
          </p:cNvPr>
          <p:cNvSpPr txBox="1"/>
          <p:nvPr/>
        </p:nvSpPr>
        <p:spPr>
          <a:xfrm>
            <a:off x="3038008" y="462758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</a:t>
            </a:r>
          </a:p>
        </p:txBody>
      </p:sp>
      <p:sp>
        <p:nvSpPr>
          <p:cNvPr id="1198" name="ZoneTexte 1197">
            <a:extLst>
              <a:ext uri="{FF2B5EF4-FFF2-40B4-BE49-F238E27FC236}">
                <a16:creationId xmlns:a16="http://schemas.microsoft.com/office/drawing/2014/main" id="{D24545C6-4A33-476B-C2AC-505EE8E94589}"/>
              </a:ext>
            </a:extLst>
          </p:cNvPr>
          <p:cNvSpPr txBox="1"/>
          <p:nvPr/>
        </p:nvSpPr>
        <p:spPr>
          <a:xfrm>
            <a:off x="2972285" y="4364957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199" name="ZoneTexte 1198">
            <a:extLst>
              <a:ext uri="{FF2B5EF4-FFF2-40B4-BE49-F238E27FC236}">
                <a16:creationId xmlns:a16="http://schemas.microsoft.com/office/drawing/2014/main" id="{F7C6AF98-BC25-6BDD-CDA5-95E7048F0B22}"/>
              </a:ext>
            </a:extLst>
          </p:cNvPr>
          <p:cNvSpPr txBox="1"/>
          <p:nvPr/>
        </p:nvSpPr>
        <p:spPr>
          <a:xfrm>
            <a:off x="2972285" y="383969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20</a:t>
            </a:r>
          </a:p>
        </p:txBody>
      </p:sp>
      <p:sp>
        <p:nvSpPr>
          <p:cNvPr id="1200" name="ZoneTexte 1199">
            <a:extLst>
              <a:ext uri="{FF2B5EF4-FFF2-40B4-BE49-F238E27FC236}">
                <a16:creationId xmlns:a16="http://schemas.microsoft.com/office/drawing/2014/main" id="{CDEA00A2-314C-D6B2-6556-5B7AF98B5874}"/>
              </a:ext>
            </a:extLst>
          </p:cNvPr>
          <p:cNvSpPr txBox="1"/>
          <p:nvPr/>
        </p:nvSpPr>
        <p:spPr>
          <a:xfrm>
            <a:off x="2972285" y="4102325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15</a:t>
            </a:r>
          </a:p>
        </p:txBody>
      </p:sp>
      <p:sp>
        <p:nvSpPr>
          <p:cNvPr id="1201" name="ZoneTexte 1200">
            <a:extLst>
              <a:ext uri="{FF2B5EF4-FFF2-40B4-BE49-F238E27FC236}">
                <a16:creationId xmlns:a16="http://schemas.microsoft.com/office/drawing/2014/main" id="{4A5613A7-357C-5DA2-8129-3BAA09502971}"/>
              </a:ext>
            </a:extLst>
          </p:cNvPr>
          <p:cNvSpPr txBox="1"/>
          <p:nvPr/>
        </p:nvSpPr>
        <p:spPr>
          <a:xfrm>
            <a:off x="5141446" y="4890219"/>
            <a:ext cx="2503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0</a:t>
            </a:r>
          </a:p>
        </p:txBody>
      </p:sp>
      <p:sp>
        <p:nvSpPr>
          <p:cNvPr id="1202" name="ZoneTexte 1201">
            <a:extLst>
              <a:ext uri="{FF2B5EF4-FFF2-40B4-BE49-F238E27FC236}">
                <a16:creationId xmlns:a16="http://schemas.microsoft.com/office/drawing/2014/main" id="{BE87784A-3A22-EEAF-75DC-32518A0C4B05}"/>
              </a:ext>
            </a:extLst>
          </p:cNvPr>
          <p:cNvSpPr txBox="1"/>
          <p:nvPr/>
        </p:nvSpPr>
        <p:spPr>
          <a:xfrm>
            <a:off x="5075723" y="4672941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10</a:t>
            </a:r>
          </a:p>
        </p:txBody>
      </p:sp>
      <p:sp>
        <p:nvSpPr>
          <p:cNvPr id="1203" name="ZoneTexte 1202">
            <a:extLst>
              <a:ext uri="{FF2B5EF4-FFF2-40B4-BE49-F238E27FC236}">
                <a16:creationId xmlns:a16="http://schemas.microsoft.com/office/drawing/2014/main" id="{6F696834-0B65-56BE-F2B9-A036456E8E9B}"/>
              </a:ext>
            </a:extLst>
          </p:cNvPr>
          <p:cNvSpPr txBox="1"/>
          <p:nvPr/>
        </p:nvSpPr>
        <p:spPr>
          <a:xfrm>
            <a:off x="5075723" y="4455664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20</a:t>
            </a:r>
          </a:p>
        </p:txBody>
      </p:sp>
      <p:sp>
        <p:nvSpPr>
          <p:cNvPr id="1204" name="ZoneTexte 1203">
            <a:extLst>
              <a:ext uri="{FF2B5EF4-FFF2-40B4-BE49-F238E27FC236}">
                <a16:creationId xmlns:a16="http://schemas.microsoft.com/office/drawing/2014/main" id="{982FF2DC-7498-4BDE-3C3D-B8E86FD03CAE}"/>
              </a:ext>
            </a:extLst>
          </p:cNvPr>
          <p:cNvSpPr txBox="1"/>
          <p:nvPr/>
        </p:nvSpPr>
        <p:spPr>
          <a:xfrm>
            <a:off x="5075723" y="3803833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50</a:t>
            </a:r>
          </a:p>
        </p:txBody>
      </p:sp>
      <p:sp>
        <p:nvSpPr>
          <p:cNvPr id="1205" name="ZoneTexte 1204">
            <a:extLst>
              <a:ext uri="{FF2B5EF4-FFF2-40B4-BE49-F238E27FC236}">
                <a16:creationId xmlns:a16="http://schemas.microsoft.com/office/drawing/2014/main" id="{47B21904-85C7-5E58-9E0A-DD32F3F5F455}"/>
              </a:ext>
            </a:extLst>
          </p:cNvPr>
          <p:cNvSpPr txBox="1"/>
          <p:nvPr/>
        </p:nvSpPr>
        <p:spPr>
          <a:xfrm>
            <a:off x="5075723" y="4021110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40</a:t>
            </a:r>
          </a:p>
        </p:txBody>
      </p:sp>
      <p:sp>
        <p:nvSpPr>
          <p:cNvPr id="1206" name="ZoneTexte 1205">
            <a:extLst>
              <a:ext uri="{FF2B5EF4-FFF2-40B4-BE49-F238E27FC236}">
                <a16:creationId xmlns:a16="http://schemas.microsoft.com/office/drawing/2014/main" id="{C1D68C5D-F90E-19AE-9680-BFAD0B5A94BA}"/>
              </a:ext>
            </a:extLst>
          </p:cNvPr>
          <p:cNvSpPr txBox="1"/>
          <p:nvPr/>
        </p:nvSpPr>
        <p:spPr>
          <a:xfrm>
            <a:off x="5075723" y="4238387"/>
            <a:ext cx="31611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30</a:t>
            </a:r>
          </a:p>
        </p:txBody>
      </p:sp>
      <p:sp>
        <p:nvSpPr>
          <p:cNvPr id="1207" name="ZoneTexte 1206">
            <a:extLst>
              <a:ext uri="{FF2B5EF4-FFF2-40B4-BE49-F238E27FC236}">
                <a16:creationId xmlns:a16="http://schemas.microsoft.com/office/drawing/2014/main" id="{809DD535-AFC1-B734-90E7-DCA950293A2A}"/>
              </a:ext>
            </a:extLst>
          </p:cNvPr>
          <p:cNvSpPr txBox="1"/>
          <p:nvPr/>
        </p:nvSpPr>
        <p:spPr>
          <a:xfrm rot="16200000">
            <a:off x="280000" y="4353906"/>
            <a:ext cx="9172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08" name="ZoneTexte 1207">
            <a:extLst>
              <a:ext uri="{FF2B5EF4-FFF2-40B4-BE49-F238E27FC236}">
                <a16:creationId xmlns:a16="http://schemas.microsoft.com/office/drawing/2014/main" id="{A0228B7C-F545-502E-D77E-9CEAC0938EDF}"/>
              </a:ext>
            </a:extLst>
          </p:cNvPr>
          <p:cNvSpPr txBox="1"/>
          <p:nvPr/>
        </p:nvSpPr>
        <p:spPr>
          <a:xfrm rot="16200000">
            <a:off x="2360360" y="4353906"/>
            <a:ext cx="9076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CAB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09" name="ZoneTexte 1208">
            <a:extLst>
              <a:ext uri="{FF2B5EF4-FFF2-40B4-BE49-F238E27FC236}">
                <a16:creationId xmlns:a16="http://schemas.microsoft.com/office/drawing/2014/main" id="{57613FE0-C4AA-F48A-CA8C-0886B5412838}"/>
              </a:ext>
            </a:extLst>
          </p:cNvPr>
          <p:cNvSpPr txBox="1"/>
          <p:nvPr/>
        </p:nvSpPr>
        <p:spPr>
          <a:xfrm rot="16200000">
            <a:off x="4465447" y="4353906"/>
            <a:ext cx="8947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RAL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10" name="ZoneTexte 1209">
            <a:extLst>
              <a:ext uri="{FF2B5EF4-FFF2-40B4-BE49-F238E27FC236}">
                <a16:creationId xmlns:a16="http://schemas.microsoft.com/office/drawing/2014/main" id="{A323E14B-18EA-3743-8438-A19AB24C2E43}"/>
              </a:ext>
            </a:extLst>
          </p:cNvPr>
          <p:cNvSpPr txBox="1"/>
          <p:nvPr/>
        </p:nvSpPr>
        <p:spPr>
          <a:xfrm rot="18716608">
            <a:off x="1136973" y="4998235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1" name="ZoneTexte 1210">
            <a:extLst>
              <a:ext uri="{FF2B5EF4-FFF2-40B4-BE49-F238E27FC236}">
                <a16:creationId xmlns:a16="http://schemas.microsoft.com/office/drawing/2014/main" id="{117A906A-7F32-14E2-ABCD-C3C9892A1D77}"/>
              </a:ext>
            </a:extLst>
          </p:cNvPr>
          <p:cNvSpPr txBox="1"/>
          <p:nvPr/>
        </p:nvSpPr>
        <p:spPr>
          <a:xfrm rot="18716608">
            <a:off x="1128594" y="5107426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12" name="ZoneTexte 1211">
            <a:extLst>
              <a:ext uri="{FF2B5EF4-FFF2-40B4-BE49-F238E27FC236}">
                <a16:creationId xmlns:a16="http://schemas.microsoft.com/office/drawing/2014/main" id="{8B1137AF-51E5-7F04-E9AA-9E004EFC59E3}"/>
              </a:ext>
            </a:extLst>
          </p:cNvPr>
          <p:cNvSpPr txBox="1"/>
          <p:nvPr/>
        </p:nvSpPr>
        <p:spPr>
          <a:xfrm rot="18716608">
            <a:off x="1084306" y="5204903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13" name="ZoneTexte 1212">
            <a:extLst>
              <a:ext uri="{FF2B5EF4-FFF2-40B4-BE49-F238E27FC236}">
                <a16:creationId xmlns:a16="http://schemas.microsoft.com/office/drawing/2014/main" id="{350109B1-4CAD-80D8-3CE1-0EFE47F80263}"/>
              </a:ext>
            </a:extLst>
          </p:cNvPr>
          <p:cNvSpPr txBox="1"/>
          <p:nvPr/>
        </p:nvSpPr>
        <p:spPr>
          <a:xfrm rot="18716608">
            <a:off x="1276725" y="5223189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14" name="ZoneTexte 1213">
            <a:extLst>
              <a:ext uri="{FF2B5EF4-FFF2-40B4-BE49-F238E27FC236}">
                <a16:creationId xmlns:a16="http://schemas.microsoft.com/office/drawing/2014/main" id="{837A23E0-A6DF-F3F2-BB5F-B9213E74781D}"/>
              </a:ext>
            </a:extLst>
          </p:cNvPr>
          <p:cNvSpPr txBox="1"/>
          <p:nvPr/>
        </p:nvSpPr>
        <p:spPr>
          <a:xfrm rot="18278387">
            <a:off x="3272549" y="5010936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5" name="ZoneTexte 1214">
            <a:extLst>
              <a:ext uri="{FF2B5EF4-FFF2-40B4-BE49-F238E27FC236}">
                <a16:creationId xmlns:a16="http://schemas.microsoft.com/office/drawing/2014/main" id="{9ACC1A3D-1C25-BAA6-A6AC-96AF0CDEABF9}"/>
              </a:ext>
            </a:extLst>
          </p:cNvPr>
          <p:cNvSpPr txBox="1"/>
          <p:nvPr/>
        </p:nvSpPr>
        <p:spPr>
          <a:xfrm rot="18278387">
            <a:off x="3216545" y="5132826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16" name="ZoneTexte 1215">
            <a:extLst>
              <a:ext uri="{FF2B5EF4-FFF2-40B4-BE49-F238E27FC236}">
                <a16:creationId xmlns:a16="http://schemas.microsoft.com/office/drawing/2014/main" id="{278342E7-0234-E99A-3725-C43FD32D785D}"/>
              </a:ext>
            </a:extLst>
          </p:cNvPr>
          <p:cNvSpPr txBox="1"/>
          <p:nvPr/>
        </p:nvSpPr>
        <p:spPr>
          <a:xfrm rot="18278387">
            <a:off x="3178607" y="5236654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17" name="ZoneTexte 1216">
            <a:extLst>
              <a:ext uri="{FF2B5EF4-FFF2-40B4-BE49-F238E27FC236}">
                <a16:creationId xmlns:a16="http://schemas.microsoft.com/office/drawing/2014/main" id="{BC9D5A4A-FEBF-F80C-6B55-6AEB20C444BD}"/>
              </a:ext>
            </a:extLst>
          </p:cNvPr>
          <p:cNvSpPr txBox="1"/>
          <p:nvPr/>
        </p:nvSpPr>
        <p:spPr>
          <a:xfrm rot="18278387">
            <a:off x="3391346" y="5239064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18" name="ZoneTexte 1217">
            <a:extLst>
              <a:ext uri="{FF2B5EF4-FFF2-40B4-BE49-F238E27FC236}">
                <a16:creationId xmlns:a16="http://schemas.microsoft.com/office/drawing/2014/main" id="{53579F4B-4A57-88BF-4B58-A52E2DAA2D1B}"/>
              </a:ext>
            </a:extLst>
          </p:cNvPr>
          <p:cNvSpPr txBox="1"/>
          <p:nvPr/>
        </p:nvSpPr>
        <p:spPr>
          <a:xfrm rot="18278387">
            <a:off x="5367503" y="5017286"/>
            <a:ext cx="3257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WT</a:t>
            </a:r>
          </a:p>
        </p:txBody>
      </p:sp>
      <p:sp>
        <p:nvSpPr>
          <p:cNvPr id="1219" name="ZoneTexte 1218">
            <a:extLst>
              <a:ext uri="{FF2B5EF4-FFF2-40B4-BE49-F238E27FC236}">
                <a16:creationId xmlns:a16="http://schemas.microsoft.com/office/drawing/2014/main" id="{3C82F094-C1A3-531B-2885-099C0233090F}"/>
              </a:ext>
            </a:extLst>
          </p:cNvPr>
          <p:cNvSpPr txBox="1"/>
          <p:nvPr/>
        </p:nvSpPr>
        <p:spPr>
          <a:xfrm rot="18278387">
            <a:off x="5365474" y="5104251"/>
            <a:ext cx="5822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NC-N271I</a:t>
            </a:r>
          </a:p>
        </p:txBody>
      </p:sp>
      <p:sp>
        <p:nvSpPr>
          <p:cNvPr id="1220" name="ZoneTexte 1219">
            <a:extLst>
              <a:ext uri="{FF2B5EF4-FFF2-40B4-BE49-F238E27FC236}">
                <a16:creationId xmlns:a16="http://schemas.microsoft.com/office/drawing/2014/main" id="{2721280D-812C-5FCA-C576-4DB048C757B6}"/>
              </a:ext>
            </a:extLst>
          </p:cNvPr>
          <p:cNvSpPr txBox="1"/>
          <p:nvPr/>
        </p:nvSpPr>
        <p:spPr>
          <a:xfrm rot="18278387">
            <a:off x="5283086" y="5268404"/>
            <a:ext cx="87876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</a:t>
            </a:r>
          </a:p>
        </p:txBody>
      </p:sp>
      <p:sp>
        <p:nvSpPr>
          <p:cNvPr id="1221" name="ZoneTexte 1220">
            <a:extLst>
              <a:ext uri="{FF2B5EF4-FFF2-40B4-BE49-F238E27FC236}">
                <a16:creationId xmlns:a16="http://schemas.microsoft.com/office/drawing/2014/main" id="{DB2229E7-0205-C458-1352-D9A4A51510CF}"/>
              </a:ext>
            </a:extLst>
          </p:cNvPr>
          <p:cNvSpPr txBox="1"/>
          <p:nvPr/>
        </p:nvSpPr>
        <p:spPr>
          <a:xfrm rot="18278387">
            <a:off x="5471770" y="5267639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noProof="0" dirty="0"/>
              <a:t>IN-S153Y/D167H + </a:t>
            </a:r>
            <a:br>
              <a:rPr lang="en-US" sz="800" noProof="0" dirty="0"/>
            </a:br>
            <a:r>
              <a:rPr lang="en-US" sz="800" noProof="0" dirty="0"/>
              <a:t>NC-N271I</a:t>
            </a:r>
          </a:p>
        </p:txBody>
      </p:sp>
      <p:sp>
        <p:nvSpPr>
          <p:cNvPr id="1222" name="ZoneTexte 1221">
            <a:extLst>
              <a:ext uri="{FF2B5EF4-FFF2-40B4-BE49-F238E27FC236}">
                <a16:creationId xmlns:a16="http://schemas.microsoft.com/office/drawing/2014/main" id="{C51730B8-EC6A-2BD4-E597-C85D6EC2D5EA}"/>
              </a:ext>
            </a:extLst>
          </p:cNvPr>
          <p:cNvSpPr txBox="1"/>
          <p:nvPr/>
        </p:nvSpPr>
        <p:spPr>
          <a:xfrm rot="16200000">
            <a:off x="1369379" y="4384323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2,5x</a:t>
            </a:r>
          </a:p>
        </p:txBody>
      </p:sp>
      <p:sp>
        <p:nvSpPr>
          <p:cNvPr id="1223" name="ZoneTexte 1222">
            <a:extLst>
              <a:ext uri="{FF2B5EF4-FFF2-40B4-BE49-F238E27FC236}">
                <a16:creationId xmlns:a16="http://schemas.microsoft.com/office/drawing/2014/main" id="{D457A41B-7056-6290-1493-6B0EB3D8BE57}"/>
              </a:ext>
            </a:extLst>
          </p:cNvPr>
          <p:cNvSpPr txBox="1"/>
          <p:nvPr/>
        </p:nvSpPr>
        <p:spPr>
          <a:xfrm rot="16200000">
            <a:off x="1566179" y="4376906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2,6x</a:t>
            </a:r>
          </a:p>
        </p:txBody>
      </p:sp>
      <p:sp>
        <p:nvSpPr>
          <p:cNvPr id="1224" name="ZoneTexte 1223">
            <a:extLst>
              <a:ext uri="{FF2B5EF4-FFF2-40B4-BE49-F238E27FC236}">
                <a16:creationId xmlns:a16="http://schemas.microsoft.com/office/drawing/2014/main" id="{87F186F0-C8D5-FB18-9732-90D8F367AF51}"/>
              </a:ext>
            </a:extLst>
          </p:cNvPr>
          <p:cNvSpPr txBox="1"/>
          <p:nvPr/>
        </p:nvSpPr>
        <p:spPr>
          <a:xfrm rot="16200000">
            <a:off x="1756582" y="3921895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7,5x</a:t>
            </a:r>
          </a:p>
        </p:txBody>
      </p:sp>
      <p:sp>
        <p:nvSpPr>
          <p:cNvPr id="1225" name="ZoneTexte 1224">
            <a:extLst>
              <a:ext uri="{FF2B5EF4-FFF2-40B4-BE49-F238E27FC236}">
                <a16:creationId xmlns:a16="http://schemas.microsoft.com/office/drawing/2014/main" id="{15D4CE56-2DB6-828A-EEFE-DCF785CE868E}"/>
              </a:ext>
            </a:extLst>
          </p:cNvPr>
          <p:cNvSpPr txBox="1"/>
          <p:nvPr/>
        </p:nvSpPr>
        <p:spPr>
          <a:xfrm rot="16200000">
            <a:off x="3874351" y="3874958"/>
            <a:ext cx="3337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11x</a:t>
            </a:r>
          </a:p>
        </p:txBody>
      </p:sp>
      <p:sp>
        <p:nvSpPr>
          <p:cNvPr id="1226" name="ZoneTexte 1225">
            <a:extLst>
              <a:ext uri="{FF2B5EF4-FFF2-40B4-BE49-F238E27FC236}">
                <a16:creationId xmlns:a16="http://schemas.microsoft.com/office/drawing/2014/main" id="{E2B2FBE7-094E-CADE-DF1E-D39B0A73F30F}"/>
              </a:ext>
            </a:extLst>
          </p:cNvPr>
          <p:cNvSpPr txBox="1"/>
          <p:nvPr/>
        </p:nvSpPr>
        <p:spPr>
          <a:xfrm rot="16200000">
            <a:off x="5986576" y="380651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0070C0"/>
                </a:solidFill>
              </a:rPr>
              <a:t>5,5x</a:t>
            </a:r>
          </a:p>
        </p:txBody>
      </p:sp>
      <p:sp>
        <p:nvSpPr>
          <p:cNvPr id="1227" name="ZoneTexte 1226">
            <a:extLst>
              <a:ext uri="{FF2B5EF4-FFF2-40B4-BE49-F238E27FC236}">
                <a16:creationId xmlns:a16="http://schemas.microsoft.com/office/drawing/2014/main" id="{A2D8BD00-9CC6-9424-EA40-6DD91B6E6C96}"/>
              </a:ext>
            </a:extLst>
          </p:cNvPr>
          <p:cNvSpPr txBox="1"/>
          <p:nvPr/>
        </p:nvSpPr>
        <p:spPr>
          <a:xfrm rot="16200000">
            <a:off x="3499558" y="455433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1,9x</a:t>
            </a:r>
          </a:p>
        </p:txBody>
      </p:sp>
      <p:sp>
        <p:nvSpPr>
          <p:cNvPr id="1228" name="ZoneTexte 1227">
            <a:extLst>
              <a:ext uri="{FF2B5EF4-FFF2-40B4-BE49-F238E27FC236}">
                <a16:creationId xmlns:a16="http://schemas.microsoft.com/office/drawing/2014/main" id="{8DD28C1B-D40F-6C5D-798A-07F01B50C175}"/>
              </a:ext>
            </a:extLst>
          </p:cNvPr>
          <p:cNvSpPr txBox="1"/>
          <p:nvPr/>
        </p:nvSpPr>
        <p:spPr>
          <a:xfrm rot="16200000">
            <a:off x="5579843" y="4459057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6600"/>
                </a:solidFill>
              </a:rPr>
              <a:t>1,5x</a:t>
            </a:r>
          </a:p>
        </p:txBody>
      </p:sp>
      <p:sp>
        <p:nvSpPr>
          <p:cNvPr id="1229" name="ZoneTexte 1228">
            <a:extLst>
              <a:ext uri="{FF2B5EF4-FFF2-40B4-BE49-F238E27FC236}">
                <a16:creationId xmlns:a16="http://schemas.microsoft.com/office/drawing/2014/main" id="{71F25D86-B5AB-3102-9B1A-10E0E35CC64D}"/>
              </a:ext>
            </a:extLst>
          </p:cNvPr>
          <p:cNvSpPr txBox="1"/>
          <p:nvPr/>
        </p:nvSpPr>
        <p:spPr>
          <a:xfrm rot="16200000">
            <a:off x="3662976" y="4509360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2,4x</a:t>
            </a:r>
          </a:p>
        </p:txBody>
      </p:sp>
      <p:sp>
        <p:nvSpPr>
          <p:cNvPr id="1230" name="ZoneTexte 1229">
            <a:extLst>
              <a:ext uri="{FF2B5EF4-FFF2-40B4-BE49-F238E27FC236}">
                <a16:creationId xmlns:a16="http://schemas.microsoft.com/office/drawing/2014/main" id="{403686C9-D1EB-EE66-AD5D-CEC934274E06}"/>
              </a:ext>
            </a:extLst>
          </p:cNvPr>
          <p:cNvSpPr txBox="1"/>
          <p:nvPr/>
        </p:nvSpPr>
        <p:spPr>
          <a:xfrm rot="16200000">
            <a:off x="5787300" y="4365782"/>
            <a:ext cx="3609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00" b="1" noProof="0" dirty="0">
                <a:solidFill>
                  <a:srgbClr val="FFC000"/>
                </a:solidFill>
              </a:rPr>
              <a:t>1,9x</a:t>
            </a:r>
          </a:p>
        </p:txBody>
      </p:sp>
      <p:sp>
        <p:nvSpPr>
          <p:cNvPr id="1231" name="ZoneTexte 1230">
            <a:extLst>
              <a:ext uri="{FF2B5EF4-FFF2-40B4-BE49-F238E27FC236}">
                <a16:creationId xmlns:a16="http://schemas.microsoft.com/office/drawing/2014/main" id="{1B88F0A3-65FD-0076-402D-B92C429DF05F}"/>
              </a:ext>
            </a:extLst>
          </p:cNvPr>
          <p:cNvSpPr txBox="1"/>
          <p:nvPr/>
        </p:nvSpPr>
        <p:spPr>
          <a:xfrm>
            <a:off x="8664639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0</a:t>
            </a:r>
          </a:p>
        </p:txBody>
      </p:sp>
      <p:sp>
        <p:nvSpPr>
          <p:cNvPr id="1232" name="ZoneTexte 1231">
            <a:extLst>
              <a:ext uri="{FF2B5EF4-FFF2-40B4-BE49-F238E27FC236}">
                <a16:creationId xmlns:a16="http://schemas.microsoft.com/office/drawing/2014/main" id="{C9D894AA-1224-A59D-D5B3-7C1A50EBF852}"/>
              </a:ext>
            </a:extLst>
          </p:cNvPr>
          <p:cNvSpPr txBox="1"/>
          <p:nvPr/>
        </p:nvSpPr>
        <p:spPr>
          <a:xfrm>
            <a:off x="9227111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2</a:t>
            </a:r>
          </a:p>
        </p:txBody>
      </p:sp>
      <p:sp>
        <p:nvSpPr>
          <p:cNvPr id="1233" name="ZoneTexte 1232">
            <a:extLst>
              <a:ext uri="{FF2B5EF4-FFF2-40B4-BE49-F238E27FC236}">
                <a16:creationId xmlns:a16="http://schemas.microsoft.com/office/drawing/2014/main" id="{1A9A64EC-5858-21EC-E1AA-291B06ACA4F1}"/>
              </a:ext>
            </a:extLst>
          </p:cNvPr>
          <p:cNvSpPr txBox="1"/>
          <p:nvPr/>
        </p:nvSpPr>
        <p:spPr>
          <a:xfrm>
            <a:off x="9795376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4</a:t>
            </a:r>
          </a:p>
        </p:txBody>
      </p:sp>
      <p:sp>
        <p:nvSpPr>
          <p:cNvPr id="1234" name="ZoneTexte 1233">
            <a:extLst>
              <a:ext uri="{FF2B5EF4-FFF2-40B4-BE49-F238E27FC236}">
                <a16:creationId xmlns:a16="http://schemas.microsoft.com/office/drawing/2014/main" id="{3112AE4F-E3AC-D3E3-83EB-14A9FD6C7452}"/>
              </a:ext>
            </a:extLst>
          </p:cNvPr>
          <p:cNvSpPr txBox="1"/>
          <p:nvPr/>
        </p:nvSpPr>
        <p:spPr>
          <a:xfrm>
            <a:off x="10348745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6</a:t>
            </a:r>
          </a:p>
        </p:txBody>
      </p:sp>
      <p:sp>
        <p:nvSpPr>
          <p:cNvPr id="1235" name="ZoneTexte 1234">
            <a:extLst>
              <a:ext uri="{FF2B5EF4-FFF2-40B4-BE49-F238E27FC236}">
                <a16:creationId xmlns:a16="http://schemas.microsoft.com/office/drawing/2014/main" id="{399F2B70-0BA8-1B96-CE25-DAE237AC16B5}"/>
              </a:ext>
            </a:extLst>
          </p:cNvPr>
          <p:cNvSpPr txBox="1"/>
          <p:nvPr/>
        </p:nvSpPr>
        <p:spPr>
          <a:xfrm>
            <a:off x="10910639" y="5279614"/>
            <a:ext cx="2503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noProof="0" dirty="0"/>
              <a:t>8</a:t>
            </a:r>
          </a:p>
        </p:txBody>
      </p:sp>
      <p:sp>
        <p:nvSpPr>
          <p:cNvPr id="1236" name="ZoneTexte 1235">
            <a:extLst>
              <a:ext uri="{FF2B5EF4-FFF2-40B4-BE49-F238E27FC236}">
                <a16:creationId xmlns:a16="http://schemas.microsoft.com/office/drawing/2014/main" id="{2A25D787-42DC-56B8-C8D2-C60F3FB24616}"/>
              </a:ext>
            </a:extLst>
          </p:cNvPr>
          <p:cNvSpPr txBox="1"/>
          <p:nvPr/>
        </p:nvSpPr>
        <p:spPr>
          <a:xfrm>
            <a:off x="8428837" y="3942508"/>
            <a:ext cx="3609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WT</a:t>
            </a:r>
          </a:p>
        </p:txBody>
      </p:sp>
      <p:sp>
        <p:nvSpPr>
          <p:cNvPr id="1237" name="ZoneTexte 1236">
            <a:extLst>
              <a:ext uri="{FF2B5EF4-FFF2-40B4-BE49-F238E27FC236}">
                <a16:creationId xmlns:a16="http://schemas.microsoft.com/office/drawing/2014/main" id="{A0C174F6-207B-5454-87EB-ED9429B34465}"/>
              </a:ext>
            </a:extLst>
          </p:cNvPr>
          <p:cNvSpPr txBox="1"/>
          <p:nvPr/>
        </p:nvSpPr>
        <p:spPr>
          <a:xfrm>
            <a:off x="8101824" y="4260686"/>
            <a:ext cx="6880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NC-N271I</a:t>
            </a:r>
          </a:p>
        </p:txBody>
      </p:sp>
      <p:sp>
        <p:nvSpPr>
          <p:cNvPr id="1238" name="ZoneTexte 1237">
            <a:extLst>
              <a:ext uri="{FF2B5EF4-FFF2-40B4-BE49-F238E27FC236}">
                <a16:creationId xmlns:a16="http://schemas.microsoft.com/office/drawing/2014/main" id="{A89E6970-5191-44C8-478E-3F6C34327DBC}"/>
              </a:ext>
            </a:extLst>
          </p:cNvPr>
          <p:cNvSpPr txBox="1"/>
          <p:nvPr/>
        </p:nvSpPr>
        <p:spPr>
          <a:xfrm>
            <a:off x="8117854" y="4578864"/>
            <a:ext cx="67198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IN-R263K</a:t>
            </a:r>
          </a:p>
        </p:txBody>
      </p:sp>
      <p:sp>
        <p:nvSpPr>
          <p:cNvPr id="1239" name="ZoneTexte 1238">
            <a:extLst>
              <a:ext uri="{FF2B5EF4-FFF2-40B4-BE49-F238E27FC236}">
                <a16:creationId xmlns:a16="http://schemas.microsoft.com/office/drawing/2014/main" id="{E56503FC-6AA6-3CCA-423F-652AD5946F45}"/>
              </a:ext>
            </a:extLst>
          </p:cNvPr>
          <p:cNvSpPr txBox="1"/>
          <p:nvPr/>
        </p:nvSpPr>
        <p:spPr>
          <a:xfrm>
            <a:off x="7718707" y="4897042"/>
            <a:ext cx="1071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noProof="0" dirty="0"/>
              <a:t>NC-N271I/R263K</a:t>
            </a:r>
          </a:p>
        </p:txBody>
      </p:sp>
      <p:sp>
        <p:nvSpPr>
          <p:cNvPr id="1240" name="ZoneTexte 1239">
            <a:extLst>
              <a:ext uri="{FF2B5EF4-FFF2-40B4-BE49-F238E27FC236}">
                <a16:creationId xmlns:a16="http://schemas.microsoft.com/office/drawing/2014/main" id="{C79A775C-D287-3F4F-5AD4-8B0843DF460A}"/>
              </a:ext>
            </a:extLst>
          </p:cNvPr>
          <p:cNvSpPr txBox="1"/>
          <p:nvPr/>
        </p:nvSpPr>
        <p:spPr>
          <a:xfrm>
            <a:off x="9461954" y="5525835"/>
            <a:ext cx="9172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noProof="0" dirty="0"/>
              <a:t>DTG IC</a:t>
            </a:r>
            <a:r>
              <a:rPr lang="en-US" sz="1000" b="1" baseline="-25000" noProof="0" dirty="0"/>
              <a:t>50</a:t>
            </a:r>
            <a:r>
              <a:rPr lang="en-US" sz="1000" b="1" noProof="0" dirty="0"/>
              <a:t> (</a:t>
            </a:r>
            <a:r>
              <a:rPr lang="en-US" sz="1000" b="1" noProof="0" dirty="0" err="1"/>
              <a:t>nM</a:t>
            </a:r>
            <a:r>
              <a:rPr lang="en-US" sz="1000" b="1" noProof="0" dirty="0"/>
              <a:t>)</a:t>
            </a:r>
          </a:p>
        </p:txBody>
      </p:sp>
      <p:sp>
        <p:nvSpPr>
          <p:cNvPr id="1241" name="ZoneTexte 1240">
            <a:extLst>
              <a:ext uri="{FF2B5EF4-FFF2-40B4-BE49-F238E27FC236}">
                <a16:creationId xmlns:a16="http://schemas.microsoft.com/office/drawing/2014/main" id="{EC017EB0-FA56-55BC-7279-FC568022D97F}"/>
              </a:ext>
            </a:extLst>
          </p:cNvPr>
          <p:cNvSpPr txBox="1"/>
          <p:nvPr/>
        </p:nvSpPr>
        <p:spPr>
          <a:xfrm>
            <a:off x="9363169" y="4278845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FF6600"/>
                </a:solidFill>
              </a:rPr>
              <a:t>1,8x</a:t>
            </a:r>
          </a:p>
        </p:txBody>
      </p:sp>
      <p:sp>
        <p:nvSpPr>
          <p:cNvPr id="1242" name="ZoneTexte 1241">
            <a:extLst>
              <a:ext uri="{FF2B5EF4-FFF2-40B4-BE49-F238E27FC236}">
                <a16:creationId xmlns:a16="http://schemas.microsoft.com/office/drawing/2014/main" id="{2EC64DAE-E1F0-1A35-FBAB-223C44FC795F}"/>
              </a:ext>
            </a:extLst>
          </p:cNvPr>
          <p:cNvSpPr txBox="1"/>
          <p:nvPr/>
        </p:nvSpPr>
        <p:spPr>
          <a:xfrm>
            <a:off x="9636679" y="4591192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FFC000"/>
                </a:solidFill>
              </a:rPr>
              <a:t>2,5x</a:t>
            </a:r>
          </a:p>
        </p:txBody>
      </p:sp>
      <p:sp>
        <p:nvSpPr>
          <p:cNvPr id="1243" name="ZoneTexte 1242">
            <a:extLst>
              <a:ext uri="{FF2B5EF4-FFF2-40B4-BE49-F238E27FC236}">
                <a16:creationId xmlns:a16="http://schemas.microsoft.com/office/drawing/2014/main" id="{BD2A1095-A020-52B2-3F66-584ADD757B90}"/>
              </a:ext>
            </a:extLst>
          </p:cNvPr>
          <p:cNvSpPr txBox="1"/>
          <p:nvPr/>
        </p:nvSpPr>
        <p:spPr>
          <a:xfrm>
            <a:off x="10413756" y="4912582"/>
            <a:ext cx="4090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000" b="1" noProof="0" dirty="0">
                <a:solidFill>
                  <a:srgbClr val="0070C0"/>
                </a:solidFill>
              </a:rPr>
              <a:t>5,2x</a:t>
            </a:r>
          </a:p>
        </p:txBody>
      </p:sp>
      <p:graphicFrame>
        <p:nvGraphicFramePr>
          <p:cNvPr id="1244" name="Tableau 1243">
            <a:extLst>
              <a:ext uri="{FF2B5EF4-FFF2-40B4-BE49-F238E27FC236}">
                <a16:creationId xmlns:a16="http://schemas.microsoft.com/office/drawing/2014/main" id="{EEEBF8EE-02CE-FBB0-F1E2-B60F8D32AC08}"/>
              </a:ext>
            </a:extLst>
          </p:cNvPr>
          <p:cNvGraphicFramePr>
            <a:graphicFrameLocks noGrp="1"/>
          </p:cNvGraphicFramePr>
          <p:nvPr/>
        </p:nvGraphicFramePr>
        <p:xfrm>
          <a:off x="8524041" y="3021998"/>
          <a:ext cx="2769596" cy="82296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2769596">
                  <a:extLst>
                    <a:ext uri="{9D8B030D-6E8A-4147-A177-3AD203B41FA5}">
                      <a16:colId xmlns:a16="http://schemas.microsoft.com/office/drawing/2014/main" val="181125811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PID 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4541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IN </a:t>
                      </a:r>
                      <a:r>
                        <a:rPr lang="fr-FR" sz="1200" dirty="0" err="1"/>
                        <a:t>DRMs</a:t>
                      </a:r>
                      <a:r>
                        <a:rPr lang="fr-FR" sz="1200" dirty="0"/>
                        <a:t>: </a:t>
                      </a:r>
                      <a:r>
                        <a:rPr lang="fr-FR" sz="1200" b="1" dirty="0"/>
                        <a:t>R263K (100%)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3401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NC mutations: </a:t>
                      </a:r>
                      <a:r>
                        <a:rPr lang="fr-FR" sz="1200" b="1" dirty="0">
                          <a:solidFill>
                            <a:srgbClr val="C00000"/>
                          </a:solidFill>
                        </a:rPr>
                        <a:t>N27I (77%)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03601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746955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D931D5-027E-6875-B35D-F10E92B77A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>
                <a:latin typeface="Aptos" panose="020B0004020202020204" pitchFamily="34" charset="0"/>
              </a:rPr>
              <a:t>DTG resistance – Uganda cohort</a:t>
            </a:r>
            <a:br>
              <a:rPr lang="en-US" sz="3600" noProof="0" dirty="0">
                <a:latin typeface="Aptos" panose="020B0004020202020204" pitchFamily="34" charset="0"/>
              </a:rPr>
            </a:br>
            <a:endParaRPr lang="en-US" noProof="0" dirty="0"/>
          </a:p>
        </p:txBody>
      </p: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51A1F5D6-EC01-BAD9-7A62-9081F5D648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9551" y="1303984"/>
            <a:ext cx="3552451" cy="5073432"/>
          </a:xfrm>
        </p:spPr>
        <p:txBody>
          <a:bodyPr>
            <a:normAutofit fontScale="92500" lnSpcReduction="10000"/>
          </a:bodyPr>
          <a:lstStyle/>
          <a:p>
            <a:r>
              <a:rPr lang="en-US" sz="1800" noProof="0" dirty="0"/>
              <a:t>Rakai Community Cohort Study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5 surveys between 2012 and 2022 of all people living in communities in southern Uganda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Between 2014 and 2022 virologic suppression increased 1.58 fold to reach 90%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2022: </a:t>
            </a:r>
            <a:r>
              <a:rPr lang="en-US" sz="1800" noProof="0" dirty="0">
                <a:solidFill>
                  <a:srgbClr val="333333"/>
                </a:solidFill>
                <a:effectLst/>
              </a:rPr>
              <a:t>The majority of treatment-experienced PLHIV who remain viremic have fully susceptible virus</a:t>
            </a:r>
            <a:br>
              <a:rPr lang="en-US" sz="1800" noProof="0" dirty="0">
                <a:solidFill>
                  <a:srgbClr val="333333"/>
                </a:solidFill>
                <a:effectLst/>
              </a:rPr>
            </a:br>
            <a:endParaRPr lang="en-US" sz="1800" noProof="0" dirty="0">
              <a:solidFill>
                <a:srgbClr val="333333"/>
              </a:solidFill>
              <a:effectLst/>
            </a:endParaRPr>
          </a:p>
          <a:p>
            <a:r>
              <a:rPr lang="en-US" sz="1800" noProof="0" dirty="0">
                <a:solidFill>
                  <a:srgbClr val="333333"/>
                </a:solidFill>
              </a:rPr>
              <a:t>C</a:t>
            </a:r>
            <a:r>
              <a:rPr lang="en-US" sz="1800" noProof="0" dirty="0">
                <a:solidFill>
                  <a:srgbClr val="333333"/>
                </a:solidFill>
                <a:effectLst/>
              </a:rPr>
              <a:t>oncerning increase in the inS153Y mutation, which confers two-fold DTG resistance, with transmission in the community (genetically-linked PWH)</a:t>
            </a:r>
          </a:p>
          <a:p>
            <a:endParaRPr lang="en-US" sz="1400" noProof="0" dirty="0">
              <a:solidFill>
                <a:srgbClr val="333333"/>
              </a:solidFill>
              <a:effectLst/>
            </a:endParaRPr>
          </a:p>
          <a:p>
            <a:endParaRPr lang="en-US" sz="1800" noProof="0" dirty="0"/>
          </a:p>
        </p:txBody>
      </p:sp>
      <p:sp>
        <p:nvSpPr>
          <p:cNvPr id="3074" name="Line 62">
            <a:extLst>
              <a:ext uri="{FF2B5EF4-FFF2-40B4-BE49-F238E27FC236}">
                <a16:creationId xmlns:a16="http://schemas.microsoft.com/office/drawing/2014/main" id="{C8FB13C1-A05C-5C5B-E008-A283FA0901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474341"/>
            <a:ext cx="163513" cy="0"/>
          </a:xfrm>
          <a:prstGeom prst="line">
            <a:avLst/>
          </a:prstGeom>
          <a:noFill/>
          <a:ln w="31750">
            <a:solidFill>
              <a:srgbClr val="007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5" name="Line 63">
            <a:extLst>
              <a:ext uri="{FF2B5EF4-FFF2-40B4-BE49-F238E27FC236}">
                <a16:creationId xmlns:a16="http://schemas.microsoft.com/office/drawing/2014/main" id="{09640099-20CB-62A9-6789-EFC89F8A08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646492"/>
            <a:ext cx="163513" cy="0"/>
          </a:xfrm>
          <a:prstGeom prst="line">
            <a:avLst/>
          </a:prstGeom>
          <a:noFill/>
          <a:ln w="31750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6" name="Line 64">
            <a:extLst>
              <a:ext uri="{FF2B5EF4-FFF2-40B4-BE49-F238E27FC236}">
                <a16:creationId xmlns:a16="http://schemas.microsoft.com/office/drawing/2014/main" id="{2F784CD3-ECCF-A42A-E0BD-B10B398AEA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130039"/>
            <a:ext cx="163513" cy="0"/>
          </a:xfrm>
          <a:prstGeom prst="line">
            <a:avLst/>
          </a:prstGeom>
          <a:noFill/>
          <a:ln w="31750">
            <a:solidFill>
              <a:srgbClr val="7030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79" name="Line 65">
            <a:extLst>
              <a:ext uri="{FF2B5EF4-FFF2-40B4-BE49-F238E27FC236}">
                <a16:creationId xmlns:a16="http://schemas.microsoft.com/office/drawing/2014/main" id="{8FED261D-C87B-E3B4-46F4-6E204F32C9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818641"/>
            <a:ext cx="163513" cy="0"/>
          </a:xfrm>
          <a:prstGeom prst="line">
            <a:avLst/>
          </a:prstGeom>
          <a:noFill/>
          <a:ln w="317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sp>
        <p:nvSpPr>
          <p:cNvPr id="3080" name="Line 66">
            <a:extLst>
              <a:ext uri="{FF2B5EF4-FFF2-40B4-BE49-F238E27FC236}">
                <a16:creationId xmlns:a16="http://schemas.microsoft.com/office/drawing/2014/main" id="{D3FF3003-01C1-6A8D-BDE9-FE990B00EF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04423" y="2302190"/>
            <a:ext cx="163513" cy="0"/>
          </a:xfrm>
          <a:prstGeom prst="line">
            <a:avLst/>
          </a:prstGeom>
          <a:noFill/>
          <a:ln w="31750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 b="1"/>
          </a:p>
        </p:txBody>
      </p:sp>
      <p:grpSp>
        <p:nvGrpSpPr>
          <p:cNvPr id="3221" name="Groupe 3220">
            <a:extLst>
              <a:ext uri="{FF2B5EF4-FFF2-40B4-BE49-F238E27FC236}">
                <a16:creationId xmlns:a16="http://schemas.microsoft.com/office/drawing/2014/main" id="{6340B9A4-6794-A859-7357-40BF19B56500}"/>
              </a:ext>
            </a:extLst>
          </p:cNvPr>
          <p:cNvGrpSpPr/>
          <p:nvPr/>
        </p:nvGrpSpPr>
        <p:grpSpPr>
          <a:xfrm>
            <a:off x="8860254" y="1864125"/>
            <a:ext cx="3248026" cy="1723605"/>
            <a:chOff x="3014663" y="4659313"/>
            <a:chExt cx="3248026" cy="1706563"/>
          </a:xfrm>
        </p:grpSpPr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3DE86828-DBD0-D81E-74C5-60473EEB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1" y="4713038"/>
              <a:ext cx="3176588" cy="1584575"/>
            </a:xfrm>
            <a:custGeom>
              <a:avLst/>
              <a:gdLst>
                <a:gd name="T0" fmla="*/ 8003 w 8003"/>
                <a:gd name="T1" fmla="*/ 4689 h 4689"/>
                <a:gd name="T2" fmla="*/ 0 w 8003"/>
                <a:gd name="T3" fmla="*/ 4689 h 4689"/>
                <a:gd name="T4" fmla="*/ 0 w 8003"/>
                <a:gd name="T5" fmla="*/ 0 h 4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03" h="4689">
                  <a:moveTo>
                    <a:pt x="8003" y="4689"/>
                  </a:moveTo>
                  <a:lnTo>
                    <a:pt x="0" y="4689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Line 25">
              <a:extLst>
                <a:ext uri="{FF2B5EF4-FFF2-40B4-BE49-F238E27FC236}">
                  <a16:creationId xmlns:a16="http://schemas.microsoft.com/office/drawing/2014/main" id="{590C2B5D-E5E8-5840-D425-951425DB9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70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Line 26">
              <a:extLst>
                <a:ext uri="{FF2B5EF4-FFF2-40B4-BE49-F238E27FC236}">
                  <a16:creationId xmlns:a16="http://schemas.microsoft.com/office/drawing/2014/main" id="{1D3BA5EF-72FD-6CCE-3210-656CA3550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051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Line 27">
              <a:extLst>
                <a:ext uri="{FF2B5EF4-FFF2-40B4-BE49-F238E27FC236}">
                  <a16:creationId xmlns:a16="http://schemas.microsoft.com/office/drawing/2014/main" id="{481C5B77-6550-FDB2-C8EF-FC9A1B2E43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3552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Line 28">
              <a:extLst>
                <a:ext uri="{FF2B5EF4-FFF2-40B4-BE49-F238E27FC236}">
                  <a16:creationId xmlns:a16="http://schemas.microsoft.com/office/drawing/2014/main" id="{B141C8AE-CBD1-5405-DCF8-FD76FD59D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05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Line 29">
              <a:extLst>
                <a:ext uri="{FF2B5EF4-FFF2-40B4-BE49-F238E27FC236}">
                  <a16:creationId xmlns:a16="http://schemas.microsoft.com/office/drawing/2014/main" id="{0EC1CD80-EB1B-DD5D-F5ED-9BBBD62ED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555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Line 41">
              <a:extLst>
                <a:ext uri="{FF2B5EF4-FFF2-40B4-BE49-F238E27FC236}">
                  <a16:creationId xmlns:a16="http://schemas.microsoft.com/office/drawing/2014/main" id="{928249A4-E4EB-4072-52C8-0CB3B2B91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056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Line 56">
              <a:extLst>
                <a:ext uri="{FF2B5EF4-FFF2-40B4-BE49-F238E27FC236}">
                  <a16:creationId xmlns:a16="http://schemas.microsoft.com/office/drawing/2014/main" id="{AE5E7674-D124-A0DF-5A9B-0BF7E2FAE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48323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Line 58">
              <a:extLst>
                <a:ext uri="{FF2B5EF4-FFF2-40B4-BE49-F238E27FC236}">
                  <a16:creationId xmlns:a16="http://schemas.microsoft.com/office/drawing/2014/main" id="{D5BEEB2B-A2F0-35A7-5F49-195DC9444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183188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Line 59">
              <a:extLst>
                <a:ext uri="{FF2B5EF4-FFF2-40B4-BE49-F238E27FC236}">
                  <a16:creationId xmlns:a16="http://schemas.microsoft.com/office/drawing/2014/main" id="{87B7A174-C6C8-185F-FF17-5FB71AF7A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8864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2" name="Line 60">
              <a:extLst>
                <a:ext uri="{FF2B5EF4-FFF2-40B4-BE49-F238E27FC236}">
                  <a16:creationId xmlns:a16="http://schemas.microsoft.com/office/drawing/2014/main" id="{356A4C0E-25D3-496A-E9F0-6AD6DA4931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553561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3" name="Line 61">
              <a:extLst>
                <a:ext uri="{FF2B5EF4-FFF2-40B4-BE49-F238E27FC236}">
                  <a16:creationId xmlns:a16="http://schemas.microsoft.com/office/drawing/2014/main" id="{68495D3E-ABBA-41BA-D1A2-2806135FB0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663" y="624046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2" name="Freeform 68">
              <a:extLst>
                <a:ext uri="{FF2B5EF4-FFF2-40B4-BE49-F238E27FC236}">
                  <a16:creationId xmlns:a16="http://schemas.microsoft.com/office/drawing/2014/main" id="{90CF2AFC-3E6D-80E5-EE7C-18FADE5B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1" y="5768975"/>
              <a:ext cx="0" cy="180975"/>
            </a:xfrm>
            <a:custGeom>
              <a:avLst/>
              <a:gdLst>
                <a:gd name="T0" fmla="*/ 456 h 456"/>
                <a:gd name="T1" fmla="*/ 254 h 456"/>
                <a:gd name="T2" fmla="*/ 0 h 45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56">
                  <a:moveTo>
                    <a:pt x="0" y="456"/>
                  </a:moveTo>
                  <a:lnTo>
                    <a:pt x="0" y="254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3" name="Line 69">
              <a:extLst>
                <a:ext uri="{FF2B5EF4-FFF2-40B4-BE49-F238E27FC236}">
                  <a16:creationId xmlns:a16="http://schemas.microsoft.com/office/drawing/2014/main" id="{AC8F02F4-967C-7F93-3103-3F703F3BF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46776" y="4659313"/>
              <a:ext cx="0" cy="903288"/>
            </a:xfrm>
            <a:prstGeom prst="line">
              <a:avLst/>
            </a:pr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4" name="Freeform 70">
              <a:extLst>
                <a:ext uri="{FF2B5EF4-FFF2-40B4-BE49-F238E27FC236}">
                  <a16:creationId xmlns:a16="http://schemas.microsoft.com/office/drawing/2014/main" id="{891F6930-9962-4EC3-379F-DEE76948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5164138"/>
              <a:ext cx="0" cy="465138"/>
            </a:xfrm>
            <a:custGeom>
              <a:avLst/>
              <a:gdLst>
                <a:gd name="T0" fmla="*/ 1174 h 1174"/>
                <a:gd name="T1" fmla="*/ 687 h 1174"/>
                <a:gd name="T2" fmla="*/ 0 h 117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74">
                  <a:moveTo>
                    <a:pt x="0" y="1174"/>
                  </a:moveTo>
                  <a:lnTo>
                    <a:pt x="0" y="687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5" name="Freeform 71">
              <a:extLst>
                <a:ext uri="{FF2B5EF4-FFF2-40B4-BE49-F238E27FC236}">
                  <a16:creationId xmlns:a16="http://schemas.microsoft.com/office/drawing/2014/main" id="{386CE6B7-50BA-0D17-9302-1EB9007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38" y="5368925"/>
              <a:ext cx="0" cy="298450"/>
            </a:xfrm>
            <a:custGeom>
              <a:avLst/>
              <a:gdLst>
                <a:gd name="T0" fmla="*/ 752 h 752"/>
                <a:gd name="T1" fmla="*/ 470 h 752"/>
                <a:gd name="T2" fmla="*/ 0 h 75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52">
                  <a:moveTo>
                    <a:pt x="0" y="752"/>
                  </a:moveTo>
                  <a:lnTo>
                    <a:pt x="0" y="47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6" name="Freeform 72">
              <a:extLst>
                <a:ext uri="{FF2B5EF4-FFF2-40B4-BE49-F238E27FC236}">
                  <a16:creationId xmlns:a16="http://schemas.microsoft.com/office/drawing/2014/main" id="{ED1B8C41-E33A-5979-4A60-52046B77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5608638"/>
              <a:ext cx="0" cy="222250"/>
            </a:xfrm>
            <a:custGeom>
              <a:avLst/>
              <a:gdLst>
                <a:gd name="T0" fmla="*/ 561 h 561"/>
                <a:gd name="T1" fmla="*/ 326 h 561"/>
                <a:gd name="T2" fmla="*/ 0 h 5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61">
                  <a:moveTo>
                    <a:pt x="0" y="561"/>
                  </a:moveTo>
                  <a:lnTo>
                    <a:pt x="0" y="326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7" name="Freeform 73">
              <a:extLst>
                <a:ext uri="{FF2B5EF4-FFF2-40B4-BE49-F238E27FC236}">
                  <a16:creationId xmlns:a16="http://schemas.microsoft.com/office/drawing/2014/main" id="{5202171B-62FC-8508-3022-3511F703A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1" y="5680075"/>
              <a:ext cx="0" cy="211138"/>
            </a:xfrm>
            <a:custGeom>
              <a:avLst/>
              <a:gdLst>
                <a:gd name="T0" fmla="*/ 529 h 529"/>
                <a:gd name="T1" fmla="*/ 308 h 529"/>
                <a:gd name="T2" fmla="*/ 0 h 52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29">
                  <a:moveTo>
                    <a:pt x="0" y="529"/>
                  </a:moveTo>
                  <a:lnTo>
                    <a:pt x="0" y="30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7" name="Freeform 83">
              <a:extLst>
                <a:ext uri="{FF2B5EF4-FFF2-40B4-BE49-F238E27FC236}">
                  <a16:creationId xmlns:a16="http://schemas.microsoft.com/office/drawing/2014/main" id="{EDA61C18-C2AD-E68E-3956-E2D2BDBB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5205413"/>
              <a:ext cx="2651125" cy="665163"/>
            </a:xfrm>
            <a:custGeom>
              <a:avLst/>
              <a:gdLst>
                <a:gd name="T0" fmla="*/ 6680 w 6680"/>
                <a:gd name="T1" fmla="*/ 0 h 1672"/>
                <a:gd name="T2" fmla="*/ 4869 w 6680"/>
                <a:gd name="T3" fmla="*/ 580 h 1672"/>
                <a:gd name="T4" fmla="*/ 4859 w 6680"/>
                <a:gd name="T5" fmla="*/ 583 h 1672"/>
                <a:gd name="T6" fmla="*/ 3578 w 6680"/>
                <a:gd name="T7" fmla="*/ 878 h 1672"/>
                <a:gd name="T8" fmla="*/ 3567 w 6680"/>
                <a:gd name="T9" fmla="*/ 882 h 1672"/>
                <a:gd name="T10" fmla="*/ 2424 w 6680"/>
                <a:gd name="T11" fmla="*/ 1341 h 1672"/>
                <a:gd name="T12" fmla="*/ 2414 w 6680"/>
                <a:gd name="T13" fmla="*/ 1345 h 1672"/>
                <a:gd name="T14" fmla="*/ 1355 w 6680"/>
                <a:gd name="T15" fmla="*/ 1503 h 1672"/>
                <a:gd name="T16" fmla="*/ 1354 w 6680"/>
                <a:gd name="T17" fmla="*/ 1503 h 1672"/>
                <a:gd name="T18" fmla="*/ 10 w 6680"/>
                <a:gd name="T19" fmla="*/ 1671 h 1672"/>
                <a:gd name="T20" fmla="*/ 0 w 6680"/>
                <a:gd name="T21" fmla="*/ 1672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80" h="1672">
                  <a:moveTo>
                    <a:pt x="6680" y="0"/>
                  </a:moveTo>
                  <a:lnTo>
                    <a:pt x="4869" y="580"/>
                  </a:lnTo>
                  <a:lnTo>
                    <a:pt x="4859" y="583"/>
                  </a:lnTo>
                  <a:lnTo>
                    <a:pt x="3578" y="878"/>
                  </a:lnTo>
                  <a:lnTo>
                    <a:pt x="3567" y="882"/>
                  </a:lnTo>
                  <a:lnTo>
                    <a:pt x="2424" y="1341"/>
                  </a:lnTo>
                  <a:lnTo>
                    <a:pt x="2414" y="1345"/>
                  </a:lnTo>
                  <a:lnTo>
                    <a:pt x="1355" y="1503"/>
                  </a:lnTo>
                  <a:lnTo>
                    <a:pt x="1354" y="1503"/>
                  </a:lnTo>
                  <a:lnTo>
                    <a:pt x="10" y="1671"/>
                  </a:lnTo>
                  <a:lnTo>
                    <a:pt x="0" y="1672"/>
                  </a:lnTo>
                </a:path>
              </a:pathLst>
            </a:cu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2" name="Freeform 108">
              <a:extLst>
                <a:ext uri="{FF2B5EF4-FFF2-40B4-BE49-F238E27FC236}">
                  <a16:creationId xmlns:a16="http://schemas.microsoft.com/office/drawing/2014/main" id="{45777462-D7C4-3362-6A1A-80B80678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5164138"/>
              <a:ext cx="82550" cy="84138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3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3" name="Freeform 109">
              <a:extLst>
                <a:ext uri="{FF2B5EF4-FFF2-40B4-BE49-F238E27FC236}">
                  <a16:creationId xmlns:a16="http://schemas.microsoft.com/office/drawing/2014/main" id="{FE8DABA4-0A48-7C62-4B5B-4CE9F6FF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5164138"/>
              <a:ext cx="82550" cy="84138"/>
            </a:xfrm>
            <a:custGeom>
              <a:avLst/>
              <a:gdLst>
                <a:gd name="T0" fmla="*/ 0 w 209"/>
                <a:gd name="T1" fmla="*/ 104 h 208"/>
                <a:gd name="T2" fmla="*/ 2 w 209"/>
                <a:gd name="T3" fmla="*/ 124 h 208"/>
                <a:gd name="T4" fmla="*/ 8 w 209"/>
                <a:gd name="T5" fmla="*/ 143 h 208"/>
                <a:gd name="T6" fmla="*/ 17 w 209"/>
                <a:gd name="T7" fmla="*/ 161 h 208"/>
                <a:gd name="T8" fmla="*/ 32 w 209"/>
                <a:gd name="T9" fmla="*/ 178 h 208"/>
                <a:gd name="T10" fmla="*/ 46 w 209"/>
                <a:gd name="T11" fmla="*/ 190 h 208"/>
                <a:gd name="T12" fmla="*/ 64 w 209"/>
                <a:gd name="T13" fmla="*/ 200 h 208"/>
                <a:gd name="T14" fmla="*/ 82 w 209"/>
                <a:gd name="T15" fmla="*/ 206 h 208"/>
                <a:gd name="T16" fmla="*/ 105 w 209"/>
                <a:gd name="T17" fmla="*/ 208 h 208"/>
                <a:gd name="T18" fmla="*/ 105 w 209"/>
                <a:gd name="T19" fmla="*/ 207 h 208"/>
                <a:gd name="T20" fmla="*/ 106 w 209"/>
                <a:gd name="T21" fmla="*/ 207 h 208"/>
                <a:gd name="T22" fmla="*/ 109 w 209"/>
                <a:gd name="T23" fmla="*/ 207 h 208"/>
                <a:gd name="T24" fmla="*/ 114 w 209"/>
                <a:gd name="T25" fmla="*/ 207 h 208"/>
                <a:gd name="T26" fmla="*/ 124 w 209"/>
                <a:gd name="T27" fmla="*/ 206 h 208"/>
                <a:gd name="T28" fmla="*/ 133 w 209"/>
                <a:gd name="T29" fmla="*/ 203 h 208"/>
                <a:gd name="T30" fmla="*/ 144 w 209"/>
                <a:gd name="T31" fmla="*/ 200 h 208"/>
                <a:gd name="T32" fmla="*/ 152 w 209"/>
                <a:gd name="T33" fmla="*/ 195 h 208"/>
                <a:gd name="T34" fmla="*/ 161 w 209"/>
                <a:gd name="T35" fmla="*/ 190 h 208"/>
                <a:gd name="T36" fmla="*/ 169 w 209"/>
                <a:gd name="T37" fmla="*/ 183 h 208"/>
                <a:gd name="T38" fmla="*/ 178 w 209"/>
                <a:gd name="T39" fmla="*/ 178 h 208"/>
                <a:gd name="T40" fmla="*/ 180 w 209"/>
                <a:gd name="T41" fmla="*/ 173 h 208"/>
                <a:gd name="T42" fmla="*/ 182 w 209"/>
                <a:gd name="T43" fmla="*/ 170 h 208"/>
                <a:gd name="T44" fmla="*/ 184 w 209"/>
                <a:gd name="T45" fmla="*/ 169 h 208"/>
                <a:gd name="T46" fmla="*/ 191 w 209"/>
                <a:gd name="T47" fmla="*/ 161 h 208"/>
                <a:gd name="T48" fmla="*/ 201 w 209"/>
                <a:gd name="T49" fmla="*/ 143 h 208"/>
                <a:gd name="T50" fmla="*/ 204 w 209"/>
                <a:gd name="T51" fmla="*/ 133 h 208"/>
                <a:gd name="T52" fmla="*/ 206 w 209"/>
                <a:gd name="T53" fmla="*/ 124 h 208"/>
                <a:gd name="T54" fmla="*/ 208 w 209"/>
                <a:gd name="T55" fmla="*/ 113 h 208"/>
                <a:gd name="T56" fmla="*/ 208 w 209"/>
                <a:gd name="T57" fmla="*/ 108 h 208"/>
                <a:gd name="T58" fmla="*/ 208 w 209"/>
                <a:gd name="T59" fmla="*/ 105 h 208"/>
                <a:gd name="T60" fmla="*/ 208 w 209"/>
                <a:gd name="T61" fmla="*/ 104 h 208"/>
                <a:gd name="T62" fmla="*/ 209 w 209"/>
                <a:gd name="T63" fmla="*/ 104 h 208"/>
                <a:gd name="T64" fmla="*/ 206 w 209"/>
                <a:gd name="T65" fmla="*/ 82 h 208"/>
                <a:gd name="T66" fmla="*/ 201 w 209"/>
                <a:gd name="T67" fmla="*/ 64 h 208"/>
                <a:gd name="T68" fmla="*/ 191 w 209"/>
                <a:gd name="T69" fmla="*/ 45 h 208"/>
                <a:gd name="T70" fmla="*/ 178 w 209"/>
                <a:gd name="T71" fmla="*/ 31 h 208"/>
                <a:gd name="T72" fmla="*/ 161 w 209"/>
                <a:gd name="T73" fmla="*/ 17 h 208"/>
                <a:gd name="T74" fmla="*/ 144 w 209"/>
                <a:gd name="T75" fmla="*/ 8 h 208"/>
                <a:gd name="T76" fmla="*/ 124 w 209"/>
                <a:gd name="T77" fmla="*/ 1 h 208"/>
                <a:gd name="T78" fmla="*/ 105 w 209"/>
                <a:gd name="T79" fmla="*/ 0 h 208"/>
                <a:gd name="T80" fmla="*/ 82 w 209"/>
                <a:gd name="T81" fmla="*/ 1 h 208"/>
                <a:gd name="T82" fmla="*/ 64 w 209"/>
                <a:gd name="T83" fmla="*/ 8 h 208"/>
                <a:gd name="T84" fmla="*/ 46 w 209"/>
                <a:gd name="T85" fmla="*/ 17 h 208"/>
                <a:gd name="T86" fmla="*/ 32 w 209"/>
                <a:gd name="T87" fmla="*/ 31 h 208"/>
                <a:gd name="T88" fmla="*/ 17 w 209"/>
                <a:gd name="T89" fmla="*/ 45 h 208"/>
                <a:gd name="T90" fmla="*/ 8 w 209"/>
                <a:gd name="T91" fmla="*/ 64 h 208"/>
                <a:gd name="T92" fmla="*/ 2 w 209"/>
                <a:gd name="T93" fmla="*/ 82 h 208"/>
                <a:gd name="T94" fmla="*/ 0 w 209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0" y="104"/>
                  </a:move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4" name="Freeform 110">
              <a:extLst>
                <a:ext uri="{FF2B5EF4-FFF2-40B4-BE49-F238E27FC236}">
                  <a16:creationId xmlns:a16="http://schemas.microsoft.com/office/drawing/2014/main" id="{23CD73AA-5E84-AC3D-33DE-7DC998F45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6" y="539591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5" name="Freeform 111">
              <a:extLst>
                <a:ext uri="{FF2B5EF4-FFF2-40B4-BE49-F238E27FC236}">
                  <a16:creationId xmlns:a16="http://schemas.microsoft.com/office/drawing/2014/main" id="{BF30E560-CB08-41E2-5A67-1547BA4D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6" y="5395913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3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79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8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2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3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7 w 208"/>
                <a:gd name="T91" fmla="*/ 64 h 209"/>
                <a:gd name="T92" fmla="*/ 1 w 208"/>
                <a:gd name="T93" fmla="*/ 82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6" name="Freeform 112">
              <a:extLst>
                <a:ext uri="{FF2B5EF4-FFF2-40B4-BE49-F238E27FC236}">
                  <a16:creationId xmlns:a16="http://schemas.microsoft.com/office/drawing/2014/main" id="{CDD1DA52-5B08-A17F-3158-35BB282A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5514975"/>
              <a:ext cx="82550" cy="82550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3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7" name="Freeform 113">
              <a:extLst>
                <a:ext uri="{FF2B5EF4-FFF2-40B4-BE49-F238E27FC236}">
                  <a16:creationId xmlns:a16="http://schemas.microsoft.com/office/drawing/2014/main" id="{D7FDEB5B-0B9C-1720-4B12-C6B03297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5514975"/>
              <a:ext cx="82550" cy="82550"/>
            </a:xfrm>
            <a:custGeom>
              <a:avLst/>
              <a:gdLst>
                <a:gd name="T0" fmla="*/ 0 w 209"/>
                <a:gd name="T1" fmla="*/ 104 h 209"/>
                <a:gd name="T2" fmla="*/ 1 w 209"/>
                <a:gd name="T3" fmla="*/ 124 h 209"/>
                <a:gd name="T4" fmla="*/ 8 w 209"/>
                <a:gd name="T5" fmla="*/ 143 h 209"/>
                <a:gd name="T6" fmla="*/ 17 w 209"/>
                <a:gd name="T7" fmla="*/ 162 h 209"/>
                <a:gd name="T8" fmla="*/ 31 w 209"/>
                <a:gd name="T9" fmla="*/ 179 h 209"/>
                <a:gd name="T10" fmla="*/ 46 w 209"/>
                <a:gd name="T11" fmla="*/ 190 h 209"/>
                <a:gd name="T12" fmla="*/ 64 w 209"/>
                <a:gd name="T13" fmla="*/ 201 h 209"/>
                <a:gd name="T14" fmla="*/ 82 w 209"/>
                <a:gd name="T15" fmla="*/ 206 h 209"/>
                <a:gd name="T16" fmla="*/ 104 w 209"/>
                <a:gd name="T17" fmla="*/ 209 h 209"/>
                <a:gd name="T18" fmla="*/ 104 w 209"/>
                <a:gd name="T19" fmla="*/ 207 h 209"/>
                <a:gd name="T20" fmla="*/ 106 w 209"/>
                <a:gd name="T21" fmla="*/ 207 h 209"/>
                <a:gd name="T22" fmla="*/ 108 w 209"/>
                <a:gd name="T23" fmla="*/ 207 h 209"/>
                <a:gd name="T24" fmla="*/ 113 w 209"/>
                <a:gd name="T25" fmla="*/ 207 h 209"/>
                <a:gd name="T26" fmla="*/ 124 w 209"/>
                <a:gd name="T27" fmla="*/ 206 h 209"/>
                <a:gd name="T28" fmla="*/ 133 w 209"/>
                <a:gd name="T29" fmla="*/ 203 h 209"/>
                <a:gd name="T30" fmla="*/ 143 w 209"/>
                <a:gd name="T31" fmla="*/ 201 h 209"/>
                <a:gd name="T32" fmla="*/ 151 w 209"/>
                <a:gd name="T33" fmla="*/ 196 h 209"/>
                <a:gd name="T34" fmla="*/ 160 w 209"/>
                <a:gd name="T35" fmla="*/ 190 h 209"/>
                <a:gd name="T36" fmla="*/ 168 w 209"/>
                <a:gd name="T37" fmla="*/ 184 h 209"/>
                <a:gd name="T38" fmla="*/ 177 w 209"/>
                <a:gd name="T39" fmla="*/ 179 h 209"/>
                <a:gd name="T40" fmla="*/ 180 w 209"/>
                <a:gd name="T41" fmla="*/ 173 h 209"/>
                <a:gd name="T42" fmla="*/ 181 w 209"/>
                <a:gd name="T43" fmla="*/ 171 h 209"/>
                <a:gd name="T44" fmla="*/ 184 w 209"/>
                <a:gd name="T45" fmla="*/ 170 h 209"/>
                <a:gd name="T46" fmla="*/ 190 w 209"/>
                <a:gd name="T47" fmla="*/ 162 h 209"/>
                <a:gd name="T48" fmla="*/ 201 w 209"/>
                <a:gd name="T49" fmla="*/ 143 h 209"/>
                <a:gd name="T50" fmla="*/ 203 w 209"/>
                <a:gd name="T51" fmla="*/ 133 h 209"/>
                <a:gd name="T52" fmla="*/ 206 w 209"/>
                <a:gd name="T53" fmla="*/ 124 h 209"/>
                <a:gd name="T54" fmla="*/ 207 w 209"/>
                <a:gd name="T55" fmla="*/ 113 h 209"/>
                <a:gd name="T56" fmla="*/ 207 w 209"/>
                <a:gd name="T57" fmla="*/ 108 h 209"/>
                <a:gd name="T58" fmla="*/ 207 w 209"/>
                <a:gd name="T59" fmla="*/ 106 h 209"/>
                <a:gd name="T60" fmla="*/ 207 w 209"/>
                <a:gd name="T61" fmla="*/ 104 h 209"/>
                <a:gd name="T62" fmla="*/ 209 w 209"/>
                <a:gd name="T63" fmla="*/ 104 h 209"/>
                <a:gd name="T64" fmla="*/ 206 w 209"/>
                <a:gd name="T65" fmla="*/ 82 h 209"/>
                <a:gd name="T66" fmla="*/ 201 w 209"/>
                <a:gd name="T67" fmla="*/ 64 h 209"/>
                <a:gd name="T68" fmla="*/ 190 w 209"/>
                <a:gd name="T69" fmla="*/ 46 h 209"/>
                <a:gd name="T70" fmla="*/ 177 w 209"/>
                <a:gd name="T71" fmla="*/ 31 h 209"/>
                <a:gd name="T72" fmla="*/ 160 w 209"/>
                <a:gd name="T73" fmla="*/ 17 h 209"/>
                <a:gd name="T74" fmla="*/ 143 w 209"/>
                <a:gd name="T75" fmla="*/ 8 h 209"/>
                <a:gd name="T76" fmla="*/ 124 w 209"/>
                <a:gd name="T77" fmla="*/ 1 h 209"/>
                <a:gd name="T78" fmla="*/ 104 w 209"/>
                <a:gd name="T79" fmla="*/ 0 h 209"/>
                <a:gd name="T80" fmla="*/ 82 w 209"/>
                <a:gd name="T81" fmla="*/ 1 h 209"/>
                <a:gd name="T82" fmla="*/ 64 w 209"/>
                <a:gd name="T83" fmla="*/ 8 h 209"/>
                <a:gd name="T84" fmla="*/ 46 w 209"/>
                <a:gd name="T85" fmla="*/ 17 h 209"/>
                <a:gd name="T86" fmla="*/ 31 w 209"/>
                <a:gd name="T87" fmla="*/ 31 h 209"/>
                <a:gd name="T88" fmla="*/ 17 w 209"/>
                <a:gd name="T89" fmla="*/ 46 h 209"/>
                <a:gd name="T90" fmla="*/ 8 w 209"/>
                <a:gd name="T91" fmla="*/ 64 h 209"/>
                <a:gd name="T92" fmla="*/ 1 w 209"/>
                <a:gd name="T93" fmla="*/ 82 h 209"/>
                <a:gd name="T94" fmla="*/ 0 w 209"/>
                <a:gd name="T95" fmla="*/ 10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8" name="Freeform 114">
              <a:extLst>
                <a:ext uri="{FF2B5EF4-FFF2-40B4-BE49-F238E27FC236}">
                  <a16:creationId xmlns:a16="http://schemas.microsoft.com/office/drawing/2014/main" id="{D19D04A6-F3F4-2D3D-6BE9-0BDBE745F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5697538"/>
              <a:ext cx="84138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6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6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1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6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9" name="Freeform 115">
              <a:extLst>
                <a:ext uri="{FF2B5EF4-FFF2-40B4-BE49-F238E27FC236}">
                  <a16:creationId xmlns:a16="http://schemas.microsoft.com/office/drawing/2014/main" id="{A36B8944-6491-82F3-F6C8-7E30F833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5697538"/>
              <a:ext cx="84138" cy="82550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8 w 208"/>
                <a:gd name="T5" fmla="*/ 143 h 208"/>
                <a:gd name="T6" fmla="*/ 17 w 208"/>
                <a:gd name="T7" fmla="*/ 161 h 208"/>
                <a:gd name="T8" fmla="*/ 31 w 208"/>
                <a:gd name="T9" fmla="*/ 178 h 208"/>
                <a:gd name="T10" fmla="*/ 46 w 208"/>
                <a:gd name="T11" fmla="*/ 190 h 208"/>
                <a:gd name="T12" fmla="*/ 64 w 208"/>
                <a:gd name="T13" fmla="*/ 201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6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4 w 208"/>
                <a:gd name="T27" fmla="*/ 206 h 208"/>
                <a:gd name="T28" fmla="*/ 133 w 208"/>
                <a:gd name="T29" fmla="*/ 203 h 208"/>
                <a:gd name="T30" fmla="*/ 143 w 208"/>
                <a:gd name="T31" fmla="*/ 201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1 h 208"/>
                <a:gd name="T44" fmla="*/ 184 w 208"/>
                <a:gd name="T45" fmla="*/ 169 h 208"/>
                <a:gd name="T46" fmla="*/ 190 w 208"/>
                <a:gd name="T47" fmla="*/ 161 h 208"/>
                <a:gd name="T48" fmla="*/ 201 w 208"/>
                <a:gd name="T49" fmla="*/ 143 h 208"/>
                <a:gd name="T50" fmla="*/ 203 w 208"/>
                <a:gd name="T51" fmla="*/ 133 h 208"/>
                <a:gd name="T52" fmla="*/ 206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1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4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8 h 208"/>
                <a:gd name="T84" fmla="*/ 46 w 208"/>
                <a:gd name="T85" fmla="*/ 17 h 208"/>
                <a:gd name="T86" fmla="*/ 31 w 208"/>
                <a:gd name="T87" fmla="*/ 31 h 208"/>
                <a:gd name="T88" fmla="*/ 17 w 208"/>
                <a:gd name="T89" fmla="*/ 45 h 208"/>
                <a:gd name="T90" fmla="*/ 8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0" name="Freeform 116">
              <a:extLst>
                <a:ext uri="{FF2B5EF4-FFF2-40B4-BE49-F238E27FC236}">
                  <a16:creationId xmlns:a16="http://schemas.microsoft.com/office/drawing/2014/main" id="{1E59E7D2-1FA3-0EA9-2160-04A316981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6" y="5761038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3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3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1" name="Freeform 117">
              <a:extLst>
                <a:ext uri="{FF2B5EF4-FFF2-40B4-BE49-F238E27FC236}">
                  <a16:creationId xmlns:a16="http://schemas.microsoft.com/office/drawing/2014/main" id="{3EA9DFF0-13DA-3B27-CE3F-474F8A26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6" y="5761038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8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6 w 208"/>
                <a:gd name="T11" fmla="*/ 191 h 209"/>
                <a:gd name="T12" fmla="*/ 64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4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80 w 208"/>
                <a:gd name="T41" fmla="*/ 174 h 209"/>
                <a:gd name="T42" fmla="*/ 181 w 208"/>
                <a:gd name="T43" fmla="*/ 171 h 209"/>
                <a:gd name="T44" fmla="*/ 184 w 208"/>
                <a:gd name="T45" fmla="*/ 170 h 209"/>
                <a:gd name="T46" fmla="*/ 190 w 208"/>
                <a:gd name="T47" fmla="*/ 162 h 209"/>
                <a:gd name="T48" fmla="*/ 201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9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3 h 209"/>
                <a:gd name="T66" fmla="*/ 201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4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4 w 208"/>
                <a:gd name="T83" fmla="*/ 8 h 209"/>
                <a:gd name="T84" fmla="*/ 46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8 w 208"/>
                <a:gd name="T91" fmla="*/ 64 h 209"/>
                <a:gd name="T92" fmla="*/ 1 w 208"/>
                <a:gd name="T93" fmla="*/ 83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2" name="Freeform 118">
              <a:extLst>
                <a:ext uri="{FF2B5EF4-FFF2-40B4-BE49-F238E27FC236}">
                  <a16:creationId xmlns:a16="http://schemas.microsoft.com/office/drawing/2014/main" id="{CD6A2CDE-ADA8-1FCD-0DB7-B702B7E2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5827713"/>
              <a:ext cx="84138" cy="84138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6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2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3 w 208"/>
                <a:gd name="T53" fmla="*/ 169 h 208"/>
                <a:gd name="T54" fmla="*/ 190 w 208"/>
                <a:gd name="T55" fmla="*/ 162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6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6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3" name="Freeform 119">
              <a:extLst>
                <a:ext uri="{FF2B5EF4-FFF2-40B4-BE49-F238E27FC236}">
                  <a16:creationId xmlns:a16="http://schemas.microsoft.com/office/drawing/2014/main" id="{5AC0EEF7-FA7B-E013-C1D9-AA44CC6D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5827713"/>
              <a:ext cx="84138" cy="84138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8 w 208"/>
                <a:gd name="T5" fmla="*/ 143 h 208"/>
                <a:gd name="T6" fmla="*/ 17 w 208"/>
                <a:gd name="T7" fmla="*/ 162 h 208"/>
                <a:gd name="T8" fmla="*/ 31 w 208"/>
                <a:gd name="T9" fmla="*/ 178 h 208"/>
                <a:gd name="T10" fmla="*/ 45 w 208"/>
                <a:gd name="T11" fmla="*/ 190 h 208"/>
                <a:gd name="T12" fmla="*/ 64 w 208"/>
                <a:gd name="T13" fmla="*/ 201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4 w 208"/>
                <a:gd name="T27" fmla="*/ 206 h 208"/>
                <a:gd name="T28" fmla="*/ 133 w 208"/>
                <a:gd name="T29" fmla="*/ 203 h 208"/>
                <a:gd name="T30" fmla="*/ 143 w 208"/>
                <a:gd name="T31" fmla="*/ 201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1 h 208"/>
                <a:gd name="T44" fmla="*/ 183 w 208"/>
                <a:gd name="T45" fmla="*/ 169 h 208"/>
                <a:gd name="T46" fmla="*/ 190 w 208"/>
                <a:gd name="T47" fmla="*/ 162 h 208"/>
                <a:gd name="T48" fmla="*/ 200 w 208"/>
                <a:gd name="T49" fmla="*/ 143 h 208"/>
                <a:gd name="T50" fmla="*/ 203 w 208"/>
                <a:gd name="T51" fmla="*/ 133 h 208"/>
                <a:gd name="T52" fmla="*/ 206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6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0 w 208"/>
                <a:gd name="T67" fmla="*/ 64 h 208"/>
                <a:gd name="T68" fmla="*/ 190 w 208"/>
                <a:gd name="T69" fmla="*/ 46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4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8 h 208"/>
                <a:gd name="T84" fmla="*/ 45 w 208"/>
                <a:gd name="T85" fmla="*/ 17 h 208"/>
                <a:gd name="T86" fmla="*/ 31 w 208"/>
                <a:gd name="T87" fmla="*/ 31 h 208"/>
                <a:gd name="T88" fmla="*/ 17 w 208"/>
                <a:gd name="T89" fmla="*/ 46 h 208"/>
                <a:gd name="T90" fmla="*/ 8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5" name="Line 121">
              <a:extLst>
                <a:ext uri="{FF2B5EF4-FFF2-40B4-BE49-F238E27FC236}">
                  <a16:creationId xmlns:a16="http://schemas.microsoft.com/office/drawing/2014/main" id="{821D3143-0077-A8FC-B455-0D54C5DAAB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9951" y="5951538"/>
              <a:ext cx="0" cy="233363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6" name="Line 122">
              <a:extLst>
                <a:ext uri="{FF2B5EF4-FFF2-40B4-BE49-F238E27FC236}">
                  <a16:creationId xmlns:a16="http://schemas.microsoft.com/office/drawing/2014/main" id="{6A1D9FDC-AF42-DE89-A813-75B754523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7163" y="5972175"/>
              <a:ext cx="0" cy="134938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7" name="Line 123">
              <a:extLst>
                <a:ext uri="{FF2B5EF4-FFF2-40B4-BE49-F238E27FC236}">
                  <a16:creationId xmlns:a16="http://schemas.microsoft.com/office/drawing/2014/main" id="{52760146-7F74-E03C-6EC4-E5A3CDA4C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5401" y="6034088"/>
              <a:ext cx="0" cy="88900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8" name="Line 124">
              <a:extLst>
                <a:ext uri="{FF2B5EF4-FFF2-40B4-BE49-F238E27FC236}">
                  <a16:creationId xmlns:a16="http://schemas.microsoft.com/office/drawing/2014/main" id="{633D3584-995F-D94C-2331-D033E5584A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4026" y="6018213"/>
              <a:ext cx="0" cy="77788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3" name="Line 129">
              <a:extLst>
                <a:ext uri="{FF2B5EF4-FFF2-40B4-BE49-F238E27FC236}">
                  <a16:creationId xmlns:a16="http://schemas.microsoft.com/office/drawing/2014/main" id="{24CECB1D-44B9-2BF2-23B9-0C9E263AC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9638" y="6034088"/>
              <a:ext cx="0" cy="88900"/>
            </a:xfrm>
            <a:prstGeom prst="line">
              <a:avLst/>
            </a:pr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0" name="Freeform 136">
              <a:extLst>
                <a:ext uri="{FF2B5EF4-FFF2-40B4-BE49-F238E27FC236}">
                  <a16:creationId xmlns:a16="http://schemas.microsoft.com/office/drawing/2014/main" id="{84346545-04D4-9B3C-340F-8DF69A7B0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1" y="6096000"/>
              <a:ext cx="2641600" cy="88900"/>
            </a:xfrm>
            <a:custGeom>
              <a:avLst/>
              <a:gdLst>
                <a:gd name="T0" fmla="*/ 6659 w 6659"/>
                <a:gd name="T1" fmla="*/ 222 h 222"/>
                <a:gd name="T2" fmla="*/ 4861 w 6659"/>
                <a:gd name="T3" fmla="*/ 26 h 222"/>
                <a:gd name="T4" fmla="*/ 3559 w 6659"/>
                <a:gd name="T5" fmla="*/ 65 h 222"/>
                <a:gd name="T6" fmla="*/ 2412 w 6659"/>
                <a:gd name="T7" fmla="*/ 0 h 222"/>
                <a:gd name="T8" fmla="*/ 1330 w 6659"/>
                <a:gd name="T9" fmla="*/ 65 h 222"/>
                <a:gd name="T10" fmla="*/ 0 w 6659"/>
                <a:gd name="T11" fmla="*/ 6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59" h="222">
                  <a:moveTo>
                    <a:pt x="6659" y="222"/>
                  </a:moveTo>
                  <a:lnTo>
                    <a:pt x="4861" y="26"/>
                  </a:lnTo>
                  <a:lnTo>
                    <a:pt x="3559" y="65"/>
                  </a:lnTo>
                  <a:lnTo>
                    <a:pt x="2412" y="0"/>
                  </a:lnTo>
                  <a:lnTo>
                    <a:pt x="1330" y="65"/>
                  </a:lnTo>
                  <a:lnTo>
                    <a:pt x="0" y="65"/>
                  </a:lnTo>
                </a:path>
              </a:pathLst>
            </a:cu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1" name="Freeform 157">
              <a:extLst>
                <a:ext uri="{FF2B5EF4-FFF2-40B4-BE49-F238E27FC236}">
                  <a16:creationId xmlns:a16="http://schemas.microsoft.com/office/drawing/2014/main" id="{360D320D-0D59-786F-69E2-B3895F39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614362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6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9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2" name="Freeform 158">
              <a:extLst>
                <a:ext uri="{FF2B5EF4-FFF2-40B4-BE49-F238E27FC236}">
                  <a16:creationId xmlns:a16="http://schemas.microsoft.com/office/drawing/2014/main" id="{B275777D-B16A-11D2-1615-779ADEC0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614362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6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3" name="Freeform 159">
              <a:extLst>
                <a:ext uri="{FF2B5EF4-FFF2-40B4-BE49-F238E27FC236}">
                  <a16:creationId xmlns:a16="http://schemas.microsoft.com/office/drawing/2014/main" id="{70881CE2-9556-2F1E-A23A-3848474B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0658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4" name="Freeform 160">
              <a:extLst>
                <a:ext uri="{FF2B5EF4-FFF2-40B4-BE49-F238E27FC236}">
                  <a16:creationId xmlns:a16="http://schemas.microsoft.com/office/drawing/2014/main" id="{83F1B596-8710-F930-F16B-BB9ADF91F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0658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5" name="Freeform 161">
              <a:extLst>
                <a:ext uri="{FF2B5EF4-FFF2-40B4-BE49-F238E27FC236}">
                  <a16:creationId xmlns:a16="http://schemas.microsoft.com/office/drawing/2014/main" id="{019EB187-CC74-661A-3967-FCD66FEBA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6080125"/>
              <a:ext cx="82550" cy="84138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1 w 209"/>
                <a:gd name="T49" fmla="*/ 195 h 209"/>
                <a:gd name="T50" fmla="*/ 161 w 209"/>
                <a:gd name="T51" fmla="*/ 190 h 209"/>
                <a:gd name="T52" fmla="*/ 168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69 h 209"/>
                <a:gd name="T62" fmla="*/ 191 w 209"/>
                <a:gd name="T63" fmla="*/ 162 h 209"/>
                <a:gd name="T64" fmla="*/ 201 w 209"/>
                <a:gd name="T65" fmla="*/ 143 h 209"/>
                <a:gd name="T66" fmla="*/ 204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6" name="Freeform 162">
              <a:extLst>
                <a:ext uri="{FF2B5EF4-FFF2-40B4-BE49-F238E27FC236}">
                  <a16:creationId xmlns:a16="http://schemas.microsoft.com/office/drawing/2014/main" id="{6DBACB10-0A52-82ED-88C7-302FD2B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6080125"/>
              <a:ext cx="82550" cy="84138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1 w 209"/>
                <a:gd name="T41" fmla="*/ 195 h 209"/>
                <a:gd name="T42" fmla="*/ 161 w 209"/>
                <a:gd name="T43" fmla="*/ 190 h 209"/>
                <a:gd name="T44" fmla="*/ 168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69 h 209"/>
                <a:gd name="T54" fmla="*/ 191 w 209"/>
                <a:gd name="T55" fmla="*/ 162 h 209"/>
                <a:gd name="T56" fmla="*/ 201 w 209"/>
                <a:gd name="T57" fmla="*/ 143 h 209"/>
                <a:gd name="T58" fmla="*/ 204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7" name="Freeform 163">
              <a:extLst>
                <a:ext uri="{FF2B5EF4-FFF2-40B4-BE49-F238E27FC236}">
                  <a16:creationId xmlns:a16="http://schemas.microsoft.com/office/drawing/2014/main" id="{8471493C-7855-0AD2-5C97-AADF0AF9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1" y="6054725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8" name="Freeform 164">
              <a:extLst>
                <a:ext uri="{FF2B5EF4-FFF2-40B4-BE49-F238E27FC236}">
                  <a16:creationId xmlns:a16="http://schemas.microsoft.com/office/drawing/2014/main" id="{7566E576-D83D-C186-4BB2-5D8A7AD49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1" y="6054725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9" name="Freeform 165">
              <a:extLst>
                <a:ext uri="{FF2B5EF4-FFF2-40B4-BE49-F238E27FC236}">
                  <a16:creationId xmlns:a16="http://schemas.microsoft.com/office/drawing/2014/main" id="{2A647FE3-BDC9-B076-4F9E-AFBCBEBD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6080125"/>
              <a:ext cx="82550" cy="84138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3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6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3 h 209"/>
                <a:gd name="T22" fmla="*/ 16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3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2 w 208"/>
                <a:gd name="T45" fmla="*/ 203 h 209"/>
                <a:gd name="T46" fmla="*/ 143 w 208"/>
                <a:gd name="T47" fmla="*/ 201 h 209"/>
                <a:gd name="T48" fmla="*/ 151 w 208"/>
                <a:gd name="T49" fmla="*/ 195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79 w 208"/>
                <a:gd name="T57" fmla="*/ 173 h 209"/>
                <a:gd name="T58" fmla="*/ 181 w 208"/>
                <a:gd name="T59" fmla="*/ 171 h 209"/>
                <a:gd name="T60" fmla="*/ 183 w 208"/>
                <a:gd name="T61" fmla="*/ 169 h 209"/>
                <a:gd name="T62" fmla="*/ 190 w 208"/>
                <a:gd name="T63" fmla="*/ 162 h 209"/>
                <a:gd name="T64" fmla="*/ 200 w 208"/>
                <a:gd name="T65" fmla="*/ 143 h 209"/>
                <a:gd name="T66" fmla="*/ 203 w 208"/>
                <a:gd name="T67" fmla="*/ 133 h 209"/>
                <a:gd name="T68" fmla="*/ 205 w 208"/>
                <a:gd name="T69" fmla="*/ 124 h 209"/>
                <a:gd name="T70" fmla="*/ 207 w 208"/>
                <a:gd name="T71" fmla="*/ 113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5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0" name="Freeform 166">
              <a:extLst>
                <a:ext uri="{FF2B5EF4-FFF2-40B4-BE49-F238E27FC236}">
                  <a16:creationId xmlns:a16="http://schemas.microsoft.com/office/drawing/2014/main" id="{ACDA90CD-897B-5727-8687-5A016545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6080125"/>
              <a:ext cx="82550" cy="84138"/>
            </a:xfrm>
            <a:custGeom>
              <a:avLst/>
              <a:gdLst>
                <a:gd name="T0" fmla="*/ 31 w 208"/>
                <a:gd name="T1" fmla="*/ 31 h 209"/>
                <a:gd name="T2" fmla="*/ 16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3 h 209"/>
                <a:gd name="T14" fmla="*/ 16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2 w 208"/>
                <a:gd name="T37" fmla="*/ 203 h 209"/>
                <a:gd name="T38" fmla="*/ 143 w 208"/>
                <a:gd name="T39" fmla="*/ 201 h 209"/>
                <a:gd name="T40" fmla="*/ 151 w 208"/>
                <a:gd name="T41" fmla="*/ 195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3 h 209"/>
                <a:gd name="T50" fmla="*/ 181 w 208"/>
                <a:gd name="T51" fmla="*/ 171 h 209"/>
                <a:gd name="T52" fmla="*/ 183 w 208"/>
                <a:gd name="T53" fmla="*/ 169 h 209"/>
                <a:gd name="T54" fmla="*/ 190 w 208"/>
                <a:gd name="T55" fmla="*/ 162 h 209"/>
                <a:gd name="T56" fmla="*/ 200 w 208"/>
                <a:gd name="T57" fmla="*/ 143 h 209"/>
                <a:gd name="T58" fmla="*/ 203 w 208"/>
                <a:gd name="T59" fmla="*/ 133 h 209"/>
                <a:gd name="T60" fmla="*/ 205 w 208"/>
                <a:gd name="T61" fmla="*/ 124 h 209"/>
                <a:gd name="T62" fmla="*/ 207 w 208"/>
                <a:gd name="T63" fmla="*/ 113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5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1" name="Freeform 167">
              <a:extLst>
                <a:ext uri="{FF2B5EF4-FFF2-40B4-BE49-F238E27FC236}">
                  <a16:creationId xmlns:a16="http://schemas.microsoft.com/office/drawing/2014/main" id="{8ED0A231-40F7-1865-BAFF-E292C74E6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6" y="6080125"/>
              <a:ext cx="82550" cy="84138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2 h 209"/>
                <a:gd name="T16" fmla="*/ 0 w 209"/>
                <a:gd name="T17" fmla="*/ 104 h 209"/>
                <a:gd name="T18" fmla="*/ 1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3 w 209"/>
                <a:gd name="T47" fmla="*/ 201 h 209"/>
                <a:gd name="T48" fmla="*/ 151 w 209"/>
                <a:gd name="T49" fmla="*/ 195 h 209"/>
                <a:gd name="T50" fmla="*/ 160 w 209"/>
                <a:gd name="T51" fmla="*/ 190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69 h 209"/>
                <a:gd name="T62" fmla="*/ 190 w 209"/>
                <a:gd name="T63" fmla="*/ 162 h 209"/>
                <a:gd name="T64" fmla="*/ 201 w 209"/>
                <a:gd name="T65" fmla="*/ 143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1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1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2" name="Freeform 168">
              <a:extLst>
                <a:ext uri="{FF2B5EF4-FFF2-40B4-BE49-F238E27FC236}">
                  <a16:creationId xmlns:a16="http://schemas.microsoft.com/office/drawing/2014/main" id="{04DE481B-427E-2315-DA2B-5F178D83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6" y="6080125"/>
              <a:ext cx="82550" cy="84138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5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69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9" name="Line 185">
              <a:extLst>
                <a:ext uri="{FF2B5EF4-FFF2-40B4-BE49-F238E27FC236}">
                  <a16:creationId xmlns:a16="http://schemas.microsoft.com/office/drawing/2014/main" id="{F32CF7E3-6F05-54BF-F5DB-E39A46D4D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6688" y="6008688"/>
              <a:ext cx="0" cy="185738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4" name="Line 190">
              <a:extLst>
                <a:ext uri="{FF2B5EF4-FFF2-40B4-BE49-F238E27FC236}">
                  <a16:creationId xmlns:a16="http://schemas.microsoft.com/office/drawing/2014/main" id="{629132A2-6CF2-B479-DED8-26AECDCEE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70588" y="5894388"/>
              <a:ext cx="0" cy="300038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5" name="Line 191">
              <a:extLst>
                <a:ext uri="{FF2B5EF4-FFF2-40B4-BE49-F238E27FC236}">
                  <a16:creationId xmlns:a16="http://schemas.microsoft.com/office/drawing/2014/main" id="{D6A40981-82AE-E5AF-5D4F-C4FC1D353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276" y="6018213"/>
              <a:ext cx="0" cy="114300"/>
            </a:xfrm>
            <a:prstGeom prst="line">
              <a:avLst/>
            </a:pr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8" name="Freeform 194">
              <a:extLst>
                <a:ext uri="{FF2B5EF4-FFF2-40B4-BE49-F238E27FC236}">
                  <a16:creationId xmlns:a16="http://schemas.microsoft.com/office/drawing/2014/main" id="{DBCD6C1B-170F-59AC-94F6-83BFC714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6086475"/>
              <a:ext cx="2647950" cy="107950"/>
            </a:xfrm>
            <a:custGeom>
              <a:avLst/>
              <a:gdLst>
                <a:gd name="T0" fmla="*/ 6672 w 6672"/>
                <a:gd name="T1" fmla="*/ 274 h 274"/>
                <a:gd name="T2" fmla="*/ 4848 w 6672"/>
                <a:gd name="T3" fmla="*/ 274 h 274"/>
                <a:gd name="T4" fmla="*/ 3572 w 6672"/>
                <a:gd name="T5" fmla="*/ 117 h 274"/>
                <a:gd name="T6" fmla="*/ 2412 w 6672"/>
                <a:gd name="T7" fmla="*/ 156 h 274"/>
                <a:gd name="T8" fmla="*/ 1343 w 6672"/>
                <a:gd name="T9" fmla="*/ 169 h 274"/>
                <a:gd name="T10" fmla="*/ 0 w 6672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72" h="274">
                  <a:moveTo>
                    <a:pt x="6672" y="274"/>
                  </a:moveTo>
                  <a:lnTo>
                    <a:pt x="4848" y="274"/>
                  </a:lnTo>
                  <a:lnTo>
                    <a:pt x="3572" y="117"/>
                  </a:lnTo>
                  <a:lnTo>
                    <a:pt x="2412" y="156"/>
                  </a:lnTo>
                  <a:lnTo>
                    <a:pt x="1343" y="169"/>
                  </a:lnTo>
                  <a:lnTo>
                    <a:pt x="0" y="0"/>
                  </a:lnTo>
                </a:path>
              </a:pathLst>
            </a:cu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209">
              <a:extLst>
                <a:ext uri="{FF2B5EF4-FFF2-40B4-BE49-F238E27FC236}">
                  <a16:creationId xmlns:a16="http://schemas.microsoft.com/office/drawing/2014/main" id="{9F135EC4-2567-FD9D-66DD-AA939EF3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45200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0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0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7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10">
              <a:extLst>
                <a:ext uri="{FF2B5EF4-FFF2-40B4-BE49-F238E27FC236}">
                  <a16:creationId xmlns:a16="http://schemas.microsoft.com/office/drawing/2014/main" id="{D57FBF60-628C-CB83-FA9E-22676847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45200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7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211">
              <a:extLst>
                <a:ext uri="{FF2B5EF4-FFF2-40B4-BE49-F238E27FC236}">
                  <a16:creationId xmlns:a16="http://schemas.microsoft.com/office/drawing/2014/main" id="{0607F34C-A828-DE3D-DB33-472DBA3A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61118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3 w 208"/>
                <a:gd name="T61" fmla="*/ 170 h 209"/>
                <a:gd name="T62" fmla="*/ 190 w 208"/>
                <a:gd name="T63" fmla="*/ 162 h 209"/>
                <a:gd name="T64" fmla="*/ 200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12">
              <a:extLst>
                <a:ext uri="{FF2B5EF4-FFF2-40B4-BE49-F238E27FC236}">
                  <a16:creationId xmlns:a16="http://schemas.microsoft.com/office/drawing/2014/main" id="{60A08E19-F810-55CF-33F7-8A3D3F99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6111875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13">
              <a:extLst>
                <a:ext uri="{FF2B5EF4-FFF2-40B4-BE49-F238E27FC236}">
                  <a16:creationId xmlns:a16="http://schemas.microsoft.com/office/drawing/2014/main" id="{F5851761-67CD-28A7-2928-5ACBCE9F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6107113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3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3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9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0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8 h 209"/>
                <a:gd name="T74" fmla="*/ 208 w 209"/>
                <a:gd name="T75" fmla="*/ 106 h 209"/>
                <a:gd name="T76" fmla="*/ 208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214">
              <a:extLst>
                <a:ext uri="{FF2B5EF4-FFF2-40B4-BE49-F238E27FC236}">
                  <a16:creationId xmlns:a16="http://schemas.microsoft.com/office/drawing/2014/main" id="{0AD5255D-49BC-5A40-42B5-51F369D9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6107113"/>
              <a:ext cx="82550" cy="82550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3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9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0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8 h 209"/>
                <a:gd name="T66" fmla="*/ 208 w 209"/>
                <a:gd name="T67" fmla="*/ 106 h 209"/>
                <a:gd name="T68" fmla="*/ 208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3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15">
              <a:extLst>
                <a:ext uri="{FF2B5EF4-FFF2-40B4-BE49-F238E27FC236}">
                  <a16:creationId xmlns:a16="http://schemas.microsoft.com/office/drawing/2014/main" id="{146C43F0-16B8-9548-BDAB-FE194F16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6091238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3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2 h 209"/>
                <a:gd name="T16" fmla="*/ 0 w 209"/>
                <a:gd name="T17" fmla="*/ 104 h 209"/>
                <a:gd name="T18" fmla="*/ 2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3 w 209"/>
                <a:gd name="T31" fmla="*/ 206 h 209"/>
                <a:gd name="T32" fmla="*/ 105 w 209"/>
                <a:gd name="T33" fmla="*/ 209 h 209"/>
                <a:gd name="T34" fmla="*/ 105 w 209"/>
                <a:gd name="T35" fmla="*/ 207 h 209"/>
                <a:gd name="T36" fmla="*/ 106 w 209"/>
                <a:gd name="T37" fmla="*/ 207 h 209"/>
                <a:gd name="T38" fmla="*/ 109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0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3 h 209"/>
                <a:gd name="T58" fmla="*/ 182 w 209"/>
                <a:gd name="T59" fmla="*/ 171 h 209"/>
                <a:gd name="T60" fmla="*/ 184 w 209"/>
                <a:gd name="T61" fmla="*/ 169 h 209"/>
                <a:gd name="T62" fmla="*/ 191 w 209"/>
                <a:gd name="T63" fmla="*/ 162 h 209"/>
                <a:gd name="T64" fmla="*/ 201 w 209"/>
                <a:gd name="T65" fmla="*/ 143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3 h 209"/>
                <a:gd name="T72" fmla="*/ 208 w 209"/>
                <a:gd name="T73" fmla="*/ 108 h 209"/>
                <a:gd name="T74" fmla="*/ 208 w 209"/>
                <a:gd name="T75" fmla="*/ 106 h 209"/>
                <a:gd name="T76" fmla="*/ 208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1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1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6">
              <a:extLst>
                <a:ext uri="{FF2B5EF4-FFF2-40B4-BE49-F238E27FC236}">
                  <a16:creationId xmlns:a16="http://schemas.microsoft.com/office/drawing/2014/main" id="{BBB229A7-CC24-A1B7-3259-006296AF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6091238"/>
              <a:ext cx="82550" cy="82550"/>
            </a:xfrm>
            <a:custGeom>
              <a:avLst/>
              <a:gdLst>
                <a:gd name="T0" fmla="*/ 32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2 h 209"/>
                <a:gd name="T8" fmla="*/ 0 w 209"/>
                <a:gd name="T9" fmla="*/ 104 h 209"/>
                <a:gd name="T10" fmla="*/ 2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3 w 209"/>
                <a:gd name="T23" fmla="*/ 206 h 209"/>
                <a:gd name="T24" fmla="*/ 105 w 209"/>
                <a:gd name="T25" fmla="*/ 209 h 209"/>
                <a:gd name="T26" fmla="*/ 105 w 209"/>
                <a:gd name="T27" fmla="*/ 207 h 209"/>
                <a:gd name="T28" fmla="*/ 106 w 209"/>
                <a:gd name="T29" fmla="*/ 207 h 209"/>
                <a:gd name="T30" fmla="*/ 109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0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3 h 209"/>
                <a:gd name="T50" fmla="*/ 182 w 209"/>
                <a:gd name="T51" fmla="*/ 171 h 209"/>
                <a:gd name="T52" fmla="*/ 184 w 209"/>
                <a:gd name="T53" fmla="*/ 169 h 209"/>
                <a:gd name="T54" fmla="*/ 191 w 209"/>
                <a:gd name="T55" fmla="*/ 162 h 209"/>
                <a:gd name="T56" fmla="*/ 201 w 209"/>
                <a:gd name="T57" fmla="*/ 143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3 h 209"/>
                <a:gd name="T64" fmla="*/ 208 w 209"/>
                <a:gd name="T65" fmla="*/ 108 h 209"/>
                <a:gd name="T66" fmla="*/ 208 w 209"/>
                <a:gd name="T67" fmla="*/ 106 h 209"/>
                <a:gd name="T68" fmla="*/ 208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1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1 h 209"/>
                <a:gd name="T86" fmla="*/ 105 w 209"/>
                <a:gd name="T87" fmla="*/ 0 h 209"/>
                <a:gd name="T88" fmla="*/ 83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9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2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6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17">
              <a:extLst>
                <a:ext uri="{FF2B5EF4-FFF2-40B4-BE49-F238E27FC236}">
                  <a16:creationId xmlns:a16="http://schemas.microsoft.com/office/drawing/2014/main" id="{2A9F9F7B-8D52-1115-ACEB-18B81C53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153150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3 h 209"/>
                <a:gd name="T16" fmla="*/ 0 w 209"/>
                <a:gd name="T17" fmla="*/ 105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8 h 209"/>
                <a:gd name="T36" fmla="*/ 106 w 209"/>
                <a:gd name="T37" fmla="*/ 208 h 209"/>
                <a:gd name="T38" fmla="*/ 109 w 209"/>
                <a:gd name="T39" fmla="*/ 208 h 209"/>
                <a:gd name="T40" fmla="*/ 114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1 h 209"/>
                <a:gd name="T52" fmla="*/ 169 w 209"/>
                <a:gd name="T53" fmla="*/ 184 h 209"/>
                <a:gd name="T54" fmla="*/ 178 w 209"/>
                <a:gd name="T55" fmla="*/ 179 h 209"/>
                <a:gd name="T56" fmla="*/ 180 w 209"/>
                <a:gd name="T57" fmla="*/ 174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9 h 209"/>
                <a:gd name="T74" fmla="*/ 208 w 209"/>
                <a:gd name="T75" fmla="*/ 106 h 209"/>
                <a:gd name="T76" fmla="*/ 208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2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2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18">
              <a:extLst>
                <a:ext uri="{FF2B5EF4-FFF2-40B4-BE49-F238E27FC236}">
                  <a16:creationId xmlns:a16="http://schemas.microsoft.com/office/drawing/2014/main" id="{64588E11-8F4D-2170-DF1C-571E6406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153150"/>
              <a:ext cx="82550" cy="82550"/>
            </a:xfrm>
            <a:custGeom>
              <a:avLst/>
              <a:gdLst>
                <a:gd name="T0" fmla="*/ 32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3 h 209"/>
                <a:gd name="T8" fmla="*/ 0 w 209"/>
                <a:gd name="T9" fmla="*/ 105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8 h 209"/>
                <a:gd name="T28" fmla="*/ 106 w 209"/>
                <a:gd name="T29" fmla="*/ 208 h 209"/>
                <a:gd name="T30" fmla="*/ 109 w 209"/>
                <a:gd name="T31" fmla="*/ 208 h 209"/>
                <a:gd name="T32" fmla="*/ 114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1 h 209"/>
                <a:gd name="T44" fmla="*/ 169 w 209"/>
                <a:gd name="T45" fmla="*/ 184 h 209"/>
                <a:gd name="T46" fmla="*/ 178 w 209"/>
                <a:gd name="T47" fmla="*/ 179 h 209"/>
                <a:gd name="T48" fmla="*/ 180 w 209"/>
                <a:gd name="T49" fmla="*/ 174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9 h 209"/>
                <a:gd name="T66" fmla="*/ 208 w 209"/>
                <a:gd name="T67" fmla="*/ 106 h 209"/>
                <a:gd name="T68" fmla="*/ 208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2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2 h 209"/>
                <a:gd name="T86" fmla="*/ 105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9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19">
              <a:extLst>
                <a:ext uri="{FF2B5EF4-FFF2-40B4-BE49-F238E27FC236}">
                  <a16:creationId xmlns:a16="http://schemas.microsoft.com/office/drawing/2014/main" id="{4A8F948E-5296-7CFD-1571-17ACB33D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6153150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3 h 209"/>
                <a:gd name="T16" fmla="*/ 0 w 209"/>
                <a:gd name="T17" fmla="*/ 105 h 209"/>
                <a:gd name="T18" fmla="*/ 1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8 h 209"/>
                <a:gd name="T36" fmla="*/ 106 w 209"/>
                <a:gd name="T37" fmla="*/ 208 h 209"/>
                <a:gd name="T38" fmla="*/ 108 w 209"/>
                <a:gd name="T39" fmla="*/ 208 h 209"/>
                <a:gd name="T40" fmla="*/ 113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1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4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4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4 h 209"/>
                <a:gd name="T72" fmla="*/ 207 w 209"/>
                <a:gd name="T73" fmla="*/ 109 h 209"/>
                <a:gd name="T74" fmla="*/ 207 w 209"/>
                <a:gd name="T75" fmla="*/ 106 h 209"/>
                <a:gd name="T76" fmla="*/ 207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2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2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20">
              <a:extLst>
                <a:ext uri="{FF2B5EF4-FFF2-40B4-BE49-F238E27FC236}">
                  <a16:creationId xmlns:a16="http://schemas.microsoft.com/office/drawing/2014/main" id="{D581A1C7-C3E8-D8FA-06E9-1C6ED571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6153150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3 h 209"/>
                <a:gd name="T8" fmla="*/ 0 w 209"/>
                <a:gd name="T9" fmla="*/ 105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8 h 209"/>
                <a:gd name="T28" fmla="*/ 106 w 209"/>
                <a:gd name="T29" fmla="*/ 208 h 209"/>
                <a:gd name="T30" fmla="*/ 108 w 209"/>
                <a:gd name="T31" fmla="*/ 208 h 209"/>
                <a:gd name="T32" fmla="*/ 113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9 h 209"/>
                <a:gd name="T66" fmla="*/ 207 w 209"/>
                <a:gd name="T67" fmla="*/ 106 h 209"/>
                <a:gd name="T68" fmla="*/ 207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Line 229">
              <a:extLst>
                <a:ext uri="{FF2B5EF4-FFF2-40B4-BE49-F238E27FC236}">
                  <a16:creationId xmlns:a16="http://schemas.microsoft.com/office/drawing/2014/main" id="{98A45F66-87B4-1FA9-155C-69F9313111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5992813"/>
              <a:ext cx="0" cy="103188"/>
            </a:xfrm>
            <a:prstGeom prst="line">
              <a:avLst/>
            </a:pr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34">
              <a:extLst>
                <a:ext uri="{FF2B5EF4-FFF2-40B4-BE49-F238E27FC236}">
                  <a16:creationId xmlns:a16="http://schemas.microsoft.com/office/drawing/2014/main" id="{4B9DCB90-38BD-4451-9812-235C037B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6096000"/>
              <a:ext cx="2647950" cy="150813"/>
            </a:xfrm>
            <a:custGeom>
              <a:avLst/>
              <a:gdLst>
                <a:gd name="T0" fmla="*/ 6672 w 6672"/>
                <a:gd name="T1" fmla="*/ 378 h 378"/>
                <a:gd name="T2" fmla="*/ 2398 w 6672"/>
                <a:gd name="T3" fmla="*/ 378 h 378"/>
                <a:gd name="T4" fmla="*/ 1356 w 6672"/>
                <a:gd name="T5" fmla="*/ 0 h 378"/>
                <a:gd name="T6" fmla="*/ 0 w 6672"/>
                <a:gd name="T7" fmla="*/ 2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72" h="378">
                  <a:moveTo>
                    <a:pt x="6672" y="378"/>
                  </a:moveTo>
                  <a:lnTo>
                    <a:pt x="2398" y="378"/>
                  </a:lnTo>
                  <a:lnTo>
                    <a:pt x="1356" y="0"/>
                  </a:lnTo>
                  <a:lnTo>
                    <a:pt x="0" y="209"/>
                  </a:lnTo>
                </a:path>
              </a:pathLst>
            </a:cu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4">
              <a:extLst>
                <a:ext uri="{FF2B5EF4-FFF2-40B4-BE49-F238E27FC236}">
                  <a16:creationId xmlns:a16="http://schemas.microsoft.com/office/drawing/2014/main" id="{91F57C18-1F53-1999-B870-D602FBF9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088" y="61372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6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9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5">
              <a:extLst>
                <a:ext uri="{FF2B5EF4-FFF2-40B4-BE49-F238E27FC236}">
                  <a16:creationId xmlns:a16="http://schemas.microsoft.com/office/drawing/2014/main" id="{27F97C23-9F63-4829-612B-621A8016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088" y="613727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6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6">
              <a:extLst>
                <a:ext uri="{FF2B5EF4-FFF2-40B4-BE49-F238E27FC236}">
                  <a16:creationId xmlns:a16="http://schemas.microsoft.com/office/drawing/2014/main" id="{112F3D6F-3944-5D63-83BD-0463520E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1" y="6054725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3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3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9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2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257">
              <a:extLst>
                <a:ext uri="{FF2B5EF4-FFF2-40B4-BE49-F238E27FC236}">
                  <a16:creationId xmlns:a16="http://schemas.microsoft.com/office/drawing/2014/main" id="{4108E918-2807-E74F-C984-5A719074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1" y="6054725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3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3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3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58">
              <a:extLst>
                <a:ext uri="{FF2B5EF4-FFF2-40B4-BE49-F238E27FC236}">
                  <a16:creationId xmlns:a16="http://schemas.microsoft.com/office/drawing/2014/main" id="{A9151EA6-5A3C-1358-164B-FDA3583AD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259">
              <a:extLst>
                <a:ext uri="{FF2B5EF4-FFF2-40B4-BE49-F238E27FC236}">
                  <a16:creationId xmlns:a16="http://schemas.microsoft.com/office/drawing/2014/main" id="{9902C4B6-A11A-FD2A-083F-74AF5DE23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60">
              <a:extLst>
                <a:ext uri="{FF2B5EF4-FFF2-40B4-BE49-F238E27FC236}">
                  <a16:creationId xmlns:a16="http://schemas.microsoft.com/office/drawing/2014/main" id="{691FE96A-516F-6557-8294-0A4F2CC5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3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261">
              <a:extLst>
                <a:ext uri="{FF2B5EF4-FFF2-40B4-BE49-F238E27FC236}">
                  <a16:creationId xmlns:a16="http://schemas.microsoft.com/office/drawing/2014/main" id="{288CEBB1-FD45-FDC7-AA23-6DA4983C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262">
              <a:extLst>
                <a:ext uri="{FF2B5EF4-FFF2-40B4-BE49-F238E27FC236}">
                  <a16:creationId xmlns:a16="http://schemas.microsoft.com/office/drawing/2014/main" id="{860F301C-F55C-B655-65BA-EE8E73D34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1" y="6205538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3">
              <a:extLst>
                <a:ext uri="{FF2B5EF4-FFF2-40B4-BE49-F238E27FC236}">
                  <a16:creationId xmlns:a16="http://schemas.microsoft.com/office/drawing/2014/main" id="{4706BA49-1BB7-32C8-8DBC-BD8E2DC4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1" y="6205538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264">
              <a:extLst>
                <a:ext uri="{FF2B5EF4-FFF2-40B4-BE49-F238E27FC236}">
                  <a16:creationId xmlns:a16="http://schemas.microsoft.com/office/drawing/2014/main" id="{F7B68FA9-DD0E-FD97-9A42-E612C3B92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205538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5 w 208"/>
                <a:gd name="T7" fmla="*/ 17 h 208"/>
                <a:gd name="T8" fmla="*/ 31 w 208"/>
                <a:gd name="T9" fmla="*/ 31 h 208"/>
                <a:gd name="T10" fmla="*/ 17 w 208"/>
                <a:gd name="T11" fmla="*/ 45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4 w 208"/>
                <a:gd name="T29" fmla="*/ 201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1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4 h 208"/>
                <a:gd name="T54" fmla="*/ 177 w 208"/>
                <a:gd name="T55" fmla="*/ 178 h 208"/>
                <a:gd name="T56" fmla="*/ 180 w 208"/>
                <a:gd name="T57" fmla="*/ 173 h 208"/>
                <a:gd name="T58" fmla="*/ 181 w 208"/>
                <a:gd name="T59" fmla="*/ 171 h 208"/>
                <a:gd name="T60" fmla="*/ 184 w 208"/>
                <a:gd name="T61" fmla="*/ 169 h 208"/>
                <a:gd name="T62" fmla="*/ 190 w 208"/>
                <a:gd name="T63" fmla="*/ 161 h 208"/>
                <a:gd name="T64" fmla="*/ 201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1 w 208"/>
                <a:gd name="T83" fmla="*/ 64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265">
              <a:extLst>
                <a:ext uri="{FF2B5EF4-FFF2-40B4-BE49-F238E27FC236}">
                  <a16:creationId xmlns:a16="http://schemas.microsoft.com/office/drawing/2014/main" id="{5E8E37B6-D2C0-EE02-8AA8-EB39CB80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205538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1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23" name="ZoneTexte 3222">
            <a:extLst>
              <a:ext uri="{FF2B5EF4-FFF2-40B4-BE49-F238E27FC236}">
                <a16:creationId xmlns:a16="http://schemas.microsoft.com/office/drawing/2014/main" id="{101C2BFB-A38E-75DC-C673-57B22B083EF6}"/>
              </a:ext>
            </a:extLst>
          </p:cNvPr>
          <p:cNvSpPr txBox="1"/>
          <p:nvPr/>
        </p:nvSpPr>
        <p:spPr>
          <a:xfrm>
            <a:off x="4306177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2014</a:t>
            </a:r>
          </a:p>
        </p:txBody>
      </p:sp>
      <p:sp>
        <p:nvSpPr>
          <p:cNvPr id="3224" name="ZoneTexte 3223">
            <a:extLst>
              <a:ext uri="{FF2B5EF4-FFF2-40B4-BE49-F238E27FC236}">
                <a16:creationId xmlns:a16="http://schemas.microsoft.com/office/drawing/2014/main" id="{1CD7CCDB-66EC-574A-C446-B06D48550149}"/>
              </a:ext>
            </a:extLst>
          </p:cNvPr>
          <p:cNvSpPr txBox="1"/>
          <p:nvPr/>
        </p:nvSpPr>
        <p:spPr>
          <a:xfrm>
            <a:off x="4957414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2016</a:t>
            </a:r>
          </a:p>
        </p:txBody>
      </p:sp>
      <p:sp>
        <p:nvSpPr>
          <p:cNvPr id="3225" name="ZoneTexte 3224">
            <a:extLst>
              <a:ext uri="{FF2B5EF4-FFF2-40B4-BE49-F238E27FC236}">
                <a16:creationId xmlns:a16="http://schemas.microsoft.com/office/drawing/2014/main" id="{A1350A42-E127-CB00-E000-7BEA59CAE8AB}"/>
              </a:ext>
            </a:extLst>
          </p:cNvPr>
          <p:cNvSpPr txBox="1"/>
          <p:nvPr/>
        </p:nvSpPr>
        <p:spPr>
          <a:xfrm>
            <a:off x="5608651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2018</a:t>
            </a:r>
          </a:p>
        </p:txBody>
      </p:sp>
      <p:sp>
        <p:nvSpPr>
          <p:cNvPr id="3226" name="ZoneTexte 3225">
            <a:extLst>
              <a:ext uri="{FF2B5EF4-FFF2-40B4-BE49-F238E27FC236}">
                <a16:creationId xmlns:a16="http://schemas.microsoft.com/office/drawing/2014/main" id="{582FDD06-494A-C8A0-AB78-A7934183C5FA}"/>
              </a:ext>
            </a:extLst>
          </p:cNvPr>
          <p:cNvSpPr txBox="1"/>
          <p:nvPr/>
        </p:nvSpPr>
        <p:spPr>
          <a:xfrm>
            <a:off x="6259888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2020</a:t>
            </a:r>
          </a:p>
        </p:txBody>
      </p:sp>
      <p:sp>
        <p:nvSpPr>
          <p:cNvPr id="3227" name="ZoneTexte 3226">
            <a:extLst>
              <a:ext uri="{FF2B5EF4-FFF2-40B4-BE49-F238E27FC236}">
                <a16:creationId xmlns:a16="http://schemas.microsoft.com/office/drawing/2014/main" id="{EDB8B0C4-CCD7-9C07-48C3-66356E4AD1DA}"/>
              </a:ext>
            </a:extLst>
          </p:cNvPr>
          <p:cNvSpPr txBox="1"/>
          <p:nvPr/>
        </p:nvSpPr>
        <p:spPr>
          <a:xfrm>
            <a:off x="6911125" y="3595592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2022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5921AF36-8F9B-77EE-DCF2-0AC9755C688D}"/>
              </a:ext>
            </a:extLst>
          </p:cNvPr>
          <p:cNvGrpSpPr/>
          <p:nvPr/>
        </p:nvGrpSpPr>
        <p:grpSpPr>
          <a:xfrm>
            <a:off x="4140908" y="1743075"/>
            <a:ext cx="3443008" cy="1882775"/>
            <a:chOff x="1988017" y="1743075"/>
            <a:chExt cx="3443008" cy="1882775"/>
          </a:xfrm>
        </p:grpSpPr>
        <p:grpSp>
          <p:nvGrpSpPr>
            <p:cNvPr id="3222" name="Groupe 3221">
              <a:extLst>
                <a:ext uri="{FF2B5EF4-FFF2-40B4-BE49-F238E27FC236}">
                  <a16:creationId xmlns:a16="http://schemas.microsoft.com/office/drawing/2014/main" id="{930E2B2C-90F7-8E02-EA97-025C8CF1DC66}"/>
                </a:ext>
              </a:extLst>
            </p:cNvPr>
            <p:cNvGrpSpPr/>
            <p:nvPr/>
          </p:nvGrpSpPr>
          <p:grpSpPr>
            <a:xfrm>
              <a:off x="2182999" y="1743075"/>
              <a:ext cx="3248026" cy="1882775"/>
              <a:chOff x="2846388" y="1743075"/>
              <a:chExt cx="3248026" cy="1882775"/>
            </a:xfrm>
          </p:grpSpPr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142D43D1-47CC-FF80-C471-0B5D71E9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6" y="1743075"/>
                <a:ext cx="3176588" cy="1816100"/>
              </a:xfrm>
              <a:custGeom>
                <a:avLst/>
                <a:gdLst>
                  <a:gd name="T0" fmla="*/ 0 w 8004"/>
                  <a:gd name="T1" fmla="*/ 0 h 4574"/>
                  <a:gd name="T2" fmla="*/ 0 w 8004"/>
                  <a:gd name="T3" fmla="*/ 4574 h 4574"/>
                  <a:gd name="T4" fmla="*/ 8004 w 8004"/>
                  <a:gd name="T5" fmla="*/ 4574 h 4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04" h="4574">
                    <a:moveTo>
                      <a:pt x="0" y="0"/>
                    </a:moveTo>
                    <a:lnTo>
                      <a:pt x="0" y="4574"/>
                    </a:lnTo>
                    <a:lnTo>
                      <a:pt x="8004" y="4574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Line 21">
                <a:extLst>
                  <a:ext uri="{FF2B5EF4-FFF2-40B4-BE49-F238E27FC236}">
                    <a16:creationId xmlns:a16="http://schemas.microsoft.com/office/drawing/2014/main" id="{0C7ECBA1-335E-8670-89D6-6E6D3FED9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285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Line 22">
                <a:extLst>
                  <a:ext uri="{FF2B5EF4-FFF2-40B4-BE49-F238E27FC236}">
                    <a16:creationId xmlns:a16="http://schemas.microsoft.com/office/drawing/2014/main" id="{A6A417FA-8FBD-1547-50CE-E7E7732B3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690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Line 23">
                <a:extLst>
                  <a:ext uri="{FF2B5EF4-FFF2-40B4-BE49-F238E27FC236}">
                    <a16:creationId xmlns:a16="http://schemas.microsoft.com/office/drawing/2014/main" id="{3C9E3B14-783B-34D9-825F-3171ACEC0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6338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Line 24">
                <a:extLst>
                  <a:ext uri="{FF2B5EF4-FFF2-40B4-BE49-F238E27FC236}">
                    <a16:creationId xmlns:a16="http://schemas.microsoft.com/office/drawing/2014/main" id="{F65E974D-E09B-17E5-5D35-942F7D6F4E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8801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Line 40">
                <a:extLst>
                  <a:ext uri="{FF2B5EF4-FFF2-40B4-BE49-F238E27FC236}">
                    <a16:creationId xmlns:a16="http://schemas.microsoft.com/office/drawing/2014/main" id="{046ADBC5-D847-1680-8596-874E2C6D5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2288" y="355917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Line 42">
                <a:extLst>
                  <a:ext uri="{FF2B5EF4-FFF2-40B4-BE49-F238E27FC236}">
                    <a16:creationId xmlns:a16="http://schemas.microsoft.com/office/drawing/2014/main" id="{659DB4BF-0349-3460-27DD-42C16B55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18796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Line 53">
                <a:extLst>
                  <a:ext uri="{FF2B5EF4-FFF2-40B4-BE49-F238E27FC236}">
                    <a16:creationId xmlns:a16="http://schemas.microsoft.com/office/drawing/2014/main" id="{8F0B9D90-5916-01AD-086F-FED7BEC4C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24130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Line 54">
                <a:extLst>
                  <a:ext uri="{FF2B5EF4-FFF2-40B4-BE49-F238E27FC236}">
                    <a16:creationId xmlns:a16="http://schemas.microsoft.com/office/drawing/2014/main" id="{22A6A18D-38FB-62B4-DF00-45858EE84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29464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Line 55">
                <a:extLst>
                  <a:ext uri="{FF2B5EF4-FFF2-40B4-BE49-F238E27FC236}">
                    <a16:creationId xmlns:a16="http://schemas.microsoft.com/office/drawing/2014/main" id="{99C203FE-75B9-629E-6692-AB97DC4C1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388" y="3479800"/>
                <a:ext cx="71438" cy="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1" name="Freeform 67">
                <a:extLst>
                  <a:ext uri="{FF2B5EF4-FFF2-40B4-BE49-F238E27FC236}">
                    <a16:creationId xmlns:a16="http://schemas.microsoft.com/office/drawing/2014/main" id="{C8D13AFC-F989-50A6-BCBA-5DC37E62C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013" y="1911350"/>
                <a:ext cx="0" cy="630238"/>
              </a:xfrm>
              <a:custGeom>
                <a:avLst/>
                <a:gdLst>
                  <a:gd name="T0" fmla="*/ 1589 h 1589"/>
                  <a:gd name="T1" fmla="*/ 847 h 1589"/>
                  <a:gd name="T2" fmla="*/ 0 h 158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89">
                    <a:moveTo>
                      <a:pt x="0" y="1589"/>
                    </a:moveTo>
                    <a:lnTo>
                      <a:pt x="0" y="847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8" name="Freeform 74">
                <a:extLst>
                  <a:ext uri="{FF2B5EF4-FFF2-40B4-BE49-F238E27FC236}">
                    <a16:creationId xmlns:a16="http://schemas.microsoft.com/office/drawing/2014/main" id="{CA877BA0-5B91-FB44-A14D-4B26020B7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776" y="2084388"/>
                <a:ext cx="0" cy="336550"/>
              </a:xfrm>
              <a:custGeom>
                <a:avLst/>
                <a:gdLst>
                  <a:gd name="T0" fmla="*/ 847 h 847"/>
                  <a:gd name="T1" fmla="*/ 404 h 847"/>
                  <a:gd name="T2" fmla="*/ 0 h 84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47">
                    <a:moveTo>
                      <a:pt x="0" y="847"/>
                    </a:moveTo>
                    <a:lnTo>
                      <a:pt x="0" y="40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9" name="Line 75">
                <a:extLst>
                  <a:ext uri="{FF2B5EF4-FFF2-40B4-BE49-F238E27FC236}">
                    <a16:creationId xmlns:a16="http://schemas.microsoft.com/office/drawing/2014/main" id="{05611E01-7B63-62DF-CE5C-F9980AF32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37226" y="2714625"/>
                <a:ext cx="0" cy="301625"/>
              </a:xfrm>
              <a:prstGeom prst="line">
                <a:avLst/>
              </a:pr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0" name="Freeform 76">
                <a:extLst>
                  <a:ext uri="{FF2B5EF4-FFF2-40B4-BE49-F238E27FC236}">
                    <a16:creationId xmlns:a16="http://schemas.microsoft.com/office/drawing/2014/main" id="{A93A5477-7436-97CE-E993-0B7EB847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2171700"/>
                <a:ext cx="0" cy="265113"/>
              </a:xfrm>
              <a:custGeom>
                <a:avLst/>
                <a:gdLst>
                  <a:gd name="T0" fmla="*/ 666 h 666"/>
                  <a:gd name="T1" fmla="*/ 370 h 666"/>
                  <a:gd name="T2" fmla="*/ 0 h 66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66">
                    <a:moveTo>
                      <a:pt x="0" y="666"/>
                    </a:moveTo>
                    <a:lnTo>
                      <a:pt x="0" y="37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1" name="Freeform 77">
                <a:extLst>
                  <a:ext uri="{FF2B5EF4-FFF2-40B4-BE49-F238E27FC236}">
                    <a16:creationId xmlns:a16="http://schemas.microsoft.com/office/drawing/2014/main" id="{EF442DFB-6C3D-7492-7B58-E6B1755C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876" y="2278063"/>
                <a:ext cx="0" cy="352425"/>
              </a:xfrm>
              <a:custGeom>
                <a:avLst/>
                <a:gdLst>
                  <a:gd name="T0" fmla="*/ 889 h 889"/>
                  <a:gd name="T1" fmla="*/ 516 h 889"/>
                  <a:gd name="T2" fmla="*/ 0 h 88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89">
                    <a:moveTo>
                      <a:pt x="0" y="889"/>
                    </a:moveTo>
                    <a:lnTo>
                      <a:pt x="0" y="516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9" name="Freeform 85">
                <a:extLst>
                  <a:ext uri="{FF2B5EF4-FFF2-40B4-BE49-F238E27FC236}">
                    <a16:creationId xmlns:a16="http://schemas.microsoft.com/office/drawing/2014/main" id="{D02785E7-263D-6C03-757C-ACC53DB79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013" y="2243138"/>
                <a:ext cx="2581275" cy="647700"/>
              </a:xfrm>
              <a:custGeom>
                <a:avLst/>
                <a:gdLst>
                  <a:gd name="T0" fmla="*/ 6501 w 6501"/>
                  <a:gd name="T1" fmla="*/ 1630 h 1630"/>
                  <a:gd name="T2" fmla="*/ 4278 w 6501"/>
                  <a:gd name="T3" fmla="*/ 603 h 1630"/>
                  <a:gd name="T4" fmla="*/ 4267 w 6501"/>
                  <a:gd name="T5" fmla="*/ 600 h 1630"/>
                  <a:gd name="T6" fmla="*/ 2680 w 6501"/>
                  <a:gd name="T7" fmla="*/ 190 h 1630"/>
                  <a:gd name="T8" fmla="*/ 1292 w 6501"/>
                  <a:gd name="T9" fmla="*/ 1 h 1630"/>
                  <a:gd name="T10" fmla="*/ 1281 w 6501"/>
                  <a:gd name="T11" fmla="*/ 0 h 1630"/>
                  <a:gd name="T12" fmla="*/ 0 w 6501"/>
                  <a:gd name="T13" fmla="*/ 10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01" h="1630">
                    <a:moveTo>
                      <a:pt x="6501" y="1630"/>
                    </a:moveTo>
                    <a:lnTo>
                      <a:pt x="4278" y="603"/>
                    </a:lnTo>
                    <a:lnTo>
                      <a:pt x="4267" y="600"/>
                    </a:lnTo>
                    <a:lnTo>
                      <a:pt x="2680" y="190"/>
                    </a:lnTo>
                    <a:lnTo>
                      <a:pt x="1292" y="1"/>
                    </a:lnTo>
                    <a:lnTo>
                      <a:pt x="1281" y="0"/>
                    </a:lnTo>
                    <a:lnTo>
                      <a:pt x="0" y="10"/>
                    </a:lnTo>
                  </a:path>
                </a:pathLst>
              </a:custGeom>
              <a:noFill/>
              <a:ln w="31750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0" name="Freeform 86">
                <a:extLst>
                  <a:ext uri="{FF2B5EF4-FFF2-40B4-BE49-F238E27FC236}">
                    <a16:creationId xmlns:a16="http://schemas.microsoft.com/office/drawing/2014/main" id="{582FD202-78FC-2310-63B3-853277D2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206625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1" name="Freeform 87">
                <a:extLst>
                  <a:ext uri="{FF2B5EF4-FFF2-40B4-BE49-F238E27FC236}">
                    <a16:creationId xmlns:a16="http://schemas.microsoft.com/office/drawing/2014/main" id="{5CDEAC7F-D2E4-827B-0A3B-48DB3ECF0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206625"/>
                <a:ext cx="82550" cy="82550"/>
              </a:xfrm>
              <a:custGeom>
                <a:avLst/>
                <a:gdLst>
                  <a:gd name="T0" fmla="*/ 0 w 208"/>
                  <a:gd name="T1" fmla="*/ 104 h 208"/>
                  <a:gd name="T2" fmla="*/ 1 w 208"/>
                  <a:gd name="T3" fmla="*/ 124 h 208"/>
                  <a:gd name="T4" fmla="*/ 8 w 208"/>
                  <a:gd name="T5" fmla="*/ 143 h 208"/>
                  <a:gd name="T6" fmla="*/ 17 w 208"/>
                  <a:gd name="T7" fmla="*/ 161 h 208"/>
                  <a:gd name="T8" fmla="*/ 31 w 208"/>
                  <a:gd name="T9" fmla="*/ 178 h 208"/>
                  <a:gd name="T10" fmla="*/ 45 w 208"/>
                  <a:gd name="T11" fmla="*/ 190 h 208"/>
                  <a:gd name="T12" fmla="*/ 64 w 208"/>
                  <a:gd name="T13" fmla="*/ 200 h 208"/>
                  <a:gd name="T14" fmla="*/ 82 w 208"/>
                  <a:gd name="T15" fmla="*/ 206 h 208"/>
                  <a:gd name="T16" fmla="*/ 104 w 208"/>
                  <a:gd name="T17" fmla="*/ 208 h 208"/>
                  <a:gd name="T18" fmla="*/ 104 w 208"/>
                  <a:gd name="T19" fmla="*/ 207 h 208"/>
                  <a:gd name="T20" fmla="*/ 105 w 208"/>
                  <a:gd name="T21" fmla="*/ 207 h 208"/>
                  <a:gd name="T22" fmla="*/ 108 w 208"/>
                  <a:gd name="T23" fmla="*/ 207 h 208"/>
                  <a:gd name="T24" fmla="*/ 113 w 208"/>
                  <a:gd name="T25" fmla="*/ 207 h 208"/>
                  <a:gd name="T26" fmla="*/ 124 w 208"/>
                  <a:gd name="T27" fmla="*/ 206 h 208"/>
                  <a:gd name="T28" fmla="*/ 133 w 208"/>
                  <a:gd name="T29" fmla="*/ 203 h 208"/>
                  <a:gd name="T30" fmla="*/ 143 w 208"/>
                  <a:gd name="T31" fmla="*/ 200 h 208"/>
                  <a:gd name="T32" fmla="*/ 151 w 208"/>
                  <a:gd name="T33" fmla="*/ 195 h 208"/>
                  <a:gd name="T34" fmla="*/ 160 w 208"/>
                  <a:gd name="T35" fmla="*/ 190 h 208"/>
                  <a:gd name="T36" fmla="*/ 168 w 208"/>
                  <a:gd name="T37" fmla="*/ 184 h 208"/>
                  <a:gd name="T38" fmla="*/ 177 w 208"/>
                  <a:gd name="T39" fmla="*/ 178 h 208"/>
                  <a:gd name="T40" fmla="*/ 180 w 208"/>
                  <a:gd name="T41" fmla="*/ 173 h 208"/>
                  <a:gd name="T42" fmla="*/ 181 w 208"/>
                  <a:gd name="T43" fmla="*/ 170 h 208"/>
                  <a:gd name="T44" fmla="*/ 183 w 208"/>
                  <a:gd name="T45" fmla="*/ 169 h 208"/>
                  <a:gd name="T46" fmla="*/ 190 w 208"/>
                  <a:gd name="T47" fmla="*/ 161 h 208"/>
                  <a:gd name="T48" fmla="*/ 200 w 208"/>
                  <a:gd name="T49" fmla="*/ 143 h 208"/>
                  <a:gd name="T50" fmla="*/ 203 w 208"/>
                  <a:gd name="T51" fmla="*/ 133 h 208"/>
                  <a:gd name="T52" fmla="*/ 206 w 208"/>
                  <a:gd name="T53" fmla="*/ 124 h 208"/>
                  <a:gd name="T54" fmla="*/ 207 w 208"/>
                  <a:gd name="T55" fmla="*/ 113 h 208"/>
                  <a:gd name="T56" fmla="*/ 207 w 208"/>
                  <a:gd name="T57" fmla="*/ 108 h 208"/>
                  <a:gd name="T58" fmla="*/ 207 w 208"/>
                  <a:gd name="T59" fmla="*/ 105 h 208"/>
                  <a:gd name="T60" fmla="*/ 207 w 208"/>
                  <a:gd name="T61" fmla="*/ 104 h 208"/>
                  <a:gd name="T62" fmla="*/ 208 w 208"/>
                  <a:gd name="T63" fmla="*/ 104 h 208"/>
                  <a:gd name="T64" fmla="*/ 206 w 208"/>
                  <a:gd name="T65" fmla="*/ 82 h 208"/>
                  <a:gd name="T66" fmla="*/ 200 w 208"/>
                  <a:gd name="T67" fmla="*/ 64 h 208"/>
                  <a:gd name="T68" fmla="*/ 190 w 208"/>
                  <a:gd name="T69" fmla="*/ 45 h 208"/>
                  <a:gd name="T70" fmla="*/ 177 w 208"/>
                  <a:gd name="T71" fmla="*/ 31 h 208"/>
                  <a:gd name="T72" fmla="*/ 160 w 208"/>
                  <a:gd name="T73" fmla="*/ 17 h 208"/>
                  <a:gd name="T74" fmla="*/ 143 w 208"/>
                  <a:gd name="T75" fmla="*/ 8 h 208"/>
                  <a:gd name="T76" fmla="*/ 124 w 208"/>
                  <a:gd name="T77" fmla="*/ 1 h 208"/>
                  <a:gd name="T78" fmla="*/ 104 w 208"/>
                  <a:gd name="T79" fmla="*/ 0 h 208"/>
                  <a:gd name="T80" fmla="*/ 82 w 208"/>
                  <a:gd name="T81" fmla="*/ 1 h 208"/>
                  <a:gd name="T82" fmla="*/ 64 w 208"/>
                  <a:gd name="T83" fmla="*/ 8 h 208"/>
                  <a:gd name="T84" fmla="*/ 45 w 208"/>
                  <a:gd name="T85" fmla="*/ 17 h 208"/>
                  <a:gd name="T86" fmla="*/ 31 w 208"/>
                  <a:gd name="T87" fmla="*/ 31 h 208"/>
                  <a:gd name="T88" fmla="*/ 17 w 208"/>
                  <a:gd name="T89" fmla="*/ 45 h 208"/>
                  <a:gd name="T90" fmla="*/ 8 w 208"/>
                  <a:gd name="T91" fmla="*/ 64 h 208"/>
                  <a:gd name="T92" fmla="*/ 1 w 208"/>
                  <a:gd name="T93" fmla="*/ 82 h 208"/>
                  <a:gd name="T94" fmla="*/ 0 w 208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2" name="Freeform 88">
                <a:extLst>
                  <a:ext uri="{FF2B5EF4-FFF2-40B4-BE49-F238E27FC236}">
                    <a16:creationId xmlns:a16="http://schemas.microsoft.com/office/drawing/2014/main" id="{63FE4A82-C25C-37EF-4698-55BC19B9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2203450"/>
                <a:ext cx="82550" cy="82550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3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3 h 208"/>
                  <a:gd name="T62" fmla="*/ 208 w 209"/>
                  <a:gd name="T63" fmla="*/ 113 h 208"/>
                  <a:gd name="T64" fmla="*/ 208 w 209"/>
                  <a:gd name="T65" fmla="*/ 108 h 208"/>
                  <a:gd name="T66" fmla="*/ 208 w 209"/>
                  <a:gd name="T67" fmla="*/ 105 h 208"/>
                  <a:gd name="T68" fmla="*/ 208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3" name="Freeform 89">
                <a:extLst>
                  <a:ext uri="{FF2B5EF4-FFF2-40B4-BE49-F238E27FC236}">
                    <a16:creationId xmlns:a16="http://schemas.microsoft.com/office/drawing/2014/main" id="{927C3700-14C6-FCEF-A81D-F28EDA0A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2203450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2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2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6 h 208"/>
                  <a:gd name="T16" fmla="*/ 105 w 209"/>
                  <a:gd name="T17" fmla="*/ 208 h 208"/>
                  <a:gd name="T18" fmla="*/ 105 w 209"/>
                  <a:gd name="T19" fmla="*/ 207 h 208"/>
                  <a:gd name="T20" fmla="*/ 106 w 209"/>
                  <a:gd name="T21" fmla="*/ 207 h 208"/>
                  <a:gd name="T22" fmla="*/ 108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6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1 w 209"/>
                  <a:gd name="T33" fmla="*/ 195 h 208"/>
                  <a:gd name="T34" fmla="*/ 161 w 209"/>
                  <a:gd name="T35" fmla="*/ 190 h 208"/>
                  <a:gd name="T36" fmla="*/ 168 w 209"/>
                  <a:gd name="T37" fmla="*/ 183 h 208"/>
                  <a:gd name="T38" fmla="*/ 178 w 209"/>
                  <a:gd name="T39" fmla="*/ 178 h 208"/>
                  <a:gd name="T40" fmla="*/ 180 w 209"/>
                  <a:gd name="T41" fmla="*/ 173 h 208"/>
                  <a:gd name="T42" fmla="*/ 181 w 209"/>
                  <a:gd name="T43" fmla="*/ 170 h 208"/>
                  <a:gd name="T44" fmla="*/ 184 w 209"/>
                  <a:gd name="T45" fmla="*/ 169 h 208"/>
                  <a:gd name="T46" fmla="*/ 191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3 h 208"/>
                  <a:gd name="T52" fmla="*/ 206 w 209"/>
                  <a:gd name="T53" fmla="*/ 123 h 208"/>
                  <a:gd name="T54" fmla="*/ 208 w 209"/>
                  <a:gd name="T55" fmla="*/ 113 h 208"/>
                  <a:gd name="T56" fmla="*/ 208 w 209"/>
                  <a:gd name="T57" fmla="*/ 108 h 208"/>
                  <a:gd name="T58" fmla="*/ 208 w 209"/>
                  <a:gd name="T59" fmla="*/ 105 h 208"/>
                  <a:gd name="T60" fmla="*/ 208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1 w 209"/>
                  <a:gd name="T69" fmla="*/ 45 h 208"/>
                  <a:gd name="T70" fmla="*/ 178 w 209"/>
                  <a:gd name="T71" fmla="*/ 31 h 208"/>
                  <a:gd name="T72" fmla="*/ 161 w 209"/>
                  <a:gd name="T73" fmla="*/ 17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5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7 h 208"/>
                  <a:gd name="T86" fmla="*/ 32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2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4" name="Freeform 90">
                <a:extLst>
                  <a:ext uri="{FF2B5EF4-FFF2-40B4-BE49-F238E27FC236}">
                    <a16:creationId xmlns:a16="http://schemas.microsoft.com/office/drawing/2014/main" id="{C8CF0C9C-8C92-C234-EB8F-EA28AC2F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2278063"/>
                <a:ext cx="82550" cy="82550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9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2 w 209"/>
                  <a:gd name="T41" fmla="*/ 195 h 208"/>
                  <a:gd name="T42" fmla="*/ 161 w 209"/>
                  <a:gd name="T43" fmla="*/ 190 h 208"/>
                  <a:gd name="T44" fmla="*/ 169 w 209"/>
                  <a:gd name="T45" fmla="*/ 183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2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3 h 208"/>
                  <a:gd name="T62" fmla="*/ 208 w 209"/>
                  <a:gd name="T63" fmla="*/ 113 h 208"/>
                  <a:gd name="T64" fmla="*/ 208 w 209"/>
                  <a:gd name="T65" fmla="*/ 108 h 208"/>
                  <a:gd name="T66" fmla="*/ 208 w 209"/>
                  <a:gd name="T67" fmla="*/ 105 h 208"/>
                  <a:gd name="T68" fmla="*/ 208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2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5" name="Freeform 91">
                <a:extLst>
                  <a:ext uri="{FF2B5EF4-FFF2-40B4-BE49-F238E27FC236}">
                    <a16:creationId xmlns:a16="http://schemas.microsoft.com/office/drawing/2014/main" id="{34E9FD52-EE34-192F-C0A5-B882FED1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2278063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2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2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6 h 208"/>
                  <a:gd name="T16" fmla="*/ 105 w 209"/>
                  <a:gd name="T17" fmla="*/ 208 h 208"/>
                  <a:gd name="T18" fmla="*/ 105 w 209"/>
                  <a:gd name="T19" fmla="*/ 207 h 208"/>
                  <a:gd name="T20" fmla="*/ 106 w 209"/>
                  <a:gd name="T21" fmla="*/ 207 h 208"/>
                  <a:gd name="T22" fmla="*/ 109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6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2 w 209"/>
                  <a:gd name="T33" fmla="*/ 195 h 208"/>
                  <a:gd name="T34" fmla="*/ 161 w 209"/>
                  <a:gd name="T35" fmla="*/ 190 h 208"/>
                  <a:gd name="T36" fmla="*/ 169 w 209"/>
                  <a:gd name="T37" fmla="*/ 183 h 208"/>
                  <a:gd name="T38" fmla="*/ 178 w 209"/>
                  <a:gd name="T39" fmla="*/ 178 h 208"/>
                  <a:gd name="T40" fmla="*/ 180 w 209"/>
                  <a:gd name="T41" fmla="*/ 173 h 208"/>
                  <a:gd name="T42" fmla="*/ 182 w 209"/>
                  <a:gd name="T43" fmla="*/ 170 h 208"/>
                  <a:gd name="T44" fmla="*/ 184 w 209"/>
                  <a:gd name="T45" fmla="*/ 169 h 208"/>
                  <a:gd name="T46" fmla="*/ 191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3 h 208"/>
                  <a:gd name="T52" fmla="*/ 206 w 209"/>
                  <a:gd name="T53" fmla="*/ 123 h 208"/>
                  <a:gd name="T54" fmla="*/ 208 w 209"/>
                  <a:gd name="T55" fmla="*/ 113 h 208"/>
                  <a:gd name="T56" fmla="*/ 208 w 209"/>
                  <a:gd name="T57" fmla="*/ 108 h 208"/>
                  <a:gd name="T58" fmla="*/ 208 w 209"/>
                  <a:gd name="T59" fmla="*/ 105 h 208"/>
                  <a:gd name="T60" fmla="*/ 208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1 w 209"/>
                  <a:gd name="T69" fmla="*/ 45 h 208"/>
                  <a:gd name="T70" fmla="*/ 178 w 209"/>
                  <a:gd name="T71" fmla="*/ 31 h 208"/>
                  <a:gd name="T72" fmla="*/ 161 w 209"/>
                  <a:gd name="T73" fmla="*/ 17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5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7 h 208"/>
                  <a:gd name="T86" fmla="*/ 32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2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2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2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3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5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2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6" name="Freeform 92">
                <a:extLst>
                  <a:ext uri="{FF2B5EF4-FFF2-40B4-BE49-F238E27FC236}">
                    <a16:creationId xmlns:a16="http://schemas.microsoft.com/office/drawing/2014/main" id="{5E3B02B3-D9C1-07ED-9DE9-6F196427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1" y="2441575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4 w 208"/>
                  <a:gd name="T53" fmla="*/ 170 h 209"/>
                  <a:gd name="T54" fmla="*/ 190 w 208"/>
                  <a:gd name="T55" fmla="*/ 162 h 209"/>
                  <a:gd name="T56" fmla="*/ 201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1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7" name="Freeform 93">
                <a:extLst>
                  <a:ext uri="{FF2B5EF4-FFF2-40B4-BE49-F238E27FC236}">
                    <a16:creationId xmlns:a16="http://schemas.microsoft.com/office/drawing/2014/main" id="{F571AF1F-7554-738B-527C-996FAEB3B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1" y="2441575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4 h 209"/>
                  <a:gd name="T42" fmla="*/ 181 w 208"/>
                  <a:gd name="T43" fmla="*/ 171 h 209"/>
                  <a:gd name="T44" fmla="*/ 184 w 208"/>
                  <a:gd name="T45" fmla="*/ 170 h 209"/>
                  <a:gd name="T46" fmla="*/ 190 w 208"/>
                  <a:gd name="T47" fmla="*/ 162 h 209"/>
                  <a:gd name="T48" fmla="*/ 201 w 208"/>
                  <a:gd name="T49" fmla="*/ 144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1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5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8" name="Freeform 94">
                <a:extLst>
                  <a:ext uri="{FF2B5EF4-FFF2-40B4-BE49-F238E27FC236}">
                    <a16:creationId xmlns:a16="http://schemas.microsoft.com/office/drawing/2014/main" id="{DAC13C64-A121-D24A-F2ED-DFF8C158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426" y="2849563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1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1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1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9" name="Freeform 95">
                <a:extLst>
                  <a:ext uri="{FF2B5EF4-FFF2-40B4-BE49-F238E27FC236}">
                    <a16:creationId xmlns:a16="http://schemas.microsoft.com/office/drawing/2014/main" id="{BEB2F631-71E0-2A03-A0D9-6122EFF59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426" y="2849563"/>
                <a:ext cx="84138" cy="82550"/>
              </a:xfrm>
              <a:custGeom>
                <a:avLst/>
                <a:gdLst>
                  <a:gd name="T0" fmla="*/ 0 w 208"/>
                  <a:gd name="T1" fmla="*/ 104 h 208"/>
                  <a:gd name="T2" fmla="*/ 1 w 208"/>
                  <a:gd name="T3" fmla="*/ 124 h 208"/>
                  <a:gd name="T4" fmla="*/ 8 w 208"/>
                  <a:gd name="T5" fmla="*/ 143 h 208"/>
                  <a:gd name="T6" fmla="*/ 17 w 208"/>
                  <a:gd name="T7" fmla="*/ 161 h 208"/>
                  <a:gd name="T8" fmla="*/ 31 w 208"/>
                  <a:gd name="T9" fmla="*/ 178 h 208"/>
                  <a:gd name="T10" fmla="*/ 45 w 208"/>
                  <a:gd name="T11" fmla="*/ 190 h 208"/>
                  <a:gd name="T12" fmla="*/ 64 w 208"/>
                  <a:gd name="T13" fmla="*/ 201 h 208"/>
                  <a:gd name="T14" fmla="*/ 82 w 208"/>
                  <a:gd name="T15" fmla="*/ 206 h 208"/>
                  <a:gd name="T16" fmla="*/ 104 w 208"/>
                  <a:gd name="T17" fmla="*/ 208 h 208"/>
                  <a:gd name="T18" fmla="*/ 104 w 208"/>
                  <a:gd name="T19" fmla="*/ 207 h 208"/>
                  <a:gd name="T20" fmla="*/ 105 w 208"/>
                  <a:gd name="T21" fmla="*/ 207 h 208"/>
                  <a:gd name="T22" fmla="*/ 108 w 208"/>
                  <a:gd name="T23" fmla="*/ 207 h 208"/>
                  <a:gd name="T24" fmla="*/ 113 w 208"/>
                  <a:gd name="T25" fmla="*/ 207 h 208"/>
                  <a:gd name="T26" fmla="*/ 124 w 208"/>
                  <a:gd name="T27" fmla="*/ 206 h 208"/>
                  <a:gd name="T28" fmla="*/ 133 w 208"/>
                  <a:gd name="T29" fmla="*/ 203 h 208"/>
                  <a:gd name="T30" fmla="*/ 143 w 208"/>
                  <a:gd name="T31" fmla="*/ 201 h 208"/>
                  <a:gd name="T32" fmla="*/ 151 w 208"/>
                  <a:gd name="T33" fmla="*/ 195 h 208"/>
                  <a:gd name="T34" fmla="*/ 160 w 208"/>
                  <a:gd name="T35" fmla="*/ 190 h 208"/>
                  <a:gd name="T36" fmla="*/ 168 w 208"/>
                  <a:gd name="T37" fmla="*/ 184 h 208"/>
                  <a:gd name="T38" fmla="*/ 177 w 208"/>
                  <a:gd name="T39" fmla="*/ 178 h 208"/>
                  <a:gd name="T40" fmla="*/ 180 w 208"/>
                  <a:gd name="T41" fmla="*/ 173 h 208"/>
                  <a:gd name="T42" fmla="*/ 181 w 208"/>
                  <a:gd name="T43" fmla="*/ 171 h 208"/>
                  <a:gd name="T44" fmla="*/ 184 w 208"/>
                  <a:gd name="T45" fmla="*/ 169 h 208"/>
                  <a:gd name="T46" fmla="*/ 190 w 208"/>
                  <a:gd name="T47" fmla="*/ 161 h 208"/>
                  <a:gd name="T48" fmla="*/ 201 w 208"/>
                  <a:gd name="T49" fmla="*/ 143 h 208"/>
                  <a:gd name="T50" fmla="*/ 203 w 208"/>
                  <a:gd name="T51" fmla="*/ 133 h 208"/>
                  <a:gd name="T52" fmla="*/ 206 w 208"/>
                  <a:gd name="T53" fmla="*/ 124 h 208"/>
                  <a:gd name="T54" fmla="*/ 207 w 208"/>
                  <a:gd name="T55" fmla="*/ 113 h 208"/>
                  <a:gd name="T56" fmla="*/ 207 w 208"/>
                  <a:gd name="T57" fmla="*/ 108 h 208"/>
                  <a:gd name="T58" fmla="*/ 207 w 208"/>
                  <a:gd name="T59" fmla="*/ 105 h 208"/>
                  <a:gd name="T60" fmla="*/ 207 w 208"/>
                  <a:gd name="T61" fmla="*/ 104 h 208"/>
                  <a:gd name="T62" fmla="*/ 208 w 208"/>
                  <a:gd name="T63" fmla="*/ 104 h 208"/>
                  <a:gd name="T64" fmla="*/ 206 w 208"/>
                  <a:gd name="T65" fmla="*/ 82 h 208"/>
                  <a:gd name="T66" fmla="*/ 201 w 208"/>
                  <a:gd name="T67" fmla="*/ 64 h 208"/>
                  <a:gd name="T68" fmla="*/ 190 w 208"/>
                  <a:gd name="T69" fmla="*/ 45 h 208"/>
                  <a:gd name="T70" fmla="*/ 177 w 208"/>
                  <a:gd name="T71" fmla="*/ 31 h 208"/>
                  <a:gd name="T72" fmla="*/ 160 w 208"/>
                  <a:gd name="T73" fmla="*/ 17 h 208"/>
                  <a:gd name="T74" fmla="*/ 143 w 208"/>
                  <a:gd name="T75" fmla="*/ 8 h 208"/>
                  <a:gd name="T76" fmla="*/ 124 w 208"/>
                  <a:gd name="T77" fmla="*/ 1 h 208"/>
                  <a:gd name="T78" fmla="*/ 104 w 208"/>
                  <a:gd name="T79" fmla="*/ 0 h 208"/>
                  <a:gd name="T80" fmla="*/ 82 w 208"/>
                  <a:gd name="T81" fmla="*/ 1 h 208"/>
                  <a:gd name="T82" fmla="*/ 64 w 208"/>
                  <a:gd name="T83" fmla="*/ 8 h 208"/>
                  <a:gd name="T84" fmla="*/ 45 w 208"/>
                  <a:gd name="T85" fmla="*/ 17 h 208"/>
                  <a:gd name="T86" fmla="*/ 31 w 208"/>
                  <a:gd name="T87" fmla="*/ 31 h 208"/>
                  <a:gd name="T88" fmla="*/ 17 w 208"/>
                  <a:gd name="T89" fmla="*/ 45 h 208"/>
                  <a:gd name="T90" fmla="*/ 8 w 208"/>
                  <a:gd name="T91" fmla="*/ 64 h 208"/>
                  <a:gd name="T92" fmla="*/ 1 w 208"/>
                  <a:gd name="T93" fmla="*/ 82 h 208"/>
                  <a:gd name="T94" fmla="*/ 0 w 208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007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4" name="Freeform 120">
                <a:extLst>
                  <a:ext uri="{FF2B5EF4-FFF2-40B4-BE49-F238E27FC236}">
                    <a16:creationId xmlns:a16="http://schemas.microsoft.com/office/drawing/2014/main" id="{DC2FDE53-DDC4-2600-CF22-4CE55694D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651" y="2300288"/>
                <a:ext cx="0" cy="485775"/>
              </a:xfrm>
              <a:custGeom>
                <a:avLst/>
                <a:gdLst>
                  <a:gd name="T0" fmla="*/ 0 h 1226"/>
                  <a:gd name="T1" fmla="*/ 702 h 1226"/>
                  <a:gd name="T2" fmla="*/ 1226 h 122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226">
                    <a:moveTo>
                      <a:pt x="0" y="0"/>
                    </a:moveTo>
                    <a:lnTo>
                      <a:pt x="0" y="702"/>
                    </a:lnTo>
                    <a:lnTo>
                      <a:pt x="0" y="1226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9" name="Freeform 125">
                <a:extLst>
                  <a:ext uri="{FF2B5EF4-FFF2-40B4-BE49-F238E27FC236}">
                    <a16:creationId xmlns:a16="http://schemas.microsoft.com/office/drawing/2014/main" id="{BD9D7F04-1690-C71D-8C25-4327977D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8338" y="2955925"/>
                <a:ext cx="0" cy="306388"/>
              </a:xfrm>
              <a:custGeom>
                <a:avLst/>
                <a:gdLst>
                  <a:gd name="T0" fmla="*/ 769 h 769"/>
                  <a:gd name="T1" fmla="*/ 495 h 769"/>
                  <a:gd name="T2" fmla="*/ 0 h 7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69">
                    <a:moveTo>
                      <a:pt x="0" y="769"/>
                    </a:moveTo>
                    <a:lnTo>
                      <a:pt x="0" y="495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0" name="Freeform 126">
                <a:extLst>
                  <a:ext uri="{FF2B5EF4-FFF2-40B4-BE49-F238E27FC236}">
                    <a16:creationId xmlns:a16="http://schemas.microsoft.com/office/drawing/2014/main" id="{1C9DF562-A097-DC80-0CDF-221995826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6" y="2444750"/>
                <a:ext cx="0" cy="274638"/>
              </a:xfrm>
              <a:custGeom>
                <a:avLst/>
                <a:gdLst>
                  <a:gd name="T0" fmla="*/ 691 h 691"/>
                  <a:gd name="T1" fmla="*/ 397 h 691"/>
                  <a:gd name="T2" fmla="*/ 0 h 6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91">
                    <a:moveTo>
                      <a:pt x="0" y="691"/>
                    </a:moveTo>
                    <a:lnTo>
                      <a:pt x="0" y="397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1" name="Freeform 127">
                <a:extLst>
                  <a:ext uri="{FF2B5EF4-FFF2-40B4-BE49-F238E27FC236}">
                    <a16:creationId xmlns:a16="http://schemas.microsoft.com/office/drawing/2014/main" id="{77D85552-40E6-1F37-41B5-B082F8DF2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101" y="2614613"/>
                <a:ext cx="0" cy="373063"/>
              </a:xfrm>
              <a:custGeom>
                <a:avLst/>
                <a:gdLst>
                  <a:gd name="T0" fmla="*/ 939 h 939"/>
                  <a:gd name="T1" fmla="*/ 553 h 939"/>
                  <a:gd name="T2" fmla="*/ 0 h 93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39">
                    <a:moveTo>
                      <a:pt x="0" y="939"/>
                    </a:moveTo>
                    <a:lnTo>
                      <a:pt x="0" y="553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2" name="Freeform 128">
                <a:extLst>
                  <a:ext uri="{FF2B5EF4-FFF2-40B4-BE49-F238E27FC236}">
                    <a16:creationId xmlns:a16="http://schemas.microsoft.com/office/drawing/2014/main" id="{5E7DDAAC-7074-FDC2-1F99-19AC513D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826" y="2289175"/>
                <a:ext cx="0" cy="284163"/>
              </a:xfrm>
              <a:custGeom>
                <a:avLst/>
                <a:gdLst>
                  <a:gd name="T0" fmla="*/ 0 h 717"/>
                  <a:gd name="T1" fmla="*/ 386 h 717"/>
                  <a:gd name="T2" fmla="*/ 717 h 7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17">
                    <a:moveTo>
                      <a:pt x="0" y="0"/>
                    </a:moveTo>
                    <a:lnTo>
                      <a:pt x="0" y="386"/>
                    </a:lnTo>
                    <a:lnTo>
                      <a:pt x="0" y="717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7" name="Freeform 133">
                <a:extLst>
                  <a:ext uri="{FF2B5EF4-FFF2-40B4-BE49-F238E27FC236}">
                    <a16:creationId xmlns:a16="http://schemas.microsoft.com/office/drawing/2014/main" id="{9A77EE87-F30B-C1D0-E6EC-AA278D76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301" y="2439988"/>
                <a:ext cx="2586038" cy="712788"/>
              </a:xfrm>
              <a:custGeom>
                <a:avLst/>
                <a:gdLst>
                  <a:gd name="T0" fmla="*/ 6516 w 6516"/>
                  <a:gd name="T1" fmla="*/ 1799 h 1799"/>
                  <a:gd name="T2" fmla="*/ 4287 w 6516"/>
                  <a:gd name="T3" fmla="*/ 996 h 1799"/>
                  <a:gd name="T4" fmla="*/ 2711 w 6516"/>
                  <a:gd name="T5" fmla="*/ 410 h 1799"/>
                  <a:gd name="T6" fmla="*/ 1304 w 6516"/>
                  <a:gd name="T7" fmla="*/ 8 h 1799"/>
                  <a:gd name="T8" fmla="*/ 1278 w 6516"/>
                  <a:gd name="T9" fmla="*/ 0 h 1799"/>
                  <a:gd name="T10" fmla="*/ 13 w 6516"/>
                  <a:gd name="T11" fmla="*/ 350 h 1799"/>
                  <a:gd name="T12" fmla="*/ 0 w 6516"/>
                  <a:gd name="T13" fmla="*/ 352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6" h="1799">
                    <a:moveTo>
                      <a:pt x="6516" y="1799"/>
                    </a:moveTo>
                    <a:lnTo>
                      <a:pt x="4287" y="996"/>
                    </a:lnTo>
                    <a:lnTo>
                      <a:pt x="2711" y="410"/>
                    </a:lnTo>
                    <a:lnTo>
                      <a:pt x="1304" y="8"/>
                    </a:lnTo>
                    <a:lnTo>
                      <a:pt x="1278" y="0"/>
                    </a:lnTo>
                    <a:lnTo>
                      <a:pt x="13" y="350"/>
                    </a:lnTo>
                    <a:lnTo>
                      <a:pt x="0" y="352"/>
                    </a:lnTo>
                  </a:path>
                </a:pathLst>
              </a:custGeom>
              <a:noFill/>
              <a:ln w="3175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1" name="Freeform 137">
                <a:extLst>
                  <a:ext uri="{FF2B5EF4-FFF2-40B4-BE49-F238E27FC236}">
                    <a16:creationId xmlns:a16="http://schemas.microsoft.com/office/drawing/2014/main" id="{34EE329C-B493-8C59-481F-BBDBD8A2D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2536825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8 h 209"/>
                  <a:gd name="T36" fmla="*/ 106 w 209"/>
                  <a:gd name="T37" fmla="*/ 208 h 209"/>
                  <a:gd name="T38" fmla="*/ 108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7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7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2" name="Freeform 138">
                <a:extLst>
                  <a:ext uri="{FF2B5EF4-FFF2-40B4-BE49-F238E27FC236}">
                    <a16:creationId xmlns:a16="http://schemas.microsoft.com/office/drawing/2014/main" id="{4FA59FBA-E458-22F8-77B3-EC78BA81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2536825"/>
                <a:ext cx="82550" cy="82550"/>
              </a:xfrm>
              <a:custGeom>
                <a:avLst/>
                <a:gdLst>
                  <a:gd name="T0" fmla="*/ 31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8 h 209"/>
                  <a:gd name="T28" fmla="*/ 106 w 209"/>
                  <a:gd name="T29" fmla="*/ 208 h 209"/>
                  <a:gd name="T30" fmla="*/ 108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7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4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7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3" name="Freeform 139">
                <a:extLst>
                  <a:ext uri="{FF2B5EF4-FFF2-40B4-BE49-F238E27FC236}">
                    <a16:creationId xmlns:a16="http://schemas.microsoft.com/office/drawing/2014/main" id="{DC640CCB-5C35-BAF4-C934-1159E5FA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6" y="2397125"/>
                <a:ext cx="82550" cy="84138"/>
              </a:xfrm>
              <a:custGeom>
                <a:avLst/>
                <a:gdLst>
                  <a:gd name="T0" fmla="*/ 105 w 209"/>
                  <a:gd name="T1" fmla="*/ 0 h 209"/>
                  <a:gd name="T2" fmla="*/ 83 w 209"/>
                  <a:gd name="T3" fmla="*/ 1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1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4 h 209"/>
                  <a:gd name="T18" fmla="*/ 2 w 209"/>
                  <a:gd name="T19" fmla="*/ 124 h 209"/>
                  <a:gd name="T20" fmla="*/ 8 w 209"/>
                  <a:gd name="T21" fmla="*/ 143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0 h 209"/>
                  <a:gd name="T28" fmla="*/ 64 w 209"/>
                  <a:gd name="T29" fmla="*/ 201 h 209"/>
                  <a:gd name="T30" fmla="*/ 83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7 h 209"/>
                  <a:gd name="T36" fmla="*/ 106 w 209"/>
                  <a:gd name="T37" fmla="*/ 207 h 209"/>
                  <a:gd name="T38" fmla="*/ 109 w 209"/>
                  <a:gd name="T39" fmla="*/ 207 h 209"/>
                  <a:gd name="T40" fmla="*/ 114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3 h 209"/>
                  <a:gd name="T46" fmla="*/ 144 w 209"/>
                  <a:gd name="T47" fmla="*/ 201 h 209"/>
                  <a:gd name="T48" fmla="*/ 152 w 209"/>
                  <a:gd name="T49" fmla="*/ 195 h 209"/>
                  <a:gd name="T50" fmla="*/ 161 w 209"/>
                  <a:gd name="T51" fmla="*/ 190 h 209"/>
                  <a:gd name="T52" fmla="*/ 169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3 h 209"/>
                  <a:gd name="T58" fmla="*/ 182 w 209"/>
                  <a:gd name="T59" fmla="*/ 171 h 209"/>
                  <a:gd name="T60" fmla="*/ 184 w 209"/>
                  <a:gd name="T61" fmla="*/ 169 h 209"/>
                  <a:gd name="T62" fmla="*/ 191 w 209"/>
                  <a:gd name="T63" fmla="*/ 162 h 209"/>
                  <a:gd name="T64" fmla="*/ 201 w 209"/>
                  <a:gd name="T65" fmla="*/ 143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8 w 209"/>
                  <a:gd name="T71" fmla="*/ 113 h 209"/>
                  <a:gd name="T72" fmla="*/ 208 w 209"/>
                  <a:gd name="T73" fmla="*/ 108 h 209"/>
                  <a:gd name="T74" fmla="*/ 208 w 209"/>
                  <a:gd name="T75" fmla="*/ 106 h 209"/>
                  <a:gd name="T76" fmla="*/ 208 w 209"/>
                  <a:gd name="T77" fmla="*/ 104 h 209"/>
                  <a:gd name="T78" fmla="*/ 209 w 209"/>
                  <a:gd name="T79" fmla="*/ 104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1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1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3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3" y="206"/>
                    </a:lnTo>
                    <a:lnTo>
                      <a:pt x="105" y="209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4"/>
                    </a:lnTo>
                    <a:lnTo>
                      <a:pt x="178" y="179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4" y="169"/>
                    </a:lnTo>
                    <a:lnTo>
                      <a:pt x="191" y="162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4" name="Freeform 140">
                <a:extLst>
                  <a:ext uri="{FF2B5EF4-FFF2-40B4-BE49-F238E27FC236}">
                    <a16:creationId xmlns:a16="http://schemas.microsoft.com/office/drawing/2014/main" id="{2F4A5F07-A57D-07F2-8AB3-36B82D95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6" y="2397125"/>
                <a:ext cx="82550" cy="84138"/>
              </a:xfrm>
              <a:custGeom>
                <a:avLst/>
                <a:gdLst>
                  <a:gd name="T0" fmla="*/ 32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4 h 209"/>
                  <a:gd name="T10" fmla="*/ 2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3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7 h 209"/>
                  <a:gd name="T28" fmla="*/ 106 w 209"/>
                  <a:gd name="T29" fmla="*/ 207 h 209"/>
                  <a:gd name="T30" fmla="*/ 109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4 w 209"/>
                  <a:gd name="T39" fmla="*/ 201 h 209"/>
                  <a:gd name="T40" fmla="*/ 152 w 209"/>
                  <a:gd name="T41" fmla="*/ 195 h 209"/>
                  <a:gd name="T42" fmla="*/ 161 w 209"/>
                  <a:gd name="T43" fmla="*/ 190 h 209"/>
                  <a:gd name="T44" fmla="*/ 169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3 h 209"/>
                  <a:gd name="T50" fmla="*/ 182 w 209"/>
                  <a:gd name="T51" fmla="*/ 171 h 209"/>
                  <a:gd name="T52" fmla="*/ 184 w 209"/>
                  <a:gd name="T53" fmla="*/ 169 h 209"/>
                  <a:gd name="T54" fmla="*/ 191 w 209"/>
                  <a:gd name="T55" fmla="*/ 162 h 209"/>
                  <a:gd name="T56" fmla="*/ 201 w 209"/>
                  <a:gd name="T57" fmla="*/ 143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8 w 209"/>
                  <a:gd name="T63" fmla="*/ 113 h 209"/>
                  <a:gd name="T64" fmla="*/ 208 w 209"/>
                  <a:gd name="T65" fmla="*/ 108 h 209"/>
                  <a:gd name="T66" fmla="*/ 208 w 209"/>
                  <a:gd name="T67" fmla="*/ 106 h 209"/>
                  <a:gd name="T68" fmla="*/ 208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1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1 h 209"/>
                  <a:gd name="T86" fmla="*/ 105 w 209"/>
                  <a:gd name="T87" fmla="*/ 0 h 209"/>
                  <a:gd name="T88" fmla="*/ 83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3" y="206"/>
                    </a:lnTo>
                    <a:lnTo>
                      <a:pt x="105" y="209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9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2" y="195"/>
                    </a:lnTo>
                    <a:lnTo>
                      <a:pt x="161" y="190"/>
                    </a:lnTo>
                    <a:lnTo>
                      <a:pt x="169" y="184"/>
                    </a:lnTo>
                    <a:lnTo>
                      <a:pt x="178" y="179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4" y="169"/>
                    </a:lnTo>
                    <a:lnTo>
                      <a:pt x="191" y="162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3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3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5" name="Freeform 141">
                <a:extLst>
                  <a:ext uri="{FF2B5EF4-FFF2-40B4-BE49-F238E27FC236}">
                    <a16:creationId xmlns:a16="http://schemas.microsoft.com/office/drawing/2014/main" id="{066B85CC-76F1-40DF-169A-66E1A9BB5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2560638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1 w 209"/>
                  <a:gd name="T15" fmla="*/ 82 h 209"/>
                  <a:gd name="T16" fmla="*/ 0 w 209"/>
                  <a:gd name="T17" fmla="*/ 105 h 209"/>
                  <a:gd name="T18" fmla="*/ 1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7 h 209"/>
                  <a:gd name="T36" fmla="*/ 106 w 209"/>
                  <a:gd name="T37" fmla="*/ 207 h 209"/>
                  <a:gd name="T38" fmla="*/ 108 w 209"/>
                  <a:gd name="T39" fmla="*/ 207 h 209"/>
                  <a:gd name="T40" fmla="*/ 114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0 w 209"/>
                  <a:gd name="T51" fmla="*/ 191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0 w 209"/>
                  <a:gd name="T63" fmla="*/ 162 h 209"/>
                  <a:gd name="T64" fmla="*/ 201 w 209"/>
                  <a:gd name="T65" fmla="*/ 144 h 209"/>
                  <a:gd name="T66" fmla="*/ 203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0 w 209"/>
                  <a:gd name="T85" fmla="*/ 46 h 209"/>
                  <a:gd name="T86" fmla="*/ 177 w 209"/>
                  <a:gd name="T87" fmla="*/ 32 h 209"/>
                  <a:gd name="T88" fmla="*/ 160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6" name="Freeform 142">
                <a:extLst>
                  <a:ext uri="{FF2B5EF4-FFF2-40B4-BE49-F238E27FC236}">
                    <a16:creationId xmlns:a16="http://schemas.microsoft.com/office/drawing/2014/main" id="{3C6A2E5F-916A-2664-F16C-B812B027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351" y="2560638"/>
                <a:ext cx="82550" cy="82550"/>
              </a:xfrm>
              <a:custGeom>
                <a:avLst/>
                <a:gdLst>
                  <a:gd name="T0" fmla="*/ 31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5 h 209"/>
                  <a:gd name="T10" fmla="*/ 1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0 w 209"/>
                  <a:gd name="T43" fmla="*/ 191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0 w 209"/>
                  <a:gd name="T55" fmla="*/ 162 h 209"/>
                  <a:gd name="T56" fmla="*/ 201 w 209"/>
                  <a:gd name="T57" fmla="*/ 144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2 h 209"/>
                  <a:gd name="T80" fmla="*/ 160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4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2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7" name="Freeform 143">
                <a:extLst>
                  <a:ext uri="{FF2B5EF4-FFF2-40B4-BE49-F238E27FC236}">
                    <a16:creationId xmlns:a16="http://schemas.microsoft.com/office/drawing/2014/main" id="{99CF500B-CBC5-2CA8-D986-88DA311AC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826" y="2792413"/>
                <a:ext cx="82550" cy="84138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8 h 208"/>
                  <a:gd name="T6" fmla="*/ 46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6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4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8" name="Freeform 144">
                <a:extLst>
                  <a:ext uri="{FF2B5EF4-FFF2-40B4-BE49-F238E27FC236}">
                    <a16:creationId xmlns:a16="http://schemas.microsoft.com/office/drawing/2014/main" id="{A80D5D9E-2512-0F07-3368-FE88AFF5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826" y="2792413"/>
                <a:ext cx="82550" cy="84138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6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6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9" name="Freeform 145">
                <a:extLst>
                  <a:ext uri="{FF2B5EF4-FFF2-40B4-BE49-F238E27FC236}">
                    <a16:creationId xmlns:a16="http://schemas.microsoft.com/office/drawing/2014/main" id="{E8B96414-9CA1-5848-4506-87FEA27C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063" y="3111500"/>
                <a:ext cx="82550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3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3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3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79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3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3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0" name="Freeform 146">
                <a:extLst>
                  <a:ext uri="{FF2B5EF4-FFF2-40B4-BE49-F238E27FC236}">
                    <a16:creationId xmlns:a16="http://schemas.microsoft.com/office/drawing/2014/main" id="{F4891D2C-FC8E-C2BC-1978-B0396CE6B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063" y="3111500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3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3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79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3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3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3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3" name="Freeform 169">
                <a:extLst>
                  <a:ext uri="{FF2B5EF4-FFF2-40B4-BE49-F238E27FC236}">
                    <a16:creationId xmlns:a16="http://schemas.microsoft.com/office/drawing/2014/main" id="{60C8D082-48CB-0887-9B80-E358C3D41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6" y="1984375"/>
                <a:ext cx="0" cy="315913"/>
              </a:xfrm>
              <a:custGeom>
                <a:avLst/>
                <a:gdLst>
                  <a:gd name="T0" fmla="*/ 795 h 795"/>
                  <a:gd name="T1" fmla="*/ 408 h 795"/>
                  <a:gd name="T2" fmla="*/ 0 h 79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95">
                    <a:moveTo>
                      <a:pt x="0" y="795"/>
                    </a:moveTo>
                    <a:lnTo>
                      <a:pt x="0" y="408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4" name="Freeform 170">
                <a:extLst>
                  <a:ext uri="{FF2B5EF4-FFF2-40B4-BE49-F238E27FC236}">
                    <a16:creationId xmlns:a16="http://schemas.microsoft.com/office/drawing/2014/main" id="{6843BE42-E115-2C2D-ADFE-54CDF166F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1663" y="2506663"/>
                <a:ext cx="0" cy="357188"/>
              </a:xfrm>
              <a:custGeom>
                <a:avLst/>
                <a:gdLst>
                  <a:gd name="T0" fmla="*/ 899 h 899"/>
                  <a:gd name="T1" fmla="*/ 589 h 899"/>
                  <a:gd name="T2" fmla="*/ 0 h 89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99">
                    <a:moveTo>
                      <a:pt x="0" y="899"/>
                    </a:moveTo>
                    <a:lnTo>
                      <a:pt x="0" y="589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5" name="Freeform 171">
                <a:extLst>
                  <a:ext uri="{FF2B5EF4-FFF2-40B4-BE49-F238E27FC236}">
                    <a16:creationId xmlns:a16="http://schemas.microsoft.com/office/drawing/2014/main" id="{A2094A30-0C61-E362-330B-E7F27FA5E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2144713"/>
                <a:ext cx="0" cy="423863"/>
              </a:xfrm>
              <a:custGeom>
                <a:avLst/>
                <a:gdLst>
                  <a:gd name="T0" fmla="*/ 1069 h 1069"/>
                  <a:gd name="T1" fmla="*/ 586 h 1069"/>
                  <a:gd name="T2" fmla="*/ 0 h 10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69">
                    <a:moveTo>
                      <a:pt x="0" y="1069"/>
                    </a:moveTo>
                    <a:lnTo>
                      <a:pt x="0" y="586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6" name="Freeform 172">
                <a:extLst>
                  <a:ext uri="{FF2B5EF4-FFF2-40B4-BE49-F238E27FC236}">
                    <a16:creationId xmlns:a16="http://schemas.microsoft.com/office/drawing/2014/main" id="{07D1D0BF-F0CE-E8ED-F9C3-1425950A1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2133600"/>
                <a:ext cx="0" cy="279400"/>
              </a:xfrm>
              <a:custGeom>
                <a:avLst/>
                <a:gdLst>
                  <a:gd name="T0" fmla="*/ 704 h 704"/>
                  <a:gd name="T1" fmla="*/ 404 h 704"/>
                  <a:gd name="T2" fmla="*/ 0 h 70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04">
                    <a:moveTo>
                      <a:pt x="0" y="704"/>
                    </a:moveTo>
                    <a:lnTo>
                      <a:pt x="0" y="40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7" name="Freeform 173">
                <a:extLst>
                  <a:ext uri="{FF2B5EF4-FFF2-40B4-BE49-F238E27FC236}">
                    <a16:creationId xmlns:a16="http://schemas.microsoft.com/office/drawing/2014/main" id="{208D46C4-F8EA-BFB2-80A9-C2E790B22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263" y="1766888"/>
                <a:ext cx="0" cy="620713"/>
              </a:xfrm>
              <a:custGeom>
                <a:avLst/>
                <a:gdLst>
                  <a:gd name="T0" fmla="*/ 1564 h 1564"/>
                  <a:gd name="T1" fmla="*/ 874 h 1564"/>
                  <a:gd name="T2" fmla="*/ 0 h 156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64">
                    <a:moveTo>
                      <a:pt x="0" y="1564"/>
                    </a:moveTo>
                    <a:lnTo>
                      <a:pt x="0" y="874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8" name="Freeform 174">
                <a:extLst>
                  <a:ext uri="{FF2B5EF4-FFF2-40B4-BE49-F238E27FC236}">
                    <a16:creationId xmlns:a16="http://schemas.microsoft.com/office/drawing/2014/main" id="{D7D07653-FAD2-94EB-1419-F3AD86C4F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2112963"/>
                <a:ext cx="2584450" cy="631825"/>
              </a:xfrm>
              <a:custGeom>
                <a:avLst/>
                <a:gdLst>
                  <a:gd name="T0" fmla="*/ 6516 w 6516"/>
                  <a:gd name="T1" fmla="*/ 1590 h 1590"/>
                  <a:gd name="T2" fmla="*/ 6489 w 6516"/>
                  <a:gd name="T3" fmla="*/ 1580 h 1590"/>
                  <a:gd name="T4" fmla="*/ 4300 w 6516"/>
                  <a:gd name="T5" fmla="*/ 664 h 1590"/>
                  <a:gd name="T6" fmla="*/ 4274 w 6516"/>
                  <a:gd name="T7" fmla="*/ 652 h 1590"/>
                  <a:gd name="T8" fmla="*/ 2698 w 6516"/>
                  <a:gd name="T9" fmla="*/ 456 h 1590"/>
                  <a:gd name="T10" fmla="*/ 1303 w 6516"/>
                  <a:gd name="T11" fmla="*/ 82 h 1590"/>
                  <a:gd name="T12" fmla="*/ 1290 w 6516"/>
                  <a:gd name="T13" fmla="*/ 78 h 1590"/>
                  <a:gd name="T14" fmla="*/ 26 w 6516"/>
                  <a:gd name="T15" fmla="*/ 1 h 1590"/>
                  <a:gd name="T16" fmla="*/ 0 w 6516"/>
                  <a:gd name="T17" fmla="*/ 0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16" h="1590">
                    <a:moveTo>
                      <a:pt x="6516" y="1590"/>
                    </a:moveTo>
                    <a:lnTo>
                      <a:pt x="6489" y="1580"/>
                    </a:lnTo>
                    <a:lnTo>
                      <a:pt x="4300" y="664"/>
                    </a:lnTo>
                    <a:lnTo>
                      <a:pt x="4274" y="652"/>
                    </a:lnTo>
                    <a:lnTo>
                      <a:pt x="2698" y="456"/>
                    </a:lnTo>
                    <a:lnTo>
                      <a:pt x="1303" y="82"/>
                    </a:lnTo>
                    <a:lnTo>
                      <a:pt x="1290" y="78"/>
                    </a:lnTo>
                    <a:lnTo>
                      <a:pt x="26" y="1"/>
                    </a:lnTo>
                    <a:lnTo>
                      <a:pt x="0" y="0"/>
                    </a:lnTo>
                  </a:path>
                </a:pathLst>
              </a:custGeom>
              <a:noFill/>
              <a:ln w="317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9" name="Freeform 175">
                <a:extLst>
                  <a:ext uri="{FF2B5EF4-FFF2-40B4-BE49-F238E27FC236}">
                    <a16:creationId xmlns:a16="http://schemas.microsoft.com/office/drawing/2014/main" id="{74C5EB97-C8CF-4BB6-EF58-A963E3028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2073275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6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4 w 208"/>
                  <a:gd name="T53" fmla="*/ 170 h 209"/>
                  <a:gd name="T54" fmla="*/ 190 w 208"/>
                  <a:gd name="T55" fmla="*/ 162 h 209"/>
                  <a:gd name="T56" fmla="*/ 201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1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6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0" name="Freeform 176">
                <a:extLst>
                  <a:ext uri="{FF2B5EF4-FFF2-40B4-BE49-F238E27FC236}">
                    <a16:creationId xmlns:a16="http://schemas.microsoft.com/office/drawing/2014/main" id="{BF5337D1-20C7-0F40-2AC3-CF909F0B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2073275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6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4 h 209"/>
                  <a:gd name="T42" fmla="*/ 181 w 208"/>
                  <a:gd name="T43" fmla="*/ 171 h 209"/>
                  <a:gd name="T44" fmla="*/ 184 w 208"/>
                  <a:gd name="T45" fmla="*/ 170 h 209"/>
                  <a:gd name="T46" fmla="*/ 190 w 208"/>
                  <a:gd name="T47" fmla="*/ 162 h 209"/>
                  <a:gd name="T48" fmla="*/ 201 w 208"/>
                  <a:gd name="T49" fmla="*/ 144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1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6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1" name="Freeform 177">
                <a:extLst>
                  <a:ext uri="{FF2B5EF4-FFF2-40B4-BE49-F238E27FC236}">
                    <a16:creationId xmlns:a16="http://schemas.microsoft.com/office/drawing/2014/main" id="{FD7AE154-259C-1501-2E9B-BB453E810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1" y="2105025"/>
                <a:ext cx="82550" cy="82550"/>
              </a:xfrm>
              <a:custGeom>
                <a:avLst/>
                <a:gdLst>
                  <a:gd name="T0" fmla="*/ 31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4 h 209"/>
                  <a:gd name="T10" fmla="*/ 1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4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4 w 209"/>
                  <a:gd name="T39" fmla="*/ 201 h 209"/>
                  <a:gd name="T40" fmla="*/ 151 w 209"/>
                  <a:gd name="T41" fmla="*/ 195 h 209"/>
                  <a:gd name="T42" fmla="*/ 160 w 209"/>
                  <a:gd name="T43" fmla="*/ 190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3 h 209"/>
                  <a:gd name="T50" fmla="*/ 181 w 209"/>
                  <a:gd name="T51" fmla="*/ 171 h 209"/>
                  <a:gd name="T52" fmla="*/ 184 w 209"/>
                  <a:gd name="T53" fmla="*/ 169 h 209"/>
                  <a:gd name="T54" fmla="*/ 190 w 209"/>
                  <a:gd name="T55" fmla="*/ 162 h 209"/>
                  <a:gd name="T56" fmla="*/ 201 w 209"/>
                  <a:gd name="T57" fmla="*/ 143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3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1 h 209"/>
                  <a:gd name="T80" fmla="*/ 160 w 209"/>
                  <a:gd name="T81" fmla="*/ 17 h 209"/>
                  <a:gd name="T82" fmla="*/ 144 w 209"/>
                  <a:gd name="T83" fmla="*/ 8 h 209"/>
                  <a:gd name="T84" fmla="*/ 124 w 209"/>
                  <a:gd name="T85" fmla="*/ 1 h 209"/>
                  <a:gd name="T86" fmla="*/ 104 w 209"/>
                  <a:gd name="T87" fmla="*/ 0 h 209"/>
                  <a:gd name="T88" fmla="*/ 82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2" name="Freeform 178">
                <a:extLst>
                  <a:ext uri="{FF2B5EF4-FFF2-40B4-BE49-F238E27FC236}">
                    <a16:creationId xmlns:a16="http://schemas.microsoft.com/office/drawing/2014/main" id="{5959806A-5999-BD9D-136D-18E1D171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1" y="2105025"/>
                <a:ext cx="82550" cy="82550"/>
              </a:xfrm>
              <a:custGeom>
                <a:avLst/>
                <a:gdLst>
                  <a:gd name="T0" fmla="*/ 0 w 209"/>
                  <a:gd name="T1" fmla="*/ 104 h 209"/>
                  <a:gd name="T2" fmla="*/ 1 w 209"/>
                  <a:gd name="T3" fmla="*/ 124 h 209"/>
                  <a:gd name="T4" fmla="*/ 8 w 209"/>
                  <a:gd name="T5" fmla="*/ 143 h 209"/>
                  <a:gd name="T6" fmla="*/ 17 w 209"/>
                  <a:gd name="T7" fmla="*/ 162 h 209"/>
                  <a:gd name="T8" fmla="*/ 31 w 209"/>
                  <a:gd name="T9" fmla="*/ 179 h 209"/>
                  <a:gd name="T10" fmla="*/ 46 w 209"/>
                  <a:gd name="T11" fmla="*/ 190 h 209"/>
                  <a:gd name="T12" fmla="*/ 64 w 209"/>
                  <a:gd name="T13" fmla="*/ 201 h 209"/>
                  <a:gd name="T14" fmla="*/ 82 w 209"/>
                  <a:gd name="T15" fmla="*/ 206 h 209"/>
                  <a:gd name="T16" fmla="*/ 104 w 209"/>
                  <a:gd name="T17" fmla="*/ 209 h 209"/>
                  <a:gd name="T18" fmla="*/ 104 w 209"/>
                  <a:gd name="T19" fmla="*/ 207 h 209"/>
                  <a:gd name="T20" fmla="*/ 106 w 209"/>
                  <a:gd name="T21" fmla="*/ 207 h 209"/>
                  <a:gd name="T22" fmla="*/ 108 w 209"/>
                  <a:gd name="T23" fmla="*/ 207 h 209"/>
                  <a:gd name="T24" fmla="*/ 114 w 209"/>
                  <a:gd name="T25" fmla="*/ 207 h 209"/>
                  <a:gd name="T26" fmla="*/ 124 w 209"/>
                  <a:gd name="T27" fmla="*/ 206 h 209"/>
                  <a:gd name="T28" fmla="*/ 133 w 209"/>
                  <a:gd name="T29" fmla="*/ 203 h 209"/>
                  <a:gd name="T30" fmla="*/ 144 w 209"/>
                  <a:gd name="T31" fmla="*/ 201 h 209"/>
                  <a:gd name="T32" fmla="*/ 151 w 209"/>
                  <a:gd name="T33" fmla="*/ 195 h 209"/>
                  <a:gd name="T34" fmla="*/ 160 w 209"/>
                  <a:gd name="T35" fmla="*/ 190 h 209"/>
                  <a:gd name="T36" fmla="*/ 168 w 209"/>
                  <a:gd name="T37" fmla="*/ 184 h 209"/>
                  <a:gd name="T38" fmla="*/ 177 w 209"/>
                  <a:gd name="T39" fmla="*/ 179 h 209"/>
                  <a:gd name="T40" fmla="*/ 180 w 209"/>
                  <a:gd name="T41" fmla="*/ 173 h 209"/>
                  <a:gd name="T42" fmla="*/ 181 w 209"/>
                  <a:gd name="T43" fmla="*/ 171 h 209"/>
                  <a:gd name="T44" fmla="*/ 184 w 209"/>
                  <a:gd name="T45" fmla="*/ 169 h 209"/>
                  <a:gd name="T46" fmla="*/ 190 w 209"/>
                  <a:gd name="T47" fmla="*/ 162 h 209"/>
                  <a:gd name="T48" fmla="*/ 201 w 209"/>
                  <a:gd name="T49" fmla="*/ 143 h 209"/>
                  <a:gd name="T50" fmla="*/ 203 w 209"/>
                  <a:gd name="T51" fmla="*/ 133 h 209"/>
                  <a:gd name="T52" fmla="*/ 206 w 209"/>
                  <a:gd name="T53" fmla="*/ 124 h 209"/>
                  <a:gd name="T54" fmla="*/ 207 w 209"/>
                  <a:gd name="T55" fmla="*/ 113 h 209"/>
                  <a:gd name="T56" fmla="*/ 207 w 209"/>
                  <a:gd name="T57" fmla="*/ 108 h 209"/>
                  <a:gd name="T58" fmla="*/ 207 w 209"/>
                  <a:gd name="T59" fmla="*/ 106 h 209"/>
                  <a:gd name="T60" fmla="*/ 207 w 209"/>
                  <a:gd name="T61" fmla="*/ 104 h 209"/>
                  <a:gd name="T62" fmla="*/ 209 w 209"/>
                  <a:gd name="T63" fmla="*/ 104 h 209"/>
                  <a:gd name="T64" fmla="*/ 206 w 209"/>
                  <a:gd name="T65" fmla="*/ 82 h 209"/>
                  <a:gd name="T66" fmla="*/ 201 w 209"/>
                  <a:gd name="T67" fmla="*/ 64 h 209"/>
                  <a:gd name="T68" fmla="*/ 190 w 209"/>
                  <a:gd name="T69" fmla="*/ 46 h 209"/>
                  <a:gd name="T70" fmla="*/ 177 w 209"/>
                  <a:gd name="T71" fmla="*/ 31 h 209"/>
                  <a:gd name="T72" fmla="*/ 160 w 209"/>
                  <a:gd name="T73" fmla="*/ 17 h 209"/>
                  <a:gd name="T74" fmla="*/ 144 w 209"/>
                  <a:gd name="T75" fmla="*/ 8 h 209"/>
                  <a:gd name="T76" fmla="*/ 124 w 209"/>
                  <a:gd name="T77" fmla="*/ 1 h 209"/>
                  <a:gd name="T78" fmla="*/ 104 w 209"/>
                  <a:gd name="T79" fmla="*/ 0 h 209"/>
                  <a:gd name="T80" fmla="*/ 82 w 209"/>
                  <a:gd name="T81" fmla="*/ 1 h 209"/>
                  <a:gd name="T82" fmla="*/ 64 w 209"/>
                  <a:gd name="T83" fmla="*/ 8 h 209"/>
                  <a:gd name="T84" fmla="*/ 46 w 209"/>
                  <a:gd name="T85" fmla="*/ 17 h 209"/>
                  <a:gd name="T86" fmla="*/ 31 w 209"/>
                  <a:gd name="T87" fmla="*/ 31 h 209"/>
                  <a:gd name="T88" fmla="*/ 17 w 209"/>
                  <a:gd name="T89" fmla="*/ 46 h 209"/>
                  <a:gd name="T90" fmla="*/ 8 w 209"/>
                  <a:gd name="T91" fmla="*/ 64 h 209"/>
                  <a:gd name="T92" fmla="*/ 1 w 209"/>
                  <a:gd name="T93" fmla="*/ 82 h 209"/>
                  <a:gd name="T94" fmla="*/ 0 w 209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1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3" name="Freeform 179">
                <a:extLst>
                  <a:ext uri="{FF2B5EF4-FFF2-40B4-BE49-F238E27FC236}">
                    <a16:creationId xmlns:a16="http://schemas.microsoft.com/office/drawing/2014/main" id="{50892B98-2ABA-F9C6-EAE8-7EB655CCF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438" y="2252663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8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8 w 208"/>
                  <a:gd name="T13" fmla="*/ 143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0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4 w 208"/>
                  <a:gd name="T35" fmla="*/ 206 h 209"/>
                  <a:gd name="T36" fmla="*/ 133 w 208"/>
                  <a:gd name="T37" fmla="*/ 203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0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3 h 209"/>
                  <a:gd name="T50" fmla="*/ 181 w 208"/>
                  <a:gd name="T51" fmla="*/ 171 h 209"/>
                  <a:gd name="T52" fmla="*/ 184 w 208"/>
                  <a:gd name="T53" fmla="*/ 169 h 209"/>
                  <a:gd name="T54" fmla="*/ 190 w 208"/>
                  <a:gd name="T55" fmla="*/ 162 h 209"/>
                  <a:gd name="T56" fmla="*/ 200 w 208"/>
                  <a:gd name="T57" fmla="*/ 143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3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4 w 208"/>
                  <a:gd name="T85" fmla="*/ 1 h 209"/>
                  <a:gd name="T86" fmla="*/ 104 w 208"/>
                  <a:gd name="T87" fmla="*/ 0 h 209"/>
                  <a:gd name="T88" fmla="*/ 82 w 208"/>
                  <a:gd name="T89" fmla="*/ 1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4" name="Freeform 180">
                <a:extLst>
                  <a:ext uri="{FF2B5EF4-FFF2-40B4-BE49-F238E27FC236}">
                    <a16:creationId xmlns:a16="http://schemas.microsoft.com/office/drawing/2014/main" id="{EB1EAF00-DF4E-49C2-71ED-7E63F5ED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438" y="2252663"/>
                <a:ext cx="82550" cy="82550"/>
              </a:xfrm>
              <a:custGeom>
                <a:avLst/>
                <a:gdLst>
                  <a:gd name="T0" fmla="*/ 0 w 208"/>
                  <a:gd name="T1" fmla="*/ 104 h 209"/>
                  <a:gd name="T2" fmla="*/ 1 w 208"/>
                  <a:gd name="T3" fmla="*/ 124 h 209"/>
                  <a:gd name="T4" fmla="*/ 8 w 208"/>
                  <a:gd name="T5" fmla="*/ 143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0 h 209"/>
                  <a:gd name="T12" fmla="*/ 64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7 h 209"/>
                  <a:gd name="T20" fmla="*/ 105 w 208"/>
                  <a:gd name="T21" fmla="*/ 207 h 209"/>
                  <a:gd name="T22" fmla="*/ 108 w 208"/>
                  <a:gd name="T23" fmla="*/ 207 h 209"/>
                  <a:gd name="T24" fmla="*/ 113 w 208"/>
                  <a:gd name="T25" fmla="*/ 207 h 209"/>
                  <a:gd name="T26" fmla="*/ 124 w 208"/>
                  <a:gd name="T27" fmla="*/ 206 h 209"/>
                  <a:gd name="T28" fmla="*/ 133 w 208"/>
                  <a:gd name="T29" fmla="*/ 203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0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80 w 208"/>
                  <a:gd name="T41" fmla="*/ 173 h 209"/>
                  <a:gd name="T42" fmla="*/ 181 w 208"/>
                  <a:gd name="T43" fmla="*/ 171 h 209"/>
                  <a:gd name="T44" fmla="*/ 184 w 208"/>
                  <a:gd name="T45" fmla="*/ 169 h 209"/>
                  <a:gd name="T46" fmla="*/ 190 w 208"/>
                  <a:gd name="T47" fmla="*/ 162 h 209"/>
                  <a:gd name="T48" fmla="*/ 200 w 208"/>
                  <a:gd name="T49" fmla="*/ 143 h 209"/>
                  <a:gd name="T50" fmla="*/ 203 w 208"/>
                  <a:gd name="T51" fmla="*/ 133 h 209"/>
                  <a:gd name="T52" fmla="*/ 206 w 208"/>
                  <a:gd name="T53" fmla="*/ 124 h 209"/>
                  <a:gd name="T54" fmla="*/ 207 w 208"/>
                  <a:gd name="T55" fmla="*/ 113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4 h 209"/>
                  <a:gd name="T62" fmla="*/ 208 w 208"/>
                  <a:gd name="T63" fmla="*/ 104 h 209"/>
                  <a:gd name="T64" fmla="*/ 206 w 208"/>
                  <a:gd name="T65" fmla="*/ 82 h 209"/>
                  <a:gd name="T66" fmla="*/ 200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1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4 w 208"/>
                  <a:gd name="T77" fmla="*/ 1 h 209"/>
                  <a:gd name="T78" fmla="*/ 104 w 208"/>
                  <a:gd name="T79" fmla="*/ 0 h 209"/>
                  <a:gd name="T80" fmla="*/ 82 w 208"/>
                  <a:gd name="T81" fmla="*/ 1 h 209"/>
                  <a:gd name="T82" fmla="*/ 64 w 208"/>
                  <a:gd name="T83" fmla="*/ 8 h 209"/>
                  <a:gd name="T84" fmla="*/ 45 w 208"/>
                  <a:gd name="T85" fmla="*/ 17 h 209"/>
                  <a:gd name="T86" fmla="*/ 31 w 208"/>
                  <a:gd name="T87" fmla="*/ 31 h 209"/>
                  <a:gd name="T88" fmla="*/ 17 w 208"/>
                  <a:gd name="T89" fmla="*/ 46 h 209"/>
                  <a:gd name="T90" fmla="*/ 8 w 208"/>
                  <a:gd name="T91" fmla="*/ 64 h 209"/>
                  <a:gd name="T92" fmla="*/ 1 w 208"/>
                  <a:gd name="T93" fmla="*/ 82 h 209"/>
                  <a:gd name="T94" fmla="*/ 0 w 208"/>
                  <a:gd name="T95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4"/>
                    </a:move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5" name="Freeform 181">
                <a:extLst>
                  <a:ext uri="{FF2B5EF4-FFF2-40B4-BE49-F238E27FC236}">
                    <a16:creationId xmlns:a16="http://schemas.microsoft.com/office/drawing/2014/main" id="{C1AAF940-6268-0879-10B9-8F5DB5701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8" y="2335213"/>
                <a:ext cx="84138" cy="82550"/>
              </a:xfrm>
              <a:custGeom>
                <a:avLst/>
                <a:gdLst>
                  <a:gd name="T0" fmla="*/ 31 w 208"/>
                  <a:gd name="T1" fmla="*/ 32 h 209"/>
                  <a:gd name="T2" fmla="*/ 17 w 208"/>
                  <a:gd name="T3" fmla="*/ 46 h 209"/>
                  <a:gd name="T4" fmla="*/ 7 w 208"/>
                  <a:gd name="T5" fmla="*/ 64 h 209"/>
                  <a:gd name="T6" fmla="*/ 1 w 208"/>
                  <a:gd name="T7" fmla="*/ 82 h 209"/>
                  <a:gd name="T8" fmla="*/ 0 w 208"/>
                  <a:gd name="T9" fmla="*/ 105 h 209"/>
                  <a:gd name="T10" fmla="*/ 1 w 208"/>
                  <a:gd name="T11" fmla="*/ 124 h 209"/>
                  <a:gd name="T12" fmla="*/ 7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1 h 209"/>
                  <a:gd name="T20" fmla="*/ 63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8 h 209"/>
                  <a:gd name="T28" fmla="*/ 105 w 208"/>
                  <a:gd name="T29" fmla="*/ 208 h 209"/>
                  <a:gd name="T30" fmla="*/ 108 w 208"/>
                  <a:gd name="T31" fmla="*/ 208 h 209"/>
                  <a:gd name="T32" fmla="*/ 113 w 208"/>
                  <a:gd name="T33" fmla="*/ 208 h 209"/>
                  <a:gd name="T34" fmla="*/ 123 w 208"/>
                  <a:gd name="T35" fmla="*/ 206 h 209"/>
                  <a:gd name="T36" fmla="*/ 133 w 208"/>
                  <a:gd name="T37" fmla="*/ 204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1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79 w 208"/>
                  <a:gd name="T49" fmla="*/ 174 h 209"/>
                  <a:gd name="T50" fmla="*/ 181 w 208"/>
                  <a:gd name="T51" fmla="*/ 171 h 209"/>
                  <a:gd name="T52" fmla="*/ 183 w 208"/>
                  <a:gd name="T53" fmla="*/ 170 h 209"/>
                  <a:gd name="T54" fmla="*/ 190 w 208"/>
                  <a:gd name="T55" fmla="*/ 162 h 209"/>
                  <a:gd name="T56" fmla="*/ 200 w 208"/>
                  <a:gd name="T57" fmla="*/ 144 h 209"/>
                  <a:gd name="T58" fmla="*/ 203 w 208"/>
                  <a:gd name="T59" fmla="*/ 133 h 209"/>
                  <a:gd name="T60" fmla="*/ 205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5 h 209"/>
                  <a:gd name="T70" fmla="*/ 208 w 208"/>
                  <a:gd name="T71" fmla="*/ 105 h 209"/>
                  <a:gd name="T72" fmla="*/ 205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2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3 w 208"/>
                  <a:gd name="T85" fmla="*/ 2 h 209"/>
                  <a:gd name="T86" fmla="*/ 104 w 208"/>
                  <a:gd name="T87" fmla="*/ 0 h 209"/>
                  <a:gd name="T88" fmla="*/ 82 w 208"/>
                  <a:gd name="T89" fmla="*/ 2 h 209"/>
                  <a:gd name="T90" fmla="*/ 63 w 208"/>
                  <a:gd name="T91" fmla="*/ 8 h 209"/>
                  <a:gd name="T92" fmla="*/ 45 w 208"/>
                  <a:gd name="T93" fmla="*/ 17 h 209"/>
                  <a:gd name="T94" fmla="*/ 31 w 208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2"/>
                    </a:move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5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3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5" y="208"/>
                    </a:lnTo>
                    <a:lnTo>
                      <a:pt x="108" y="208"/>
                    </a:lnTo>
                    <a:lnTo>
                      <a:pt x="113" y="208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79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5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8" y="105"/>
                    </a:lnTo>
                    <a:lnTo>
                      <a:pt x="205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6" name="Freeform 182">
                <a:extLst>
                  <a:ext uri="{FF2B5EF4-FFF2-40B4-BE49-F238E27FC236}">
                    <a16:creationId xmlns:a16="http://schemas.microsoft.com/office/drawing/2014/main" id="{04AA337D-12D1-F90D-AA39-0E7AC993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438" y="2335213"/>
                <a:ext cx="84138" cy="82550"/>
              </a:xfrm>
              <a:custGeom>
                <a:avLst/>
                <a:gdLst>
                  <a:gd name="T0" fmla="*/ 0 w 208"/>
                  <a:gd name="T1" fmla="*/ 105 h 209"/>
                  <a:gd name="T2" fmla="*/ 1 w 208"/>
                  <a:gd name="T3" fmla="*/ 124 h 209"/>
                  <a:gd name="T4" fmla="*/ 7 w 208"/>
                  <a:gd name="T5" fmla="*/ 144 h 209"/>
                  <a:gd name="T6" fmla="*/ 17 w 208"/>
                  <a:gd name="T7" fmla="*/ 162 h 209"/>
                  <a:gd name="T8" fmla="*/ 31 w 208"/>
                  <a:gd name="T9" fmla="*/ 179 h 209"/>
                  <a:gd name="T10" fmla="*/ 45 w 208"/>
                  <a:gd name="T11" fmla="*/ 191 h 209"/>
                  <a:gd name="T12" fmla="*/ 63 w 208"/>
                  <a:gd name="T13" fmla="*/ 201 h 209"/>
                  <a:gd name="T14" fmla="*/ 82 w 208"/>
                  <a:gd name="T15" fmla="*/ 206 h 209"/>
                  <a:gd name="T16" fmla="*/ 104 w 208"/>
                  <a:gd name="T17" fmla="*/ 209 h 209"/>
                  <a:gd name="T18" fmla="*/ 104 w 208"/>
                  <a:gd name="T19" fmla="*/ 208 h 209"/>
                  <a:gd name="T20" fmla="*/ 105 w 208"/>
                  <a:gd name="T21" fmla="*/ 208 h 209"/>
                  <a:gd name="T22" fmla="*/ 108 w 208"/>
                  <a:gd name="T23" fmla="*/ 208 h 209"/>
                  <a:gd name="T24" fmla="*/ 113 w 208"/>
                  <a:gd name="T25" fmla="*/ 208 h 209"/>
                  <a:gd name="T26" fmla="*/ 123 w 208"/>
                  <a:gd name="T27" fmla="*/ 206 h 209"/>
                  <a:gd name="T28" fmla="*/ 133 w 208"/>
                  <a:gd name="T29" fmla="*/ 204 h 209"/>
                  <a:gd name="T30" fmla="*/ 143 w 208"/>
                  <a:gd name="T31" fmla="*/ 201 h 209"/>
                  <a:gd name="T32" fmla="*/ 151 w 208"/>
                  <a:gd name="T33" fmla="*/ 196 h 209"/>
                  <a:gd name="T34" fmla="*/ 160 w 208"/>
                  <a:gd name="T35" fmla="*/ 191 h 209"/>
                  <a:gd name="T36" fmla="*/ 168 w 208"/>
                  <a:gd name="T37" fmla="*/ 184 h 209"/>
                  <a:gd name="T38" fmla="*/ 177 w 208"/>
                  <a:gd name="T39" fmla="*/ 179 h 209"/>
                  <a:gd name="T40" fmla="*/ 179 w 208"/>
                  <a:gd name="T41" fmla="*/ 174 h 209"/>
                  <a:gd name="T42" fmla="*/ 181 w 208"/>
                  <a:gd name="T43" fmla="*/ 171 h 209"/>
                  <a:gd name="T44" fmla="*/ 183 w 208"/>
                  <a:gd name="T45" fmla="*/ 170 h 209"/>
                  <a:gd name="T46" fmla="*/ 190 w 208"/>
                  <a:gd name="T47" fmla="*/ 162 h 209"/>
                  <a:gd name="T48" fmla="*/ 200 w 208"/>
                  <a:gd name="T49" fmla="*/ 144 h 209"/>
                  <a:gd name="T50" fmla="*/ 203 w 208"/>
                  <a:gd name="T51" fmla="*/ 133 h 209"/>
                  <a:gd name="T52" fmla="*/ 205 w 208"/>
                  <a:gd name="T53" fmla="*/ 124 h 209"/>
                  <a:gd name="T54" fmla="*/ 207 w 208"/>
                  <a:gd name="T55" fmla="*/ 114 h 209"/>
                  <a:gd name="T56" fmla="*/ 207 w 208"/>
                  <a:gd name="T57" fmla="*/ 108 h 209"/>
                  <a:gd name="T58" fmla="*/ 207 w 208"/>
                  <a:gd name="T59" fmla="*/ 106 h 209"/>
                  <a:gd name="T60" fmla="*/ 207 w 208"/>
                  <a:gd name="T61" fmla="*/ 105 h 209"/>
                  <a:gd name="T62" fmla="*/ 208 w 208"/>
                  <a:gd name="T63" fmla="*/ 105 h 209"/>
                  <a:gd name="T64" fmla="*/ 205 w 208"/>
                  <a:gd name="T65" fmla="*/ 82 h 209"/>
                  <a:gd name="T66" fmla="*/ 200 w 208"/>
                  <a:gd name="T67" fmla="*/ 64 h 209"/>
                  <a:gd name="T68" fmla="*/ 190 w 208"/>
                  <a:gd name="T69" fmla="*/ 46 h 209"/>
                  <a:gd name="T70" fmla="*/ 177 w 208"/>
                  <a:gd name="T71" fmla="*/ 32 h 209"/>
                  <a:gd name="T72" fmla="*/ 160 w 208"/>
                  <a:gd name="T73" fmla="*/ 17 h 209"/>
                  <a:gd name="T74" fmla="*/ 143 w 208"/>
                  <a:gd name="T75" fmla="*/ 8 h 209"/>
                  <a:gd name="T76" fmla="*/ 123 w 208"/>
                  <a:gd name="T77" fmla="*/ 2 h 209"/>
                  <a:gd name="T78" fmla="*/ 104 w 208"/>
                  <a:gd name="T79" fmla="*/ 0 h 209"/>
                  <a:gd name="T80" fmla="*/ 82 w 208"/>
                  <a:gd name="T81" fmla="*/ 2 h 209"/>
                  <a:gd name="T82" fmla="*/ 63 w 208"/>
                  <a:gd name="T83" fmla="*/ 8 h 209"/>
                  <a:gd name="T84" fmla="*/ 45 w 208"/>
                  <a:gd name="T85" fmla="*/ 17 h 209"/>
                  <a:gd name="T86" fmla="*/ 31 w 208"/>
                  <a:gd name="T87" fmla="*/ 32 h 209"/>
                  <a:gd name="T88" fmla="*/ 17 w 208"/>
                  <a:gd name="T89" fmla="*/ 46 h 209"/>
                  <a:gd name="T90" fmla="*/ 7 w 208"/>
                  <a:gd name="T91" fmla="*/ 64 h 209"/>
                  <a:gd name="T92" fmla="*/ 1 w 208"/>
                  <a:gd name="T93" fmla="*/ 82 h 209"/>
                  <a:gd name="T94" fmla="*/ 0 w 208"/>
                  <a:gd name="T95" fmla="*/ 1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0" y="105"/>
                    </a:move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3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8"/>
                    </a:lnTo>
                    <a:lnTo>
                      <a:pt x="105" y="208"/>
                    </a:lnTo>
                    <a:lnTo>
                      <a:pt x="108" y="208"/>
                    </a:lnTo>
                    <a:lnTo>
                      <a:pt x="113" y="208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79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5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8" y="105"/>
                    </a:lnTo>
                    <a:lnTo>
                      <a:pt x="205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2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5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7" name="Freeform 183">
                <a:extLst>
                  <a:ext uri="{FF2B5EF4-FFF2-40B4-BE49-F238E27FC236}">
                    <a16:creationId xmlns:a16="http://schemas.microsoft.com/office/drawing/2014/main" id="{2D70DAF8-0B19-7AB6-06AC-A11DDAF1D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388" y="2698750"/>
                <a:ext cx="82550" cy="82550"/>
              </a:xfrm>
              <a:custGeom>
                <a:avLst/>
                <a:gdLst>
                  <a:gd name="T0" fmla="*/ 31 w 209"/>
                  <a:gd name="T1" fmla="*/ 31 h 208"/>
                  <a:gd name="T2" fmla="*/ 17 w 209"/>
                  <a:gd name="T3" fmla="*/ 45 h 208"/>
                  <a:gd name="T4" fmla="*/ 8 w 209"/>
                  <a:gd name="T5" fmla="*/ 63 h 208"/>
                  <a:gd name="T6" fmla="*/ 1 w 209"/>
                  <a:gd name="T7" fmla="*/ 82 h 208"/>
                  <a:gd name="T8" fmla="*/ 0 w 209"/>
                  <a:gd name="T9" fmla="*/ 104 h 208"/>
                  <a:gd name="T10" fmla="*/ 1 w 209"/>
                  <a:gd name="T11" fmla="*/ 123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1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5 h 208"/>
                  <a:gd name="T24" fmla="*/ 104 w 209"/>
                  <a:gd name="T25" fmla="*/ 208 h 208"/>
                  <a:gd name="T26" fmla="*/ 104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5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3 h 208"/>
                  <a:gd name="T46" fmla="*/ 177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0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2 h 208"/>
                  <a:gd name="T60" fmla="*/ 206 w 209"/>
                  <a:gd name="T61" fmla="*/ 123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3 h 208"/>
                  <a:gd name="T76" fmla="*/ 190 w 209"/>
                  <a:gd name="T77" fmla="*/ 45 h 208"/>
                  <a:gd name="T78" fmla="*/ 177 w 209"/>
                  <a:gd name="T79" fmla="*/ 31 h 208"/>
                  <a:gd name="T80" fmla="*/ 161 w 209"/>
                  <a:gd name="T81" fmla="*/ 16 h 208"/>
                  <a:gd name="T82" fmla="*/ 144 w 209"/>
                  <a:gd name="T83" fmla="*/ 7 h 208"/>
                  <a:gd name="T84" fmla="*/ 124 w 209"/>
                  <a:gd name="T85" fmla="*/ 1 h 208"/>
                  <a:gd name="T86" fmla="*/ 104 w 209"/>
                  <a:gd name="T87" fmla="*/ 0 h 208"/>
                  <a:gd name="T88" fmla="*/ 82 w 209"/>
                  <a:gd name="T89" fmla="*/ 1 h 208"/>
                  <a:gd name="T90" fmla="*/ 64 w 209"/>
                  <a:gd name="T91" fmla="*/ 7 h 208"/>
                  <a:gd name="T92" fmla="*/ 46 w 209"/>
                  <a:gd name="T93" fmla="*/ 16 h 208"/>
                  <a:gd name="T94" fmla="*/ 31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3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5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5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4" y="132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1" y="16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6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8" name="Freeform 184">
                <a:extLst>
                  <a:ext uri="{FF2B5EF4-FFF2-40B4-BE49-F238E27FC236}">
                    <a16:creationId xmlns:a16="http://schemas.microsoft.com/office/drawing/2014/main" id="{7F250717-B788-6A4A-BB0F-310530D43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388" y="2698750"/>
                <a:ext cx="82550" cy="82550"/>
              </a:xfrm>
              <a:custGeom>
                <a:avLst/>
                <a:gdLst>
                  <a:gd name="T0" fmla="*/ 0 w 209"/>
                  <a:gd name="T1" fmla="*/ 104 h 208"/>
                  <a:gd name="T2" fmla="*/ 1 w 209"/>
                  <a:gd name="T3" fmla="*/ 123 h 208"/>
                  <a:gd name="T4" fmla="*/ 8 w 209"/>
                  <a:gd name="T5" fmla="*/ 143 h 208"/>
                  <a:gd name="T6" fmla="*/ 17 w 209"/>
                  <a:gd name="T7" fmla="*/ 161 h 208"/>
                  <a:gd name="T8" fmla="*/ 31 w 209"/>
                  <a:gd name="T9" fmla="*/ 178 h 208"/>
                  <a:gd name="T10" fmla="*/ 46 w 209"/>
                  <a:gd name="T11" fmla="*/ 190 h 208"/>
                  <a:gd name="T12" fmla="*/ 64 w 209"/>
                  <a:gd name="T13" fmla="*/ 200 h 208"/>
                  <a:gd name="T14" fmla="*/ 82 w 209"/>
                  <a:gd name="T15" fmla="*/ 205 h 208"/>
                  <a:gd name="T16" fmla="*/ 104 w 209"/>
                  <a:gd name="T17" fmla="*/ 208 h 208"/>
                  <a:gd name="T18" fmla="*/ 104 w 209"/>
                  <a:gd name="T19" fmla="*/ 207 h 208"/>
                  <a:gd name="T20" fmla="*/ 106 w 209"/>
                  <a:gd name="T21" fmla="*/ 207 h 208"/>
                  <a:gd name="T22" fmla="*/ 108 w 209"/>
                  <a:gd name="T23" fmla="*/ 207 h 208"/>
                  <a:gd name="T24" fmla="*/ 114 w 209"/>
                  <a:gd name="T25" fmla="*/ 207 h 208"/>
                  <a:gd name="T26" fmla="*/ 124 w 209"/>
                  <a:gd name="T27" fmla="*/ 205 h 208"/>
                  <a:gd name="T28" fmla="*/ 133 w 209"/>
                  <a:gd name="T29" fmla="*/ 203 h 208"/>
                  <a:gd name="T30" fmla="*/ 144 w 209"/>
                  <a:gd name="T31" fmla="*/ 200 h 208"/>
                  <a:gd name="T32" fmla="*/ 151 w 209"/>
                  <a:gd name="T33" fmla="*/ 195 h 208"/>
                  <a:gd name="T34" fmla="*/ 161 w 209"/>
                  <a:gd name="T35" fmla="*/ 190 h 208"/>
                  <a:gd name="T36" fmla="*/ 168 w 209"/>
                  <a:gd name="T37" fmla="*/ 183 h 208"/>
                  <a:gd name="T38" fmla="*/ 177 w 209"/>
                  <a:gd name="T39" fmla="*/ 178 h 208"/>
                  <a:gd name="T40" fmla="*/ 180 w 209"/>
                  <a:gd name="T41" fmla="*/ 173 h 208"/>
                  <a:gd name="T42" fmla="*/ 181 w 209"/>
                  <a:gd name="T43" fmla="*/ 170 h 208"/>
                  <a:gd name="T44" fmla="*/ 184 w 209"/>
                  <a:gd name="T45" fmla="*/ 169 h 208"/>
                  <a:gd name="T46" fmla="*/ 190 w 209"/>
                  <a:gd name="T47" fmla="*/ 161 h 208"/>
                  <a:gd name="T48" fmla="*/ 201 w 209"/>
                  <a:gd name="T49" fmla="*/ 143 h 208"/>
                  <a:gd name="T50" fmla="*/ 204 w 209"/>
                  <a:gd name="T51" fmla="*/ 132 h 208"/>
                  <a:gd name="T52" fmla="*/ 206 w 209"/>
                  <a:gd name="T53" fmla="*/ 123 h 208"/>
                  <a:gd name="T54" fmla="*/ 207 w 209"/>
                  <a:gd name="T55" fmla="*/ 113 h 208"/>
                  <a:gd name="T56" fmla="*/ 207 w 209"/>
                  <a:gd name="T57" fmla="*/ 108 h 208"/>
                  <a:gd name="T58" fmla="*/ 207 w 209"/>
                  <a:gd name="T59" fmla="*/ 105 h 208"/>
                  <a:gd name="T60" fmla="*/ 207 w 209"/>
                  <a:gd name="T61" fmla="*/ 104 h 208"/>
                  <a:gd name="T62" fmla="*/ 209 w 209"/>
                  <a:gd name="T63" fmla="*/ 104 h 208"/>
                  <a:gd name="T64" fmla="*/ 206 w 209"/>
                  <a:gd name="T65" fmla="*/ 82 h 208"/>
                  <a:gd name="T66" fmla="*/ 201 w 209"/>
                  <a:gd name="T67" fmla="*/ 63 h 208"/>
                  <a:gd name="T68" fmla="*/ 190 w 209"/>
                  <a:gd name="T69" fmla="*/ 45 h 208"/>
                  <a:gd name="T70" fmla="*/ 177 w 209"/>
                  <a:gd name="T71" fmla="*/ 31 h 208"/>
                  <a:gd name="T72" fmla="*/ 161 w 209"/>
                  <a:gd name="T73" fmla="*/ 16 h 208"/>
                  <a:gd name="T74" fmla="*/ 144 w 209"/>
                  <a:gd name="T75" fmla="*/ 7 h 208"/>
                  <a:gd name="T76" fmla="*/ 124 w 209"/>
                  <a:gd name="T77" fmla="*/ 1 h 208"/>
                  <a:gd name="T78" fmla="*/ 104 w 209"/>
                  <a:gd name="T79" fmla="*/ 0 h 208"/>
                  <a:gd name="T80" fmla="*/ 82 w 209"/>
                  <a:gd name="T81" fmla="*/ 1 h 208"/>
                  <a:gd name="T82" fmla="*/ 64 w 209"/>
                  <a:gd name="T83" fmla="*/ 7 h 208"/>
                  <a:gd name="T84" fmla="*/ 46 w 209"/>
                  <a:gd name="T85" fmla="*/ 16 h 208"/>
                  <a:gd name="T86" fmla="*/ 31 w 209"/>
                  <a:gd name="T87" fmla="*/ 31 h 208"/>
                  <a:gd name="T88" fmla="*/ 17 w 209"/>
                  <a:gd name="T89" fmla="*/ 45 h 208"/>
                  <a:gd name="T90" fmla="*/ 8 w 209"/>
                  <a:gd name="T91" fmla="*/ 63 h 208"/>
                  <a:gd name="T92" fmla="*/ 1 w 209"/>
                  <a:gd name="T93" fmla="*/ 82 h 208"/>
                  <a:gd name="T94" fmla="*/ 0 w 209"/>
                  <a:gd name="T95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0" y="104"/>
                    </a:move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5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5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4" y="132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3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1" y="16"/>
                    </a:lnTo>
                    <a:lnTo>
                      <a:pt x="144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6" y="16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3"/>
                    </a:lnTo>
                    <a:lnTo>
                      <a:pt x="1" y="82"/>
                    </a:lnTo>
                    <a:lnTo>
                      <a:pt x="0" y="104"/>
                    </a:lnTo>
                  </a:path>
                </a:pathLst>
              </a:custGeom>
              <a:noFill/>
              <a:ln w="11113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0" name="Line 186">
                <a:extLst>
                  <a:ext uri="{FF2B5EF4-FFF2-40B4-BE49-F238E27FC236}">
                    <a16:creationId xmlns:a16="http://schemas.microsoft.com/office/drawing/2014/main" id="{4C810EA7-E8D3-9A7C-9B12-95EA94A6D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3101" y="3333750"/>
                <a:ext cx="0" cy="130175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1" name="Line 187">
                <a:extLst>
                  <a:ext uri="{FF2B5EF4-FFF2-40B4-BE49-F238E27FC236}">
                    <a16:creationId xmlns:a16="http://schemas.microsoft.com/office/drawing/2014/main" id="{21D56FE9-5749-218B-AFE9-F58CFF90C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463" y="3317875"/>
                <a:ext cx="0" cy="77788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2" name="Line 188">
                <a:extLst>
                  <a:ext uri="{FF2B5EF4-FFF2-40B4-BE49-F238E27FC236}">
                    <a16:creationId xmlns:a16="http://schemas.microsoft.com/office/drawing/2014/main" id="{25811903-9F27-740B-9DFA-C7BABEB7A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976" y="3246438"/>
                <a:ext cx="0" cy="134938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3" name="Line 189">
                <a:extLst>
                  <a:ext uri="{FF2B5EF4-FFF2-40B4-BE49-F238E27FC236}">
                    <a16:creationId xmlns:a16="http://schemas.microsoft.com/office/drawing/2014/main" id="{5BF06678-2656-A560-36E7-2B98A9817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501" y="3349625"/>
                <a:ext cx="0" cy="66675"/>
              </a:xfrm>
              <a:prstGeom prst="line">
                <a:avLst/>
              </a:pr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7" name="Freeform 193">
                <a:extLst>
                  <a:ext uri="{FF2B5EF4-FFF2-40B4-BE49-F238E27FC236}">
                    <a16:creationId xmlns:a16="http://schemas.microsoft.com/office/drawing/2014/main" id="{2BF7B7C4-5363-3125-D525-2DC24328B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3381375"/>
                <a:ext cx="2579688" cy="98425"/>
              </a:xfrm>
              <a:custGeom>
                <a:avLst/>
                <a:gdLst>
                  <a:gd name="T0" fmla="*/ 6502 w 6502"/>
                  <a:gd name="T1" fmla="*/ 209 h 248"/>
                  <a:gd name="T2" fmla="*/ 4299 w 6502"/>
                  <a:gd name="T3" fmla="*/ 0 h 248"/>
                  <a:gd name="T4" fmla="*/ 2724 w 6502"/>
                  <a:gd name="T5" fmla="*/ 92 h 248"/>
                  <a:gd name="T6" fmla="*/ 1329 w 6502"/>
                  <a:gd name="T7" fmla="*/ 39 h 248"/>
                  <a:gd name="T8" fmla="*/ 0 w 6502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2" h="248">
                    <a:moveTo>
                      <a:pt x="6502" y="209"/>
                    </a:moveTo>
                    <a:lnTo>
                      <a:pt x="4299" y="0"/>
                    </a:lnTo>
                    <a:lnTo>
                      <a:pt x="2724" y="92"/>
                    </a:lnTo>
                    <a:lnTo>
                      <a:pt x="1329" y="39"/>
                    </a:lnTo>
                    <a:lnTo>
                      <a:pt x="0" y="248"/>
                    </a:lnTo>
                  </a:path>
                </a:pathLst>
              </a:custGeom>
              <a:noFill/>
              <a:ln w="3175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2" name="Freeform 198">
                <a:extLst>
                  <a:ext uri="{FF2B5EF4-FFF2-40B4-BE49-F238E27FC236}">
                    <a16:creationId xmlns:a16="http://schemas.microsoft.com/office/drawing/2014/main" id="{928C33E6-1B5D-8000-7C57-72052EF0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138" y="3436938"/>
                <a:ext cx="82550" cy="84138"/>
              </a:xfrm>
              <a:custGeom>
                <a:avLst/>
                <a:gdLst>
                  <a:gd name="T0" fmla="*/ 105 w 209"/>
                  <a:gd name="T1" fmla="*/ 0 h 208"/>
                  <a:gd name="T2" fmla="*/ 82 w 209"/>
                  <a:gd name="T3" fmla="*/ 1 h 208"/>
                  <a:gd name="T4" fmla="*/ 64 w 209"/>
                  <a:gd name="T5" fmla="*/ 8 h 208"/>
                  <a:gd name="T6" fmla="*/ 46 w 209"/>
                  <a:gd name="T7" fmla="*/ 17 h 208"/>
                  <a:gd name="T8" fmla="*/ 32 w 209"/>
                  <a:gd name="T9" fmla="*/ 31 h 208"/>
                  <a:gd name="T10" fmla="*/ 17 w 209"/>
                  <a:gd name="T11" fmla="*/ 45 h 208"/>
                  <a:gd name="T12" fmla="*/ 8 w 209"/>
                  <a:gd name="T13" fmla="*/ 64 h 208"/>
                  <a:gd name="T14" fmla="*/ 2 w 209"/>
                  <a:gd name="T15" fmla="*/ 82 h 208"/>
                  <a:gd name="T16" fmla="*/ 0 w 209"/>
                  <a:gd name="T17" fmla="*/ 104 h 208"/>
                  <a:gd name="T18" fmla="*/ 2 w 209"/>
                  <a:gd name="T19" fmla="*/ 124 h 208"/>
                  <a:gd name="T20" fmla="*/ 8 w 209"/>
                  <a:gd name="T21" fmla="*/ 143 h 208"/>
                  <a:gd name="T22" fmla="*/ 17 w 209"/>
                  <a:gd name="T23" fmla="*/ 161 h 208"/>
                  <a:gd name="T24" fmla="*/ 32 w 209"/>
                  <a:gd name="T25" fmla="*/ 178 h 208"/>
                  <a:gd name="T26" fmla="*/ 46 w 209"/>
                  <a:gd name="T27" fmla="*/ 190 h 208"/>
                  <a:gd name="T28" fmla="*/ 64 w 209"/>
                  <a:gd name="T29" fmla="*/ 200 h 208"/>
                  <a:gd name="T30" fmla="*/ 82 w 209"/>
                  <a:gd name="T31" fmla="*/ 206 h 208"/>
                  <a:gd name="T32" fmla="*/ 105 w 209"/>
                  <a:gd name="T33" fmla="*/ 208 h 208"/>
                  <a:gd name="T34" fmla="*/ 105 w 209"/>
                  <a:gd name="T35" fmla="*/ 207 h 208"/>
                  <a:gd name="T36" fmla="*/ 106 w 209"/>
                  <a:gd name="T37" fmla="*/ 207 h 208"/>
                  <a:gd name="T38" fmla="*/ 108 w 209"/>
                  <a:gd name="T39" fmla="*/ 207 h 208"/>
                  <a:gd name="T40" fmla="*/ 114 w 209"/>
                  <a:gd name="T41" fmla="*/ 207 h 208"/>
                  <a:gd name="T42" fmla="*/ 124 w 209"/>
                  <a:gd name="T43" fmla="*/ 206 h 208"/>
                  <a:gd name="T44" fmla="*/ 133 w 209"/>
                  <a:gd name="T45" fmla="*/ 203 h 208"/>
                  <a:gd name="T46" fmla="*/ 144 w 209"/>
                  <a:gd name="T47" fmla="*/ 200 h 208"/>
                  <a:gd name="T48" fmla="*/ 151 w 209"/>
                  <a:gd name="T49" fmla="*/ 195 h 208"/>
                  <a:gd name="T50" fmla="*/ 161 w 209"/>
                  <a:gd name="T51" fmla="*/ 190 h 208"/>
                  <a:gd name="T52" fmla="*/ 168 w 209"/>
                  <a:gd name="T53" fmla="*/ 184 h 208"/>
                  <a:gd name="T54" fmla="*/ 178 w 209"/>
                  <a:gd name="T55" fmla="*/ 178 h 208"/>
                  <a:gd name="T56" fmla="*/ 180 w 209"/>
                  <a:gd name="T57" fmla="*/ 173 h 208"/>
                  <a:gd name="T58" fmla="*/ 181 w 209"/>
                  <a:gd name="T59" fmla="*/ 170 h 208"/>
                  <a:gd name="T60" fmla="*/ 184 w 209"/>
                  <a:gd name="T61" fmla="*/ 169 h 208"/>
                  <a:gd name="T62" fmla="*/ 191 w 209"/>
                  <a:gd name="T63" fmla="*/ 161 h 208"/>
                  <a:gd name="T64" fmla="*/ 201 w 209"/>
                  <a:gd name="T65" fmla="*/ 143 h 208"/>
                  <a:gd name="T66" fmla="*/ 204 w 209"/>
                  <a:gd name="T67" fmla="*/ 133 h 208"/>
                  <a:gd name="T68" fmla="*/ 206 w 209"/>
                  <a:gd name="T69" fmla="*/ 124 h 208"/>
                  <a:gd name="T70" fmla="*/ 207 w 209"/>
                  <a:gd name="T71" fmla="*/ 113 h 208"/>
                  <a:gd name="T72" fmla="*/ 207 w 209"/>
                  <a:gd name="T73" fmla="*/ 108 h 208"/>
                  <a:gd name="T74" fmla="*/ 207 w 209"/>
                  <a:gd name="T75" fmla="*/ 105 h 208"/>
                  <a:gd name="T76" fmla="*/ 207 w 209"/>
                  <a:gd name="T77" fmla="*/ 104 h 208"/>
                  <a:gd name="T78" fmla="*/ 209 w 209"/>
                  <a:gd name="T79" fmla="*/ 104 h 208"/>
                  <a:gd name="T80" fmla="*/ 206 w 209"/>
                  <a:gd name="T81" fmla="*/ 82 h 208"/>
                  <a:gd name="T82" fmla="*/ 201 w 209"/>
                  <a:gd name="T83" fmla="*/ 64 h 208"/>
                  <a:gd name="T84" fmla="*/ 191 w 209"/>
                  <a:gd name="T85" fmla="*/ 45 h 208"/>
                  <a:gd name="T86" fmla="*/ 178 w 209"/>
                  <a:gd name="T87" fmla="*/ 31 h 208"/>
                  <a:gd name="T88" fmla="*/ 161 w 209"/>
                  <a:gd name="T89" fmla="*/ 17 h 208"/>
                  <a:gd name="T90" fmla="*/ 144 w 209"/>
                  <a:gd name="T91" fmla="*/ 8 h 208"/>
                  <a:gd name="T92" fmla="*/ 124 w 209"/>
                  <a:gd name="T93" fmla="*/ 1 h 208"/>
                  <a:gd name="T94" fmla="*/ 105 w 209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105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3" name="Freeform 199">
                <a:extLst>
                  <a:ext uri="{FF2B5EF4-FFF2-40B4-BE49-F238E27FC236}">
                    <a16:creationId xmlns:a16="http://schemas.microsoft.com/office/drawing/2014/main" id="{751E7746-E952-084B-A5F5-5DFD40704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138" y="3436938"/>
                <a:ext cx="82550" cy="84138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4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4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4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4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4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8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8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4" name="Freeform 200">
                <a:extLst>
                  <a:ext uri="{FF2B5EF4-FFF2-40B4-BE49-F238E27FC236}">
                    <a16:creationId xmlns:a16="http://schemas.microsoft.com/office/drawing/2014/main" id="{9683551D-8832-5A4B-A909-B96F30FE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3354388"/>
                <a:ext cx="82550" cy="82550"/>
              </a:xfrm>
              <a:custGeom>
                <a:avLst/>
                <a:gdLst>
                  <a:gd name="T0" fmla="*/ 104 w 208"/>
                  <a:gd name="T1" fmla="*/ 0 h 209"/>
                  <a:gd name="T2" fmla="*/ 82 w 208"/>
                  <a:gd name="T3" fmla="*/ 2 h 209"/>
                  <a:gd name="T4" fmla="*/ 64 w 208"/>
                  <a:gd name="T5" fmla="*/ 8 h 209"/>
                  <a:gd name="T6" fmla="*/ 45 w 208"/>
                  <a:gd name="T7" fmla="*/ 17 h 209"/>
                  <a:gd name="T8" fmla="*/ 31 w 208"/>
                  <a:gd name="T9" fmla="*/ 31 h 209"/>
                  <a:gd name="T10" fmla="*/ 17 w 208"/>
                  <a:gd name="T11" fmla="*/ 46 h 209"/>
                  <a:gd name="T12" fmla="*/ 7 w 208"/>
                  <a:gd name="T13" fmla="*/ 64 h 209"/>
                  <a:gd name="T14" fmla="*/ 1 w 208"/>
                  <a:gd name="T15" fmla="*/ 82 h 209"/>
                  <a:gd name="T16" fmla="*/ 0 w 208"/>
                  <a:gd name="T17" fmla="*/ 104 h 209"/>
                  <a:gd name="T18" fmla="*/ 1 w 208"/>
                  <a:gd name="T19" fmla="*/ 124 h 209"/>
                  <a:gd name="T20" fmla="*/ 7 w 208"/>
                  <a:gd name="T21" fmla="*/ 144 h 209"/>
                  <a:gd name="T22" fmla="*/ 17 w 208"/>
                  <a:gd name="T23" fmla="*/ 162 h 209"/>
                  <a:gd name="T24" fmla="*/ 31 w 208"/>
                  <a:gd name="T25" fmla="*/ 179 h 209"/>
                  <a:gd name="T26" fmla="*/ 45 w 208"/>
                  <a:gd name="T27" fmla="*/ 191 h 209"/>
                  <a:gd name="T28" fmla="*/ 64 w 208"/>
                  <a:gd name="T29" fmla="*/ 201 h 209"/>
                  <a:gd name="T30" fmla="*/ 82 w 208"/>
                  <a:gd name="T31" fmla="*/ 206 h 209"/>
                  <a:gd name="T32" fmla="*/ 104 w 208"/>
                  <a:gd name="T33" fmla="*/ 209 h 209"/>
                  <a:gd name="T34" fmla="*/ 104 w 208"/>
                  <a:gd name="T35" fmla="*/ 207 h 209"/>
                  <a:gd name="T36" fmla="*/ 105 w 208"/>
                  <a:gd name="T37" fmla="*/ 207 h 209"/>
                  <a:gd name="T38" fmla="*/ 108 w 208"/>
                  <a:gd name="T39" fmla="*/ 207 h 209"/>
                  <a:gd name="T40" fmla="*/ 113 w 208"/>
                  <a:gd name="T41" fmla="*/ 207 h 209"/>
                  <a:gd name="T42" fmla="*/ 123 w 208"/>
                  <a:gd name="T43" fmla="*/ 206 h 209"/>
                  <a:gd name="T44" fmla="*/ 133 w 208"/>
                  <a:gd name="T45" fmla="*/ 204 h 209"/>
                  <a:gd name="T46" fmla="*/ 143 w 208"/>
                  <a:gd name="T47" fmla="*/ 201 h 209"/>
                  <a:gd name="T48" fmla="*/ 151 w 208"/>
                  <a:gd name="T49" fmla="*/ 196 h 209"/>
                  <a:gd name="T50" fmla="*/ 160 w 208"/>
                  <a:gd name="T51" fmla="*/ 191 h 209"/>
                  <a:gd name="T52" fmla="*/ 168 w 208"/>
                  <a:gd name="T53" fmla="*/ 184 h 209"/>
                  <a:gd name="T54" fmla="*/ 177 w 208"/>
                  <a:gd name="T55" fmla="*/ 179 h 209"/>
                  <a:gd name="T56" fmla="*/ 180 w 208"/>
                  <a:gd name="T57" fmla="*/ 174 h 209"/>
                  <a:gd name="T58" fmla="*/ 181 w 208"/>
                  <a:gd name="T59" fmla="*/ 171 h 209"/>
                  <a:gd name="T60" fmla="*/ 183 w 208"/>
                  <a:gd name="T61" fmla="*/ 170 h 209"/>
                  <a:gd name="T62" fmla="*/ 190 w 208"/>
                  <a:gd name="T63" fmla="*/ 162 h 209"/>
                  <a:gd name="T64" fmla="*/ 200 w 208"/>
                  <a:gd name="T65" fmla="*/ 144 h 209"/>
                  <a:gd name="T66" fmla="*/ 203 w 208"/>
                  <a:gd name="T67" fmla="*/ 133 h 209"/>
                  <a:gd name="T68" fmla="*/ 206 w 208"/>
                  <a:gd name="T69" fmla="*/ 124 h 209"/>
                  <a:gd name="T70" fmla="*/ 207 w 208"/>
                  <a:gd name="T71" fmla="*/ 114 h 209"/>
                  <a:gd name="T72" fmla="*/ 207 w 208"/>
                  <a:gd name="T73" fmla="*/ 108 h 209"/>
                  <a:gd name="T74" fmla="*/ 207 w 208"/>
                  <a:gd name="T75" fmla="*/ 106 h 209"/>
                  <a:gd name="T76" fmla="*/ 207 w 208"/>
                  <a:gd name="T77" fmla="*/ 104 h 209"/>
                  <a:gd name="T78" fmla="*/ 208 w 208"/>
                  <a:gd name="T79" fmla="*/ 104 h 209"/>
                  <a:gd name="T80" fmla="*/ 206 w 208"/>
                  <a:gd name="T81" fmla="*/ 82 h 209"/>
                  <a:gd name="T82" fmla="*/ 200 w 208"/>
                  <a:gd name="T83" fmla="*/ 64 h 209"/>
                  <a:gd name="T84" fmla="*/ 190 w 208"/>
                  <a:gd name="T85" fmla="*/ 46 h 209"/>
                  <a:gd name="T86" fmla="*/ 177 w 208"/>
                  <a:gd name="T87" fmla="*/ 31 h 209"/>
                  <a:gd name="T88" fmla="*/ 160 w 208"/>
                  <a:gd name="T89" fmla="*/ 17 h 209"/>
                  <a:gd name="T90" fmla="*/ 143 w 208"/>
                  <a:gd name="T91" fmla="*/ 8 h 209"/>
                  <a:gd name="T92" fmla="*/ 123 w 208"/>
                  <a:gd name="T93" fmla="*/ 2 h 209"/>
                  <a:gd name="T94" fmla="*/ 104 w 208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104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5" name="Freeform 201">
                <a:extLst>
                  <a:ext uri="{FF2B5EF4-FFF2-40B4-BE49-F238E27FC236}">
                    <a16:creationId xmlns:a16="http://schemas.microsoft.com/office/drawing/2014/main" id="{6C6CEB57-E3DB-8796-B797-E89AA5B0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8" y="3354388"/>
                <a:ext cx="82550" cy="82550"/>
              </a:xfrm>
              <a:custGeom>
                <a:avLst/>
                <a:gdLst>
                  <a:gd name="T0" fmla="*/ 31 w 208"/>
                  <a:gd name="T1" fmla="*/ 31 h 209"/>
                  <a:gd name="T2" fmla="*/ 17 w 208"/>
                  <a:gd name="T3" fmla="*/ 46 h 209"/>
                  <a:gd name="T4" fmla="*/ 7 w 208"/>
                  <a:gd name="T5" fmla="*/ 64 h 209"/>
                  <a:gd name="T6" fmla="*/ 1 w 208"/>
                  <a:gd name="T7" fmla="*/ 82 h 209"/>
                  <a:gd name="T8" fmla="*/ 0 w 208"/>
                  <a:gd name="T9" fmla="*/ 104 h 209"/>
                  <a:gd name="T10" fmla="*/ 1 w 208"/>
                  <a:gd name="T11" fmla="*/ 124 h 209"/>
                  <a:gd name="T12" fmla="*/ 7 w 208"/>
                  <a:gd name="T13" fmla="*/ 144 h 209"/>
                  <a:gd name="T14" fmla="*/ 17 w 208"/>
                  <a:gd name="T15" fmla="*/ 162 h 209"/>
                  <a:gd name="T16" fmla="*/ 31 w 208"/>
                  <a:gd name="T17" fmla="*/ 179 h 209"/>
                  <a:gd name="T18" fmla="*/ 45 w 208"/>
                  <a:gd name="T19" fmla="*/ 191 h 209"/>
                  <a:gd name="T20" fmla="*/ 64 w 208"/>
                  <a:gd name="T21" fmla="*/ 201 h 209"/>
                  <a:gd name="T22" fmla="*/ 82 w 208"/>
                  <a:gd name="T23" fmla="*/ 206 h 209"/>
                  <a:gd name="T24" fmla="*/ 104 w 208"/>
                  <a:gd name="T25" fmla="*/ 209 h 209"/>
                  <a:gd name="T26" fmla="*/ 104 w 208"/>
                  <a:gd name="T27" fmla="*/ 207 h 209"/>
                  <a:gd name="T28" fmla="*/ 105 w 208"/>
                  <a:gd name="T29" fmla="*/ 207 h 209"/>
                  <a:gd name="T30" fmla="*/ 108 w 208"/>
                  <a:gd name="T31" fmla="*/ 207 h 209"/>
                  <a:gd name="T32" fmla="*/ 113 w 208"/>
                  <a:gd name="T33" fmla="*/ 207 h 209"/>
                  <a:gd name="T34" fmla="*/ 123 w 208"/>
                  <a:gd name="T35" fmla="*/ 206 h 209"/>
                  <a:gd name="T36" fmla="*/ 133 w 208"/>
                  <a:gd name="T37" fmla="*/ 204 h 209"/>
                  <a:gd name="T38" fmla="*/ 143 w 208"/>
                  <a:gd name="T39" fmla="*/ 201 h 209"/>
                  <a:gd name="T40" fmla="*/ 151 w 208"/>
                  <a:gd name="T41" fmla="*/ 196 h 209"/>
                  <a:gd name="T42" fmla="*/ 160 w 208"/>
                  <a:gd name="T43" fmla="*/ 191 h 209"/>
                  <a:gd name="T44" fmla="*/ 168 w 208"/>
                  <a:gd name="T45" fmla="*/ 184 h 209"/>
                  <a:gd name="T46" fmla="*/ 177 w 208"/>
                  <a:gd name="T47" fmla="*/ 179 h 209"/>
                  <a:gd name="T48" fmla="*/ 180 w 208"/>
                  <a:gd name="T49" fmla="*/ 174 h 209"/>
                  <a:gd name="T50" fmla="*/ 181 w 208"/>
                  <a:gd name="T51" fmla="*/ 171 h 209"/>
                  <a:gd name="T52" fmla="*/ 183 w 208"/>
                  <a:gd name="T53" fmla="*/ 170 h 209"/>
                  <a:gd name="T54" fmla="*/ 190 w 208"/>
                  <a:gd name="T55" fmla="*/ 162 h 209"/>
                  <a:gd name="T56" fmla="*/ 200 w 208"/>
                  <a:gd name="T57" fmla="*/ 144 h 209"/>
                  <a:gd name="T58" fmla="*/ 203 w 208"/>
                  <a:gd name="T59" fmla="*/ 133 h 209"/>
                  <a:gd name="T60" fmla="*/ 206 w 208"/>
                  <a:gd name="T61" fmla="*/ 124 h 209"/>
                  <a:gd name="T62" fmla="*/ 207 w 208"/>
                  <a:gd name="T63" fmla="*/ 114 h 209"/>
                  <a:gd name="T64" fmla="*/ 207 w 208"/>
                  <a:gd name="T65" fmla="*/ 108 h 209"/>
                  <a:gd name="T66" fmla="*/ 207 w 208"/>
                  <a:gd name="T67" fmla="*/ 106 h 209"/>
                  <a:gd name="T68" fmla="*/ 207 w 208"/>
                  <a:gd name="T69" fmla="*/ 104 h 209"/>
                  <a:gd name="T70" fmla="*/ 208 w 208"/>
                  <a:gd name="T71" fmla="*/ 104 h 209"/>
                  <a:gd name="T72" fmla="*/ 206 w 208"/>
                  <a:gd name="T73" fmla="*/ 82 h 209"/>
                  <a:gd name="T74" fmla="*/ 200 w 208"/>
                  <a:gd name="T75" fmla="*/ 64 h 209"/>
                  <a:gd name="T76" fmla="*/ 190 w 208"/>
                  <a:gd name="T77" fmla="*/ 46 h 209"/>
                  <a:gd name="T78" fmla="*/ 177 w 208"/>
                  <a:gd name="T79" fmla="*/ 31 h 209"/>
                  <a:gd name="T80" fmla="*/ 160 w 208"/>
                  <a:gd name="T81" fmla="*/ 17 h 209"/>
                  <a:gd name="T82" fmla="*/ 143 w 208"/>
                  <a:gd name="T83" fmla="*/ 8 h 209"/>
                  <a:gd name="T84" fmla="*/ 123 w 208"/>
                  <a:gd name="T85" fmla="*/ 2 h 209"/>
                  <a:gd name="T86" fmla="*/ 104 w 208"/>
                  <a:gd name="T87" fmla="*/ 0 h 209"/>
                  <a:gd name="T88" fmla="*/ 82 w 208"/>
                  <a:gd name="T89" fmla="*/ 2 h 209"/>
                  <a:gd name="T90" fmla="*/ 64 w 208"/>
                  <a:gd name="T91" fmla="*/ 8 h 209"/>
                  <a:gd name="T92" fmla="*/ 45 w 208"/>
                  <a:gd name="T93" fmla="*/ 17 h 209"/>
                  <a:gd name="T94" fmla="*/ 31 w 208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5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4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1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3" y="170"/>
                    </a:lnTo>
                    <a:lnTo>
                      <a:pt x="190" y="162"/>
                    </a:lnTo>
                    <a:lnTo>
                      <a:pt x="200" y="144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2"/>
                    </a:lnTo>
                    <a:lnTo>
                      <a:pt x="104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6" name="Freeform 202">
                <a:extLst>
                  <a:ext uri="{FF2B5EF4-FFF2-40B4-BE49-F238E27FC236}">
                    <a16:creationId xmlns:a16="http://schemas.microsoft.com/office/drawing/2014/main" id="{C65EBC33-C40A-E503-F71E-AC1D833E1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6" y="3375025"/>
                <a:ext cx="82550" cy="82550"/>
              </a:xfrm>
              <a:custGeom>
                <a:avLst/>
                <a:gdLst>
                  <a:gd name="T0" fmla="*/ 105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8 h 209"/>
                  <a:gd name="T36" fmla="*/ 106 w 209"/>
                  <a:gd name="T37" fmla="*/ 208 h 209"/>
                  <a:gd name="T38" fmla="*/ 108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1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4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9 h 209"/>
                  <a:gd name="T74" fmla="*/ 207 w 209"/>
                  <a:gd name="T75" fmla="*/ 106 h 209"/>
                  <a:gd name="T76" fmla="*/ 207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9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7" name="Freeform 203">
                <a:extLst>
                  <a:ext uri="{FF2B5EF4-FFF2-40B4-BE49-F238E27FC236}">
                    <a16:creationId xmlns:a16="http://schemas.microsoft.com/office/drawing/2014/main" id="{17F40B16-5291-CB14-885C-B77B009A4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6" y="3375025"/>
                <a:ext cx="82550" cy="82550"/>
              </a:xfrm>
              <a:custGeom>
                <a:avLst/>
                <a:gdLst>
                  <a:gd name="T0" fmla="*/ 32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8 h 209"/>
                  <a:gd name="T28" fmla="*/ 106 w 209"/>
                  <a:gd name="T29" fmla="*/ 208 h 209"/>
                  <a:gd name="T30" fmla="*/ 108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1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4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9 h 209"/>
                  <a:gd name="T66" fmla="*/ 207 w 209"/>
                  <a:gd name="T67" fmla="*/ 106 h 209"/>
                  <a:gd name="T68" fmla="*/ 207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5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1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9"/>
                    </a:lnTo>
                    <a:lnTo>
                      <a:pt x="207" y="106"/>
                    </a:lnTo>
                    <a:lnTo>
                      <a:pt x="207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8" name="Freeform 204">
                <a:extLst>
                  <a:ext uri="{FF2B5EF4-FFF2-40B4-BE49-F238E27FC236}">
                    <a16:creationId xmlns:a16="http://schemas.microsoft.com/office/drawing/2014/main" id="{F26ABFE5-442E-2B79-22B3-5564562D0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3340100"/>
                <a:ext cx="82550" cy="82550"/>
              </a:xfrm>
              <a:custGeom>
                <a:avLst/>
                <a:gdLst>
                  <a:gd name="T0" fmla="*/ 104 w 209"/>
                  <a:gd name="T1" fmla="*/ 0 h 209"/>
                  <a:gd name="T2" fmla="*/ 82 w 209"/>
                  <a:gd name="T3" fmla="*/ 1 h 209"/>
                  <a:gd name="T4" fmla="*/ 64 w 209"/>
                  <a:gd name="T5" fmla="*/ 8 h 209"/>
                  <a:gd name="T6" fmla="*/ 46 w 209"/>
                  <a:gd name="T7" fmla="*/ 17 h 209"/>
                  <a:gd name="T8" fmla="*/ 31 w 209"/>
                  <a:gd name="T9" fmla="*/ 31 h 209"/>
                  <a:gd name="T10" fmla="*/ 17 w 209"/>
                  <a:gd name="T11" fmla="*/ 46 h 209"/>
                  <a:gd name="T12" fmla="*/ 8 w 209"/>
                  <a:gd name="T13" fmla="*/ 64 h 209"/>
                  <a:gd name="T14" fmla="*/ 1 w 209"/>
                  <a:gd name="T15" fmla="*/ 82 h 209"/>
                  <a:gd name="T16" fmla="*/ 0 w 209"/>
                  <a:gd name="T17" fmla="*/ 104 h 209"/>
                  <a:gd name="T18" fmla="*/ 1 w 209"/>
                  <a:gd name="T19" fmla="*/ 124 h 209"/>
                  <a:gd name="T20" fmla="*/ 8 w 209"/>
                  <a:gd name="T21" fmla="*/ 143 h 209"/>
                  <a:gd name="T22" fmla="*/ 17 w 209"/>
                  <a:gd name="T23" fmla="*/ 162 h 209"/>
                  <a:gd name="T24" fmla="*/ 31 w 209"/>
                  <a:gd name="T25" fmla="*/ 179 h 209"/>
                  <a:gd name="T26" fmla="*/ 46 w 209"/>
                  <a:gd name="T27" fmla="*/ 190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4 w 209"/>
                  <a:gd name="T33" fmla="*/ 209 h 209"/>
                  <a:gd name="T34" fmla="*/ 104 w 209"/>
                  <a:gd name="T35" fmla="*/ 207 h 209"/>
                  <a:gd name="T36" fmla="*/ 106 w 209"/>
                  <a:gd name="T37" fmla="*/ 207 h 209"/>
                  <a:gd name="T38" fmla="*/ 108 w 209"/>
                  <a:gd name="T39" fmla="*/ 207 h 209"/>
                  <a:gd name="T40" fmla="*/ 113 w 209"/>
                  <a:gd name="T41" fmla="*/ 207 h 209"/>
                  <a:gd name="T42" fmla="*/ 124 w 209"/>
                  <a:gd name="T43" fmla="*/ 206 h 209"/>
                  <a:gd name="T44" fmla="*/ 133 w 209"/>
                  <a:gd name="T45" fmla="*/ 203 h 209"/>
                  <a:gd name="T46" fmla="*/ 143 w 209"/>
                  <a:gd name="T47" fmla="*/ 201 h 209"/>
                  <a:gd name="T48" fmla="*/ 151 w 209"/>
                  <a:gd name="T49" fmla="*/ 196 h 209"/>
                  <a:gd name="T50" fmla="*/ 160 w 209"/>
                  <a:gd name="T51" fmla="*/ 190 h 209"/>
                  <a:gd name="T52" fmla="*/ 168 w 209"/>
                  <a:gd name="T53" fmla="*/ 184 h 209"/>
                  <a:gd name="T54" fmla="*/ 177 w 209"/>
                  <a:gd name="T55" fmla="*/ 179 h 209"/>
                  <a:gd name="T56" fmla="*/ 180 w 209"/>
                  <a:gd name="T57" fmla="*/ 173 h 209"/>
                  <a:gd name="T58" fmla="*/ 181 w 209"/>
                  <a:gd name="T59" fmla="*/ 171 h 209"/>
                  <a:gd name="T60" fmla="*/ 184 w 209"/>
                  <a:gd name="T61" fmla="*/ 170 h 209"/>
                  <a:gd name="T62" fmla="*/ 190 w 209"/>
                  <a:gd name="T63" fmla="*/ 162 h 209"/>
                  <a:gd name="T64" fmla="*/ 201 w 209"/>
                  <a:gd name="T65" fmla="*/ 143 h 209"/>
                  <a:gd name="T66" fmla="*/ 203 w 209"/>
                  <a:gd name="T67" fmla="*/ 133 h 209"/>
                  <a:gd name="T68" fmla="*/ 206 w 209"/>
                  <a:gd name="T69" fmla="*/ 124 h 209"/>
                  <a:gd name="T70" fmla="*/ 207 w 209"/>
                  <a:gd name="T71" fmla="*/ 114 h 209"/>
                  <a:gd name="T72" fmla="*/ 207 w 209"/>
                  <a:gd name="T73" fmla="*/ 108 h 209"/>
                  <a:gd name="T74" fmla="*/ 207 w 209"/>
                  <a:gd name="T75" fmla="*/ 106 h 209"/>
                  <a:gd name="T76" fmla="*/ 207 w 209"/>
                  <a:gd name="T77" fmla="*/ 104 h 209"/>
                  <a:gd name="T78" fmla="*/ 209 w 209"/>
                  <a:gd name="T79" fmla="*/ 104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0 w 209"/>
                  <a:gd name="T85" fmla="*/ 46 h 209"/>
                  <a:gd name="T86" fmla="*/ 177 w 209"/>
                  <a:gd name="T87" fmla="*/ 31 h 209"/>
                  <a:gd name="T88" fmla="*/ 160 w 209"/>
                  <a:gd name="T89" fmla="*/ 17 h 209"/>
                  <a:gd name="T90" fmla="*/ 143 w 209"/>
                  <a:gd name="T91" fmla="*/ 8 h 209"/>
                  <a:gd name="T92" fmla="*/ 124 w 209"/>
                  <a:gd name="T93" fmla="*/ 1 h 209"/>
                  <a:gd name="T94" fmla="*/ 104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206">
                <a:extLst>
                  <a:ext uri="{FF2B5EF4-FFF2-40B4-BE49-F238E27FC236}">
                    <a16:creationId xmlns:a16="http://schemas.microsoft.com/office/drawing/2014/main" id="{9D0C479C-B635-8AD6-834E-2A84EBB7D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1" y="3340100"/>
                <a:ext cx="82550" cy="82550"/>
              </a:xfrm>
              <a:custGeom>
                <a:avLst/>
                <a:gdLst>
                  <a:gd name="T0" fmla="*/ 31 w 209"/>
                  <a:gd name="T1" fmla="*/ 31 h 209"/>
                  <a:gd name="T2" fmla="*/ 17 w 209"/>
                  <a:gd name="T3" fmla="*/ 46 h 209"/>
                  <a:gd name="T4" fmla="*/ 8 w 209"/>
                  <a:gd name="T5" fmla="*/ 64 h 209"/>
                  <a:gd name="T6" fmla="*/ 1 w 209"/>
                  <a:gd name="T7" fmla="*/ 82 h 209"/>
                  <a:gd name="T8" fmla="*/ 0 w 209"/>
                  <a:gd name="T9" fmla="*/ 104 h 209"/>
                  <a:gd name="T10" fmla="*/ 1 w 209"/>
                  <a:gd name="T11" fmla="*/ 124 h 209"/>
                  <a:gd name="T12" fmla="*/ 8 w 209"/>
                  <a:gd name="T13" fmla="*/ 143 h 209"/>
                  <a:gd name="T14" fmla="*/ 17 w 209"/>
                  <a:gd name="T15" fmla="*/ 162 h 209"/>
                  <a:gd name="T16" fmla="*/ 31 w 209"/>
                  <a:gd name="T17" fmla="*/ 179 h 209"/>
                  <a:gd name="T18" fmla="*/ 46 w 209"/>
                  <a:gd name="T19" fmla="*/ 190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4 w 209"/>
                  <a:gd name="T25" fmla="*/ 209 h 209"/>
                  <a:gd name="T26" fmla="*/ 104 w 209"/>
                  <a:gd name="T27" fmla="*/ 207 h 209"/>
                  <a:gd name="T28" fmla="*/ 106 w 209"/>
                  <a:gd name="T29" fmla="*/ 207 h 209"/>
                  <a:gd name="T30" fmla="*/ 108 w 209"/>
                  <a:gd name="T31" fmla="*/ 207 h 209"/>
                  <a:gd name="T32" fmla="*/ 113 w 209"/>
                  <a:gd name="T33" fmla="*/ 207 h 209"/>
                  <a:gd name="T34" fmla="*/ 124 w 209"/>
                  <a:gd name="T35" fmla="*/ 206 h 209"/>
                  <a:gd name="T36" fmla="*/ 133 w 209"/>
                  <a:gd name="T37" fmla="*/ 203 h 209"/>
                  <a:gd name="T38" fmla="*/ 143 w 209"/>
                  <a:gd name="T39" fmla="*/ 201 h 209"/>
                  <a:gd name="T40" fmla="*/ 151 w 209"/>
                  <a:gd name="T41" fmla="*/ 196 h 209"/>
                  <a:gd name="T42" fmla="*/ 160 w 209"/>
                  <a:gd name="T43" fmla="*/ 190 h 209"/>
                  <a:gd name="T44" fmla="*/ 168 w 209"/>
                  <a:gd name="T45" fmla="*/ 184 h 209"/>
                  <a:gd name="T46" fmla="*/ 177 w 209"/>
                  <a:gd name="T47" fmla="*/ 179 h 209"/>
                  <a:gd name="T48" fmla="*/ 180 w 209"/>
                  <a:gd name="T49" fmla="*/ 173 h 209"/>
                  <a:gd name="T50" fmla="*/ 181 w 209"/>
                  <a:gd name="T51" fmla="*/ 171 h 209"/>
                  <a:gd name="T52" fmla="*/ 184 w 209"/>
                  <a:gd name="T53" fmla="*/ 170 h 209"/>
                  <a:gd name="T54" fmla="*/ 190 w 209"/>
                  <a:gd name="T55" fmla="*/ 162 h 209"/>
                  <a:gd name="T56" fmla="*/ 201 w 209"/>
                  <a:gd name="T57" fmla="*/ 143 h 209"/>
                  <a:gd name="T58" fmla="*/ 203 w 209"/>
                  <a:gd name="T59" fmla="*/ 133 h 209"/>
                  <a:gd name="T60" fmla="*/ 206 w 209"/>
                  <a:gd name="T61" fmla="*/ 124 h 209"/>
                  <a:gd name="T62" fmla="*/ 207 w 209"/>
                  <a:gd name="T63" fmla="*/ 114 h 209"/>
                  <a:gd name="T64" fmla="*/ 207 w 209"/>
                  <a:gd name="T65" fmla="*/ 108 h 209"/>
                  <a:gd name="T66" fmla="*/ 207 w 209"/>
                  <a:gd name="T67" fmla="*/ 106 h 209"/>
                  <a:gd name="T68" fmla="*/ 207 w 209"/>
                  <a:gd name="T69" fmla="*/ 104 h 209"/>
                  <a:gd name="T70" fmla="*/ 209 w 209"/>
                  <a:gd name="T71" fmla="*/ 104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0 w 209"/>
                  <a:gd name="T77" fmla="*/ 46 h 209"/>
                  <a:gd name="T78" fmla="*/ 177 w 209"/>
                  <a:gd name="T79" fmla="*/ 31 h 209"/>
                  <a:gd name="T80" fmla="*/ 160 w 209"/>
                  <a:gd name="T81" fmla="*/ 17 h 209"/>
                  <a:gd name="T82" fmla="*/ 143 w 209"/>
                  <a:gd name="T83" fmla="*/ 8 h 209"/>
                  <a:gd name="T84" fmla="*/ 124 w 209"/>
                  <a:gd name="T85" fmla="*/ 1 h 209"/>
                  <a:gd name="T86" fmla="*/ 104 w 209"/>
                  <a:gd name="T87" fmla="*/ 0 h 209"/>
                  <a:gd name="T88" fmla="*/ 82 w 209"/>
                  <a:gd name="T89" fmla="*/ 1 h 209"/>
                  <a:gd name="T90" fmla="*/ 64 w 209"/>
                  <a:gd name="T91" fmla="*/ 8 h 209"/>
                  <a:gd name="T92" fmla="*/ 46 w 209"/>
                  <a:gd name="T93" fmla="*/ 17 h 209"/>
                  <a:gd name="T94" fmla="*/ 31 w 209"/>
                  <a:gd name="T95" fmla="*/ 3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1" y="31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2"/>
                    </a:lnTo>
                    <a:lnTo>
                      <a:pt x="31" y="179"/>
                    </a:lnTo>
                    <a:lnTo>
                      <a:pt x="46" y="190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1"/>
                    </a:lnTo>
                    <a:lnTo>
                      <a:pt x="151" y="196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9"/>
                    </a:lnTo>
                    <a:lnTo>
                      <a:pt x="180" y="173"/>
                    </a:lnTo>
                    <a:lnTo>
                      <a:pt x="181" y="171"/>
                    </a:lnTo>
                    <a:lnTo>
                      <a:pt x="184" y="170"/>
                    </a:lnTo>
                    <a:lnTo>
                      <a:pt x="190" y="162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4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6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207">
                <a:extLst>
                  <a:ext uri="{FF2B5EF4-FFF2-40B4-BE49-F238E27FC236}">
                    <a16:creationId xmlns:a16="http://schemas.microsoft.com/office/drawing/2014/main" id="{20218FCF-0469-7E26-AA0C-83B7B58A2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1826" y="3422650"/>
                <a:ext cx="84138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208">
                <a:extLst>
                  <a:ext uri="{FF2B5EF4-FFF2-40B4-BE49-F238E27FC236}">
                    <a16:creationId xmlns:a16="http://schemas.microsoft.com/office/drawing/2014/main" id="{6F2BE60B-6D03-56D2-27D0-66DEA141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1826" y="3422650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Line 230">
                <a:extLst>
                  <a:ext uri="{FF2B5EF4-FFF2-40B4-BE49-F238E27FC236}">
                    <a16:creationId xmlns:a16="http://schemas.microsoft.com/office/drawing/2014/main" id="{C0EEB288-5508-D357-2BED-2C0728A9E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07063" y="3267075"/>
                <a:ext cx="0" cy="144463"/>
              </a:xfrm>
              <a:prstGeom prst="line">
                <a:avLst/>
              </a:pr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233">
                <a:extLst>
                  <a:ext uri="{FF2B5EF4-FFF2-40B4-BE49-F238E27FC236}">
                    <a16:creationId xmlns:a16="http://schemas.microsoft.com/office/drawing/2014/main" id="{631A5523-229A-9931-FEB3-7E7F40D66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6" y="3411538"/>
                <a:ext cx="2579688" cy="68263"/>
              </a:xfrm>
              <a:custGeom>
                <a:avLst/>
                <a:gdLst>
                  <a:gd name="T0" fmla="*/ 6503 w 6503"/>
                  <a:gd name="T1" fmla="*/ 0 h 169"/>
                  <a:gd name="T2" fmla="*/ 4261 w 6503"/>
                  <a:gd name="T3" fmla="*/ 169 h 169"/>
                  <a:gd name="T4" fmla="*/ 2685 w 6503"/>
                  <a:gd name="T5" fmla="*/ 130 h 169"/>
                  <a:gd name="T6" fmla="*/ 1291 w 6503"/>
                  <a:gd name="T7" fmla="*/ 169 h 169"/>
                  <a:gd name="T8" fmla="*/ 0 w 6503"/>
                  <a:gd name="T9" fmla="*/ 15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3" h="169">
                    <a:moveTo>
                      <a:pt x="6503" y="0"/>
                    </a:moveTo>
                    <a:lnTo>
                      <a:pt x="4261" y="169"/>
                    </a:lnTo>
                    <a:lnTo>
                      <a:pt x="2685" y="130"/>
                    </a:lnTo>
                    <a:lnTo>
                      <a:pt x="1291" y="169"/>
                    </a:lnTo>
                    <a:lnTo>
                      <a:pt x="0" y="156"/>
                    </a:lnTo>
                  </a:path>
                </a:pathLst>
              </a:custGeom>
              <a:noFill/>
              <a:ln w="31750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238">
                <a:extLst>
                  <a:ext uri="{FF2B5EF4-FFF2-40B4-BE49-F238E27FC236}">
                    <a16:creationId xmlns:a16="http://schemas.microsoft.com/office/drawing/2014/main" id="{5CAD27F1-5026-9989-C44F-7F72E391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3432175"/>
                <a:ext cx="84138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8 h 208"/>
                  <a:gd name="T6" fmla="*/ 46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6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6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239">
                <a:extLst>
                  <a:ext uri="{FF2B5EF4-FFF2-40B4-BE49-F238E27FC236}">
                    <a16:creationId xmlns:a16="http://schemas.microsoft.com/office/drawing/2014/main" id="{5AE945B8-043A-3489-2DF6-417D3B2E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3432175"/>
                <a:ext cx="84138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6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6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8 h 208"/>
                  <a:gd name="T92" fmla="*/ 46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240">
                <a:extLst>
                  <a:ext uri="{FF2B5EF4-FFF2-40B4-BE49-F238E27FC236}">
                    <a16:creationId xmlns:a16="http://schemas.microsoft.com/office/drawing/2014/main" id="{FA234FBB-B0F4-36E5-512E-792AC4AF5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276" y="3436938"/>
                <a:ext cx="82550" cy="84138"/>
              </a:xfrm>
              <a:custGeom>
                <a:avLst/>
                <a:gdLst>
                  <a:gd name="T0" fmla="*/ 105 w 209"/>
                  <a:gd name="T1" fmla="*/ 0 h 208"/>
                  <a:gd name="T2" fmla="*/ 82 w 209"/>
                  <a:gd name="T3" fmla="*/ 1 h 208"/>
                  <a:gd name="T4" fmla="*/ 64 w 209"/>
                  <a:gd name="T5" fmla="*/ 8 h 208"/>
                  <a:gd name="T6" fmla="*/ 46 w 209"/>
                  <a:gd name="T7" fmla="*/ 17 h 208"/>
                  <a:gd name="T8" fmla="*/ 32 w 209"/>
                  <a:gd name="T9" fmla="*/ 31 h 208"/>
                  <a:gd name="T10" fmla="*/ 17 w 209"/>
                  <a:gd name="T11" fmla="*/ 45 h 208"/>
                  <a:gd name="T12" fmla="*/ 8 w 209"/>
                  <a:gd name="T13" fmla="*/ 64 h 208"/>
                  <a:gd name="T14" fmla="*/ 2 w 209"/>
                  <a:gd name="T15" fmla="*/ 82 h 208"/>
                  <a:gd name="T16" fmla="*/ 0 w 209"/>
                  <a:gd name="T17" fmla="*/ 104 h 208"/>
                  <a:gd name="T18" fmla="*/ 2 w 209"/>
                  <a:gd name="T19" fmla="*/ 124 h 208"/>
                  <a:gd name="T20" fmla="*/ 8 w 209"/>
                  <a:gd name="T21" fmla="*/ 143 h 208"/>
                  <a:gd name="T22" fmla="*/ 17 w 209"/>
                  <a:gd name="T23" fmla="*/ 161 h 208"/>
                  <a:gd name="T24" fmla="*/ 32 w 209"/>
                  <a:gd name="T25" fmla="*/ 178 h 208"/>
                  <a:gd name="T26" fmla="*/ 46 w 209"/>
                  <a:gd name="T27" fmla="*/ 190 h 208"/>
                  <a:gd name="T28" fmla="*/ 64 w 209"/>
                  <a:gd name="T29" fmla="*/ 200 h 208"/>
                  <a:gd name="T30" fmla="*/ 82 w 209"/>
                  <a:gd name="T31" fmla="*/ 206 h 208"/>
                  <a:gd name="T32" fmla="*/ 105 w 209"/>
                  <a:gd name="T33" fmla="*/ 208 h 208"/>
                  <a:gd name="T34" fmla="*/ 105 w 209"/>
                  <a:gd name="T35" fmla="*/ 207 h 208"/>
                  <a:gd name="T36" fmla="*/ 106 w 209"/>
                  <a:gd name="T37" fmla="*/ 207 h 208"/>
                  <a:gd name="T38" fmla="*/ 108 w 209"/>
                  <a:gd name="T39" fmla="*/ 207 h 208"/>
                  <a:gd name="T40" fmla="*/ 114 w 209"/>
                  <a:gd name="T41" fmla="*/ 207 h 208"/>
                  <a:gd name="T42" fmla="*/ 124 w 209"/>
                  <a:gd name="T43" fmla="*/ 206 h 208"/>
                  <a:gd name="T44" fmla="*/ 133 w 209"/>
                  <a:gd name="T45" fmla="*/ 203 h 208"/>
                  <a:gd name="T46" fmla="*/ 144 w 209"/>
                  <a:gd name="T47" fmla="*/ 200 h 208"/>
                  <a:gd name="T48" fmla="*/ 151 w 209"/>
                  <a:gd name="T49" fmla="*/ 195 h 208"/>
                  <a:gd name="T50" fmla="*/ 161 w 209"/>
                  <a:gd name="T51" fmla="*/ 190 h 208"/>
                  <a:gd name="T52" fmla="*/ 168 w 209"/>
                  <a:gd name="T53" fmla="*/ 184 h 208"/>
                  <a:gd name="T54" fmla="*/ 178 w 209"/>
                  <a:gd name="T55" fmla="*/ 178 h 208"/>
                  <a:gd name="T56" fmla="*/ 180 w 209"/>
                  <a:gd name="T57" fmla="*/ 173 h 208"/>
                  <a:gd name="T58" fmla="*/ 181 w 209"/>
                  <a:gd name="T59" fmla="*/ 170 h 208"/>
                  <a:gd name="T60" fmla="*/ 184 w 209"/>
                  <a:gd name="T61" fmla="*/ 169 h 208"/>
                  <a:gd name="T62" fmla="*/ 191 w 209"/>
                  <a:gd name="T63" fmla="*/ 161 h 208"/>
                  <a:gd name="T64" fmla="*/ 201 w 209"/>
                  <a:gd name="T65" fmla="*/ 143 h 208"/>
                  <a:gd name="T66" fmla="*/ 204 w 209"/>
                  <a:gd name="T67" fmla="*/ 133 h 208"/>
                  <a:gd name="T68" fmla="*/ 206 w 209"/>
                  <a:gd name="T69" fmla="*/ 124 h 208"/>
                  <a:gd name="T70" fmla="*/ 207 w 209"/>
                  <a:gd name="T71" fmla="*/ 113 h 208"/>
                  <a:gd name="T72" fmla="*/ 207 w 209"/>
                  <a:gd name="T73" fmla="*/ 108 h 208"/>
                  <a:gd name="T74" fmla="*/ 207 w 209"/>
                  <a:gd name="T75" fmla="*/ 105 h 208"/>
                  <a:gd name="T76" fmla="*/ 207 w 209"/>
                  <a:gd name="T77" fmla="*/ 104 h 208"/>
                  <a:gd name="T78" fmla="*/ 209 w 209"/>
                  <a:gd name="T79" fmla="*/ 104 h 208"/>
                  <a:gd name="T80" fmla="*/ 206 w 209"/>
                  <a:gd name="T81" fmla="*/ 82 h 208"/>
                  <a:gd name="T82" fmla="*/ 201 w 209"/>
                  <a:gd name="T83" fmla="*/ 64 h 208"/>
                  <a:gd name="T84" fmla="*/ 191 w 209"/>
                  <a:gd name="T85" fmla="*/ 45 h 208"/>
                  <a:gd name="T86" fmla="*/ 178 w 209"/>
                  <a:gd name="T87" fmla="*/ 31 h 208"/>
                  <a:gd name="T88" fmla="*/ 161 w 209"/>
                  <a:gd name="T89" fmla="*/ 17 h 208"/>
                  <a:gd name="T90" fmla="*/ 144 w 209"/>
                  <a:gd name="T91" fmla="*/ 8 h 208"/>
                  <a:gd name="T92" fmla="*/ 124 w 209"/>
                  <a:gd name="T93" fmla="*/ 1 h 208"/>
                  <a:gd name="T94" fmla="*/ 105 w 209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105" y="0"/>
                    </a:move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241">
                <a:extLst>
                  <a:ext uri="{FF2B5EF4-FFF2-40B4-BE49-F238E27FC236}">
                    <a16:creationId xmlns:a16="http://schemas.microsoft.com/office/drawing/2014/main" id="{3F30AB20-969E-FCFA-6B56-0ECFBBBC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276" y="3436938"/>
                <a:ext cx="82550" cy="84138"/>
              </a:xfrm>
              <a:custGeom>
                <a:avLst/>
                <a:gdLst>
                  <a:gd name="T0" fmla="*/ 32 w 209"/>
                  <a:gd name="T1" fmla="*/ 31 h 208"/>
                  <a:gd name="T2" fmla="*/ 17 w 209"/>
                  <a:gd name="T3" fmla="*/ 45 h 208"/>
                  <a:gd name="T4" fmla="*/ 8 w 209"/>
                  <a:gd name="T5" fmla="*/ 64 h 208"/>
                  <a:gd name="T6" fmla="*/ 2 w 209"/>
                  <a:gd name="T7" fmla="*/ 82 h 208"/>
                  <a:gd name="T8" fmla="*/ 0 w 209"/>
                  <a:gd name="T9" fmla="*/ 104 h 208"/>
                  <a:gd name="T10" fmla="*/ 2 w 209"/>
                  <a:gd name="T11" fmla="*/ 124 h 208"/>
                  <a:gd name="T12" fmla="*/ 8 w 209"/>
                  <a:gd name="T13" fmla="*/ 143 h 208"/>
                  <a:gd name="T14" fmla="*/ 17 w 209"/>
                  <a:gd name="T15" fmla="*/ 161 h 208"/>
                  <a:gd name="T16" fmla="*/ 32 w 209"/>
                  <a:gd name="T17" fmla="*/ 178 h 208"/>
                  <a:gd name="T18" fmla="*/ 46 w 209"/>
                  <a:gd name="T19" fmla="*/ 190 h 208"/>
                  <a:gd name="T20" fmla="*/ 64 w 209"/>
                  <a:gd name="T21" fmla="*/ 200 h 208"/>
                  <a:gd name="T22" fmla="*/ 82 w 209"/>
                  <a:gd name="T23" fmla="*/ 206 h 208"/>
                  <a:gd name="T24" fmla="*/ 105 w 209"/>
                  <a:gd name="T25" fmla="*/ 208 h 208"/>
                  <a:gd name="T26" fmla="*/ 105 w 209"/>
                  <a:gd name="T27" fmla="*/ 207 h 208"/>
                  <a:gd name="T28" fmla="*/ 106 w 209"/>
                  <a:gd name="T29" fmla="*/ 207 h 208"/>
                  <a:gd name="T30" fmla="*/ 108 w 209"/>
                  <a:gd name="T31" fmla="*/ 207 h 208"/>
                  <a:gd name="T32" fmla="*/ 114 w 209"/>
                  <a:gd name="T33" fmla="*/ 207 h 208"/>
                  <a:gd name="T34" fmla="*/ 124 w 209"/>
                  <a:gd name="T35" fmla="*/ 206 h 208"/>
                  <a:gd name="T36" fmla="*/ 133 w 209"/>
                  <a:gd name="T37" fmla="*/ 203 h 208"/>
                  <a:gd name="T38" fmla="*/ 144 w 209"/>
                  <a:gd name="T39" fmla="*/ 200 h 208"/>
                  <a:gd name="T40" fmla="*/ 151 w 209"/>
                  <a:gd name="T41" fmla="*/ 195 h 208"/>
                  <a:gd name="T42" fmla="*/ 161 w 209"/>
                  <a:gd name="T43" fmla="*/ 190 h 208"/>
                  <a:gd name="T44" fmla="*/ 168 w 209"/>
                  <a:gd name="T45" fmla="*/ 184 h 208"/>
                  <a:gd name="T46" fmla="*/ 178 w 209"/>
                  <a:gd name="T47" fmla="*/ 178 h 208"/>
                  <a:gd name="T48" fmla="*/ 180 w 209"/>
                  <a:gd name="T49" fmla="*/ 173 h 208"/>
                  <a:gd name="T50" fmla="*/ 181 w 209"/>
                  <a:gd name="T51" fmla="*/ 170 h 208"/>
                  <a:gd name="T52" fmla="*/ 184 w 209"/>
                  <a:gd name="T53" fmla="*/ 169 h 208"/>
                  <a:gd name="T54" fmla="*/ 191 w 209"/>
                  <a:gd name="T55" fmla="*/ 161 h 208"/>
                  <a:gd name="T56" fmla="*/ 201 w 209"/>
                  <a:gd name="T57" fmla="*/ 143 h 208"/>
                  <a:gd name="T58" fmla="*/ 204 w 209"/>
                  <a:gd name="T59" fmla="*/ 133 h 208"/>
                  <a:gd name="T60" fmla="*/ 206 w 209"/>
                  <a:gd name="T61" fmla="*/ 124 h 208"/>
                  <a:gd name="T62" fmla="*/ 207 w 209"/>
                  <a:gd name="T63" fmla="*/ 113 h 208"/>
                  <a:gd name="T64" fmla="*/ 207 w 209"/>
                  <a:gd name="T65" fmla="*/ 108 h 208"/>
                  <a:gd name="T66" fmla="*/ 207 w 209"/>
                  <a:gd name="T67" fmla="*/ 105 h 208"/>
                  <a:gd name="T68" fmla="*/ 207 w 209"/>
                  <a:gd name="T69" fmla="*/ 104 h 208"/>
                  <a:gd name="T70" fmla="*/ 209 w 209"/>
                  <a:gd name="T71" fmla="*/ 104 h 208"/>
                  <a:gd name="T72" fmla="*/ 206 w 209"/>
                  <a:gd name="T73" fmla="*/ 82 h 208"/>
                  <a:gd name="T74" fmla="*/ 201 w 209"/>
                  <a:gd name="T75" fmla="*/ 64 h 208"/>
                  <a:gd name="T76" fmla="*/ 191 w 209"/>
                  <a:gd name="T77" fmla="*/ 45 h 208"/>
                  <a:gd name="T78" fmla="*/ 178 w 209"/>
                  <a:gd name="T79" fmla="*/ 31 h 208"/>
                  <a:gd name="T80" fmla="*/ 161 w 209"/>
                  <a:gd name="T81" fmla="*/ 17 h 208"/>
                  <a:gd name="T82" fmla="*/ 144 w 209"/>
                  <a:gd name="T83" fmla="*/ 8 h 208"/>
                  <a:gd name="T84" fmla="*/ 124 w 209"/>
                  <a:gd name="T85" fmla="*/ 1 h 208"/>
                  <a:gd name="T86" fmla="*/ 105 w 209"/>
                  <a:gd name="T87" fmla="*/ 0 h 208"/>
                  <a:gd name="T88" fmla="*/ 82 w 209"/>
                  <a:gd name="T89" fmla="*/ 1 h 208"/>
                  <a:gd name="T90" fmla="*/ 64 w 209"/>
                  <a:gd name="T91" fmla="*/ 8 h 208"/>
                  <a:gd name="T92" fmla="*/ 46 w 209"/>
                  <a:gd name="T93" fmla="*/ 17 h 208"/>
                  <a:gd name="T94" fmla="*/ 32 w 209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8">
                    <a:moveTo>
                      <a:pt x="32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4"/>
                    </a:lnTo>
                    <a:lnTo>
                      <a:pt x="2" y="124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2" y="178"/>
                    </a:lnTo>
                    <a:lnTo>
                      <a:pt x="46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5" y="208"/>
                    </a:lnTo>
                    <a:lnTo>
                      <a:pt x="105" y="207"/>
                    </a:lnTo>
                    <a:lnTo>
                      <a:pt x="106" y="207"/>
                    </a:lnTo>
                    <a:lnTo>
                      <a:pt x="108" y="207"/>
                    </a:lnTo>
                    <a:lnTo>
                      <a:pt x="114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4" y="200"/>
                    </a:lnTo>
                    <a:lnTo>
                      <a:pt x="151" y="195"/>
                    </a:lnTo>
                    <a:lnTo>
                      <a:pt x="161" y="190"/>
                    </a:lnTo>
                    <a:lnTo>
                      <a:pt x="168" y="184"/>
                    </a:lnTo>
                    <a:lnTo>
                      <a:pt x="178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1" y="161"/>
                    </a:lnTo>
                    <a:lnTo>
                      <a:pt x="201" y="143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5"/>
                    </a:lnTo>
                    <a:lnTo>
                      <a:pt x="178" y="31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1"/>
                    </a:lnTo>
                    <a:lnTo>
                      <a:pt x="105" y="0"/>
                    </a:lnTo>
                    <a:lnTo>
                      <a:pt x="82" y="1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242">
                <a:extLst>
                  <a:ext uri="{FF2B5EF4-FFF2-40B4-BE49-F238E27FC236}">
                    <a16:creationId xmlns:a16="http://schemas.microsoft.com/office/drawing/2014/main" id="{3D7EE1FD-5DFA-3FC3-38A5-74752A714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422650"/>
                <a:ext cx="82550" cy="82550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4 w 208"/>
                  <a:gd name="T5" fmla="*/ 7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8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3 h 208"/>
                  <a:gd name="T20" fmla="*/ 8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4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4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3 h 208"/>
                  <a:gd name="T54" fmla="*/ 177 w 208"/>
                  <a:gd name="T55" fmla="*/ 178 h 208"/>
                  <a:gd name="T56" fmla="*/ 180 w 208"/>
                  <a:gd name="T57" fmla="*/ 173 h 208"/>
                  <a:gd name="T58" fmla="*/ 181 w 208"/>
                  <a:gd name="T59" fmla="*/ 170 h 208"/>
                  <a:gd name="T60" fmla="*/ 184 w 208"/>
                  <a:gd name="T61" fmla="*/ 169 h 208"/>
                  <a:gd name="T62" fmla="*/ 190 w 208"/>
                  <a:gd name="T63" fmla="*/ 161 h 208"/>
                  <a:gd name="T64" fmla="*/ 201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3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1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7 h 208"/>
                  <a:gd name="T92" fmla="*/ 124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4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243">
                <a:extLst>
                  <a:ext uri="{FF2B5EF4-FFF2-40B4-BE49-F238E27FC236}">
                    <a16:creationId xmlns:a16="http://schemas.microsoft.com/office/drawing/2014/main" id="{BACC6EED-73BB-2AFF-B64D-D505F01BC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422650"/>
                <a:ext cx="82550" cy="82550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8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3 h 208"/>
                  <a:gd name="T12" fmla="*/ 8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4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4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3 h 208"/>
                  <a:gd name="T46" fmla="*/ 177 w 208"/>
                  <a:gd name="T47" fmla="*/ 178 h 208"/>
                  <a:gd name="T48" fmla="*/ 180 w 208"/>
                  <a:gd name="T49" fmla="*/ 173 h 208"/>
                  <a:gd name="T50" fmla="*/ 181 w 208"/>
                  <a:gd name="T51" fmla="*/ 170 h 208"/>
                  <a:gd name="T52" fmla="*/ 184 w 208"/>
                  <a:gd name="T53" fmla="*/ 169 h 208"/>
                  <a:gd name="T54" fmla="*/ 190 w 208"/>
                  <a:gd name="T55" fmla="*/ 161 h 208"/>
                  <a:gd name="T56" fmla="*/ 201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3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1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7 h 208"/>
                  <a:gd name="T84" fmla="*/ 124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4 w 208"/>
                  <a:gd name="T91" fmla="*/ 7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8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3"/>
                    </a:lnTo>
                    <a:lnTo>
                      <a:pt x="8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4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4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3"/>
                    </a:lnTo>
                    <a:lnTo>
                      <a:pt x="177" y="178"/>
                    </a:lnTo>
                    <a:lnTo>
                      <a:pt x="180" y="173"/>
                    </a:lnTo>
                    <a:lnTo>
                      <a:pt x="181" y="170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201" y="143"/>
                    </a:lnTo>
                    <a:lnTo>
                      <a:pt x="203" y="133"/>
                    </a:lnTo>
                    <a:lnTo>
                      <a:pt x="206" y="123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4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4" y="7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244">
                <a:extLst>
                  <a:ext uri="{FF2B5EF4-FFF2-40B4-BE49-F238E27FC236}">
                    <a16:creationId xmlns:a16="http://schemas.microsoft.com/office/drawing/2014/main" id="{D0461C06-3DDF-9DDD-698D-817017C2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3436938"/>
                <a:ext cx="82550" cy="84138"/>
              </a:xfrm>
              <a:custGeom>
                <a:avLst/>
                <a:gdLst>
                  <a:gd name="T0" fmla="*/ 104 w 208"/>
                  <a:gd name="T1" fmla="*/ 0 h 208"/>
                  <a:gd name="T2" fmla="*/ 82 w 208"/>
                  <a:gd name="T3" fmla="*/ 1 h 208"/>
                  <a:gd name="T4" fmla="*/ 63 w 208"/>
                  <a:gd name="T5" fmla="*/ 8 h 208"/>
                  <a:gd name="T6" fmla="*/ 45 w 208"/>
                  <a:gd name="T7" fmla="*/ 17 h 208"/>
                  <a:gd name="T8" fmla="*/ 31 w 208"/>
                  <a:gd name="T9" fmla="*/ 31 h 208"/>
                  <a:gd name="T10" fmla="*/ 17 w 208"/>
                  <a:gd name="T11" fmla="*/ 45 h 208"/>
                  <a:gd name="T12" fmla="*/ 7 w 208"/>
                  <a:gd name="T13" fmla="*/ 64 h 208"/>
                  <a:gd name="T14" fmla="*/ 1 w 208"/>
                  <a:gd name="T15" fmla="*/ 82 h 208"/>
                  <a:gd name="T16" fmla="*/ 0 w 208"/>
                  <a:gd name="T17" fmla="*/ 104 h 208"/>
                  <a:gd name="T18" fmla="*/ 1 w 208"/>
                  <a:gd name="T19" fmla="*/ 124 h 208"/>
                  <a:gd name="T20" fmla="*/ 7 w 208"/>
                  <a:gd name="T21" fmla="*/ 143 h 208"/>
                  <a:gd name="T22" fmla="*/ 17 w 208"/>
                  <a:gd name="T23" fmla="*/ 161 h 208"/>
                  <a:gd name="T24" fmla="*/ 31 w 208"/>
                  <a:gd name="T25" fmla="*/ 178 h 208"/>
                  <a:gd name="T26" fmla="*/ 45 w 208"/>
                  <a:gd name="T27" fmla="*/ 190 h 208"/>
                  <a:gd name="T28" fmla="*/ 63 w 208"/>
                  <a:gd name="T29" fmla="*/ 200 h 208"/>
                  <a:gd name="T30" fmla="*/ 82 w 208"/>
                  <a:gd name="T31" fmla="*/ 206 h 208"/>
                  <a:gd name="T32" fmla="*/ 104 w 208"/>
                  <a:gd name="T33" fmla="*/ 208 h 208"/>
                  <a:gd name="T34" fmla="*/ 104 w 208"/>
                  <a:gd name="T35" fmla="*/ 207 h 208"/>
                  <a:gd name="T36" fmla="*/ 105 w 208"/>
                  <a:gd name="T37" fmla="*/ 207 h 208"/>
                  <a:gd name="T38" fmla="*/ 108 w 208"/>
                  <a:gd name="T39" fmla="*/ 207 h 208"/>
                  <a:gd name="T40" fmla="*/ 113 w 208"/>
                  <a:gd name="T41" fmla="*/ 207 h 208"/>
                  <a:gd name="T42" fmla="*/ 123 w 208"/>
                  <a:gd name="T43" fmla="*/ 206 h 208"/>
                  <a:gd name="T44" fmla="*/ 133 w 208"/>
                  <a:gd name="T45" fmla="*/ 203 h 208"/>
                  <a:gd name="T46" fmla="*/ 143 w 208"/>
                  <a:gd name="T47" fmla="*/ 200 h 208"/>
                  <a:gd name="T48" fmla="*/ 151 w 208"/>
                  <a:gd name="T49" fmla="*/ 195 h 208"/>
                  <a:gd name="T50" fmla="*/ 160 w 208"/>
                  <a:gd name="T51" fmla="*/ 190 h 208"/>
                  <a:gd name="T52" fmla="*/ 168 w 208"/>
                  <a:gd name="T53" fmla="*/ 184 h 208"/>
                  <a:gd name="T54" fmla="*/ 177 w 208"/>
                  <a:gd name="T55" fmla="*/ 178 h 208"/>
                  <a:gd name="T56" fmla="*/ 179 w 208"/>
                  <a:gd name="T57" fmla="*/ 173 h 208"/>
                  <a:gd name="T58" fmla="*/ 181 w 208"/>
                  <a:gd name="T59" fmla="*/ 170 h 208"/>
                  <a:gd name="T60" fmla="*/ 183 w 208"/>
                  <a:gd name="T61" fmla="*/ 169 h 208"/>
                  <a:gd name="T62" fmla="*/ 190 w 208"/>
                  <a:gd name="T63" fmla="*/ 161 h 208"/>
                  <a:gd name="T64" fmla="*/ 200 w 208"/>
                  <a:gd name="T65" fmla="*/ 143 h 208"/>
                  <a:gd name="T66" fmla="*/ 203 w 208"/>
                  <a:gd name="T67" fmla="*/ 133 h 208"/>
                  <a:gd name="T68" fmla="*/ 206 w 208"/>
                  <a:gd name="T69" fmla="*/ 124 h 208"/>
                  <a:gd name="T70" fmla="*/ 207 w 208"/>
                  <a:gd name="T71" fmla="*/ 113 h 208"/>
                  <a:gd name="T72" fmla="*/ 207 w 208"/>
                  <a:gd name="T73" fmla="*/ 108 h 208"/>
                  <a:gd name="T74" fmla="*/ 207 w 208"/>
                  <a:gd name="T75" fmla="*/ 105 h 208"/>
                  <a:gd name="T76" fmla="*/ 207 w 208"/>
                  <a:gd name="T77" fmla="*/ 104 h 208"/>
                  <a:gd name="T78" fmla="*/ 208 w 208"/>
                  <a:gd name="T79" fmla="*/ 104 h 208"/>
                  <a:gd name="T80" fmla="*/ 206 w 208"/>
                  <a:gd name="T81" fmla="*/ 82 h 208"/>
                  <a:gd name="T82" fmla="*/ 200 w 208"/>
                  <a:gd name="T83" fmla="*/ 64 h 208"/>
                  <a:gd name="T84" fmla="*/ 190 w 208"/>
                  <a:gd name="T85" fmla="*/ 45 h 208"/>
                  <a:gd name="T86" fmla="*/ 177 w 208"/>
                  <a:gd name="T87" fmla="*/ 31 h 208"/>
                  <a:gd name="T88" fmla="*/ 160 w 208"/>
                  <a:gd name="T89" fmla="*/ 17 h 208"/>
                  <a:gd name="T90" fmla="*/ 143 w 208"/>
                  <a:gd name="T91" fmla="*/ 8 h 208"/>
                  <a:gd name="T92" fmla="*/ 123 w 208"/>
                  <a:gd name="T93" fmla="*/ 1 h 208"/>
                  <a:gd name="T94" fmla="*/ 104 w 208"/>
                  <a:gd name="T9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104" y="0"/>
                    </a:moveTo>
                    <a:lnTo>
                      <a:pt x="82" y="1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1"/>
                    </a:ln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1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245">
                <a:extLst>
                  <a:ext uri="{FF2B5EF4-FFF2-40B4-BE49-F238E27FC236}">
                    <a16:creationId xmlns:a16="http://schemas.microsoft.com/office/drawing/2014/main" id="{2CD37626-D999-2CCA-AEDB-BCE547171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3436938"/>
                <a:ext cx="82550" cy="84138"/>
              </a:xfrm>
              <a:custGeom>
                <a:avLst/>
                <a:gdLst>
                  <a:gd name="T0" fmla="*/ 31 w 208"/>
                  <a:gd name="T1" fmla="*/ 31 h 208"/>
                  <a:gd name="T2" fmla="*/ 17 w 208"/>
                  <a:gd name="T3" fmla="*/ 45 h 208"/>
                  <a:gd name="T4" fmla="*/ 7 w 208"/>
                  <a:gd name="T5" fmla="*/ 64 h 208"/>
                  <a:gd name="T6" fmla="*/ 1 w 208"/>
                  <a:gd name="T7" fmla="*/ 82 h 208"/>
                  <a:gd name="T8" fmla="*/ 0 w 208"/>
                  <a:gd name="T9" fmla="*/ 104 h 208"/>
                  <a:gd name="T10" fmla="*/ 1 w 208"/>
                  <a:gd name="T11" fmla="*/ 124 h 208"/>
                  <a:gd name="T12" fmla="*/ 7 w 208"/>
                  <a:gd name="T13" fmla="*/ 143 h 208"/>
                  <a:gd name="T14" fmla="*/ 17 w 208"/>
                  <a:gd name="T15" fmla="*/ 161 h 208"/>
                  <a:gd name="T16" fmla="*/ 31 w 208"/>
                  <a:gd name="T17" fmla="*/ 178 h 208"/>
                  <a:gd name="T18" fmla="*/ 45 w 208"/>
                  <a:gd name="T19" fmla="*/ 190 h 208"/>
                  <a:gd name="T20" fmla="*/ 63 w 208"/>
                  <a:gd name="T21" fmla="*/ 200 h 208"/>
                  <a:gd name="T22" fmla="*/ 82 w 208"/>
                  <a:gd name="T23" fmla="*/ 206 h 208"/>
                  <a:gd name="T24" fmla="*/ 104 w 208"/>
                  <a:gd name="T25" fmla="*/ 208 h 208"/>
                  <a:gd name="T26" fmla="*/ 104 w 208"/>
                  <a:gd name="T27" fmla="*/ 207 h 208"/>
                  <a:gd name="T28" fmla="*/ 105 w 208"/>
                  <a:gd name="T29" fmla="*/ 207 h 208"/>
                  <a:gd name="T30" fmla="*/ 108 w 208"/>
                  <a:gd name="T31" fmla="*/ 207 h 208"/>
                  <a:gd name="T32" fmla="*/ 113 w 208"/>
                  <a:gd name="T33" fmla="*/ 207 h 208"/>
                  <a:gd name="T34" fmla="*/ 123 w 208"/>
                  <a:gd name="T35" fmla="*/ 206 h 208"/>
                  <a:gd name="T36" fmla="*/ 133 w 208"/>
                  <a:gd name="T37" fmla="*/ 203 h 208"/>
                  <a:gd name="T38" fmla="*/ 143 w 208"/>
                  <a:gd name="T39" fmla="*/ 200 h 208"/>
                  <a:gd name="T40" fmla="*/ 151 w 208"/>
                  <a:gd name="T41" fmla="*/ 195 h 208"/>
                  <a:gd name="T42" fmla="*/ 160 w 208"/>
                  <a:gd name="T43" fmla="*/ 190 h 208"/>
                  <a:gd name="T44" fmla="*/ 168 w 208"/>
                  <a:gd name="T45" fmla="*/ 184 h 208"/>
                  <a:gd name="T46" fmla="*/ 177 w 208"/>
                  <a:gd name="T47" fmla="*/ 178 h 208"/>
                  <a:gd name="T48" fmla="*/ 179 w 208"/>
                  <a:gd name="T49" fmla="*/ 173 h 208"/>
                  <a:gd name="T50" fmla="*/ 181 w 208"/>
                  <a:gd name="T51" fmla="*/ 170 h 208"/>
                  <a:gd name="T52" fmla="*/ 183 w 208"/>
                  <a:gd name="T53" fmla="*/ 169 h 208"/>
                  <a:gd name="T54" fmla="*/ 190 w 208"/>
                  <a:gd name="T55" fmla="*/ 161 h 208"/>
                  <a:gd name="T56" fmla="*/ 200 w 208"/>
                  <a:gd name="T57" fmla="*/ 143 h 208"/>
                  <a:gd name="T58" fmla="*/ 203 w 208"/>
                  <a:gd name="T59" fmla="*/ 133 h 208"/>
                  <a:gd name="T60" fmla="*/ 206 w 208"/>
                  <a:gd name="T61" fmla="*/ 124 h 208"/>
                  <a:gd name="T62" fmla="*/ 207 w 208"/>
                  <a:gd name="T63" fmla="*/ 113 h 208"/>
                  <a:gd name="T64" fmla="*/ 207 w 208"/>
                  <a:gd name="T65" fmla="*/ 108 h 208"/>
                  <a:gd name="T66" fmla="*/ 207 w 208"/>
                  <a:gd name="T67" fmla="*/ 105 h 208"/>
                  <a:gd name="T68" fmla="*/ 207 w 208"/>
                  <a:gd name="T69" fmla="*/ 104 h 208"/>
                  <a:gd name="T70" fmla="*/ 208 w 208"/>
                  <a:gd name="T71" fmla="*/ 104 h 208"/>
                  <a:gd name="T72" fmla="*/ 206 w 208"/>
                  <a:gd name="T73" fmla="*/ 82 h 208"/>
                  <a:gd name="T74" fmla="*/ 200 w 208"/>
                  <a:gd name="T75" fmla="*/ 64 h 208"/>
                  <a:gd name="T76" fmla="*/ 190 w 208"/>
                  <a:gd name="T77" fmla="*/ 45 h 208"/>
                  <a:gd name="T78" fmla="*/ 177 w 208"/>
                  <a:gd name="T79" fmla="*/ 31 h 208"/>
                  <a:gd name="T80" fmla="*/ 160 w 208"/>
                  <a:gd name="T81" fmla="*/ 17 h 208"/>
                  <a:gd name="T82" fmla="*/ 143 w 208"/>
                  <a:gd name="T83" fmla="*/ 8 h 208"/>
                  <a:gd name="T84" fmla="*/ 123 w 208"/>
                  <a:gd name="T85" fmla="*/ 1 h 208"/>
                  <a:gd name="T86" fmla="*/ 104 w 208"/>
                  <a:gd name="T87" fmla="*/ 0 h 208"/>
                  <a:gd name="T88" fmla="*/ 82 w 208"/>
                  <a:gd name="T89" fmla="*/ 1 h 208"/>
                  <a:gd name="T90" fmla="*/ 63 w 208"/>
                  <a:gd name="T91" fmla="*/ 8 h 208"/>
                  <a:gd name="T92" fmla="*/ 45 w 208"/>
                  <a:gd name="T93" fmla="*/ 17 h 208"/>
                  <a:gd name="T94" fmla="*/ 31 w 208"/>
                  <a:gd name="T95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8" h="208">
                    <a:moveTo>
                      <a:pt x="31" y="31"/>
                    </a:moveTo>
                    <a:lnTo>
                      <a:pt x="17" y="45"/>
                    </a:lnTo>
                    <a:lnTo>
                      <a:pt x="7" y="64"/>
                    </a:lnTo>
                    <a:lnTo>
                      <a:pt x="1" y="82"/>
                    </a:lnTo>
                    <a:lnTo>
                      <a:pt x="0" y="104"/>
                    </a:lnTo>
                    <a:lnTo>
                      <a:pt x="1" y="124"/>
                    </a:lnTo>
                    <a:lnTo>
                      <a:pt x="7" y="143"/>
                    </a:lnTo>
                    <a:lnTo>
                      <a:pt x="17" y="161"/>
                    </a:lnTo>
                    <a:lnTo>
                      <a:pt x="31" y="178"/>
                    </a:lnTo>
                    <a:lnTo>
                      <a:pt x="45" y="190"/>
                    </a:lnTo>
                    <a:lnTo>
                      <a:pt x="63" y="200"/>
                    </a:lnTo>
                    <a:lnTo>
                      <a:pt x="82" y="206"/>
                    </a:lnTo>
                    <a:lnTo>
                      <a:pt x="104" y="208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8" y="207"/>
                    </a:lnTo>
                    <a:lnTo>
                      <a:pt x="113" y="207"/>
                    </a:lnTo>
                    <a:lnTo>
                      <a:pt x="123" y="206"/>
                    </a:lnTo>
                    <a:lnTo>
                      <a:pt x="133" y="203"/>
                    </a:lnTo>
                    <a:lnTo>
                      <a:pt x="143" y="200"/>
                    </a:lnTo>
                    <a:lnTo>
                      <a:pt x="151" y="195"/>
                    </a:lnTo>
                    <a:lnTo>
                      <a:pt x="160" y="190"/>
                    </a:lnTo>
                    <a:lnTo>
                      <a:pt x="168" y="184"/>
                    </a:lnTo>
                    <a:lnTo>
                      <a:pt x="177" y="178"/>
                    </a:lnTo>
                    <a:lnTo>
                      <a:pt x="179" y="173"/>
                    </a:lnTo>
                    <a:lnTo>
                      <a:pt x="181" y="170"/>
                    </a:lnTo>
                    <a:lnTo>
                      <a:pt x="183" y="169"/>
                    </a:lnTo>
                    <a:lnTo>
                      <a:pt x="190" y="161"/>
                    </a:lnTo>
                    <a:lnTo>
                      <a:pt x="200" y="143"/>
                    </a:lnTo>
                    <a:lnTo>
                      <a:pt x="203" y="133"/>
                    </a:lnTo>
                    <a:lnTo>
                      <a:pt x="206" y="124"/>
                    </a:lnTo>
                    <a:lnTo>
                      <a:pt x="207" y="113"/>
                    </a:lnTo>
                    <a:lnTo>
                      <a:pt x="207" y="108"/>
                    </a:lnTo>
                    <a:lnTo>
                      <a:pt x="207" y="105"/>
                    </a:lnTo>
                    <a:lnTo>
                      <a:pt x="207" y="104"/>
                    </a:lnTo>
                    <a:lnTo>
                      <a:pt x="208" y="104"/>
                    </a:lnTo>
                    <a:lnTo>
                      <a:pt x="206" y="82"/>
                    </a:lnTo>
                    <a:lnTo>
                      <a:pt x="200" y="64"/>
                    </a:lnTo>
                    <a:lnTo>
                      <a:pt x="190" y="45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82" y="1"/>
                    </a:lnTo>
                    <a:lnTo>
                      <a:pt x="63" y="8"/>
                    </a:lnTo>
                    <a:lnTo>
                      <a:pt x="45" y="17"/>
                    </a:lnTo>
                    <a:lnTo>
                      <a:pt x="31" y="31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246">
                <a:extLst>
                  <a:ext uri="{FF2B5EF4-FFF2-40B4-BE49-F238E27FC236}">
                    <a16:creationId xmlns:a16="http://schemas.microsoft.com/office/drawing/2014/main" id="{75E00EBF-7AC3-6381-4937-4B49BE3D9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3370263"/>
                <a:ext cx="82550" cy="82550"/>
              </a:xfrm>
              <a:custGeom>
                <a:avLst/>
                <a:gdLst>
                  <a:gd name="T0" fmla="*/ 105 w 209"/>
                  <a:gd name="T1" fmla="*/ 0 h 209"/>
                  <a:gd name="T2" fmla="*/ 82 w 209"/>
                  <a:gd name="T3" fmla="*/ 2 h 209"/>
                  <a:gd name="T4" fmla="*/ 64 w 209"/>
                  <a:gd name="T5" fmla="*/ 8 h 209"/>
                  <a:gd name="T6" fmla="*/ 46 w 209"/>
                  <a:gd name="T7" fmla="*/ 17 h 209"/>
                  <a:gd name="T8" fmla="*/ 32 w 209"/>
                  <a:gd name="T9" fmla="*/ 32 h 209"/>
                  <a:gd name="T10" fmla="*/ 17 w 209"/>
                  <a:gd name="T11" fmla="*/ 46 h 209"/>
                  <a:gd name="T12" fmla="*/ 8 w 209"/>
                  <a:gd name="T13" fmla="*/ 64 h 209"/>
                  <a:gd name="T14" fmla="*/ 2 w 209"/>
                  <a:gd name="T15" fmla="*/ 82 h 209"/>
                  <a:gd name="T16" fmla="*/ 0 w 209"/>
                  <a:gd name="T17" fmla="*/ 105 h 209"/>
                  <a:gd name="T18" fmla="*/ 2 w 209"/>
                  <a:gd name="T19" fmla="*/ 124 h 209"/>
                  <a:gd name="T20" fmla="*/ 8 w 209"/>
                  <a:gd name="T21" fmla="*/ 144 h 209"/>
                  <a:gd name="T22" fmla="*/ 17 w 209"/>
                  <a:gd name="T23" fmla="*/ 162 h 209"/>
                  <a:gd name="T24" fmla="*/ 32 w 209"/>
                  <a:gd name="T25" fmla="*/ 179 h 209"/>
                  <a:gd name="T26" fmla="*/ 46 w 209"/>
                  <a:gd name="T27" fmla="*/ 191 h 209"/>
                  <a:gd name="T28" fmla="*/ 64 w 209"/>
                  <a:gd name="T29" fmla="*/ 201 h 209"/>
                  <a:gd name="T30" fmla="*/ 82 w 209"/>
                  <a:gd name="T31" fmla="*/ 206 h 209"/>
                  <a:gd name="T32" fmla="*/ 105 w 209"/>
                  <a:gd name="T33" fmla="*/ 209 h 209"/>
                  <a:gd name="T34" fmla="*/ 105 w 209"/>
                  <a:gd name="T35" fmla="*/ 208 h 209"/>
                  <a:gd name="T36" fmla="*/ 106 w 209"/>
                  <a:gd name="T37" fmla="*/ 208 h 209"/>
                  <a:gd name="T38" fmla="*/ 109 w 209"/>
                  <a:gd name="T39" fmla="*/ 208 h 209"/>
                  <a:gd name="T40" fmla="*/ 114 w 209"/>
                  <a:gd name="T41" fmla="*/ 208 h 209"/>
                  <a:gd name="T42" fmla="*/ 124 w 209"/>
                  <a:gd name="T43" fmla="*/ 206 h 209"/>
                  <a:gd name="T44" fmla="*/ 133 w 209"/>
                  <a:gd name="T45" fmla="*/ 204 h 209"/>
                  <a:gd name="T46" fmla="*/ 144 w 209"/>
                  <a:gd name="T47" fmla="*/ 201 h 209"/>
                  <a:gd name="T48" fmla="*/ 152 w 209"/>
                  <a:gd name="T49" fmla="*/ 196 h 209"/>
                  <a:gd name="T50" fmla="*/ 161 w 209"/>
                  <a:gd name="T51" fmla="*/ 191 h 209"/>
                  <a:gd name="T52" fmla="*/ 168 w 209"/>
                  <a:gd name="T53" fmla="*/ 184 h 209"/>
                  <a:gd name="T54" fmla="*/ 178 w 209"/>
                  <a:gd name="T55" fmla="*/ 179 h 209"/>
                  <a:gd name="T56" fmla="*/ 180 w 209"/>
                  <a:gd name="T57" fmla="*/ 174 h 209"/>
                  <a:gd name="T58" fmla="*/ 182 w 209"/>
                  <a:gd name="T59" fmla="*/ 171 h 209"/>
                  <a:gd name="T60" fmla="*/ 184 w 209"/>
                  <a:gd name="T61" fmla="*/ 170 h 209"/>
                  <a:gd name="T62" fmla="*/ 191 w 209"/>
                  <a:gd name="T63" fmla="*/ 162 h 209"/>
                  <a:gd name="T64" fmla="*/ 201 w 209"/>
                  <a:gd name="T65" fmla="*/ 144 h 209"/>
                  <a:gd name="T66" fmla="*/ 204 w 209"/>
                  <a:gd name="T67" fmla="*/ 133 h 209"/>
                  <a:gd name="T68" fmla="*/ 206 w 209"/>
                  <a:gd name="T69" fmla="*/ 124 h 209"/>
                  <a:gd name="T70" fmla="*/ 208 w 209"/>
                  <a:gd name="T71" fmla="*/ 114 h 209"/>
                  <a:gd name="T72" fmla="*/ 208 w 209"/>
                  <a:gd name="T73" fmla="*/ 108 h 209"/>
                  <a:gd name="T74" fmla="*/ 208 w 209"/>
                  <a:gd name="T75" fmla="*/ 106 h 209"/>
                  <a:gd name="T76" fmla="*/ 208 w 209"/>
                  <a:gd name="T77" fmla="*/ 105 h 209"/>
                  <a:gd name="T78" fmla="*/ 209 w 209"/>
                  <a:gd name="T79" fmla="*/ 105 h 209"/>
                  <a:gd name="T80" fmla="*/ 206 w 209"/>
                  <a:gd name="T81" fmla="*/ 82 h 209"/>
                  <a:gd name="T82" fmla="*/ 201 w 209"/>
                  <a:gd name="T83" fmla="*/ 64 h 209"/>
                  <a:gd name="T84" fmla="*/ 191 w 209"/>
                  <a:gd name="T85" fmla="*/ 46 h 209"/>
                  <a:gd name="T86" fmla="*/ 178 w 209"/>
                  <a:gd name="T87" fmla="*/ 32 h 209"/>
                  <a:gd name="T88" fmla="*/ 161 w 209"/>
                  <a:gd name="T89" fmla="*/ 17 h 209"/>
                  <a:gd name="T90" fmla="*/ 144 w 209"/>
                  <a:gd name="T91" fmla="*/ 8 h 209"/>
                  <a:gd name="T92" fmla="*/ 124 w 209"/>
                  <a:gd name="T93" fmla="*/ 2 h 209"/>
                  <a:gd name="T94" fmla="*/ 105 w 209"/>
                  <a:gd name="T9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105" y="0"/>
                    </a:move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9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2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2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4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247">
                <a:extLst>
                  <a:ext uri="{FF2B5EF4-FFF2-40B4-BE49-F238E27FC236}">
                    <a16:creationId xmlns:a16="http://schemas.microsoft.com/office/drawing/2014/main" id="{37E594DB-1D5E-39AA-7701-6E161F1D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5788" y="3370263"/>
                <a:ext cx="82550" cy="82550"/>
              </a:xfrm>
              <a:custGeom>
                <a:avLst/>
                <a:gdLst>
                  <a:gd name="T0" fmla="*/ 32 w 209"/>
                  <a:gd name="T1" fmla="*/ 32 h 209"/>
                  <a:gd name="T2" fmla="*/ 17 w 209"/>
                  <a:gd name="T3" fmla="*/ 46 h 209"/>
                  <a:gd name="T4" fmla="*/ 8 w 209"/>
                  <a:gd name="T5" fmla="*/ 64 h 209"/>
                  <a:gd name="T6" fmla="*/ 2 w 209"/>
                  <a:gd name="T7" fmla="*/ 82 h 209"/>
                  <a:gd name="T8" fmla="*/ 0 w 209"/>
                  <a:gd name="T9" fmla="*/ 105 h 209"/>
                  <a:gd name="T10" fmla="*/ 2 w 209"/>
                  <a:gd name="T11" fmla="*/ 124 h 209"/>
                  <a:gd name="T12" fmla="*/ 8 w 209"/>
                  <a:gd name="T13" fmla="*/ 144 h 209"/>
                  <a:gd name="T14" fmla="*/ 17 w 209"/>
                  <a:gd name="T15" fmla="*/ 162 h 209"/>
                  <a:gd name="T16" fmla="*/ 32 w 209"/>
                  <a:gd name="T17" fmla="*/ 179 h 209"/>
                  <a:gd name="T18" fmla="*/ 46 w 209"/>
                  <a:gd name="T19" fmla="*/ 191 h 209"/>
                  <a:gd name="T20" fmla="*/ 64 w 209"/>
                  <a:gd name="T21" fmla="*/ 201 h 209"/>
                  <a:gd name="T22" fmla="*/ 82 w 209"/>
                  <a:gd name="T23" fmla="*/ 206 h 209"/>
                  <a:gd name="T24" fmla="*/ 105 w 209"/>
                  <a:gd name="T25" fmla="*/ 209 h 209"/>
                  <a:gd name="T26" fmla="*/ 105 w 209"/>
                  <a:gd name="T27" fmla="*/ 208 h 209"/>
                  <a:gd name="T28" fmla="*/ 106 w 209"/>
                  <a:gd name="T29" fmla="*/ 208 h 209"/>
                  <a:gd name="T30" fmla="*/ 109 w 209"/>
                  <a:gd name="T31" fmla="*/ 208 h 209"/>
                  <a:gd name="T32" fmla="*/ 114 w 209"/>
                  <a:gd name="T33" fmla="*/ 208 h 209"/>
                  <a:gd name="T34" fmla="*/ 124 w 209"/>
                  <a:gd name="T35" fmla="*/ 206 h 209"/>
                  <a:gd name="T36" fmla="*/ 133 w 209"/>
                  <a:gd name="T37" fmla="*/ 204 h 209"/>
                  <a:gd name="T38" fmla="*/ 144 w 209"/>
                  <a:gd name="T39" fmla="*/ 201 h 209"/>
                  <a:gd name="T40" fmla="*/ 152 w 209"/>
                  <a:gd name="T41" fmla="*/ 196 h 209"/>
                  <a:gd name="T42" fmla="*/ 161 w 209"/>
                  <a:gd name="T43" fmla="*/ 191 h 209"/>
                  <a:gd name="T44" fmla="*/ 168 w 209"/>
                  <a:gd name="T45" fmla="*/ 184 h 209"/>
                  <a:gd name="T46" fmla="*/ 178 w 209"/>
                  <a:gd name="T47" fmla="*/ 179 h 209"/>
                  <a:gd name="T48" fmla="*/ 180 w 209"/>
                  <a:gd name="T49" fmla="*/ 174 h 209"/>
                  <a:gd name="T50" fmla="*/ 182 w 209"/>
                  <a:gd name="T51" fmla="*/ 171 h 209"/>
                  <a:gd name="T52" fmla="*/ 184 w 209"/>
                  <a:gd name="T53" fmla="*/ 170 h 209"/>
                  <a:gd name="T54" fmla="*/ 191 w 209"/>
                  <a:gd name="T55" fmla="*/ 162 h 209"/>
                  <a:gd name="T56" fmla="*/ 201 w 209"/>
                  <a:gd name="T57" fmla="*/ 144 h 209"/>
                  <a:gd name="T58" fmla="*/ 204 w 209"/>
                  <a:gd name="T59" fmla="*/ 133 h 209"/>
                  <a:gd name="T60" fmla="*/ 206 w 209"/>
                  <a:gd name="T61" fmla="*/ 124 h 209"/>
                  <a:gd name="T62" fmla="*/ 208 w 209"/>
                  <a:gd name="T63" fmla="*/ 114 h 209"/>
                  <a:gd name="T64" fmla="*/ 208 w 209"/>
                  <a:gd name="T65" fmla="*/ 108 h 209"/>
                  <a:gd name="T66" fmla="*/ 208 w 209"/>
                  <a:gd name="T67" fmla="*/ 106 h 209"/>
                  <a:gd name="T68" fmla="*/ 208 w 209"/>
                  <a:gd name="T69" fmla="*/ 105 h 209"/>
                  <a:gd name="T70" fmla="*/ 209 w 209"/>
                  <a:gd name="T71" fmla="*/ 105 h 209"/>
                  <a:gd name="T72" fmla="*/ 206 w 209"/>
                  <a:gd name="T73" fmla="*/ 82 h 209"/>
                  <a:gd name="T74" fmla="*/ 201 w 209"/>
                  <a:gd name="T75" fmla="*/ 64 h 209"/>
                  <a:gd name="T76" fmla="*/ 191 w 209"/>
                  <a:gd name="T77" fmla="*/ 46 h 209"/>
                  <a:gd name="T78" fmla="*/ 178 w 209"/>
                  <a:gd name="T79" fmla="*/ 32 h 209"/>
                  <a:gd name="T80" fmla="*/ 161 w 209"/>
                  <a:gd name="T81" fmla="*/ 17 h 209"/>
                  <a:gd name="T82" fmla="*/ 144 w 209"/>
                  <a:gd name="T83" fmla="*/ 8 h 209"/>
                  <a:gd name="T84" fmla="*/ 124 w 209"/>
                  <a:gd name="T85" fmla="*/ 2 h 209"/>
                  <a:gd name="T86" fmla="*/ 105 w 209"/>
                  <a:gd name="T87" fmla="*/ 0 h 209"/>
                  <a:gd name="T88" fmla="*/ 82 w 209"/>
                  <a:gd name="T89" fmla="*/ 2 h 209"/>
                  <a:gd name="T90" fmla="*/ 64 w 209"/>
                  <a:gd name="T91" fmla="*/ 8 h 209"/>
                  <a:gd name="T92" fmla="*/ 46 w 209"/>
                  <a:gd name="T93" fmla="*/ 17 h 209"/>
                  <a:gd name="T94" fmla="*/ 32 w 209"/>
                  <a:gd name="T95" fmla="*/ 3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9" h="209">
                    <a:moveTo>
                      <a:pt x="32" y="32"/>
                    </a:moveTo>
                    <a:lnTo>
                      <a:pt x="17" y="46"/>
                    </a:lnTo>
                    <a:lnTo>
                      <a:pt x="8" y="64"/>
                    </a:lnTo>
                    <a:lnTo>
                      <a:pt x="2" y="82"/>
                    </a:lnTo>
                    <a:lnTo>
                      <a:pt x="0" y="105"/>
                    </a:lnTo>
                    <a:lnTo>
                      <a:pt x="2" y="124"/>
                    </a:lnTo>
                    <a:lnTo>
                      <a:pt x="8" y="144"/>
                    </a:lnTo>
                    <a:lnTo>
                      <a:pt x="17" y="162"/>
                    </a:lnTo>
                    <a:lnTo>
                      <a:pt x="32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2" y="206"/>
                    </a:lnTo>
                    <a:lnTo>
                      <a:pt x="105" y="209"/>
                    </a:lnTo>
                    <a:lnTo>
                      <a:pt x="105" y="208"/>
                    </a:lnTo>
                    <a:lnTo>
                      <a:pt x="106" y="208"/>
                    </a:lnTo>
                    <a:lnTo>
                      <a:pt x="109" y="208"/>
                    </a:lnTo>
                    <a:lnTo>
                      <a:pt x="114" y="208"/>
                    </a:lnTo>
                    <a:lnTo>
                      <a:pt x="124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2" y="196"/>
                    </a:lnTo>
                    <a:lnTo>
                      <a:pt x="161" y="191"/>
                    </a:lnTo>
                    <a:lnTo>
                      <a:pt x="168" y="184"/>
                    </a:lnTo>
                    <a:lnTo>
                      <a:pt x="178" y="179"/>
                    </a:lnTo>
                    <a:lnTo>
                      <a:pt x="180" y="174"/>
                    </a:lnTo>
                    <a:lnTo>
                      <a:pt x="182" y="171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4" y="133"/>
                    </a:lnTo>
                    <a:lnTo>
                      <a:pt x="206" y="124"/>
                    </a:lnTo>
                    <a:lnTo>
                      <a:pt x="208" y="114"/>
                    </a:lnTo>
                    <a:lnTo>
                      <a:pt x="208" y="108"/>
                    </a:lnTo>
                    <a:lnTo>
                      <a:pt x="208" y="106"/>
                    </a:lnTo>
                    <a:lnTo>
                      <a:pt x="208" y="105"/>
                    </a:lnTo>
                    <a:lnTo>
                      <a:pt x="209" y="105"/>
                    </a:lnTo>
                    <a:lnTo>
                      <a:pt x="206" y="82"/>
                    </a:lnTo>
                    <a:lnTo>
                      <a:pt x="201" y="64"/>
                    </a:lnTo>
                    <a:lnTo>
                      <a:pt x="191" y="46"/>
                    </a:lnTo>
                    <a:lnTo>
                      <a:pt x="178" y="32"/>
                    </a:lnTo>
                    <a:lnTo>
                      <a:pt x="161" y="17"/>
                    </a:lnTo>
                    <a:lnTo>
                      <a:pt x="144" y="8"/>
                    </a:lnTo>
                    <a:lnTo>
                      <a:pt x="124" y="2"/>
                    </a:lnTo>
                    <a:lnTo>
                      <a:pt x="105" y="0"/>
                    </a:lnTo>
                    <a:lnTo>
                      <a:pt x="82" y="2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2" y="32"/>
                    </a:lnTo>
                  </a:path>
                </a:pathLst>
              </a:custGeom>
              <a:noFill/>
              <a:ln w="11113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228" name="ZoneTexte 3227">
              <a:extLst>
                <a:ext uri="{FF2B5EF4-FFF2-40B4-BE49-F238E27FC236}">
                  <a16:creationId xmlns:a16="http://schemas.microsoft.com/office/drawing/2014/main" id="{EB26EA88-FABE-5F49-0B36-485508C4CEC1}"/>
                </a:ext>
              </a:extLst>
            </p:cNvPr>
            <p:cNvSpPr txBox="1"/>
            <p:nvPr/>
          </p:nvSpPr>
          <p:spPr>
            <a:xfrm>
              <a:off x="1988017" y="3343368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</a:t>
              </a:r>
            </a:p>
          </p:txBody>
        </p:sp>
      </p:grpSp>
      <p:sp>
        <p:nvSpPr>
          <p:cNvPr id="3229" name="ZoneTexte 3228">
            <a:extLst>
              <a:ext uri="{FF2B5EF4-FFF2-40B4-BE49-F238E27FC236}">
                <a16:creationId xmlns:a16="http://schemas.microsoft.com/office/drawing/2014/main" id="{820E9B46-A90C-1357-69A3-F8775C7CCF7B}"/>
              </a:ext>
            </a:extLst>
          </p:cNvPr>
          <p:cNvSpPr txBox="1"/>
          <p:nvPr/>
        </p:nvSpPr>
        <p:spPr>
          <a:xfrm>
            <a:off x="4059156" y="280790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30" name="ZoneTexte 3229">
            <a:extLst>
              <a:ext uri="{FF2B5EF4-FFF2-40B4-BE49-F238E27FC236}">
                <a16:creationId xmlns:a16="http://schemas.microsoft.com/office/drawing/2014/main" id="{816064F4-3EF2-058F-D79B-07866D956D08}"/>
              </a:ext>
            </a:extLst>
          </p:cNvPr>
          <p:cNvSpPr txBox="1"/>
          <p:nvPr/>
        </p:nvSpPr>
        <p:spPr>
          <a:xfrm>
            <a:off x="4059156" y="2296993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40</a:t>
            </a:r>
          </a:p>
        </p:txBody>
      </p:sp>
      <p:sp>
        <p:nvSpPr>
          <p:cNvPr id="3231" name="ZoneTexte 3230">
            <a:extLst>
              <a:ext uri="{FF2B5EF4-FFF2-40B4-BE49-F238E27FC236}">
                <a16:creationId xmlns:a16="http://schemas.microsoft.com/office/drawing/2014/main" id="{19B49786-D5D2-D4E2-0501-2F01CAED847E}"/>
              </a:ext>
            </a:extLst>
          </p:cNvPr>
          <p:cNvSpPr txBox="1"/>
          <p:nvPr/>
        </p:nvSpPr>
        <p:spPr>
          <a:xfrm>
            <a:off x="4059156" y="175492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60</a:t>
            </a:r>
          </a:p>
        </p:txBody>
      </p:sp>
      <p:sp>
        <p:nvSpPr>
          <p:cNvPr id="3232" name="ZoneTexte 3231">
            <a:extLst>
              <a:ext uri="{FF2B5EF4-FFF2-40B4-BE49-F238E27FC236}">
                <a16:creationId xmlns:a16="http://schemas.microsoft.com/office/drawing/2014/main" id="{56D17C24-CC8A-12F1-8517-D8012E294ABE}"/>
              </a:ext>
            </a:extLst>
          </p:cNvPr>
          <p:cNvSpPr txBox="1"/>
          <p:nvPr/>
        </p:nvSpPr>
        <p:spPr>
          <a:xfrm>
            <a:off x="7765694" y="2001064"/>
            <a:ext cx="429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 err="1"/>
              <a:t>Any</a:t>
            </a:r>
            <a:endParaRPr lang="fr-FR" sz="1200" b="1" dirty="0"/>
          </a:p>
        </p:txBody>
      </p:sp>
      <p:sp>
        <p:nvSpPr>
          <p:cNvPr id="3233" name="ZoneTexte 3232">
            <a:extLst>
              <a:ext uri="{FF2B5EF4-FFF2-40B4-BE49-F238E27FC236}">
                <a16:creationId xmlns:a16="http://schemas.microsoft.com/office/drawing/2014/main" id="{0014EFC3-B119-2ACB-E4A3-82D284807364}"/>
              </a:ext>
            </a:extLst>
          </p:cNvPr>
          <p:cNvSpPr txBox="1"/>
          <p:nvPr/>
        </p:nvSpPr>
        <p:spPr>
          <a:xfrm>
            <a:off x="7765694" y="2168292"/>
            <a:ext cx="5166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INSTI</a:t>
            </a:r>
          </a:p>
        </p:txBody>
      </p:sp>
      <p:sp>
        <p:nvSpPr>
          <p:cNvPr id="3234" name="ZoneTexte 3233">
            <a:extLst>
              <a:ext uri="{FF2B5EF4-FFF2-40B4-BE49-F238E27FC236}">
                <a16:creationId xmlns:a16="http://schemas.microsoft.com/office/drawing/2014/main" id="{F7C1E977-C2AA-D903-4F0D-8BCA2882E879}"/>
              </a:ext>
            </a:extLst>
          </p:cNvPr>
          <p:cNvSpPr txBox="1"/>
          <p:nvPr/>
        </p:nvSpPr>
        <p:spPr>
          <a:xfrm>
            <a:off x="7765694" y="2335520"/>
            <a:ext cx="5903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NNRTI</a:t>
            </a:r>
          </a:p>
        </p:txBody>
      </p:sp>
      <p:sp>
        <p:nvSpPr>
          <p:cNvPr id="3235" name="ZoneTexte 3234">
            <a:extLst>
              <a:ext uri="{FF2B5EF4-FFF2-40B4-BE49-F238E27FC236}">
                <a16:creationId xmlns:a16="http://schemas.microsoft.com/office/drawing/2014/main" id="{977084E6-8C8D-FDA0-B986-1FAC78E46ACF}"/>
              </a:ext>
            </a:extLst>
          </p:cNvPr>
          <p:cNvSpPr txBox="1"/>
          <p:nvPr/>
        </p:nvSpPr>
        <p:spPr>
          <a:xfrm>
            <a:off x="7765694" y="2502748"/>
            <a:ext cx="4975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NRTI</a:t>
            </a:r>
          </a:p>
        </p:txBody>
      </p:sp>
      <p:sp>
        <p:nvSpPr>
          <p:cNvPr id="3236" name="ZoneTexte 3235">
            <a:extLst>
              <a:ext uri="{FF2B5EF4-FFF2-40B4-BE49-F238E27FC236}">
                <a16:creationId xmlns:a16="http://schemas.microsoft.com/office/drawing/2014/main" id="{E863BD1E-E2EF-E9AE-CC29-28A7C5AAA740}"/>
              </a:ext>
            </a:extLst>
          </p:cNvPr>
          <p:cNvSpPr txBox="1"/>
          <p:nvPr/>
        </p:nvSpPr>
        <p:spPr>
          <a:xfrm>
            <a:off x="7765694" y="2669977"/>
            <a:ext cx="312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b="1" dirty="0"/>
              <a:t>PI</a:t>
            </a:r>
          </a:p>
        </p:txBody>
      </p:sp>
      <p:sp>
        <p:nvSpPr>
          <p:cNvPr id="3237" name="ZoneTexte 3236">
            <a:extLst>
              <a:ext uri="{FF2B5EF4-FFF2-40B4-BE49-F238E27FC236}">
                <a16:creationId xmlns:a16="http://schemas.microsoft.com/office/drawing/2014/main" id="{EBBF6FCE-3A82-B4F9-8B07-F94FA6617AA9}"/>
              </a:ext>
            </a:extLst>
          </p:cNvPr>
          <p:cNvSpPr txBox="1"/>
          <p:nvPr/>
        </p:nvSpPr>
        <p:spPr>
          <a:xfrm>
            <a:off x="8830541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2012</a:t>
            </a:r>
          </a:p>
        </p:txBody>
      </p:sp>
      <p:sp>
        <p:nvSpPr>
          <p:cNvPr id="3238" name="ZoneTexte 3237">
            <a:extLst>
              <a:ext uri="{FF2B5EF4-FFF2-40B4-BE49-F238E27FC236}">
                <a16:creationId xmlns:a16="http://schemas.microsoft.com/office/drawing/2014/main" id="{3733008D-116C-8914-AC90-6610E41A5E5A}"/>
              </a:ext>
            </a:extLst>
          </p:cNvPr>
          <p:cNvSpPr txBox="1"/>
          <p:nvPr/>
        </p:nvSpPr>
        <p:spPr>
          <a:xfrm>
            <a:off x="9897623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2016</a:t>
            </a:r>
          </a:p>
        </p:txBody>
      </p:sp>
      <p:sp>
        <p:nvSpPr>
          <p:cNvPr id="3239" name="ZoneTexte 3238">
            <a:extLst>
              <a:ext uri="{FF2B5EF4-FFF2-40B4-BE49-F238E27FC236}">
                <a16:creationId xmlns:a16="http://schemas.microsoft.com/office/drawing/2014/main" id="{63F72DBF-A8B6-E5A5-C62A-60123AF81F52}"/>
              </a:ext>
            </a:extLst>
          </p:cNvPr>
          <p:cNvSpPr txBox="1"/>
          <p:nvPr/>
        </p:nvSpPr>
        <p:spPr>
          <a:xfrm>
            <a:off x="10431164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2018</a:t>
            </a:r>
          </a:p>
        </p:txBody>
      </p:sp>
      <p:sp>
        <p:nvSpPr>
          <p:cNvPr id="3240" name="ZoneTexte 3239">
            <a:extLst>
              <a:ext uri="{FF2B5EF4-FFF2-40B4-BE49-F238E27FC236}">
                <a16:creationId xmlns:a16="http://schemas.microsoft.com/office/drawing/2014/main" id="{46235B3F-7A86-11B8-0B34-019EC42E32FD}"/>
              </a:ext>
            </a:extLst>
          </p:cNvPr>
          <p:cNvSpPr txBox="1"/>
          <p:nvPr/>
        </p:nvSpPr>
        <p:spPr>
          <a:xfrm>
            <a:off x="10964705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2020</a:t>
            </a:r>
          </a:p>
        </p:txBody>
      </p:sp>
      <p:sp>
        <p:nvSpPr>
          <p:cNvPr id="3241" name="ZoneTexte 3240">
            <a:extLst>
              <a:ext uri="{FF2B5EF4-FFF2-40B4-BE49-F238E27FC236}">
                <a16:creationId xmlns:a16="http://schemas.microsoft.com/office/drawing/2014/main" id="{5E8F5548-E617-F612-6900-D64DADBA3305}"/>
              </a:ext>
            </a:extLst>
          </p:cNvPr>
          <p:cNvSpPr txBox="1"/>
          <p:nvPr/>
        </p:nvSpPr>
        <p:spPr>
          <a:xfrm>
            <a:off x="11498244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2022</a:t>
            </a:r>
          </a:p>
        </p:txBody>
      </p:sp>
      <p:sp>
        <p:nvSpPr>
          <p:cNvPr id="3242" name="ZoneTexte 3241">
            <a:extLst>
              <a:ext uri="{FF2B5EF4-FFF2-40B4-BE49-F238E27FC236}">
                <a16:creationId xmlns:a16="http://schemas.microsoft.com/office/drawing/2014/main" id="{F6837565-C349-9C1F-BAD0-652311FAB7B7}"/>
              </a:ext>
            </a:extLst>
          </p:cNvPr>
          <p:cNvSpPr txBox="1"/>
          <p:nvPr/>
        </p:nvSpPr>
        <p:spPr>
          <a:xfrm>
            <a:off x="9364082" y="3587728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/>
              <a:t>2014</a:t>
            </a:r>
          </a:p>
        </p:txBody>
      </p:sp>
      <p:sp>
        <p:nvSpPr>
          <p:cNvPr id="3244" name="ZoneTexte 3243">
            <a:extLst>
              <a:ext uri="{FF2B5EF4-FFF2-40B4-BE49-F238E27FC236}">
                <a16:creationId xmlns:a16="http://schemas.microsoft.com/office/drawing/2014/main" id="{BE817287-0156-D9CA-CF8B-A57EA025C2A9}"/>
              </a:ext>
            </a:extLst>
          </p:cNvPr>
          <p:cNvSpPr txBox="1"/>
          <p:nvPr/>
        </p:nvSpPr>
        <p:spPr>
          <a:xfrm>
            <a:off x="8665272" y="333161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45" name="ZoneTexte 3244">
            <a:extLst>
              <a:ext uri="{FF2B5EF4-FFF2-40B4-BE49-F238E27FC236}">
                <a16:creationId xmlns:a16="http://schemas.microsoft.com/office/drawing/2014/main" id="{3F9C6F8F-FE00-68C3-1F79-9665BF2402C5}"/>
              </a:ext>
            </a:extLst>
          </p:cNvPr>
          <p:cNvSpPr txBox="1"/>
          <p:nvPr/>
        </p:nvSpPr>
        <p:spPr>
          <a:xfrm>
            <a:off x="7135188" y="1015220"/>
            <a:ext cx="2906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Prevalence of resistance (%)</a:t>
            </a:r>
          </a:p>
        </p:txBody>
      </p:sp>
      <p:sp>
        <p:nvSpPr>
          <p:cNvPr id="3246" name="ZoneTexte 3245">
            <a:extLst>
              <a:ext uri="{FF2B5EF4-FFF2-40B4-BE49-F238E27FC236}">
                <a16:creationId xmlns:a16="http://schemas.microsoft.com/office/drawing/2014/main" id="{09BA75E5-2839-5043-1C4E-1F126EFBD827}"/>
              </a:ext>
            </a:extLst>
          </p:cNvPr>
          <p:cNvSpPr txBox="1"/>
          <p:nvPr/>
        </p:nvSpPr>
        <p:spPr>
          <a:xfrm>
            <a:off x="8665272" y="2978584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47" name="ZoneTexte 3246">
            <a:extLst>
              <a:ext uri="{FF2B5EF4-FFF2-40B4-BE49-F238E27FC236}">
                <a16:creationId xmlns:a16="http://schemas.microsoft.com/office/drawing/2014/main" id="{BFA9C58E-126F-F2B0-0949-46EDFBF035E7}"/>
              </a:ext>
            </a:extLst>
          </p:cNvPr>
          <p:cNvSpPr txBox="1"/>
          <p:nvPr/>
        </p:nvSpPr>
        <p:spPr>
          <a:xfrm>
            <a:off x="8583520" y="2625551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48" name="ZoneTexte 3247">
            <a:extLst>
              <a:ext uri="{FF2B5EF4-FFF2-40B4-BE49-F238E27FC236}">
                <a16:creationId xmlns:a16="http://schemas.microsoft.com/office/drawing/2014/main" id="{EEEE33A9-F5A3-07C4-BFB6-C5CBB6C6E69B}"/>
              </a:ext>
            </a:extLst>
          </p:cNvPr>
          <p:cNvSpPr txBox="1"/>
          <p:nvPr/>
        </p:nvSpPr>
        <p:spPr>
          <a:xfrm>
            <a:off x="8583520" y="2272518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49" name="ZoneTexte 3248">
            <a:extLst>
              <a:ext uri="{FF2B5EF4-FFF2-40B4-BE49-F238E27FC236}">
                <a16:creationId xmlns:a16="http://schemas.microsoft.com/office/drawing/2014/main" id="{C63732BB-5299-CA9B-C14D-C02113E3A3B1}"/>
              </a:ext>
            </a:extLst>
          </p:cNvPr>
          <p:cNvSpPr txBox="1"/>
          <p:nvPr/>
        </p:nvSpPr>
        <p:spPr>
          <a:xfrm>
            <a:off x="8583520" y="1919485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63" name="ZoneTexte 3262">
            <a:extLst>
              <a:ext uri="{FF2B5EF4-FFF2-40B4-BE49-F238E27FC236}">
                <a16:creationId xmlns:a16="http://schemas.microsoft.com/office/drawing/2014/main" id="{B1246B91-8CAE-514B-6518-3571C4A58E64}"/>
              </a:ext>
            </a:extLst>
          </p:cNvPr>
          <p:cNvSpPr txBox="1"/>
          <p:nvPr/>
        </p:nvSpPr>
        <p:spPr>
          <a:xfrm>
            <a:off x="4699428" y="1501466"/>
            <a:ext cx="3376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Treatment-experienced viremic PLVIH</a:t>
            </a:r>
          </a:p>
        </p:txBody>
      </p:sp>
      <p:sp>
        <p:nvSpPr>
          <p:cNvPr id="3265" name="ZoneTexte 3264">
            <a:extLst>
              <a:ext uri="{FF2B5EF4-FFF2-40B4-BE49-F238E27FC236}">
                <a16:creationId xmlns:a16="http://schemas.microsoft.com/office/drawing/2014/main" id="{6E9B0A21-F762-8621-C872-B5FA1129A30D}"/>
              </a:ext>
            </a:extLst>
          </p:cNvPr>
          <p:cNvSpPr txBox="1"/>
          <p:nvPr/>
        </p:nvSpPr>
        <p:spPr>
          <a:xfrm>
            <a:off x="9301721" y="1501466"/>
            <a:ext cx="1945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>
                <a:solidFill>
                  <a:srgbClr val="0070C0"/>
                </a:solidFill>
              </a:rPr>
              <a:t>Pre-Treatment PLVIH</a:t>
            </a:r>
          </a:p>
        </p:txBody>
      </p:sp>
      <p:grpSp>
        <p:nvGrpSpPr>
          <p:cNvPr id="3219" name="Groupe 3218">
            <a:extLst>
              <a:ext uri="{FF2B5EF4-FFF2-40B4-BE49-F238E27FC236}">
                <a16:creationId xmlns:a16="http://schemas.microsoft.com/office/drawing/2014/main" id="{0408B71C-F0EC-BCDC-3ABD-C1519ACDE75D}"/>
              </a:ext>
            </a:extLst>
          </p:cNvPr>
          <p:cNvGrpSpPr/>
          <p:nvPr/>
        </p:nvGrpSpPr>
        <p:grpSpPr>
          <a:xfrm rot="5400000">
            <a:off x="5022356" y="4239461"/>
            <a:ext cx="2128920" cy="1882775"/>
            <a:chOff x="7132638" y="1743075"/>
            <a:chExt cx="2217738" cy="1882775"/>
          </a:xfrm>
        </p:grpSpPr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2AB335C2-329D-1842-FBFC-22238C5A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1743075"/>
              <a:ext cx="2147888" cy="1816100"/>
            </a:xfrm>
            <a:custGeom>
              <a:avLst/>
              <a:gdLst>
                <a:gd name="T0" fmla="*/ 0 w 5410"/>
                <a:gd name="T1" fmla="*/ 0 h 4574"/>
                <a:gd name="T2" fmla="*/ 0 w 5410"/>
                <a:gd name="T3" fmla="*/ 4574 h 4574"/>
                <a:gd name="T4" fmla="*/ 5410 w 5410"/>
                <a:gd name="T5" fmla="*/ 4574 h 4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10" h="4574">
                  <a:moveTo>
                    <a:pt x="0" y="0"/>
                  </a:moveTo>
                  <a:lnTo>
                    <a:pt x="0" y="4574"/>
                  </a:lnTo>
                  <a:lnTo>
                    <a:pt x="5410" y="457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Line 11">
              <a:extLst>
                <a:ext uri="{FF2B5EF4-FFF2-40B4-BE49-F238E27FC236}">
                  <a16:creationId xmlns:a16="http://schemas.microsoft.com/office/drawing/2014/main" id="{8BA58BEF-D419-9C02-3E58-833FFDA0D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9472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Line 12">
              <a:extLst>
                <a:ext uri="{FF2B5EF4-FFF2-40B4-BE49-F238E27FC236}">
                  <a16:creationId xmlns:a16="http://schemas.microsoft.com/office/drawing/2014/main" id="{030B4D1D-839E-BDD9-2F8A-0053278BFD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83588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Line 13">
              <a:extLst>
                <a:ext uri="{FF2B5EF4-FFF2-40B4-BE49-F238E27FC236}">
                  <a16:creationId xmlns:a16="http://schemas.microsoft.com/office/drawing/2014/main" id="{E30F463D-C08F-9421-D223-11899D2A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1541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Line 14">
              <a:extLst>
                <a:ext uri="{FF2B5EF4-FFF2-40B4-BE49-F238E27FC236}">
                  <a16:creationId xmlns:a16="http://schemas.microsoft.com/office/drawing/2014/main" id="{4792BA84-71D0-A82E-5094-C96CDB2FA0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586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Line 15">
              <a:extLst>
                <a:ext uri="{FF2B5EF4-FFF2-40B4-BE49-F238E27FC236}">
                  <a16:creationId xmlns:a16="http://schemas.microsoft.com/office/drawing/2014/main" id="{F4F9ABCB-77A5-0F79-701F-B06877834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2972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Line 16">
              <a:extLst>
                <a:ext uri="{FF2B5EF4-FFF2-40B4-BE49-F238E27FC236}">
                  <a16:creationId xmlns:a16="http://schemas.microsoft.com/office/drawing/2014/main" id="{8C85DC41-8D88-6074-D52A-0CD6CFC22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31076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Line 17">
              <a:extLst>
                <a:ext uri="{FF2B5EF4-FFF2-40B4-BE49-F238E27FC236}">
                  <a16:creationId xmlns:a16="http://schemas.microsoft.com/office/drawing/2014/main" id="{6E26A238-78B1-2EFC-1A70-51CB08DE2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53351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Line 18">
              <a:extLst>
                <a:ext uri="{FF2B5EF4-FFF2-40B4-BE49-F238E27FC236}">
                  <a16:creationId xmlns:a16="http://schemas.microsoft.com/office/drawing/2014/main" id="{E233B1D8-3483-E406-956F-3C14A07FCF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42213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98E39935-7D1A-6A10-D357-19E67638D8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4038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Line 20">
              <a:extLst>
                <a:ext uri="{FF2B5EF4-FFF2-40B4-BE49-F238E27FC236}">
                  <a16:creationId xmlns:a16="http://schemas.microsoft.com/office/drawing/2014/main" id="{74AED266-5967-8FF4-A71F-A79464F29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2901" y="3559175"/>
              <a:ext cx="0" cy="666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Line 43">
              <a:extLst>
                <a:ext uri="{FF2B5EF4-FFF2-40B4-BE49-F238E27FC236}">
                  <a16:creationId xmlns:a16="http://schemas.microsoft.com/office/drawing/2014/main" id="{3B64DFF6-99F6-944F-E4E1-2812A439FB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182562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Line 44">
              <a:extLst>
                <a:ext uri="{FF2B5EF4-FFF2-40B4-BE49-F238E27FC236}">
                  <a16:creationId xmlns:a16="http://schemas.microsoft.com/office/drawing/2014/main" id="{4600261F-797A-86A7-0BEA-4F4A673C4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223837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Line 45">
              <a:extLst>
                <a:ext uri="{FF2B5EF4-FFF2-40B4-BE49-F238E27FC236}">
                  <a16:creationId xmlns:a16="http://schemas.microsoft.com/office/drawing/2014/main" id="{82648E50-8D57-788E-91D9-21013EA26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2651125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Line 46">
              <a:extLst>
                <a:ext uri="{FF2B5EF4-FFF2-40B4-BE49-F238E27FC236}">
                  <a16:creationId xmlns:a16="http://schemas.microsoft.com/office/drawing/2014/main" id="{8352BAA0-9147-D6AF-2D97-BA30A424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3065463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Line 47">
              <a:extLst>
                <a:ext uri="{FF2B5EF4-FFF2-40B4-BE49-F238E27FC236}">
                  <a16:creationId xmlns:a16="http://schemas.microsoft.com/office/drawing/2014/main" id="{204BB59B-E79E-B1BC-4B5E-0289E5539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2638" y="3479800"/>
              <a:ext cx="6985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4" name="Line 80">
              <a:extLst>
                <a:ext uri="{FF2B5EF4-FFF2-40B4-BE49-F238E27FC236}">
                  <a16:creationId xmlns:a16="http://schemas.microsoft.com/office/drawing/2014/main" id="{1CC447D5-D4C4-3672-AA47-0CEDF6547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4276" y="1995488"/>
              <a:ext cx="0" cy="1084263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5" name="Line 81">
              <a:extLst>
                <a:ext uri="{FF2B5EF4-FFF2-40B4-BE49-F238E27FC236}">
                  <a16:creationId xmlns:a16="http://schemas.microsoft.com/office/drawing/2014/main" id="{EA4CA17E-1B83-0DEB-EC87-48219EEDF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4276" y="2559050"/>
              <a:ext cx="0" cy="814388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6" name="Line 82">
              <a:extLst>
                <a:ext uri="{FF2B5EF4-FFF2-40B4-BE49-F238E27FC236}">
                  <a16:creationId xmlns:a16="http://schemas.microsoft.com/office/drawing/2014/main" id="{3071BD9B-29AA-8ABD-75BD-7D1A5171B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18588" y="2571750"/>
              <a:ext cx="0" cy="793750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0" name="Freeform 96">
              <a:extLst>
                <a:ext uri="{FF2B5EF4-FFF2-40B4-BE49-F238E27FC236}">
                  <a16:creationId xmlns:a16="http://schemas.microsoft.com/office/drawing/2014/main" id="{E3453E04-B43D-0D8E-429A-4438DB4CE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1" y="2681288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3 w 209"/>
                <a:gd name="T33" fmla="*/ 207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1" name="Freeform 97">
              <a:extLst>
                <a:ext uri="{FF2B5EF4-FFF2-40B4-BE49-F238E27FC236}">
                  <a16:creationId xmlns:a16="http://schemas.microsoft.com/office/drawing/2014/main" id="{C9962029-EB40-3A0D-FBDA-5448A08A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1" y="2681288"/>
              <a:ext cx="82550" cy="82550"/>
            </a:xfrm>
            <a:custGeom>
              <a:avLst/>
              <a:gdLst>
                <a:gd name="T0" fmla="*/ 0 w 209"/>
                <a:gd name="T1" fmla="*/ 104 h 209"/>
                <a:gd name="T2" fmla="*/ 1 w 209"/>
                <a:gd name="T3" fmla="*/ 124 h 209"/>
                <a:gd name="T4" fmla="*/ 8 w 209"/>
                <a:gd name="T5" fmla="*/ 144 h 209"/>
                <a:gd name="T6" fmla="*/ 17 w 209"/>
                <a:gd name="T7" fmla="*/ 162 h 209"/>
                <a:gd name="T8" fmla="*/ 31 w 209"/>
                <a:gd name="T9" fmla="*/ 179 h 209"/>
                <a:gd name="T10" fmla="*/ 46 w 209"/>
                <a:gd name="T11" fmla="*/ 191 h 209"/>
                <a:gd name="T12" fmla="*/ 64 w 209"/>
                <a:gd name="T13" fmla="*/ 201 h 209"/>
                <a:gd name="T14" fmla="*/ 82 w 209"/>
                <a:gd name="T15" fmla="*/ 206 h 209"/>
                <a:gd name="T16" fmla="*/ 104 w 209"/>
                <a:gd name="T17" fmla="*/ 209 h 209"/>
                <a:gd name="T18" fmla="*/ 104 w 209"/>
                <a:gd name="T19" fmla="*/ 207 h 209"/>
                <a:gd name="T20" fmla="*/ 106 w 209"/>
                <a:gd name="T21" fmla="*/ 207 h 209"/>
                <a:gd name="T22" fmla="*/ 108 w 209"/>
                <a:gd name="T23" fmla="*/ 207 h 209"/>
                <a:gd name="T24" fmla="*/ 113 w 209"/>
                <a:gd name="T25" fmla="*/ 207 h 209"/>
                <a:gd name="T26" fmla="*/ 124 w 209"/>
                <a:gd name="T27" fmla="*/ 206 h 209"/>
                <a:gd name="T28" fmla="*/ 133 w 209"/>
                <a:gd name="T29" fmla="*/ 204 h 209"/>
                <a:gd name="T30" fmla="*/ 143 w 209"/>
                <a:gd name="T31" fmla="*/ 201 h 209"/>
                <a:gd name="T32" fmla="*/ 151 w 209"/>
                <a:gd name="T33" fmla="*/ 196 h 209"/>
                <a:gd name="T34" fmla="*/ 160 w 209"/>
                <a:gd name="T35" fmla="*/ 191 h 209"/>
                <a:gd name="T36" fmla="*/ 168 w 209"/>
                <a:gd name="T37" fmla="*/ 184 h 209"/>
                <a:gd name="T38" fmla="*/ 177 w 209"/>
                <a:gd name="T39" fmla="*/ 179 h 209"/>
                <a:gd name="T40" fmla="*/ 180 w 209"/>
                <a:gd name="T41" fmla="*/ 174 h 209"/>
                <a:gd name="T42" fmla="*/ 181 w 209"/>
                <a:gd name="T43" fmla="*/ 171 h 209"/>
                <a:gd name="T44" fmla="*/ 184 w 209"/>
                <a:gd name="T45" fmla="*/ 170 h 209"/>
                <a:gd name="T46" fmla="*/ 190 w 209"/>
                <a:gd name="T47" fmla="*/ 162 h 209"/>
                <a:gd name="T48" fmla="*/ 201 w 209"/>
                <a:gd name="T49" fmla="*/ 144 h 209"/>
                <a:gd name="T50" fmla="*/ 203 w 209"/>
                <a:gd name="T51" fmla="*/ 133 h 209"/>
                <a:gd name="T52" fmla="*/ 206 w 209"/>
                <a:gd name="T53" fmla="*/ 124 h 209"/>
                <a:gd name="T54" fmla="*/ 207 w 209"/>
                <a:gd name="T55" fmla="*/ 114 h 209"/>
                <a:gd name="T56" fmla="*/ 207 w 209"/>
                <a:gd name="T57" fmla="*/ 108 h 209"/>
                <a:gd name="T58" fmla="*/ 207 w 209"/>
                <a:gd name="T59" fmla="*/ 106 h 209"/>
                <a:gd name="T60" fmla="*/ 207 w 209"/>
                <a:gd name="T61" fmla="*/ 104 h 209"/>
                <a:gd name="T62" fmla="*/ 209 w 209"/>
                <a:gd name="T63" fmla="*/ 104 h 209"/>
                <a:gd name="T64" fmla="*/ 206 w 209"/>
                <a:gd name="T65" fmla="*/ 82 h 209"/>
                <a:gd name="T66" fmla="*/ 201 w 209"/>
                <a:gd name="T67" fmla="*/ 64 h 209"/>
                <a:gd name="T68" fmla="*/ 190 w 209"/>
                <a:gd name="T69" fmla="*/ 46 h 209"/>
                <a:gd name="T70" fmla="*/ 177 w 209"/>
                <a:gd name="T71" fmla="*/ 32 h 209"/>
                <a:gd name="T72" fmla="*/ 160 w 209"/>
                <a:gd name="T73" fmla="*/ 17 h 209"/>
                <a:gd name="T74" fmla="*/ 143 w 209"/>
                <a:gd name="T75" fmla="*/ 8 h 209"/>
                <a:gd name="T76" fmla="*/ 124 w 209"/>
                <a:gd name="T77" fmla="*/ 2 h 209"/>
                <a:gd name="T78" fmla="*/ 104 w 209"/>
                <a:gd name="T79" fmla="*/ 0 h 209"/>
                <a:gd name="T80" fmla="*/ 82 w 209"/>
                <a:gd name="T81" fmla="*/ 2 h 209"/>
                <a:gd name="T82" fmla="*/ 64 w 209"/>
                <a:gd name="T83" fmla="*/ 8 h 209"/>
                <a:gd name="T84" fmla="*/ 46 w 209"/>
                <a:gd name="T85" fmla="*/ 17 h 209"/>
                <a:gd name="T86" fmla="*/ 31 w 209"/>
                <a:gd name="T87" fmla="*/ 32 h 209"/>
                <a:gd name="T88" fmla="*/ 17 w 209"/>
                <a:gd name="T89" fmla="*/ 46 h 209"/>
                <a:gd name="T90" fmla="*/ 8 w 209"/>
                <a:gd name="T91" fmla="*/ 64 h 209"/>
                <a:gd name="T92" fmla="*/ 1 w 209"/>
                <a:gd name="T93" fmla="*/ 82 h 209"/>
                <a:gd name="T94" fmla="*/ 0 w 209"/>
                <a:gd name="T95" fmla="*/ 10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0" y="104"/>
                  </a:move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2" name="Freeform 98">
              <a:extLst>
                <a:ext uri="{FF2B5EF4-FFF2-40B4-BE49-F238E27FC236}">
                  <a16:creationId xmlns:a16="http://schemas.microsoft.com/office/drawing/2014/main" id="{89C8DF64-65BC-04E8-B761-C19AAE6F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313531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6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6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3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2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79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5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5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3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2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3" name="Freeform 99">
              <a:extLst>
                <a:ext uri="{FF2B5EF4-FFF2-40B4-BE49-F238E27FC236}">
                  <a16:creationId xmlns:a16="http://schemas.microsoft.com/office/drawing/2014/main" id="{9DA793BA-3F00-0376-31E3-94C0ADB7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3135313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6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3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2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79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5 w 208"/>
                <a:gd name="T53" fmla="*/ 124 h 209"/>
                <a:gd name="T54" fmla="*/ 207 w 208"/>
                <a:gd name="T55" fmla="*/ 114 h 209"/>
                <a:gd name="T56" fmla="*/ 207 w 208"/>
                <a:gd name="T57" fmla="*/ 108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5 w 208"/>
                <a:gd name="T65" fmla="*/ 82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3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6 w 208"/>
                <a:gd name="T89" fmla="*/ 46 h 209"/>
                <a:gd name="T90" fmla="*/ 7 w 208"/>
                <a:gd name="T91" fmla="*/ 64 h 209"/>
                <a:gd name="T92" fmla="*/ 1 w 208"/>
                <a:gd name="T93" fmla="*/ 82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6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3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2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79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6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4" name="Freeform 100">
              <a:extLst>
                <a:ext uri="{FF2B5EF4-FFF2-40B4-BE49-F238E27FC236}">
                  <a16:creationId xmlns:a16="http://schemas.microsoft.com/office/drawing/2014/main" id="{7CD207BD-BC20-4926-9BDA-085A661AD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3138488"/>
              <a:ext cx="82550" cy="84138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0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3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5" name="Freeform 101">
              <a:extLst>
                <a:ext uri="{FF2B5EF4-FFF2-40B4-BE49-F238E27FC236}">
                  <a16:creationId xmlns:a16="http://schemas.microsoft.com/office/drawing/2014/main" id="{6D039411-20F8-DE0D-E1D1-5D78A61F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3138488"/>
              <a:ext cx="82550" cy="84138"/>
            </a:xfrm>
            <a:custGeom>
              <a:avLst/>
              <a:gdLst>
                <a:gd name="T0" fmla="*/ 0 w 209"/>
                <a:gd name="T1" fmla="*/ 104 h 208"/>
                <a:gd name="T2" fmla="*/ 1 w 209"/>
                <a:gd name="T3" fmla="*/ 124 h 208"/>
                <a:gd name="T4" fmla="*/ 8 w 209"/>
                <a:gd name="T5" fmla="*/ 143 h 208"/>
                <a:gd name="T6" fmla="*/ 17 w 209"/>
                <a:gd name="T7" fmla="*/ 161 h 208"/>
                <a:gd name="T8" fmla="*/ 31 w 209"/>
                <a:gd name="T9" fmla="*/ 178 h 208"/>
                <a:gd name="T10" fmla="*/ 46 w 209"/>
                <a:gd name="T11" fmla="*/ 190 h 208"/>
                <a:gd name="T12" fmla="*/ 64 w 209"/>
                <a:gd name="T13" fmla="*/ 200 h 208"/>
                <a:gd name="T14" fmla="*/ 82 w 209"/>
                <a:gd name="T15" fmla="*/ 206 h 208"/>
                <a:gd name="T16" fmla="*/ 104 w 209"/>
                <a:gd name="T17" fmla="*/ 208 h 208"/>
                <a:gd name="T18" fmla="*/ 104 w 209"/>
                <a:gd name="T19" fmla="*/ 207 h 208"/>
                <a:gd name="T20" fmla="*/ 106 w 209"/>
                <a:gd name="T21" fmla="*/ 207 h 208"/>
                <a:gd name="T22" fmla="*/ 108 w 209"/>
                <a:gd name="T23" fmla="*/ 207 h 208"/>
                <a:gd name="T24" fmla="*/ 113 w 209"/>
                <a:gd name="T25" fmla="*/ 207 h 208"/>
                <a:gd name="T26" fmla="*/ 124 w 209"/>
                <a:gd name="T27" fmla="*/ 206 h 208"/>
                <a:gd name="T28" fmla="*/ 133 w 209"/>
                <a:gd name="T29" fmla="*/ 203 h 208"/>
                <a:gd name="T30" fmla="*/ 143 w 209"/>
                <a:gd name="T31" fmla="*/ 200 h 208"/>
                <a:gd name="T32" fmla="*/ 151 w 209"/>
                <a:gd name="T33" fmla="*/ 195 h 208"/>
                <a:gd name="T34" fmla="*/ 160 w 209"/>
                <a:gd name="T35" fmla="*/ 190 h 208"/>
                <a:gd name="T36" fmla="*/ 168 w 209"/>
                <a:gd name="T37" fmla="*/ 183 h 208"/>
                <a:gd name="T38" fmla="*/ 177 w 209"/>
                <a:gd name="T39" fmla="*/ 178 h 208"/>
                <a:gd name="T40" fmla="*/ 180 w 209"/>
                <a:gd name="T41" fmla="*/ 173 h 208"/>
                <a:gd name="T42" fmla="*/ 181 w 209"/>
                <a:gd name="T43" fmla="*/ 170 h 208"/>
                <a:gd name="T44" fmla="*/ 184 w 209"/>
                <a:gd name="T45" fmla="*/ 169 h 208"/>
                <a:gd name="T46" fmla="*/ 190 w 209"/>
                <a:gd name="T47" fmla="*/ 161 h 208"/>
                <a:gd name="T48" fmla="*/ 201 w 209"/>
                <a:gd name="T49" fmla="*/ 143 h 208"/>
                <a:gd name="T50" fmla="*/ 203 w 209"/>
                <a:gd name="T51" fmla="*/ 133 h 208"/>
                <a:gd name="T52" fmla="*/ 206 w 209"/>
                <a:gd name="T53" fmla="*/ 124 h 208"/>
                <a:gd name="T54" fmla="*/ 207 w 209"/>
                <a:gd name="T55" fmla="*/ 113 h 208"/>
                <a:gd name="T56" fmla="*/ 207 w 209"/>
                <a:gd name="T57" fmla="*/ 108 h 208"/>
                <a:gd name="T58" fmla="*/ 207 w 209"/>
                <a:gd name="T59" fmla="*/ 105 h 208"/>
                <a:gd name="T60" fmla="*/ 207 w 209"/>
                <a:gd name="T61" fmla="*/ 104 h 208"/>
                <a:gd name="T62" fmla="*/ 209 w 209"/>
                <a:gd name="T63" fmla="*/ 104 h 208"/>
                <a:gd name="T64" fmla="*/ 206 w 209"/>
                <a:gd name="T65" fmla="*/ 82 h 208"/>
                <a:gd name="T66" fmla="*/ 201 w 209"/>
                <a:gd name="T67" fmla="*/ 64 h 208"/>
                <a:gd name="T68" fmla="*/ 190 w 209"/>
                <a:gd name="T69" fmla="*/ 45 h 208"/>
                <a:gd name="T70" fmla="*/ 177 w 209"/>
                <a:gd name="T71" fmla="*/ 31 h 208"/>
                <a:gd name="T72" fmla="*/ 160 w 209"/>
                <a:gd name="T73" fmla="*/ 17 h 208"/>
                <a:gd name="T74" fmla="*/ 143 w 209"/>
                <a:gd name="T75" fmla="*/ 8 h 208"/>
                <a:gd name="T76" fmla="*/ 124 w 209"/>
                <a:gd name="T77" fmla="*/ 1 h 208"/>
                <a:gd name="T78" fmla="*/ 104 w 209"/>
                <a:gd name="T79" fmla="*/ 0 h 208"/>
                <a:gd name="T80" fmla="*/ 82 w 209"/>
                <a:gd name="T81" fmla="*/ 1 h 208"/>
                <a:gd name="T82" fmla="*/ 64 w 209"/>
                <a:gd name="T83" fmla="*/ 8 h 208"/>
                <a:gd name="T84" fmla="*/ 46 w 209"/>
                <a:gd name="T85" fmla="*/ 17 h 208"/>
                <a:gd name="T86" fmla="*/ 31 w 209"/>
                <a:gd name="T87" fmla="*/ 31 h 208"/>
                <a:gd name="T88" fmla="*/ 17 w 209"/>
                <a:gd name="T89" fmla="*/ 45 h 208"/>
                <a:gd name="T90" fmla="*/ 8 w 209"/>
                <a:gd name="T91" fmla="*/ 64 h 208"/>
                <a:gd name="T92" fmla="*/ 1 w 209"/>
                <a:gd name="T93" fmla="*/ 82 h 208"/>
                <a:gd name="T94" fmla="*/ 0 w 209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0" y="104"/>
                  </a:move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4" name="Line 130">
              <a:extLst>
                <a:ext uri="{FF2B5EF4-FFF2-40B4-BE49-F238E27FC236}">
                  <a16:creationId xmlns:a16="http://schemas.microsoft.com/office/drawing/2014/main" id="{0C7B65D9-016F-628D-CE83-125C58CCA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4038" y="2376488"/>
              <a:ext cx="0" cy="911225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5" name="Line 131">
              <a:extLst>
                <a:ext uri="{FF2B5EF4-FFF2-40B4-BE49-F238E27FC236}">
                  <a16:creationId xmlns:a16="http://schemas.microsoft.com/office/drawing/2014/main" id="{404610F1-53E3-529E-4C23-1A86AA100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82001" y="2408238"/>
              <a:ext cx="0" cy="9001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6" name="Line 132">
              <a:extLst>
                <a:ext uri="{FF2B5EF4-FFF2-40B4-BE49-F238E27FC236}">
                  <a16:creationId xmlns:a16="http://schemas.microsoft.com/office/drawing/2014/main" id="{3E3FE2BA-1FFA-E2D9-F4A0-64A8EFE60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88376" y="2501900"/>
              <a:ext cx="0" cy="863600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1" name="Freeform 147">
              <a:extLst>
                <a:ext uri="{FF2B5EF4-FFF2-40B4-BE49-F238E27FC236}">
                  <a16:creationId xmlns:a16="http://schemas.microsoft.com/office/drawing/2014/main" id="{F2414EA0-A3AF-6033-D663-AB2573D6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29924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2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8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2" name="Freeform 148">
              <a:extLst>
                <a:ext uri="{FF2B5EF4-FFF2-40B4-BE49-F238E27FC236}">
                  <a16:creationId xmlns:a16="http://schemas.microsoft.com/office/drawing/2014/main" id="{B0003118-D343-25F3-B8E0-2D7D6F4A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29924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2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8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3" name="Freeform 149">
              <a:extLst>
                <a:ext uri="{FF2B5EF4-FFF2-40B4-BE49-F238E27FC236}">
                  <a16:creationId xmlns:a16="http://schemas.microsoft.com/office/drawing/2014/main" id="{C246EBE1-4500-231D-A052-B5766D5A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726" y="3013075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7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7 w 208"/>
                <a:gd name="T21" fmla="*/ 143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3 w 208"/>
                <a:gd name="T43" fmla="*/ 206 h 209"/>
                <a:gd name="T44" fmla="*/ 133 w 208"/>
                <a:gd name="T45" fmla="*/ 203 h 209"/>
                <a:gd name="T46" fmla="*/ 143 w 208"/>
                <a:gd name="T47" fmla="*/ 201 h 209"/>
                <a:gd name="T48" fmla="*/ 151 w 208"/>
                <a:gd name="T49" fmla="*/ 195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3 h 209"/>
                <a:gd name="T58" fmla="*/ 181 w 208"/>
                <a:gd name="T59" fmla="*/ 171 h 209"/>
                <a:gd name="T60" fmla="*/ 183 w 208"/>
                <a:gd name="T61" fmla="*/ 169 h 209"/>
                <a:gd name="T62" fmla="*/ 190 w 208"/>
                <a:gd name="T63" fmla="*/ 162 h 209"/>
                <a:gd name="T64" fmla="*/ 200 w 208"/>
                <a:gd name="T65" fmla="*/ 143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3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0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3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4" name="Freeform 150">
              <a:extLst>
                <a:ext uri="{FF2B5EF4-FFF2-40B4-BE49-F238E27FC236}">
                  <a16:creationId xmlns:a16="http://schemas.microsoft.com/office/drawing/2014/main" id="{D696250F-41D2-5690-AB00-9DA84EFC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0726" y="3013075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7 w 208"/>
                <a:gd name="T13" fmla="*/ 143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3 w 208"/>
                <a:gd name="T35" fmla="*/ 206 h 209"/>
                <a:gd name="T36" fmla="*/ 133 w 208"/>
                <a:gd name="T37" fmla="*/ 203 h 209"/>
                <a:gd name="T38" fmla="*/ 143 w 208"/>
                <a:gd name="T39" fmla="*/ 201 h 209"/>
                <a:gd name="T40" fmla="*/ 151 w 208"/>
                <a:gd name="T41" fmla="*/ 195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3 h 209"/>
                <a:gd name="T50" fmla="*/ 181 w 208"/>
                <a:gd name="T51" fmla="*/ 171 h 209"/>
                <a:gd name="T52" fmla="*/ 183 w 208"/>
                <a:gd name="T53" fmla="*/ 169 h 209"/>
                <a:gd name="T54" fmla="*/ 190 w 208"/>
                <a:gd name="T55" fmla="*/ 162 h 209"/>
                <a:gd name="T56" fmla="*/ 200 w 208"/>
                <a:gd name="T57" fmla="*/ 143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3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2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5" name="Freeform 151">
              <a:extLst>
                <a:ext uri="{FF2B5EF4-FFF2-40B4-BE49-F238E27FC236}">
                  <a16:creationId xmlns:a16="http://schemas.microsoft.com/office/drawing/2014/main" id="{CE7DC7AD-340E-C47D-A7CE-BBA418B1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1" y="3116263"/>
              <a:ext cx="82550" cy="84138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7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1 w 209"/>
                <a:gd name="T15" fmla="*/ 82 h 208"/>
                <a:gd name="T16" fmla="*/ 0 w 209"/>
                <a:gd name="T17" fmla="*/ 104 h 208"/>
                <a:gd name="T18" fmla="*/ 1 w 209"/>
                <a:gd name="T19" fmla="*/ 123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3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3 w 209"/>
                <a:gd name="T47" fmla="*/ 200 h 208"/>
                <a:gd name="T48" fmla="*/ 151 w 209"/>
                <a:gd name="T49" fmla="*/ 195 h 208"/>
                <a:gd name="T50" fmla="*/ 160 w 209"/>
                <a:gd name="T51" fmla="*/ 190 h 208"/>
                <a:gd name="T52" fmla="*/ 168 w 209"/>
                <a:gd name="T53" fmla="*/ 183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0 h 208"/>
                <a:gd name="T60" fmla="*/ 184 w 209"/>
                <a:gd name="T61" fmla="*/ 169 h 208"/>
                <a:gd name="T62" fmla="*/ 190 w 209"/>
                <a:gd name="T63" fmla="*/ 161 h 208"/>
                <a:gd name="T64" fmla="*/ 201 w 209"/>
                <a:gd name="T65" fmla="*/ 143 h 208"/>
                <a:gd name="T66" fmla="*/ 203 w 209"/>
                <a:gd name="T67" fmla="*/ 133 h 208"/>
                <a:gd name="T68" fmla="*/ 206 w 209"/>
                <a:gd name="T69" fmla="*/ 123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0 w 209"/>
                <a:gd name="T85" fmla="*/ 45 h 208"/>
                <a:gd name="T86" fmla="*/ 177 w 209"/>
                <a:gd name="T87" fmla="*/ 31 h 208"/>
                <a:gd name="T88" fmla="*/ 160 w 209"/>
                <a:gd name="T89" fmla="*/ 17 h 208"/>
                <a:gd name="T90" fmla="*/ 143 w 209"/>
                <a:gd name="T91" fmla="*/ 7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7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6" name="Freeform 152">
              <a:extLst>
                <a:ext uri="{FF2B5EF4-FFF2-40B4-BE49-F238E27FC236}">
                  <a16:creationId xmlns:a16="http://schemas.microsoft.com/office/drawing/2014/main" id="{59BF914C-F62B-8DA2-ED11-6820B180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7101" y="3116263"/>
              <a:ext cx="82550" cy="84138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1 w 209"/>
                <a:gd name="T7" fmla="*/ 82 h 208"/>
                <a:gd name="T8" fmla="*/ 0 w 209"/>
                <a:gd name="T9" fmla="*/ 104 h 208"/>
                <a:gd name="T10" fmla="*/ 1 w 209"/>
                <a:gd name="T11" fmla="*/ 123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3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3 w 209"/>
                <a:gd name="T39" fmla="*/ 200 h 208"/>
                <a:gd name="T40" fmla="*/ 151 w 209"/>
                <a:gd name="T41" fmla="*/ 195 h 208"/>
                <a:gd name="T42" fmla="*/ 160 w 209"/>
                <a:gd name="T43" fmla="*/ 190 h 208"/>
                <a:gd name="T44" fmla="*/ 168 w 209"/>
                <a:gd name="T45" fmla="*/ 183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0 h 208"/>
                <a:gd name="T52" fmla="*/ 184 w 209"/>
                <a:gd name="T53" fmla="*/ 169 h 208"/>
                <a:gd name="T54" fmla="*/ 190 w 209"/>
                <a:gd name="T55" fmla="*/ 161 h 208"/>
                <a:gd name="T56" fmla="*/ 201 w 209"/>
                <a:gd name="T57" fmla="*/ 143 h 208"/>
                <a:gd name="T58" fmla="*/ 203 w 209"/>
                <a:gd name="T59" fmla="*/ 133 h 208"/>
                <a:gd name="T60" fmla="*/ 206 w 209"/>
                <a:gd name="T61" fmla="*/ 123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0 w 209"/>
                <a:gd name="T77" fmla="*/ 45 h 208"/>
                <a:gd name="T78" fmla="*/ 177 w 209"/>
                <a:gd name="T79" fmla="*/ 31 h 208"/>
                <a:gd name="T80" fmla="*/ 160 w 209"/>
                <a:gd name="T81" fmla="*/ 17 h 208"/>
                <a:gd name="T82" fmla="*/ 143 w 209"/>
                <a:gd name="T83" fmla="*/ 7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7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4" y="169"/>
                  </a:lnTo>
                  <a:lnTo>
                    <a:pt x="190" y="161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6" name="Line 192">
              <a:extLst>
                <a:ext uri="{FF2B5EF4-FFF2-40B4-BE49-F238E27FC236}">
                  <a16:creationId xmlns:a16="http://schemas.microsoft.com/office/drawing/2014/main" id="{48EBCDAC-2AD2-3B1F-B3DF-6EBDF57887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2901" y="2232025"/>
              <a:ext cx="0" cy="1009650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27">
              <a:extLst>
                <a:ext uri="{FF2B5EF4-FFF2-40B4-BE49-F238E27FC236}">
                  <a16:creationId xmlns:a16="http://schemas.microsoft.com/office/drawing/2014/main" id="{5FA4ABF9-A112-88B8-4F28-B9C03FF2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2889250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6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6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6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28">
              <a:extLst>
                <a:ext uri="{FF2B5EF4-FFF2-40B4-BE49-F238E27FC236}">
                  <a16:creationId xmlns:a16="http://schemas.microsoft.com/office/drawing/2014/main" id="{B3FD0FA8-A05E-3347-B1E6-6F58047A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2889250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6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6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6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232">
              <a:extLst>
                <a:ext uri="{FF2B5EF4-FFF2-40B4-BE49-F238E27FC236}">
                  <a16:creationId xmlns:a16="http://schemas.microsoft.com/office/drawing/2014/main" id="{6BE3D1B6-8E44-6461-0200-6F7B349CA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24963" y="2760663"/>
              <a:ext cx="0" cy="70802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Line 236">
              <a:extLst>
                <a:ext uri="{FF2B5EF4-FFF2-40B4-BE49-F238E27FC236}">
                  <a16:creationId xmlns:a16="http://schemas.microsoft.com/office/drawing/2014/main" id="{ECE7DE81-ED34-3D3A-B09B-678458D237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50176" y="2185988"/>
              <a:ext cx="0" cy="95091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Line 237">
              <a:extLst>
                <a:ext uri="{FF2B5EF4-FFF2-40B4-BE49-F238E27FC236}">
                  <a16:creationId xmlns:a16="http://schemas.microsoft.com/office/drawing/2014/main" id="{65B623B1-FAA4-4A6A-D643-D2AB2731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1551" y="1890713"/>
              <a:ext cx="0" cy="112236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48">
              <a:extLst>
                <a:ext uri="{FF2B5EF4-FFF2-40B4-BE49-F238E27FC236}">
                  <a16:creationId xmlns:a16="http://schemas.microsoft.com/office/drawing/2014/main" id="{131D1FED-F7B3-F867-8909-A846CB348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6" y="2584450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1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1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4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0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7 h 209"/>
                <a:gd name="T36" fmla="*/ 105 w 208"/>
                <a:gd name="T37" fmla="*/ 207 h 209"/>
                <a:gd name="T38" fmla="*/ 108 w 208"/>
                <a:gd name="T39" fmla="*/ 207 h 209"/>
                <a:gd name="T40" fmla="*/ 113 w 208"/>
                <a:gd name="T41" fmla="*/ 207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0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4 h 209"/>
                <a:gd name="T78" fmla="*/ 208 w 208"/>
                <a:gd name="T79" fmla="*/ 104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1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1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249">
              <a:extLst>
                <a:ext uri="{FF2B5EF4-FFF2-40B4-BE49-F238E27FC236}">
                  <a16:creationId xmlns:a16="http://schemas.microsoft.com/office/drawing/2014/main" id="{C79CD37A-5C59-8C3E-295C-F8AAB9B6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276" y="2584450"/>
              <a:ext cx="82550" cy="82550"/>
            </a:xfrm>
            <a:custGeom>
              <a:avLst/>
              <a:gdLst>
                <a:gd name="T0" fmla="*/ 31 w 208"/>
                <a:gd name="T1" fmla="*/ 31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4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0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7 h 209"/>
                <a:gd name="T28" fmla="*/ 105 w 208"/>
                <a:gd name="T29" fmla="*/ 207 h 209"/>
                <a:gd name="T30" fmla="*/ 108 w 208"/>
                <a:gd name="T31" fmla="*/ 207 h 209"/>
                <a:gd name="T32" fmla="*/ 113 w 208"/>
                <a:gd name="T33" fmla="*/ 207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0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4 h 209"/>
                <a:gd name="T70" fmla="*/ 208 w 208"/>
                <a:gd name="T71" fmla="*/ 104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1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1 h 209"/>
                <a:gd name="T86" fmla="*/ 104 w 208"/>
                <a:gd name="T87" fmla="*/ 0 h 209"/>
                <a:gd name="T88" fmla="*/ 82 w 208"/>
                <a:gd name="T89" fmla="*/ 1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50">
              <a:extLst>
                <a:ext uri="{FF2B5EF4-FFF2-40B4-BE49-F238E27FC236}">
                  <a16:creationId xmlns:a16="http://schemas.microsoft.com/office/drawing/2014/main" id="{923B839D-7BE6-3CE9-275F-4D8A245E5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2786063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3 w 208"/>
                <a:gd name="T5" fmla="*/ 7 h 208"/>
                <a:gd name="T6" fmla="*/ 45 w 208"/>
                <a:gd name="T7" fmla="*/ 16 h 208"/>
                <a:gd name="T8" fmla="*/ 31 w 208"/>
                <a:gd name="T9" fmla="*/ 31 h 208"/>
                <a:gd name="T10" fmla="*/ 17 w 208"/>
                <a:gd name="T11" fmla="*/ 45 h 208"/>
                <a:gd name="T12" fmla="*/ 7 w 208"/>
                <a:gd name="T13" fmla="*/ 63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3 h 208"/>
                <a:gd name="T20" fmla="*/ 7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3 w 208"/>
                <a:gd name="T29" fmla="*/ 200 h 208"/>
                <a:gd name="T30" fmla="*/ 82 w 208"/>
                <a:gd name="T31" fmla="*/ 205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3 w 208"/>
                <a:gd name="T43" fmla="*/ 205 h 208"/>
                <a:gd name="T44" fmla="*/ 133 w 208"/>
                <a:gd name="T45" fmla="*/ 203 h 208"/>
                <a:gd name="T46" fmla="*/ 143 w 208"/>
                <a:gd name="T47" fmla="*/ 200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3 h 208"/>
                <a:gd name="T54" fmla="*/ 177 w 208"/>
                <a:gd name="T55" fmla="*/ 178 h 208"/>
                <a:gd name="T56" fmla="*/ 179 w 208"/>
                <a:gd name="T57" fmla="*/ 173 h 208"/>
                <a:gd name="T58" fmla="*/ 181 w 208"/>
                <a:gd name="T59" fmla="*/ 170 h 208"/>
                <a:gd name="T60" fmla="*/ 183 w 208"/>
                <a:gd name="T61" fmla="*/ 169 h 208"/>
                <a:gd name="T62" fmla="*/ 190 w 208"/>
                <a:gd name="T63" fmla="*/ 161 h 208"/>
                <a:gd name="T64" fmla="*/ 200 w 208"/>
                <a:gd name="T65" fmla="*/ 143 h 208"/>
                <a:gd name="T66" fmla="*/ 203 w 208"/>
                <a:gd name="T67" fmla="*/ 132 h 208"/>
                <a:gd name="T68" fmla="*/ 206 w 208"/>
                <a:gd name="T69" fmla="*/ 123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0 w 208"/>
                <a:gd name="T83" fmla="*/ 63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6 h 208"/>
                <a:gd name="T90" fmla="*/ 143 w 208"/>
                <a:gd name="T91" fmla="*/ 7 h 208"/>
                <a:gd name="T92" fmla="*/ 123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3" y="7"/>
                  </a:lnTo>
                  <a:lnTo>
                    <a:pt x="45" y="16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7" y="63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5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5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2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3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6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1">
              <a:extLst>
                <a:ext uri="{FF2B5EF4-FFF2-40B4-BE49-F238E27FC236}">
                  <a16:creationId xmlns:a16="http://schemas.microsoft.com/office/drawing/2014/main" id="{D50702D8-434A-B107-8F68-D77339BBD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2786063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7 w 208"/>
                <a:gd name="T5" fmla="*/ 63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3 h 208"/>
                <a:gd name="T12" fmla="*/ 7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3 w 208"/>
                <a:gd name="T21" fmla="*/ 200 h 208"/>
                <a:gd name="T22" fmla="*/ 82 w 208"/>
                <a:gd name="T23" fmla="*/ 205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5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79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2 h 208"/>
                <a:gd name="T60" fmla="*/ 206 w 208"/>
                <a:gd name="T61" fmla="*/ 123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3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6 h 208"/>
                <a:gd name="T82" fmla="*/ 143 w 208"/>
                <a:gd name="T83" fmla="*/ 7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3 w 208"/>
                <a:gd name="T91" fmla="*/ 7 h 208"/>
                <a:gd name="T92" fmla="*/ 45 w 208"/>
                <a:gd name="T93" fmla="*/ 16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7" y="63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5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5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2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3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6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7"/>
                  </a:lnTo>
                  <a:lnTo>
                    <a:pt x="45" y="16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2">
              <a:extLst>
                <a:ext uri="{FF2B5EF4-FFF2-40B4-BE49-F238E27FC236}">
                  <a16:creationId xmlns:a16="http://schemas.microsoft.com/office/drawing/2014/main" id="{95ABBF80-D449-4C1B-A3E5-B330DA168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3333750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1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1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2 h 209"/>
                <a:gd name="T16" fmla="*/ 0 w 209"/>
                <a:gd name="T17" fmla="*/ 104 h 209"/>
                <a:gd name="T18" fmla="*/ 1 w 209"/>
                <a:gd name="T19" fmla="*/ 124 h 209"/>
                <a:gd name="T20" fmla="*/ 8 w 209"/>
                <a:gd name="T21" fmla="*/ 143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0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7 h 209"/>
                <a:gd name="T36" fmla="*/ 106 w 209"/>
                <a:gd name="T37" fmla="*/ 207 h 209"/>
                <a:gd name="T38" fmla="*/ 108 w 209"/>
                <a:gd name="T39" fmla="*/ 207 h 209"/>
                <a:gd name="T40" fmla="*/ 114 w 209"/>
                <a:gd name="T41" fmla="*/ 207 h 209"/>
                <a:gd name="T42" fmla="*/ 124 w 209"/>
                <a:gd name="T43" fmla="*/ 206 h 209"/>
                <a:gd name="T44" fmla="*/ 133 w 209"/>
                <a:gd name="T45" fmla="*/ 203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0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3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3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3 h 209"/>
                <a:gd name="T72" fmla="*/ 207 w 209"/>
                <a:gd name="T73" fmla="*/ 108 h 209"/>
                <a:gd name="T74" fmla="*/ 207 w 209"/>
                <a:gd name="T75" fmla="*/ 106 h 209"/>
                <a:gd name="T76" fmla="*/ 207 w 209"/>
                <a:gd name="T77" fmla="*/ 104 h 209"/>
                <a:gd name="T78" fmla="*/ 209 w 209"/>
                <a:gd name="T79" fmla="*/ 104 h 209"/>
                <a:gd name="T80" fmla="*/ 206 w 209"/>
                <a:gd name="T81" fmla="*/ 82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1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1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53">
              <a:extLst>
                <a:ext uri="{FF2B5EF4-FFF2-40B4-BE49-F238E27FC236}">
                  <a16:creationId xmlns:a16="http://schemas.microsoft.com/office/drawing/2014/main" id="{A78340EF-21F3-1E4E-E40B-5BE2F793E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3333750"/>
              <a:ext cx="82550" cy="82550"/>
            </a:xfrm>
            <a:custGeom>
              <a:avLst/>
              <a:gdLst>
                <a:gd name="T0" fmla="*/ 31 w 209"/>
                <a:gd name="T1" fmla="*/ 31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2 h 209"/>
                <a:gd name="T8" fmla="*/ 0 w 209"/>
                <a:gd name="T9" fmla="*/ 104 h 209"/>
                <a:gd name="T10" fmla="*/ 1 w 209"/>
                <a:gd name="T11" fmla="*/ 124 h 209"/>
                <a:gd name="T12" fmla="*/ 8 w 209"/>
                <a:gd name="T13" fmla="*/ 143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0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7 h 209"/>
                <a:gd name="T28" fmla="*/ 106 w 209"/>
                <a:gd name="T29" fmla="*/ 207 h 209"/>
                <a:gd name="T30" fmla="*/ 108 w 209"/>
                <a:gd name="T31" fmla="*/ 207 h 209"/>
                <a:gd name="T32" fmla="*/ 114 w 209"/>
                <a:gd name="T33" fmla="*/ 207 h 209"/>
                <a:gd name="T34" fmla="*/ 124 w 209"/>
                <a:gd name="T35" fmla="*/ 206 h 209"/>
                <a:gd name="T36" fmla="*/ 133 w 209"/>
                <a:gd name="T37" fmla="*/ 203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0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3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3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3 h 209"/>
                <a:gd name="T64" fmla="*/ 207 w 209"/>
                <a:gd name="T65" fmla="*/ 108 h 209"/>
                <a:gd name="T66" fmla="*/ 207 w 209"/>
                <a:gd name="T67" fmla="*/ 106 h 209"/>
                <a:gd name="T68" fmla="*/ 207 w 209"/>
                <a:gd name="T69" fmla="*/ 104 h 209"/>
                <a:gd name="T70" fmla="*/ 209 w 209"/>
                <a:gd name="T71" fmla="*/ 104 h 209"/>
                <a:gd name="T72" fmla="*/ 206 w 209"/>
                <a:gd name="T73" fmla="*/ 82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1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1 h 209"/>
                <a:gd name="T86" fmla="*/ 104 w 209"/>
                <a:gd name="T87" fmla="*/ 0 h 209"/>
                <a:gd name="T88" fmla="*/ 82 w 209"/>
                <a:gd name="T89" fmla="*/ 1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51" name="ZoneTexte 3250">
            <a:extLst>
              <a:ext uri="{FF2B5EF4-FFF2-40B4-BE49-F238E27FC236}">
                <a16:creationId xmlns:a16="http://schemas.microsoft.com/office/drawing/2014/main" id="{5E6FF173-0872-DC47-AE62-17A65C545241}"/>
              </a:ext>
            </a:extLst>
          </p:cNvPr>
          <p:cNvSpPr txBox="1"/>
          <p:nvPr/>
        </p:nvSpPr>
        <p:spPr>
          <a:xfrm>
            <a:off x="5161535" y="3908461"/>
            <a:ext cx="2557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53" name="ZoneTexte 3252">
            <a:extLst>
              <a:ext uri="{FF2B5EF4-FFF2-40B4-BE49-F238E27FC236}">
                <a16:creationId xmlns:a16="http://schemas.microsoft.com/office/drawing/2014/main" id="{94F6A347-FDF4-B753-D2D7-94E6833E419D}"/>
              </a:ext>
            </a:extLst>
          </p:cNvPr>
          <p:cNvSpPr txBox="1"/>
          <p:nvPr/>
        </p:nvSpPr>
        <p:spPr>
          <a:xfrm>
            <a:off x="5574221" y="3908461"/>
            <a:ext cx="2557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54" name="ZoneTexte 3253">
            <a:extLst>
              <a:ext uri="{FF2B5EF4-FFF2-40B4-BE49-F238E27FC236}">
                <a16:creationId xmlns:a16="http://schemas.microsoft.com/office/drawing/2014/main" id="{374DB354-31D0-DEFF-610E-9248F2C155E8}"/>
              </a:ext>
            </a:extLst>
          </p:cNvPr>
          <p:cNvSpPr txBox="1"/>
          <p:nvPr/>
        </p:nvSpPr>
        <p:spPr>
          <a:xfrm>
            <a:off x="5947669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55" name="ZoneTexte 3254">
            <a:extLst>
              <a:ext uri="{FF2B5EF4-FFF2-40B4-BE49-F238E27FC236}">
                <a16:creationId xmlns:a16="http://schemas.microsoft.com/office/drawing/2014/main" id="{19CAE0B3-DFBB-1DBF-A0A1-7D18F009A02F}"/>
              </a:ext>
            </a:extLst>
          </p:cNvPr>
          <p:cNvSpPr txBox="1"/>
          <p:nvPr/>
        </p:nvSpPr>
        <p:spPr>
          <a:xfrm>
            <a:off x="6360356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56" name="ZoneTexte 3255">
            <a:extLst>
              <a:ext uri="{FF2B5EF4-FFF2-40B4-BE49-F238E27FC236}">
                <a16:creationId xmlns:a16="http://schemas.microsoft.com/office/drawing/2014/main" id="{F95C42A6-F941-109C-83E8-8E8BFA103995}"/>
              </a:ext>
            </a:extLst>
          </p:cNvPr>
          <p:cNvSpPr txBox="1"/>
          <p:nvPr/>
        </p:nvSpPr>
        <p:spPr>
          <a:xfrm>
            <a:off x="6773043" y="386922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3266" name="ZoneTexte 3265">
            <a:extLst>
              <a:ext uri="{FF2B5EF4-FFF2-40B4-BE49-F238E27FC236}">
                <a16:creationId xmlns:a16="http://schemas.microsoft.com/office/drawing/2014/main" id="{F1799A02-B010-28D4-DC10-80BB0EFF2DF1}"/>
              </a:ext>
            </a:extLst>
          </p:cNvPr>
          <p:cNvSpPr txBox="1"/>
          <p:nvPr/>
        </p:nvSpPr>
        <p:spPr>
          <a:xfrm>
            <a:off x="4584883" y="4171683"/>
            <a:ext cx="627351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inT97A</a:t>
            </a:r>
          </a:p>
        </p:txBody>
      </p:sp>
      <p:sp>
        <p:nvSpPr>
          <p:cNvPr id="3267" name="ZoneTexte 3266">
            <a:extLst>
              <a:ext uri="{FF2B5EF4-FFF2-40B4-BE49-F238E27FC236}">
                <a16:creationId xmlns:a16="http://schemas.microsoft.com/office/drawing/2014/main" id="{4CD0CD99-D383-5FB9-BA67-E4101803D1E0}"/>
              </a:ext>
            </a:extLst>
          </p:cNvPr>
          <p:cNvSpPr txBox="1"/>
          <p:nvPr/>
        </p:nvSpPr>
        <p:spPr>
          <a:xfrm>
            <a:off x="4484151" y="4374893"/>
            <a:ext cx="72808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rtK103N</a:t>
            </a:r>
          </a:p>
        </p:txBody>
      </p:sp>
      <p:sp>
        <p:nvSpPr>
          <p:cNvPr id="3268" name="ZoneTexte 3267">
            <a:extLst>
              <a:ext uri="{FF2B5EF4-FFF2-40B4-BE49-F238E27FC236}">
                <a16:creationId xmlns:a16="http://schemas.microsoft.com/office/drawing/2014/main" id="{818B3906-C4FA-7C4C-1720-AFB29894D507}"/>
              </a:ext>
            </a:extLst>
          </p:cNvPr>
          <p:cNvSpPr txBox="1"/>
          <p:nvPr/>
        </p:nvSpPr>
        <p:spPr>
          <a:xfrm>
            <a:off x="4510600" y="4578103"/>
            <a:ext cx="681597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inS153Y</a:t>
            </a:r>
          </a:p>
        </p:txBody>
      </p:sp>
      <p:sp>
        <p:nvSpPr>
          <p:cNvPr id="3269" name="ZoneTexte 3268">
            <a:extLst>
              <a:ext uri="{FF2B5EF4-FFF2-40B4-BE49-F238E27FC236}">
                <a16:creationId xmlns:a16="http://schemas.microsoft.com/office/drawing/2014/main" id="{3AD82A5E-591C-E557-35F3-8B7F5D998DA3}"/>
              </a:ext>
            </a:extLst>
          </p:cNvPr>
          <p:cNvSpPr txBox="1"/>
          <p:nvPr/>
        </p:nvSpPr>
        <p:spPr>
          <a:xfrm>
            <a:off x="4622009" y="4781314"/>
            <a:ext cx="577401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prL23I</a:t>
            </a:r>
          </a:p>
        </p:txBody>
      </p:sp>
      <p:sp>
        <p:nvSpPr>
          <p:cNvPr id="3270" name="ZoneTexte 3269">
            <a:extLst>
              <a:ext uri="{FF2B5EF4-FFF2-40B4-BE49-F238E27FC236}">
                <a16:creationId xmlns:a16="http://schemas.microsoft.com/office/drawing/2014/main" id="{5D0DD4FE-BEA7-7202-5210-8A26A2B6C5C9}"/>
              </a:ext>
            </a:extLst>
          </p:cNvPr>
          <p:cNvSpPr txBox="1"/>
          <p:nvPr/>
        </p:nvSpPr>
        <p:spPr>
          <a:xfrm>
            <a:off x="4469723" y="4984524"/>
            <a:ext cx="742512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rtM184V</a:t>
            </a:r>
          </a:p>
        </p:txBody>
      </p:sp>
      <p:sp>
        <p:nvSpPr>
          <p:cNvPr id="3271" name="ZoneTexte 3270">
            <a:extLst>
              <a:ext uri="{FF2B5EF4-FFF2-40B4-BE49-F238E27FC236}">
                <a16:creationId xmlns:a16="http://schemas.microsoft.com/office/drawing/2014/main" id="{B62FFF14-776E-C020-A349-3582364A7ABE}"/>
              </a:ext>
            </a:extLst>
          </p:cNvPr>
          <p:cNvSpPr txBox="1"/>
          <p:nvPr/>
        </p:nvSpPr>
        <p:spPr>
          <a:xfrm>
            <a:off x="4564301" y="5187733"/>
            <a:ext cx="64793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rtM41L</a:t>
            </a:r>
          </a:p>
        </p:txBody>
      </p:sp>
      <p:sp>
        <p:nvSpPr>
          <p:cNvPr id="3272" name="ZoneTexte 3271">
            <a:extLst>
              <a:ext uri="{FF2B5EF4-FFF2-40B4-BE49-F238E27FC236}">
                <a16:creationId xmlns:a16="http://schemas.microsoft.com/office/drawing/2014/main" id="{2572DE6F-1B5D-2118-E13C-D00F1BDDD542}"/>
              </a:ext>
            </a:extLst>
          </p:cNvPr>
          <p:cNvSpPr txBox="1"/>
          <p:nvPr/>
        </p:nvSpPr>
        <p:spPr>
          <a:xfrm>
            <a:off x="4524225" y="5390945"/>
            <a:ext cx="688010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rtT215Y</a:t>
            </a:r>
          </a:p>
        </p:txBody>
      </p:sp>
      <p:sp>
        <p:nvSpPr>
          <p:cNvPr id="3273" name="ZoneTexte 3272">
            <a:extLst>
              <a:ext uri="{FF2B5EF4-FFF2-40B4-BE49-F238E27FC236}">
                <a16:creationId xmlns:a16="http://schemas.microsoft.com/office/drawing/2014/main" id="{6EBBE7E9-F968-0347-1610-FF84F1A26DEE}"/>
              </a:ext>
            </a:extLst>
          </p:cNvPr>
          <p:cNvSpPr txBox="1"/>
          <p:nvPr/>
        </p:nvSpPr>
        <p:spPr>
          <a:xfrm>
            <a:off x="4511401" y="5594155"/>
            <a:ext cx="681597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rtY181C</a:t>
            </a:r>
          </a:p>
        </p:txBody>
      </p:sp>
      <p:sp>
        <p:nvSpPr>
          <p:cNvPr id="3274" name="ZoneTexte 3273">
            <a:extLst>
              <a:ext uri="{FF2B5EF4-FFF2-40B4-BE49-F238E27FC236}">
                <a16:creationId xmlns:a16="http://schemas.microsoft.com/office/drawing/2014/main" id="{10741123-C6B4-2DEF-A200-688969744077}"/>
              </a:ext>
            </a:extLst>
          </p:cNvPr>
          <p:cNvSpPr txBox="1"/>
          <p:nvPr/>
        </p:nvSpPr>
        <p:spPr>
          <a:xfrm>
            <a:off x="4484151" y="5797364"/>
            <a:ext cx="728084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rtP225H</a:t>
            </a:r>
          </a:p>
        </p:txBody>
      </p:sp>
      <p:sp>
        <p:nvSpPr>
          <p:cNvPr id="3275" name="ZoneTexte 3274">
            <a:extLst>
              <a:ext uri="{FF2B5EF4-FFF2-40B4-BE49-F238E27FC236}">
                <a16:creationId xmlns:a16="http://schemas.microsoft.com/office/drawing/2014/main" id="{42669ED4-0684-C0ED-0A96-71F1991C5CDA}"/>
              </a:ext>
            </a:extLst>
          </p:cNvPr>
          <p:cNvSpPr txBox="1"/>
          <p:nvPr/>
        </p:nvSpPr>
        <p:spPr>
          <a:xfrm>
            <a:off x="4504188" y="6000571"/>
            <a:ext cx="691215" cy="265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inE138K</a:t>
            </a:r>
          </a:p>
        </p:txBody>
      </p:sp>
      <p:grpSp>
        <p:nvGrpSpPr>
          <p:cNvPr id="3220" name="Groupe 3219">
            <a:extLst>
              <a:ext uri="{FF2B5EF4-FFF2-40B4-BE49-F238E27FC236}">
                <a16:creationId xmlns:a16="http://schemas.microsoft.com/office/drawing/2014/main" id="{001D7874-69DC-45B0-3580-ACAD04084D28}"/>
              </a:ext>
            </a:extLst>
          </p:cNvPr>
          <p:cNvGrpSpPr/>
          <p:nvPr/>
        </p:nvGrpSpPr>
        <p:grpSpPr>
          <a:xfrm rot="5400000">
            <a:off x="9326455" y="4326365"/>
            <a:ext cx="2219326" cy="1882776"/>
            <a:chOff x="7072313" y="4483100"/>
            <a:chExt cx="2219326" cy="1882776"/>
          </a:xfrm>
        </p:grpSpPr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CEA9ADBC-8E0F-5679-5A9E-6E189894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4483100"/>
              <a:ext cx="2147888" cy="1814513"/>
            </a:xfrm>
            <a:custGeom>
              <a:avLst/>
              <a:gdLst>
                <a:gd name="T0" fmla="*/ 0 w 5411"/>
                <a:gd name="T1" fmla="*/ 0 h 4573"/>
                <a:gd name="T2" fmla="*/ 0 w 5411"/>
                <a:gd name="T3" fmla="*/ 4573 h 4573"/>
                <a:gd name="T4" fmla="*/ 5411 w 5411"/>
                <a:gd name="T5" fmla="*/ 4573 h 4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11" h="4573">
                  <a:moveTo>
                    <a:pt x="0" y="0"/>
                  </a:moveTo>
                  <a:lnTo>
                    <a:pt x="0" y="4573"/>
                  </a:lnTo>
                  <a:lnTo>
                    <a:pt x="5411" y="457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Line 30">
              <a:extLst>
                <a:ext uri="{FF2B5EF4-FFF2-40B4-BE49-F238E27FC236}">
                  <a16:creationId xmlns:a16="http://schemas.microsoft.com/office/drawing/2014/main" id="{A6E3DAB5-5D89-5042-9A0C-B7B08E927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5667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Line 31">
              <a:extLst>
                <a:ext uri="{FF2B5EF4-FFF2-40B4-BE49-F238E27FC236}">
                  <a16:creationId xmlns:a16="http://schemas.microsoft.com/office/drawing/2014/main" id="{AF81D922-5A81-F62B-99C2-DD7C843FB2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709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Line 32">
              <a:extLst>
                <a:ext uri="{FF2B5EF4-FFF2-40B4-BE49-F238E27FC236}">
                  <a16:creationId xmlns:a16="http://schemas.microsoft.com/office/drawing/2014/main" id="{105DEC71-1171-DC52-BEAF-B3804AFF5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3598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Line 33">
              <a:extLst>
                <a:ext uri="{FF2B5EF4-FFF2-40B4-BE49-F238E27FC236}">
                  <a16:creationId xmlns:a16="http://schemas.microsoft.com/office/drawing/2014/main" id="{940D7544-84F4-75B5-B6E7-D68F023BF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455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Line 34">
              <a:extLst>
                <a:ext uri="{FF2B5EF4-FFF2-40B4-BE49-F238E27FC236}">
                  <a16:creationId xmlns:a16="http://schemas.microsoft.com/office/drawing/2014/main" id="{82772F2F-BDD6-9819-AD71-0CB5196CB0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1530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Line 35">
              <a:extLst>
                <a:ext uri="{FF2B5EF4-FFF2-40B4-BE49-F238E27FC236}">
                  <a16:creationId xmlns:a16="http://schemas.microsoft.com/office/drawing/2014/main" id="{DC637AB3-E12F-6CCA-7968-3F0392737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4851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Line 36">
              <a:extLst>
                <a:ext uri="{FF2B5EF4-FFF2-40B4-BE49-F238E27FC236}">
                  <a16:creationId xmlns:a16="http://schemas.microsoft.com/office/drawing/2014/main" id="{08428960-1A3B-EDF5-B5F7-5C64BB051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9302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Line 37">
              <a:extLst>
                <a:ext uri="{FF2B5EF4-FFF2-40B4-BE49-F238E27FC236}">
                  <a16:creationId xmlns:a16="http://schemas.microsoft.com/office/drawing/2014/main" id="{AAFC8564-096D-F390-0178-9A4F779940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4163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Line 38">
              <a:extLst>
                <a:ext uri="{FF2B5EF4-FFF2-40B4-BE49-F238E27FC236}">
                  <a16:creationId xmlns:a16="http://schemas.microsoft.com/office/drawing/2014/main" id="{8198CD59-AEE4-9FA6-8D22-7B9089F4D6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Line 39">
              <a:extLst>
                <a:ext uri="{FF2B5EF4-FFF2-40B4-BE49-F238E27FC236}">
                  <a16:creationId xmlns:a16="http://schemas.microsoft.com/office/drawing/2014/main" id="{44EE04FA-46DB-AA8F-E880-791466F17F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83476" y="6297613"/>
              <a:ext cx="0" cy="68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Line 48">
              <a:extLst>
                <a:ext uri="{FF2B5EF4-FFF2-40B4-BE49-F238E27FC236}">
                  <a16:creationId xmlns:a16="http://schemas.microsoft.com/office/drawing/2014/main" id="{FD0495EE-0CD1-E829-EB2D-60CC7D28B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497840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Line 49">
              <a:extLst>
                <a:ext uri="{FF2B5EF4-FFF2-40B4-BE49-F238E27FC236}">
                  <a16:creationId xmlns:a16="http://schemas.microsoft.com/office/drawing/2014/main" id="{FE9C0206-5D4E-9CFC-88B8-5E9B9699D5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4564063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Line 50">
              <a:extLst>
                <a:ext uri="{FF2B5EF4-FFF2-40B4-BE49-F238E27FC236}">
                  <a16:creationId xmlns:a16="http://schemas.microsoft.com/office/drawing/2014/main" id="{B95C5386-7B5A-3485-6E97-6493FEB2CD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580390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Line 51">
              <a:extLst>
                <a:ext uri="{FF2B5EF4-FFF2-40B4-BE49-F238E27FC236}">
                  <a16:creationId xmlns:a16="http://schemas.microsoft.com/office/drawing/2014/main" id="{8FF8A400-8391-1A9E-3B85-E2BA39308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5391150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Line 52">
              <a:extLst>
                <a:ext uri="{FF2B5EF4-FFF2-40B4-BE49-F238E27FC236}">
                  <a16:creationId xmlns:a16="http://schemas.microsoft.com/office/drawing/2014/main" id="{D8AB3C9D-0456-6625-2775-20AA4DF56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2313" y="6219825"/>
              <a:ext cx="7143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2" name="Line 78">
              <a:extLst>
                <a:ext uri="{FF2B5EF4-FFF2-40B4-BE49-F238E27FC236}">
                  <a16:creationId xmlns:a16="http://schemas.microsoft.com/office/drawing/2014/main" id="{3F6C5F5B-A40F-A9BD-A84D-B8E0D5A4A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5988" y="4819650"/>
              <a:ext cx="0" cy="890588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3" name="Line 79">
              <a:extLst>
                <a:ext uri="{FF2B5EF4-FFF2-40B4-BE49-F238E27FC236}">
                  <a16:creationId xmlns:a16="http://schemas.microsoft.com/office/drawing/2014/main" id="{B4CEB41D-52FF-B205-4F40-20D370ACBF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0988" y="5302250"/>
              <a:ext cx="0" cy="688975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8" name="Line 84">
              <a:extLst>
                <a:ext uri="{FF2B5EF4-FFF2-40B4-BE49-F238E27FC236}">
                  <a16:creationId xmlns:a16="http://schemas.microsoft.com/office/drawing/2014/main" id="{8933FA9A-DA5D-325D-0E05-4F12B756D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69401" y="5613400"/>
              <a:ext cx="0" cy="538163"/>
            </a:xfrm>
            <a:prstGeom prst="line">
              <a:avLst/>
            </a:prstGeom>
            <a:noFill/>
            <a:ln w="31750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6" name="Freeform 102">
              <a:extLst>
                <a:ext uri="{FF2B5EF4-FFF2-40B4-BE49-F238E27FC236}">
                  <a16:creationId xmlns:a16="http://schemas.microsoft.com/office/drawing/2014/main" id="{F1312311-C982-ABA9-B070-F2DA0794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337175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7 w 208"/>
                <a:gd name="T5" fmla="*/ 64 h 209"/>
                <a:gd name="T6" fmla="*/ 1 w 208"/>
                <a:gd name="T7" fmla="*/ 83 h 209"/>
                <a:gd name="T8" fmla="*/ 0 w 208"/>
                <a:gd name="T9" fmla="*/ 105 h 209"/>
                <a:gd name="T10" fmla="*/ 1 w 208"/>
                <a:gd name="T11" fmla="*/ 124 h 209"/>
                <a:gd name="T12" fmla="*/ 7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3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3 w 208"/>
                <a:gd name="T53" fmla="*/ 170 h 209"/>
                <a:gd name="T54" fmla="*/ 190 w 208"/>
                <a:gd name="T55" fmla="*/ 162 h 209"/>
                <a:gd name="T56" fmla="*/ 200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9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3 h 209"/>
                <a:gd name="T74" fmla="*/ 200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3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7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7" name="Freeform 103">
              <a:extLst>
                <a:ext uri="{FF2B5EF4-FFF2-40B4-BE49-F238E27FC236}">
                  <a16:creationId xmlns:a16="http://schemas.microsoft.com/office/drawing/2014/main" id="{A1699CE9-A85B-30F2-99C8-BC6067443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337175"/>
              <a:ext cx="82550" cy="82550"/>
            </a:xfrm>
            <a:custGeom>
              <a:avLst/>
              <a:gdLst>
                <a:gd name="T0" fmla="*/ 0 w 208"/>
                <a:gd name="T1" fmla="*/ 105 h 209"/>
                <a:gd name="T2" fmla="*/ 1 w 208"/>
                <a:gd name="T3" fmla="*/ 124 h 209"/>
                <a:gd name="T4" fmla="*/ 7 w 208"/>
                <a:gd name="T5" fmla="*/ 144 h 209"/>
                <a:gd name="T6" fmla="*/ 17 w 208"/>
                <a:gd name="T7" fmla="*/ 162 h 209"/>
                <a:gd name="T8" fmla="*/ 31 w 208"/>
                <a:gd name="T9" fmla="*/ 179 h 209"/>
                <a:gd name="T10" fmla="*/ 45 w 208"/>
                <a:gd name="T11" fmla="*/ 191 h 209"/>
                <a:gd name="T12" fmla="*/ 64 w 208"/>
                <a:gd name="T13" fmla="*/ 201 h 209"/>
                <a:gd name="T14" fmla="*/ 82 w 208"/>
                <a:gd name="T15" fmla="*/ 206 h 209"/>
                <a:gd name="T16" fmla="*/ 104 w 208"/>
                <a:gd name="T17" fmla="*/ 209 h 209"/>
                <a:gd name="T18" fmla="*/ 104 w 208"/>
                <a:gd name="T19" fmla="*/ 208 h 209"/>
                <a:gd name="T20" fmla="*/ 105 w 208"/>
                <a:gd name="T21" fmla="*/ 208 h 209"/>
                <a:gd name="T22" fmla="*/ 108 w 208"/>
                <a:gd name="T23" fmla="*/ 208 h 209"/>
                <a:gd name="T24" fmla="*/ 113 w 208"/>
                <a:gd name="T25" fmla="*/ 208 h 209"/>
                <a:gd name="T26" fmla="*/ 123 w 208"/>
                <a:gd name="T27" fmla="*/ 206 h 209"/>
                <a:gd name="T28" fmla="*/ 133 w 208"/>
                <a:gd name="T29" fmla="*/ 204 h 209"/>
                <a:gd name="T30" fmla="*/ 143 w 208"/>
                <a:gd name="T31" fmla="*/ 201 h 209"/>
                <a:gd name="T32" fmla="*/ 151 w 208"/>
                <a:gd name="T33" fmla="*/ 196 h 209"/>
                <a:gd name="T34" fmla="*/ 160 w 208"/>
                <a:gd name="T35" fmla="*/ 191 h 209"/>
                <a:gd name="T36" fmla="*/ 168 w 208"/>
                <a:gd name="T37" fmla="*/ 184 h 209"/>
                <a:gd name="T38" fmla="*/ 177 w 208"/>
                <a:gd name="T39" fmla="*/ 179 h 209"/>
                <a:gd name="T40" fmla="*/ 180 w 208"/>
                <a:gd name="T41" fmla="*/ 174 h 209"/>
                <a:gd name="T42" fmla="*/ 181 w 208"/>
                <a:gd name="T43" fmla="*/ 171 h 209"/>
                <a:gd name="T44" fmla="*/ 183 w 208"/>
                <a:gd name="T45" fmla="*/ 170 h 209"/>
                <a:gd name="T46" fmla="*/ 190 w 208"/>
                <a:gd name="T47" fmla="*/ 162 h 209"/>
                <a:gd name="T48" fmla="*/ 200 w 208"/>
                <a:gd name="T49" fmla="*/ 144 h 209"/>
                <a:gd name="T50" fmla="*/ 203 w 208"/>
                <a:gd name="T51" fmla="*/ 133 h 209"/>
                <a:gd name="T52" fmla="*/ 206 w 208"/>
                <a:gd name="T53" fmla="*/ 124 h 209"/>
                <a:gd name="T54" fmla="*/ 207 w 208"/>
                <a:gd name="T55" fmla="*/ 114 h 209"/>
                <a:gd name="T56" fmla="*/ 207 w 208"/>
                <a:gd name="T57" fmla="*/ 109 h 209"/>
                <a:gd name="T58" fmla="*/ 207 w 208"/>
                <a:gd name="T59" fmla="*/ 106 h 209"/>
                <a:gd name="T60" fmla="*/ 207 w 208"/>
                <a:gd name="T61" fmla="*/ 105 h 209"/>
                <a:gd name="T62" fmla="*/ 208 w 208"/>
                <a:gd name="T63" fmla="*/ 105 h 209"/>
                <a:gd name="T64" fmla="*/ 206 w 208"/>
                <a:gd name="T65" fmla="*/ 83 h 209"/>
                <a:gd name="T66" fmla="*/ 200 w 208"/>
                <a:gd name="T67" fmla="*/ 64 h 209"/>
                <a:gd name="T68" fmla="*/ 190 w 208"/>
                <a:gd name="T69" fmla="*/ 46 h 209"/>
                <a:gd name="T70" fmla="*/ 177 w 208"/>
                <a:gd name="T71" fmla="*/ 32 h 209"/>
                <a:gd name="T72" fmla="*/ 160 w 208"/>
                <a:gd name="T73" fmla="*/ 17 h 209"/>
                <a:gd name="T74" fmla="*/ 143 w 208"/>
                <a:gd name="T75" fmla="*/ 8 h 209"/>
                <a:gd name="T76" fmla="*/ 123 w 208"/>
                <a:gd name="T77" fmla="*/ 2 h 209"/>
                <a:gd name="T78" fmla="*/ 104 w 208"/>
                <a:gd name="T79" fmla="*/ 0 h 209"/>
                <a:gd name="T80" fmla="*/ 82 w 208"/>
                <a:gd name="T81" fmla="*/ 2 h 209"/>
                <a:gd name="T82" fmla="*/ 64 w 208"/>
                <a:gd name="T83" fmla="*/ 8 h 209"/>
                <a:gd name="T84" fmla="*/ 45 w 208"/>
                <a:gd name="T85" fmla="*/ 17 h 209"/>
                <a:gd name="T86" fmla="*/ 31 w 208"/>
                <a:gd name="T87" fmla="*/ 32 h 209"/>
                <a:gd name="T88" fmla="*/ 17 w 208"/>
                <a:gd name="T89" fmla="*/ 46 h 209"/>
                <a:gd name="T90" fmla="*/ 7 w 208"/>
                <a:gd name="T91" fmla="*/ 64 h 209"/>
                <a:gd name="T92" fmla="*/ 1 w 208"/>
                <a:gd name="T93" fmla="*/ 83 h 209"/>
                <a:gd name="T94" fmla="*/ 0 w 208"/>
                <a:gd name="T95" fmla="*/ 1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0" y="105"/>
                  </a:moveTo>
                  <a:lnTo>
                    <a:pt x="1" y="124"/>
                  </a:lnTo>
                  <a:lnTo>
                    <a:pt x="7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3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3" y="170"/>
                  </a:lnTo>
                  <a:lnTo>
                    <a:pt x="190" y="162"/>
                  </a:lnTo>
                  <a:lnTo>
                    <a:pt x="200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3"/>
                  </a:lnTo>
                  <a:lnTo>
                    <a:pt x="200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7" y="64"/>
                  </a:lnTo>
                  <a:lnTo>
                    <a:pt x="1" y="83"/>
                  </a:lnTo>
                  <a:lnTo>
                    <a:pt x="0" y="105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8" name="Freeform 104">
              <a:extLst>
                <a:ext uri="{FF2B5EF4-FFF2-40B4-BE49-F238E27FC236}">
                  <a16:creationId xmlns:a16="http://schemas.microsoft.com/office/drawing/2014/main" id="{17C5A905-5E06-83D4-454F-E58FFC470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3" y="5727700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6 w 208"/>
                <a:gd name="T3" fmla="*/ 45 h 208"/>
                <a:gd name="T4" fmla="*/ 7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7 w 208"/>
                <a:gd name="T13" fmla="*/ 143 h 208"/>
                <a:gd name="T14" fmla="*/ 16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3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6 h 208"/>
                <a:gd name="T36" fmla="*/ 132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8 h 208"/>
                <a:gd name="T48" fmla="*/ 179 w 208"/>
                <a:gd name="T49" fmla="*/ 173 h 208"/>
                <a:gd name="T50" fmla="*/ 181 w 208"/>
                <a:gd name="T51" fmla="*/ 171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5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5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3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6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7" y="143"/>
                  </a:lnTo>
                  <a:lnTo>
                    <a:pt x="16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9" name="Freeform 105">
              <a:extLst>
                <a:ext uri="{FF2B5EF4-FFF2-40B4-BE49-F238E27FC236}">
                  <a16:creationId xmlns:a16="http://schemas.microsoft.com/office/drawing/2014/main" id="{BEDE2061-064B-AC81-89B3-56C72E46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3" y="5727700"/>
              <a:ext cx="82550" cy="82550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4 h 208"/>
                <a:gd name="T4" fmla="*/ 7 w 208"/>
                <a:gd name="T5" fmla="*/ 143 h 208"/>
                <a:gd name="T6" fmla="*/ 16 w 208"/>
                <a:gd name="T7" fmla="*/ 161 h 208"/>
                <a:gd name="T8" fmla="*/ 31 w 208"/>
                <a:gd name="T9" fmla="*/ 178 h 208"/>
                <a:gd name="T10" fmla="*/ 45 w 208"/>
                <a:gd name="T11" fmla="*/ 190 h 208"/>
                <a:gd name="T12" fmla="*/ 63 w 208"/>
                <a:gd name="T13" fmla="*/ 200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3 w 208"/>
                <a:gd name="T27" fmla="*/ 206 h 208"/>
                <a:gd name="T28" fmla="*/ 132 w 208"/>
                <a:gd name="T29" fmla="*/ 203 h 208"/>
                <a:gd name="T30" fmla="*/ 143 w 208"/>
                <a:gd name="T31" fmla="*/ 200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4 h 208"/>
                <a:gd name="T38" fmla="*/ 177 w 208"/>
                <a:gd name="T39" fmla="*/ 178 h 208"/>
                <a:gd name="T40" fmla="*/ 179 w 208"/>
                <a:gd name="T41" fmla="*/ 173 h 208"/>
                <a:gd name="T42" fmla="*/ 181 w 208"/>
                <a:gd name="T43" fmla="*/ 171 h 208"/>
                <a:gd name="T44" fmla="*/ 183 w 208"/>
                <a:gd name="T45" fmla="*/ 169 h 208"/>
                <a:gd name="T46" fmla="*/ 190 w 208"/>
                <a:gd name="T47" fmla="*/ 161 h 208"/>
                <a:gd name="T48" fmla="*/ 200 w 208"/>
                <a:gd name="T49" fmla="*/ 143 h 208"/>
                <a:gd name="T50" fmla="*/ 203 w 208"/>
                <a:gd name="T51" fmla="*/ 133 h 208"/>
                <a:gd name="T52" fmla="*/ 205 w 208"/>
                <a:gd name="T53" fmla="*/ 124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5 w 208"/>
                <a:gd name="T65" fmla="*/ 82 h 208"/>
                <a:gd name="T66" fmla="*/ 200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8 h 208"/>
                <a:gd name="T76" fmla="*/ 123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3 w 208"/>
                <a:gd name="T83" fmla="*/ 8 h 208"/>
                <a:gd name="T84" fmla="*/ 45 w 208"/>
                <a:gd name="T85" fmla="*/ 17 h 208"/>
                <a:gd name="T86" fmla="*/ 31 w 208"/>
                <a:gd name="T87" fmla="*/ 31 h 208"/>
                <a:gd name="T88" fmla="*/ 16 w 208"/>
                <a:gd name="T89" fmla="*/ 45 h 208"/>
                <a:gd name="T90" fmla="*/ 7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4"/>
                  </a:lnTo>
                  <a:lnTo>
                    <a:pt x="7" y="143"/>
                  </a:lnTo>
                  <a:lnTo>
                    <a:pt x="16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3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2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79" y="173"/>
                  </a:lnTo>
                  <a:lnTo>
                    <a:pt x="181" y="171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5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5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3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6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0" name="Freeform 106">
              <a:extLst>
                <a:ext uri="{FF2B5EF4-FFF2-40B4-BE49-F238E27FC236}">
                  <a16:creationId xmlns:a16="http://schemas.microsoft.com/office/drawing/2014/main" id="{14DA91DF-D825-2444-E0E5-8A57968EF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5970588"/>
              <a:ext cx="82550" cy="84138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7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3 h 208"/>
                <a:gd name="T12" fmla="*/ 7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3 w 208"/>
                <a:gd name="T35" fmla="*/ 206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3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7 h 208"/>
                <a:gd name="T84" fmla="*/ 123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7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5" y="17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1" name="Freeform 107">
              <a:extLst>
                <a:ext uri="{FF2B5EF4-FFF2-40B4-BE49-F238E27FC236}">
                  <a16:creationId xmlns:a16="http://schemas.microsoft.com/office/drawing/2014/main" id="{0059F07B-C9B4-5D90-EEFE-4789B238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5970588"/>
              <a:ext cx="82550" cy="84138"/>
            </a:xfrm>
            <a:custGeom>
              <a:avLst/>
              <a:gdLst>
                <a:gd name="T0" fmla="*/ 0 w 208"/>
                <a:gd name="T1" fmla="*/ 104 h 208"/>
                <a:gd name="T2" fmla="*/ 1 w 208"/>
                <a:gd name="T3" fmla="*/ 123 h 208"/>
                <a:gd name="T4" fmla="*/ 7 w 208"/>
                <a:gd name="T5" fmla="*/ 143 h 208"/>
                <a:gd name="T6" fmla="*/ 17 w 208"/>
                <a:gd name="T7" fmla="*/ 161 h 208"/>
                <a:gd name="T8" fmla="*/ 31 w 208"/>
                <a:gd name="T9" fmla="*/ 178 h 208"/>
                <a:gd name="T10" fmla="*/ 45 w 208"/>
                <a:gd name="T11" fmla="*/ 190 h 208"/>
                <a:gd name="T12" fmla="*/ 64 w 208"/>
                <a:gd name="T13" fmla="*/ 200 h 208"/>
                <a:gd name="T14" fmla="*/ 82 w 208"/>
                <a:gd name="T15" fmla="*/ 206 h 208"/>
                <a:gd name="T16" fmla="*/ 104 w 208"/>
                <a:gd name="T17" fmla="*/ 208 h 208"/>
                <a:gd name="T18" fmla="*/ 104 w 208"/>
                <a:gd name="T19" fmla="*/ 207 h 208"/>
                <a:gd name="T20" fmla="*/ 105 w 208"/>
                <a:gd name="T21" fmla="*/ 207 h 208"/>
                <a:gd name="T22" fmla="*/ 108 w 208"/>
                <a:gd name="T23" fmla="*/ 207 h 208"/>
                <a:gd name="T24" fmla="*/ 113 w 208"/>
                <a:gd name="T25" fmla="*/ 207 h 208"/>
                <a:gd name="T26" fmla="*/ 123 w 208"/>
                <a:gd name="T27" fmla="*/ 206 h 208"/>
                <a:gd name="T28" fmla="*/ 133 w 208"/>
                <a:gd name="T29" fmla="*/ 203 h 208"/>
                <a:gd name="T30" fmla="*/ 143 w 208"/>
                <a:gd name="T31" fmla="*/ 200 h 208"/>
                <a:gd name="T32" fmla="*/ 151 w 208"/>
                <a:gd name="T33" fmla="*/ 195 h 208"/>
                <a:gd name="T34" fmla="*/ 160 w 208"/>
                <a:gd name="T35" fmla="*/ 190 h 208"/>
                <a:gd name="T36" fmla="*/ 168 w 208"/>
                <a:gd name="T37" fmla="*/ 183 h 208"/>
                <a:gd name="T38" fmla="*/ 177 w 208"/>
                <a:gd name="T39" fmla="*/ 178 h 208"/>
                <a:gd name="T40" fmla="*/ 180 w 208"/>
                <a:gd name="T41" fmla="*/ 173 h 208"/>
                <a:gd name="T42" fmla="*/ 181 w 208"/>
                <a:gd name="T43" fmla="*/ 170 h 208"/>
                <a:gd name="T44" fmla="*/ 183 w 208"/>
                <a:gd name="T45" fmla="*/ 169 h 208"/>
                <a:gd name="T46" fmla="*/ 190 w 208"/>
                <a:gd name="T47" fmla="*/ 161 h 208"/>
                <a:gd name="T48" fmla="*/ 200 w 208"/>
                <a:gd name="T49" fmla="*/ 143 h 208"/>
                <a:gd name="T50" fmla="*/ 203 w 208"/>
                <a:gd name="T51" fmla="*/ 133 h 208"/>
                <a:gd name="T52" fmla="*/ 206 w 208"/>
                <a:gd name="T53" fmla="*/ 123 h 208"/>
                <a:gd name="T54" fmla="*/ 207 w 208"/>
                <a:gd name="T55" fmla="*/ 113 h 208"/>
                <a:gd name="T56" fmla="*/ 207 w 208"/>
                <a:gd name="T57" fmla="*/ 108 h 208"/>
                <a:gd name="T58" fmla="*/ 207 w 208"/>
                <a:gd name="T59" fmla="*/ 105 h 208"/>
                <a:gd name="T60" fmla="*/ 207 w 208"/>
                <a:gd name="T61" fmla="*/ 104 h 208"/>
                <a:gd name="T62" fmla="*/ 208 w 208"/>
                <a:gd name="T63" fmla="*/ 104 h 208"/>
                <a:gd name="T64" fmla="*/ 206 w 208"/>
                <a:gd name="T65" fmla="*/ 82 h 208"/>
                <a:gd name="T66" fmla="*/ 200 w 208"/>
                <a:gd name="T67" fmla="*/ 64 h 208"/>
                <a:gd name="T68" fmla="*/ 190 w 208"/>
                <a:gd name="T69" fmla="*/ 45 h 208"/>
                <a:gd name="T70" fmla="*/ 177 w 208"/>
                <a:gd name="T71" fmla="*/ 31 h 208"/>
                <a:gd name="T72" fmla="*/ 160 w 208"/>
                <a:gd name="T73" fmla="*/ 17 h 208"/>
                <a:gd name="T74" fmla="*/ 143 w 208"/>
                <a:gd name="T75" fmla="*/ 7 h 208"/>
                <a:gd name="T76" fmla="*/ 123 w 208"/>
                <a:gd name="T77" fmla="*/ 1 h 208"/>
                <a:gd name="T78" fmla="*/ 104 w 208"/>
                <a:gd name="T79" fmla="*/ 0 h 208"/>
                <a:gd name="T80" fmla="*/ 82 w 208"/>
                <a:gd name="T81" fmla="*/ 1 h 208"/>
                <a:gd name="T82" fmla="*/ 64 w 208"/>
                <a:gd name="T83" fmla="*/ 7 h 208"/>
                <a:gd name="T84" fmla="*/ 45 w 208"/>
                <a:gd name="T85" fmla="*/ 17 h 208"/>
                <a:gd name="T86" fmla="*/ 31 w 208"/>
                <a:gd name="T87" fmla="*/ 31 h 208"/>
                <a:gd name="T88" fmla="*/ 17 w 208"/>
                <a:gd name="T89" fmla="*/ 45 h 208"/>
                <a:gd name="T90" fmla="*/ 7 w 208"/>
                <a:gd name="T91" fmla="*/ 64 h 208"/>
                <a:gd name="T92" fmla="*/ 1 w 208"/>
                <a:gd name="T93" fmla="*/ 82 h 208"/>
                <a:gd name="T94" fmla="*/ 0 w 208"/>
                <a:gd name="T95" fmla="*/ 10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0" y="104"/>
                  </a:moveTo>
                  <a:lnTo>
                    <a:pt x="1" y="123"/>
                  </a:lnTo>
                  <a:lnTo>
                    <a:pt x="7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3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3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7"/>
                  </a:lnTo>
                  <a:lnTo>
                    <a:pt x="123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7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7" y="64"/>
                  </a:lnTo>
                  <a:lnTo>
                    <a:pt x="1" y="82"/>
                  </a:lnTo>
                  <a:lnTo>
                    <a:pt x="0" y="104"/>
                  </a:lnTo>
                </a:path>
              </a:pathLst>
            </a:custGeom>
            <a:noFill/>
            <a:ln w="11113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8" name="Line 134">
              <a:extLst>
                <a:ext uri="{FF2B5EF4-FFF2-40B4-BE49-F238E27FC236}">
                  <a16:creationId xmlns:a16="http://schemas.microsoft.com/office/drawing/2014/main" id="{9C69207C-3A35-C035-8290-A447DD63E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55088" y="5578475"/>
              <a:ext cx="0" cy="5699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9" name="Line 135">
              <a:extLst>
                <a:ext uri="{FF2B5EF4-FFF2-40B4-BE49-F238E27FC236}">
                  <a16:creationId xmlns:a16="http://schemas.microsoft.com/office/drawing/2014/main" id="{19BC5680-4760-F9F9-0B81-0D8A9382C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48713" y="5511800"/>
              <a:ext cx="0" cy="620713"/>
            </a:xfrm>
            <a:prstGeom prst="line">
              <a:avLst/>
            </a:prstGeom>
            <a:noFill/>
            <a:ln w="3175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7" name="Freeform 153">
              <a:extLst>
                <a:ext uri="{FF2B5EF4-FFF2-40B4-BE49-F238E27FC236}">
                  <a16:creationId xmlns:a16="http://schemas.microsoft.com/office/drawing/2014/main" id="{CF833D1F-6CDB-B19D-0DA9-FC0C5B2E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5940425"/>
              <a:ext cx="82550" cy="82550"/>
            </a:xfrm>
            <a:custGeom>
              <a:avLst/>
              <a:gdLst>
                <a:gd name="T0" fmla="*/ 104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1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1 w 209"/>
                <a:gd name="T15" fmla="*/ 83 h 209"/>
                <a:gd name="T16" fmla="*/ 0 w 209"/>
                <a:gd name="T17" fmla="*/ 105 h 209"/>
                <a:gd name="T18" fmla="*/ 1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1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4 w 209"/>
                <a:gd name="T33" fmla="*/ 209 h 209"/>
                <a:gd name="T34" fmla="*/ 104 w 209"/>
                <a:gd name="T35" fmla="*/ 208 h 209"/>
                <a:gd name="T36" fmla="*/ 106 w 209"/>
                <a:gd name="T37" fmla="*/ 208 h 209"/>
                <a:gd name="T38" fmla="*/ 108 w 209"/>
                <a:gd name="T39" fmla="*/ 208 h 209"/>
                <a:gd name="T40" fmla="*/ 113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3 w 209"/>
                <a:gd name="T47" fmla="*/ 201 h 209"/>
                <a:gd name="T48" fmla="*/ 151 w 209"/>
                <a:gd name="T49" fmla="*/ 196 h 209"/>
                <a:gd name="T50" fmla="*/ 160 w 209"/>
                <a:gd name="T51" fmla="*/ 191 h 209"/>
                <a:gd name="T52" fmla="*/ 168 w 209"/>
                <a:gd name="T53" fmla="*/ 184 h 209"/>
                <a:gd name="T54" fmla="*/ 177 w 209"/>
                <a:gd name="T55" fmla="*/ 179 h 209"/>
                <a:gd name="T56" fmla="*/ 180 w 209"/>
                <a:gd name="T57" fmla="*/ 174 h 209"/>
                <a:gd name="T58" fmla="*/ 181 w 209"/>
                <a:gd name="T59" fmla="*/ 171 h 209"/>
                <a:gd name="T60" fmla="*/ 184 w 209"/>
                <a:gd name="T61" fmla="*/ 170 h 209"/>
                <a:gd name="T62" fmla="*/ 190 w 209"/>
                <a:gd name="T63" fmla="*/ 162 h 209"/>
                <a:gd name="T64" fmla="*/ 201 w 209"/>
                <a:gd name="T65" fmla="*/ 144 h 209"/>
                <a:gd name="T66" fmla="*/ 203 w 209"/>
                <a:gd name="T67" fmla="*/ 133 h 209"/>
                <a:gd name="T68" fmla="*/ 206 w 209"/>
                <a:gd name="T69" fmla="*/ 124 h 209"/>
                <a:gd name="T70" fmla="*/ 207 w 209"/>
                <a:gd name="T71" fmla="*/ 114 h 209"/>
                <a:gd name="T72" fmla="*/ 207 w 209"/>
                <a:gd name="T73" fmla="*/ 109 h 209"/>
                <a:gd name="T74" fmla="*/ 207 w 209"/>
                <a:gd name="T75" fmla="*/ 106 h 209"/>
                <a:gd name="T76" fmla="*/ 207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0 w 209"/>
                <a:gd name="T85" fmla="*/ 46 h 209"/>
                <a:gd name="T86" fmla="*/ 177 w 209"/>
                <a:gd name="T87" fmla="*/ 32 h 209"/>
                <a:gd name="T88" fmla="*/ 160 w 209"/>
                <a:gd name="T89" fmla="*/ 17 h 209"/>
                <a:gd name="T90" fmla="*/ 143 w 209"/>
                <a:gd name="T91" fmla="*/ 8 h 209"/>
                <a:gd name="T92" fmla="*/ 124 w 209"/>
                <a:gd name="T93" fmla="*/ 2 h 209"/>
                <a:gd name="T94" fmla="*/ 104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8" name="Freeform 154">
              <a:extLst>
                <a:ext uri="{FF2B5EF4-FFF2-40B4-BE49-F238E27FC236}">
                  <a16:creationId xmlns:a16="http://schemas.microsoft.com/office/drawing/2014/main" id="{012F4200-87C2-E7BB-7EC5-CDDFDE08B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5940425"/>
              <a:ext cx="82550" cy="82550"/>
            </a:xfrm>
            <a:custGeom>
              <a:avLst/>
              <a:gdLst>
                <a:gd name="T0" fmla="*/ 31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1 w 209"/>
                <a:gd name="T7" fmla="*/ 83 h 209"/>
                <a:gd name="T8" fmla="*/ 0 w 209"/>
                <a:gd name="T9" fmla="*/ 105 h 209"/>
                <a:gd name="T10" fmla="*/ 1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1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4 w 209"/>
                <a:gd name="T25" fmla="*/ 209 h 209"/>
                <a:gd name="T26" fmla="*/ 104 w 209"/>
                <a:gd name="T27" fmla="*/ 208 h 209"/>
                <a:gd name="T28" fmla="*/ 106 w 209"/>
                <a:gd name="T29" fmla="*/ 208 h 209"/>
                <a:gd name="T30" fmla="*/ 108 w 209"/>
                <a:gd name="T31" fmla="*/ 208 h 209"/>
                <a:gd name="T32" fmla="*/ 113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3 w 209"/>
                <a:gd name="T39" fmla="*/ 201 h 209"/>
                <a:gd name="T40" fmla="*/ 151 w 209"/>
                <a:gd name="T41" fmla="*/ 196 h 209"/>
                <a:gd name="T42" fmla="*/ 160 w 209"/>
                <a:gd name="T43" fmla="*/ 191 h 209"/>
                <a:gd name="T44" fmla="*/ 168 w 209"/>
                <a:gd name="T45" fmla="*/ 184 h 209"/>
                <a:gd name="T46" fmla="*/ 177 w 209"/>
                <a:gd name="T47" fmla="*/ 179 h 209"/>
                <a:gd name="T48" fmla="*/ 180 w 209"/>
                <a:gd name="T49" fmla="*/ 174 h 209"/>
                <a:gd name="T50" fmla="*/ 181 w 209"/>
                <a:gd name="T51" fmla="*/ 171 h 209"/>
                <a:gd name="T52" fmla="*/ 184 w 209"/>
                <a:gd name="T53" fmla="*/ 170 h 209"/>
                <a:gd name="T54" fmla="*/ 190 w 209"/>
                <a:gd name="T55" fmla="*/ 162 h 209"/>
                <a:gd name="T56" fmla="*/ 201 w 209"/>
                <a:gd name="T57" fmla="*/ 144 h 209"/>
                <a:gd name="T58" fmla="*/ 203 w 209"/>
                <a:gd name="T59" fmla="*/ 133 h 209"/>
                <a:gd name="T60" fmla="*/ 206 w 209"/>
                <a:gd name="T61" fmla="*/ 124 h 209"/>
                <a:gd name="T62" fmla="*/ 207 w 209"/>
                <a:gd name="T63" fmla="*/ 114 h 209"/>
                <a:gd name="T64" fmla="*/ 207 w 209"/>
                <a:gd name="T65" fmla="*/ 109 h 209"/>
                <a:gd name="T66" fmla="*/ 207 w 209"/>
                <a:gd name="T67" fmla="*/ 106 h 209"/>
                <a:gd name="T68" fmla="*/ 207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0 w 209"/>
                <a:gd name="T77" fmla="*/ 46 h 209"/>
                <a:gd name="T78" fmla="*/ 177 w 209"/>
                <a:gd name="T79" fmla="*/ 32 h 209"/>
                <a:gd name="T80" fmla="*/ 160 w 209"/>
                <a:gd name="T81" fmla="*/ 17 h 209"/>
                <a:gd name="T82" fmla="*/ 143 w 209"/>
                <a:gd name="T83" fmla="*/ 8 h 209"/>
                <a:gd name="T84" fmla="*/ 124 w 209"/>
                <a:gd name="T85" fmla="*/ 2 h 209"/>
                <a:gd name="T86" fmla="*/ 104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1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3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6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9" name="Freeform 155">
              <a:extLst>
                <a:ext uri="{FF2B5EF4-FFF2-40B4-BE49-F238E27FC236}">
                  <a16:creationId xmlns:a16="http://schemas.microsoft.com/office/drawing/2014/main" id="{AF80114B-03EB-08EE-3298-62DA16723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5976938"/>
              <a:ext cx="82550" cy="82550"/>
            </a:xfrm>
            <a:custGeom>
              <a:avLst/>
              <a:gdLst>
                <a:gd name="T0" fmla="*/ 105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2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2 w 209"/>
                <a:gd name="T25" fmla="*/ 178 h 208"/>
                <a:gd name="T26" fmla="*/ 46 w 209"/>
                <a:gd name="T27" fmla="*/ 190 h 208"/>
                <a:gd name="T28" fmla="*/ 64 w 209"/>
                <a:gd name="T29" fmla="*/ 200 h 208"/>
                <a:gd name="T30" fmla="*/ 82 w 209"/>
                <a:gd name="T31" fmla="*/ 206 h 208"/>
                <a:gd name="T32" fmla="*/ 105 w 209"/>
                <a:gd name="T33" fmla="*/ 208 h 208"/>
                <a:gd name="T34" fmla="*/ 105 w 209"/>
                <a:gd name="T35" fmla="*/ 207 h 208"/>
                <a:gd name="T36" fmla="*/ 106 w 209"/>
                <a:gd name="T37" fmla="*/ 207 h 208"/>
                <a:gd name="T38" fmla="*/ 109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0 h 208"/>
                <a:gd name="T48" fmla="*/ 152 w 209"/>
                <a:gd name="T49" fmla="*/ 195 h 208"/>
                <a:gd name="T50" fmla="*/ 161 w 209"/>
                <a:gd name="T51" fmla="*/ 190 h 208"/>
                <a:gd name="T52" fmla="*/ 169 w 209"/>
                <a:gd name="T53" fmla="*/ 183 h 208"/>
                <a:gd name="T54" fmla="*/ 178 w 209"/>
                <a:gd name="T55" fmla="*/ 178 h 208"/>
                <a:gd name="T56" fmla="*/ 180 w 209"/>
                <a:gd name="T57" fmla="*/ 173 h 208"/>
                <a:gd name="T58" fmla="*/ 182 w 209"/>
                <a:gd name="T59" fmla="*/ 170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8 w 209"/>
                <a:gd name="T71" fmla="*/ 113 h 208"/>
                <a:gd name="T72" fmla="*/ 208 w 209"/>
                <a:gd name="T73" fmla="*/ 108 h 208"/>
                <a:gd name="T74" fmla="*/ 208 w 209"/>
                <a:gd name="T75" fmla="*/ 105 h 208"/>
                <a:gd name="T76" fmla="*/ 208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8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5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5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0" name="Freeform 156">
              <a:extLst>
                <a:ext uri="{FF2B5EF4-FFF2-40B4-BE49-F238E27FC236}">
                  <a16:creationId xmlns:a16="http://schemas.microsoft.com/office/drawing/2014/main" id="{B63673A4-6D93-40E2-AC9B-70EEF881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5976938"/>
              <a:ext cx="82550" cy="82550"/>
            </a:xfrm>
            <a:custGeom>
              <a:avLst/>
              <a:gdLst>
                <a:gd name="T0" fmla="*/ 32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2 w 209"/>
                <a:gd name="T17" fmla="*/ 178 h 208"/>
                <a:gd name="T18" fmla="*/ 46 w 209"/>
                <a:gd name="T19" fmla="*/ 190 h 208"/>
                <a:gd name="T20" fmla="*/ 64 w 209"/>
                <a:gd name="T21" fmla="*/ 200 h 208"/>
                <a:gd name="T22" fmla="*/ 82 w 209"/>
                <a:gd name="T23" fmla="*/ 206 h 208"/>
                <a:gd name="T24" fmla="*/ 105 w 209"/>
                <a:gd name="T25" fmla="*/ 208 h 208"/>
                <a:gd name="T26" fmla="*/ 105 w 209"/>
                <a:gd name="T27" fmla="*/ 207 h 208"/>
                <a:gd name="T28" fmla="*/ 106 w 209"/>
                <a:gd name="T29" fmla="*/ 207 h 208"/>
                <a:gd name="T30" fmla="*/ 109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0 h 208"/>
                <a:gd name="T40" fmla="*/ 152 w 209"/>
                <a:gd name="T41" fmla="*/ 195 h 208"/>
                <a:gd name="T42" fmla="*/ 161 w 209"/>
                <a:gd name="T43" fmla="*/ 190 h 208"/>
                <a:gd name="T44" fmla="*/ 169 w 209"/>
                <a:gd name="T45" fmla="*/ 183 h 208"/>
                <a:gd name="T46" fmla="*/ 178 w 209"/>
                <a:gd name="T47" fmla="*/ 178 h 208"/>
                <a:gd name="T48" fmla="*/ 180 w 209"/>
                <a:gd name="T49" fmla="*/ 173 h 208"/>
                <a:gd name="T50" fmla="*/ 182 w 209"/>
                <a:gd name="T51" fmla="*/ 170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8 w 209"/>
                <a:gd name="T63" fmla="*/ 113 h 208"/>
                <a:gd name="T64" fmla="*/ 208 w 209"/>
                <a:gd name="T65" fmla="*/ 108 h 208"/>
                <a:gd name="T66" fmla="*/ 208 w 209"/>
                <a:gd name="T67" fmla="*/ 105 h 208"/>
                <a:gd name="T68" fmla="*/ 208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8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5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2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2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2" y="178"/>
                  </a:lnTo>
                  <a:lnTo>
                    <a:pt x="46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6" y="207"/>
                  </a:lnTo>
                  <a:lnTo>
                    <a:pt x="109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0"/>
                  </a:lnTo>
                  <a:lnTo>
                    <a:pt x="152" y="195"/>
                  </a:lnTo>
                  <a:lnTo>
                    <a:pt x="161" y="190"/>
                  </a:lnTo>
                  <a:lnTo>
                    <a:pt x="169" y="183"/>
                  </a:lnTo>
                  <a:lnTo>
                    <a:pt x="178" y="178"/>
                  </a:lnTo>
                  <a:lnTo>
                    <a:pt x="180" y="173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3"/>
                  </a:lnTo>
                  <a:lnTo>
                    <a:pt x="208" y="108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8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5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1"/>
                  </a:lnTo>
                </a:path>
              </a:pathLst>
            </a:custGeom>
            <a:noFill/>
            <a:ln w="11113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9" name="Line 195">
              <a:extLst>
                <a:ext uri="{FF2B5EF4-FFF2-40B4-BE49-F238E27FC236}">
                  <a16:creationId xmlns:a16="http://schemas.microsoft.com/office/drawing/2014/main" id="{90A6B22B-AEEA-1DFD-984D-55F39FD41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42338" y="5527675"/>
              <a:ext cx="0" cy="552450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0" name="Line 196">
              <a:extLst>
                <a:ext uri="{FF2B5EF4-FFF2-40B4-BE49-F238E27FC236}">
                  <a16:creationId xmlns:a16="http://schemas.microsoft.com/office/drawing/2014/main" id="{9982C9F3-1BB5-230B-B43C-C7AAE8E81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34376" y="5392738"/>
              <a:ext cx="0" cy="646113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1" name="Line 197">
              <a:extLst>
                <a:ext uri="{FF2B5EF4-FFF2-40B4-BE49-F238E27FC236}">
                  <a16:creationId xmlns:a16="http://schemas.microsoft.com/office/drawing/2014/main" id="{08BF997B-0463-AB22-49B1-AD6BFA4ED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18476" y="5356225"/>
              <a:ext cx="0" cy="668338"/>
            </a:xfrm>
            <a:prstGeom prst="line">
              <a:avLst/>
            </a:prstGeom>
            <a:noFill/>
            <a:ln w="3175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1">
              <a:extLst>
                <a:ext uri="{FF2B5EF4-FFF2-40B4-BE49-F238E27FC236}">
                  <a16:creationId xmlns:a16="http://schemas.microsoft.com/office/drawing/2014/main" id="{7C25C986-6F24-3FB8-A578-9137B66F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770563"/>
              <a:ext cx="84138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6 w 208"/>
                <a:gd name="T7" fmla="*/ 17 h 208"/>
                <a:gd name="T8" fmla="*/ 31 w 208"/>
                <a:gd name="T9" fmla="*/ 31 h 208"/>
                <a:gd name="T10" fmla="*/ 17 w 208"/>
                <a:gd name="T11" fmla="*/ 46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2 h 208"/>
                <a:gd name="T24" fmla="*/ 31 w 208"/>
                <a:gd name="T25" fmla="*/ 179 h 208"/>
                <a:gd name="T26" fmla="*/ 46 w 208"/>
                <a:gd name="T27" fmla="*/ 190 h 208"/>
                <a:gd name="T28" fmla="*/ 64 w 208"/>
                <a:gd name="T29" fmla="*/ 201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6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1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4 h 208"/>
                <a:gd name="T54" fmla="*/ 177 w 208"/>
                <a:gd name="T55" fmla="*/ 179 h 208"/>
                <a:gd name="T56" fmla="*/ 180 w 208"/>
                <a:gd name="T57" fmla="*/ 173 h 208"/>
                <a:gd name="T58" fmla="*/ 181 w 208"/>
                <a:gd name="T59" fmla="*/ 171 h 208"/>
                <a:gd name="T60" fmla="*/ 184 w 208"/>
                <a:gd name="T61" fmla="*/ 169 h 208"/>
                <a:gd name="T62" fmla="*/ 190 w 208"/>
                <a:gd name="T63" fmla="*/ 162 h 208"/>
                <a:gd name="T64" fmla="*/ 201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6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1 w 208"/>
                <a:gd name="T83" fmla="*/ 64 h 208"/>
                <a:gd name="T84" fmla="*/ 190 w 208"/>
                <a:gd name="T85" fmla="*/ 46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2">
              <a:extLst>
                <a:ext uri="{FF2B5EF4-FFF2-40B4-BE49-F238E27FC236}">
                  <a16:creationId xmlns:a16="http://schemas.microsoft.com/office/drawing/2014/main" id="{7F9E0E10-D01B-2E93-5795-9F7A98AF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770563"/>
              <a:ext cx="84138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6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2 h 208"/>
                <a:gd name="T16" fmla="*/ 31 w 208"/>
                <a:gd name="T17" fmla="*/ 179 h 208"/>
                <a:gd name="T18" fmla="*/ 46 w 208"/>
                <a:gd name="T19" fmla="*/ 190 h 208"/>
                <a:gd name="T20" fmla="*/ 64 w 208"/>
                <a:gd name="T21" fmla="*/ 201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6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1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4 h 208"/>
                <a:gd name="T46" fmla="*/ 177 w 208"/>
                <a:gd name="T47" fmla="*/ 179 h 208"/>
                <a:gd name="T48" fmla="*/ 180 w 208"/>
                <a:gd name="T49" fmla="*/ 173 h 208"/>
                <a:gd name="T50" fmla="*/ 181 w 208"/>
                <a:gd name="T51" fmla="*/ 171 h 208"/>
                <a:gd name="T52" fmla="*/ 184 w 208"/>
                <a:gd name="T53" fmla="*/ 169 h 208"/>
                <a:gd name="T54" fmla="*/ 190 w 208"/>
                <a:gd name="T55" fmla="*/ 162 h 208"/>
                <a:gd name="T56" fmla="*/ 201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6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1 w 208"/>
                <a:gd name="T75" fmla="*/ 64 h 208"/>
                <a:gd name="T76" fmla="*/ 190 w 208"/>
                <a:gd name="T77" fmla="*/ 46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6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1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0" y="162"/>
                  </a:lnTo>
                  <a:lnTo>
                    <a:pt x="201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23">
              <a:extLst>
                <a:ext uri="{FF2B5EF4-FFF2-40B4-BE49-F238E27FC236}">
                  <a16:creationId xmlns:a16="http://schemas.microsoft.com/office/drawing/2014/main" id="{86AC59AB-2A2F-AC79-3188-C1F880304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5837238"/>
              <a:ext cx="82550" cy="82550"/>
            </a:xfrm>
            <a:custGeom>
              <a:avLst/>
              <a:gdLst>
                <a:gd name="T0" fmla="*/ 105 w 209"/>
                <a:gd name="T1" fmla="*/ 0 h 209"/>
                <a:gd name="T2" fmla="*/ 82 w 209"/>
                <a:gd name="T3" fmla="*/ 2 h 209"/>
                <a:gd name="T4" fmla="*/ 64 w 209"/>
                <a:gd name="T5" fmla="*/ 8 h 209"/>
                <a:gd name="T6" fmla="*/ 46 w 209"/>
                <a:gd name="T7" fmla="*/ 17 h 209"/>
                <a:gd name="T8" fmla="*/ 32 w 209"/>
                <a:gd name="T9" fmla="*/ 32 h 209"/>
                <a:gd name="T10" fmla="*/ 17 w 209"/>
                <a:gd name="T11" fmla="*/ 46 h 209"/>
                <a:gd name="T12" fmla="*/ 8 w 209"/>
                <a:gd name="T13" fmla="*/ 64 h 209"/>
                <a:gd name="T14" fmla="*/ 2 w 209"/>
                <a:gd name="T15" fmla="*/ 83 h 209"/>
                <a:gd name="T16" fmla="*/ 0 w 209"/>
                <a:gd name="T17" fmla="*/ 105 h 209"/>
                <a:gd name="T18" fmla="*/ 2 w 209"/>
                <a:gd name="T19" fmla="*/ 124 h 209"/>
                <a:gd name="T20" fmla="*/ 8 w 209"/>
                <a:gd name="T21" fmla="*/ 144 h 209"/>
                <a:gd name="T22" fmla="*/ 17 w 209"/>
                <a:gd name="T23" fmla="*/ 162 h 209"/>
                <a:gd name="T24" fmla="*/ 32 w 209"/>
                <a:gd name="T25" fmla="*/ 179 h 209"/>
                <a:gd name="T26" fmla="*/ 46 w 209"/>
                <a:gd name="T27" fmla="*/ 191 h 209"/>
                <a:gd name="T28" fmla="*/ 64 w 209"/>
                <a:gd name="T29" fmla="*/ 201 h 209"/>
                <a:gd name="T30" fmla="*/ 82 w 209"/>
                <a:gd name="T31" fmla="*/ 206 h 209"/>
                <a:gd name="T32" fmla="*/ 105 w 209"/>
                <a:gd name="T33" fmla="*/ 209 h 209"/>
                <a:gd name="T34" fmla="*/ 105 w 209"/>
                <a:gd name="T35" fmla="*/ 208 h 209"/>
                <a:gd name="T36" fmla="*/ 106 w 209"/>
                <a:gd name="T37" fmla="*/ 208 h 209"/>
                <a:gd name="T38" fmla="*/ 109 w 209"/>
                <a:gd name="T39" fmla="*/ 208 h 209"/>
                <a:gd name="T40" fmla="*/ 114 w 209"/>
                <a:gd name="T41" fmla="*/ 208 h 209"/>
                <a:gd name="T42" fmla="*/ 124 w 209"/>
                <a:gd name="T43" fmla="*/ 206 h 209"/>
                <a:gd name="T44" fmla="*/ 133 w 209"/>
                <a:gd name="T45" fmla="*/ 204 h 209"/>
                <a:gd name="T46" fmla="*/ 144 w 209"/>
                <a:gd name="T47" fmla="*/ 201 h 209"/>
                <a:gd name="T48" fmla="*/ 152 w 209"/>
                <a:gd name="T49" fmla="*/ 196 h 209"/>
                <a:gd name="T50" fmla="*/ 161 w 209"/>
                <a:gd name="T51" fmla="*/ 191 h 209"/>
                <a:gd name="T52" fmla="*/ 168 w 209"/>
                <a:gd name="T53" fmla="*/ 184 h 209"/>
                <a:gd name="T54" fmla="*/ 178 w 209"/>
                <a:gd name="T55" fmla="*/ 179 h 209"/>
                <a:gd name="T56" fmla="*/ 180 w 209"/>
                <a:gd name="T57" fmla="*/ 174 h 209"/>
                <a:gd name="T58" fmla="*/ 182 w 209"/>
                <a:gd name="T59" fmla="*/ 171 h 209"/>
                <a:gd name="T60" fmla="*/ 184 w 209"/>
                <a:gd name="T61" fmla="*/ 170 h 209"/>
                <a:gd name="T62" fmla="*/ 191 w 209"/>
                <a:gd name="T63" fmla="*/ 162 h 209"/>
                <a:gd name="T64" fmla="*/ 201 w 209"/>
                <a:gd name="T65" fmla="*/ 144 h 209"/>
                <a:gd name="T66" fmla="*/ 204 w 209"/>
                <a:gd name="T67" fmla="*/ 133 h 209"/>
                <a:gd name="T68" fmla="*/ 206 w 209"/>
                <a:gd name="T69" fmla="*/ 124 h 209"/>
                <a:gd name="T70" fmla="*/ 208 w 209"/>
                <a:gd name="T71" fmla="*/ 114 h 209"/>
                <a:gd name="T72" fmla="*/ 208 w 209"/>
                <a:gd name="T73" fmla="*/ 109 h 209"/>
                <a:gd name="T74" fmla="*/ 208 w 209"/>
                <a:gd name="T75" fmla="*/ 106 h 209"/>
                <a:gd name="T76" fmla="*/ 208 w 209"/>
                <a:gd name="T77" fmla="*/ 105 h 209"/>
                <a:gd name="T78" fmla="*/ 209 w 209"/>
                <a:gd name="T79" fmla="*/ 105 h 209"/>
                <a:gd name="T80" fmla="*/ 206 w 209"/>
                <a:gd name="T81" fmla="*/ 83 h 209"/>
                <a:gd name="T82" fmla="*/ 201 w 209"/>
                <a:gd name="T83" fmla="*/ 64 h 209"/>
                <a:gd name="T84" fmla="*/ 191 w 209"/>
                <a:gd name="T85" fmla="*/ 46 h 209"/>
                <a:gd name="T86" fmla="*/ 178 w 209"/>
                <a:gd name="T87" fmla="*/ 32 h 209"/>
                <a:gd name="T88" fmla="*/ 161 w 209"/>
                <a:gd name="T89" fmla="*/ 17 h 209"/>
                <a:gd name="T90" fmla="*/ 144 w 209"/>
                <a:gd name="T91" fmla="*/ 8 h 209"/>
                <a:gd name="T92" fmla="*/ 124 w 209"/>
                <a:gd name="T93" fmla="*/ 2 h 209"/>
                <a:gd name="T94" fmla="*/ 105 w 209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4">
              <a:extLst>
                <a:ext uri="{FF2B5EF4-FFF2-40B4-BE49-F238E27FC236}">
                  <a16:creationId xmlns:a16="http://schemas.microsoft.com/office/drawing/2014/main" id="{45ADB9B3-BF5C-E446-BFA2-8485B6DA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1" y="5837238"/>
              <a:ext cx="82550" cy="82550"/>
            </a:xfrm>
            <a:custGeom>
              <a:avLst/>
              <a:gdLst>
                <a:gd name="T0" fmla="*/ 32 w 209"/>
                <a:gd name="T1" fmla="*/ 32 h 209"/>
                <a:gd name="T2" fmla="*/ 17 w 209"/>
                <a:gd name="T3" fmla="*/ 46 h 209"/>
                <a:gd name="T4" fmla="*/ 8 w 209"/>
                <a:gd name="T5" fmla="*/ 64 h 209"/>
                <a:gd name="T6" fmla="*/ 2 w 209"/>
                <a:gd name="T7" fmla="*/ 83 h 209"/>
                <a:gd name="T8" fmla="*/ 0 w 209"/>
                <a:gd name="T9" fmla="*/ 105 h 209"/>
                <a:gd name="T10" fmla="*/ 2 w 209"/>
                <a:gd name="T11" fmla="*/ 124 h 209"/>
                <a:gd name="T12" fmla="*/ 8 w 209"/>
                <a:gd name="T13" fmla="*/ 144 h 209"/>
                <a:gd name="T14" fmla="*/ 17 w 209"/>
                <a:gd name="T15" fmla="*/ 162 h 209"/>
                <a:gd name="T16" fmla="*/ 32 w 209"/>
                <a:gd name="T17" fmla="*/ 179 h 209"/>
                <a:gd name="T18" fmla="*/ 46 w 209"/>
                <a:gd name="T19" fmla="*/ 191 h 209"/>
                <a:gd name="T20" fmla="*/ 64 w 209"/>
                <a:gd name="T21" fmla="*/ 201 h 209"/>
                <a:gd name="T22" fmla="*/ 82 w 209"/>
                <a:gd name="T23" fmla="*/ 206 h 209"/>
                <a:gd name="T24" fmla="*/ 105 w 209"/>
                <a:gd name="T25" fmla="*/ 209 h 209"/>
                <a:gd name="T26" fmla="*/ 105 w 209"/>
                <a:gd name="T27" fmla="*/ 208 h 209"/>
                <a:gd name="T28" fmla="*/ 106 w 209"/>
                <a:gd name="T29" fmla="*/ 208 h 209"/>
                <a:gd name="T30" fmla="*/ 109 w 209"/>
                <a:gd name="T31" fmla="*/ 208 h 209"/>
                <a:gd name="T32" fmla="*/ 114 w 209"/>
                <a:gd name="T33" fmla="*/ 208 h 209"/>
                <a:gd name="T34" fmla="*/ 124 w 209"/>
                <a:gd name="T35" fmla="*/ 206 h 209"/>
                <a:gd name="T36" fmla="*/ 133 w 209"/>
                <a:gd name="T37" fmla="*/ 204 h 209"/>
                <a:gd name="T38" fmla="*/ 144 w 209"/>
                <a:gd name="T39" fmla="*/ 201 h 209"/>
                <a:gd name="T40" fmla="*/ 152 w 209"/>
                <a:gd name="T41" fmla="*/ 196 h 209"/>
                <a:gd name="T42" fmla="*/ 161 w 209"/>
                <a:gd name="T43" fmla="*/ 191 h 209"/>
                <a:gd name="T44" fmla="*/ 168 w 209"/>
                <a:gd name="T45" fmla="*/ 184 h 209"/>
                <a:gd name="T46" fmla="*/ 178 w 209"/>
                <a:gd name="T47" fmla="*/ 179 h 209"/>
                <a:gd name="T48" fmla="*/ 180 w 209"/>
                <a:gd name="T49" fmla="*/ 174 h 209"/>
                <a:gd name="T50" fmla="*/ 182 w 209"/>
                <a:gd name="T51" fmla="*/ 171 h 209"/>
                <a:gd name="T52" fmla="*/ 184 w 209"/>
                <a:gd name="T53" fmla="*/ 170 h 209"/>
                <a:gd name="T54" fmla="*/ 191 w 209"/>
                <a:gd name="T55" fmla="*/ 162 h 209"/>
                <a:gd name="T56" fmla="*/ 201 w 209"/>
                <a:gd name="T57" fmla="*/ 144 h 209"/>
                <a:gd name="T58" fmla="*/ 204 w 209"/>
                <a:gd name="T59" fmla="*/ 133 h 209"/>
                <a:gd name="T60" fmla="*/ 206 w 209"/>
                <a:gd name="T61" fmla="*/ 124 h 209"/>
                <a:gd name="T62" fmla="*/ 208 w 209"/>
                <a:gd name="T63" fmla="*/ 114 h 209"/>
                <a:gd name="T64" fmla="*/ 208 w 209"/>
                <a:gd name="T65" fmla="*/ 109 h 209"/>
                <a:gd name="T66" fmla="*/ 208 w 209"/>
                <a:gd name="T67" fmla="*/ 106 h 209"/>
                <a:gd name="T68" fmla="*/ 208 w 209"/>
                <a:gd name="T69" fmla="*/ 105 h 209"/>
                <a:gd name="T70" fmla="*/ 209 w 209"/>
                <a:gd name="T71" fmla="*/ 105 h 209"/>
                <a:gd name="T72" fmla="*/ 206 w 209"/>
                <a:gd name="T73" fmla="*/ 83 h 209"/>
                <a:gd name="T74" fmla="*/ 201 w 209"/>
                <a:gd name="T75" fmla="*/ 64 h 209"/>
                <a:gd name="T76" fmla="*/ 191 w 209"/>
                <a:gd name="T77" fmla="*/ 46 h 209"/>
                <a:gd name="T78" fmla="*/ 178 w 209"/>
                <a:gd name="T79" fmla="*/ 32 h 209"/>
                <a:gd name="T80" fmla="*/ 161 w 209"/>
                <a:gd name="T81" fmla="*/ 17 h 209"/>
                <a:gd name="T82" fmla="*/ 144 w 209"/>
                <a:gd name="T83" fmla="*/ 8 h 209"/>
                <a:gd name="T84" fmla="*/ 124 w 209"/>
                <a:gd name="T85" fmla="*/ 2 h 209"/>
                <a:gd name="T86" fmla="*/ 105 w 209"/>
                <a:gd name="T87" fmla="*/ 0 h 209"/>
                <a:gd name="T88" fmla="*/ 82 w 209"/>
                <a:gd name="T89" fmla="*/ 2 h 209"/>
                <a:gd name="T90" fmla="*/ 64 w 209"/>
                <a:gd name="T91" fmla="*/ 8 h 209"/>
                <a:gd name="T92" fmla="*/ 46 w 209"/>
                <a:gd name="T93" fmla="*/ 17 h 209"/>
                <a:gd name="T94" fmla="*/ 32 w 209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9">
                  <a:moveTo>
                    <a:pt x="32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0" y="105"/>
                  </a:lnTo>
                  <a:lnTo>
                    <a:pt x="2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2" y="179"/>
                  </a:lnTo>
                  <a:lnTo>
                    <a:pt x="46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9" y="208"/>
                  </a:lnTo>
                  <a:lnTo>
                    <a:pt x="114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4" y="201"/>
                  </a:lnTo>
                  <a:lnTo>
                    <a:pt x="152" y="196"/>
                  </a:lnTo>
                  <a:lnTo>
                    <a:pt x="161" y="191"/>
                  </a:lnTo>
                  <a:lnTo>
                    <a:pt x="168" y="184"/>
                  </a:lnTo>
                  <a:lnTo>
                    <a:pt x="178" y="179"/>
                  </a:lnTo>
                  <a:lnTo>
                    <a:pt x="180" y="174"/>
                  </a:lnTo>
                  <a:lnTo>
                    <a:pt x="182" y="171"/>
                  </a:lnTo>
                  <a:lnTo>
                    <a:pt x="184" y="170"/>
                  </a:lnTo>
                  <a:lnTo>
                    <a:pt x="191" y="162"/>
                  </a:lnTo>
                  <a:lnTo>
                    <a:pt x="201" y="144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8" y="114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08" y="105"/>
                  </a:lnTo>
                  <a:lnTo>
                    <a:pt x="209" y="105"/>
                  </a:lnTo>
                  <a:lnTo>
                    <a:pt x="206" y="83"/>
                  </a:lnTo>
                  <a:lnTo>
                    <a:pt x="201" y="64"/>
                  </a:lnTo>
                  <a:lnTo>
                    <a:pt x="191" y="46"/>
                  </a:lnTo>
                  <a:lnTo>
                    <a:pt x="178" y="32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2"/>
                  </a:lnTo>
                  <a:lnTo>
                    <a:pt x="105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2" y="32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25">
              <a:extLst>
                <a:ext uri="{FF2B5EF4-FFF2-40B4-BE49-F238E27FC236}">
                  <a16:creationId xmlns:a16="http://schemas.microsoft.com/office/drawing/2014/main" id="{AB5EA3F0-C04E-D451-A113-BBB30A91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884863"/>
              <a:ext cx="82550" cy="82550"/>
            </a:xfrm>
            <a:custGeom>
              <a:avLst/>
              <a:gdLst>
                <a:gd name="T0" fmla="*/ 104 w 208"/>
                <a:gd name="T1" fmla="*/ 0 h 208"/>
                <a:gd name="T2" fmla="*/ 82 w 208"/>
                <a:gd name="T3" fmla="*/ 1 h 208"/>
                <a:gd name="T4" fmla="*/ 64 w 208"/>
                <a:gd name="T5" fmla="*/ 8 h 208"/>
                <a:gd name="T6" fmla="*/ 45 w 208"/>
                <a:gd name="T7" fmla="*/ 17 h 208"/>
                <a:gd name="T8" fmla="*/ 31 w 208"/>
                <a:gd name="T9" fmla="*/ 31 h 208"/>
                <a:gd name="T10" fmla="*/ 17 w 208"/>
                <a:gd name="T11" fmla="*/ 45 h 208"/>
                <a:gd name="T12" fmla="*/ 8 w 208"/>
                <a:gd name="T13" fmla="*/ 64 h 208"/>
                <a:gd name="T14" fmla="*/ 1 w 208"/>
                <a:gd name="T15" fmla="*/ 82 h 208"/>
                <a:gd name="T16" fmla="*/ 0 w 208"/>
                <a:gd name="T17" fmla="*/ 104 h 208"/>
                <a:gd name="T18" fmla="*/ 1 w 208"/>
                <a:gd name="T19" fmla="*/ 124 h 208"/>
                <a:gd name="T20" fmla="*/ 8 w 208"/>
                <a:gd name="T21" fmla="*/ 143 h 208"/>
                <a:gd name="T22" fmla="*/ 17 w 208"/>
                <a:gd name="T23" fmla="*/ 161 h 208"/>
                <a:gd name="T24" fmla="*/ 31 w 208"/>
                <a:gd name="T25" fmla="*/ 178 h 208"/>
                <a:gd name="T26" fmla="*/ 45 w 208"/>
                <a:gd name="T27" fmla="*/ 190 h 208"/>
                <a:gd name="T28" fmla="*/ 64 w 208"/>
                <a:gd name="T29" fmla="*/ 200 h 208"/>
                <a:gd name="T30" fmla="*/ 82 w 208"/>
                <a:gd name="T31" fmla="*/ 206 h 208"/>
                <a:gd name="T32" fmla="*/ 104 w 208"/>
                <a:gd name="T33" fmla="*/ 208 h 208"/>
                <a:gd name="T34" fmla="*/ 104 w 208"/>
                <a:gd name="T35" fmla="*/ 207 h 208"/>
                <a:gd name="T36" fmla="*/ 105 w 208"/>
                <a:gd name="T37" fmla="*/ 207 h 208"/>
                <a:gd name="T38" fmla="*/ 108 w 208"/>
                <a:gd name="T39" fmla="*/ 207 h 208"/>
                <a:gd name="T40" fmla="*/ 113 w 208"/>
                <a:gd name="T41" fmla="*/ 207 h 208"/>
                <a:gd name="T42" fmla="*/ 124 w 208"/>
                <a:gd name="T43" fmla="*/ 206 h 208"/>
                <a:gd name="T44" fmla="*/ 133 w 208"/>
                <a:gd name="T45" fmla="*/ 203 h 208"/>
                <a:gd name="T46" fmla="*/ 143 w 208"/>
                <a:gd name="T47" fmla="*/ 200 h 208"/>
                <a:gd name="T48" fmla="*/ 151 w 208"/>
                <a:gd name="T49" fmla="*/ 195 h 208"/>
                <a:gd name="T50" fmla="*/ 160 w 208"/>
                <a:gd name="T51" fmla="*/ 190 h 208"/>
                <a:gd name="T52" fmla="*/ 168 w 208"/>
                <a:gd name="T53" fmla="*/ 183 h 208"/>
                <a:gd name="T54" fmla="*/ 177 w 208"/>
                <a:gd name="T55" fmla="*/ 178 h 208"/>
                <a:gd name="T56" fmla="*/ 180 w 208"/>
                <a:gd name="T57" fmla="*/ 173 h 208"/>
                <a:gd name="T58" fmla="*/ 181 w 208"/>
                <a:gd name="T59" fmla="*/ 170 h 208"/>
                <a:gd name="T60" fmla="*/ 183 w 208"/>
                <a:gd name="T61" fmla="*/ 169 h 208"/>
                <a:gd name="T62" fmla="*/ 190 w 208"/>
                <a:gd name="T63" fmla="*/ 161 h 208"/>
                <a:gd name="T64" fmla="*/ 200 w 208"/>
                <a:gd name="T65" fmla="*/ 143 h 208"/>
                <a:gd name="T66" fmla="*/ 203 w 208"/>
                <a:gd name="T67" fmla="*/ 133 h 208"/>
                <a:gd name="T68" fmla="*/ 206 w 208"/>
                <a:gd name="T69" fmla="*/ 124 h 208"/>
                <a:gd name="T70" fmla="*/ 207 w 208"/>
                <a:gd name="T71" fmla="*/ 113 h 208"/>
                <a:gd name="T72" fmla="*/ 207 w 208"/>
                <a:gd name="T73" fmla="*/ 108 h 208"/>
                <a:gd name="T74" fmla="*/ 207 w 208"/>
                <a:gd name="T75" fmla="*/ 105 h 208"/>
                <a:gd name="T76" fmla="*/ 207 w 208"/>
                <a:gd name="T77" fmla="*/ 104 h 208"/>
                <a:gd name="T78" fmla="*/ 208 w 208"/>
                <a:gd name="T79" fmla="*/ 104 h 208"/>
                <a:gd name="T80" fmla="*/ 206 w 208"/>
                <a:gd name="T81" fmla="*/ 82 h 208"/>
                <a:gd name="T82" fmla="*/ 200 w 208"/>
                <a:gd name="T83" fmla="*/ 64 h 208"/>
                <a:gd name="T84" fmla="*/ 190 w 208"/>
                <a:gd name="T85" fmla="*/ 45 h 208"/>
                <a:gd name="T86" fmla="*/ 177 w 208"/>
                <a:gd name="T87" fmla="*/ 31 h 208"/>
                <a:gd name="T88" fmla="*/ 160 w 208"/>
                <a:gd name="T89" fmla="*/ 17 h 208"/>
                <a:gd name="T90" fmla="*/ 143 w 208"/>
                <a:gd name="T91" fmla="*/ 8 h 208"/>
                <a:gd name="T92" fmla="*/ 124 w 208"/>
                <a:gd name="T93" fmla="*/ 1 h 208"/>
                <a:gd name="T94" fmla="*/ 104 w 208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6">
              <a:extLst>
                <a:ext uri="{FF2B5EF4-FFF2-40B4-BE49-F238E27FC236}">
                  <a16:creationId xmlns:a16="http://schemas.microsoft.com/office/drawing/2014/main" id="{0A4E746B-2F24-0844-4217-C2C0B193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884863"/>
              <a:ext cx="82550" cy="82550"/>
            </a:xfrm>
            <a:custGeom>
              <a:avLst/>
              <a:gdLst>
                <a:gd name="T0" fmla="*/ 31 w 208"/>
                <a:gd name="T1" fmla="*/ 31 h 208"/>
                <a:gd name="T2" fmla="*/ 17 w 208"/>
                <a:gd name="T3" fmla="*/ 45 h 208"/>
                <a:gd name="T4" fmla="*/ 8 w 208"/>
                <a:gd name="T5" fmla="*/ 64 h 208"/>
                <a:gd name="T6" fmla="*/ 1 w 208"/>
                <a:gd name="T7" fmla="*/ 82 h 208"/>
                <a:gd name="T8" fmla="*/ 0 w 208"/>
                <a:gd name="T9" fmla="*/ 104 h 208"/>
                <a:gd name="T10" fmla="*/ 1 w 208"/>
                <a:gd name="T11" fmla="*/ 124 h 208"/>
                <a:gd name="T12" fmla="*/ 8 w 208"/>
                <a:gd name="T13" fmla="*/ 143 h 208"/>
                <a:gd name="T14" fmla="*/ 17 w 208"/>
                <a:gd name="T15" fmla="*/ 161 h 208"/>
                <a:gd name="T16" fmla="*/ 31 w 208"/>
                <a:gd name="T17" fmla="*/ 178 h 208"/>
                <a:gd name="T18" fmla="*/ 45 w 208"/>
                <a:gd name="T19" fmla="*/ 190 h 208"/>
                <a:gd name="T20" fmla="*/ 64 w 208"/>
                <a:gd name="T21" fmla="*/ 200 h 208"/>
                <a:gd name="T22" fmla="*/ 82 w 208"/>
                <a:gd name="T23" fmla="*/ 206 h 208"/>
                <a:gd name="T24" fmla="*/ 104 w 208"/>
                <a:gd name="T25" fmla="*/ 208 h 208"/>
                <a:gd name="T26" fmla="*/ 104 w 208"/>
                <a:gd name="T27" fmla="*/ 207 h 208"/>
                <a:gd name="T28" fmla="*/ 105 w 208"/>
                <a:gd name="T29" fmla="*/ 207 h 208"/>
                <a:gd name="T30" fmla="*/ 108 w 208"/>
                <a:gd name="T31" fmla="*/ 207 h 208"/>
                <a:gd name="T32" fmla="*/ 113 w 208"/>
                <a:gd name="T33" fmla="*/ 207 h 208"/>
                <a:gd name="T34" fmla="*/ 124 w 208"/>
                <a:gd name="T35" fmla="*/ 206 h 208"/>
                <a:gd name="T36" fmla="*/ 133 w 208"/>
                <a:gd name="T37" fmla="*/ 203 h 208"/>
                <a:gd name="T38" fmla="*/ 143 w 208"/>
                <a:gd name="T39" fmla="*/ 200 h 208"/>
                <a:gd name="T40" fmla="*/ 151 w 208"/>
                <a:gd name="T41" fmla="*/ 195 h 208"/>
                <a:gd name="T42" fmla="*/ 160 w 208"/>
                <a:gd name="T43" fmla="*/ 190 h 208"/>
                <a:gd name="T44" fmla="*/ 168 w 208"/>
                <a:gd name="T45" fmla="*/ 183 h 208"/>
                <a:gd name="T46" fmla="*/ 177 w 208"/>
                <a:gd name="T47" fmla="*/ 178 h 208"/>
                <a:gd name="T48" fmla="*/ 180 w 208"/>
                <a:gd name="T49" fmla="*/ 173 h 208"/>
                <a:gd name="T50" fmla="*/ 181 w 208"/>
                <a:gd name="T51" fmla="*/ 170 h 208"/>
                <a:gd name="T52" fmla="*/ 183 w 208"/>
                <a:gd name="T53" fmla="*/ 169 h 208"/>
                <a:gd name="T54" fmla="*/ 190 w 208"/>
                <a:gd name="T55" fmla="*/ 161 h 208"/>
                <a:gd name="T56" fmla="*/ 200 w 208"/>
                <a:gd name="T57" fmla="*/ 143 h 208"/>
                <a:gd name="T58" fmla="*/ 203 w 208"/>
                <a:gd name="T59" fmla="*/ 133 h 208"/>
                <a:gd name="T60" fmla="*/ 206 w 208"/>
                <a:gd name="T61" fmla="*/ 124 h 208"/>
                <a:gd name="T62" fmla="*/ 207 w 208"/>
                <a:gd name="T63" fmla="*/ 113 h 208"/>
                <a:gd name="T64" fmla="*/ 207 w 208"/>
                <a:gd name="T65" fmla="*/ 108 h 208"/>
                <a:gd name="T66" fmla="*/ 207 w 208"/>
                <a:gd name="T67" fmla="*/ 105 h 208"/>
                <a:gd name="T68" fmla="*/ 207 w 208"/>
                <a:gd name="T69" fmla="*/ 104 h 208"/>
                <a:gd name="T70" fmla="*/ 208 w 208"/>
                <a:gd name="T71" fmla="*/ 104 h 208"/>
                <a:gd name="T72" fmla="*/ 206 w 208"/>
                <a:gd name="T73" fmla="*/ 82 h 208"/>
                <a:gd name="T74" fmla="*/ 200 w 208"/>
                <a:gd name="T75" fmla="*/ 64 h 208"/>
                <a:gd name="T76" fmla="*/ 190 w 208"/>
                <a:gd name="T77" fmla="*/ 45 h 208"/>
                <a:gd name="T78" fmla="*/ 177 w 208"/>
                <a:gd name="T79" fmla="*/ 31 h 208"/>
                <a:gd name="T80" fmla="*/ 160 w 208"/>
                <a:gd name="T81" fmla="*/ 17 h 208"/>
                <a:gd name="T82" fmla="*/ 143 w 208"/>
                <a:gd name="T83" fmla="*/ 8 h 208"/>
                <a:gd name="T84" fmla="*/ 124 w 208"/>
                <a:gd name="T85" fmla="*/ 1 h 208"/>
                <a:gd name="T86" fmla="*/ 104 w 208"/>
                <a:gd name="T87" fmla="*/ 0 h 208"/>
                <a:gd name="T88" fmla="*/ 82 w 208"/>
                <a:gd name="T89" fmla="*/ 1 h 208"/>
                <a:gd name="T90" fmla="*/ 64 w 208"/>
                <a:gd name="T91" fmla="*/ 8 h 208"/>
                <a:gd name="T92" fmla="*/ 45 w 208"/>
                <a:gd name="T93" fmla="*/ 17 h 208"/>
                <a:gd name="T94" fmla="*/ 31 w 208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4"/>
                  </a:lnTo>
                  <a:lnTo>
                    <a:pt x="1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5" y="190"/>
                  </a:lnTo>
                  <a:lnTo>
                    <a:pt x="64" y="200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5" y="207"/>
                  </a:lnTo>
                  <a:lnTo>
                    <a:pt x="108" y="207"/>
                  </a:lnTo>
                  <a:lnTo>
                    <a:pt x="113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3" y="200"/>
                  </a:lnTo>
                  <a:lnTo>
                    <a:pt x="151" y="195"/>
                  </a:lnTo>
                  <a:lnTo>
                    <a:pt x="160" y="190"/>
                  </a:lnTo>
                  <a:lnTo>
                    <a:pt x="168" y="183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0"/>
                  </a:lnTo>
                  <a:lnTo>
                    <a:pt x="183" y="169"/>
                  </a:lnTo>
                  <a:lnTo>
                    <a:pt x="190" y="161"/>
                  </a:lnTo>
                  <a:lnTo>
                    <a:pt x="200" y="143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6" y="82"/>
                  </a:lnTo>
                  <a:lnTo>
                    <a:pt x="200" y="64"/>
                  </a:lnTo>
                  <a:lnTo>
                    <a:pt x="190" y="45"/>
                  </a:lnTo>
                  <a:lnTo>
                    <a:pt x="177" y="31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231">
              <a:extLst>
                <a:ext uri="{FF2B5EF4-FFF2-40B4-BE49-F238E27FC236}">
                  <a16:creationId xmlns:a16="http://schemas.microsoft.com/office/drawing/2014/main" id="{A52DDFD6-792B-5BB7-052D-C27A2D120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93026" y="5159375"/>
              <a:ext cx="0" cy="73025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Line 235">
              <a:extLst>
                <a:ext uri="{FF2B5EF4-FFF2-40B4-BE49-F238E27FC236}">
                  <a16:creationId xmlns:a16="http://schemas.microsoft.com/office/drawing/2014/main" id="{9FD0D747-8371-C37D-84D4-59FD00B160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81888" y="5041900"/>
              <a:ext cx="0" cy="785813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266">
              <a:extLst>
                <a:ext uri="{FF2B5EF4-FFF2-40B4-BE49-F238E27FC236}">
                  <a16:creationId xmlns:a16="http://schemas.microsoft.com/office/drawing/2014/main" id="{0A8F41D0-F8C4-4D4D-374C-B33E0FC33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5516563"/>
              <a:ext cx="82550" cy="82550"/>
            </a:xfrm>
            <a:custGeom>
              <a:avLst/>
              <a:gdLst>
                <a:gd name="T0" fmla="*/ 104 w 208"/>
                <a:gd name="T1" fmla="*/ 0 h 209"/>
                <a:gd name="T2" fmla="*/ 82 w 208"/>
                <a:gd name="T3" fmla="*/ 2 h 209"/>
                <a:gd name="T4" fmla="*/ 64 w 208"/>
                <a:gd name="T5" fmla="*/ 8 h 209"/>
                <a:gd name="T6" fmla="*/ 45 w 208"/>
                <a:gd name="T7" fmla="*/ 17 h 209"/>
                <a:gd name="T8" fmla="*/ 31 w 208"/>
                <a:gd name="T9" fmla="*/ 32 h 209"/>
                <a:gd name="T10" fmla="*/ 17 w 208"/>
                <a:gd name="T11" fmla="*/ 46 h 209"/>
                <a:gd name="T12" fmla="*/ 8 w 208"/>
                <a:gd name="T13" fmla="*/ 64 h 209"/>
                <a:gd name="T14" fmla="*/ 1 w 208"/>
                <a:gd name="T15" fmla="*/ 82 h 209"/>
                <a:gd name="T16" fmla="*/ 0 w 208"/>
                <a:gd name="T17" fmla="*/ 105 h 209"/>
                <a:gd name="T18" fmla="*/ 1 w 208"/>
                <a:gd name="T19" fmla="*/ 124 h 209"/>
                <a:gd name="T20" fmla="*/ 8 w 208"/>
                <a:gd name="T21" fmla="*/ 144 h 209"/>
                <a:gd name="T22" fmla="*/ 17 w 208"/>
                <a:gd name="T23" fmla="*/ 162 h 209"/>
                <a:gd name="T24" fmla="*/ 31 w 208"/>
                <a:gd name="T25" fmla="*/ 179 h 209"/>
                <a:gd name="T26" fmla="*/ 45 w 208"/>
                <a:gd name="T27" fmla="*/ 191 h 209"/>
                <a:gd name="T28" fmla="*/ 64 w 208"/>
                <a:gd name="T29" fmla="*/ 201 h 209"/>
                <a:gd name="T30" fmla="*/ 82 w 208"/>
                <a:gd name="T31" fmla="*/ 206 h 209"/>
                <a:gd name="T32" fmla="*/ 104 w 208"/>
                <a:gd name="T33" fmla="*/ 209 h 209"/>
                <a:gd name="T34" fmla="*/ 104 w 208"/>
                <a:gd name="T35" fmla="*/ 208 h 209"/>
                <a:gd name="T36" fmla="*/ 105 w 208"/>
                <a:gd name="T37" fmla="*/ 208 h 209"/>
                <a:gd name="T38" fmla="*/ 108 w 208"/>
                <a:gd name="T39" fmla="*/ 208 h 209"/>
                <a:gd name="T40" fmla="*/ 113 w 208"/>
                <a:gd name="T41" fmla="*/ 208 h 209"/>
                <a:gd name="T42" fmla="*/ 124 w 208"/>
                <a:gd name="T43" fmla="*/ 206 h 209"/>
                <a:gd name="T44" fmla="*/ 133 w 208"/>
                <a:gd name="T45" fmla="*/ 204 h 209"/>
                <a:gd name="T46" fmla="*/ 143 w 208"/>
                <a:gd name="T47" fmla="*/ 201 h 209"/>
                <a:gd name="T48" fmla="*/ 151 w 208"/>
                <a:gd name="T49" fmla="*/ 196 h 209"/>
                <a:gd name="T50" fmla="*/ 160 w 208"/>
                <a:gd name="T51" fmla="*/ 191 h 209"/>
                <a:gd name="T52" fmla="*/ 168 w 208"/>
                <a:gd name="T53" fmla="*/ 184 h 209"/>
                <a:gd name="T54" fmla="*/ 177 w 208"/>
                <a:gd name="T55" fmla="*/ 179 h 209"/>
                <a:gd name="T56" fmla="*/ 180 w 208"/>
                <a:gd name="T57" fmla="*/ 174 h 209"/>
                <a:gd name="T58" fmla="*/ 181 w 208"/>
                <a:gd name="T59" fmla="*/ 171 h 209"/>
                <a:gd name="T60" fmla="*/ 184 w 208"/>
                <a:gd name="T61" fmla="*/ 170 h 209"/>
                <a:gd name="T62" fmla="*/ 190 w 208"/>
                <a:gd name="T63" fmla="*/ 162 h 209"/>
                <a:gd name="T64" fmla="*/ 201 w 208"/>
                <a:gd name="T65" fmla="*/ 144 h 209"/>
                <a:gd name="T66" fmla="*/ 203 w 208"/>
                <a:gd name="T67" fmla="*/ 133 h 209"/>
                <a:gd name="T68" fmla="*/ 206 w 208"/>
                <a:gd name="T69" fmla="*/ 124 h 209"/>
                <a:gd name="T70" fmla="*/ 207 w 208"/>
                <a:gd name="T71" fmla="*/ 114 h 209"/>
                <a:gd name="T72" fmla="*/ 207 w 208"/>
                <a:gd name="T73" fmla="*/ 108 h 209"/>
                <a:gd name="T74" fmla="*/ 207 w 208"/>
                <a:gd name="T75" fmla="*/ 106 h 209"/>
                <a:gd name="T76" fmla="*/ 207 w 208"/>
                <a:gd name="T77" fmla="*/ 105 h 209"/>
                <a:gd name="T78" fmla="*/ 208 w 208"/>
                <a:gd name="T79" fmla="*/ 105 h 209"/>
                <a:gd name="T80" fmla="*/ 206 w 208"/>
                <a:gd name="T81" fmla="*/ 82 h 209"/>
                <a:gd name="T82" fmla="*/ 201 w 208"/>
                <a:gd name="T83" fmla="*/ 64 h 209"/>
                <a:gd name="T84" fmla="*/ 190 w 208"/>
                <a:gd name="T85" fmla="*/ 46 h 209"/>
                <a:gd name="T86" fmla="*/ 177 w 208"/>
                <a:gd name="T87" fmla="*/ 32 h 209"/>
                <a:gd name="T88" fmla="*/ 160 w 208"/>
                <a:gd name="T89" fmla="*/ 17 h 209"/>
                <a:gd name="T90" fmla="*/ 143 w 208"/>
                <a:gd name="T91" fmla="*/ 8 h 209"/>
                <a:gd name="T92" fmla="*/ 124 w 208"/>
                <a:gd name="T93" fmla="*/ 2 h 209"/>
                <a:gd name="T94" fmla="*/ 104 w 208"/>
                <a:gd name="T9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104" y="0"/>
                  </a:move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67">
              <a:extLst>
                <a:ext uri="{FF2B5EF4-FFF2-40B4-BE49-F238E27FC236}">
                  <a16:creationId xmlns:a16="http://schemas.microsoft.com/office/drawing/2014/main" id="{4B2C20FC-3959-EF78-C02D-A7B40803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5516563"/>
              <a:ext cx="82550" cy="82550"/>
            </a:xfrm>
            <a:custGeom>
              <a:avLst/>
              <a:gdLst>
                <a:gd name="T0" fmla="*/ 31 w 208"/>
                <a:gd name="T1" fmla="*/ 32 h 209"/>
                <a:gd name="T2" fmla="*/ 17 w 208"/>
                <a:gd name="T3" fmla="*/ 46 h 209"/>
                <a:gd name="T4" fmla="*/ 8 w 208"/>
                <a:gd name="T5" fmla="*/ 64 h 209"/>
                <a:gd name="T6" fmla="*/ 1 w 208"/>
                <a:gd name="T7" fmla="*/ 82 h 209"/>
                <a:gd name="T8" fmla="*/ 0 w 208"/>
                <a:gd name="T9" fmla="*/ 105 h 209"/>
                <a:gd name="T10" fmla="*/ 1 w 208"/>
                <a:gd name="T11" fmla="*/ 124 h 209"/>
                <a:gd name="T12" fmla="*/ 8 w 208"/>
                <a:gd name="T13" fmla="*/ 144 h 209"/>
                <a:gd name="T14" fmla="*/ 17 w 208"/>
                <a:gd name="T15" fmla="*/ 162 h 209"/>
                <a:gd name="T16" fmla="*/ 31 w 208"/>
                <a:gd name="T17" fmla="*/ 179 h 209"/>
                <a:gd name="T18" fmla="*/ 45 w 208"/>
                <a:gd name="T19" fmla="*/ 191 h 209"/>
                <a:gd name="T20" fmla="*/ 64 w 208"/>
                <a:gd name="T21" fmla="*/ 201 h 209"/>
                <a:gd name="T22" fmla="*/ 82 w 208"/>
                <a:gd name="T23" fmla="*/ 206 h 209"/>
                <a:gd name="T24" fmla="*/ 104 w 208"/>
                <a:gd name="T25" fmla="*/ 209 h 209"/>
                <a:gd name="T26" fmla="*/ 104 w 208"/>
                <a:gd name="T27" fmla="*/ 208 h 209"/>
                <a:gd name="T28" fmla="*/ 105 w 208"/>
                <a:gd name="T29" fmla="*/ 208 h 209"/>
                <a:gd name="T30" fmla="*/ 108 w 208"/>
                <a:gd name="T31" fmla="*/ 208 h 209"/>
                <a:gd name="T32" fmla="*/ 113 w 208"/>
                <a:gd name="T33" fmla="*/ 208 h 209"/>
                <a:gd name="T34" fmla="*/ 124 w 208"/>
                <a:gd name="T35" fmla="*/ 206 h 209"/>
                <a:gd name="T36" fmla="*/ 133 w 208"/>
                <a:gd name="T37" fmla="*/ 204 h 209"/>
                <a:gd name="T38" fmla="*/ 143 w 208"/>
                <a:gd name="T39" fmla="*/ 201 h 209"/>
                <a:gd name="T40" fmla="*/ 151 w 208"/>
                <a:gd name="T41" fmla="*/ 196 h 209"/>
                <a:gd name="T42" fmla="*/ 160 w 208"/>
                <a:gd name="T43" fmla="*/ 191 h 209"/>
                <a:gd name="T44" fmla="*/ 168 w 208"/>
                <a:gd name="T45" fmla="*/ 184 h 209"/>
                <a:gd name="T46" fmla="*/ 177 w 208"/>
                <a:gd name="T47" fmla="*/ 179 h 209"/>
                <a:gd name="T48" fmla="*/ 180 w 208"/>
                <a:gd name="T49" fmla="*/ 174 h 209"/>
                <a:gd name="T50" fmla="*/ 181 w 208"/>
                <a:gd name="T51" fmla="*/ 171 h 209"/>
                <a:gd name="T52" fmla="*/ 184 w 208"/>
                <a:gd name="T53" fmla="*/ 170 h 209"/>
                <a:gd name="T54" fmla="*/ 190 w 208"/>
                <a:gd name="T55" fmla="*/ 162 h 209"/>
                <a:gd name="T56" fmla="*/ 201 w 208"/>
                <a:gd name="T57" fmla="*/ 144 h 209"/>
                <a:gd name="T58" fmla="*/ 203 w 208"/>
                <a:gd name="T59" fmla="*/ 133 h 209"/>
                <a:gd name="T60" fmla="*/ 206 w 208"/>
                <a:gd name="T61" fmla="*/ 124 h 209"/>
                <a:gd name="T62" fmla="*/ 207 w 208"/>
                <a:gd name="T63" fmla="*/ 114 h 209"/>
                <a:gd name="T64" fmla="*/ 207 w 208"/>
                <a:gd name="T65" fmla="*/ 108 h 209"/>
                <a:gd name="T66" fmla="*/ 207 w 208"/>
                <a:gd name="T67" fmla="*/ 106 h 209"/>
                <a:gd name="T68" fmla="*/ 207 w 208"/>
                <a:gd name="T69" fmla="*/ 105 h 209"/>
                <a:gd name="T70" fmla="*/ 208 w 208"/>
                <a:gd name="T71" fmla="*/ 105 h 209"/>
                <a:gd name="T72" fmla="*/ 206 w 208"/>
                <a:gd name="T73" fmla="*/ 82 h 209"/>
                <a:gd name="T74" fmla="*/ 201 w 208"/>
                <a:gd name="T75" fmla="*/ 64 h 209"/>
                <a:gd name="T76" fmla="*/ 190 w 208"/>
                <a:gd name="T77" fmla="*/ 46 h 209"/>
                <a:gd name="T78" fmla="*/ 177 w 208"/>
                <a:gd name="T79" fmla="*/ 32 h 209"/>
                <a:gd name="T80" fmla="*/ 160 w 208"/>
                <a:gd name="T81" fmla="*/ 17 h 209"/>
                <a:gd name="T82" fmla="*/ 143 w 208"/>
                <a:gd name="T83" fmla="*/ 8 h 209"/>
                <a:gd name="T84" fmla="*/ 124 w 208"/>
                <a:gd name="T85" fmla="*/ 2 h 209"/>
                <a:gd name="T86" fmla="*/ 104 w 208"/>
                <a:gd name="T87" fmla="*/ 0 h 209"/>
                <a:gd name="T88" fmla="*/ 82 w 208"/>
                <a:gd name="T89" fmla="*/ 2 h 209"/>
                <a:gd name="T90" fmla="*/ 64 w 208"/>
                <a:gd name="T91" fmla="*/ 8 h 209"/>
                <a:gd name="T92" fmla="*/ 45 w 208"/>
                <a:gd name="T93" fmla="*/ 17 h 209"/>
                <a:gd name="T94" fmla="*/ 31 w 208"/>
                <a:gd name="T9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8" h="209">
                  <a:moveTo>
                    <a:pt x="31" y="32"/>
                  </a:moveTo>
                  <a:lnTo>
                    <a:pt x="17" y="46"/>
                  </a:lnTo>
                  <a:lnTo>
                    <a:pt x="8" y="64"/>
                  </a:lnTo>
                  <a:lnTo>
                    <a:pt x="1" y="82"/>
                  </a:lnTo>
                  <a:lnTo>
                    <a:pt x="0" y="105"/>
                  </a:lnTo>
                  <a:lnTo>
                    <a:pt x="1" y="124"/>
                  </a:lnTo>
                  <a:lnTo>
                    <a:pt x="8" y="144"/>
                  </a:lnTo>
                  <a:lnTo>
                    <a:pt x="17" y="162"/>
                  </a:lnTo>
                  <a:lnTo>
                    <a:pt x="31" y="179"/>
                  </a:lnTo>
                  <a:lnTo>
                    <a:pt x="45" y="191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9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8" y="208"/>
                  </a:lnTo>
                  <a:lnTo>
                    <a:pt x="113" y="208"/>
                  </a:lnTo>
                  <a:lnTo>
                    <a:pt x="124" y="206"/>
                  </a:lnTo>
                  <a:lnTo>
                    <a:pt x="133" y="204"/>
                  </a:lnTo>
                  <a:lnTo>
                    <a:pt x="143" y="201"/>
                  </a:lnTo>
                  <a:lnTo>
                    <a:pt x="151" y="196"/>
                  </a:lnTo>
                  <a:lnTo>
                    <a:pt x="160" y="191"/>
                  </a:lnTo>
                  <a:lnTo>
                    <a:pt x="168" y="184"/>
                  </a:lnTo>
                  <a:lnTo>
                    <a:pt x="177" y="179"/>
                  </a:lnTo>
                  <a:lnTo>
                    <a:pt x="180" y="174"/>
                  </a:lnTo>
                  <a:lnTo>
                    <a:pt x="181" y="171"/>
                  </a:lnTo>
                  <a:lnTo>
                    <a:pt x="184" y="170"/>
                  </a:lnTo>
                  <a:lnTo>
                    <a:pt x="190" y="162"/>
                  </a:lnTo>
                  <a:lnTo>
                    <a:pt x="201" y="144"/>
                  </a:lnTo>
                  <a:lnTo>
                    <a:pt x="203" y="133"/>
                  </a:lnTo>
                  <a:lnTo>
                    <a:pt x="206" y="124"/>
                  </a:lnTo>
                  <a:lnTo>
                    <a:pt x="207" y="114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0" y="46"/>
                  </a:lnTo>
                  <a:lnTo>
                    <a:pt x="177" y="32"/>
                  </a:lnTo>
                  <a:lnTo>
                    <a:pt x="160" y="17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4" y="0"/>
                  </a:lnTo>
                  <a:lnTo>
                    <a:pt x="82" y="2"/>
                  </a:lnTo>
                  <a:lnTo>
                    <a:pt x="64" y="8"/>
                  </a:lnTo>
                  <a:lnTo>
                    <a:pt x="45" y="17"/>
                  </a:lnTo>
                  <a:lnTo>
                    <a:pt x="31" y="32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268">
              <a:extLst>
                <a:ext uri="{FF2B5EF4-FFF2-40B4-BE49-F238E27FC236}">
                  <a16:creationId xmlns:a16="http://schemas.microsoft.com/office/drawing/2014/main" id="{F35DA23A-66A8-A0BE-F53A-C3DB8A70B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5594350"/>
              <a:ext cx="82550" cy="82550"/>
            </a:xfrm>
            <a:custGeom>
              <a:avLst/>
              <a:gdLst>
                <a:gd name="T0" fmla="*/ 104 w 209"/>
                <a:gd name="T1" fmla="*/ 0 h 208"/>
                <a:gd name="T2" fmla="*/ 82 w 209"/>
                <a:gd name="T3" fmla="*/ 1 h 208"/>
                <a:gd name="T4" fmla="*/ 64 w 209"/>
                <a:gd name="T5" fmla="*/ 8 h 208"/>
                <a:gd name="T6" fmla="*/ 46 w 209"/>
                <a:gd name="T7" fmla="*/ 17 h 208"/>
                <a:gd name="T8" fmla="*/ 31 w 209"/>
                <a:gd name="T9" fmla="*/ 31 h 208"/>
                <a:gd name="T10" fmla="*/ 17 w 209"/>
                <a:gd name="T11" fmla="*/ 45 h 208"/>
                <a:gd name="T12" fmla="*/ 8 w 209"/>
                <a:gd name="T13" fmla="*/ 64 h 208"/>
                <a:gd name="T14" fmla="*/ 2 w 209"/>
                <a:gd name="T15" fmla="*/ 82 h 208"/>
                <a:gd name="T16" fmla="*/ 0 w 209"/>
                <a:gd name="T17" fmla="*/ 104 h 208"/>
                <a:gd name="T18" fmla="*/ 2 w 209"/>
                <a:gd name="T19" fmla="*/ 124 h 208"/>
                <a:gd name="T20" fmla="*/ 8 w 209"/>
                <a:gd name="T21" fmla="*/ 143 h 208"/>
                <a:gd name="T22" fmla="*/ 17 w 209"/>
                <a:gd name="T23" fmla="*/ 161 h 208"/>
                <a:gd name="T24" fmla="*/ 31 w 209"/>
                <a:gd name="T25" fmla="*/ 178 h 208"/>
                <a:gd name="T26" fmla="*/ 46 w 209"/>
                <a:gd name="T27" fmla="*/ 190 h 208"/>
                <a:gd name="T28" fmla="*/ 64 w 209"/>
                <a:gd name="T29" fmla="*/ 201 h 208"/>
                <a:gd name="T30" fmla="*/ 82 w 209"/>
                <a:gd name="T31" fmla="*/ 206 h 208"/>
                <a:gd name="T32" fmla="*/ 104 w 209"/>
                <a:gd name="T33" fmla="*/ 208 h 208"/>
                <a:gd name="T34" fmla="*/ 104 w 209"/>
                <a:gd name="T35" fmla="*/ 207 h 208"/>
                <a:gd name="T36" fmla="*/ 106 w 209"/>
                <a:gd name="T37" fmla="*/ 207 h 208"/>
                <a:gd name="T38" fmla="*/ 108 w 209"/>
                <a:gd name="T39" fmla="*/ 207 h 208"/>
                <a:gd name="T40" fmla="*/ 114 w 209"/>
                <a:gd name="T41" fmla="*/ 207 h 208"/>
                <a:gd name="T42" fmla="*/ 124 w 209"/>
                <a:gd name="T43" fmla="*/ 206 h 208"/>
                <a:gd name="T44" fmla="*/ 133 w 209"/>
                <a:gd name="T45" fmla="*/ 203 h 208"/>
                <a:gd name="T46" fmla="*/ 144 w 209"/>
                <a:gd name="T47" fmla="*/ 201 h 208"/>
                <a:gd name="T48" fmla="*/ 151 w 209"/>
                <a:gd name="T49" fmla="*/ 195 h 208"/>
                <a:gd name="T50" fmla="*/ 161 w 209"/>
                <a:gd name="T51" fmla="*/ 190 h 208"/>
                <a:gd name="T52" fmla="*/ 168 w 209"/>
                <a:gd name="T53" fmla="*/ 184 h 208"/>
                <a:gd name="T54" fmla="*/ 177 w 209"/>
                <a:gd name="T55" fmla="*/ 178 h 208"/>
                <a:gd name="T56" fmla="*/ 180 w 209"/>
                <a:gd name="T57" fmla="*/ 173 h 208"/>
                <a:gd name="T58" fmla="*/ 181 w 209"/>
                <a:gd name="T59" fmla="*/ 171 h 208"/>
                <a:gd name="T60" fmla="*/ 184 w 209"/>
                <a:gd name="T61" fmla="*/ 169 h 208"/>
                <a:gd name="T62" fmla="*/ 191 w 209"/>
                <a:gd name="T63" fmla="*/ 161 h 208"/>
                <a:gd name="T64" fmla="*/ 201 w 209"/>
                <a:gd name="T65" fmla="*/ 143 h 208"/>
                <a:gd name="T66" fmla="*/ 204 w 209"/>
                <a:gd name="T67" fmla="*/ 133 h 208"/>
                <a:gd name="T68" fmla="*/ 206 w 209"/>
                <a:gd name="T69" fmla="*/ 124 h 208"/>
                <a:gd name="T70" fmla="*/ 207 w 209"/>
                <a:gd name="T71" fmla="*/ 113 h 208"/>
                <a:gd name="T72" fmla="*/ 207 w 209"/>
                <a:gd name="T73" fmla="*/ 108 h 208"/>
                <a:gd name="T74" fmla="*/ 207 w 209"/>
                <a:gd name="T75" fmla="*/ 105 h 208"/>
                <a:gd name="T76" fmla="*/ 207 w 209"/>
                <a:gd name="T77" fmla="*/ 104 h 208"/>
                <a:gd name="T78" fmla="*/ 209 w 209"/>
                <a:gd name="T79" fmla="*/ 104 h 208"/>
                <a:gd name="T80" fmla="*/ 206 w 209"/>
                <a:gd name="T81" fmla="*/ 82 h 208"/>
                <a:gd name="T82" fmla="*/ 201 w 209"/>
                <a:gd name="T83" fmla="*/ 64 h 208"/>
                <a:gd name="T84" fmla="*/ 191 w 209"/>
                <a:gd name="T85" fmla="*/ 45 h 208"/>
                <a:gd name="T86" fmla="*/ 177 w 209"/>
                <a:gd name="T87" fmla="*/ 31 h 208"/>
                <a:gd name="T88" fmla="*/ 161 w 209"/>
                <a:gd name="T89" fmla="*/ 17 h 208"/>
                <a:gd name="T90" fmla="*/ 144 w 209"/>
                <a:gd name="T91" fmla="*/ 8 h 208"/>
                <a:gd name="T92" fmla="*/ 124 w 209"/>
                <a:gd name="T93" fmla="*/ 1 h 208"/>
                <a:gd name="T94" fmla="*/ 104 w 209"/>
                <a:gd name="T9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104" y="0"/>
                  </a:move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269">
              <a:extLst>
                <a:ext uri="{FF2B5EF4-FFF2-40B4-BE49-F238E27FC236}">
                  <a16:creationId xmlns:a16="http://schemas.microsoft.com/office/drawing/2014/main" id="{FF943635-8C2B-3BE8-EE9D-E235DF20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5594350"/>
              <a:ext cx="82550" cy="82550"/>
            </a:xfrm>
            <a:custGeom>
              <a:avLst/>
              <a:gdLst>
                <a:gd name="T0" fmla="*/ 31 w 209"/>
                <a:gd name="T1" fmla="*/ 31 h 208"/>
                <a:gd name="T2" fmla="*/ 17 w 209"/>
                <a:gd name="T3" fmla="*/ 45 h 208"/>
                <a:gd name="T4" fmla="*/ 8 w 209"/>
                <a:gd name="T5" fmla="*/ 64 h 208"/>
                <a:gd name="T6" fmla="*/ 2 w 209"/>
                <a:gd name="T7" fmla="*/ 82 h 208"/>
                <a:gd name="T8" fmla="*/ 0 w 209"/>
                <a:gd name="T9" fmla="*/ 104 h 208"/>
                <a:gd name="T10" fmla="*/ 2 w 209"/>
                <a:gd name="T11" fmla="*/ 124 h 208"/>
                <a:gd name="T12" fmla="*/ 8 w 209"/>
                <a:gd name="T13" fmla="*/ 143 h 208"/>
                <a:gd name="T14" fmla="*/ 17 w 209"/>
                <a:gd name="T15" fmla="*/ 161 h 208"/>
                <a:gd name="T16" fmla="*/ 31 w 209"/>
                <a:gd name="T17" fmla="*/ 178 h 208"/>
                <a:gd name="T18" fmla="*/ 46 w 209"/>
                <a:gd name="T19" fmla="*/ 190 h 208"/>
                <a:gd name="T20" fmla="*/ 64 w 209"/>
                <a:gd name="T21" fmla="*/ 201 h 208"/>
                <a:gd name="T22" fmla="*/ 82 w 209"/>
                <a:gd name="T23" fmla="*/ 206 h 208"/>
                <a:gd name="T24" fmla="*/ 104 w 209"/>
                <a:gd name="T25" fmla="*/ 208 h 208"/>
                <a:gd name="T26" fmla="*/ 104 w 209"/>
                <a:gd name="T27" fmla="*/ 207 h 208"/>
                <a:gd name="T28" fmla="*/ 106 w 209"/>
                <a:gd name="T29" fmla="*/ 207 h 208"/>
                <a:gd name="T30" fmla="*/ 108 w 209"/>
                <a:gd name="T31" fmla="*/ 207 h 208"/>
                <a:gd name="T32" fmla="*/ 114 w 209"/>
                <a:gd name="T33" fmla="*/ 207 h 208"/>
                <a:gd name="T34" fmla="*/ 124 w 209"/>
                <a:gd name="T35" fmla="*/ 206 h 208"/>
                <a:gd name="T36" fmla="*/ 133 w 209"/>
                <a:gd name="T37" fmla="*/ 203 h 208"/>
                <a:gd name="T38" fmla="*/ 144 w 209"/>
                <a:gd name="T39" fmla="*/ 201 h 208"/>
                <a:gd name="T40" fmla="*/ 151 w 209"/>
                <a:gd name="T41" fmla="*/ 195 h 208"/>
                <a:gd name="T42" fmla="*/ 161 w 209"/>
                <a:gd name="T43" fmla="*/ 190 h 208"/>
                <a:gd name="T44" fmla="*/ 168 w 209"/>
                <a:gd name="T45" fmla="*/ 184 h 208"/>
                <a:gd name="T46" fmla="*/ 177 w 209"/>
                <a:gd name="T47" fmla="*/ 178 h 208"/>
                <a:gd name="T48" fmla="*/ 180 w 209"/>
                <a:gd name="T49" fmla="*/ 173 h 208"/>
                <a:gd name="T50" fmla="*/ 181 w 209"/>
                <a:gd name="T51" fmla="*/ 171 h 208"/>
                <a:gd name="T52" fmla="*/ 184 w 209"/>
                <a:gd name="T53" fmla="*/ 169 h 208"/>
                <a:gd name="T54" fmla="*/ 191 w 209"/>
                <a:gd name="T55" fmla="*/ 161 h 208"/>
                <a:gd name="T56" fmla="*/ 201 w 209"/>
                <a:gd name="T57" fmla="*/ 143 h 208"/>
                <a:gd name="T58" fmla="*/ 204 w 209"/>
                <a:gd name="T59" fmla="*/ 133 h 208"/>
                <a:gd name="T60" fmla="*/ 206 w 209"/>
                <a:gd name="T61" fmla="*/ 124 h 208"/>
                <a:gd name="T62" fmla="*/ 207 w 209"/>
                <a:gd name="T63" fmla="*/ 113 h 208"/>
                <a:gd name="T64" fmla="*/ 207 w 209"/>
                <a:gd name="T65" fmla="*/ 108 h 208"/>
                <a:gd name="T66" fmla="*/ 207 w 209"/>
                <a:gd name="T67" fmla="*/ 105 h 208"/>
                <a:gd name="T68" fmla="*/ 207 w 209"/>
                <a:gd name="T69" fmla="*/ 104 h 208"/>
                <a:gd name="T70" fmla="*/ 209 w 209"/>
                <a:gd name="T71" fmla="*/ 104 h 208"/>
                <a:gd name="T72" fmla="*/ 206 w 209"/>
                <a:gd name="T73" fmla="*/ 82 h 208"/>
                <a:gd name="T74" fmla="*/ 201 w 209"/>
                <a:gd name="T75" fmla="*/ 64 h 208"/>
                <a:gd name="T76" fmla="*/ 191 w 209"/>
                <a:gd name="T77" fmla="*/ 45 h 208"/>
                <a:gd name="T78" fmla="*/ 177 w 209"/>
                <a:gd name="T79" fmla="*/ 31 h 208"/>
                <a:gd name="T80" fmla="*/ 161 w 209"/>
                <a:gd name="T81" fmla="*/ 17 h 208"/>
                <a:gd name="T82" fmla="*/ 144 w 209"/>
                <a:gd name="T83" fmla="*/ 8 h 208"/>
                <a:gd name="T84" fmla="*/ 124 w 209"/>
                <a:gd name="T85" fmla="*/ 1 h 208"/>
                <a:gd name="T86" fmla="*/ 104 w 209"/>
                <a:gd name="T87" fmla="*/ 0 h 208"/>
                <a:gd name="T88" fmla="*/ 82 w 209"/>
                <a:gd name="T89" fmla="*/ 1 h 208"/>
                <a:gd name="T90" fmla="*/ 64 w 209"/>
                <a:gd name="T91" fmla="*/ 8 h 208"/>
                <a:gd name="T92" fmla="*/ 46 w 209"/>
                <a:gd name="T93" fmla="*/ 17 h 208"/>
                <a:gd name="T94" fmla="*/ 31 w 209"/>
                <a:gd name="T95" fmla="*/ 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208">
                  <a:moveTo>
                    <a:pt x="31" y="31"/>
                  </a:moveTo>
                  <a:lnTo>
                    <a:pt x="17" y="45"/>
                  </a:lnTo>
                  <a:lnTo>
                    <a:pt x="8" y="64"/>
                  </a:lnTo>
                  <a:lnTo>
                    <a:pt x="2" y="82"/>
                  </a:lnTo>
                  <a:lnTo>
                    <a:pt x="0" y="104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7" y="161"/>
                  </a:lnTo>
                  <a:lnTo>
                    <a:pt x="31" y="178"/>
                  </a:lnTo>
                  <a:lnTo>
                    <a:pt x="46" y="190"/>
                  </a:lnTo>
                  <a:lnTo>
                    <a:pt x="64" y="201"/>
                  </a:lnTo>
                  <a:lnTo>
                    <a:pt x="82" y="206"/>
                  </a:lnTo>
                  <a:lnTo>
                    <a:pt x="104" y="208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8" y="207"/>
                  </a:lnTo>
                  <a:lnTo>
                    <a:pt x="114" y="207"/>
                  </a:lnTo>
                  <a:lnTo>
                    <a:pt x="124" y="206"/>
                  </a:lnTo>
                  <a:lnTo>
                    <a:pt x="133" y="203"/>
                  </a:lnTo>
                  <a:lnTo>
                    <a:pt x="144" y="201"/>
                  </a:lnTo>
                  <a:lnTo>
                    <a:pt x="151" y="195"/>
                  </a:lnTo>
                  <a:lnTo>
                    <a:pt x="161" y="190"/>
                  </a:lnTo>
                  <a:lnTo>
                    <a:pt x="168" y="184"/>
                  </a:lnTo>
                  <a:lnTo>
                    <a:pt x="177" y="178"/>
                  </a:lnTo>
                  <a:lnTo>
                    <a:pt x="180" y="173"/>
                  </a:lnTo>
                  <a:lnTo>
                    <a:pt x="181" y="171"/>
                  </a:lnTo>
                  <a:lnTo>
                    <a:pt x="184" y="169"/>
                  </a:lnTo>
                  <a:lnTo>
                    <a:pt x="191" y="161"/>
                  </a:lnTo>
                  <a:lnTo>
                    <a:pt x="201" y="143"/>
                  </a:lnTo>
                  <a:lnTo>
                    <a:pt x="204" y="133"/>
                  </a:lnTo>
                  <a:lnTo>
                    <a:pt x="206" y="124"/>
                  </a:lnTo>
                  <a:lnTo>
                    <a:pt x="207" y="113"/>
                  </a:lnTo>
                  <a:lnTo>
                    <a:pt x="207" y="108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06" y="82"/>
                  </a:lnTo>
                  <a:lnTo>
                    <a:pt x="201" y="64"/>
                  </a:lnTo>
                  <a:lnTo>
                    <a:pt x="191" y="45"/>
                  </a:lnTo>
                  <a:lnTo>
                    <a:pt x="177" y="31"/>
                  </a:lnTo>
                  <a:lnTo>
                    <a:pt x="161" y="17"/>
                  </a:lnTo>
                  <a:lnTo>
                    <a:pt x="144" y="8"/>
                  </a:lnTo>
                  <a:lnTo>
                    <a:pt x="124" y="1"/>
                  </a:lnTo>
                  <a:lnTo>
                    <a:pt x="104" y="0"/>
                  </a:lnTo>
                  <a:lnTo>
                    <a:pt x="82" y="1"/>
                  </a:lnTo>
                  <a:lnTo>
                    <a:pt x="64" y="8"/>
                  </a:lnTo>
                  <a:lnTo>
                    <a:pt x="46" y="17"/>
                  </a:lnTo>
                  <a:lnTo>
                    <a:pt x="31" y="31"/>
                  </a:lnTo>
                </a:path>
              </a:pathLst>
            </a:custGeom>
            <a:noFill/>
            <a:ln w="11113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257" name="ZoneTexte 3256">
            <a:extLst>
              <a:ext uri="{FF2B5EF4-FFF2-40B4-BE49-F238E27FC236}">
                <a16:creationId xmlns:a16="http://schemas.microsoft.com/office/drawing/2014/main" id="{71378B02-62F2-9710-1A98-ACB40C23350F}"/>
              </a:ext>
            </a:extLst>
          </p:cNvPr>
          <p:cNvSpPr txBox="1"/>
          <p:nvPr/>
        </p:nvSpPr>
        <p:spPr>
          <a:xfrm>
            <a:off x="9519846" y="394726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0</a:t>
            </a:r>
          </a:p>
        </p:txBody>
      </p:sp>
      <p:sp>
        <p:nvSpPr>
          <p:cNvPr id="3259" name="ZoneTexte 3258">
            <a:extLst>
              <a:ext uri="{FF2B5EF4-FFF2-40B4-BE49-F238E27FC236}">
                <a16:creationId xmlns:a16="http://schemas.microsoft.com/office/drawing/2014/main" id="{7A95B5A8-AF4F-6E80-C88C-193B9E9A00D5}"/>
              </a:ext>
            </a:extLst>
          </p:cNvPr>
          <p:cNvSpPr txBox="1"/>
          <p:nvPr/>
        </p:nvSpPr>
        <p:spPr>
          <a:xfrm>
            <a:off x="9932532" y="394726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5</a:t>
            </a:r>
          </a:p>
        </p:txBody>
      </p:sp>
      <p:sp>
        <p:nvSpPr>
          <p:cNvPr id="3260" name="ZoneTexte 3259">
            <a:extLst>
              <a:ext uri="{FF2B5EF4-FFF2-40B4-BE49-F238E27FC236}">
                <a16:creationId xmlns:a16="http://schemas.microsoft.com/office/drawing/2014/main" id="{F8555155-6FCF-93A7-FBBC-B7C3D90A4D61}"/>
              </a:ext>
            </a:extLst>
          </p:cNvPr>
          <p:cNvSpPr txBox="1"/>
          <p:nvPr/>
        </p:nvSpPr>
        <p:spPr>
          <a:xfrm>
            <a:off x="10304343" y="394111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10</a:t>
            </a:r>
          </a:p>
        </p:txBody>
      </p:sp>
      <p:sp>
        <p:nvSpPr>
          <p:cNvPr id="3261" name="ZoneTexte 3260">
            <a:extLst>
              <a:ext uri="{FF2B5EF4-FFF2-40B4-BE49-F238E27FC236}">
                <a16:creationId xmlns:a16="http://schemas.microsoft.com/office/drawing/2014/main" id="{95AF05F5-99E4-0099-15CE-250AC7C7E322}"/>
              </a:ext>
            </a:extLst>
          </p:cNvPr>
          <p:cNvSpPr txBox="1"/>
          <p:nvPr/>
        </p:nvSpPr>
        <p:spPr>
          <a:xfrm>
            <a:off x="10717030" y="394111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15</a:t>
            </a:r>
          </a:p>
        </p:txBody>
      </p:sp>
      <p:sp>
        <p:nvSpPr>
          <p:cNvPr id="3276" name="ZoneTexte 3275">
            <a:extLst>
              <a:ext uri="{FF2B5EF4-FFF2-40B4-BE49-F238E27FC236}">
                <a16:creationId xmlns:a16="http://schemas.microsoft.com/office/drawing/2014/main" id="{31F35645-8E28-9B01-B0B1-929BA7BE2632}"/>
              </a:ext>
            </a:extLst>
          </p:cNvPr>
          <p:cNvSpPr txBox="1"/>
          <p:nvPr/>
        </p:nvSpPr>
        <p:spPr>
          <a:xfrm>
            <a:off x="8931217" y="4215692"/>
            <a:ext cx="6273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inT97A</a:t>
            </a:r>
          </a:p>
        </p:txBody>
      </p:sp>
      <p:sp>
        <p:nvSpPr>
          <p:cNvPr id="3277" name="ZoneTexte 3276">
            <a:extLst>
              <a:ext uri="{FF2B5EF4-FFF2-40B4-BE49-F238E27FC236}">
                <a16:creationId xmlns:a16="http://schemas.microsoft.com/office/drawing/2014/main" id="{03A7B5E9-1597-A646-8B3D-F92A741A6338}"/>
              </a:ext>
            </a:extLst>
          </p:cNvPr>
          <p:cNvSpPr txBox="1"/>
          <p:nvPr/>
        </p:nvSpPr>
        <p:spPr>
          <a:xfrm>
            <a:off x="8830484" y="4427379"/>
            <a:ext cx="728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rtK103N</a:t>
            </a:r>
          </a:p>
        </p:txBody>
      </p:sp>
      <p:sp>
        <p:nvSpPr>
          <p:cNvPr id="3278" name="ZoneTexte 3277">
            <a:extLst>
              <a:ext uri="{FF2B5EF4-FFF2-40B4-BE49-F238E27FC236}">
                <a16:creationId xmlns:a16="http://schemas.microsoft.com/office/drawing/2014/main" id="{E1A2A716-56B4-A041-8AC1-48EB3DA0F14E}"/>
              </a:ext>
            </a:extLst>
          </p:cNvPr>
          <p:cNvSpPr txBox="1"/>
          <p:nvPr/>
        </p:nvSpPr>
        <p:spPr>
          <a:xfrm>
            <a:off x="8856934" y="4639068"/>
            <a:ext cx="6815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inS153Y</a:t>
            </a:r>
          </a:p>
        </p:txBody>
      </p:sp>
      <p:sp>
        <p:nvSpPr>
          <p:cNvPr id="3279" name="ZoneTexte 3278">
            <a:extLst>
              <a:ext uri="{FF2B5EF4-FFF2-40B4-BE49-F238E27FC236}">
                <a16:creationId xmlns:a16="http://schemas.microsoft.com/office/drawing/2014/main" id="{F4E26281-90FD-AC50-0DFF-0AECD269C6F1}"/>
              </a:ext>
            </a:extLst>
          </p:cNvPr>
          <p:cNvSpPr txBox="1"/>
          <p:nvPr/>
        </p:nvSpPr>
        <p:spPr>
          <a:xfrm>
            <a:off x="8968343" y="4850756"/>
            <a:ext cx="5774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prL23I</a:t>
            </a:r>
          </a:p>
        </p:txBody>
      </p:sp>
      <p:sp>
        <p:nvSpPr>
          <p:cNvPr id="3280" name="ZoneTexte 3279">
            <a:extLst>
              <a:ext uri="{FF2B5EF4-FFF2-40B4-BE49-F238E27FC236}">
                <a16:creationId xmlns:a16="http://schemas.microsoft.com/office/drawing/2014/main" id="{38E5D6A0-6DEB-EE7E-18C7-116A5CF20C0F}"/>
              </a:ext>
            </a:extLst>
          </p:cNvPr>
          <p:cNvSpPr txBox="1"/>
          <p:nvPr/>
        </p:nvSpPr>
        <p:spPr>
          <a:xfrm>
            <a:off x="8816056" y="5062444"/>
            <a:ext cx="7425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rtM184V</a:t>
            </a:r>
          </a:p>
        </p:txBody>
      </p:sp>
      <p:sp>
        <p:nvSpPr>
          <p:cNvPr id="3281" name="ZoneTexte 3280">
            <a:extLst>
              <a:ext uri="{FF2B5EF4-FFF2-40B4-BE49-F238E27FC236}">
                <a16:creationId xmlns:a16="http://schemas.microsoft.com/office/drawing/2014/main" id="{6A488FE0-4D62-213B-ECAD-13F208F69478}"/>
              </a:ext>
            </a:extLst>
          </p:cNvPr>
          <p:cNvSpPr txBox="1"/>
          <p:nvPr/>
        </p:nvSpPr>
        <p:spPr>
          <a:xfrm>
            <a:off x="8910634" y="5274131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rtM41L</a:t>
            </a:r>
          </a:p>
        </p:txBody>
      </p:sp>
      <p:sp>
        <p:nvSpPr>
          <p:cNvPr id="3282" name="ZoneTexte 3281">
            <a:extLst>
              <a:ext uri="{FF2B5EF4-FFF2-40B4-BE49-F238E27FC236}">
                <a16:creationId xmlns:a16="http://schemas.microsoft.com/office/drawing/2014/main" id="{83EF58CF-AB8D-D3BC-A9DB-A25DDE1BADD7}"/>
              </a:ext>
            </a:extLst>
          </p:cNvPr>
          <p:cNvSpPr txBox="1"/>
          <p:nvPr/>
        </p:nvSpPr>
        <p:spPr>
          <a:xfrm>
            <a:off x="8870558" y="5485821"/>
            <a:ext cx="6880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rtT215Y</a:t>
            </a:r>
          </a:p>
        </p:txBody>
      </p:sp>
      <p:sp>
        <p:nvSpPr>
          <p:cNvPr id="3283" name="ZoneTexte 3282">
            <a:extLst>
              <a:ext uri="{FF2B5EF4-FFF2-40B4-BE49-F238E27FC236}">
                <a16:creationId xmlns:a16="http://schemas.microsoft.com/office/drawing/2014/main" id="{BED9CC73-4C52-C70E-E14D-136EB44C9166}"/>
              </a:ext>
            </a:extLst>
          </p:cNvPr>
          <p:cNvSpPr txBox="1"/>
          <p:nvPr/>
        </p:nvSpPr>
        <p:spPr>
          <a:xfrm>
            <a:off x="8857735" y="5697509"/>
            <a:ext cx="6815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rtY181C</a:t>
            </a:r>
          </a:p>
        </p:txBody>
      </p:sp>
      <p:sp>
        <p:nvSpPr>
          <p:cNvPr id="3284" name="ZoneTexte 3283">
            <a:extLst>
              <a:ext uri="{FF2B5EF4-FFF2-40B4-BE49-F238E27FC236}">
                <a16:creationId xmlns:a16="http://schemas.microsoft.com/office/drawing/2014/main" id="{E885D58E-8835-01BC-FF90-F5B77AB153EC}"/>
              </a:ext>
            </a:extLst>
          </p:cNvPr>
          <p:cNvSpPr txBox="1"/>
          <p:nvPr/>
        </p:nvSpPr>
        <p:spPr>
          <a:xfrm>
            <a:off x="8830484" y="5909195"/>
            <a:ext cx="728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rtP225H</a:t>
            </a:r>
          </a:p>
        </p:txBody>
      </p:sp>
      <p:sp>
        <p:nvSpPr>
          <p:cNvPr id="3285" name="ZoneTexte 3284">
            <a:extLst>
              <a:ext uri="{FF2B5EF4-FFF2-40B4-BE49-F238E27FC236}">
                <a16:creationId xmlns:a16="http://schemas.microsoft.com/office/drawing/2014/main" id="{7FC36D91-878B-9341-3628-DC5E5CC94E02}"/>
              </a:ext>
            </a:extLst>
          </p:cNvPr>
          <p:cNvSpPr txBox="1"/>
          <p:nvPr/>
        </p:nvSpPr>
        <p:spPr>
          <a:xfrm>
            <a:off x="8850522" y="6120881"/>
            <a:ext cx="6912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inE138K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A7B83B3-7B83-84E5-F2B7-D7BBE24B7959}"/>
              </a:ext>
            </a:extLst>
          </p:cNvPr>
          <p:cNvSpPr txBox="1"/>
          <p:nvPr/>
        </p:nvSpPr>
        <p:spPr>
          <a:xfrm>
            <a:off x="11130592" y="3932462"/>
            <a:ext cx="334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1200" dirty="0"/>
              <a:t>20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913D535-D2D7-90CD-A74F-86726970F27C}"/>
              </a:ext>
            </a:extLst>
          </p:cNvPr>
          <p:cNvSpPr txBox="1"/>
          <p:nvPr/>
        </p:nvSpPr>
        <p:spPr>
          <a:xfrm>
            <a:off x="4281758" y="6270051"/>
            <a:ext cx="47938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noProof="0" dirty="0"/>
              <a:t>Only 2/108 (1.85%) of 2022 treatment-experienced</a:t>
            </a:r>
          </a:p>
          <a:p>
            <a:r>
              <a:rPr lang="en-US" sz="1400" noProof="0" dirty="0"/>
              <a:t>viremic PLHIV harbored intermediate/high-level DTG resistance</a:t>
            </a:r>
          </a:p>
        </p:txBody>
      </p:sp>
      <p:sp>
        <p:nvSpPr>
          <p:cNvPr id="10" name="Text Box 3">
            <a:extLst>
              <a:ext uri="{FF2B5EF4-FFF2-40B4-BE49-F238E27FC236}">
                <a16:creationId xmlns:a16="http://schemas.microsoft.com/office/drawing/2014/main" id="{E6BF8821-93A3-8600-42C3-C1AC4E4C0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7166" y="6469710"/>
            <a:ext cx="220483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Martin MA. CROI 2025, Abs. 742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37706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8" y="6484981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Margot N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738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44551" y="177460"/>
            <a:ext cx="8007349" cy="936625"/>
          </a:xfrm>
        </p:spPr>
        <p:txBody>
          <a:bodyPr>
            <a:normAutofit/>
          </a:bodyPr>
          <a:lstStyle/>
          <a:p>
            <a:r>
              <a:rPr lang="en-US" noProof="0" dirty="0"/>
              <a:t>ARTISTRY-1 (BIC + LEN): resistance data (1)</a:t>
            </a:r>
          </a:p>
        </p:txBody>
      </p:sp>
      <p:sp>
        <p:nvSpPr>
          <p:cNvPr id="8" name="Espace réservé du contenu 7"/>
          <p:cNvSpPr>
            <a:spLocks noGrp="1"/>
          </p:cNvSpPr>
          <p:nvPr>
            <p:ph idx="1"/>
          </p:nvPr>
        </p:nvSpPr>
        <p:spPr>
          <a:xfrm>
            <a:off x="272535" y="1256335"/>
            <a:ext cx="9249534" cy="936625"/>
          </a:xfrm>
        </p:spPr>
        <p:txBody>
          <a:bodyPr>
            <a:normAutofit fontScale="92500"/>
          </a:bodyPr>
          <a:lstStyle/>
          <a:p>
            <a:r>
              <a:rPr lang="en-US" sz="2000" noProof="0" dirty="0"/>
              <a:t>ARTISTRY-1: Phase 2 of BIC + LEN on stable complex ART regimen with HIV RNA &lt; 50 c/mL</a:t>
            </a:r>
          </a:p>
          <a:p>
            <a:r>
              <a:rPr lang="en-US" sz="2000" noProof="0" dirty="0"/>
              <a:t>No resistance to BIC by historical report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buClrTx/>
            </a:pPr>
            <a:endParaRPr lang="en-US" sz="3200" noProof="0" dirty="0"/>
          </a:p>
        </p:txBody>
      </p:sp>
      <p:sp>
        <p:nvSpPr>
          <p:cNvPr id="7" name="Text Box 2">
            <a:extLst>
              <a:ext uri="{FF2B5EF4-FFF2-40B4-BE49-F238E27FC236}">
                <a16:creationId xmlns:a16="http://schemas.microsoft.com/office/drawing/2014/main" id="{A5F794DF-D7A3-F5EF-FE3A-932B8C0A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3276" y="2093980"/>
            <a:ext cx="80054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Response in participants with baseline INSTI RAMS in proviral DNA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A277871C-D299-8D2C-5DCB-028A629619C6}"/>
              </a:ext>
            </a:extLst>
          </p:cNvPr>
          <p:cNvGraphicFramePr>
            <a:graphicFrameLocks noGrp="1"/>
          </p:cNvGraphicFramePr>
          <p:nvPr/>
        </p:nvGraphicFramePr>
        <p:xfrm>
          <a:off x="996466" y="2553799"/>
          <a:ext cx="10547833" cy="34713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2369">
                  <a:extLst>
                    <a:ext uri="{9D8B030D-6E8A-4147-A177-3AD203B41FA5}">
                      <a16:colId xmlns:a16="http://schemas.microsoft.com/office/drawing/2014/main" val="3365742967"/>
                    </a:ext>
                  </a:extLst>
                </a:gridCol>
                <a:gridCol w="3110359">
                  <a:extLst>
                    <a:ext uri="{9D8B030D-6E8A-4147-A177-3AD203B41FA5}">
                      <a16:colId xmlns:a16="http://schemas.microsoft.com/office/drawing/2014/main" val="1416708543"/>
                    </a:ext>
                  </a:extLst>
                </a:gridCol>
                <a:gridCol w="1536712">
                  <a:extLst>
                    <a:ext uri="{9D8B030D-6E8A-4147-A177-3AD203B41FA5}">
                      <a16:colId xmlns:a16="http://schemas.microsoft.com/office/drawing/2014/main" val="3588187421"/>
                    </a:ext>
                  </a:extLst>
                </a:gridCol>
                <a:gridCol w="5418393">
                  <a:extLst>
                    <a:ext uri="{9D8B030D-6E8A-4147-A177-3AD203B41FA5}">
                      <a16:colId xmlns:a16="http://schemas.microsoft.com/office/drawing/2014/main" val="516908918"/>
                    </a:ext>
                  </a:extLst>
                </a:gridCol>
              </a:tblGrid>
              <a:tr h="280907">
                <a:tc>
                  <a:txBody>
                    <a:bodyPr/>
                    <a:lstStyle/>
                    <a:p>
                      <a:endParaRPr lang="en-US" sz="14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INSTI RAMs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Treatment group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Treatment outcome at Week 48</a:t>
                      </a:r>
                      <a:endParaRPr lang="en-US" sz="1600" noProof="0" dirty="0"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1478768109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T66T/A E92E/Q S147S/G Q148Q/R 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698816021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R263R/K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66593363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T66T/A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302949786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G140G/S Q148Q/H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123439504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Q148Q/H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978765042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Q148Q/R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Complex ART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465153160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Participant’s decision to discontinue (virologic suppression at last visit)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2192880685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849594903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N155N/H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515202193"/>
                  </a:ext>
                </a:extLst>
              </a:tr>
              <a:tr h="280907">
                <a:tc>
                  <a:txBody>
                    <a:bodyPr/>
                    <a:lstStyle/>
                    <a:p>
                      <a:pPr algn="l"/>
                      <a:r>
                        <a:rPr lang="en-US" sz="1400" b="1" noProof="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n-US" sz="1400" b="1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noProof="0" dirty="0">
                          <a:solidFill>
                            <a:schemeClr val="tx1"/>
                          </a:solidFill>
                        </a:rPr>
                        <a:t>G140G/R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BIC-LEN 25 mg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US" sz="14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Virologic suppression</a:t>
                      </a:r>
                      <a:endParaRPr lang="en-US" sz="1400" noProof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T="7200" marB="7200" anchor="ctr"/>
                </a:tc>
                <a:extLst>
                  <a:ext uri="{0D108BD9-81ED-4DB2-BD59-A6C34878D82A}">
                    <a16:rowId xmlns:a16="http://schemas.microsoft.com/office/drawing/2014/main" val="321619905"/>
                  </a:ext>
                </a:extLst>
              </a:tr>
            </a:tbl>
          </a:graphicData>
        </a:graphic>
      </p:graphicFrame>
      <p:sp>
        <p:nvSpPr>
          <p:cNvPr id="4" name="ZoneTexte 3">
            <a:extLst>
              <a:ext uri="{FF2B5EF4-FFF2-40B4-BE49-F238E27FC236}">
                <a16:creationId xmlns:a16="http://schemas.microsoft.com/office/drawing/2014/main" id="{D4894AC2-B5D2-7037-952D-06B1CC63A946}"/>
              </a:ext>
            </a:extLst>
          </p:cNvPr>
          <p:cNvSpPr txBox="1"/>
          <p:nvPr/>
        </p:nvSpPr>
        <p:spPr>
          <a:xfrm>
            <a:off x="1082089" y="6084201"/>
            <a:ext cx="93737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noProof="0" dirty="0"/>
              <a:t>9/103 BIC-LEN participants with baseline INSTI RAMS in DNA: all maintained virologic suppression</a:t>
            </a:r>
          </a:p>
        </p:txBody>
      </p:sp>
    </p:spTree>
    <p:extLst>
      <p:ext uri="{BB962C8B-B14F-4D97-AF65-F5344CB8AC3E}">
        <p14:creationId xmlns:p14="http://schemas.microsoft.com/office/powerpoint/2010/main" val="1900907809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ANTIRETROVIRALS</a:t>
            </a:r>
          </a:p>
        </p:txBody>
      </p:sp>
    </p:spTree>
    <p:extLst>
      <p:ext uri="{BB962C8B-B14F-4D97-AF65-F5344CB8AC3E}">
        <p14:creationId xmlns:p14="http://schemas.microsoft.com/office/powerpoint/2010/main" val="520181124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203650D-BC2B-9125-C185-986412B47C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5">
            <a:extLst>
              <a:ext uri="{FF2B5EF4-FFF2-40B4-BE49-F238E27FC236}">
                <a16:creationId xmlns:a16="http://schemas.microsoft.com/office/drawing/2014/main" id="{F78CB8FE-30A8-C123-B879-F31710D82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305" y="4769644"/>
            <a:ext cx="47625" cy="1104900"/>
          </a:xfrm>
          <a:prstGeom prst="rect">
            <a:avLst/>
          </a:prstGeom>
          <a:solidFill>
            <a:srgbClr val="FF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grpSp>
        <p:nvGrpSpPr>
          <p:cNvPr id="7276" name="Groupe 7275">
            <a:extLst>
              <a:ext uri="{FF2B5EF4-FFF2-40B4-BE49-F238E27FC236}">
                <a16:creationId xmlns:a16="http://schemas.microsoft.com/office/drawing/2014/main" id="{4A305910-DD13-2FE9-E1B4-56CB0A1E0218}"/>
              </a:ext>
            </a:extLst>
          </p:cNvPr>
          <p:cNvGrpSpPr/>
          <p:nvPr/>
        </p:nvGrpSpPr>
        <p:grpSpPr>
          <a:xfrm>
            <a:off x="887452" y="4754045"/>
            <a:ext cx="5019729" cy="1514413"/>
            <a:chOff x="942872" y="2363786"/>
            <a:chExt cx="5019729" cy="1514413"/>
          </a:xfrm>
        </p:grpSpPr>
        <p:grpSp>
          <p:nvGrpSpPr>
            <p:cNvPr id="7277" name="Groupe 7276">
              <a:extLst>
                <a:ext uri="{FF2B5EF4-FFF2-40B4-BE49-F238E27FC236}">
                  <a16:creationId xmlns:a16="http://schemas.microsoft.com/office/drawing/2014/main" id="{03C3096F-CB17-53C0-A198-F74EF5DE59DE}"/>
                </a:ext>
              </a:extLst>
            </p:cNvPr>
            <p:cNvGrpSpPr/>
            <p:nvPr/>
          </p:nvGrpSpPr>
          <p:grpSpPr>
            <a:xfrm>
              <a:off x="1347788" y="2376488"/>
              <a:ext cx="4038600" cy="1111250"/>
              <a:chOff x="1347788" y="2376488"/>
              <a:chExt cx="4038600" cy="1111250"/>
            </a:xfrm>
          </p:grpSpPr>
          <p:sp>
            <p:nvSpPr>
              <p:cNvPr id="7294" name="Line 75">
                <a:extLst>
                  <a:ext uri="{FF2B5EF4-FFF2-40B4-BE49-F238E27FC236}">
                    <a16:creationId xmlns:a16="http://schemas.microsoft.com/office/drawing/2014/main" id="{CC296D01-A996-DDD6-FA03-C7F58891F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47788" y="3487738"/>
                <a:ext cx="40386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  <p:sp>
            <p:nvSpPr>
              <p:cNvPr id="7295" name="Line 76">
                <a:extLst>
                  <a:ext uri="{FF2B5EF4-FFF2-40B4-BE49-F238E27FC236}">
                    <a16:creationId xmlns:a16="http://schemas.microsoft.com/office/drawing/2014/main" id="{922FF91E-8700-1CC7-7760-E216EFE6C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47788" y="2376488"/>
                <a:ext cx="0" cy="11112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>
                  <a:latin typeface="+mn-lt"/>
                </a:endParaRPr>
              </a:p>
            </p:txBody>
          </p:sp>
        </p:grpSp>
        <p:sp>
          <p:nvSpPr>
            <p:cNvPr id="7278" name="Line 77">
              <a:extLst>
                <a:ext uri="{FF2B5EF4-FFF2-40B4-BE49-F238E27FC236}">
                  <a16:creationId xmlns:a16="http://schemas.microsoft.com/office/drawing/2014/main" id="{F4FAC02E-993B-C633-AF8F-88A46F8B59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513" y="3214688"/>
              <a:ext cx="42243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279" name="Line 78">
              <a:extLst>
                <a:ext uri="{FF2B5EF4-FFF2-40B4-BE49-F238E27FC236}">
                  <a16:creationId xmlns:a16="http://schemas.microsoft.com/office/drawing/2014/main" id="{A1A92E26-90D8-A7A8-8461-C992B3ADC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513" y="3349625"/>
              <a:ext cx="42243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>
                <a:latin typeface="+mn-lt"/>
              </a:endParaRPr>
            </a:p>
          </p:txBody>
        </p:sp>
        <p:sp>
          <p:nvSpPr>
            <p:cNvPr id="7280" name="Rectangle 79">
              <a:extLst>
                <a:ext uri="{FF2B5EF4-FFF2-40B4-BE49-F238E27FC236}">
                  <a16:creationId xmlns:a16="http://schemas.microsoft.com/office/drawing/2014/main" id="{9813ECFA-434A-F0BA-0DFF-F13384DBA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686" y="3546475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1" name="Rectangle 80">
              <a:extLst>
                <a:ext uri="{FF2B5EF4-FFF2-40B4-BE49-F238E27FC236}">
                  <a16:creationId xmlns:a16="http://schemas.microsoft.com/office/drawing/2014/main" id="{F38BE385-F2C3-2413-A8FC-828FC2583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951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12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2" name="Rectangle 81">
              <a:extLst>
                <a:ext uri="{FF2B5EF4-FFF2-40B4-BE49-F238E27FC236}">
                  <a16:creationId xmlns:a16="http://schemas.microsoft.com/office/drawing/2014/main" id="{85806BD5-B4E3-0937-CC9E-9F2BBFF86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489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24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3" name="Rectangle 82">
              <a:extLst>
                <a:ext uri="{FF2B5EF4-FFF2-40B4-BE49-F238E27FC236}">
                  <a16:creationId xmlns:a16="http://schemas.microsoft.com/office/drawing/2014/main" id="{9D155506-B6C9-11CA-C9EE-0314F8D8C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026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36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4" name="Rectangle 83">
              <a:extLst>
                <a:ext uri="{FF2B5EF4-FFF2-40B4-BE49-F238E27FC236}">
                  <a16:creationId xmlns:a16="http://schemas.microsoft.com/office/drawing/2014/main" id="{2D67885E-B417-B7AD-C042-1D48A385E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564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48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5" name="Rectangle 84">
              <a:extLst>
                <a:ext uri="{FF2B5EF4-FFF2-40B4-BE49-F238E27FC236}">
                  <a16:creationId xmlns:a16="http://schemas.microsoft.com/office/drawing/2014/main" id="{7C6BC0A3-A8B0-4F76-75AE-AF1331FC6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101" y="35464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60</a:t>
              </a:r>
              <a:endParaRPr kumimoji="0" lang="en-US" sz="14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6" name="Rectangle 85">
              <a:extLst>
                <a:ext uri="{FF2B5EF4-FFF2-40B4-BE49-F238E27FC236}">
                  <a16:creationId xmlns:a16="http://schemas.microsoft.com/office/drawing/2014/main" id="{6D180767-6CA8-4A54-B4B9-88BD7E1F7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948" y="3693533"/>
              <a:ext cx="42120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Weeks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7" name="Rectangle 86">
              <a:extLst>
                <a:ext uri="{FF2B5EF4-FFF2-40B4-BE49-F238E27FC236}">
                  <a16:creationId xmlns:a16="http://schemas.microsoft.com/office/drawing/2014/main" id="{34308056-F8BB-ECD2-46B6-F1C079FA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3217861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2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8" name="Rectangle 87">
              <a:extLst>
                <a:ext uri="{FF2B5EF4-FFF2-40B4-BE49-F238E27FC236}">
                  <a16:creationId xmlns:a16="http://schemas.microsoft.com/office/drawing/2014/main" id="{D508C395-E74E-7F1C-29AF-34F70190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3003549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3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89" name="Rectangle 88">
              <a:extLst>
                <a:ext uri="{FF2B5EF4-FFF2-40B4-BE49-F238E27FC236}">
                  <a16:creationId xmlns:a16="http://schemas.microsoft.com/office/drawing/2014/main" id="{AA20E0FF-9DD3-5503-006B-50C21082D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790824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4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0" name="Rectangle 89">
              <a:extLst>
                <a:ext uri="{FF2B5EF4-FFF2-40B4-BE49-F238E27FC236}">
                  <a16:creationId xmlns:a16="http://schemas.microsoft.com/office/drawing/2014/main" id="{AD837C84-3118-7B7E-5227-C0271981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576511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5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1" name="Rectangle 90">
              <a:extLst>
                <a:ext uri="{FF2B5EF4-FFF2-40B4-BE49-F238E27FC236}">
                  <a16:creationId xmlns:a16="http://schemas.microsoft.com/office/drawing/2014/main" id="{FF34625B-AC58-AC4A-BF91-D8592DB9E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72" y="2363786"/>
              <a:ext cx="1747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  <a:r>
                <a:rPr kumimoji="0" lang="en-US" sz="1000" b="0" i="0" u="none" strike="noStrike" cap="none" normalizeH="0" baseline="30000" noProof="0" dirty="0">
                  <a:ln>
                    <a:noFill/>
                  </a:ln>
                  <a:effectLst/>
                  <a:latin typeface="+mn-lt"/>
                </a:rPr>
                <a:t>6</a:t>
              </a:r>
              <a:endParaRPr kumimoji="0" lang="en-US" sz="1400" b="0" i="0" u="none" strike="noStrike" cap="none" normalizeH="0" baseline="3000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2" name="Rectangle 101">
              <a:extLst>
                <a:ext uri="{FF2B5EF4-FFF2-40B4-BE49-F238E27FC236}">
                  <a16:creationId xmlns:a16="http://schemas.microsoft.com/office/drawing/2014/main" id="{6F774F6C-AA88-E9F5-230F-B7EFDD5CB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3139283"/>
              <a:ext cx="48731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200 c/mL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7293" name="Rectangle 102">
              <a:extLst>
                <a:ext uri="{FF2B5EF4-FFF2-40B4-BE49-F238E27FC236}">
                  <a16:creationId xmlns:a16="http://schemas.microsoft.com/office/drawing/2014/main" id="{0DE89700-4ABC-FEB1-6B88-B7E24DA1A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288" y="3271046"/>
              <a:ext cx="42159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50 c/mL</a:t>
              </a:r>
              <a:endParaRPr kumimoji="0" lang="en-US" sz="20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</p:grpSp>
      <p:grpSp>
        <p:nvGrpSpPr>
          <p:cNvPr id="7257" name="Groupe 7256">
            <a:extLst>
              <a:ext uri="{FF2B5EF4-FFF2-40B4-BE49-F238E27FC236}">
                <a16:creationId xmlns:a16="http://schemas.microsoft.com/office/drawing/2014/main" id="{A63B8965-A182-A4BD-9FE8-240CB13FCFF3}"/>
              </a:ext>
            </a:extLst>
          </p:cNvPr>
          <p:cNvGrpSpPr/>
          <p:nvPr/>
        </p:nvGrpSpPr>
        <p:grpSpPr>
          <a:xfrm>
            <a:off x="6843882" y="2408813"/>
            <a:ext cx="4038600" cy="1111250"/>
            <a:chOff x="1347788" y="2376488"/>
            <a:chExt cx="4038600" cy="1111250"/>
          </a:xfrm>
        </p:grpSpPr>
        <p:sp>
          <p:nvSpPr>
            <p:cNvPr id="7274" name="Line 75">
              <a:extLst>
                <a:ext uri="{FF2B5EF4-FFF2-40B4-BE49-F238E27FC236}">
                  <a16:creationId xmlns:a16="http://schemas.microsoft.com/office/drawing/2014/main" id="{BA794692-A923-7F35-4555-F0D04558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7788" y="3487738"/>
              <a:ext cx="40386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  <p:sp>
          <p:nvSpPr>
            <p:cNvPr id="7275" name="Line 76">
              <a:extLst>
                <a:ext uri="{FF2B5EF4-FFF2-40B4-BE49-F238E27FC236}">
                  <a16:creationId xmlns:a16="http://schemas.microsoft.com/office/drawing/2014/main" id="{08DF6986-A5E8-C708-BA19-C92C1CA34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788" y="2376488"/>
              <a:ext cx="0" cy="1111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</p:grpSp>
      <p:sp>
        <p:nvSpPr>
          <p:cNvPr id="7258" name="Line 77">
            <a:extLst>
              <a:ext uri="{FF2B5EF4-FFF2-40B4-BE49-F238E27FC236}">
                <a16:creationId xmlns:a16="http://schemas.microsoft.com/office/drawing/2014/main" id="{0D950D67-96B0-066D-671A-8D196CA91B9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5607" y="3247013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59" name="Line 78">
            <a:extLst>
              <a:ext uri="{FF2B5EF4-FFF2-40B4-BE49-F238E27FC236}">
                <a16:creationId xmlns:a16="http://schemas.microsoft.com/office/drawing/2014/main" id="{D0F89F06-8409-260F-09B6-8BC05BFB1E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5607" y="3381950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60" name="Rectangle 79">
            <a:extLst>
              <a:ext uri="{FF2B5EF4-FFF2-40B4-BE49-F238E27FC236}">
                <a16:creationId xmlns:a16="http://schemas.microsoft.com/office/drawing/2014/main" id="{1A01D963-FC27-B36E-F91C-813E26310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5780" y="3578800"/>
            <a:ext cx="657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1" name="Rectangle 80">
            <a:extLst>
              <a:ext uri="{FF2B5EF4-FFF2-40B4-BE49-F238E27FC236}">
                <a16:creationId xmlns:a16="http://schemas.microsoft.com/office/drawing/2014/main" id="{732BF3B0-1842-21B6-5D00-30484B70E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9045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2" name="Rectangle 81">
            <a:extLst>
              <a:ext uri="{FF2B5EF4-FFF2-40B4-BE49-F238E27FC236}">
                <a16:creationId xmlns:a16="http://schemas.microsoft.com/office/drawing/2014/main" id="{E8951E5A-60DF-F809-3E01-50730C3AF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3583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24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3" name="Rectangle 82">
            <a:extLst>
              <a:ext uri="{FF2B5EF4-FFF2-40B4-BE49-F238E27FC236}">
                <a16:creationId xmlns:a16="http://schemas.microsoft.com/office/drawing/2014/main" id="{0672A0ED-87C8-0C62-C229-C2B1D29CD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8120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36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4" name="Rectangle 83">
            <a:extLst>
              <a:ext uri="{FF2B5EF4-FFF2-40B4-BE49-F238E27FC236}">
                <a16:creationId xmlns:a16="http://schemas.microsoft.com/office/drawing/2014/main" id="{AE46DA34-C241-E69A-E8ED-BB347A378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2658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5" name="Rectangle 84">
            <a:extLst>
              <a:ext uri="{FF2B5EF4-FFF2-40B4-BE49-F238E27FC236}">
                <a16:creationId xmlns:a16="http://schemas.microsoft.com/office/drawing/2014/main" id="{949501B1-BEAD-47E2-C131-03C29F9EF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7195" y="3578800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6" name="Rectangle 85">
            <a:extLst>
              <a:ext uri="{FF2B5EF4-FFF2-40B4-BE49-F238E27FC236}">
                <a16:creationId xmlns:a16="http://schemas.microsoft.com/office/drawing/2014/main" id="{3EB2C705-1850-EA8B-C649-B9F157BCD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3043" y="3684295"/>
            <a:ext cx="42120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7" name="Rectangle 86">
            <a:extLst>
              <a:ext uri="{FF2B5EF4-FFF2-40B4-BE49-F238E27FC236}">
                <a16:creationId xmlns:a16="http://schemas.microsoft.com/office/drawing/2014/main" id="{719951C7-EE78-5BBB-33E5-CB43865B7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325018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8" name="Rectangle 87">
            <a:extLst>
              <a:ext uri="{FF2B5EF4-FFF2-40B4-BE49-F238E27FC236}">
                <a16:creationId xmlns:a16="http://schemas.microsoft.com/office/drawing/2014/main" id="{AC21C139-3D76-C886-28CA-564ED62DB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3035874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3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69" name="Rectangle 88">
            <a:extLst>
              <a:ext uri="{FF2B5EF4-FFF2-40B4-BE49-F238E27FC236}">
                <a16:creationId xmlns:a16="http://schemas.microsoft.com/office/drawing/2014/main" id="{38CF14DC-C41B-60B5-3B2F-EFE08313D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823149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0" name="Rectangle 89">
            <a:extLst>
              <a:ext uri="{FF2B5EF4-FFF2-40B4-BE49-F238E27FC236}">
                <a16:creationId xmlns:a16="http://schemas.microsoft.com/office/drawing/2014/main" id="{BF16ADD5-63EC-7321-37C6-95EB5E4B9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60883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5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1" name="Rectangle 90">
            <a:extLst>
              <a:ext uri="{FF2B5EF4-FFF2-40B4-BE49-F238E27FC236}">
                <a16:creationId xmlns:a16="http://schemas.microsoft.com/office/drawing/2014/main" id="{A7615894-8F79-34E6-E432-A5B5A80D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66" y="2396111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2" name="Rectangle 101">
            <a:extLst>
              <a:ext uri="{FF2B5EF4-FFF2-40B4-BE49-F238E27FC236}">
                <a16:creationId xmlns:a16="http://schemas.microsoft.com/office/drawing/2014/main" id="{834A75E1-B964-CA71-147C-3FE864D90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382" y="3171608"/>
            <a:ext cx="4873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200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73" name="Rectangle 102">
            <a:extLst>
              <a:ext uri="{FF2B5EF4-FFF2-40B4-BE49-F238E27FC236}">
                <a16:creationId xmlns:a16="http://schemas.microsoft.com/office/drawing/2014/main" id="{2825B109-2464-FF5D-AEFF-1BBA0BA2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382" y="3303371"/>
            <a:ext cx="42159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50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D89BBD86-FA44-CB95-7CA5-CBAD73965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6710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Margot N, CROI 2025, Abs. 738</a:t>
            </a:r>
          </a:p>
        </p:txBody>
      </p:sp>
      <p:sp>
        <p:nvSpPr>
          <p:cNvPr id="28" name="Freeform 22">
            <a:extLst>
              <a:ext uri="{FF2B5EF4-FFF2-40B4-BE49-F238E27FC236}">
                <a16:creationId xmlns:a16="http://schemas.microsoft.com/office/drawing/2014/main" id="{9101FEF0-21B3-FE66-33A0-F34A937DED2A}"/>
              </a:ext>
            </a:extLst>
          </p:cNvPr>
          <p:cNvSpPr>
            <a:spLocks/>
          </p:cNvSpPr>
          <p:nvPr/>
        </p:nvSpPr>
        <p:spPr bwMode="auto">
          <a:xfrm>
            <a:off x="1101868" y="5535613"/>
            <a:ext cx="3416300" cy="298450"/>
          </a:xfrm>
          <a:custGeom>
            <a:avLst/>
            <a:gdLst>
              <a:gd name="T0" fmla="*/ 2152 w 2152"/>
              <a:gd name="T1" fmla="*/ 188 h 188"/>
              <a:gd name="T2" fmla="*/ 2070 w 2152"/>
              <a:gd name="T3" fmla="*/ 25 h 188"/>
              <a:gd name="T4" fmla="*/ 1953 w 2152"/>
              <a:gd name="T5" fmla="*/ 10 h 188"/>
              <a:gd name="T6" fmla="*/ 1682 w 2152"/>
              <a:gd name="T7" fmla="*/ 124 h 188"/>
              <a:gd name="T8" fmla="*/ 1561 w 2152"/>
              <a:gd name="T9" fmla="*/ 101 h 188"/>
              <a:gd name="T10" fmla="*/ 1485 w 2152"/>
              <a:gd name="T11" fmla="*/ 0 h 188"/>
              <a:gd name="T12" fmla="*/ 1174 w 2152"/>
              <a:gd name="T13" fmla="*/ 148 h 188"/>
              <a:gd name="T14" fmla="*/ 1057 w 2152"/>
              <a:gd name="T15" fmla="*/ 37 h 188"/>
              <a:gd name="T16" fmla="*/ 585 w 2152"/>
              <a:gd name="T17" fmla="*/ 182 h 188"/>
              <a:gd name="T18" fmla="*/ 392 w 2152"/>
              <a:gd name="T19" fmla="*/ 182 h 188"/>
              <a:gd name="T20" fmla="*/ 274 w 2152"/>
              <a:gd name="T21" fmla="*/ 94 h 188"/>
              <a:gd name="T22" fmla="*/ 121 w 2152"/>
              <a:gd name="T23" fmla="*/ 86 h 188"/>
              <a:gd name="T24" fmla="*/ 0 w 2152"/>
              <a:gd name="T25" fmla="*/ 13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52" h="188">
                <a:moveTo>
                  <a:pt x="2152" y="188"/>
                </a:moveTo>
                <a:lnTo>
                  <a:pt x="2070" y="25"/>
                </a:lnTo>
                <a:lnTo>
                  <a:pt x="1953" y="10"/>
                </a:lnTo>
                <a:lnTo>
                  <a:pt x="1682" y="124"/>
                </a:lnTo>
                <a:lnTo>
                  <a:pt x="1561" y="101"/>
                </a:lnTo>
                <a:lnTo>
                  <a:pt x="1485" y="0"/>
                </a:lnTo>
                <a:lnTo>
                  <a:pt x="1174" y="148"/>
                </a:lnTo>
                <a:lnTo>
                  <a:pt x="1057" y="37"/>
                </a:lnTo>
                <a:lnTo>
                  <a:pt x="585" y="182"/>
                </a:lnTo>
                <a:lnTo>
                  <a:pt x="392" y="182"/>
                </a:lnTo>
                <a:lnTo>
                  <a:pt x="274" y="94"/>
                </a:lnTo>
                <a:lnTo>
                  <a:pt x="121" y="86"/>
                </a:lnTo>
                <a:lnTo>
                  <a:pt x="0" y="136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4E6B7D3-5A93-E405-A788-FB059EEC4A5C}"/>
              </a:ext>
            </a:extLst>
          </p:cNvPr>
          <p:cNvSpPr>
            <a:spLocks/>
          </p:cNvSpPr>
          <p:nvPr/>
        </p:nvSpPr>
        <p:spPr bwMode="auto">
          <a:xfrm>
            <a:off x="1074880" y="57213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8 w 33"/>
              <a:gd name="T75" fmla="*/ 35 h 39"/>
              <a:gd name="T76" fmla="*/ 10 w 33"/>
              <a:gd name="T77" fmla="*/ 37 h 39"/>
              <a:gd name="T78" fmla="*/ 14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1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0" y="37"/>
                </a:lnTo>
                <a:lnTo>
                  <a:pt x="14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1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0" name="Freeform 24">
            <a:extLst>
              <a:ext uri="{FF2B5EF4-FFF2-40B4-BE49-F238E27FC236}">
                <a16:creationId xmlns:a16="http://schemas.microsoft.com/office/drawing/2014/main" id="{30FD7035-E1A3-5E61-41E5-3BDE2A5A53DD}"/>
              </a:ext>
            </a:extLst>
          </p:cNvPr>
          <p:cNvSpPr>
            <a:spLocks/>
          </p:cNvSpPr>
          <p:nvPr/>
        </p:nvSpPr>
        <p:spPr bwMode="auto">
          <a:xfrm>
            <a:off x="1268555" y="5641975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2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2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3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2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2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1" name="Freeform 25">
            <a:extLst>
              <a:ext uri="{FF2B5EF4-FFF2-40B4-BE49-F238E27FC236}">
                <a16:creationId xmlns:a16="http://schemas.microsoft.com/office/drawing/2014/main" id="{8FC22EAD-F30A-338A-EBF3-AA031B95AA08}"/>
              </a:ext>
            </a:extLst>
          </p:cNvPr>
          <p:cNvSpPr>
            <a:spLocks/>
          </p:cNvSpPr>
          <p:nvPr/>
        </p:nvSpPr>
        <p:spPr bwMode="auto">
          <a:xfrm>
            <a:off x="1509855" y="565467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2" name="Freeform 26">
            <a:extLst>
              <a:ext uri="{FF2B5EF4-FFF2-40B4-BE49-F238E27FC236}">
                <a16:creationId xmlns:a16="http://schemas.microsoft.com/office/drawing/2014/main" id="{C6F953C6-9C89-14E5-E9D2-13C293DCDF80}"/>
              </a:ext>
            </a:extLst>
          </p:cNvPr>
          <p:cNvSpPr>
            <a:spLocks/>
          </p:cNvSpPr>
          <p:nvPr/>
        </p:nvSpPr>
        <p:spPr bwMode="auto">
          <a:xfrm>
            <a:off x="1697180" y="5792788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30 w 33"/>
              <a:gd name="T7" fmla="*/ 32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2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2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8 w 33"/>
              <a:gd name="T75" fmla="*/ 36 h 39"/>
              <a:gd name="T76" fmla="*/ 10 w 33"/>
              <a:gd name="T77" fmla="*/ 38 h 39"/>
              <a:gd name="T78" fmla="*/ 14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8" y="36"/>
                </a:lnTo>
                <a:lnTo>
                  <a:pt x="10" y="38"/>
                </a:lnTo>
                <a:lnTo>
                  <a:pt x="14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3" name="Freeform 27">
            <a:extLst>
              <a:ext uri="{FF2B5EF4-FFF2-40B4-BE49-F238E27FC236}">
                <a16:creationId xmlns:a16="http://schemas.microsoft.com/office/drawing/2014/main" id="{A53EFC52-00DF-FBAD-4EDB-5D9E9CDEA812}"/>
              </a:ext>
            </a:extLst>
          </p:cNvPr>
          <p:cNvSpPr>
            <a:spLocks/>
          </p:cNvSpPr>
          <p:nvPr/>
        </p:nvSpPr>
        <p:spPr bwMode="auto">
          <a:xfrm>
            <a:off x="2003568" y="57927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4" name="Freeform 28">
            <a:extLst>
              <a:ext uri="{FF2B5EF4-FFF2-40B4-BE49-F238E27FC236}">
                <a16:creationId xmlns:a16="http://schemas.microsoft.com/office/drawing/2014/main" id="{97C5C3C7-283A-B59E-56CE-2001B21D045D}"/>
              </a:ext>
            </a:extLst>
          </p:cNvPr>
          <p:cNvSpPr>
            <a:spLocks/>
          </p:cNvSpPr>
          <p:nvPr/>
        </p:nvSpPr>
        <p:spPr bwMode="auto">
          <a:xfrm>
            <a:off x="2754455" y="55641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5" name="Freeform 29">
            <a:extLst>
              <a:ext uri="{FF2B5EF4-FFF2-40B4-BE49-F238E27FC236}">
                <a16:creationId xmlns:a16="http://schemas.microsoft.com/office/drawing/2014/main" id="{DF364FD0-5596-C885-CA9E-B5836F8D8BBA}"/>
              </a:ext>
            </a:extLst>
          </p:cNvPr>
          <p:cNvSpPr>
            <a:spLocks/>
          </p:cNvSpPr>
          <p:nvPr/>
        </p:nvSpPr>
        <p:spPr bwMode="auto">
          <a:xfrm>
            <a:off x="2938605" y="573881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6" name="Freeform 30">
            <a:extLst>
              <a:ext uri="{FF2B5EF4-FFF2-40B4-BE49-F238E27FC236}">
                <a16:creationId xmlns:a16="http://schemas.microsoft.com/office/drawing/2014/main" id="{A09696DB-54EC-B880-52DE-3D2CB16EB9DC}"/>
              </a:ext>
            </a:extLst>
          </p:cNvPr>
          <p:cNvSpPr>
            <a:spLocks/>
          </p:cNvSpPr>
          <p:nvPr/>
        </p:nvSpPr>
        <p:spPr bwMode="auto">
          <a:xfrm>
            <a:off x="3432318" y="55054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7" name="Freeform 31">
            <a:extLst>
              <a:ext uri="{FF2B5EF4-FFF2-40B4-BE49-F238E27FC236}">
                <a16:creationId xmlns:a16="http://schemas.microsoft.com/office/drawing/2014/main" id="{57D15C09-81B3-AC3C-3DD4-C4EFCA12667B}"/>
              </a:ext>
            </a:extLst>
          </p:cNvPr>
          <p:cNvSpPr>
            <a:spLocks/>
          </p:cNvSpPr>
          <p:nvPr/>
        </p:nvSpPr>
        <p:spPr bwMode="auto">
          <a:xfrm>
            <a:off x="3552968" y="566420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8" name="Freeform 32">
            <a:extLst>
              <a:ext uri="{FF2B5EF4-FFF2-40B4-BE49-F238E27FC236}">
                <a16:creationId xmlns:a16="http://schemas.microsoft.com/office/drawing/2014/main" id="{ED538E7D-1DCF-1B5F-6DBB-8AEE4F5EBB93}"/>
              </a:ext>
            </a:extLst>
          </p:cNvPr>
          <p:cNvSpPr>
            <a:spLocks/>
          </p:cNvSpPr>
          <p:nvPr/>
        </p:nvSpPr>
        <p:spPr bwMode="auto">
          <a:xfrm>
            <a:off x="3745055" y="570230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30 w 33"/>
              <a:gd name="T7" fmla="*/ 31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1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8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2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2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8 w 33"/>
              <a:gd name="T75" fmla="*/ 35 h 39"/>
              <a:gd name="T76" fmla="*/ 10 w 33"/>
              <a:gd name="T77" fmla="*/ 37 h 39"/>
              <a:gd name="T78" fmla="*/ 14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1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0" y="37"/>
                </a:lnTo>
                <a:lnTo>
                  <a:pt x="14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1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39" name="Freeform 33">
            <a:extLst>
              <a:ext uri="{FF2B5EF4-FFF2-40B4-BE49-F238E27FC236}">
                <a16:creationId xmlns:a16="http://schemas.microsoft.com/office/drawing/2014/main" id="{D3523D00-27E9-5674-2BA6-2D8FA65F6E46}"/>
              </a:ext>
            </a:extLst>
          </p:cNvPr>
          <p:cNvSpPr>
            <a:spLocks/>
          </p:cNvSpPr>
          <p:nvPr/>
        </p:nvSpPr>
        <p:spPr bwMode="auto">
          <a:xfrm>
            <a:off x="3881580" y="564356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7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9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0" name="Freeform 34">
            <a:extLst>
              <a:ext uri="{FF2B5EF4-FFF2-40B4-BE49-F238E27FC236}">
                <a16:creationId xmlns:a16="http://schemas.microsoft.com/office/drawing/2014/main" id="{52A11F35-4D4F-D81E-290A-3C435299DFFC}"/>
              </a:ext>
            </a:extLst>
          </p:cNvPr>
          <p:cNvSpPr>
            <a:spLocks/>
          </p:cNvSpPr>
          <p:nvPr/>
        </p:nvSpPr>
        <p:spPr bwMode="auto">
          <a:xfrm>
            <a:off x="4176855" y="551973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1" name="Freeform 35">
            <a:extLst>
              <a:ext uri="{FF2B5EF4-FFF2-40B4-BE49-F238E27FC236}">
                <a16:creationId xmlns:a16="http://schemas.microsoft.com/office/drawing/2014/main" id="{FE449BFF-7560-4F2E-3320-DE9201961239}"/>
              </a:ext>
            </a:extLst>
          </p:cNvPr>
          <p:cNvSpPr>
            <a:spLocks/>
          </p:cNvSpPr>
          <p:nvPr/>
        </p:nvSpPr>
        <p:spPr bwMode="auto">
          <a:xfrm>
            <a:off x="4361005" y="55435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2" name="Freeform 36">
            <a:extLst>
              <a:ext uri="{FF2B5EF4-FFF2-40B4-BE49-F238E27FC236}">
                <a16:creationId xmlns:a16="http://schemas.microsoft.com/office/drawing/2014/main" id="{8C758B0E-5E07-9FE3-CB4B-79C54CF62D95}"/>
              </a:ext>
            </a:extLst>
          </p:cNvPr>
          <p:cNvSpPr>
            <a:spLocks/>
          </p:cNvSpPr>
          <p:nvPr/>
        </p:nvSpPr>
        <p:spPr bwMode="auto">
          <a:xfrm>
            <a:off x="4491180" y="5802313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3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7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4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9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3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43" name="Rectangle 37">
            <a:extLst>
              <a:ext uri="{FF2B5EF4-FFF2-40B4-BE49-F238E27FC236}">
                <a16:creationId xmlns:a16="http://schemas.microsoft.com/office/drawing/2014/main" id="{5C00EB29-1536-5F77-62CD-8262CE25B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718" y="4810125"/>
            <a:ext cx="109376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Switch </a:t>
            </a:r>
            <a:r>
              <a:rPr lang="fr-FR" altLang="fr-FR" sz="1200" dirty="0">
                <a:latin typeface="+mn-lt"/>
              </a:rPr>
              <a:t>for</a:t>
            </a: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</a:t>
            </a:r>
            <a:b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</a:b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DTG + MVC + LEN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44" name="Rectangle 38">
            <a:extLst>
              <a:ext uri="{FF2B5EF4-FFF2-40B4-BE49-F238E27FC236}">
                <a16:creationId xmlns:a16="http://schemas.microsoft.com/office/drawing/2014/main" id="{72ADAD20-6196-5EC2-54CC-6B9F933DC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230" y="5013325"/>
            <a:ext cx="4600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CA: WT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45" name="Rectangle 39">
            <a:extLst>
              <a:ext uri="{FF2B5EF4-FFF2-40B4-BE49-F238E27FC236}">
                <a16:creationId xmlns:a16="http://schemas.microsoft.com/office/drawing/2014/main" id="{8F3974C5-D614-26E9-55F1-59AD10C17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913" y="4684372"/>
            <a:ext cx="150573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VL: 305 c/mL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CA: N74T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noProof="0" dirty="0" err="1">
                <a:latin typeface="+mn-lt"/>
              </a:rPr>
              <a:t>Phenosense</a:t>
            </a:r>
            <a:r>
              <a:rPr lang="en-US" sz="1200" noProof="0" dirty="0">
                <a:latin typeface="+mn-lt"/>
              </a:rPr>
              <a:t> assay failed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68" name="Freeform 58">
            <a:extLst>
              <a:ext uri="{FF2B5EF4-FFF2-40B4-BE49-F238E27FC236}">
                <a16:creationId xmlns:a16="http://schemas.microsoft.com/office/drawing/2014/main" id="{07F09D40-1278-A9D6-7700-9D68682CAB72}"/>
              </a:ext>
            </a:extLst>
          </p:cNvPr>
          <p:cNvSpPr>
            <a:spLocks/>
          </p:cNvSpPr>
          <p:nvPr/>
        </p:nvSpPr>
        <p:spPr bwMode="auto">
          <a:xfrm>
            <a:off x="6659563" y="3213675"/>
            <a:ext cx="4148138" cy="250825"/>
          </a:xfrm>
          <a:custGeom>
            <a:avLst/>
            <a:gdLst>
              <a:gd name="T0" fmla="*/ 0 w 2613"/>
              <a:gd name="T1" fmla="*/ 91 h 158"/>
              <a:gd name="T2" fmla="*/ 116 w 2613"/>
              <a:gd name="T3" fmla="*/ 140 h 158"/>
              <a:gd name="T4" fmla="*/ 229 w 2613"/>
              <a:gd name="T5" fmla="*/ 158 h 158"/>
              <a:gd name="T6" fmla="*/ 389 w 2613"/>
              <a:gd name="T7" fmla="*/ 0 h 158"/>
              <a:gd name="T8" fmla="*/ 506 w 2613"/>
              <a:gd name="T9" fmla="*/ 130 h 158"/>
              <a:gd name="T10" fmla="*/ 701 w 2613"/>
              <a:gd name="T11" fmla="*/ 97 h 158"/>
              <a:gd name="T12" fmla="*/ 1168 w 2613"/>
              <a:gd name="T13" fmla="*/ 131 h 158"/>
              <a:gd name="T14" fmla="*/ 1642 w 2613"/>
              <a:gd name="T15" fmla="*/ 122 h 158"/>
              <a:gd name="T16" fmla="*/ 2110 w 2613"/>
              <a:gd name="T17" fmla="*/ 93 h 158"/>
              <a:gd name="T18" fmla="*/ 2190 w 2613"/>
              <a:gd name="T19" fmla="*/ 55 h 158"/>
              <a:gd name="T20" fmla="*/ 2303 w 2613"/>
              <a:gd name="T21" fmla="*/ 78 h 158"/>
              <a:gd name="T22" fmla="*/ 2463 w 2613"/>
              <a:gd name="T23" fmla="*/ 140 h 158"/>
              <a:gd name="T24" fmla="*/ 2613 w 2613"/>
              <a:gd name="T25" fmla="*/ 15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13" h="158">
                <a:moveTo>
                  <a:pt x="0" y="91"/>
                </a:moveTo>
                <a:lnTo>
                  <a:pt x="116" y="140"/>
                </a:lnTo>
                <a:lnTo>
                  <a:pt x="229" y="158"/>
                </a:lnTo>
                <a:lnTo>
                  <a:pt x="389" y="0"/>
                </a:lnTo>
                <a:lnTo>
                  <a:pt x="506" y="130"/>
                </a:lnTo>
                <a:lnTo>
                  <a:pt x="701" y="97"/>
                </a:lnTo>
                <a:lnTo>
                  <a:pt x="1168" y="131"/>
                </a:lnTo>
                <a:lnTo>
                  <a:pt x="1642" y="122"/>
                </a:lnTo>
                <a:lnTo>
                  <a:pt x="2110" y="93"/>
                </a:lnTo>
                <a:lnTo>
                  <a:pt x="2190" y="55"/>
                </a:lnTo>
                <a:lnTo>
                  <a:pt x="2303" y="78"/>
                </a:lnTo>
                <a:lnTo>
                  <a:pt x="2463" y="140"/>
                </a:lnTo>
                <a:lnTo>
                  <a:pt x="2613" y="154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69" name="Freeform 59">
            <a:extLst>
              <a:ext uri="{FF2B5EF4-FFF2-40B4-BE49-F238E27FC236}">
                <a16:creationId xmlns:a16="http://schemas.microsoft.com/office/drawing/2014/main" id="{7A256E0D-0472-2C7E-A24D-3BF084D623DF}"/>
              </a:ext>
            </a:extLst>
          </p:cNvPr>
          <p:cNvSpPr>
            <a:spLocks/>
          </p:cNvSpPr>
          <p:nvPr/>
        </p:nvSpPr>
        <p:spPr bwMode="auto">
          <a:xfrm>
            <a:off x="6632575" y="3326388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1" name="Freeform 60">
            <a:extLst>
              <a:ext uri="{FF2B5EF4-FFF2-40B4-BE49-F238E27FC236}">
                <a16:creationId xmlns:a16="http://schemas.microsoft.com/office/drawing/2014/main" id="{1EE01916-7AA0-28E7-73B5-CF10BA06CDCD}"/>
              </a:ext>
            </a:extLst>
          </p:cNvPr>
          <p:cNvSpPr>
            <a:spLocks/>
          </p:cNvSpPr>
          <p:nvPr/>
        </p:nvSpPr>
        <p:spPr bwMode="auto">
          <a:xfrm>
            <a:off x="6818313" y="3404175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2" name="Freeform 61">
            <a:extLst>
              <a:ext uri="{FF2B5EF4-FFF2-40B4-BE49-F238E27FC236}">
                <a16:creationId xmlns:a16="http://schemas.microsoft.com/office/drawing/2014/main" id="{E86F131F-5BCC-EF7F-1C47-772189F8BBDF}"/>
              </a:ext>
            </a:extLst>
          </p:cNvPr>
          <p:cNvSpPr>
            <a:spLocks/>
          </p:cNvSpPr>
          <p:nvPr/>
        </p:nvSpPr>
        <p:spPr bwMode="auto">
          <a:xfrm>
            <a:off x="6997700" y="3432750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3" name="Freeform 62">
            <a:extLst>
              <a:ext uri="{FF2B5EF4-FFF2-40B4-BE49-F238E27FC236}">
                <a16:creationId xmlns:a16="http://schemas.microsoft.com/office/drawing/2014/main" id="{A58FADCF-9C6C-BFC0-9889-F8E4266DBABD}"/>
              </a:ext>
            </a:extLst>
          </p:cNvPr>
          <p:cNvSpPr>
            <a:spLocks/>
          </p:cNvSpPr>
          <p:nvPr/>
        </p:nvSpPr>
        <p:spPr bwMode="auto">
          <a:xfrm>
            <a:off x="7251700" y="318192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4" name="Freeform 63">
            <a:extLst>
              <a:ext uri="{FF2B5EF4-FFF2-40B4-BE49-F238E27FC236}">
                <a16:creationId xmlns:a16="http://schemas.microsoft.com/office/drawing/2014/main" id="{894CFFDC-A4BA-0244-68FE-5B9577579672}"/>
              </a:ext>
            </a:extLst>
          </p:cNvPr>
          <p:cNvSpPr>
            <a:spLocks/>
          </p:cNvSpPr>
          <p:nvPr/>
        </p:nvSpPr>
        <p:spPr bwMode="auto">
          <a:xfrm>
            <a:off x="7435850" y="3388300"/>
            <a:ext cx="52388" cy="63500"/>
          </a:xfrm>
          <a:custGeom>
            <a:avLst/>
            <a:gdLst>
              <a:gd name="T0" fmla="*/ 28 w 33"/>
              <a:gd name="T1" fmla="*/ 34 h 40"/>
              <a:gd name="T2" fmla="*/ 29 w 33"/>
              <a:gd name="T3" fmla="*/ 33 h 40"/>
              <a:gd name="T4" fmla="*/ 29 w 33"/>
              <a:gd name="T5" fmla="*/ 32 h 40"/>
              <a:gd name="T6" fmla="*/ 30 w 33"/>
              <a:gd name="T7" fmla="*/ 32 h 40"/>
              <a:gd name="T8" fmla="*/ 31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3 w 33"/>
              <a:gd name="T15" fmla="*/ 25 h 40"/>
              <a:gd name="T16" fmla="*/ 33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3 w 33"/>
              <a:gd name="T29" fmla="*/ 16 h 40"/>
              <a:gd name="T30" fmla="*/ 32 w 33"/>
              <a:gd name="T31" fmla="*/ 12 h 40"/>
              <a:gd name="T32" fmla="*/ 31 w 33"/>
              <a:gd name="T33" fmla="*/ 9 h 40"/>
              <a:gd name="T34" fmla="*/ 28 w 33"/>
              <a:gd name="T35" fmla="*/ 6 h 40"/>
              <a:gd name="T36" fmla="*/ 26 w 33"/>
              <a:gd name="T37" fmla="*/ 3 h 40"/>
              <a:gd name="T38" fmla="*/ 23 w 33"/>
              <a:gd name="T39" fmla="*/ 2 h 40"/>
              <a:gd name="T40" fmla="*/ 21 w 33"/>
              <a:gd name="T41" fmla="*/ 1 h 40"/>
              <a:gd name="T42" fmla="*/ 20 w 33"/>
              <a:gd name="T43" fmla="*/ 1 h 40"/>
              <a:gd name="T44" fmla="*/ 17 w 33"/>
              <a:gd name="T45" fmla="*/ 0 h 40"/>
              <a:gd name="T46" fmla="*/ 14 w 33"/>
              <a:gd name="T47" fmla="*/ 1 h 40"/>
              <a:gd name="T48" fmla="*/ 10 w 33"/>
              <a:gd name="T49" fmla="*/ 2 h 40"/>
              <a:gd name="T50" fmla="*/ 8 w 33"/>
              <a:gd name="T51" fmla="*/ 3 h 40"/>
              <a:gd name="T52" fmla="*/ 5 w 33"/>
              <a:gd name="T53" fmla="*/ 6 h 40"/>
              <a:gd name="T54" fmla="*/ 3 w 33"/>
              <a:gd name="T55" fmla="*/ 9 h 40"/>
              <a:gd name="T56" fmla="*/ 1 w 33"/>
              <a:gd name="T57" fmla="*/ 12 h 40"/>
              <a:gd name="T58" fmla="*/ 1 w 33"/>
              <a:gd name="T59" fmla="*/ 16 h 40"/>
              <a:gd name="T60" fmla="*/ 0 w 33"/>
              <a:gd name="T61" fmla="*/ 20 h 40"/>
              <a:gd name="T62" fmla="*/ 1 w 33"/>
              <a:gd name="T63" fmla="*/ 24 h 40"/>
              <a:gd name="T64" fmla="*/ 1 w 33"/>
              <a:gd name="T65" fmla="*/ 25 h 40"/>
              <a:gd name="T66" fmla="*/ 1 w 33"/>
              <a:gd name="T67" fmla="*/ 27 h 40"/>
              <a:gd name="T68" fmla="*/ 3 w 33"/>
              <a:gd name="T69" fmla="*/ 30 h 40"/>
              <a:gd name="T70" fmla="*/ 4 w 33"/>
              <a:gd name="T71" fmla="*/ 32 h 40"/>
              <a:gd name="T72" fmla="*/ 5 w 33"/>
              <a:gd name="T73" fmla="*/ 34 h 40"/>
              <a:gd name="T74" fmla="*/ 8 w 33"/>
              <a:gd name="T75" fmla="*/ 36 h 40"/>
              <a:gd name="T76" fmla="*/ 10 w 33"/>
              <a:gd name="T77" fmla="*/ 38 h 40"/>
              <a:gd name="T78" fmla="*/ 14 w 33"/>
              <a:gd name="T79" fmla="*/ 39 h 40"/>
              <a:gd name="T80" fmla="*/ 17 w 33"/>
              <a:gd name="T81" fmla="*/ 40 h 40"/>
              <a:gd name="T82" fmla="*/ 17 w 33"/>
              <a:gd name="T83" fmla="*/ 39 h 40"/>
              <a:gd name="T84" fmla="*/ 17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20 w 33"/>
              <a:gd name="T91" fmla="*/ 39 h 40"/>
              <a:gd name="T92" fmla="*/ 21 w 33"/>
              <a:gd name="T93" fmla="*/ 39 h 40"/>
              <a:gd name="T94" fmla="*/ 21 w 33"/>
              <a:gd name="T95" fmla="*/ 38 h 40"/>
              <a:gd name="T96" fmla="*/ 23 w 33"/>
              <a:gd name="T97" fmla="*/ 38 h 40"/>
              <a:gd name="T98" fmla="*/ 24 w 33"/>
              <a:gd name="T99" fmla="*/ 37 h 40"/>
              <a:gd name="T100" fmla="*/ 26 w 33"/>
              <a:gd name="T101" fmla="*/ 36 h 40"/>
              <a:gd name="T102" fmla="*/ 27 w 33"/>
              <a:gd name="T103" fmla="*/ 35 h 40"/>
              <a:gd name="T104" fmla="*/ 27 w 33"/>
              <a:gd name="T105" fmla="*/ 34 h 40"/>
              <a:gd name="T106" fmla="*/ 28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9" y="33"/>
                </a:lnTo>
                <a:lnTo>
                  <a:pt x="29" y="32"/>
                </a:lnTo>
                <a:lnTo>
                  <a:pt x="30" y="32"/>
                </a:lnTo>
                <a:lnTo>
                  <a:pt x="31" y="30"/>
                </a:lnTo>
                <a:lnTo>
                  <a:pt x="31" y="29"/>
                </a:lnTo>
                <a:lnTo>
                  <a:pt x="32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9"/>
                </a:lnTo>
                <a:lnTo>
                  <a:pt x="28" y="6"/>
                </a:lnTo>
                <a:lnTo>
                  <a:pt x="26" y="3"/>
                </a:lnTo>
                <a:lnTo>
                  <a:pt x="23" y="2"/>
                </a:lnTo>
                <a:lnTo>
                  <a:pt x="21" y="1"/>
                </a:lnTo>
                <a:lnTo>
                  <a:pt x="20" y="1"/>
                </a:lnTo>
                <a:lnTo>
                  <a:pt x="17" y="0"/>
                </a:lnTo>
                <a:lnTo>
                  <a:pt x="14" y="1"/>
                </a:lnTo>
                <a:lnTo>
                  <a:pt x="10" y="2"/>
                </a:lnTo>
                <a:lnTo>
                  <a:pt x="8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4"/>
                </a:lnTo>
                <a:lnTo>
                  <a:pt x="8" y="36"/>
                </a:lnTo>
                <a:lnTo>
                  <a:pt x="10" y="38"/>
                </a:lnTo>
                <a:lnTo>
                  <a:pt x="14" y="39"/>
                </a:lnTo>
                <a:lnTo>
                  <a:pt x="17" y="40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5"/>
                </a:lnTo>
                <a:lnTo>
                  <a:pt x="27" y="34"/>
                </a:lnTo>
                <a:lnTo>
                  <a:pt x="28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5" name="Freeform 64">
            <a:extLst>
              <a:ext uri="{FF2B5EF4-FFF2-40B4-BE49-F238E27FC236}">
                <a16:creationId xmlns:a16="http://schemas.microsoft.com/office/drawing/2014/main" id="{68A7E15B-FC72-D26C-3884-DFCAF9E817DD}"/>
              </a:ext>
            </a:extLst>
          </p:cNvPr>
          <p:cNvSpPr>
            <a:spLocks/>
          </p:cNvSpPr>
          <p:nvPr/>
        </p:nvSpPr>
        <p:spPr bwMode="auto">
          <a:xfrm>
            <a:off x="7747000" y="3335913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4 h 39"/>
              <a:gd name="T18" fmla="*/ 33 w 33"/>
              <a:gd name="T19" fmla="*/ 22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1 h 39"/>
              <a:gd name="T44" fmla="*/ 16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5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6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7" name="Freeform 66">
            <a:extLst>
              <a:ext uri="{FF2B5EF4-FFF2-40B4-BE49-F238E27FC236}">
                <a16:creationId xmlns:a16="http://schemas.microsoft.com/office/drawing/2014/main" id="{CE9902C6-4394-4AB3-3B0B-BEF6EBACD314}"/>
              </a:ext>
            </a:extLst>
          </p:cNvPr>
          <p:cNvSpPr>
            <a:spLocks/>
          </p:cNvSpPr>
          <p:nvPr/>
        </p:nvSpPr>
        <p:spPr bwMode="auto">
          <a:xfrm>
            <a:off x="9240838" y="33771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8" name="Freeform 67">
            <a:extLst>
              <a:ext uri="{FF2B5EF4-FFF2-40B4-BE49-F238E27FC236}">
                <a16:creationId xmlns:a16="http://schemas.microsoft.com/office/drawing/2014/main" id="{27E84403-D9E0-F5BD-4BFC-56C8F8CD2215}"/>
              </a:ext>
            </a:extLst>
          </p:cNvPr>
          <p:cNvSpPr>
            <a:spLocks/>
          </p:cNvSpPr>
          <p:nvPr/>
        </p:nvSpPr>
        <p:spPr bwMode="auto">
          <a:xfrm>
            <a:off x="9983788" y="3329563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79" name="Freeform 68">
            <a:extLst>
              <a:ext uri="{FF2B5EF4-FFF2-40B4-BE49-F238E27FC236}">
                <a16:creationId xmlns:a16="http://schemas.microsoft.com/office/drawing/2014/main" id="{FA810AC2-3EB4-7045-D36E-E1CA22A096DC}"/>
              </a:ext>
            </a:extLst>
          </p:cNvPr>
          <p:cNvSpPr>
            <a:spLocks/>
          </p:cNvSpPr>
          <p:nvPr/>
        </p:nvSpPr>
        <p:spPr bwMode="auto">
          <a:xfrm>
            <a:off x="10110788" y="326923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0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7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3 w 33"/>
              <a:gd name="T99" fmla="*/ 36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6"/>
                </a:lnTo>
                <a:lnTo>
                  <a:pt x="10" y="37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3" y="36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0" name="Freeform 69">
            <a:extLst>
              <a:ext uri="{FF2B5EF4-FFF2-40B4-BE49-F238E27FC236}">
                <a16:creationId xmlns:a16="http://schemas.microsoft.com/office/drawing/2014/main" id="{920A318C-8223-7B4A-091E-F13C5A72E3AD}"/>
              </a:ext>
            </a:extLst>
          </p:cNvPr>
          <p:cNvSpPr>
            <a:spLocks/>
          </p:cNvSpPr>
          <p:nvPr/>
        </p:nvSpPr>
        <p:spPr bwMode="auto">
          <a:xfrm>
            <a:off x="10290175" y="3305750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4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1 h 39"/>
              <a:gd name="T44" fmla="*/ 16 w 33"/>
              <a:gd name="T45" fmla="*/ 0 h 39"/>
              <a:gd name="T46" fmla="*/ 13 w 33"/>
              <a:gd name="T47" fmla="*/ 1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3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3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1" name="Freeform 70">
            <a:extLst>
              <a:ext uri="{FF2B5EF4-FFF2-40B4-BE49-F238E27FC236}">
                <a16:creationId xmlns:a16="http://schemas.microsoft.com/office/drawing/2014/main" id="{DEBE78CC-EC54-262E-B9BB-1B46C2E33B4E}"/>
              </a:ext>
            </a:extLst>
          </p:cNvPr>
          <p:cNvSpPr>
            <a:spLocks/>
          </p:cNvSpPr>
          <p:nvPr/>
        </p:nvSpPr>
        <p:spPr bwMode="auto">
          <a:xfrm>
            <a:off x="10542588" y="3404175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2" name="Freeform 71">
            <a:extLst>
              <a:ext uri="{FF2B5EF4-FFF2-40B4-BE49-F238E27FC236}">
                <a16:creationId xmlns:a16="http://schemas.microsoft.com/office/drawing/2014/main" id="{30F0C6B5-AC2A-441A-AD4D-E9E905FCEDDC}"/>
              </a:ext>
            </a:extLst>
          </p:cNvPr>
          <p:cNvSpPr>
            <a:spLocks/>
          </p:cNvSpPr>
          <p:nvPr/>
        </p:nvSpPr>
        <p:spPr bwMode="auto">
          <a:xfrm>
            <a:off x="10782300" y="3427988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0 h 39"/>
              <a:gd name="T22" fmla="*/ 32 w 33"/>
              <a:gd name="T23" fmla="*/ 20 h 39"/>
              <a:gd name="T24" fmla="*/ 32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cxnSp>
        <p:nvCxnSpPr>
          <p:cNvPr id="7304" name="Connecteur droit avec flèche 7303">
            <a:extLst>
              <a:ext uri="{FF2B5EF4-FFF2-40B4-BE49-F238E27FC236}">
                <a16:creationId xmlns:a16="http://schemas.microsoft.com/office/drawing/2014/main" id="{61B5375D-1D59-19FA-4096-1BA3D3BEDC73}"/>
              </a:ext>
            </a:extLst>
          </p:cNvPr>
          <p:cNvCxnSpPr>
            <a:cxnSpLocks/>
          </p:cNvCxnSpPr>
          <p:nvPr/>
        </p:nvCxnSpPr>
        <p:spPr bwMode="auto">
          <a:xfrm flipH="1">
            <a:off x="1356667" y="5229339"/>
            <a:ext cx="370138" cy="352311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06" name="Connecteur droit avec flèche 7305">
            <a:extLst>
              <a:ext uri="{FF2B5EF4-FFF2-40B4-BE49-F238E27FC236}">
                <a16:creationId xmlns:a16="http://schemas.microsoft.com/office/drawing/2014/main" id="{C27E5F2B-808B-66AE-25A1-4DD8CDA5B5B6}"/>
              </a:ext>
            </a:extLst>
          </p:cNvPr>
          <p:cNvCxnSpPr>
            <a:cxnSpLocks/>
          </p:cNvCxnSpPr>
          <p:nvPr/>
        </p:nvCxnSpPr>
        <p:spPr bwMode="auto">
          <a:xfrm>
            <a:off x="1981604" y="5224778"/>
            <a:ext cx="1383514" cy="270354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09" name="Connecteur droit avec flèche 7308">
            <a:extLst>
              <a:ext uri="{FF2B5EF4-FFF2-40B4-BE49-F238E27FC236}">
                <a16:creationId xmlns:a16="http://schemas.microsoft.com/office/drawing/2014/main" id="{96E744D5-4267-91BA-F0D2-0997E07051DB}"/>
              </a:ext>
            </a:extLst>
          </p:cNvPr>
          <p:cNvCxnSpPr>
            <a:cxnSpLocks/>
          </p:cNvCxnSpPr>
          <p:nvPr/>
        </p:nvCxnSpPr>
        <p:spPr bwMode="auto">
          <a:xfrm>
            <a:off x="3741761" y="5232262"/>
            <a:ext cx="374769" cy="262870"/>
          </a:xfrm>
          <a:prstGeom prst="straightConnector1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7313" name="Tableau 7312">
            <a:extLst>
              <a:ext uri="{FF2B5EF4-FFF2-40B4-BE49-F238E27FC236}">
                <a16:creationId xmlns:a16="http://schemas.microsoft.com/office/drawing/2014/main" id="{77E4BFBF-A369-922D-20F3-7EEC44EFD178}"/>
              </a:ext>
            </a:extLst>
          </p:cNvPr>
          <p:cNvGraphicFramePr>
            <a:graphicFrameLocks noGrp="1"/>
          </p:cNvGraphicFramePr>
          <p:nvPr/>
        </p:nvGraphicFramePr>
        <p:xfrm>
          <a:off x="6674140" y="5054167"/>
          <a:ext cx="4644834" cy="12212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8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2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89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Mutant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MT-2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RevLun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Monogram</a:t>
                      </a:r>
                      <a:endParaRPr kumimoji="0" lang="fr-FR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N74wt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N74T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1.4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1.2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1.1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N74D </a:t>
                      </a:r>
                      <a:r>
                        <a:rPr kumimoji="0" lang="fr-FR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(N = 3)</a:t>
                      </a:r>
                      <a:endParaRPr kumimoji="0" lang="fr-FR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24.0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12.5</a:t>
                      </a:r>
                      <a:endParaRPr kumimoji="0" lang="fr-FR" sz="140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fr-FR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14.1</a:t>
                      </a:r>
                      <a:endParaRPr kumimoji="0" lang="fr-FR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314" name="Text Box 2">
            <a:extLst>
              <a:ext uri="{FF2B5EF4-FFF2-40B4-BE49-F238E27FC236}">
                <a16:creationId xmlns:a16="http://schemas.microsoft.com/office/drawing/2014/main" id="{6C8C7644-3A54-7CE1-CD9C-5E3F6300C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3376" y="4439228"/>
            <a:ext cx="457478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Phenotypic results in capsid mutants generated by mutagenesis according to 3 assays </a:t>
            </a:r>
            <a:r>
              <a:rPr kumimoji="0" lang="en-US" sz="1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(FC)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22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9869" y="1548653"/>
            <a:ext cx="737539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3 participants on BIC + LEN with HIV RNA ≥ 50 c/mL at W48)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grpSp>
        <p:nvGrpSpPr>
          <p:cNvPr id="7214" name="Groupe 7213">
            <a:extLst>
              <a:ext uri="{FF2B5EF4-FFF2-40B4-BE49-F238E27FC236}">
                <a16:creationId xmlns:a16="http://schemas.microsoft.com/office/drawing/2014/main" id="{81C103F1-4818-CB75-0262-F87B2DB19A99}"/>
              </a:ext>
            </a:extLst>
          </p:cNvPr>
          <p:cNvGrpSpPr/>
          <p:nvPr/>
        </p:nvGrpSpPr>
        <p:grpSpPr>
          <a:xfrm>
            <a:off x="1347788" y="2367250"/>
            <a:ext cx="4038600" cy="1111250"/>
            <a:chOff x="1347788" y="2376488"/>
            <a:chExt cx="4038600" cy="1111250"/>
          </a:xfrm>
        </p:grpSpPr>
        <p:sp>
          <p:nvSpPr>
            <p:cNvPr id="7186" name="Line 75">
              <a:extLst>
                <a:ext uri="{FF2B5EF4-FFF2-40B4-BE49-F238E27FC236}">
                  <a16:creationId xmlns:a16="http://schemas.microsoft.com/office/drawing/2014/main" id="{624B14A2-2A14-8788-E995-68ABCA1CAF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7788" y="3487738"/>
              <a:ext cx="40386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  <p:sp>
          <p:nvSpPr>
            <p:cNvPr id="7187" name="Line 76">
              <a:extLst>
                <a:ext uri="{FF2B5EF4-FFF2-40B4-BE49-F238E27FC236}">
                  <a16:creationId xmlns:a16="http://schemas.microsoft.com/office/drawing/2014/main" id="{9B3EA91E-4AFC-A14E-A67D-20FCF8AC92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7788" y="2376488"/>
              <a:ext cx="0" cy="1111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lt"/>
              </a:endParaRPr>
            </a:p>
          </p:txBody>
        </p:sp>
      </p:grpSp>
      <p:sp>
        <p:nvSpPr>
          <p:cNvPr id="7188" name="Line 77">
            <a:extLst>
              <a:ext uri="{FF2B5EF4-FFF2-40B4-BE49-F238E27FC236}">
                <a16:creationId xmlns:a16="http://schemas.microsoft.com/office/drawing/2014/main" id="{7AC5CD20-0586-F014-2919-0464A9E884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513" y="3205450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89" name="Line 78">
            <a:extLst>
              <a:ext uri="{FF2B5EF4-FFF2-40B4-BE49-F238E27FC236}">
                <a16:creationId xmlns:a16="http://schemas.microsoft.com/office/drawing/2014/main" id="{DA014065-B0AB-051E-E417-E865C34F46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513" y="3340387"/>
            <a:ext cx="4224338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190" name="Rectangle 79">
            <a:extLst>
              <a:ext uri="{FF2B5EF4-FFF2-40B4-BE49-F238E27FC236}">
                <a16:creationId xmlns:a16="http://schemas.microsoft.com/office/drawing/2014/main" id="{4316BE28-44BC-8E7C-60FB-B102806C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686" y="3537237"/>
            <a:ext cx="657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1" name="Rectangle 80">
            <a:extLst>
              <a:ext uri="{FF2B5EF4-FFF2-40B4-BE49-F238E27FC236}">
                <a16:creationId xmlns:a16="http://schemas.microsoft.com/office/drawing/2014/main" id="{7C6CDE6B-C13E-059A-CE18-23BC60B4C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951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2" name="Rectangle 81">
            <a:extLst>
              <a:ext uri="{FF2B5EF4-FFF2-40B4-BE49-F238E27FC236}">
                <a16:creationId xmlns:a16="http://schemas.microsoft.com/office/drawing/2014/main" id="{BE4D49A1-3231-65AE-53F9-8A333D44D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7489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24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3" name="Rectangle 82">
            <a:extLst>
              <a:ext uri="{FF2B5EF4-FFF2-40B4-BE49-F238E27FC236}">
                <a16:creationId xmlns:a16="http://schemas.microsoft.com/office/drawing/2014/main" id="{13838393-2A21-C4EE-20A0-51B27EF30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026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36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4" name="Rectangle 83">
            <a:extLst>
              <a:ext uri="{FF2B5EF4-FFF2-40B4-BE49-F238E27FC236}">
                <a16:creationId xmlns:a16="http://schemas.microsoft.com/office/drawing/2014/main" id="{F35B1299-EFBB-4CA9-DA0E-1DB38FDC1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6564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5" name="Rectangle 84">
            <a:extLst>
              <a:ext uri="{FF2B5EF4-FFF2-40B4-BE49-F238E27FC236}">
                <a16:creationId xmlns:a16="http://schemas.microsoft.com/office/drawing/2014/main" id="{B59F46A9-0E3C-E542-3729-F9D9D4EB1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101" y="3537237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4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6" name="Rectangle 85">
            <a:extLst>
              <a:ext uri="{FF2B5EF4-FFF2-40B4-BE49-F238E27FC236}">
                <a16:creationId xmlns:a16="http://schemas.microsoft.com/office/drawing/2014/main" id="{7A822E0B-25AB-CA78-5A60-4110ED3B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6949" y="3677485"/>
            <a:ext cx="42120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7" name="Rectangle 86">
            <a:extLst>
              <a:ext uri="{FF2B5EF4-FFF2-40B4-BE49-F238E27FC236}">
                <a16:creationId xmlns:a16="http://schemas.microsoft.com/office/drawing/2014/main" id="{31E2CBB1-10A9-D85B-33A9-D0FCD3BFC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3208623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8" name="Rectangle 87">
            <a:extLst>
              <a:ext uri="{FF2B5EF4-FFF2-40B4-BE49-F238E27FC236}">
                <a16:creationId xmlns:a16="http://schemas.microsoft.com/office/drawing/2014/main" id="{5426C203-3D37-6DA0-316E-A0DAD3B7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994311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3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99" name="Rectangle 88">
            <a:extLst>
              <a:ext uri="{FF2B5EF4-FFF2-40B4-BE49-F238E27FC236}">
                <a16:creationId xmlns:a16="http://schemas.microsoft.com/office/drawing/2014/main" id="{60481792-06EF-7962-2ABC-4C00F505E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781586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00" name="Rectangle 89">
            <a:extLst>
              <a:ext uri="{FF2B5EF4-FFF2-40B4-BE49-F238E27FC236}">
                <a16:creationId xmlns:a16="http://schemas.microsoft.com/office/drawing/2014/main" id="{4A4EFA10-FC82-7B04-B03D-E60B880E4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567273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5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01" name="Rectangle 90">
            <a:extLst>
              <a:ext uri="{FF2B5EF4-FFF2-40B4-BE49-F238E27FC236}">
                <a16:creationId xmlns:a16="http://schemas.microsoft.com/office/drawing/2014/main" id="{96A7A698-2E4D-438C-7E73-4120AA13F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72" y="2354548"/>
            <a:ext cx="17472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400" b="0" i="0" u="none" strike="noStrike" cap="none" normalizeH="0" baseline="3000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12" name="Rectangle 101">
            <a:extLst>
              <a:ext uri="{FF2B5EF4-FFF2-40B4-BE49-F238E27FC236}">
                <a16:creationId xmlns:a16="http://schemas.microsoft.com/office/drawing/2014/main" id="{0F7C2417-E2A8-211E-0239-C244CF874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130045"/>
            <a:ext cx="4873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200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13" name="Rectangle 102">
            <a:extLst>
              <a:ext uri="{FF2B5EF4-FFF2-40B4-BE49-F238E27FC236}">
                <a16:creationId xmlns:a16="http://schemas.microsoft.com/office/drawing/2014/main" id="{39F526AC-A51D-589C-CA4B-9E48E120F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261808"/>
            <a:ext cx="42159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50 c/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796" y="1997439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1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7185" name="Freeform 74">
            <a:extLst>
              <a:ext uri="{FF2B5EF4-FFF2-40B4-BE49-F238E27FC236}">
                <a16:creationId xmlns:a16="http://schemas.microsoft.com/office/drawing/2014/main" id="{9F1E2622-54F7-FFE9-933B-DF736503BF16}"/>
              </a:ext>
            </a:extLst>
          </p:cNvPr>
          <p:cNvSpPr>
            <a:spLocks/>
          </p:cNvSpPr>
          <p:nvPr/>
        </p:nvSpPr>
        <p:spPr bwMode="auto">
          <a:xfrm>
            <a:off x="985838" y="3322925"/>
            <a:ext cx="4146550" cy="103187"/>
          </a:xfrm>
          <a:custGeom>
            <a:avLst/>
            <a:gdLst>
              <a:gd name="T0" fmla="*/ 2612 w 2612"/>
              <a:gd name="T1" fmla="*/ 65 h 65"/>
              <a:gd name="T2" fmla="*/ 2379 w 2612"/>
              <a:gd name="T3" fmla="*/ 25 h 65"/>
              <a:gd name="T4" fmla="*/ 2262 w 2612"/>
              <a:gd name="T5" fmla="*/ 0 h 65"/>
              <a:gd name="T6" fmla="*/ 2106 w 2612"/>
              <a:gd name="T7" fmla="*/ 0 h 65"/>
              <a:gd name="T8" fmla="*/ 1635 w 2612"/>
              <a:gd name="T9" fmla="*/ 63 h 65"/>
              <a:gd name="T10" fmla="*/ 1165 w 2612"/>
              <a:gd name="T11" fmla="*/ 63 h 65"/>
              <a:gd name="T12" fmla="*/ 697 w 2612"/>
              <a:gd name="T13" fmla="*/ 8 h 65"/>
              <a:gd name="T14" fmla="*/ 387 w 2612"/>
              <a:gd name="T15" fmla="*/ 63 h 65"/>
              <a:gd name="T16" fmla="*/ 0 w 2612"/>
              <a:gd name="T17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12" h="65">
                <a:moveTo>
                  <a:pt x="2612" y="65"/>
                </a:moveTo>
                <a:lnTo>
                  <a:pt x="2379" y="25"/>
                </a:lnTo>
                <a:lnTo>
                  <a:pt x="2262" y="0"/>
                </a:lnTo>
                <a:lnTo>
                  <a:pt x="2106" y="0"/>
                </a:lnTo>
                <a:lnTo>
                  <a:pt x="1635" y="63"/>
                </a:lnTo>
                <a:lnTo>
                  <a:pt x="1165" y="63"/>
                </a:lnTo>
                <a:lnTo>
                  <a:pt x="697" y="8"/>
                </a:lnTo>
                <a:lnTo>
                  <a:pt x="387" y="63"/>
                </a:lnTo>
                <a:lnTo>
                  <a:pt x="0" y="63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2" name="Freeform 91">
            <a:extLst>
              <a:ext uri="{FF2B5EF4-FFF2-40B4-BE49-F238E27FC236}">
                <a16:creationId xmlns:a16="http://schemas.microsoft.com/office/drawing/2014/main" id="{F6B1FB0B-D327-20CA-89AB-B43630583CEF}"/>
              </a:ext>
            </a:extLst>
          </p:cNvPr>
          <p:cNvSpPr>
            <a:spLocks/>
          </p:cNvSpPr>
          <p:nvPr/>
        </p:nvSpPr>
        <p:spPr bwMode="auto">
          <a:xfrm>
            <a:off x="5106988" y="3394362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9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4 h 39"/>
              <a:gd name="T18" fmla="*/ 32 w 33"/>
              <a:gd name="T19" fmla="*/ 22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4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5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1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3" name="Freeform 92">
            <a:extLst>
              <a:ext uri="{FF2B5EF4-FFF2-40B4-BE49-F238E27FC236}">
                <a16:creationId xmlns:a16="http://schemas.microsoft.com/office/drawing/2014/main" id="{87EE5845-8936-FDED-ADB7-0395CAB29B28}"/>
              </a:ext>
            </a:extLst>
          </p:cNvPr>
          <p:cNvSpPr>
            <a:spLocks/>
          </p:cNvSpPr>
          <p:nvPr/>
        </p:nvSpPr>
        <p:spPr bwMode="auto">
          <a:xfrm>
            <a:off x="4735513" y="3332450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3 w 33"/>
              <a:gd name="T29" fmla="*/ 15 h 39"/>
              <a:gd name="T30" fmla="*/ 32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6 w 33"/>
              <a:gd name="T37" fmla="*/ 2 h 39"/>
              <a:gd name="T38" fmla="*/ 23 w 33"/>
              <a:gd name="T39" fmla="*/ 1 h 39"/>
              <a:gd name="T40" fmla="*/ 21 w 33"/>
              <a:gd name="T41" fmla="*/ 0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2 h 39"/>
              <a:gd name="T52" fmla="*/ 5 w 33"/>
              <a:gd name="T53" fmla="*/ 5 h 39"/>
              <a:gd name="T54" fmla="*/ 3 w 33"/>
              <a:gd name="T55" fmla="*/ 8 h 39"/>
              <a:gd name="T56" fmla="*/ 1 w 33"/>
              <a:gd name="T57" fmla="*/ 12 h 39"/>
              <a:gd name="T58" fmla="*/ 1 w 33"/>
              <a:gd name="T59" fmla="*/ 15 h 39"/>
              <a:gd name="T60" fmla="*/ 0 w 33"/>
              <a:gd name="T61" fmla="*/ 19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1 h 39"/>
              <a:gd name="T72" fmla="*/ 5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7 h 39"/>
              <a:gd name="T98" fmla="*/ 24 w 33"/>
              <a:gd name="T99" fmla="*/ 36 h 39"/>
              <a:gd name="T100" fmla="*/ 26 w 33"/>
              <a:gd name="T101" fmla="*/ 35 h 39"/>
              <a:gd name="T102" fmla="*/ 27 w 33"/>
              <a:gd name="T103" fmla="*/ 34 h 39"/>
              <a:gd name="T104" fmla="*/ 27 w 33"/>
              <a:gd name="T105" fmla="*/ 33 h 39"/>
              <a:gd name="T106" fmla="*/ 28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3" y="15"/>
                </a:lnTo>
                <a:lnTo>
                  <a:pt x="32" y="12"/>
                </a:lnTo>
                <a:lnTo>
                  <a:pt x="30" y="8"/>
                </a:lnTo>
                <a:lnTo>
                  <a:pt x="28" y="5"/>
                </a:lnTo>
                <a:lnTo>
                  <a:pt x="26" y="2"/>
                </a:lnTo>
                <a:lnTo>
                  <a:pt x="23" y="1"/>
                </a:lnTo>
                <a:lnTo>
                  <a:pt x="21" y="0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8"/>
                </a:lnTo>
                <a:lnTo>
                  <a:pt x="20" y="38"/>
                </a:lnTo>
                <a:lnTo>
                  <a:pt x="21" y="38"/>
                </a:lnTo>
                <a:lnTo>
                  <a:pt x="23" y="37"/>
                </a:lnTo>
                <a:lnTo>
                  <a:pt x="24" y="36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4" name="Freeform 93">
            <a:extLst>
              <a:ext uri="{FF2B5EF4-FFF2-40B4-BE49-F238E27FC236}">
                <a16:creationId xmlns:a16="http://schemas.microsoft.com/office/drawing/2014/main" id="{4FF67472-2C68-8C74-3AD9-618702EF9105}"/>
              </a:ext>
            </a:extLst>
          </p:cNvPr>
          <p:cNvSpPr>
            <a:spLocks/>
          </p:cNvSpPr>
          <p:nvPr/>
        </p:nvSpPr>
        <p:spPr bwMode="auto">
          <a:xfrm>
            <a:off x="4549775" y="3291175"/>
            <a:ext cx="52388" cy="63500"/>
          </a:xfrm>
          <a:custGeom>
            <a:avLst/>
            <a:gdLst>
              <a:gd name="T0" fmla="*/ 28 w 33"/>
              <a:gd name="T1" fmla="*/ 34 h 40"/>
              <a:gd name="T2" fmla="*/ 28 w 33"/>
              <a:gd name="T3" fmla="*/ 33 h 40"/>
              <a:gd name="T4" fmla="*/ 29 w 33"/>
              <a:gd name="T5" fmla="*/ 32 h 40"/>
              <a:gd name="T6" fmla="*/ 29 w 33"/>
              <a:gd name="T7" fmla="*/ 32 h 40"/>
              <a:gd name="T8" fmla="*/ 30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2 w 33"/>
              <a:gd name="T15" fmla="*/ 25 h 40"/>
              <a:gd name="T16" fmla="*/ 33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3 w 33"/>
              <a:gd name="T29" fmla="*/ 16 h 40"/>
              <a:gd name="T30" fmla="*/ 32 w 33"/>
              <a:gd name="T31" fmla="*/ 12 h 40"/>
              <a:gd name="T32" fmla="*/ 30 w 33"/>
              <a:gd name="T33" fmla="*/ 9 h 40"/>
              <a:gd name="T34" fmla="*/ 28 w 33"/>
              <a:gd name="T35" fmla="*/ 6 h 40"/>
              <a:gd name="T36" fmla="*/ 25 w 33"/>
              <a:gd name="T37" fmla="*/ 3 h 40"/>
              <a:gd name="T38" fmla="*/ 23 w 33"/>
              <a:gd name="T39" fmla="*/ 2 h 40"/>
              <a:gd name="T40" fmla="*/ 21 w 33"/>
              <a:gd name="T41" fmla="*/ 1 h 40"/>
              <a:gd name="T42" fmla="*/ 19 w 33"/>
              <a:gd name="T43" fmla="*/ 1 h 40"/>
              <a:gd name="T44" fmla="*/ 16 w 33"/>
              <a:gd name="T45" fmla="*/ 0 h 40"/>
              <a:gd name="T46" fmla="*/ 13 w 33"/>
              <a:gd name="T47" fmla="*/ 1 h 40"/>
              <a:gd name="T48" fmla="*/ 10 w 33"/>
              <a:gd name="T49" fmla="*/ 2 h 40"/>
              <a:gd name="T50" fmla="*/ 7 w 33"/>
              <a:gd name="T51" fmla="*/ 3 h 40"/>
              <a:gd name="T52" fmla="*/ 5 w 33"/>
              <a:gd name="T53" fmla="*/ 6 h 40"/>
              <a:gd name="T54" fmla="*/ 2 w 33"/>
              <a:gd name="T55" fmla="*/ 9 h 40"/>
              <a:gd name="T56" fmla="*/ 1 w 33"/>
              <a:gd name="T57" fmla="*/ 12 h 40"/>
              <a:gd name="T58" fmla="*/ 0 w 33"/>
              <a:gd name="T59" fmla="*/ 16 h 40"/>
              <a:gd name="T60" fmla="*/ 0 w 33"/>
              <a:gd name="T61" fmla="*/ 20 h 40"/>
              <a:gd name="T62" fmla="*/ 0 w 33"/>
              <a:gd name="T63" fmla="*/ 24 h 40"/>
              <a:gd name="T64" fmla="*/ 0 w 33"/>
              <a:gd name="T65" fmla="*/ 25 h 40"/>
              <a:gd name="T66" fmla="*/ 1 w 33"/>
              <a:gd name="T67" fmla="*/ 27 h 40"/>
              <a:gd name="T68" fmla="*/ 2 w 33"/>
              <a:gd name="T69" fmla="*/ 30 h 40"/>
              <a:gd name="T70" fmla="*/ 3 w 33"/>
              <a:gd name="T71" fmla="*/ 32 h 40"/>
              <a:gd name="T72" fmla="*/ 5 w 33"/>
              <a:gd name="T73" fmla="*/ 34 h 40"/>
              <a:gd name="T74" fmla="*/ 7 w 33"/>
              <a:gd name="T75" fmla="*/ 36 h 40"/>
              <a:gd name="T76" fmla="*/ 10 w 33"/>
              <a:gd name="T77" fmla="*/ 38 h 40"/>
              <a:gd name="T78" fmla="*/ 13 w 33"/>
              <a:gd name="T79" fmla="*/ 39 h 40"/>
              <a:gd name="T80" fmla="*/ 16 w 33"/>
              <a:gd name="T81" fmla="*/ 40 h 40"/>
              <a:gd name="T82" fmla="*/ 16 w 33"/>
              <a:gd name="T83" fmla="*/ 39 h 40"/>
              <a:gd name="T84" fmla="*/ 17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19 w 33"/>
              <a:gd name="T91" fmla="*/ 39 h 40"/>
              <a:gd name="T92" fmla="*/ 20 w 33"/>
              <a:gd name="T93" fmla="*/ 39 h 40"/>
              <a:gd name="T94" fmla="*/ 21 w 33"/>
              <a:gd name="T95" fmla="*/ 38 h 40"/>
              <a:gd name="T96" fmla="*/ 23 w 33"/>
              <a:gd name="T97" fmla="*/ 38 h 40"/>
              <a:gd name="T98" fmla="*/ 24 w 33"/>
              <a:gd name="T99" fmla="*/ 37 h 40"/>
              <a:gd name="T100" fmla="*/ 25 w 33"/>
              <a:gd name="T101" fmla="*/ 36 h 40"/>
              <a:gd name="T102" fmla="*/ 27 w 33"/>
              <a:gd name="T103" fmla="*/ 35 h 40"/>
              <a:gd name="T104" fmla="*/ 27 w 33"/>
              <a:gd name="T105" fmla="*/ 34 h 40"/>
              <a:gd name="T106" fmla="*/ 27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8" y="33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5" y="34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40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9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5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5" name="Freeform 94">
            <a:extLst>
              <a:ext uri="{FF2B5EF4-FFF2-40B4-BE49-F238E27FC236}">
                <a16:creationId xmlns:a16="http://schemas.microsoft.com/office/drawing/2014/main" id="{698D9B13-5227-0A90-8651-2255D3277245}"/>
              </a:ext>
            </a:extLst>
          </p:cNvPr>
          <p:cNvSpPr>
            <a:spLocks/>
          </p:cNvSpPr>
          <p:nvPr/>
        </p:nvSpPr>
        <p:spPr bwMode="auto">
          <a:xfrm>
            <a:off x="4303713" y="3291175"/>
            <a:ext cx="52388" cy="63500"/>
          </a:xfrm>
          <a:custGeom>
            <a:avLst/>
            <a:gdLst>
              <a:gd name="T0" fmla="*/ 28 w 33"/>
              <a:gd name="T1" fmla="*/ 34 h 40"/>
              <a:gd name="T2" fmla="*/ 28 w 33"/>
              <a:gd name="T3" fmla="*/ 33 h 40"/>
              <a:gd name="T4" fmla="*/ 28 w 33"/>
              <a:gd name="T5" fmla="*/ 32 h 40"/>
              <a:gd name="T6" fmla="*/ 29 w 33"/>
              <a:gd name="T7" fmla="*/ 32 h 40"/>
              <a:gd name="T8" fmla="*/ 30 w 33"/>
              <a:gd name="T9" fmla="*/ 30 h 40"/>
              <a:gd name="T10" fmla="*/ 31 w 33"/>
              <a:gd name="T11" fmla="*/ 29 h 40"/>
              <a:gd name="T12" fmla="*/ 32 w 33"/>
              <a:gd name="T13" fmla="*/ 27 h 40"/>
              <a:gd name="T14" fmla="*/ 32 w 33"/>
              <a:gd name="T15" fmla="*/ 25 h 40"/>
              <a:gd name="T16" fmla="*/ 32 w 33"/>
              <a:gd name="T17" fmla="*/ 24 h 40"/>
              <a:gd name="T18" fmla="*/ 33 w 33"/>
              <a:gd name="T19" fmla="*/ 22 h 40"/>
              <a:gd name="T20" fmla="*/ 33 w 33"/>
              <a:gd name="T21" fmla="*/ 21 h 40"/>
              <a:gd name="T22" fmla="*/ 33 w 33"/>
              <a:gd name="T23" fmla="*/ 20 h 40"/>
              <a:gd name="T24" fmla="*/ 33 w 33"/>
              <a:gd name="T25" fmla="*/ 20 h 40"/>
              <a:gd name="T26" fmla="*/ 33 w 33"/>
              <a:gd name="T27" fmla="*/ 20 h 40"/>
              <a:gd name="T28" fmla="*/ 32 w 33"/>
              <a:gd name="T29" fmla="*/ 16 h 40"/>
              <a:gd name="T30" fmla="*/ 32 w 33"/>
              <a:gd name="T31" fmla="*/ 12 h 40"/>
              <a:gd name="T32" fmla="*/ 30 w 33"/>
              <a:gd name="T33" fmla="*/ 9 h 40"/>
              <a:gd name="T34" fmla="*/ 28 w 33"/>
              <a:gd name="T35" fmla="*/ 6 h 40"/>
              <a:gd name="T36" fmla="*/ 25 w 33"/>
              <a:gd name="T37" fmla="*/ 3 h 40"/>
              <a:gd name="T38" fmla="*/ 22 w 33"/>
              <a:gd name="T39" fmla="*/ 2 h 40"/>
              <a:gd name="T40" fmla="*/ 21 w 33"/>
              <a:gd name="T41" fmla="*/ 1 h 40"/>
              <a:gd name="T42" fmla="*/ 19 w 33"/>
              <a:gd name="T43" fmla="*/ 1 h 40"/>
              <a:gd name="T44" fmla="*/ 16 w 33"/>
              <a:gd name="T45" fmla="*/ 0 h 40"/>
              <a:gd name="T46" fmla="*/ 13 w 33"/>
              <a:gd name="T47" fmla="*/ 1 h 40"/>
              <a:gd name="T48" fmla="*/ 10 w 33"/>
              <a:gd name="T49" fmla="*/ 2 h 40"/>
              <a:gd name="T50" fmla="*/ 7 w 33"/>
              <a:gd name="T51" fmla="*/ 3 h 40"/>
              <a:gd name="T52" fmla="*/ 4 w 33"/>
              <a:gd name="T53" fmla="*/ 6 h 40"/>
              <a:gd name="T54" fmla="*/ 2 w 33"/>
              <a:gd name="T55" fmla="*/ 9 h 40"/>
              <a:gd name="T56" fmla="*/ 1 w 33"/>
              <a:gd name="T57" fmla="*/ 12 h 40"/>
              <a:gd name="T58" fmla="*/ 0 w 33"/>
              <a:gd name="T59" fmla="*/ 16 h 40"/>
              <a:gd name="T60" fmla="*/ 0 w 33"/>
              <a:gd name="T61" fmla="*/ 20 h 40"/>
              <a:gd name="T62" fmla="*/ 0 w 33"/>
              <a:gd name="T63" fmla="*/ 24 h 40"/>
              <a:gd name="T64" fmla="*/ 0 w 33"/>
              <a:gd name="T65" fmla="*/ 25 h 40"/>
              <a:gd name="T66" fmla="*/ 1 w 33"/>
              <a:gd name="T67" fmla="*/ 27 h 40"/>
              <a:gd name="T68" fmla="*/ 2 w 33"/>
              <a:gd name="T69" fmla="*/ 30 h 40"/>
              <a:gd name="T70" fmla="*/ 3 w 33"/>
              <a:gd name="T71" fmla="*/ 32 h 40"/>
              <a:gd name="T72" fmla="*/ 4 w 33"/>
              <a:gd name="T73" fmla="*/ 34 h 40"/>
              <a:gd name="T74" fmla="*/ 7 w 33"/>
              <a:gd name="T75" fmla="*/ 36 h 40"/>
              <a:gd name="T76" fmla="*/ 10 w 33"/>
              <a:gd name="T77" fmla="*/ 38 h 40"/>
              <a:gd name="T78" fmla="*/ 13 w 33"/>
              <a:gd name="T79" fmla="*/ 39 h 40"/>
              <a:gd name="T80" fmla="*/ 16 w 33"/>
              <a:gd name="T81" fmla="*/ 40 h 40"/>
              <a:gd name="T82" fmla="*/ 16 w 33"/>
              <a:gd name="T83" fmla="*/ 39 h 40"/>
              <a:gd name="T84" fmla="*/ 16 w 33"/>
              <a:gd name="T85" fmla="*/ 39 h 40"/>
              <a:gd name="T86" fmla="*/ 17 w 33"/>
              <a:gd name="T87" fmla="*/ 39 h 40"/>
              <a:gd name="T88" fmla="*/ 18 w 33"/>
              <a:gd name="T89" fmla="*/ 39 h 40"/>
              <a:gd name="T90" fmla="*/ 19 w 33"/>
              <a:gd name="T91" fmla="*/ 39 h 40"/>
              <a:gd name="T92" fmla="*/ 20 w 33"/>
              <a:gd name="T93" fmla="*/ 39 h 40"/>
              <a:gd name="T94" fmla="*/ 21 w 33"/>
              <a:gd name="T95" fmla="*/ 38 h 40"/>
              <a:gd name="T96" fmla="*/ 22 w 33"/>
              <a:gd name="T97" fmla="*/ 38 h 40"/>
              <a:gd name="T98" fmla="*/ 24 w 33"/>
              <a:gd name="T99" fmla="*/ 37 h 40"/>
              <a:gd name="T100" fmla="*/ 25 w 33"/>
              <a:gd name="T101" fmla="*/ 36 h 40"/>
              <a:gd name="T102" fmla="*/ 26 w 33"/>
              <a:gd name="T103" fmla="*/ 35 h 40"/>
              <a:gd name="T104" fmla="*/ 27 w 33"/>
              <a:gd name="T105" fmla="*/ 34 h 40"/>
              <a:gd name="T106" fmla="*/ 27 w 33"/>
              <a:gd name="T107" fmla="*/ 34 h 40"/>
              <a:gd name="T108" fmla="*/ 28 w 33"/>
              <a:gd name="T10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40">
                <a:moveTo>
                  <a:pt x="28" y="34"/>
                </a:moveTo>
                <a:lnTo>
                  <a:pt x="28" y="33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3" y="22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2"/>
                </a:lnTo>
                <a:lnTo>
                  <a:pt x="21" y="1"/>
                </a:lnTo>
                <a:lnTo>
                  <a:pt x="19" y="1"/>
                </a:lnTo>
                <a:lnTo>
                  <a:pt x="16" y="0"/>
                </a:lnTo>
                <a:lnTo>
                  <a:pt x="13" y="1"/>
                </a:lnTo>
                <a:lnTo>
                  <a:pt x="10" y="2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9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5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6" name="Freeform 95">
            <a:extLst>
              <a:ext uri="{FF2B5EF4-FFF2-40B4-BE49-F238E27FC236}">
                <a16:creationId xmlns:a16="http://schemas.microsoft.com/office/drawing/2014/main" id="{502892F3-DDE1-B984-DF1C-BD15AECEC4D7}"/>
              </a:ext>
            </a:extLst>
          </p:cNvPr>
          <p:cNvSpPr>
            <a:spLocks/>
          </p:cNvSpPr>
          <p:nvPr/>
        </p:nvSpPr>
        <p:spPr bwMode="auto">
          <a:xfrm>
            <a:off x="3556000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0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0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9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9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7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0 w 33"/>
              <a:gd name="T95" fmla="*/ 38 h 39"/>
              <a:gd name="T96" fmla="*/ 22 w 33"/>
              <a:gd name="T97" fmla="*/ 38 h 39"/>
              <a:gd name="T98" fmla="*/ 23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0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9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9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9" y="39"/>
                </a:lnTo>
                <a:lnTo>
                  <a:pt x="20" y="38"/>
                </a:lnTo>
                <a:lnTo>
                  <a:pt x="20" y="38"/>
                </a:lnTo>
                <a:lnTo>
                  <a:pt x="22" y="38"/>
                </a:lnTo>
                <a:lnTo>
                  <a:pt x="23" y="37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7" name="Freeform 96">
            <a:extLst>
              <a:ext uri="{FF2B5EF4-FFF2-40B4-BE49-F238E27FC236}">
                <a16:creationId xmlns:a16="http://schemas.microsoft.com/office/drawing/2014/main" id="{6C60773A-56AA-6166-C448-7CBD1584BDD0}"/>
              </a:ext>
            </a:extLst>
          </p:cNvPr>
          <p:cNvSpPr>
            <a:spLocks/>
          </p:cNvSpPr>
          <p:nvPr/>
        </p:nvSpPr>
        <p:spPr bwMode="auto">
          <a:xfrm>
            <a:off x="2809875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2 w 33"/>
              <a:gd name="T19" fmla="*/ 21 h 39"/>
              <a:gd name="T20" fmla="*/ 32 w 33"/>
              <a:gd name="T21" fmla="*/ 21 h 39"/>
              <a:gd name="T22" fmla="*/ 32 w 33"/>
              <a:gd name="T23" fmla="*/ 20 h 39"/>
              <a:gd name="T24" fmla="*/ 32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6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21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8" name="Freeform 97">
            <a:extLst>
              <a:ext uri="{FF2B5EF4-FFF2-40B4-BE49-F238E27FC236}">
                <a16:creationId xmlns:a16="http://schemas.microsoft.com/office/drawing/2014/main" id="{F20A2025-36BF-BA21-9E5B-5EF1ECA63CFB}"/>
              </a:ext>
            </a:extLst>
          </p:cNvPr>
          <p:cNvSpPr>
            <a:spLocks/>
          </p:cNvSpPr>
          <p:nvPr/>
        </p:nvSpPr>
        <p:spPr bwMode="auto">
          <a:xfrm>
            <a:off x="2066925" y="3305462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1 h 39"/>
              <a:gd name="T6" fmla="*/ 29 w 33"/>
              <a:gd name="T7" fmla="*/ 31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0 h 39"/>
              <a:gd name="T22" fmla="*/ 33 w 33"/>
              <a:gd name="T23" fmla="*/ 20 h 39"/>
              <a:gd name="T24" fmla="*/ 33 w 33"/>
              <a:gd name="T25" fmla="*/ 19 h 39"/>
              <a:gd name="T26" fmla="*/ 33 w 33"/>
              <a:gd name="T27" fmla="*/ 19 h 39"/>
              <a:gd name="T28" fmla="*/ 32 w 33"/>
              <a:gd name="T29" fmla="*/ 15 h 39"/>
              <a:gd name="T30" fmla="*/ 31 w 33"/>
              <a:gd name="T31" fmla="*/ 12 h 39"/>
              <a:gd name="T32" fmla="*/ 30 w 33"/>
              <a:gd name="T33" fmla="*/ 8 h 39"/>
              <a:gd name="T34" fmla="*/ 28 w 33"/>
              <a:gd name="T35" fmla="*/ 5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0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5 h 39"/>
              <a:gd name="T54" fmla="*/ 2 w 33"/>
              <a:gd name="T55" fmla="*/ 8 h 39"/>
              <a:gd name="T56" fmla="*/ 1 w 33"/>
              <a:gd name="T57" fmla="*/ 12 h 39"/>
              <a:gd name="T58" fmla="*/ 0 w 33"/>
              <a:gd name="T59" fmla="*/ 15 h 39"/>
              <a:gd name="T60" fmla="*/ 0 w 33"/>
              <a:gd name="T61" fmla="*/ 19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1 h 39"/>
              <a:gd name="T72" fmla="*/ 4 w 33"/>
              <a:gd name="T73" fmla="*/ 33 h 39"/>
              <a:gd name="T74" fmla="*/ 7 w 33"/>
              <a:gd name="T75" fmla="*/ 35 h 39"/>
              <a:gd name="T76" fmla="*/ 10 w 33"/>
              <a:gd name="T77" fmla="*/ 37 h 39"/>
              <a:gd name="T78" fmla="*/ 13 w 33"/>
              <a:gd name="T79" fmla="*/ 38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8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7 h 39"/>
              <a:gd name="T98" fmla="*/ 24 w 33"/>
              <a:gd name="T99" fmla="*/ 36 h 39"/>
              <a:gd name="T100" fmla="*/ 25 w 33"/>
              <a:gd name="T101" fmla="*/ 35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3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19"/>
                </a:lnTo>
                <a:lnTo>
                  <a:pt x="33" y="19"/>
                </a:lnTo>
                <a:lnTo>
                  <a:pt x="32" y="15"/>
                </a:lnTo>
                <a:lnTo>
                  <a:pt x="31" y="12"/>
                </a:lnTo>
                <a:lnTo>
                  <a:pt x="30" y="8"/>
                </a:lnTo>
                <a:lnTo>
                  <a:pt x="28" y="5"/>
                </a:lnTo>
                <a:lnTo>
                  <a:pt x="25" y="3"/>
                </a:lnTo>
                <a:lnTo>
                  <a:pt x="22" y="1"/>
                </a:lnTo>
                <a:lnTo>
                  <a:pt x="21" y="0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7" y="35"/>
                </a:lnTo>
                <a:lnTo>
                  <a:pt x="10" y="37"/>
                </a:lnTo>
                <a:lnTo>
                  <a:pt x="13" y="38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8"/>
                </a:lnTo>
                <a:lnTo>
                  <a:pt x="20" y="38"/>
                </a:lnTo>
                <a:lnTo>
                  <a:pt x="21" y="38"/>
                </a:lnTo>
                <a:lnTo>
                  <a:pt x="22" y="37"/>
                </a:lnTo>
                <a:lnTo>
                  <a:pt x="24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09" name="Freeform 98">
            <a:extLst>
              <a:ext uri="{FF2B5EF4-FFF2-40B4-BE49-F238E27FC236}">
                <a16:creationId xmlns:a16="http://schemas.microsoft.com/office/drawing/2014/main" id="{E2C28F32-5BE1-F750-9F9D-945703F3DBB8}"/>
              </a:ext>
            </a:extLst>
          </p:cNvPr>
          <p:cNvSpPr>
            <a:spLocks/>
          </p:cNvSpPr>
          <p:nvPr/>
        </p:nvSpPr>
        <p:spPr bwMode="auto">
          <a:xfrm>
            <a:off x="1573213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1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3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1 w 33"/>
              <a:gd name="T33" fmla="*/ 9 h 39"/>
              <a:gd name="T34" fmla="*/ 28 w 33"/>
              <a:gd name="T35" fmla="*/ 6 h 39"/>
              <a:gd name="T36" fmla="*/ 26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4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1 w 33"/>
              <a:gd name="T59" fmla="*/ 16 h 39"/>
              <a:gd name="T60" fmla="*/ 0 w 33"/>
              <a:gd name="T61" fmla="*/ 20 h 39"/>
              <a:gd name="T62" fmla="*/ 1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4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4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1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6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8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1" y="30"/>
                </a:lnTo>
                <a:lnTo>
                  <a:pt x="31" y="28"/>
                </a:lnTo>
                <a:lnTo>
                  <a:pt x="32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1" y="9"/>
                </a:lnTo>
                <a:lnTo>
                  <a:pt x="28" y="6"/>
                </a:lnTo>
                <a:lnTo>
                  <a:pt x="26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4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1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6" y="36"/>
                </a:lnTo>
                <a:lnTo>
                  <a:pt x="27" y="34"/>
                </a:lnTo>
                <a:lnTo>
                  <a:pt x="27" y="34"/>
                </a:lnTo>
                <a:lnTo>
                  <a:pt x="28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10" name="Freeform 99">
            <a:extLst>
              <a:ext uri="{FF2B5EF4-FFF2-40B4-BE49-F238E27FC236}">
                <a16:creationId xmlns:a16="http://schemas.microsoft.com/office/drawing/2014/main" id="{133541D4-CE6F-0582-BD33-CECD97C00185}"/>
              </a:ext>
            </a:extLst>
          </p:cNvPr>
          <p:cNvSpPr>
            <a:spLocks/>
          </p:cNvSpPr>
          <p:nvPr/>
        </p:nvSpPr>
        <p:spPr bwMode="auto">
          <a:xfrm>
            <a:off x="1322388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8 w 33"/>
              <a:gd name="T3" fmla="*/ 32 h 39"/>
              <a:gd name="T4" fmla="*/ 28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1 w 33"/>
              <a:gd name="T13" fmla="*/ 27 h 39"/>
              <a:gd name="T14" fmla="*/ 32 w 33"/>
              <a:gd name="T15" fmla="*/ 25 h 39"/>
              <a:gd name="T16" fmla="*/ 32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2 w 33"/>
              <a:gd name="T29" fmla="*/ 16 h 39"/>
              <a:gd name="T30" fmla="*/ 31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2 w 33"/>
              <a:gd name="T39" fmla="*/ 1 h 39"/>
              <a:gd name="T40" fmla="*/ 21 w 33"/>
              <a:gd name="T41" fmla="*/ 1 h 39"/>
              <a:gd name="T42" fmla="*/ 19 w 33"/>
              <a:gd name="T43" fmla="*/ 0 h 39"/>
              <a:gd name="T44" fmla="*/ 16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4 w 33"/>
              <a:gd name="T53" fmla="*/ 6 h 39"/>
              <a:gd name="T54" fmla="*/ 2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0 w 33"/>
              <a:gd name="T65" fmla="*/ 25 h 39"/>
              <a:gd name="T66" fmla="*/ 1 w 33"/>
              <a:gd name="T67" fmla="*/ 27 h 39"/>
              <a:gd name="T68" fmla="*/ 2 w 33"/>
              <a:gd name="T69" fmla="*/ 30 h 39"/>
              <a:gd name="T70" fmla="*/ 3 w 33"/>
              <a:gd name="T71" fmla="*/ 32 h 39"/>
              <a:gd name="T72" fmla="*/ 4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6 w 33"/>
              <a:gd name="T81" fmla="*/ 39 h 39"/>
              <a:gd name="T82" fmla="*/ 16 w 33"/>
              <a:gd name="T83" fmla="*/ 39 h 39"/>
              <a:gd name="T84" fmla="*/ 16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19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2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6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8" y="32"/>
                </a:lnTo>
                <a:lnTo>
                  <a:pt x="28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1" y="27"/>
                </a:lnTo>
                <a:lnTo>
                  <a:pt x="32" y="25"/>
                </a:lnTo>
                <a:lnTo>
                  <a:pt x="32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16"/>
                </a:lnTo>
                <a:lnTo>
                  <a:pt x="31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2" y="1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4" y="6"/>
                </a:lnTo>
                <a:lnTo>
                  <a:pt x="2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0" y="25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38"/>
                </a:lnTo>
                <a:lnTo>
                  <a:pt x="21" y="38"/>
                </a:lnTo>
                <a:lnTo>
                  <a:pt x="22" y="38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7211" name="Freeform 100">
            <a:extLst>
              <a:ext uri="{FF2B5EF4-FFF2-40B4-BE49-F238E27FC236}">
                <a16:creationId xmlns:a16="http://schemas.microsoft.com/office/drawing/2014/main" id="{8F4E5BCC-ED40-9490-E7C4-D364B9361011}"/>
              </a:ext>
            </a:extLst>
          </p:cNvPr>
          <p:cNvSpPr>
            <a:spLocks/>
          </p:cNvSpPr>
          <p:nvPr/>
        </p:nvSpPr>
        <p:spPr bwMode="auto">
          <a:xfrm>
            <a:off x="958850" y="3391187"/>
            <a:ext cx="52388" cy="61912"/>
          </a:xfrm>
          <a:custGeom>
            <a:avLst/>
            <a:gdLst>
              <a:gd name="T0" fmla="*/ 28 w 33"/>
              <a:gd name="T1" fmla="*/ 33 h 39"/>
              <a:gd name="T2" fmla="*/ 29 w 33"/>
              <a:gd name="T3" fmla="*/ 32 h 39"/>
              <a:gd name="T4" fmla="*/ 29 w 33"/>
              <a:gd name="T5" fmla="*/ 32 h 39"/>
              <a:gd name="T6" fmla="*/ 29 w 33"/>
              <a:gd name="T7" fmla="*/ 32 h 39"/>
              <a:gd name="T8" fmla="*/ 30 w 33"/>
              <a:gd name="T9" fmla="*/ 30 h 39"/>
              <a:gd name="T10" fmla="*/ 31 w 33"/>
              <a:gd name="T11" fmla="*/ 28 h 39"/>
              <a:gd name="T12" fmla="*/ 32 w 33"/>
              <a:gd name="T13" fmla="*/ 27 h 39"/>
              <a:gd name="T14" fmla="*/ 32 w 33"/>
              <a:gd name="T15" fmla="*/ 25 h 39"/>
              <a:gd name="T16" fmla="*/ 33 w 33"/>
              <a:gd name="T17" fmla="*/ 23 h 39"/>
              <a:gd name="T18" fmla="*/ 33 w 33"/>
              <a:gd name="T19" fmla="*/ 21 h 39"/>
              <a:gd name="T20" fmla="*/ 33 w 33"/>
              <a:gd name="T21" fmla="*/ 21 h 39"/>
              <a:gd name="T22" fmla="*/ 33 w 33"/>
              <a:gd name="T23" fmla="*/ 20 h 39"/>
              <a:gd name="T24" fmla="*/ 33 w 33"/>
              <a:gd name="T25" fmla="*/ 20 h 39"/>
              <a:gd name="T26" fmla="*/ 33 w 33"/>
              <a:gd name="T27" fmla="*/ 20 h 39"/>
              <a:gd name="T28" fmla="*/ 33 w 33"/>
              <a:gd name="T29" fmla="*/ 16 h 39"/>
              <a:gd name="T30" fmla="*/ 32 w 33"/>
              <a:gd name="T31" fmla="*/ 12 h 39"/>
              <a:gd name="T32" fmla="*/ 30 w 33"/>
              <a:gd name="T33" fmla="*/ 9 h 39"/>
              <a:gd name="T34" fmla="*/ 28 w 33"/>
              <a:gd name="T35" fmla="*/ 6 h 39"/>
              <a:gd name="T36" fmla="*/ 25 w 33"/>
              <a:gd name="T37" fmla="*/ 3 h 39"/>
              <a:gd name="T38" fmla="*/ 23 w 33"/>
              <a:gd name="T39" fmla="*/ 1 h 39"/>
              <a:gd name="T40" fmla="*/ 21 w 33"/>
              <a:gd name="T41" fmla="*/ 1 h 39"/>
              <a:gd name="T42" fmla="*/ 20 w 33"/>
              <a:gd name="T43" fmla="*/ 0 h 39"/>
              <a:gd name="T44" fmla="*/ 17 w 33"/>
              <a:gd name="T45" fmla="*/ 0 h 39"/>
              <a:gd name="T46" fmla="*/ 13 w 33"/>
              <a:gd name="T47" fmla="*/ 0 h 39"/>
              <a:gd name="T48" fmla="*/ 10 w 33"/>
              <a:gd name="T49" fmla="*/ 1 h 39"/>
              <a:gd name="T50" fmla="*/ 7 w 33"/>
              <a:gd name="T51" fmla="*/ 3 h 39"/>
              <a:gd name="T52" fmla="*/ 5 w 33"/>
              <a:gd name="T53" fmla="*/ 6 h 39"/>
              <a:gd name="T54" fmla="*/ 3 w 33"/>
              <a:gd name="T55" fmla="*/ 9 h 39"/>
              <a:gd name="T56" fmla="*/ 1 w 33"/>
              <a:gd name="T57" fmla="*/ 12 h 39"/>
              <a:gd name="T58" fmla="*/ 0 w 33"/>
              <a:gd name="T59" fmla="*/ 16 h 39"/>
              <a:gd name="T60" fmla="*/ 0 w 33"/>
              <a:gd name="T61" fmla="*/ 20 h 39"/>
              <a:gd name="T62" fmla="*/ 0 w 33"/>
              <a:gd name="T63" fmla="*/ 23 h 39"/>
              <a:gd name="T64" fmla="*/ 1 w 33"/>
              <a:gd name="T65" fmla="*/ 25 h 39"/>
              <a:gd name="T66" fmla="*/ 1 w 33"/>
              <a:gd name="T67" fmla="*/ 27 h 39"/>
              <a:gd name="T68" fmla="*/ 3 w 33"/>
              <a:gd name="T69" fmla="*/ 30 h 39"/>
              <a:gd name="T70" fmla="*/ 3 w 33"/>
              <a:gd name="T71" fmla="*/ 32 h 39"/>
              <a:gd name="T72" fmla="*/ 5 w 33"/>
              <a:gd name="T73" fmla="*/ 33 h 39"/>
              <a:gd name="T74" fmla="*/ 7 w 33"/>
              <a:gd name="T75" fmla="*/ 36 h 39"/>
              <a:gd name="T76" fmla="*/ 10 w 33"/>
              <a:gd name="T77" fmla="*/ 38 h 39"/>
              <a:gd name="T78" fmla="*/ 13 w 33"/>
              <a:gd name="T79" fmla="*/ 39 h 39"/>
              <a:gd name="T80" fmla="*/ 17 w 33"/>
              <a:gd name="T81" fmla="*/ 39 h 39"/>
              <a:gd name="T82" fmla="*/ 17 w 33"/>
              <a:gd name="T83" fmla="*/ 39 h 39"/>
              <a:gd name="T84" fmla="*/ 17 w 33"/>
              <a:gd name="T85" fmla="*/ 39 h 39"/>
              <a:gd name="T86" fmla="*/ 17 w 33"/>
              <a:gd name="T87" fmla="*/ 39 h 39"/>
              <a:gd name="T88" fmla="*/ 18 w 33"/>
              <a:gd name="T89" fmla="*/ 39 h 39"/>
              <a:gd name="T90" fmla="*/ 20 w 33"/>
              <a:gd name="T91" fmla="*/ 39 h 39"/>
              <a:gd name="T92" fmla="*/ 20 w 33"/>
              <a:gd name="T93" fmla="*/ 38 h 39"/>
              <a:gd name="T94" fmla="*/ 21 w 33"/>
              <a:gd name="T95" fmla="*/ 38 h 39"/>
              <a:gd name="T96" fmla="*/ 23 w 33"/>
              <a:gd name="T97" fmla="*/ 38 h 39"/>
              <a:gd name="T98" fmla="*/ 24 w 33"/>
              <a:gd name="T99" fmla="*/ 37 h 39"/>
              <a:gd name="T100" fmla="*/ 25 w 33"/>
              <a:gd name="T101" fmla="*/ 36 h 39"/>
              <a:gd name="T102" fmla="*/ 27 w 33"/>
              <a:gd name="T103" fmla="*/ 34 h 39"/>
              <a:gd name="T104" fmla="*/ 27 w 33"/>
              <a:gd name="T105" fmla="*/ 34 h 39"/>
              <a:gd name="T106" fmla="*/ 27 w 33"/>
              <a:gd name="T107" fmla="*/ 34 h 39"/>
              <a:gd name="T108" fmla="*/ 28 w 33"/>
              <a:gd name="T10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" h="39">
                <a:moveTo>
                  <a:pt x="28" y="33"/>
                </a:moveTo>
                <a:lnTo>
                  <a:pt x="29" y="32"/>
                </a:lnTo>
                <a:lnTo>
                  <a:pt x="29" y="32"/>
                </a:lnTo>
                <a:lnTo>
                  <a:pt x="29" y="32"/>
                </a:lnTo>
                <a:lnTo>
                  <a:pt x="30" y="30"/>
                </a:lnTo>
                <a:lnTo>
                  <a:pt x="31" y="28"/>
                </a:lnTo>
                <a:lnTo>
                  <a:pt x="32" y="27"/>
                </a:lnTo>
                <a:lnTo>
                  <a:pt x="32" y="25"/>
                </a:lnTo>
                <a:lnTo>
                  <a:pt x="33" y="23"/>
                </a:lnTo>
                <a:lnTo>
                  <a:pt x="33" y="21"/>
                </a:lnTo>
                <a:lnTo>
                  <a:pt x="33" y="21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3" y="16"/>
                </a:lnTo>
                <a:lnTo>
                  <a:pt x="32" y="12"/>
                </a:lnTo>
                <a:lnTo>
                  <a:pt x="30" y="9"/>
                </a:lnTo>
                <a:lnTo>
                  <a:pt x="28" y="6"/>
                </a:lnTo>
                <a:lnTo>
                  <a:pt x="25" y="3"/>
                </a:lnTo>
                <a:lnTo>
                  <a:pt x="23" y="1"/>
                </a:lnTo>
                <a:lnTo>
                  <a:pt x="21" y="1"/>
                </a:lnTo>
                <a:lnTo>
                  <a:pt x="20" y="0"/>
                </a:lnTo>
                <a:lnTo>
                  <a:pt x="17" y="0"/>
                </a:lnTo>
                <a:lnTo>
                  <a:pt x="13" y="0"/>
                </a:lnTo>
                <a:lnTo>
                  <a:pt x="10" y="1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3" y="30"/>
                </a:lnTo>
                <a:lnTo>
                  <a:pt x="3" y="32"/>
                </a:lnTo>
                <a:lnTo>
                  <a:pt x="5" y="33"/>
                </a:lnTo>
                <a:lnTo>
                  <a:pt x="7" y="36"/>
                </a:lnTo>
                <a:lnTo>
                  <a:pt x="10" y="38"/>
                </a:lnTo>
                <a:lnTo>
                  <a:pt x="13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20" y="39"/>
                </a:lnTo>
                <a:lnTo>
                  <a:pt x="20" y="38"/>
                </a:lnTo>
                <a:lnTo>
                  <a:pt x="21" y="38"/>
                </a:lnTo>
                <a:lnTo>
                  <a:pt x="23" y="38"/>
                </a:lnTo>
                <a:lnTo>
                  <a:pt x="24" y="37"/>
                </a:lnTo>
                <a:lnTo>
                  <a:pt x="25" y="36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close/>
              </a:path>
            </a:pathLst>
          </a:cu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+mn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05728" y="2423876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25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125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230" y="1997439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2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9241540" y="2354601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25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128" name="Text Box 2">
            <a:extLst>
              <a:ext uri="{FF2B5EF4-FFF2-40B4-BE49-F238E27FC236}">
                <a16:creationId xmlns:a16="http://schemas.microsoft.com/office/drawing/2014/main" id="{A5434C7D-E255-0190-333B-0AEEF0F1C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9796" y="4085338"/>
            <a:ext cx="137114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6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Participant 3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ea typeface="ＭＳ Ｐゴシック" pitchFamily="34" charset="-128"/>
              <a:cs typeface="Arial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3518302" y="4413012"/>
            <a:ext cx="186782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a-DK" sz="1400" b="1" dirty="0">
                <a:ea typeface="ＭＳ Ｐゴシック" pitchFamily="34" charset="-128"/>
                <a:cs typeface="Arial" charset="0"/>
              </a:rPr>
              <a:t>BIC 75 mg + LEN 50 mg</a:t>
            </a:r>
            <a:endParaRPr lang="fr-FR" sz="1400" b="1" dirty="0">
              <a:ea typeface="ＭＳ Ｐゴシック" pitchFamily="34" charset="-128"/>
              <a:cs typeface="Arial" charset="0"/>
            </a:endParaRP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05398FD9-2811-7EDD-621C-1CE6810EB1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4551" y="177460"/>
            <a:ext cx="8007349" cy="936625"/>
          </a:xfrm>
        </p:spPr>
        <p:txBody>
          <a:bodyPr>
            <a:normAutofit/>
          </a:bodyPr>
          <a:lstStyle/>
          <a:p>
            <a:r>
              <a:rPr lang="en-US" noProof="0" dirty="0"/>
              <a:t>ARTISTRY-1 (BIC + LEN): resistance data (2)</a:t>
            </a:r>
          </a:p>
        </p:txBody>
      </p:sp>
    </p:spTree>
    <p:extLst>
      <p:ext uri="{BB962C8B-B14F-4D97-AF65-F5344CB8AC3E}">
        <p14:creationId xmlns:p14="http://schemas.microsoft.com/office/powerpoint/2010/main" val="5074679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>
          <a:xfrm>
            <a:off x="422285" y="291383"/>
            <a:ext cx="9239249" cy="936625"/>
          </a:xfrm>
        </p:spPr>
        <p:txBody>
          <a:bodyPr/>
          <a:lstStyle/>
          <a:p>
            <a:r>
              <a:rPr lang="en-US" noProof="0" dirty="0"/>
              <a:t>ISL + LEN QW Phase 2: resistance data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idx="1"/>
          </p:nvPr>
        </p:nvSpPr>
        <p:spPr>
          <a:xfrm>
            <a:off x="414732" y="1616524"/>
            <a:ext cx="4863686" cy="5035548"/>
          </a:xfrm>
        </p:spPr>
        <p:txBody>
          <a:bodyPr>
            <a:normAutofit/>
          </a:bodyPr>
          <a:lstStyle/>
          <a:p>
            <a:r>
              <a:rPr lang="en-US" sz="1800" noProof="0" dirty="0"/>
              <a:t>Phase 2 in PWH on stable B/F/TAF and HIV RNA &lt; 50 c/mL: </a:t>
            </a:r>
            <a:r>
              <a:rPr lang="en-US" sz="1800" noProof="0" dirty="0" err="1"/>
              <a:t>randomisation</a:t>
            </a:r>
            <a:r>
              <a:rPr lang="en-US" sz="1800" noProof="0" dirty="0"/>
              <a:t> </a:t>
            </a:r>
          </a:p>
          <a:p>
            <a:pPr lvl="1"/>
            <a:r>
              <a:rPr lang="en-US" sz="1600" noProof="0" dirty="0"/>
              <a:t>continuation B/F/TAF </a:t>
            </a:r>
          </a:p>
          <a:p>
            <a:pPr lvl="1"/>
            <a:r>
              <a:rPr lang="en-US" sz="1600" noProof="0" dirty="0"/>
              <a:t>vs switch to ISL 2 mg + LEN 300 mg oral QW</a:t>
            </a:r>
          </a:p>
          <a:p>
            <a:endParaRPr lang="en-US" sz="1800" noProof="0" dirty="0"/>
          </a:p>
          <a:p>
            <a:r>
              <a:rPr lang="en-US" sz="1800" noProof="0" dirty="0"/>
              <a:t>% HIV RNA &lt; 50 c/mL at W48 ISL + LEN: 94.2 %</a:t>
            </a:r>
          </a:p>
          <a:p>
            <a:endParaRPr lang="en-US" sz="1800" noProof="0" dirty="0"/>
          </a:p>
          <a:p>
            <a:pPr marL="342900" lvl="1" indent="-342900">
              <a:buFontTx/>
              <a:buChar char="•"/>
            </a:pPr>
            <a:r>
              <a:rPr lang="en-US" sz="1800" noProof="0" dirty="0"/>
              <a:t>Proviral DNA at D0 : 1 participant with M184V: VL &lt; 50 c/mL maintained at W48</a:t>
            </a:r>
          </a:p>
          <a:p>
            <a:pPr marL="342900" lvl="1" indent="-342900">
              <a:buFontTx/>
              <a:buChar char="•"/>
            </a:pPr>
            <a:endParaRPr lang="en-US" sz="1800" noProof="0" dirty="0"/>
          </a:p>
          <a:p>
            <a:r>
              <a:rPr lang="en-US" sz="1800" noProof="0" dirty="0"/>
              <a:t>At W48: 2 confirmed virologic failure </a:t>
            </a:r>
            <a:br>
              <a:rPr lang="en-US" sz="1800" noProof="0" dirty="0"/>
            </a:br>
            <a:r>
              <a:rPr lang="en-US" sz="1800" noProof="0" dirty="0"/>
              <a:t>(2 HIV RNA &gt; 50 c/mL)</a:t>
            </a:r>
          </a:p>
          <a:p>
            <a:pPr lvl="1"/>
            <a:r>
              <a:rPr lang="en-US" sz="1800" noProof="0" dirty="0"/>
              <a:t>Genotype in 1/2 (VL &gt; 200 c/mL): </a:t>
            </a:r>
            <a:br>
              <a:rPr lang="en-US" sz="1800" noProof="0" dirty="0"/>
            </a:br>
            <a:r>
              <a:rPr lang="en-US" sz="1800" noProof="0" dirty="0"/>
              <a:t>no resistance emergence</a:t>
            </a:r>
          </a:p>
          <a:p>
            <a:pPr marL="342900" lvl="1" indent="-342900">
              <a:buFontTx/>
              <a:buChar char="•"/>
            </a:pPr>
            <a:endParaRPr lang="en-US" sz="1800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72323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Vander Veen LA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736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2" name="Grouper 6">
            <a:extLst>
              <a:ext uri="{FF2B5EF4-FFF2-40B4-BE49-F238E27FC236}">
                <a16:creationId xmlns:a16="http://schemas.microsoft.com/office/drawing/2014/main" id="{32037345-9913-E2A3-6410-C02756C3CF7F}"/>
              </a:ext>
            </a:extLst>
          </p:cNvPr>
          <p:cNvGrpSpPr>
            <a:grpSpLocks noChangeAspect="1"/>
          </p:cNvGrpSpPr>
          <p:nvPr/>
        </p:nvGrpSpPr>
        <p:grpSpPr>
          <a:xfrm>
            <a:off x="5692908" y="2521442"/>
            <a:ext cx="5510411" cy="3345766"/>
            <a:chOff x="2423256" y="2057401"/>
            <a:chExt cx="6983383" cy="3711827"/>
          </a:xfrm>
        </p:grpSpPr>
        <p:grpSp>
          <p:nvGrpSpPr>
            <p:cNvPr id="5" name="Groupe 7178">
              <a:extLst>
                <a:ext uri="{FF2B5EF4-FFF2-40B4-BE49-F238E27FC236}">
                  <a16:creationId xmlns:a16="http://schemas.microsoft.com/office/drawing/2014/main" id="{03A70695-ED05-93A4-FB0C-1CF0BAD50638}"/>
                </a:ext>
              </a:extLst>
            </p:cNvPr>
            <p:cNvGrpSpPr/>
            <p:nvPr/>
          </p:nvGrpSpPr>
          <p:grpSpPr>
            <a:xfrm>
              <a:off x="3090863" y="2149475"/>
              <a:ext cx="6203950" cy="3028951"/>
              <a:chOff x="3090863" y="2149475"/>
              <a:chExt cx="6203950" cy="3028951"/>
            </a:xfrm>
          </p:grpSpPr>
          <p:sp>
            <p:nvSpPr>
              <p:cNvPr id="58" name="Line 5">
                <a:extLst>
                  <a:ext uri="{FF2B5EF4-FFF2-40B4-BE49-F238E27FC236}">
                    <a16:creationId xmlns:a16="http://schemas.microsoft.com/office/drawing/2014/main" id="{CA7F7E2C-FA4E-0595-9372-548195A32A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08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59" name="Line 6">
                <a:extLst>
                  <a:ext uri="{FF2B5EF4-FFF2-40B4-BE49-F238E27FC236}">
                    <a16:creationId xmlns:a16="http://schemas.microsoft.com/office/drawing/2014/main" id="{90062E14-4B7F-846D-EFE5-A188FDE8E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4390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B41B00E3-494E-AFA3-2BE1-4E247DDF6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3" y="4997450"/>
                <a:ext cx="5676900" cy="90488"/>
              </a:xfrm>
              <a:custGeom>
                <a:avLst/>
                <a:gdLst>
                  <a:gd name="T0" fmla="*/ 0 w 3576"/>
                  <a:gd name="T1" fmla="*/ 0 h 57"/>
                  <a:gd name="T2" fmla="*/ 0 w 3576"/>
                  <a:gd name="T3" fmla="*/ 57 h 57"/>
                  <a:gd name="T4" fmla="*/ 297 w 3576"/>
                  <a:gd name="T5" fmla="*/ 57 h 57"/>
                  <a:gd name="T6" fmla="*/ 595 w 3576"/>
                  <a:gd name="T7" fmla="*/ 57 h 57"/>
                  <a:gd name="T8" fmla="*/ 893 w 3576"/>
                  <a:gd name="T9" fmla="*/ 57 h 57"/>
                  <a:gd name="T10" fmla="*/ 1191 w 3576"/>
                  <a:gd name="T11" fmla="*/ 57 h 57"/>
                  <a:gd name="T12" fmla="*/ 1488 w 3576"/>
                  <a:gd name="T13" fmla="*/ 57 h 57"/>
                  <a:gd name="T14" fmla="*/ 1786 w 3576"/>
                  <a:gd name="T15" fmla="*/ 57 h 57"/>
                  <a:gd name="T16" fmla="*/ 2084 w 3576"/>
                  <a:gd name="T17" fmla="*/ 57 h 57"/>
                  <a:gd name="T18" fmla="*/ 2382 w 3576"/>
                  <a:gd name="T19" fmla="*/ 57 h 57"/>
                  <a:gd name="T20" fmla="*/ 2679 w 3576"/>
                  <a:gd name="T21" fmla="*/ 57 h 57"/>
                  <a:gd name="T22" fmla="*/ 2977 w 3576"/>
                  <a:gd name="T23" fmla="*/ 57 h 57"/>
                  <a:gd name="T24" fmla="*/ 3275 w 3576"/>
                  <a:gd name="T25" fmla="*/ 57 h 57"/>
                  <a:gd name="T26" fmla="*/ 3573 w 3576"/>
                  <a:gd name="T27" fmla="*/ 57 h 57"/>
                  <a:gd name="T28" fmla="*/ 3576 w 3576"/>
                  <a:gd name="T2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76" h="57">
                    <a:moveTo>
                      <a:pt x="0" y="0"/>
                    </a:moveTo>
                    <a:lnTo>
                      <a:pt x="0" y="57"/>
                    </a:lnTo>
                    <a:lnTo>
                      <a:pt x="297" y="57"/>
                    </a:lnTo>
                    <a:lnTo>
                      <a:pt x="595" y="57"/>
                    </a:lnTo>
                    <a:lnTo>
                      <a:pt x="893" y="57"/>
                    </a:lnTo>
                    <a:lnTo>
                      <a:pt x="1191" y="57"/>
                    </a:lnTo>
                    <a:lnTo>
                      <a:pt x="1488" y="57"/>
                    </a:lnTo>
                    <a:lnTo>
                      <a:pt x="1786" y="57"/>
                    </a:lnTo>
                    <a:lnTo>
                      <a:pt x="2084" y="57"/>
                    </a:lnTo>
                    <a:lnTo>
                      <a:pt x="2382" y="57"/>
                    </a:lnTo>
                    <a:lnTo>
                      <a:pt x="2679" y="57"/>
                    </a:lnTo>
                    <a:lnTo>
                      <a:pt x="2977" y="57"/>
                    </a:lnTo>
                    <a:lnTo>
                      <a:pt x="3275" y="57"/>
                    </a:lnTo>
                    <a:lnTo>
                      <a:pt x="3573" y="57"/>
                    </a:lnTo>
                    <a:lnTo>
                      <a:pt x="3576" y="5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1" name="Line 8">
                <a:extLst>
                  <a:ext uri="{FF2B5EF4-FFF2-40B4-BE49-F238E27FC236}">
                    <a16:creationId xmlns:a16="http://schemas.microsoft.com/office/drawing/2014/main" id="{015519B3-29CB-74D9-6122-46BE98DED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53188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2" name="Line 9">
                <a:extLst>
                  <a:ext uri="{FF2B5EF4-FFF2-40B4-BE49-F238E27FC236}">
                    <a16:creationId xmlns:a16="http://schemas.microsoft.com/office/drawing/2014/main" id="{FC1BC57E-6F14-E368-EA5F-33D4E427D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626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3" name="Line 10">
                <a:extLst>
                  <a:ext uri="{FF2B5EF4-FFF2-40B4-BE49-F238E27FC236}">
                    <a16:creationId xmlns:a16="http://schemas.microsoft.com/office/drawing/2014/main" id="{039BF8AD-37DC-13EC-A277-E1F9920A2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99338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4" name="Line 11">
                <a:extLst>
                  <a:ext uri="{FF2B5EF4-FFF2-40B4-BE49-F238E27FC236}">
                    <a16:creationId xmlns:a16="http://schemas.microsoft.com/office/drawing/2014/main" id="{A822CB71-20E8-7F5B-2F54-B09B8FF76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1697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5" name="Line 12">
                <a:extLst>
                  <a:ext uri="{FF2B5EF4-FFF2-40B4-BE49-F238E27FC236}">
                    <a16:creationId xmlns:a16="http://schemas.microsoft.com/office/drawing/2014/main" id="{8837C1EB-74A8-137E-DDF8-9F40C3A6A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005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C3E1D66-1664-F2E3-71F5-E4B5A0D69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863" y="2149475"/>
                <a:ext cx="74612" cy="979488"/>
              </a:xfrm>
              <a:custGeom>
                <a:avLst/>
                <a:gdLst>
                  <a:gd name="T0" fmla="*/ 47 w 47"/>
                  <a:gd name="T1" fmla="*/ 617 h 617"/>
                  <a:gd name="T2" fmla="*/ 47 w 47"/>
                  <a:gd name="T3" fmla="*/ 0 h 617"/>
                  <a:gd name="T4" fmla="*/ 0 w 47"/>
                  <a:gd name="T5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617">
                    <a:moveTo>
                      <a:pt x="47" y="617"/>
                    </a:moveTo>
                    <a:lnTo>
                      <a:pt x="47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7" name="Line 14">
                <a:extLst>
                  <a:ext uri="{FF2B5EF4-FFF2-40B4-BE49-F238E27FC236}">
                    <a16:creationId xmlns:a16="http://schemas.microsoft.com/office/drawing/2014/main" id="{F6972C68-5370-D49F-403D-B4EB07D35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3128963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8" name="Line 15">
                <a:extLst>
                  <a:ext uri="{FF2B5EF4-FFF2-40B4-BE49-F238E27FC236}">
                    <a16:creationId xmlns:a16="http://schemas.microsoft.com/office/drawing/2014/main" id="{4354160B-7F59-04F8-6224-BFB3D5936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4108450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69" name="Line 17">
                <a:extLst>
                  <a:ext uri="{FF2B5EF4-FFF2-40B4-BE49-F238E27FC236}">
                    <a16:creationId xmlns:a16="http://schemas.microsoft.com/office/drawing/2014/main" id="{6607FF35-353C-BEAC-4EEE-D8905D71F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0863" y="4410075"/>
                <a:ext cx="7461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0" name="Line 19">
                <a:extLst>
                  <a:ext uri="{FF2B5EF4-FFF2-40B4-BE49-F238E27FC236}">
                    <a16:creationId xmlns:a16="http://schemas.microsoft.com/office/drawing/2014/main" id="{B3ADA39F-B015-F4F3-2C2C-B172B2C3B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42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1" name="Line 20">
                <a:extLst>
                  <a:ext uri="{FF2B5EF4-FFF2-40B4-BE49-F238E27FC236}">
                    <a16:creationId xmlns:a16="http://schemas.microsoft.com/office/drawing/2014/main" id="{4A730C51-BBE3-2B81-37C4-B3583A7D6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791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2" name="Line 21">
                <a:extLst>
                  <a:ext uri="{FF2B5EF4-FFF2-40B4-BE49-F238E27FC236}">
                    <a16:creationId xmlns:a16="http://schemas.microsoft.com/office/drawing/2014/main" id="{7E1F3FE7-7FCC-C038-C604-C44BD0448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0863" y="5087938"/>
                <a:ext cx="368299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3" name="Line 22">
                <a:extLst>
                  <a:ext uri="{FF2B5EF4-FFF2-40B4-BE49-F238E27FC236}">
                    <a16:creationId xmlns:a16="http://schemas.microsoft.com/office/drawing/2014/main" id="{72FA7DEC-82EF-5F23-7179-D6E666D09E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916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4" name="Line 23">
                <a:extLst>
                  <a:ext uri="{FF2B5EF4-FFF2-40B4-BE49-F238E27FC236}">
                    <a16:creationId xmlns:a16="http://schemas.microsoft.com/office/drawing/2014/main" id="{AE15C39F-FF03-42A6-1A41-641D697A5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65475" y="3128963"/>
                <a:ext cx="0" cy="19589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5" name="Line 25">
                <a:extLst>
                  <a:ext uri="{FF2B5EF4-FFF2-40B4-BE49-F238E27FC236}">
                    <a16:creationId xmlns:a16="http://schemas.microsoft.com/office/drawing/2014/main" id="{981C797F-13B1-8773-6F27-36C4E76EE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9163" y="4997450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6" name="Line 26">
                <a:extLst>
                  <a:ext uri="{FF2B5EF4-FFF2-40B4-BE49-F238E27FC236}">
                    <a16:creationId xmlns:a16="http://schemas.microsoft.com/office/drawing/2014/main" id="{349059E6-BAC2-527C-E560-23B5099E6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0862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7" name="Line 27">
                <a:extLst>
                  <a:ext uri="{FF2B5EF4-FFF2-40B4-BE49-F238E27FC236}">
                    <a16:creationId xmlns:a16="http://schemas.microsoft.com/office/drawing/2014/main" id="{F5BF189A-3DF0-806F-0F2D-37F38F2CC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80113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8" name="Line 28">
                <a:extLst>
                  <a:ext uri="{FF2B5EF4-FFF2-40B4-BE49-F238E27FC236}">
                    <a16:creationId xmlns:a16="http://schemas.microsoft.com/office/drawing/2014/main" id="{3857E888-8561-3D1D-FDEB-871315F09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940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79" name="Line 29">
                <a:extLst>
                  <a:ext uri="{FF2B5EF4-FFF2-40B4-BE49-F238E27FC236}">
                    <a16:creationId xmlns:a16="http://schemas.microsoft.com/office/drawing/2014/main" id="{910A2E16-9D81-E2A5-AC7C-E4D15EA9A0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2475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  <p:sp>
            <p:nvSpPr>
              <p:cNvPr id="80" name="Line 30">
                <a:extLst>
                  <a:ext uri="{FF2B5EF4-FFF2-40B4-BE49-F238E27FC236}">
                    <a16:creationId xmlns:a16="http://schemas.microsoft.com/office/drawing/2014/main" id="{58BDABC6-D28A-6DA1-574D-28C4141C1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35550" y="5087938"/>
                <a:ext cx="0" cy="904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 sz="2000">
                  <a:latin typeface="+mn-lt"/>
                </a:endParaRPr>
              </a:p>
            </p:txBody>
          </p:sp>
        </p:grpSp>
        <p:sp>
          <p:nvSpPr>
            <p:cNvPr id="8" name="Rectangle 32">
              <a:extLst>
                <a:ext uri="{FF2B5EF4-FFF2-40B4-BE49-F238E27FC236}">
                  <a16:creationId xmlns:a16="http://schemas.microsoft.com/office/drawing/2014/main" id="{882D4CF0-7382-0734-1F12-DA0932030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256" y="2057401"/>
              <a:ext cx="635859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10,000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0" name="Rectangle 33">
              <a:extLst>
                <a:ext uri="{FF2B5EF4-FFF2-40B4-BE49-F238E27FC236}">
                  <a16:creationId xmlns:a16="http://schemas.microsoft.com/office/drawing/2014/main" id="{10017F77-4D2E-23C0-6436-0B10FD585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932" y="3036889"/>
              <a:ext cx="46318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1000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1" name="Rectangle 34">
              <a:extLst>
                <a:ext uri="{FF2B5EF4-FFF2-40B4-BE49-F238E27FC236}">
                  <a16:creationId xmlns:a16="http://schemas.microsoft.com/office/drawing/2014/main" id="{12AC3D82-03DE-BAE6-7E6F-577F22063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313" y="4014789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100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2" name="Rectangle 35">
              <a:extLst>
                <a:ext uri="{FF2B5EF4-FFF2-40B4-BE49-F238E27FC236}">
                  <a16:creationId xmlns:a16="http://schemas.microsoft.com/office/drawing/2014/main" id="{66368BF1-732F-1012-2381-41D903784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698" y="4316414"/>
              <a:ext cx="231590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50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3" name="Rectangle 36">
              <a:extLst>
                <a:ext uri="{FF2B5EF4-FFF2-40B4-BE49-F238E27FC236}">
                  <a16:creationId xmlns:a16="http://schemas.microsoft.com/office/drawing/2014/main" id="{5771E8B9-D1ED-EAFE-6C99-DC41C7F24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698" y="4994277"/>
              <a:ext cx="231590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4" name="Rectangle 37">
              <a:extLst>
                <a:ext uri="{FF2B5EF4-FFF2-40B4-BE49-F238E27FC236}">
                  <a16:creationId xmlns:a16="http://schemas.microsoft.com/office/drawing/2014/main" id="{48128101-8ADA-A9A5-6496-3AC57A9F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133" y="5248274"/>
              <a:ext cx="903041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Screening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5" name="Rectangle 38">
              <a:extLst>
                <a:ext uri="{FF2B5EF4-FFF2-40B4-BE49-F238E27FC236}">
                  <a16:creationId xmlns:a16="http://schemas.microsoft.com/office/drawing/2014/main" id="{188DA576-A042-98BE-F54F-DA7EA6AC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806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6" name="Rectangle 39">
              <a:extLst>
                <a:ext uri="{FF2B5EF4-FFF2-40B4-BE49-F238E27FC236}">
                  <a16:creationId xmlns:a16="http://schemas.microsoft.com/office/drawing/2014/main" id="{2A03A4B2-230C-EF98-4287-61CDD1E47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84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7" name="Rectangle 40">
              <a:extLst>
                <a:ext uri="{FF2B5EF4-FFF2-40B4-BE49-F238E27FC236}">
                  <a16:creationId xmlns:a16="http://schemas.microsoft.com/office/drawing/2014/main" id="{D40E02E9-856C-49CF-07CB-1B7C5E6DF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957" y="5248274"/>
              <a:ext cx="115796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8" name="Rectangle 41">
              <a:extLst>
                <a:ext uri="{FF2B5EF4-FFF2-40B4-BE49-F238E27FC236}">
                  <a16:creationId xmlns:a16="http://schemas.microsoft.com/office/drawing/2014/main" id="{DAB3E8FE-E454-BE17-0BB8-FB651AC2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549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19" name="Rectangle 42">
              <a:extLst>
                <a:ext uri="{FF2B5EF4-FFF2-40B4-BE49-F238E27FC236}">
                  <a16:creationId xmlns:a16="http://schemas.microsoft.com/office/drawing/2014/main" id="{3F6DFBC5-489A-CE76-9E20-9EF9CD1D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3623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16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4C19E9B-9020-C6CC-3BC8-3B79453F2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6698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20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1" name="Rectangle 44">
              <a:extLst>
                <a:ext uri="{FF2B5EF4-FFF2-40B4-BE49-F238E27FC236}">
                  <a16:creationId xmlns:a16="http://schemas.microsoft.com/office/drawing/2014/main" id="{EC7D4A89-A5E0-D1CD-E888-BF0D2E8C0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9773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24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2" name="Rectangle 45">
              <a:extLst>
                <a:ext uri="{FF2B5EF4-FFF2-40B4-BE49-F238E27FC236}">
                  <a16:creationId xmlns:a16="http://schemas.microsoft.com/office/drawing/2014/main" id="{F869695E-6840-3545-C730-06F8564C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2849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28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3" name="Rectangle 46">
              <a:extLst>
                <a:ext uri="{FF2B5EF4-FFF2-40B4-BE49-F238E27FC236}">
                  <a16:creationId xmlns:a16="http://schemas.microsoft.com/office/drawing/2014/main" id="{7FFC2318-0931-4D00-D25F-6B9795BF1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4335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32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4" name="Rectangle 47">
              <a:extLst>
                <a:ext uri="{FF2B5EF4-FFF2-40B4-BE49-F238E27FC236}">
                  <a16:creationId xmlns:a16="http://schemas.microsoft.com/office/drawing/2014/main" id="{EB1D5B59-3F6F-0FD5-B5E4-2055FA75C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7411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36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5" name="Rectangle 48">
              <a:extLst>
                <a:ext uri="{FF2B5EF4-FFF2-40B4-BE49-F238E27FC236}">
                  <a16:creationId xmlns:a16="http://schemas.microsoft.com/office/drawing/2014/main" id="{F43929EB-2EBA-019D-0735-DC48312CD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0484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6" name="Rectangle 49">
              <a:extLst>
                <a:ext uri="{FF2B5EF4-FFF2-40B4-BE49-F238E27FC236}">
                  <a16:creationId xmlns:a16="http://schemas.microsoft.com/office/drawing/2014/main" id="{E5AE32B1-AA3A-9805-1F4A-DEDF5C480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1974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7" name="Rectangle 50">
              <a:extLst>
                <a:ext uri="{FF2B5EF4-FFF2-40B4-BE49-F238E27FC236}">
                  <a16:creationId xmlns:a16="http://schemas.microsoft.com/office/drawing/2014/main" id="{DE4D0849-4619-7292-62DD-B6262DDB3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5047" y="5248274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0" i="0" u="none" strike="noStrike" cap="none" normalizeH="0" baseline="0">
                  <a:ln>
                    <a:noFill/>
                  </a:ln>
                  <a:effectLst/>
                  <a:latin typeface="+mn-lt"/>
                </a:rPr>
                <a:t>48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8" name="Rectangle 51">
              <a:extLst>
                <a:ext uri="{FF2B5EF4-FFF2-40B4-BE49-F238E27FC236}">
                  <a16:creationId xmlns:a16="http://schemas.microsoft.com/office/drawing/2014/main" id="{B3E970F1-A5ED-3CC1-88A8-F3B602B6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7802" y="5530212"/>
              <a:ext cx="536315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altLang="fr-FR" sz="1400" b="1" dirty="0">
                  <a:latin typeface="+mn-lt"/>
                </a:rPr>
                <a:t>Week</a:t>
              </a:r>
              <a:endParaRPr kumimoji="0" lang="fr-FR" altLang="fr-FR" b="0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29" name="Line 52">
              <a:extLst>
                <a:ext uri="{FF2B5EF4-FFF2-40B4-BE49-F238E27FC236}">
                  <a16:creationId xmlns:a16="http://schemas.microsoft.com/office/drawing/2014/main" id="{4B7A2BC3-6521-C41F-6563-EE1874860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5475" y="4410075"/>
              <a:ext cx="60690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0" name="Line 53">
              <a:extLst>
                <a:ext uri="{FF2B5EF4-FFF2-40B4-BE49-F238E27FC236}">
                  <a16:creationId xmlns:a16="http://schemas.microsoft.com/office/drawing/2014/main" id="{9FB9CA7F-A3AB-BD90-5E19-8414C1346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7913" y="2138363"/>
              <a:ext cx="0" cy="28590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1" name="Freeform 54">
              <a:extLst>
                <a:ext uri="{FF2B5EF4-FFF2-40B4-BE49-F238E27FC236}">
                  <a16:creationId xmlns:a16="http://schemas.microsoft.com/office/drawing/2014/main" id="{C755E595-AD5F-70B0-6479-A7B8F6630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3479800"/>
              <a:ext cx="5665787" cy="1339850"/>
            </a:xfrm>
            <a:custGeom>
              <a:avLst/>
              <a:gdLst>
                <a:gd name="T0" fmla="*/ 3569 w 3569"/>
                <a:gd name="T1" fmla="*/ 844 h 844"/>
                <a:gd name="T2" fmla="*/ 3126 w 3569"/>
                <a:gd name="T3" fmla="*/ 844 h 844"/>
                <a:gd name="T4" fmla="*/ 2826 w 3569"/>
                <a:gd name="T5" fmla="*/ 586 h 844"/>
                <a:gd name="T6" fmla="*/ 2681 w 3569"/>
                <a:gd name="T7" fmla="*/ 0 h 844"/>
                <a:gd name="T8" fmla="*/ 2234 w 3569"/>
                <a:gd name="T9" fmla="*/ 840 h 844"/>
                <a:gd name="T10" fmla="*/ 1711 w 3569"/>
                <a:gd name="T11" fmla="*/ 515 h 844"/>
                <a:gd name="T12" fmla="*/ 1339 w 3569"/>
                <a:gd name="T13" fmla="*/ 318 h 844"/>
                <a:gd name="T14" fmla="*/ 892 w 3569"/>
                <a:gd name="T15" fmla="*/ 227 h 844"/>
                <a:gd name="T16" fmla="*/ 596 w 3569"/>
                <a:gd name="T17" fmla="*/ 152 h 844"/>
                <a:gd name="T18" fmla="*/ 307 w 3569"/>
                <a:gd name="T19" fmla="*/ 128 h 844"/>
                <a:gd name="T20" fmla="*/ 224 w 3569"/>
                <a:gd name="T21" fmla="*/ 690 h 844"/>
                <a:gd name="T22" fmla="*/ 0 w 3569"/>
                <a:gd name="T23" fmla="*/ 154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9" h="844">
                  <a:moveTo>
                    <a:pt x="3569" y="844"/>
                  </a:moveTo>
                  <a:lnTo>
                    <a:pt x="3126" y="844"/>
                  </a:lnTo>
                  <a:lnTo>
                    <a:pt x="2826" y="586"/>
                  </a:lnTo>
                  <a:lnTo>
                    <a:pt x="2681" y="0"/>
                  </a:lnTo>
                  <a:lnTo>
                    <a:pt x="2234" y="840"/>
                  </a:lnTo>
                  <a:lnTo>
                    <a:pt x="1711" y="515"/>
                  </a:lnTo>
                  <a:lnTo>
                    <a:pt x="1339" y="318"/>
                  </a:lnTo>
                  <a:lnTo>
                    <a:pt x="892" y="227"/>
                  </a:lnTo>
                  <a:lnTo>
                    <a:pt x="596" y="152"/>
                  </a:lnTo>
                  <a:lnTo>
                    <a:pt x="307" y="128"/>
                  </a:lnTo>
                  <a:lnTo>
                    <a:pt x="224" y="690"/>
                  </a:lnTo>
                  <a:lnTo>
                    <a:pt x="0" y="154"/>
                  </a:lnTo>
                </a:path>
              </a:pathLst>
            </a:custGeom>
            <a:noFill/>
            <a:ln w="1905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7E51494B-9642-C2F7-F81C-1A644774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9088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7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3 h 95"/>
                <a:gd name="T38" fmla="*/ 20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69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6 h 95"/>
                <a:gd name="T76" fmla="*/ 74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6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6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4B746D51-D19A-FCF3-3067-7441CF318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5825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4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2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91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3" y="66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4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2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4" name="Freeform 57">
              <a:extLst>
                <a:ext uri="{FF2B5EF4-FFF2-40B4-BE49-F238E27FC236}">
                  <a16:creationId xmlns:a16="http://schemas.microsoft.com/office/drawing/2014/main" id="{251DCD65-48B1-A86E-D57E-C711D7D0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8" y="4335463"/>
              <a:ext cx="150812" cy="149225"/>
            </a:xfrm>
            <a:custGeom>
              <a:avLst/>
              <a:gdLst>
                <a:gd name="T0" fmla="*/ 84 w 95"/>
                <a:gd name="T1" fmla="*/ 76 h 94"/>
                <a:gd name="T2" fmla="*/ 84 w 95"/>
                <a:gd name="T3" fmla="*/ 75 h 94"/>
                <a:gd name="T4" fmla="*/ 87 w 95"/>
                <a:gd name="T5" fmla="*/ 73 h 94"/>
                <a:gd name="T6" fmla="*/ 88 w 95"/>
                <a:gd name="T7" fmla="*/ 70 h 94"/>
                <a:gd name="T8" fmla="*/ 89 w 95"/>
                <a:gd name="T9" fmla="*/ 69 h 94"/>
                <a:gd name="T10" fmla="*/ 92 w 95"/>
                <a:gd name="T11" fmla="*/ 63 h 94"/>
                <a:gd name="T12" fmla="*/ 94 w 95"/>
                <a:gd name="T13" fmla="*/ 56 h 94"/>
                <a:gd name="T14" fmla="*/ 94 w 95"/>
                <a:gd name="T15" fmla="*/ 54 h 94"/>
                <a:gd name="T16" fmla="*/ 95 w 95"/>
                <a:gd name="T17" fmla="*/ 49 h 94"/>
                <a:gd name="T18" fmla="*/ 95 w 95"/>
                <a:gd name="T19" fmla="*/ 42 h 94"/>
                <a:gd name="T20" fmla="*/ 92 w 95"/>
                <a:gd name="T21" fmla="*/ 33 h 94"/>
                <a:gd name="T22" fmla="*/ 89 w 95"/>
                <a:gd name="T23" fmla="*/ 24 h 94"/>
                <a:gd name="T24" fmla="*/ 84 w 95"/>
                <a:gd name="T25" fmla="*/ 17 h 94"/>
                <a:gd name="T26" fmla="*/ 77 w 95"/>
                <a:gd name="T27" fmla="*/ 10 h 94"/>
                <a:gd name="T28" fmla="*/ 69 w 95"/>
                <a:gd name="T29" fmla="*/ 5 h 94"/>
                <a:gd name="T30" fmla="*/ 61 w 95"/>
                <a:gd name="T31" fmla="*/ 1 h 94"/>
                <a:gd name="T32" fmla="*/ 52 w 95"/>
                <a:gd name="T33" fmla="*/ 0 h 94"/>
                <a:gd name="T34" fmla="*/ 43 w 95"/>
                <a:gd name="T35" fmla="*/ 0 h 94"/>
                <a:gd name="T36" fmla="*/ 29 w 95"/>
                <a:gd name="T37" fmla="*/ 3 h 94"/>
                <a:gd name="T38" fmla="*/ 21 w 95"/>
                <a:gd name="T39" fmla="*/ 7 h 94"/>
                <a:gd name="T40" fmla="*/ 8 w 95"/>
                <a:gd name="T41" fmla="*/ 20 h 94"/>
                <a:gd name="T42" fmla="*/ 4 w 95"/>
                <a:gd name="T43" fmla="*/ 28 h 94"/>
                <a:gd name="T44" fmla="*/ 0 w 95"/>
                <a:gd name="T45" fmla="*/ 42 h 94"/>
                <a:gd name="T46" fmla="*/ 0 w 95"/>
                <a:gd name="T47" fmla="*/ 52 h 94"/>
                <a:gd name="T48" fmla="*/ 2 w 95"/>
                <a:gd name="T49" fmla="*/ 60 h 94"/>
                <a:gd name="T50" fmla="*/ 5 w 95"/>
                <a:gd name="T51" fmla="*/ 69 h 94"/>
                <a:gd name="T52" fmla="*/ 10 w 95"/>
                <a:gd name="T53" fmla="*/ 76 h 94"/>
                <a:gd name="T54" fmla="*/ 17 w 95"/>
                <a:gd name="T55" fmla="*/ 83 h 94"/>
                <a:gd name="T56" fmla="*/ 25 w 95"/>
                <a:gd name="T57" fmla="*/ 88 h 94"/>
                <a:gd name="T58" fmla="*/ 33 w 95"/>
                <a:gd name="T59" fmla="*/ 92 h 94"/>
                <a:gd name="T60" fmla="*/ 43 w 95"/>
                <a:gd name="T61" fmla="*/ 94 h 94"/>
                <a:gd name="T62" fmla="*/ 50 w 95"/>
                <a:gd name="T63" fmla="*/ 94 h 94"/>
                <a:gd name="T64" fmla="*/ 54 w 95"/>
                <a:gd name="T65" fmla="*/ 94 h 94"/>
                <a:gd name="T66" fmla="*/ 57 w 95"/>
                <a:gd name="T67" fmla="*/ 93 h 94"/>
                <a:gd name="T68" fmla="*/ 63 w 95"/>
                <a:gd name="T69" fmla="*/ 91 h 94"/>
                <a:gd name="T70" fmla="*/ 69 w 95"/>
                <a:gd name="T71" fmla="*/ 88 h 94"/>
                <a:gd name="T72" fmla="*/ 70 w 95"/>
                <a:gd name="T73" fmla="*/ 88 h 94"/>
                <a:gd name="T74" fmla="*/ 73 w 95"/>
                <a:gd name="T75" fmla="*/ 86 h 94"/>
                <a:gd name="T76" fmla="*/ 75 w 95"/>
                <a:gd name="T77" fmla="*/ 84 h 94"/>
                <a:gd name="T78" fmla="*/ 77 w 95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94">
                  <a:moveTo>
                    <a:pt x="81" y="80"/>
                  </a:moveTo>
                  <a:lnTo>
                    <a:pt x="84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5" y="74"/>
                  </a:lnTo>
                  <a:lnTo>
                    <a:pt x="87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2" y="63"/>
                  </a:lnTo>
                  <a:lnTo>
                    <a:pt x="92" y="60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5" y="42"/>
                  </a:lnTo>
                  <a:lnTo>
                    <a:pt x="94" y="37"/>
                  </a:lnTo>
                  <a:lnTo>
                    <a:pt x="92" y="33"/>
                  </a:lnTo>
                  <a:lnTo>
                    <a:pt x="91" y="28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4" y="17"/>
                  </a:lnTo>
                  <a:lnTo>
                    <a:pt x="81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1" y="1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29" y="3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4" y="13"/>
                  </a:lnTo>
                  <a:lnTo>
                    <a:pt x="8" y="20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0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8" y="73"/>
                  </a:lnTo>
                  <a:lnTo>
                    <a:pt x="10" y="76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5" y="88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3"/>
                  </a:lnTo>
                  <a:lnTo>
                    <a:pt x="43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6" y="91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1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5" name="Freeform 58">
              <a:extLst>
                <a:ext uri="{FF2B5EF4-FFF2-40B4-BE49-F238E27FC236}">
                  <a16:creationId xmlns:a16="http://schemas.microsoft.com/office/drawing/2014/main" id="{F2639D82-56B2-E6E6-52EA-4A9D16D6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4738688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7 w 94"/>
                <a:gd name="T7" fmla="*/ 70 h 94"/>
                <a:gd name="T8" fmla="*/ 88 w 94"/>
                <a:gd name="T9" fmla="*/ 69 h 94"/>
                <a:gd name="T10" fmla="*/ 91 w 94"/>
                <a:gd name="T11" fmla="*/ 63 h 94"/>
                <a:gd name="T12" fmla="*/ 93 w 94"/>
                <a:gd name="T13" fmla="*/ 56 h 94"/>
                <a:gd name="T14" fmla="*/ 93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7 h 94"/>
                <a:gd name="T26" fmla="*/ 76 w 94"/>
                <a:gd name="T27" fmla="*/ 10 h 94"/>
                <a:gd name="T28" fmla="*/ 69 w 94"/>
                <a:gd name="T29" fmla="*/ 4 h 94"/>
                <a:gd name="T30" fmla="*/ 60 w 94"/>
                <a:gd name="T31" fmla="*/ 1 h 94"/>
                <a:gd name="T32" fmla="*/ 51 w 94"/>
                <a:gd name="T33" fmla="*/ 0 h 94"/>
                <a:gd name="T34" fmla="*/ 42 w 94"/>
                <a:gd name="T35" fmla="*/ 0 h 94"/>
                <a:gd name="T36" fmla="*/ 28 w 94"/>
                <a:gd name="T37" fmla="*/ 3 h 94"/>
                <a:gd name="T38" fmla="*/ 20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4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2 w 94"/>
                <a:gd name="T69" fmla="*/ 91 h 94"/>
                <a:gd name="T70" fmla="*/ 69 w 94"/>
                <a:gd name="T71" fmla="*/ 88 h 94"/>
                <a:gd name="T72" fmla="*/ 69 w 94"/>
                <a:gd name="T73" fmla="*/ 88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28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1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2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id="{C12BF332-E149-8054-0CA0-58AECD707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4221163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4 h 95"/>
                <a:gd name="T6" fmla="*/ 87 w 94"/>
                <a:gd name="T7" fmla="*/ 70 h 95"/>
                <a:gd name="T8" fmla="*/ 88 w 94"/>
                <a:gd name="T9" fmla="*/ 70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3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4 h 95"/>
                <a:gd name="T38" fmla="*/ 20 w 94"/>
                <a:gd name="T39" fmla="*/ 8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3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70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3 h 95"/>
                <a:gd name="T60" fmla="*/ 42 w 94"/>
                <a:gd name="T61" fmla="*/ 95 h 95"/>
                <a:gd name="T62" fmla="*/ 49 w 94"/>
                <a:gd name="T63" fmla="*/ 95 h 95"/>
                <a:gd name="T64" fmla="*/ 53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7 h 95"/>
                <a:gd name="T76" fmla="*/ 74 w 94"/>
                <a:gd name="T77" fmla="*/ 85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6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8"/>
                  </a:lnTo>
                  <a:lnTo>
                    <a:pt x="94" y="43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8"/>
                  </a:lnTo>
                  <a:lnTo>
                    <a:pt x="69" y="5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7" y="74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7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3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3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3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7" name="Freeform 60">
              <a:extLst>
                <a:ext uri="{FF2B5EF4-FFF2-40B4-BE49-F238E27FC236}">
                  <a16:creationId xmlns:a16="http://schemas.microsoft.com/office/drawing/2014/main" id="{0C1D067E-77B2-0216-318B-DC5A3179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8" y="340518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6 h 95"/>
                <a:gd name="T14" fmla="*/ 94 w 94"/>
                <a:gd name="T15" fmla="*/ 54 h 95"/>
                <a:gd name="T16" fmla="*/ 94 w 94"/>
                <a:gd name="T17" fmla="*/ 49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4 h 95"/>
                <a:gd name="T24" fmla="*/ 83 w 94"/>
                <a:gd name="T25" fmla="*/ 17 h 95"/>
                <a:gd name="T26" fmla="*/ 77 w 94"/>
                <a:gd name="T27" fmla="*/ 10 h 95"/>
                <a:gd name="T28" fmla="*/ 69 w 94"/>
                <a:gd name="T29" fmla="*/ 5 h 95"/>
                <a:gd name="T30" fmla="*/ 61 w 94"/>
                <a:gd name="T31" fmla="*/ 1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3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7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4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1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3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7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8" name="Freeform 61">
              <a:extLst>
                <a:ext uri="{FF2B5EF4-FFF2-40B4-BE49-F238E27FC236}">
                  <a16:creationId xmlns:a16="http://schemas.microsoft.com/office/drawing/2014/main" id="{BB1DD05D-20CF-A3D0-183E-6DD2E349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63" y="3910013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8 w 94"/>
                <a:gd name="T7" fmla="*/ 69 h 94"/>
                <a:gd name="T8" fmla="*/ 88 w 94"/>
                <a:gd name="T9" fmla="*/ 69 h 94"/>
                <a:gd name="T10" fmla="*/ 91 w 94"/>
                <a:gd name="T11" fmla="*/ 62 h 94"/>
                <a:gd name="T12" fmla="*/ 93 w 94"/>
                <a:gd name="T13" fmla="*/ 56 h 94"/>
                <a:gd name="T14" fmla="*/ 94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6 h 94"/>
                <a:gd name="T26" fmla="*/ 76 w 94"/>
                <a:gd name="T27" fmla="*/ 9 h 94"/>
                <a:gd name="T28" fmla="*/ 69 w 94"/>
                <a:gd name="T29" fmla="*/ 4 h 94"/>
                <a:gd name="T30" fmla="*/ 60 w 94"/>
                <a:gd name="T31" fmla="*/ 1 h 94"/>
                <a:gd name="T32" fmla="*/ 52 w 94"/>
                <a:gd name="T33" fmla="*/ 0 h 94"/>
                <a:gd name="T34" fmla="*/ 42 w 94"/>
                <a:gd name="T35" fmla="*/ 0 h 94"/>
                <a:gd name="T36" fmla="*/ 29 w 94"/>
                <a:gd name="T37" fmla="*/ 3 h 94"/>
                <a:gd name="T38" fmla="*/ 21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5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3 w 94"/>
                <a:gd name="T69" fmla="*/ 91 h 94"/>
                <a:gd name="T70" fmla="*/ 69 w 94"/>
                <a:gd name="T71" fmla="*/ 88 h 94"/>
                <a:gd name="T72" fmla="*/ 70 w 94"/>
                <a:gd name="T73" fmla="*/ 87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1" y="65"/>
                  </a:lnTo>
                  <a:lnTo>
                    <a:pt x="91" y="62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1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6"/>
                  </a:lnTo>
                  <a:lnTo>
                    <a:pt x="80" y="13"/>
                  </a:lnTo>
                  <a:lnTo>
                    <a:pt x="76" y="9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4" y="4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1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8"/>
                  </a:lnTo>
                  <a:lnTo>
                    <a:pt x="29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3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39" name="Freeform 62">
              <a:extLst>
                <a:ext uri="{FF2B5EF4-FFF2-40B4-BE49-F238E27FC236}">
                  <a16:creationId xmlns:a16="http://schemas.microsoft.com/office/drawing/2014/main" id="{6CEA90C2-0F4D-DA62-07E2-2062F36B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765550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4 h 95"/>
                <a:gd name="T6" fmla="*/ 87 w 94"/>
                <a:gd name="T7" fmla="*/ 70 h 95"/>
                <a:gd name="T8" fmla="*/ 88 w 94"/>
                <a:gd name="T9" fmla="*/ 70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3 h 95"/>
                <a:gd name="T20" fmla="*/ 92 w 94"/>
                <a:gd name="T21" fmla="*/ 34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0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8 w 94"/>
                <a:gd name="T37" fmla="*/ 4 h 95"/>
                <a:gd name="T38" fmla="*/ 20 w 94"/>
                <a:gd name="T39" fmla="*/ 8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3 h 95"/>
                <a:gd name="T46" fmla="*/ 0 w 94"/>
                <a:gd name="T47" fmla="*/ 52 h 95"/>
                <a:gd name="T48" fmla="*/ 1 w 94"/>
                <a:gd name="T49" fmla="*/ 61 h 95"/>
                <a:gd name="T50" fmla="*/ 5 w 94"/>
                <a:gd name="T51" fmla="*/ 70 h 95"/>
                <a:gd name="T52" fmla="*/ 10 w 94"/>
                <a:gd name="T53" fmla="*/ 77 h 95"/>
                <a:gd name="T54" fmla="*/ 17 w 94"/>
                <a:gd name="T55" fmla="*/ 84 h 95"/>
                <a:gd name="T56" fmla="*/ 24 w 94"/>
                <a:gd name="T57" fmla="*/ 89 h 95"/>
                <a:gd name="T58" fmla="*/ 33 w 94"/>
                <a:gd name="T59" fmla="*/ 93 h 95"/>
                <a:gd name="T60" fmla="*/ 42 w 94"/>
                <a:gd name="T61" fmla="*/ 95 h 95"/>
                <a:gd name="T62" fmla="*/ 49 w 94"/>
                <a:gd name="T63" fmla="*/ 95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2 h 95"/>
                <a:gd name="T70" fmla="*/ 69 w 94"/>
                <a:gd name="T71" fmla="*/ 89 h 95"/>
                <a:gd name="T72" fmla="*/ 69 w 94"/>
                <a:gd name="T73" fmla="*/ 88 h 95"/>
                <a:gd name="T74" fmla="*/ 73 w 94"/>
                <a:gd name="T75" fmla="*/ 87 h 95"/>
                <a:gd name="T76" fmla="*/ 75 w 94"/>
                <a:gd name="T77" fmla="*/ 85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6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8"/>
                  </a:lnTo>
                  <a:lnTo>
                    <a:pt x="94" y="43"/>
                  </a:lnTo>
                  <a:lnTo>
                    <a:pt x="93" y="38"/>
                  </a:lnTo>
                  <a:lnTo>
                    <a:pt x="92" y="34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8"/>
                  </a:lnTo>
                  <a:lnTo>
                    <a:pt x="69" y="5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4"/>
                  </a:lnTo>
                  <a:lnTo>
                    <a:pt x="20" y="87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3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2" y="95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3"/>
                  </a:lnTo>
                  <a:lnTo>
                    <a:pt x="63" y="92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0" name="Freeform 63">
              <a:extLst>
                <a:ext uri="{FF2B5EF4-FFF2-40B4-BE49-F238E27FC236}">
                  <a16:creationId xmlns:a16="http://schemas.microsoft.com/office/drawing/2014/main" id="{732148C1-3BB2-47E4-97B4-4364B147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450" y="3646488"/>
              <a:ext cx="149225" cy="149225"/>
            </a:xfrm>
            <a:custGeom>
              <a:avLst/>
              <a:gdLst>
                <a:gd name="T0" fmla="*/ 83 w 94"/>
                <a:gd name="T1" fmla="*/ 76 h 94"/>
                <a:gd name="T2" fmla="*/ 84 w 94"/>
                <a:gd name="T3" fmla="*/ 75 h 94"/>
                <a:gd name="T4" fmla="*/ 86 w 94"/>
                <a:gd name="T5" fmla="*/ 73 h 94"/>
                <a:gd name="T6" fmla="*/ 87 w 94"/>
                <a:gd name="T7" fmla="*/ 70 h 94"/>
                <a:gd name="T8" fmla="*/ 88 w 94"/>
                <a:gd name="T9" fmla="*/ 69 h 94"/>
                <a:gd name="T10" fmla="*/ 91 w 94"/>
                <a:gd name="T11" fmla="*/ 63 h 94"/>
                <a:gd name="T12" fmla="*/ 93 w 94"/>
                <a:gd name="T13" fmla="*/ 56 h 94"/>
                <a:gd name="T14" fmla="*/ 93 w 94"/>
                <a:gd name="T15" fmla="*/ 54 h 94"/>
                <a:gd name="T16" fmla="*/ 94 w 94"/>
                <a:gd name="T17" fmla="*/ 49 h 94"/>
                <a:gd name="T18" fmla="*/ 94 w 94"/>
                <a:gd name="T19" fmla="*/ 42 h 94"/>
                <a:gd name="T20" fmla="*/ 92 w 94"/>
                <a:gd name="T21" fmla="*/ 33 h 94"/>
                <a:gd name="T22" fmla="*/ 88 w 94"/>
                <a:gd name="T23" fmla="*/ 24 h 94"/>
                <a:gd name="T24" fmla="*/ 83 w 94"/>
                <a:gd name="T25" fmla="*/ 17 h 94"/>
                <a:gd name="T26" fmla="*/ 76 w 94"/>
                <a:gd name="T27" fmla="*/ 10 h 94"/>
                <a:gd name="T28" fmla="*/ 69 w 94"/>
                <a:gd name="T29" fmla="*/ 4 h 94"/>
                <a:gd name="T30" fmla="*/ 60 w 94"/>
                <a:gd name="T31" fmla="*/ 1 h 94"/>
                <a:gd name="T32" fmla="*/ 51 w 94"/>
                <a:gd name="T33" fmla="*/ 0 h 94"/>
                <a:gd name="T34" fmla="*/ 42 w 94"/>
                <a:gd name="T35" fmla="*/ 0 h 94"/>
                <a:gd name="T36" fmla="*/ 28 w 94"/>
                <a:gd name="T37" fmla="*/ 3 h 94"/>
                <a:gd name="T38" fmla="*/ 20 w 94"/>
                <a:gd name="T39" fmla="*/ 7 h 94"/>
                <a:gd name="T40" fmla="*/ 7 w 94"/>
                <a:gd name="T41" fmla="*/ 20 h 94"/>
                <a:gd name="T42" fmla="*/ 3 w 94"/>
                <a:gd name="T43" fmla="*/ 28 h 94"/>
                <a:gd name="T44" fmla="*/ 0 w 94"/>
                <a:gd name="T45" fmla="*/ 42 h 94"/>
                <a:gd name="T46" fmla="*/ 0 w 94"/>
                <a:gd name="T47" fmla="*/ 51 h 94"/>
                <a:gd name="T48" fmla="*/ 1 w 94"/>
                <a:gd name="T49" fmla="*/ 60 h 94"/>
                <a:gd name="T50" fmla="*/ 5 w 94"/>
                <a:gd name="T51" fmla="*/ 69 h 94"/>
                <a:gd name="T52" fmla="*/ 10 w 94"/>
                <a:gd name="T53" fmla="*/ 76 h 94"/>
                <a:gd name="T54" fmla="*/ 17 w 94"/>
                <a:gd name="T55" fmla="*/ 83 h 94"/>
                <a:gd name="T56" fmla="*/ 24 w 94"/>
                <a:gd name="T57" fmla="*/ 88 h 94"/>
                <a:gd name="T58" fmla="*/ 33 w 94"/>
                <a:gd name="T59" fmla="*/ 92 h 94"/>
                <a:gd name="T60" fmla="*/ 42 w 94"/>
                <a:gd name="T61" fmla="*/ 94 h 94"/>
                <a:gd name="T62" fmla="*/ 49 w 94"/>
                <a:gd name="T63" fmla="*/ 94 h 94"/>
                <a:gd name="T64" fmla="*/ 54 w 94"/>
                <a:gd name="T65" fmla="*/ 93 h 94"/>
                <a:gd name="T66" fmla="*/ 56 w 94"/>
                <a:gd name="T67" fmla="*/ 93 h 94"/>
                <a:gd name="T68" fmla="*/ 62 w 94"/>
                <a:gd name="T69" fmla="*/ 91 h 94"/>
                <a:gd name="T70" fmla="*/ 69 w 94"/>
                <a:gd name="T71" fmla="*/ 88 h 94"/>
                <a:gd name="T72" fmla="*/ 69 w 94"/>
                <a:gd name="T73" fmla="*/ 88 h 94"/>
                <a:gd name="T74" fmla="*/ 73 w 94"/>
                <a:gd name="T75" fmla="*/ 86 h 94"/>
                <a:gd name="T76" fmla="*/ 75 w 94"/>
                <a:gd name="T77" fmla="*/ 84 h 94"/>
                <a:gd name="T78" fmla="*/ 76 w 94"/>
                <a:gd name="T7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4">
                  <a:moveTo>
                    <a:pt x="80" y="80"/>
                  </a:moveTo>
                  <a:lnTo>
                    <a:pt x="83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7"/>
                  </a:lnTo>
                  <a:lnTo>
                    <a:pt x="92" y="33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28" y="90"/>
                  </a:lnTo>
                  <a:lnTo>
                    <a:pt x="33" y="92"/>
                  </a:lnTo>
                  <a:lnTo>
                    <a:pt x="37" y="93"/>
                  </a:lnTo>
                  <a:lnTo>
                    <a:pt x="42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51" y="94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60" y="92"/>
                  </a:lnTo>
                  <a:lnTo>
                    <a:pt x="62" y="91"/>
                  </a:lnTo>
                  <a:lnTo>
                    <a:pt x="65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1" name="Freeform 64">
              <a:extLst>
                <a:ext uri="{FF2B5EF4-FFF2-40B4-BE49-F238E27FC236}">
                  <a16:creationId xmlns:a16="http://schemas.microsoft.com/office/drawing/2014/main" id="{B7D7849F-E4F0-A293-0F19-933D8D28E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3" y="360838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6 h 95"/>
                <a:gd name="T14" fmla="*/ 94 w 94"/>
                <a:gd name="T15" fmla="*/ 54 h 95"/>
                <a:gd name="T16" fmla="*/ 94 w 94"/>
                <a:gd name="T17" fmla="*/ 49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4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8" y="24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2" name="Freeform 65">
              <a:extLst>
                <a:ext uri="{FF2B5EF4-FFF2-40B4-BE49-F238E27FC236}">
                  <a16:creationId xmlns:a16="http://schemas.microsoft.com/office/drawing/2014/main" id="{509F9137-0F4D-A038-7700-E557B19C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713" y="3649663"/>
              <a:ext cx="150812" cy="150813"/>
            </a:xfrm>
            <a:custGeom>
              <a:avLst/>
              <a:gdLst>
                <a:gd name="T0" fmla="*/ 84 w 95"/>
                <a:gd name="T1" fmla="*/ 77 h 95"/>
                <a:gd name="T2" fmla="*/ 84 w 95"/>
                <a:gd name="T3" fmla="*/ 75 h 95"/>
                <a:gd name="T4" fmla="*/ 86 w 95"/>
                <a:gd name="T5" fmla="*/ 73 h 95"/>
                <a:gd name="T6" fmla="*/ 88 w 95"/>
                <a:gd name="T7" fmla="*/ 70 h 95"/>
                <a:gd name="T8" fmla="*/ 89 w 95"/>
                <a:gd name="T9" fmla="*/ 69 h 95"/>
                <a:gd name="T10" fmla="*/ 92 w 95"/>
                <a:gd name="T11" fmla="*/ 63 h 95"/>
                <a:gd name="T12" fmla="*/ 94 w 95"/>
                <a:gd name="T13" fmla="*/ 56 h 95"/>
                <a:gd name="T14" fmla="*/ 94 w 95"/>
                <a:gd name="T15" fmla="*/ 54 h 95"/>
                <a:gd name="T16" fmla="*/ 95 w 95"/>
                <a:gd name="T17" fmla="*/ 49 h 95"/>
                <a:gd name="T18" fmla="*/ 95 w 95"/>
                <a:gd name="T19" fmla="*/ 42 h 95"/>
                <a:gd name="T20" fmla="*/ 92 w 95"/>
                <a:gd name="T21" fmla="*/ 33 h 95"/>
                <a:gd name="T22" fmla="*/ 89 w 95"/>
                <a:gd name="T23" fmla="*/ 24 h 95"/>
                <a:gd name="T24" fmla="*/ 84 w 95"/>
                <a:gd name="T25" fmla="*/ 17 h 95"/>
                <a:gd name="T26" fmla="*/ 77 w 95"/>
                <a:gd name="T27" fmla="*/ 10 h 95"/>
                <a:gd name="T28" fmla="*/ 69 w 95"/>
                <a:gd name="T29" fmla="*/ 5 h 95"/>
                <a:gd name="T30" fmla="*/ 61 w 95"/>
                <a:gd name="T31" fmla="*/ 2 h 95"/>
                <a:gd name="T32" fmla="*/ 52 w 95"/>
                <a:gd name="T33" fmla="*/ 0 h 95"/>
                <a:gd name="T34" fmla="*/ 42 w 95"/>
                <a:gd name="T35" fmla="*/ 0 h 95"/>
                <a:gd name="T36" fmla="*/ 29 w 95"/>
                <a:gd name="T37" fmla="*/ 3 h 95"/>
                <a:gd name="T38" fmla="*/ 21 w 95"/>
                <a:gd name="T39" fmla="*/ 7 h 95"/>
                <a:gd name="T40" fmla="*/ 8 w 95"/>
                <a:gd name="T41" fmla="*/ 21 h 95"/>
                <a:gd name="T42" fmla="*/ 4 w 95"/>
                <a:gd name="T43" fmla="*/ 29 h 95"/>
                <a:gd name="T44" fmla="*/ 0 w 95"/>
                <a:gd name="T45" fmla="*/ 42 h 95"/>
                <a:gd name="T46" fmla="*/ 0 w 95"/>
                <a:gd name="T47" fmla="*/ 52 h 95"/>
                <a:gd name="T48" fmla="*/ 2 w 95"/>
                <a:gd name="T49" fmla="*/ 61 h 95"/>
                <a:gd name="T50" fmla="*/ 5 w 95"/>
                <a:gd name="T51" fmla="*/ 69 h 95"/>
                <a:gd name="T52" fmla="*/ 10 w 95"/>
                <a:gd name="T53" fmla="*/ 77 h 95"/>
                <a:gd name="T54" fmla="*/ 17 w 95"/>
                <a:gd name="T55" fmla="*/ 83 h 95"/>
                <a:gd name="T56" fmla="*/ 25 w 95"/>
                <a:gd name="T57" fmla="*/ 89 h 95"/>
                <a:gd name="T58" fmla="*/ 33 w 95"/>
                <a:gd name="T59" fmla="*/ 92 h 95"/>
                <a:gd name="T60" fmla="*/ 42 w 95"/>
                <a:gd name="T61" fmla="*/ 94 h 95"/>
                <a:gd name="T62" fmla="*/ 50 w 95"/>
                <a:gd name="T63" fmla="*/ 94 h 95"/>
                <a:gd name="T64" fmla="*/ 54 w 95"/>
                <a:gd name="T65" fmla="*/ 94 h 95"/>
                <a:gd name="T66" fmla="*/ 57 w 95"/>
                <a:gd name="T67" fmla="*/ 94 h 95"/>
                <a:gd name="T68" fmla="*/ 63 w 95"/>
                <a:gd name="T69" fmla="*/ 91 h 95"/>
                <a:gd name="T70" fmla="*/ 69 w 95"/>
                <a:gd name="T71" fmla="*/ 89 h 95"/>
                <a:gd name="T72" fmla="*/ 70 w 95"/>
                <a:gd name="T73" fmla="*/ 88 h 95"/>
                <a:gd name="T74" fmla="*/ 73 w 95"/>
                <a:gd name="T75" fmla="*/ 86 h 95"/>
                <a:gd name="T76" fmla="*/ 75 w 95"/>
                <a:gd name="T77" fmla="*/ 84 h 95"/>
                <a:gd name="T78" fmla="*/ 77 w 95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95">
                  <a:moveTo>
                    <a:pt x="81" y="80"/>
                  </a:move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7"/>
                  </a:lnTo>
                  <a:lnTo>
                    <a:pt x="95" y="42"/>
                  </a:lnTo>
                  <a:lnTo>
                    <a:pt x="94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4"/>
                  </a:lnTo>
                  <a:lnTo>
                    <a:pt x="86" y="21"/>
                  </a:lnTo>
                  <a:lnTo>
                    <a:pt x="84" y="17"/>
                  </a:lnTo>
                  <a:lnTo>
                    <a:pt x="81" y="13"/>
                  </a:lnTo>
                  <a:lnTo>
                    <a:pt x="77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6" y="3"/>
                  </a:lnTo>
                  <a:lnTo>
                    <a:pt x="61" y="2"/>
                  </a:lnTo>
                  <a:lnTo>
                    <a:pt x="57" y="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4" y="13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4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2" y="61"/>
                  </a:lnTo>
                  <a:lnTo>
                    <a:pt x="4" y="65"/>
                  </a:lnTo>
                  <a:lnTo>
                    <a:pt x="5" y="69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4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5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8" y="95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6" y="91"/>
                  </a:lnTo>
                  <a:lnTo>
                    <a:pt x="69" y="89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1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3" name="Freeform 66">
              <a:extLst>
                <a:ext uri="{FF2B5EF4-FFF2-40B4-BE49-F238E27FC236}">
                  <a16:creationId xmlns:a16="http://schemas.microsoft.com/office/drawing/2014/main" id="{86EDE4D6-5358-0CFF-DA0D-CF2229CF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4500563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8 w 94"/>
                <a:gd name="T7" fmla="*/ 70 h 95"/>
                <a:gd name="T8" fmla="*/ 89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4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9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9 w 94"/>
                <a:gd name="T29" fmla="*/ 5 h 95"/>
                <a:gd name="T30" fmla="*/ 61 w 94"/>
                <a:gd name="T31" fmla="*/ 2 h 95"/>
                <a:gd name="T32" fmla="*/ 52 w 94"/>
                <a:gd name="T33" fmla="*/ 0 h 95"/>
                <a:gd name="T34" fmla="*/ 42 w 94"/>
                <a:gd name="T35" fmla="*/ 0 h 95"/>
                <a:gd name="T36" fmla="*/ 29 w 94"/>
                <a:gd name="T37" fmla="*/ 3 h 95"/>
                <a:gd name="T38" fmla="*/ 21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2 w 94"/>
                <a:gd name="T49" fmla="*/ 61 h 95"/>
                <a:gd name="T50" fmla="*/ 5 w 94"/>
                <a:gd name="T51" fmla="*/ 69 h 95"/>
                <a:gd name="T52" fmla="*/ 10 w 94"/>
                <a:gd name="T53" fmla="*/ 77 h 95"/>
                <a:gd name="T54" fmla="*/ 17 w 94"/>
                <a:gd name="T55" fmla="*/ 83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4 h 95"/>
                <a:gd name="T62" fmla="*/ 49 w 94"/>
                <a:gd name="T63" fmla="*/ 94 h 95"/>
                <a:gd name="T64" fmla="*/ 54 w 94"/>
                <a:gd name="T65" fmla="*/ 94 h 95"/>
                <a:gd name="T66" fmla="*/ 56 w 94"/>
                <a:gd name="T67" fmla="*/ 94 h 95"/>
                <a:gd name="T68" fmla="*/ 63 w 94"/>
                <a:gd name="T69" fmla="*/ 91 h 95"/>
                <a:gd name="T70" fmla="*/ 69 w 94"/>
                <a:gd name="T71" fmla="*/ 89 h 95"/>
                <a:gd name="T72" fmla="*/ 70 w 94"/>
                <a:gd name="T73" fmla="*/ 88 h 95"/>
                <a:gd name="T74" fmla="*/ 73 w 94"/>
                <a:gd name="T75" fmla="*/ 86 h 95"/>
                <a:gd name="T76" fmla="*/ 75 w 94"/>
                <a:gd name="T77" fmla="*/ 84 h 95"/>
                <a:gd name="T78" fmla="*/ 76 w 94"/>
                <a:gd name="T79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0"/>
                  </a:moveTo>
                  <a:lnTo>
                    <a:pt x="83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1" y="29"/>
                  </a:lnTo>
                  <a:lnTo>
                    <a:pt x="89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3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9" y="5"/>
                  </a:lnTo>
                  <a:lnTo>
                    <a:pt x="65" y="3"/>
                  </a:lnTo>
                  <a:lnTo>
                    <a:pt x="61" y="2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7" y="83"/>
                  </a:lnTo>
                  <a:lnTo>
                    <a:pt x="21" y="86"/>
                  </a:lnTo>
                  <a:lnTo>
                    <a:pt x="24" y="89"/>
                  </a:lnTo>
                  <a:lnTo>
                    <a:pt x="29" y="91"/>
                  </a:lnTo>
                  <a:lnTo>
                    <a:pt x="33" y="92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7" y="95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1" y="92"/>
                  </a:lnTo>
                  <a:lnTo>
                    <a:pt x="63" y="91"/>
                  </a:lnTo>
                  <a:lnTo>
                    <a:pt x="65" y="91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1" y="87"/>
                  </a:lnTo>
                  <a:lnTo>
                    <a:pt x="73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6" y="83"/>
                  </a:lnTo>
                  <a:lnTo>
                    <a:pt x="80" y="80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4" name="Freeform 67">
              <a:extLst>
                <a:ext uri="{FF2B5EF4-FFF2-40B4-BE49-F238E27FC236}">
                  <a16:creationId xmlns:a16="http://schemas.microsoft.com/office/drawing/2014/main" id="{A8210447-8401-5389-B587-602D59D5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200" y="4745038"/>
              <a:ext cx="149225" cy="150813"/>
            </a:xfrm>
            <a:custGeom>
              <a:avLst/>
              <a:gdLst>
                <a:gd name="T0" fmla="*/ 83 w 94"/>
                <a:gd name="T1" fmla="*/ 77 h 95"/>
                <a:gd name="T2" fmla="*/ 84 w 94"/>
                <a:gd name="T3" fmla="*/ 75 h 95"/>
                <a:gd name="T4" fmla="*/ 86 w 94"/>
                <a:gd name="T5" fmla="*/ 73 h 95"/>
                <a:gd name="T6" fmla="*/ 87 w 94"/>
                <a:gd name="T7" fmla="*/ 70 h 95"/>
                <a:gd name="T8" fmla="*/ 88 w 94"/>
                <a:gd name="T9" fmla="*/ 69 h 95"/>
                <a:gd name="T10" fmla="*/ 91 w 94"/>
                <a:gd name="T11" fmla="*/ 63 h 95"/>
                <a:gd name="T12" fmla="*/ 93 w 94"/>
                <a:gd name="T13" fmla="*/ 57 h 95"/>
                <a:gd name="T14" fmla="*/ 93 w 94"/>
                <a:gd name="T15" fmla="*/ 54 h 95"/>
                <a:gd name="T16" fmla="*/ 94 w 94"/>
                <a:gd name="T17" fmla="*/ 50 h 95"/>
                <a:gd name="T18" fmla="*/ 94 w 94"/>
                <a:gd name="T19" fmla="*/ 42 h 95"/>
                <a:gd name="T20" fmla="*/ 92 w 94"/>
                <a:gd name="T21" fmla="*/ 33 h 95"/>
                <a:gd name="T22" fmla="*/ 88 w 94"/>
                <a:gd name="T23" fmla="*/ 25 h 95"/>
                <a:gd name="T24" fmla="*/ 83 w 94"/>
                <a:gd name="T25" fmla="*/ 17 h 95"/>
                <a:gd name="T26" fmla="*/ 76 w 94"/>
                <a:gd name="T27" fmla="*/ 10 h 95"/>
                <a:gd name="T28" fmla="*/ 68 w 94"/>
                <a:gd name="T29" fmla="*/ 5 h 95"/>
                <a:gd name="T30" fmla="*/ 60 w 94"/>
                <a:gd name="T31" fmla="*/ 2 h 95"/>
                <a:gd name="T32" fmla="*/ 51 w 94"/>
                <a:gd name="T33" fmla="*/ 0 h 95"/>
                <a:gd name="T34" fmla="*/ 42 w 94"/>
                <a:gd name="T35" fmla="*/ 0 h 95"/>
                <a:gd name="T36" fmla="*/ 28 w 94"/>
                <a:gd name="T37" fmla="*/ 3 h 95"/>
                <a:gd name="T38" fmla="*/ 20 w 94"/>
                <a:gd name="T39" fmla="*/ 7 h 95"/>
                <a:gd name="T40" fmla="*/ 7 w 94"/>
                <a:gd name="T41" fmla="*/ 21 h 95"/>
                <a:gd name="T42" fmla="*/ 3 w 94"/>
                <a:gd name="T43" fmla="*/ 29 h 95"/>
                <a:gd name="T44" fmla="*/ 0 w 94"/>
                <a:gd name="T45" fmla="*/ 42 h 95"/>
                <a:gd name="T46" fmla="*/ 0 w 94"/>
                <a:gd name="T47" fmla="*/ 52 h 95"/>
                <a:gd name="T48" fmla="*/ 1 w 94"/>
                <a:gd name="T49" fmla="*/ 61 h 95"/>
                <a:gd name="T50" fmla="*/ 4 w 94"/>
                <a:gd name="T51" fmla="*/ 69 h 95"/>
                <a:gd name="T52" fmla="*/ 9 w 94"/>
                <a:gd name="T53" fmla="*/ 77 h 95"/>
                <a:gd name="T54" fmla="*/ 16 w 94"/>
                <a:gd name="T55" fmla="*/ 84 h 95"/>
                <a:gd name="T56" fmla="*/ 24 w 94"/>
                <a:gd name="T57" fmla="*/ 89 h 95"/>
                <a:gd name="T58" fmla="*/ 33 w 94"/>
                <a:gd name="T59" fmla="*/ 92 h 95"/>
                <a:gd name="T60" fmla="*/ 42 w 94"/>
                <a:gd name="T61" fmla="*/ 95 h 95"/>
                <a:gd name="T62" fmla="*/ 49 w 94"/>
                <a:gd name="T63" fmla="*/ 95 h 95"/>
                <a:gd name="T64" fmla="*/ 53 w 94"/>
                <a:gd name="T65" fmla="*/ 94 h 95"/>
                <a:gd name="T66" fmla="*/ 56 w 94"/>
                <a:gd name="T67" fmla="*/ 94 h 95"/>
                <a:gd name="T68" fmla="*/ 62 w 94"/>
                <a:gd name="T69" fmla="*/ 92 h 95"/>
                <a:gd name="T70" fmla="*/ 68 w 94"/>
                <a:gd name="T71" fmla="*/ 89 h 95"/>
                <a:gd name="T72" fmla="*/ 69 w 94"/>
                <a:gd name="T73" fmla="*/ 88 h 95"/>
                <a:gd name="T74" fmla="*/ 73 w 94"/>
                <a:gd name="T75" fmla="*/ 86 h 95"/>
                <a:gd name="T76" fmla="*/ 74 w 94"/>
                <a:gd name="T77" fmla="*/ 84 h 95"/>
                <a:gd name="T78" fmla="*/ 76 w 94"/>
                <a:gd name="T7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95">
                  <a:moveTo>
                    <a:pt x="80" y="81"/>
                  </a:moveTo>
                  <a:lnTo>
                    <a:pt x="83" y="77"/>
                  </a:lnTo>
                  <a:lnTo>
                    <a:pt x="83" y="76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3"/>
                  </a:lnTo>
                  <a:lnTo>
                    <a:pt x="87" y="71"/>
                  </a:lnTo>
                  <a:lnTo>
                    <a:pt x="87" y="70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1" y="63"/>
                  </a:lnTo>
                  <a:lnTo>
                    <a:pt x="92" y="61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4" y="52"/>
                  </a:lnTo>
                  <a:lnTo>
                    <a:pt x="94" y="50"/>
                  </a:lnTo>
                  <a:lnTo>
                    <a:pt x="94" y="47"/>
                  </a:lnTo>
                  <a:lnTo>
                    <a:pt x="94" y="42"/>
                  </a:lnTo>
                  <a:lnTo>
                    <a:pt x="93" y="38"/>
                  </a:lnTo>
                  <a:lnTo>
                    <a:pt x="92" y="33"/>
                  </a:lnTo>
                  <a:lnTo>
                    <a:pt x="90" y="29"/>
                  </a:lnTo>
                  <a:lnTo>
                    <a:pt x="88" y="25"/>
                  </a:lnTo>
                  <a:lnTo>
                    <a:pt x="86" y="21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10"/>
                  </a:lnTo>
                  <a:lnTo>
                    <a:pt x="73" y="7"/>
                  </a:lnTo>
                  <a:lnTo>
                    <a:pt x="68" y="5"/>
                  </a:lnTo>
                  <a:lnTo>
                    <a:pt x="65" y="3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5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3" y="66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6"/>
                  </a:lnTo>
                  <a:lnTo>
                    <a:pt x="24" y="89"/>
                  </a:lnTo>
                  <a:lnTo>
                    <a:pt x="28" y="91"/>
                  </a:lnTo>
                  <a:lnTo>
                    <a:pt x="33" y="92"/>
                  </a:lnTo>
                  <a:lnTo>
                    <a:pt x="37" y="94"/>
                  </a:lnTo>
                  <a:lnTo>
                    <a:pt x="42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3" y="94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68" y="89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70" y="88"/>
                  </a:lnTo>
                  <a:lnTo>
                    <a:pt x="73" y="86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80" y="81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>
                <a:latin typeface="+mn-lt"/>
              </a:endParaRPr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9A411D84-147C-6F21-A11B-8E24E6E6F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356" y="3472399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251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6" name="Rectangle 43">
              <a:extLst>
                <a:ext uri="{FF2B5EF4-FFF2-40B4-BE49-F238E27FC236}">
                  <a16:creationId xmlns:a16="http://schemas.microsoft.com/office/drawing/2014/main" id="{203A9C5C-CA9B-88E5-F3E4-CF7C8D8B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584" y="3389311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275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7" name="Rectangle 43">
              <a:extLst>
                <a:ext uri="{FF2B5EF4-FFF2-40B4-BE49-F238E27FC236}">
                  <a16:creationId xmlns:a16="http://schemas.microsoft.com/office/drawing/2014/main" id="{FD72D54E-5DEC-9DC2-0FF3-6A5141F32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984" y="3428484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248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8" name="Rectangle 43">
              <a:extLst>
                <a:ext uri="{FF2B5EF4-FFF2-40B4-BE49-F238E27FC236}">
                  <a16:creationId xmlns:a16="http://schemas.microsoft.com/office/drawing/2014/main" id="{6189914C-AF42-6145-4FFD-1DE1E1BA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505" y="3554155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187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427EC6F1-8F2A-F1A2-E79F-9A1B8899D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4053" y="3688041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132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0" name="Rectangle 43">
              <a:extLst>
                <a:ext uri="{FF2B5EF4-FFF2-40B4-BE49-F238E27FC236}">
                  <a16:creationId xmlns:a16="http://schemas.microsoft.com/office/drawing/2014/main" id="{41B478FF-81EA-D2A2-9C3C-B1405485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5650" y="3993120"/>
              <a:ext cx="231592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64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1" name="Rectangle 43">
              <a:extLst>
                <a:ext uri="{FF2B5EF4-FFF2-40B4-BE49-F238E27FC236}">
                  <a16:creationId xmlns:a16="http://schemas.microsoft.com/office/drawing/2014/main" id="{861AD5A7-6032-7428-CB87-78F90EE58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133" y="3171548"/>
              <a:ext cx="347387" cy="239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423</a:t>
              </a:r>
              <a:endParaRPr kumimoji="0" lang="fr-FR" altLang="fr-FR" sz="2000" b="1" i="0" u="none" strike="noStrike" cap="none" normalizeH="0" baseline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E4061DA-840C-DDF4-2418-56C2F3A337A5}"/>
                </a:ext>
              </a:extLst>
            </p:cNvPr>
            <p:cNvSpPr/>
            <p:nvPr/>
          </p:nvSpPr>
          <p:spPr bwMode="auto">
            <a:xfrm>
              <a:off x="4001593" y="4697015"/>
              <a:ext cx="802929" cy="30730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RT: WT</a:t>
              </a:r>
            </a:p>
          </p:txBody>
        </p:sp>
        <p:cxnSp>
          <p:nvCxnSpPr>
            <p:cNvPr id="53" name="Connecteur droit avec flèche 52">
              <a:extLst>
                <a:ext uri="{FF2B5EF4-FFF2-40B4-BE49-F238E27FC236}">
                  <a16:creationId xmlns:a16="http://schemas.microsoft.com/office/drawing/2014/main" id="{60EC0777-40EB-85D7-7ED5-60FE7444556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459192" y="4819650"/>
              <a:ext cx="483641" cy="476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CA5F611-6FF8-BD1F-FF3F-F8446C232237}"/>
                </a:ext>
              </a:extLst>
            </p:cNvPr>
            <p:cNvSpPr/>
            <p:nvPr/>
          </p:nvSpPr>
          <p:spPr bwMode="auto">
            <a:xfrm>
              <a:off x="3564223" y="2661449"/>
              <a:ext cx="827226" cy="5121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CA: WT</a:t>
              </a:r>
            </a:p>
            <a:p>
              <a:pPr algn="ctr"/>
              <a:r>
                <a:rPr lang="fr-FR" sz="1200" b="1" dirty="0"/>
                <a:t>RT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  <a:latin typeface="+mn-lt"/>
                </a:rPr>
                <a:t>: WT</a:t>
              </a:r>
            </a:p>
          </p:txBody>
        </p:sp>
        <p:cxnSp>
          <p:nvCxnSpPr>
            <p:cNvPr id="55" name="Connecteur droit avec flèche 54">
              <a:extLst>
                <a:ext uri="{FF2B5EF4-FFF2-40B4-BE49-F238E27FC236}">
                  <a16:creationId xmlns:a16="http://schemas.microsoft.com/office/drawing/2014/main" id="{23C44C46-B476-112A-623E-6A2AE177BB1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259850" y="3068960"/>
              <a:ext cx="227901" cy="574879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Connecteur droit avec flèche 55">
              <a:extLst>
                <a:ext uri="{FF2B5EF4-FFF2-40B4-BE49-F238E27FC236}">
                  <a16:creationId xmlns:a16="http://schemas.microsoft.com/office/drawing/2014/main" id="{C42D6CD3-0F17-D586-FFE8-3904D3E5057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140407" y="3438918"/>
              <a:ext cx="550283" cy="340568"/>
            </a:xfrm>
            <a:prstGeom prst="straightConnector1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593C90B-B905-B757-6570-2CA3DA5B4998}"/>
                </a:ext>
              </a:extLst>
            </p:cNvPr>
            <p:cNvSpPr/>
            <p:nvPr/>
          </p:nvSpPr>
          <p:spPr bwMode="auto">
            <a:xfrm>
              <a:off x="5405181" y="3203664"/>
              <a:ext cx="1741563" cy="5121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CA : WT</a:t>
              </a:r>
            </a:p>
            <a:p>
              <a:pPr algn="ctr"/>
              <a:r>
                <a:rPr lang="fr-FR" sz="1200" b="1" dirty="0"/>
                <a:t>RT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: Not 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amplified</a:t>
              </a:r>
              <a:r>
                <a:rPr kumimoji="0" lang="fr-FR" sz="1200" b="1" i="0" u="none" strike="noStrike" cap="none" normalizeH="0" baseline="0" dirty="0">
                  <a:ln>
                    <a:noFill/>
                  </a:ln>
                  <a:effectLst/>
                </a:rPr>
                <a:t> </a:t>
              </a:r>
            </a:p>
          </p:txBody>
        </p:sp>
      </p:grpSp>
      <p:sp>
        <p:nvSpPr>
          <p:cNvPr id="84" name="ZoneTexte 83">
            <a:extLst>
              <a:ext uri="{FF2B5EF4-FFF2-40B4-BE49-F238E27FC236}">
                <a16:creationId xmlns:a16="http://schemas.microsoft.com/office/drawing/2014/main" id="{43C93EF3-FB4E-0274-9D37-A64D23A078C1}"/>
              </a:ext>
            </a:extLst>
          </p:cNvPr>
          <p:cNvSpPr txBox="1"/>
          <p:nvPr/>
        </p:nvSpPr>
        <p:spPr>
          <a:xfrm>
            <a:off x="6260332" y="1787890"/>
            <a:ext cx="498131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effectLst/>
              </a:rPr>
              <a:t>Virologic Analysis of Participant Meeting Criteria for Post-Baseline Resistance Analysis</a:t>
            </a:r>
            <a:endParaRPr lang="en-US" noProof="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6242794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4395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Hansen 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US" sz="1200" i="1" noProof="0" dirty="0">
                <a:solidFill>
                  <a:srgbClr val="0070C0"/>
                </a:solidFill>
                <a:latin typeface="+mn-lt"/>
              </a:rPr>
              <a:t>72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4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52460E9-E091-CDB5-45A5-B95E0736E2D6}"/>
              </a:ext>
            </a:extLst>
          </p:cNvPr>
          <p:cNvSpPr txBox="1"/>
          <p:nvPr/>
        </p:nvSpPr>
        <p:spPr>
          <a:xfrm>
            <a:off x="4266875" y="1496405"/>
            <a:ext cx="3842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noProof="0" dirty="0">
                <a:solidFill>
                  <a:srgbClr val="0070C0"/>
                </a:solidFill>
              </a:rPr>
              <a:t>Fold change in INSTI susceptibility</a:t>
            </a:r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8F8040D4-394D-FFCC-D156-762505EF2A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1070147" cy="1481068"/>
          </a:xfrm>
        </p:spPr>
        <p:txBody>
          <a:bodyPr/>
          <a:lstStyle/>
          <a:p>
            <a:r>
              <a:rPr lang="en-US" noProof="0" dirty="0"/>
              <a:t>GS-1720, new once-daily INSTI: in vitro resistance profile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BC79005D-35DA-CE8C-C16F-90239511B3E4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66801" y="1077798"/>
            <a:ext cx="7398275" cy="662879"/>
          </a:xfrm>
          <a:noFill/>
        </p:spPr>
        <p:txBody>
          <a:bodyPr>
            <a:normAutofit/>
          </a:bodyPr>
          <a:lstStyle/>
          <a:p>
            <a:r>
              <a:rPr lang="en-US" sz="1800" noProof="0" dirty="0"/>
              <a:t>55 viruses containing integrase substitutions assessed by </a:t>
            </a:r>
            <a:r>
              <a:rPr lang="en-US" sz="1800" noProof="0" dirty="0" err="1"/>
              <a:t>Phenosense</a:t>
            </a:r>
            <a:r>
              <a:rPr lang="en-US" sz="1800" noProof="0" dirty="0"/>
              <a:t>®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41C8BD6-4737-D282-BF5F-A1E9D4DCAFD6}"/>
              </a:ext>
            </a:extLst>
          </p:cNvPr>
          <p:cNvSpPr txBox="1"/>
          <p:nvPr/>
        </p:nvSpPr>
        <p:spPr>
          <a:xfrm>
            <a:off x="366800" y="5765627"/>
            <a:ext cx="10955573" cy="978729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GS-1720 in vitro resistance profile is comparable to BIC</a:t>
            </a:r>
          </a:p>
          <a:p>
            <a:r>
              <a:rPr lang="en-US" dirty="0"/>
              <a:t>High-level resistance to GS-1720 requires at least 3 IN mutations (G140A/S + Q148H/K +L74I, T97A or E138A/K)</a:t>
            </a:r>
          </a:p>
        </p:txBody>
      </p:sp>
      <p:grpSp>
        <p:nvGrpSpPr>
          <p:cNvPr id="34" name="Grouper 6">
            <a:extLst>
              <a:ext uri="{FF2B5EF4-FFF2-40B4-BE49-F238E27FC236}">
                <a16:creationId xmlns:a16="http://schemas.microsoft.com/office/drawing/2014/main" id="{ADB025AD-B017-EE42-C8A7-775E07C956A9}"/>
              </a:ext>
            </a:extLst>
          </p:cNvPr>
          <p:cNvGrpSpPr/>
          <p:nvPr/>
        </p:nvGrpSpPr>
        <p:grpSpPr>
          <a:xfrm>
            <a:off x="953786" y="1906931"/>
            <a:ext cx="10915190" cy="4266476"/>
            <a:chOff x="731016" y="2233185"/>
            <a:chExt cx="10915190" cy="4266476"/>
          </a:xfrm>
        </p:grpSpPr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BC2E0D3D-062F-4987-C13F-2B935D38D2C5}"/>
                </a:ext>
              </a:extLst>
            </p:cNvPr>
            <p:cNvSpPr txBox="1"/>
            <p:nvPr/>
          </p:nvSpPr>
          <p:spPr>
            <a:xfrm>
              <a:off x="894522" y="4978953"/>
              <a:ext cx="2664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0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D27B9546-29D1-CC47-9371-0F9228645C85}"/>
                </a:ext>
              </a:extLst>
            </p:cNvPr>
            <p:cNvSpPr txBox="1"/>
            <p:nvPr/>
          </p:nvSpPr>
          <p:spPr>
            <a:xfrm>
              <a:off x="812770" y="4467225"/>
              <a:ext cx="3481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50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91ABAE6A-5A7F-914E-EE25-F631C462B751}"/>
                </a:ext>
              </a:extLst>
            </p:cNvPr>
            <p:cNvSpPr txBox="1"/>
            <p:nvPr/>
          </p:nvSpPr>
          <p:spPr>
            <a:xfrm>
              <a:off x="731016" y="395549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100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C5B0493D-2A27-B287-6BE4-D2508D59C11B}"/>
                </a:ext>
              </a:extLst>
            </p:cNvPr>
            <p:cNvSpPr txBox="1"/>
            <p:nvPr/>
          </p:nvSpPr>
          <p:spPr>
            <a:xfrm>
              <a:off x="731016" y="344376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150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8DDC8E34-9F0D-5E30-5E18-1C92968F4F75}"/>
                </a:ext>
              </a:extLst>
            </p:cNvPr>
            <p:cNvSpPr txBox="1"/>
            <p:nvPr/>
          </p:nvSpPr>
          <p:spPr>
            <a:xfrm>
              <a:off x="731016" y="2932035"/>
              <a:ext cx="4299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>
                  <a:latin typeface="Aptos" panose="020B0004020202020204" pitchFamily="34" charset="0"/>
                </a:rPr>
                <a:t>200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4CAD9B86-DBC2-01AE-30ED-6EB68AFE7CED}"/>
                </a:ext>
              </a:extLst>
            </p:cNvPr>
            <p:cNvSpPr txBox="1"/>
            <p:nvPr/>
          </p:nvSpPr>
          <p:spPr>
            <a:xfrm>
              <a:off x="10466447" y="4918142"/>
              <a:ext cx="7564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latin typeface="Aptos" panose="020B0004020202020204" pitchFamily="34" charset="0"/>
                </a:rPr>
                <a:t>GS-1720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1ACF141A-64A4-9A24-E1FB-E08F82129408}"/>
                </a:ext>
              </a:extLst>
            </p:cNvPr>
            <p:cNvSpPr txBox="1"/>
            <p:nvPr/>
          </p:nvSpPr>
          <p:spPr>
            <a:xfrm>
              <a:off x="10666472" y="4750002"/>
              <a:ext cx="4331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BIC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3B4C3488-816C-393F-9B91-BC7270689BAC}"/>
                </a:ext>
              </a:extLst>
            </p:cNvPr>
            <p:cNvSpPr txBox="1"/>
            <p:nvPr/>
          </p:nvSpPr>
          <p:spPr>
            <a:xfrm>
              <a:off x="10809557" y="4581861"/>
              <a:ext cx="4831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CAB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984F4F50-B29C-58EF-5666-D263AF6D945D}"/>
                </a:ext>
              </a:extLst>
            </p:cNvPr>
            <p:cNvSpPr txBox="1"/>
            <p:nvPr/>
          </p:nvSpPr>
          <p:spPr>
            <a:xfrm>
              <a:off x="11000057" y="4413720"/>
              <a:ext cx="4569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>
                  <a:latin typeface="Aptos" panose="020B0004020202020204" pitchFamily="34" charset="0"/>
                </a:rPr>
                <a:t>RAL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A703412D-33C1-75E8-6A34-61EE34B60A7E}"/>
                </a:ext>
              </a:extLst>
            </p:cNvPr>
            <p:cNvSpPr txBox="1"/>
            <p:nvPr/>
          </p:nvSpPr>
          <p:spPr>
            <a:xfrm>
              <a:off x="11171717" y="4245579"/>
              <a:ext cx="4744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b="1" dirty="0">
                  <a:latin typeface="Aptos" panose="020B0004020202020204" pitchFamily="34" charset="0"/>
                </a:rPr>
                <a:t>EVG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8DB1F1F1-F884-7E62-99A4-30ACC1689532}"/>
                </a:ext>
              </a:extLst>
            </p:cNvPr>
            <p:cNvSpPr txBox="1"/>
            <p:nvPr/>
          </p:nvSpPr>
          <p:spPr>
            <a:xfrm rot="18457788">
              <a:off x="956928" y="5190342"/>
              <a:ext cx="4171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T66I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D7D1B95F-0145-E509-E575-A977BF3B6C6D}"/>
                </a:ext>
              </a:extLst>
            </p:cNvPr>
            <p:cNvSpPr txBox="1"/>
            <p:nvPr/>
          </p:nvSpPr>
          <p:spPr>
            <a:xfrm rot="18457788">
              <a:off x="1100484" y="5206845"/>
              <a:ext cx="45878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T66A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6C2EFBF0-DA4D-9515-9ED8-D878FE656838}"/>
                </a:ext>
              </a:extLst>
            </p:cNvPr>
            <p:cNvSpPr txBox="1"/>
            <p:nvPr/>
          </p:nvSpPr>
          <p:spPr>
            <a:xfrm rot="18457788">
              <a:off x="1266482" y="5205576"/>
              <a:ext cx="45557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T66K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7300EA3-FB26-E4A3-30C9-61601B2F101D}"/>
                </a:ext>
              </a:extLst>
            </p:cNvPr>
            <p:cNvSpPr txBox="1"/>
            <p:nvPr/>
          </p:nvSpPr>
          <p:spPr>
            <a:xfrm rot="18457788">
              <a:off x="1414847" y="5218271"/>
              <a:ext cx="4876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D3727A3B-5A03-0763-0A08-1FCD026A05CA}"/>
                </a:ext>
              </a:extLst>
            </p:cNvPr>
            <p:cNvSpPr txBox="1"/>
            <p:nvPr/>
          </p:nvSpPr>
          <p:spPr>
            <a:xfrm rot="18457788">
              <a:off x="1579242" y="5218271"/>
              <a:ext cx="4876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264EA730-649B-93F0-04CF-95D0A85A614D}"/>
                </a:ext>
              </a:extLst>
            </p:cNvPr>
            <p:cNvSpPr txBox="1"/>
            <p:nvPr/>
          </p:nvSpPr>
          <p:spPr>
            <a:xfrm rot="18457788">
              <a:off x="1723599" y="5234141"/>
              <a:ext cx="52771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F121Y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32B7F9C4-7784-C181-4C02-031E086356C3}"/>
                </a:ext>
              </a:extLst>
            </p:cNvPr>
            <p:cNvSpPr txBox="1"/>
            <p:nvPr/>
          </p:nvSpPr>
          <p:spPr>
            <a:xfrm rot="18457788">
              <a:off x="1877575" y="5242392"/>
              <a:ext cx="54854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Y143C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2D83982A-078B-A72D-9F6D-1FFB6E8E744B}"/>
                </a:ext>
              </a:extLst>
            </p:cNvPr>
            <p:cNvSpPr txBox="1"/>
            <p:nvPr/>
          </p:nvSpPr>
          <p:spPr>
            <a:xfrm rot="18457788">
              <a:off x="2041970" y="5242392"/>
              <a:ext cx="54854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Y143C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F9BB28EE-7C76-4427-2D4B-29807A62F20B}"/>
                </a:ext>
              </a:extLst>
            </p:cNvPr>
            <p:cNvSpPr txBox="1"/>
            <p:nvPr/>
          </p:nvSpPr>
          <p:spPr>
            <a:xfrm rot="18457788">
              <a:off x="2204762" y="5243662"/>
              <a:ext cx="5517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Y143H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34D18FB4-1D32-6B1E-7E95-90610C51A57D}"/>
                </a:ext>
              </a:extLst>
            </p:cNvPr>
            <p:cNvSpPr txBox="1"/>
            <p:nvPr/>
          </p:nvSpPr>
          <p:spPr>
            <a:xfrm rot="18457788">
              <a:off x="2376370" y="5237949"/>
              <a:ext cx="53732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8AE8F7ED-FBB7-EA4A-1192-68DE8642660B}"/>
                </a:ext>
              </a:extLst>
            </p:cNvPr>
            <p:cNvSpPr txBox="1"/>
            <p:nvPr/>
          </p:nvSpPr>
          <p:spPr>
            <a:xfrm rot="18457788">
              <a:off x="2540765" y="5237949"/>
              <a:ext cx="5373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B35434BB-E48B-5943-599C-636809E0F3A0}"/>
                </a:ext>
              </a:extLst>
            </p:cNvPr>
            <p:cNvSpPr txBox="1"/>
            <p:nvPr/>
          </p:nvSpPr>
          <p:spPr>
            <a:xfrm rot="18457788">
              <a:off x="2705160" y="5237949"/>
              <a:ext cx="5373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Y143R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4520297F-45CF-FB48-A50F-921E13E29869}"/>
                </a:ext>
              </a:extLst>
            </p:cNvPr>
            <p:cNvSpPr txBox="1"/>
            <p:nvPr/>
          </p:nvSpPr>
          <p:spPr>
            <a:xfrm rot="18457788">
              <a:off x="9294263" y="5603096"/>
              <a:ext cx="14061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G140A, Q148K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233359F2-CA66-7C3F-4986-4A2490E3D583}"/>
                </a:ext>
              </a:extLst>
            </p:cNvPr>
            <p:cNvSpPr txBox="1"/>
            <p:nvPr/>
          </p:nvSpPr>
          <p:spPr>
            <a:xfrm rot="18457788">
              <a:off x="9106152" y="5610078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G140C, Q148R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6371FF27-76E6-CF1A-C378-1C3BC96FB414}"/>
                </a:ext>
              </a:extLst>
            </p:cNvPr>
            <p:cNvSpPr txBox="1"/>
            <p:nvPr/>
          </p:nvSpPr>
          <p:spPr>
            <a:xfrm rot="18457788">
              <a:off x="8931962" y="5620235"/>
              <a:ext cx="14494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G140S, Q148H, Q138A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59A4FCB3-193C-1DCE-8350-45AF06EB6734}"/>
                </a:ext>
              </a:extLst>
            </p:cNvPr>
            <p:cNvSpPr txBox="1"/>
            <p:nvPr/>
          </p:nvSpPr>
          <p:spPr>
            <a:xfrm rot="18457788">
              <a:off x="8894067" y="5564374"/>
              <a:ext cx="130837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FEC11AFC-917F-E92E-D058-AD567FE4E734}"/>
                </a:ext>
              </a:extLst>
            </p:cNvPr>
            <p:cNvSpPr txBox="1"/>
            <p:nvPr/>
          </p:nvSpPr>
          <p:spPr>
            <a:xfrm rot="18457788">
              <a:off x="8714777" y="5564375"/>
              <a:ext cx="130837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F8099B85-2FF1-06F7-2599-DFEA59AFA844}"/>
                </a:ext>
              </a:extLst>
            </p:cNvPr>
            <p:cNvSpPr txBox="1"/>
            <p:nvPr/>
          </p:nvSpPr>
          <p:spPr>
            <a:xfrm rot="18457788">
              <a:off x="8510272" y="5579609"/>
              <a:ext cx="13468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G140S, Q148H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622479C5-09A6-04BA-15E0-2ABD5B611C03}"/>
                </a:ext>
              </a:extLst>
            </p:cNvPr>
            <p:cNvSpPr txBox="1"/>
            <p:nvPr/>
          </p:nvSpPr>
          <p:spPr>
            <a:xfrm rot="18457788">
              <a:off x="8288521" y="5603096"/>
              <a:ext cx="14061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G140A, Q148K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C92491A6-2C6D-B177-8172-02481C68A0D1}"/>
                </a:ext>
              </a:extLst>
            </p:cNvPr>
            <p:cNvSpPr txBox="1"/>
            <p:nvPr/>
          </p:nvSpPr>
          <p:spPr>
            <a:xfrm rot="18457788">
              <a:off x="8106391" y="5610078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G140C, Q148R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DF03FD3A-8070-C3C1-B39C-12E17A869E7D}"/>
                </a:ext>
              </a:extLst>
            </p:cNvPr>
            <p:cNvSpPr txBox="1"/>
            <p:nvPr/>
          </p:nvSpPr>
          <p:spPr>
            <a:xfrm rot="18457788">
              <a:off x="8032620" y="5564375"/>
              <a:ext cx="130837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G140S, Q148H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1A4CB3DE-E47A-D343-8298-AFD880307001}"/>
                </a:ext>
              </a:extLst>
            </p:cNvPr>
            <p:cNvSpPr txBox="1"/>
            <p:nvPr/>
          </p:nvSpPr>
          <p:spPr>
            <a:xfrm rot="18457788">
              <a:off x="7716504" y="5634199"/>
              <a:ext cx="14847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L74L/M, G140A, Q148R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BCCD673D-DD21-9CAB-8948-FA6668D46686}"/>
                </a:ext>
              </a:extLst>
            </p:cNvPr>
            <p:cNvSpPr txBox="1"/>
            <p:nvPr/>
          </p:nvSpPr>
          <p:spPr>
            <a:xfrm rot="18457788">
              <a:off x="7620796" y="5591670"/>
              <a:ext cx="137730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G140C, Q148R</a:t>
              </a:r>
            </a:p>
          </p:txBody>
        </p:sp>
        <p:sp>
          <p:nvSpPr>
            <p:cNvPr id="69" name="ZoneTexte 68">
              <a:extLst>
                <a:ext uri="{FF2B5EF4-FFF2-40B4-BE49-F238E27FC236}">
                  <a16:creationId xmlns:a16="http://schemas.microsoft.com/office/drawing/2014/main" id="{659712BE-51F1-DF58-5FE4-0E33E35B5667}"/>
                </a:ext>
              </a:extLst>
            </p:cNvPr>
            <p:cNvSpPr txBox="1"/>
            <p:nvPr/>
          </p:nvSpPr>
          <p:spPr>
            <a:xfrm rot="18457788">
              <a:off x="7424238" y="5592150"/>
              <a:ext cx="14237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G140S, Q148H</a:t>
              </a:r>
            </a:p>
          </p:txBody>
        </p:sp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B6AA9454-F7CD-89B8-A945-81C9C5438C8F}"/>
                </a:ext>
              </a:extLst>
            </p:cNvPr>
            <p:cNvSpPr txBox="1"/>
            <p:nvPr/>
          </p:nvSpPr>
          <p:spPr>
            <a:xfrm rot="18457788">
              <a:off x="2851922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4CC5F7C5-9B93-E1E2-0B98-3C1F7105C770}"/>
                </a:ext>
              </a:extLst>
            </p:cNvPr>
            <p:cNvSpPr txBox="1"/>
            <p:nvPr/>
          </p:nvSpPr>
          <p:spPr>
            <a:xfrm rot="18457788">
              <a:off x="3016317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3C0A9490-DB72-D82A-BD56-B710BD9EFC24}"/>
                </a:ext>
              </a:extLst>
            </p:cNvPr>
            <p:cNvSpPr txBox="1"/>
            <p:nvPr/>
          </p:nvSpPr>
          <p:spPr>
            <a:xfrm rot="18457788">
              <a:off x="3180712" y="5251914"/>
              <a:ext cx="5725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N155H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75BDD59F-9FAD-8022-C1D1-452EC5BFEC09}"/>
                </a:ext>
              </a:extLst>
            </p:cNvPr>
            <p:cNvSpPr txBox="1"/>
            <p:nvPr/>
          </p:nvSpPr>
          <p:spPr>
            <a:xfrm rot="18457788">
              <a:off x="3342703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Q148H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7C8CC9CB-2BFE-3EF9-2E64-DCDDCABE7165}"/>
                </a:ext>
              </a:extLst>
            </p:cNvPr>
            <p:cNvSpPr txBox="1"/>
            <p:nvPr/>
          </p:nvSpPr>
          <p:spPr>
            <a:xfrm rot="18457788">
              <a:off x="3507098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Q148K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1430CDEE-6376-FCE7-46AE-05BA6BBE867A}"/>
                </a:ext>
              </a:extLst>
            </p:cNvPr>
            <p:cNvSpPr txBox="1"/>
            <p:nvPr/>
          </p:nvSpPr>
          <p:spPr>
            <a:xfrm rot="18457788">
              <a:off x="3671493" y="5253818"/>
              <a:ext cx="57740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Q148R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90EF66C5-3EAC-E3BF-F6D3-CFDAECA9244B}"/>
                </a:ext>
              </a:extLst>
            </p:cNvPr>
            <p:cNvSpPr txBox="1"/>
            <p:nvPr/>
          </p:nvSpPr>
          <p:spPr>
            <a:xfrm rot="18457788">
              <a:off x="3854322" y="5239219"/>
              <a:ext cx="54053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R263K</a:t>
              </a:r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9766BAE7-C21E-A12D-17C6-F165D24FD76E}"/>
                </a:ext>
              </a:extLst>
            </p:cNvPr>
            <p:cNvSpPr txBox="1"/>
            <p:nvPr/>
          </p:nvSpPr>
          <p:spPr>
            <a:xfrm rot="18457788">
              <a:off x="4027027" y="5246836"/>
              <a:ext cx="55976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G118R</a:t>
              </a:r>
            </a:p>
          </p:txBody>
        </p:sp>
        <p:sp>
          <p:nvSpPr>
            <p:cNvPr id="121" name="ZoneTexte 120">
              <a:extLst>
                <a:ext uri="{FF2B5EF4-FFF2-40B4-BE49-F238E27FC236}">
                  <a16:creationId xmlns:a16="http://schemas.microsoft.com/office/drawing/2014/main" id="{14B861A2-F293-9D5E-76C4-50304813A87C}"/>
                </a:ext>
              </a:extLst>
            </p:cNvPr>
            <p:cNvSpPr txBox="1"/>
            <p:nvPr/>
          </p:nvSpPr>
          <p:spPr>
            <a:xfrm rot="18457788">
              <a:off x="7577801" y="5428380"/>
              <a:ext cx="101021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G140S, Q148R</a:t>
              </a:r>
            </a:p>
          </p:txBody>
        </p:sp>
        <p:sp>
          <p:nvSpPr>
            <p:cNvPr id="122" name="ZoneTexte 121">
              <a:extLst>
                <a:ext uri="{FF2B5EF4-FFF2-40B4-BE49-F238E27FC236}">
                  <a16:creationId xmlns:a16="http://schemas.microsoft.com/office/drawing/2014/main" id="{1D0F144F-8EF1-C006-ACC2-3A8115B376BD}"/>
                </a:ext>
              </a:extLst>
            </p:cNvPr>
            <p:cNvSpPr txBox="1"/>
            <p:nvPr/>
          </p:nvSpPr>
          <p:spPr>
            <a:xfrm rot="18457788">
              <a:off x="4023318" y="5351572"/>
              <a:ext cx="82426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T97A</a:t>
              </a:r>
            </a:p>
          </p:txBody>
        </p:sp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D72E1255-4E99-157A-B529-BCF74523C1B0}"/>
                </a:ext>
              </a:extLst>
            </p:cNvPr>
            <p:cNvSpPr txBox="1"/>
            <p:nvPr/>
          </p:nvSpPr>
          <p:spPr>
            <a:xfrm rot="18457788">
              <a:off x="4204840" y="5352207"/>
              <a:ext cx="82586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F121Y</a:t>
              </a:r>
            </a:p>
          </p:txBody>
        </p:sp>
        <p:sp>
          <p:nvSpPr>
            <p:cNvPr id="124" name="ZoneTexte 123">
              <a:extLst>
                <a:ext uri="{FF2B5EF4-FFF2-40B4-BE49-F238E27FC236}">
                  <a16:creationId xmlns:a16="http://schemas.microsoft.com/office/drawing/2014/main" id="{B3BC0ABB-576B-086F-B6C5-DD65FD430348}"/>
                </a:ext>
              </a:extLst>
            </p:cNvPr>
            <p:cNvSpPr txBox="1"/>
            <p:nvPr/>
          </p:nvSpPr>
          <p:spPr>
            <a:xfrm rot="18457788">
              <a:off x="4346793" y="5369981"/>
              <a:ext cx="8707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L74I, N155H</a:t>
              </a:r>
            </a:p>
          </p:txBody>
        </p:sp>
        <p:sp>
          <p:nvSpPr>
            <p:cNvPr id="125" name="ZoneTexte 124">
              <a:extLst>
                <a:ext uri="{FF2B5EF4-FFF2-40B4-BE49-F238E27FC236}">
                  <a16:creationId xmlns:a16="http://schemas.microsoft.com/office/drawing/2014/main" id="{35EB28F6-E9CF-786F-BA41-8A2BE90758AC}"/>
                </a:ext>
              </a:extLst>
            </p:cNvPr>
            <p:cNvSpPr txBox="1"/>
            <p:nvPr/>
          </p:nvSpPr>
          <p:spPr>
            <a:xfrm rot="18457788">
              <a:off x="4477525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N155H</a:t>
              </a:r>
            </a:p>
          </p:txBody>
        </p:sp>
        <p:sp>
          <p:nvSpPr>
            <p:cNvPr id="126" name="ZoneTexte 125">
              <a:extLst>
                <a:ext uri="{FF2B5EF4-FFF2-40B4-BE49-F238E27FC236}">
                  <a16:creationId xmlns:a16="http://schemas.microsoft.com/office/drawing/2014/main" id="{50B1AC3F-D63B-16F3-C7AB-6D39DE3D6DAD}"/>
                </a:ext>
              </a:extLst>
            </p:cNvPr>
            <p:cNvSpPr txBox="1"/>
            <p:nvPr/>
          </p:nvSpPr>
          <p:spPr>
            <a:xfrm rot="18457788">
              <a:off x="4641920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N155H</a:t>
              </a:r>
            </a:p>
          </p:txBody>
        </p:sp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DD6CD5FD-B533-A46D-DB3B-3C1835B46AF3}"/>
                </a:ext>
              </a:extLst>
            </p:cNvPr>
            <p:cNvSpPr txBox="1"/>
            <p:nvPr/>
          </p:nvSpPr>
          <p:spPr>
            <a:xfrm rot="18457788">
              <a:off x="483276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01" name="ZoneTexte 5900">
              <a:extLst>
                <a:ext uri="{FF2B5EF4-FFF2-40B4-BE49-F238E27FC236}">
                  <a16:creationId xmlns:a16="http://schemas.microsoft.com/office/drawing/2014/main" id="{2C5CC96E-0B56-BEE7-A8B6-25284F07732F}"/>
                </a:ext>
              </a:extLst>
            </p:cNvPr>
            <p:cNvSpPr txBox="1"/>
            <p:nvPr/>
          </p:nvSpPr>
          <p:spPr>
            <a:xfrm rot="18457788">
              <a:off x="4997159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Y143H</a:t>
              </a:r>
            </a:p>
          </p:txBody>
        </p:sp>
        <p:sp>
          <p:nvSpPr>
            <p:cNvPr id="5902" name="ZoneTexte 5901">
              <a:extLst>
                <a:ext uri="{FF2B5EF4-FFF2-40B4-BE49-F238E27FC236}">
                  <a16:creationId xmlns:a16="http://schemas.microsoft.com/office/drawing/2014/main" id="{679F10E4-871F-2953-C202-E35FF1AFE36D}"/>
                </a:ext>
              </a:extLst>
            </p:cNvPr>
            <p:cNvSpPr txBox="1"/>
            <p:nvPr/>
          </p:nvSpPr>
          <p:spPr>
            <a:xfrm rot="18457788">
              <a:off x="516155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Y143R</a:t>
              </a:r>
            </a:p>
          </p:txBody>
        </p:sp>
        <p:sp>
          <p:nvSpPr>
            <p:cNvPr id="5903" name="ZoneTexte 5902">
              <a:extLst>
                <a:ext uri="{FF2B5EF4-FFF2-40B4-BE49-F238E27FC236}">
                  <a16:creationId xmlns:a16="http://schemas.microsoft.com/office/drawing/2014/main" id="{E6672E0E-1CA8-A38A-601B-0D57C9FA39BC}"/>
                </a:ext>
              </a:extLst>
            </p:cNvPr>
            <p:cNvSpPr txBox="1"/>
            <p:nvPr/>
          </p:nvSpPr>
          <p:spPr>
            <a:xfrm rot="18457788">
              <a:off x="5299500" y="5396641"/>
              <a:ext cx="9380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N155H</a:t>
              </a:r>
            </a:p>
          </p:txBody>
        </p:sp>
        <p:sp>
          <p:nvSpPr>
            <p:cNvPr id="5904" name="ZoneTexte 5903">
              <a:extLst>
                <a:ext uri="{FF2B5EF4-FFF2-40B4-BE49-F238E27FC236}">
                  <a16:creationId xmlns:a16="http://schemas.microsoft.com/office/drawing/2014/main" id="{7558E8B5-54F9-BA7F-AAC3-9CB3F7E99E9D}"/>
                </a:ext>
              </a:extLst>
            </p:cNvPr>
            <p:cNvSpPr txBox="1"/>
            <p:nvPr/>
          </p:nvSpPr>
          <p:spPr>
            <a:xfrm rot="18457788">
              <a:off x="5490344" y="5375694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05" name="ZoneTexte 5904">
              <a:extLst>
                <a:ext uri="{FF2B5EF4-FFF2-40B4-BE49-F238E27FC236}">
                  <a16:creationId xmlns:a16="http://schemas.microsoft.com/office/drawing/2014/main" id="{2D986A48-71BC-AA4E-8FAE-30A7A33542E2}"/>
                </a:ext>
              </a:extLst>
            </p:cNvPr>
            <p:cNvSpPr txBox="1"/>
            <p:nvPr/>
          </p:nvSpPr>
          <p:spPr>
            <a:xfrm rot="18457788">
              <a:off x="5618298" y="5399815"/>
              <a:ext cx="94609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F121Y, S119R</a:t>
              </a:r>
            </a:p>
          </p:txBody>
        </p:sp>
        <p:sp>
          <p:nvSpPr>
            <p:cNvPr id="5906" name="ZoneTexte 5905">
              <a:extLst>
                <a:ext uri="{FF2B5EF4-FFF2-40B4-BE49-F238E27FC236}">
                  <a16:creationId xmlns:a16="http://schemas.microsoft.com/office/drawing/2014/main" id="{721C2B78-208A-75F3-1A77-1FDCFD3722EA}"/>
                </a:ext>
              </a:extLst>
            </p:cNvPr>
            <p:cNvSpPr txBox="1"/>
            <p:nvPr/>
          </p:nvSpPr>
          <p:spPr>
            <a:xfrm rot="18457788">
              <a:off x="5790638" y="5399815"/>
              <a:ext cx="93807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E92Q, N155H</a:t>
              </a:r>
            </a:p>
          </p:txBody>
        </p:sp>
        <p:sp>
          <p:nvSpPr>
            <p:cNvPr id="5907" name="ZoneTexte 5906">
              <a:extLst>
                <a:ext uri="{FF2B5EF4-FFF2-40B4-BE49-F238E27FC236}">
                  <a16:creationId xmlns:a16="http://schemas.microsoft.com/office/drawing/2014/main" id="{ECC0EAC2-E071-CDB6-98EB-AD3AB8952469}"/>
                </a:ext>
              </a:extLst>
            </p:cNvPr>
            <p:cNvSpPr txBox="1"/>
            <p:nvPr/>
          </p:nvSpPr>
          <p:spPr>
            <a:xfrm rot="18457788">
              <a:off x="5946025" y="5399815"/>
              <a:ext cx="93807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E92Q, N155H</a:t>
              </a:r>
            </a:p>
          </p:txBody>
        </p:sp>
        <p:sp>
          <p:nvSpPr>
            <p:cNvPr id="5908" name="ZoneTexte 5907">
              <a:extLst>
                <a:ext uri="{FF2B5EF4-FFF2-40B4-BE49-F238E27FC236}">
                  <a16:creationId xmlns:a16="http://schemas.microsoft.com/office/drawing/2014/main" id="{68AB3ED2-29EB-6E74-141F-FABC8229F99C}"/>
                </a:ext>
              </a:extLst>
            </p:cNvPr>
            <p:cNvSpPr txBox="1"/>
            <p:nvPr/>
          </p:nvSpPr>
          <p:spPr>
            <a:xfrm rot="18457788">
              <a:off x="6147283" y="5396641"/>
              <a:ext cx="90281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L74M, Y143R</a:t>
              </a:r>
            </a:p>
          </p:txBody>
        </p:sp>
        <p:sp>
          <p:nvSpPr>
            <p:cNvPr id="5909" name="ZoneTexte 5908">
              <a:extLst>
                <a:ext uri="{FF2B5EF4-FFF2-40B4-BE49-F238E27FC236}">
                  <a16:creationId xmlns:a16="http://schemas.microsoft.com/office/drawing/2014/main" id="{6B94D4B1-71BA-C476-4AC1-B44F95618A41}"/>
                </a:ext>
              </a:extLst>
            </p:cNvPr>
            <p:cNvSpPr txBox="1"/>
            <p:nvPr/>
          </p:nvSpPr>
          <p:spPr>
            <a:xfrm rot="18457788">
              <a:off x="6350009" y="5396641"/>
              <a:ext cx="87395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Y143R</a:t>
              </a:r>
            </a:p>
          </p:txBody>
        </p:sp>
        <p:sp>
          <p:nvSpPr>
            <p:cNvPr id="5910" name="ZoneTexte 5909">
              <a:extLst>
                <a:ext uri="{FF2B5EF4-FFF2-40B4-BE49-F238E27FC236}">
                  <a16:creationId xmlns:a16="http://schemas.microsoft.com/office/drawing/2014/main" id="{ACE436D6-453B-EFAD-6CD8-DDD06C78DEDE}"/>
                </a:ext>
              </a:extLst>
            </p:cNvPr>
            <p:cNvSpPr txBox="1"/>
            <p:nvPr/>
          </p:nvSpPr>
          <p:spPr>
            <a:xfrm rot="18457788">
              <a:off x="6505305" y="5396641"/>
              <a:ext cx="88517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T97A, Y143C</a:t>
              </a:r>
            </a:p>
          </p:txBody>
        </p:sp>
        <p:sp>
          <p:nvSpPr>
            <p:cNvPr id="5911" name="ZoneTexte 5910">
              <a:extLst>
                <a:ext uri="{FF2B5EF4-FFF2-40B4-BE49-F238E27FC236}">
                  <a16:creationId xmlns:a16="http://schemas.microsoft.com/office/drawing/2014/main" id="{5C2FDD35-A7E7-8CB5-5236-D03B5D9441B5}"/>
                </a:ext>
              </a:extLst>
            </p:cNvPr>
            <p:cNvSpPr txBox="1"/>
            <p:nvPr/>
          </p:nvSpPr>
          <p:spPr>
            <a:xfrm rot="18457788">
              <a:off x="6621984" y="5396640"/>
              <a:ext cx="97494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E138K, Q148R</a:t>
              </a:r>
            </a:p>
          </p:txBody>
        </p:sp>
        <p:sp>
          <p:nvSpPr>
            <p:cNvPr id="5912" name="ZoneTexte 5911">
              <a:extLst>
                <a:ext uri="{FF2B5EF4-FFF2-40B4-BE49-F238E27FC236}">
                  <a16:creationId xmlns:a16="http://schemas.microsoft.com/office/drawing/2014/main" id="{F23CD46F-2B3A-A780-FF24-39160B879337}"/>
                </a:ext>
              </a:extLst>
            </p:cNvPr>
            <p:cNvSpPr txBox="1"/>
            <p:nvPr/>
          </p:nvSpPr>
          <p:spPr>
            <a:xfrm rot="18457788">
              <a:off x="6763361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3" name="ZoneTexte 5912">
              <a:extLst>
                <a:ext uri="{FF2B5EF4-FFF2-40B4-BE49-F238E27FC236}">
                  <a16:creationId xmlns:a16="http://schemas.microsoft.com/office/drawing/2014/main" id="{FD862FC0-0752-3F18-E1EA-122914CE5D43}"/>
                </a:ext>
              </a:extLst>
            </p:cNvPr>
            <p:cNvSpPr txBox="1"/>
            <p:nvPr/>
          </p:nvSpPr>
          <p:spPr>
            <a:xfrm rot="18457788">
              <a:off x="6914235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4" name="ZoneTexte 5913">
              <a:extLst>
                <a:ext uri="{FF2B5EF4-FFF2-40B4-BE49-F238E27FC236}">
                  <a16:creationId xmlns:a16="http://schemas.microsoft.com/office/drawing/2014/main" id="{D74C2AF3-8B61-4694-5FFE-5B5DECB9BACA}"/>
                </a:ext>
              </a:extLst>
            </p:cNvPr>
            <p:cNvSpPr txBox="1"/>
            <p:nvPr/>
          </p:nvSpPr>
          <p:spPr>
            <a:xfrm rot="18457788">
              <a:off x="7070944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sp>
          <p:nvSpPr>
            <p:cNvPr id="5915" name="ZoneTexte 5914">
              <a:extLst>
                <a:ext uri="{FF2B5EF4-FFF2-40B4-BE49-F238E27FC236}">
                  <a16:creationId xmlns:a16="http://schemas.microsoft.com/office/drawing/2014/main" id="{C59E1AEF-4583-11EB-8C55-F07FAA169E0E}"/>
                </a:ext>
              </a:extLst>
            </p:cNvPr>
            <p:cNvSpPr txBox="1"/>
            <p:nvPr/>
          </p:nvSpPr>
          <p:spPr>
            <a:xfrm rot="18457788">
              <a:off x="7229300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Q148R</a:t>
              </a:r>
            </a:p>
          </p:txBody>
        </p:sp>
        <p:sp>
          <p:nvSpPr>
            <p:cNvPr id="5916" name="ZoneTexte 5915">
              <a:extLst>
                <a:ext uri="{FF2B5EF4-FFF2-40B4-BE49-F238E27FC236}">
                  <a16:creationId xmlns:a16="http://schemas.microsoft.com/office/drawing/2014/main" id="{1109852F-1620-9BF0-13A1-D5678213C278}"/>
                </a:ext>
              </a:extLst>
            </p:cNvPr>
            <p:cNvSpPr txBox="1"/>
            <p:nvPr/>
          </p:nvSpPr>
          <p:spPr>
            <a:xfrm rot="18457788">
              <a:off x="7396930" y="5396640"/>
              <a:ext cx="100540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000">
                  <a:latin typeface="Aptos" panose="020B0004020202020204" pitchFamily="34" charset="0"/>
                </a:rPr>
                <a:t>	G140S, Q148H</a:t>
              </a:r>
            </a:p>
          </p:txBody>
        </p:sp>
        <p:grpSp>
          <p:nvGrpSpPr>
            <p:cNvPr id="5917" name="Groupe 5286">
              <a:extLst>
                <a:ext uri="{FF2B5EF4-FFF2-40B4-BE49-F238E27FC236}">
                  <a16:creationId xmlns:a16="http://schemas.microsoft.com/office/drawing/2014/main" id="{2F9659DA-435B-E62B-FB43-7DF61CC88065}"/>
                </a:ext>
              </a:extLst>
            </p:cNvPr>
            <p:cNvGrpSpPr/>
            <p:nvPr/>
          </p:nvGrpSpPr>
          <p:grpSpPr>
            <a:xfrm>
              <a:off x="1148947" y="2233185"/>
              <a:ext cx="10099601" cy="2852123"/>
              <a:chOff x="13725526" y="1531327"/>
              <a:chExt cx="11104563" cy="3135924"/>
            </a:xfrm>
          </p:grpSpPr>
          <p:sp>
            <p:nvSpPr>
              <p:cNvPr id="5918" name="Freeform 6">
                <a:extLst>
                  <a:ext uri="{FF2B5EF4-FFF2-40B4-BE49-F238E27FC236}">
                    <a16:creationId xmlns:a16="http://schemas.microsoft.com/office/drawing/2014/main" id="{80CE3831-D704-0568-EBD0-88D7895A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3725863"/>
                <a:ext cx="11088688" cy="941388"/>
              </a:xfrm>
              <a:custGeom>
                <a:avLst/>
                <a:gdLst>
                  <a:gd name="T0" fmla="*/ 0 w 34926"/>
                  <a:gd name="T1" fmla="*/ 2968 h 2968"/>
                  <a:gd name="T2" fmla="*/ 2994 w 34926"/>
                  <a:gd name="T3" fmla="*/ 0 h 2968"/>
                  <a:gd name="T4" fmla="*/ 34926 w 34926"/>
                  <a:gd name="T5" fmla="*/ 0 h 2968"/>
                  <a:gd name="T6" fmla="*/ 32082 w 34926"/>
                  <a:gd name="T7" fmla="*/ 2968 h 2968"/>
                  <a:gd name="T8" fmla="*/ 0 w 34926"/>
                  <a:gd name="T9" fmla="*/ 2968 h 2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26" h="2968">
                    <a:moveTo>
                      <a:pt x="0" y="2968"/>
                    </a:moveTo>
                    <a:lnTo>
                      <a:pt x="2994" y="0"/>
                    </a:lnTo>
                    <a:lnTo>
                      <a:pt x="34926" y="0"/>
                    </a:lnTo>
                    <a:lnTo>
                      <a:pt x="32082" y="2968"/>
                    </a:lnTo>
                    <a:lnTo>
                      <a:pt x="0" y="296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19" name="Line 7">
                <a:extLst>
                  <a:ext uri="{FF2B5EF4-FFF2-40B4-BE49-F238E27FC236}">
                    <a16:creationId xmlns:a16="http://schemas.microsoft.com/office/drawing/2014/main" id="{E28EE44E-A2D9-389A-C542-10EA6E0A5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3543301"/>
                <a:ext cx="0" cy="56197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0" name="Line 8">
                <a:extLst>
                  <a:ext uri="{FF2B5EF4-FFF2-40B4-BE49-F238E27FC236}">
                    <a16:creationId xmlns:a16="http://schemas.microsoft.com/office/drawing/2014/main" id="{8DA8FCC4-D0E2-9542-54E1-C4F4BC973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4105276"/>
                <a:ext cx="0" cy="56197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1" name="Line 9">
                <a:extLst>
                  <a:ext uri="{FF2B5EF4-FFF2-40B4-BE49-F238E27FC236}">
                    <a16:creationId xmlns:a16="http://schemas.microsoft.com/office/drawing/2014/main" id="{48F15FC9-3168-B593-0CA7-326077E20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25526" y="2997201"/>
                <a:ext cx="0" cy="5461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2" name="Freeform 10">
                <a:extLst>
                  <a:ext uri="{FF2B5EF4-FFF2-40B4-BE49-F238E27FC236}">
                    <a16:creationId xmlns:a16="http://schemas.microsoft.com/office/drawing/2014/main" id="{2BB078FD-08AA-1B01-EA7F-F9BEC0FED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3170238"/>
                <a:ext cx="11088688" cy="935038"/>
              </a:xfrm>
              <a:custGeom>
                <a:avLst/>
                <a:gdLst>
                  <a:gd name="T0" fmla="*/ 34926 w 34926"/>
                  <a:gd name="T1" fmla="*/ 0 h 2943"/>
                  <a:gd name="T2" fmla="*/ 2969 w 34926"/>
                  <a:gd name="T3" fmla="*/ 0 h 2943"/>
                  <a:gd name="T4" fmla="*/ 0 w 34926"/>
                  <a:gd name="T5" fmla="*/ 2943 h 2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26" h="2943">
                    <a:moveTo>
                      <a:pt x="34926" y="0"/>
                    </a:moveTo>
                    <a:lnTo>
                      <a:pt x="2969" y="0"/>
                    </a:lnTo>
                    <a:lnTo>
                      <a:pt x="0" y="294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3" name="Freeform 11">
                <a:extLst>
                  <a:ext uri="{FF2B5EF4-FFF2-40B4-BE49-F238E27FC236}">
                    <a16:creationId xmlns:a16="http://schemas.microsoft.com/office/drawing/2014/main" id="{942300BF-5CC5-326E-0CB8-79E2CD94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2624138"/>
                <a:ext cx="11104563" cy="919163"/>
              </a:xfrm>
              <a:custGeom>
                <a:avLst/>
                <a:gdLst>
                  <a:gd name="T0" fmla="*/ 34976 w 34976"/>
                  <a:gd name="T1" fmla="*/ 0 h 2894"/>
                  <a:gd name="T2" fmla="*/ 2919 w 34976"/>
                  <a:gd name="T3" fmla="*/ 0 h 2894"/>
                  <a:gd name="T4" fmla="*/ 0 w 34976"/>
                  <a:gd name="T5" fmla="*/ 2894 h 2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76" h="2894">
                    <a:moveTo>
                      <a:pt x="34976" y="0"/>
                    </a:moveTo>
                    <a:lnTo>
                      <a:pt x="2919" y="0"/>
                    </a:lnTo>
                    <a:lnTo>
                      <a:pt x="0" y="289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4" name="Freeform 12">
                <a:extLst>
                  <a:ext uri="{FF2B5EF4-FFF2-40B4-BE49-F238E27FC236}">
                    <a16:creationId xmlns:a16="http://schemas.microsoft.com/office/drawing/2014/main" id="{57B41B75-25B2-9F53-D19E-F98C6962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5526" y="2062163"/>
                <a:ext cx="11096625" cy="935038"/>
              </a:xfrm>
              <a:custGeom>
                <a:avLst/>
                <a:gdLst>
                  <a:gd name="T0" fmla="*/ 34951 w 34951"/>
                  <a:gd name="T1" fmla="*/ 0 h 2944"/>
                  <a:gd name="T2" fmla="*/ 2944 w 34951"/>
                  <a:gd name="T3" fmla="*/ 0 h 2944"/>
                  <a:gd name="T4" fmla="*/ 0 w 34951"/>
                  <a:gd name="T5" fmla="*/ 2944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951" h="2944">
                    <a:moveTo>
                      <a:pt x="34951" y="0"/>
                    </a:moveTo>
                    <a:lnTo>
                      <a:pt x="2944" y="0"/>
                    </a:lnTo>
                    <a:lnTo>
                      <a:pt x="0" y="294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5" name="Freeform 13">
                <a:extLst>
                  <a:ext uri="{FF2B5EF4-FFF2-40B4-BE49-F238E27FC236}">
                    <a16:creationId xmlns:a16="http://schemas.microsoft.com/office/drawing/2014/main" id="{0DF083F2-8977-BA44-F647-95EC3CDF2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0354" y="1531327"/>
                <a:ext cx="11088688" cy="1497013"/>
              </a:xfrm>
              <a:custGeom>
                <a:avLst/>
                <a:gdLst>
                  <a:gd name="T0" fmla="*/ 34926 w 34926"/>
                  <a:gd name="T1" fmla="*/ 0 h 4715"/>
                  <a:gd name="T2" fmla="*/ 2944 w 34926"/>
                  <a:gd name="T3" fmla="*/ 0 h 4715"/>
                  <a:gd name="T4" fmla="*/ 0 w 34926"/>
                  <a:gd name="T5" fmla="*/ 2919 h 4715"/>
                  <a:gd name="T6" fmla="*/ 0 w 34926"/>
                  <a:gd name="T7" fmla="*/ 4715 h 4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26" h="4715">
                    <a:moveTo>
                      <a:pt x="34926" y="0"/>
                    </a:moveTo>
                    <a:lnTo>
                      <a:pt x="2944" y="0"/>
                    </a:lnTo>
                    <a:lnTo>
                      <a:pt x="0" y="2919"/>
                    </a:lnTo>
                    <a:lnTo>
                      <a:pt x="0" y="471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6" name="Rectangle 14">
                <a:extLst>
                  <a:ext uri="{FF2B5EF4-FFF2-40B4-BE49-F238E27FC236}">
                    <a16:creationId xmlns:a16="http://schemas.microsoft.com/office/drawing/2014/main" id="{8373D003-303D-1E18-090F-51A289BA3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2776" y="3768726"/>
                <a:ext cx="71438" cy="1000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7" name="Freeform 15">
                <a:extLst>
                  <a:ext uri="{FF2B5EF4-FFF2-40B4-BE49-F238E27FC236}">
                    <a16:creationId xmlns:a16="http://schemas.microsoft.com/office/drawing/2014/main" id="{03F82986-B26E-3341-A191-2448FB5CE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3692526"/>
                <a:ext cx="146050" cy="76200"/>
              </a:xfrm>
              <a:custGeom>
                <a:avLst/>
                <a:gdLst>
                  <a:gd name="T0" fmla="*/ 224 w 457"/>
                  <a:gd name="T1" fmla="*/ 243 h 243"/>
                  <a:gd name="T2" fmla="*/ 457 w 457"/>
                  <a:gd name="T3" fmla="*/ 0 h 243"/>
                  <a:gd name="T4" fmla="*/ 239 w 457"/>
                  <a:gd name="T5" fmla="*/ 0 h 243"/>
                  <a:gd name="T6" fmla="*/ 0 w 457"/>
                  <a:gd name="T7" fmla="*/ 243 h 243"/>
                  <a:gd name="T8" fmla="*/ 224 w 457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43">
                    <a:moveTo>
                      <a:pt x="224" y="243"/>
                    </a:moveTo>
                    <a:lnTo>
                      <a:pt x="457" y="0"/>
                    </a:lnTo>
                    <a:lnTo>
                      <a:pt x="239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8" name="Freeform 16">
                <a:extLst>
                  <a:ext uri="{FF2B5EF4-FFF2-40B4-BE49-F238E27FC236}">
                    <a16:creationId xmlns:a16="http://schemas.microsoft.com/office/drawing/2014/main" id="{B47D2D8F-39F4-C7E7-463B-564B5C5D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4213" y="3692526"/>
                <a:ext cx="74613" cy="176213"/>
              </a:xfrm>
              <a:custGeom>
                <a:avLst/>
                <a:gdLst>
                  <a:gd name="T0" fmla="*/ 233 w 233"/>
                  <a:gd name="T1" fmla="*/ 0 h 557"/>
                  <a:gd name="T2" fmla="*/ 0 w 233"/>
                  <a:gd name="T3" fmla="*/ 243 h 557"/>
                  <a:gd name="T4" fmla="*/ 0 w 233"/>
                  <a:gd name="T5" fmla="*/ 557 h 557"/>
                  <a:gd name="T6" fmla="*/ 233 w 233"/>
                  <a:gd name="T7" fmla="*/ 320 h 557"/>
                  <a:gd name="T8" fmla="*/ 233 w 233"/>
                  <a:gd name="T9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557">
                    <a:moveTo>
                      <a:pt x="233" y="0"/>
                    </a:moveTo>
                    <a:lnTo>
                      <a:pt x="0" y="243"/>
                    </a:lnTo>
                    <a:lnTo>
                      <a:pt x="0" y="557"/>
                    </a:lnTo>
                    <a:lnTo>
                      <a:pt x="233" y="32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29" name="Rectangle 17">
                <a:extLst>
                  <a:ext uri="{FF2B5EF4-FFF2-40B4-BE49-F238E27FC236}">
                    <a16:creationId xmlns:a16="http://schemas.microsoft.com/office/drawing/2014/main" id="{EA7327C9-8D08-38EC-7DDF-A2C133B5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8513" y="3768726"/>
                <a:ext cx="71438" cy="1000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0" name="Freeform 18">
                <a:extLst>
                  <a:ext uri="{FF2B5EF4-FFF2-40B4-BE49-F238E27FC236}">
                    <a16:creationId xmlns:a16="http://schemas.microsoft.com/office/drawing/2014/main" id="{3534BDC2-A1AB-9BDA-D5BD-1C0457440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9951" y="3692526"/>
                <a:ext cx="73025" cy="176213"/>
              </a:xfrm>
              <a:custGeom>
                <a:avLst/>
                <a:gdLst>
                  <a:gd name="T0" fmla="*/ 0 w 233"/>
                  <a:gd name="T1" fmla="*/ 243 h 557"/>
                  <a:gd name="T2" fmla="*/ 0 w 233"/>
                  <a:gd name="T3" fmla="*/ 557 h 557"/>
                  <a:gd name="T4" fmla="*/ 233 w 233"/>
                  <a:gd name="T5" fmla="*/ 320 h 557"/>
                  <a:gd name="T6" fmla="*/ 233 w 233"/>
                  <a:gd name="T7" fmla="*/ 0 h 557"/>
                  <a:gd name="T8" fmla="*/ 0 w 233"/>
                  <a:gd name="T9" fmla="*/ 243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557">
                    <a:moveTo>
                      <a:pt x="0" y="243"/>
                    </a:moveTo>
                    <a:lnTo>
                      <a:pt x="0" y="557"/>
                    </a:lnTo>
                    <a:lnTo>
                      <a:pt x="233" y="320"/>
                    </a:lnTo>
                    <a:lnTo>
                      <a:pt x="233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1" name="Freeform 19">
                <a:extLst>
                  <a:ext uri="{FF2B5EF4-FFF2-40B4-BE49-F238E27FC236}">
                    <a16:creationId xmlns:a16="http://schemas.microsoft.com/office/drawing/2014/main" id="{C7990787-1DC2-9A39-EB31-51B6A031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8513" y="3692526"/>
                <a:ext cx="144463" cy="76200"/>
              </a:xfrm>
              <a:custGeom>
                <a:avLst/>
                <a:gdLst>
                  <a:gd name="T0" fmla="*/ 458 w 458"/>
                  <a:gd name="T1" fmla="*/ 0 h 243"/>
                  <a:gd name="T2" fmla="*/ 240 w 458"/>
                  <a:gd name="T3" fmla="*/ 0 h 243"/>
                  <a:gd name="T4" fmla="*/ 0 w 458"/>
                  <a:gd name="T5" fmla="*/ 243 h 243"/>
                  <a:gd name="T6" fmla="*/ 225 w 458"/>
                  <a:gd name="T7" fmla="*/ 243 h 243"/>
                  <a:gd name="T8" fmla="*/ 458 w 458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43">
                    <a:moveTo>
                      <a:pt x="458" y="0"/>
                    </a:moveTo>
                    <a:lnTo>
                      <a:pt x="240" y="0"/>
                    </a:lnTo>
                    <a:lnTo>
                      <a:pt x="0" y="243"/>
                    </a:lnTo>
                    <a:lnTo>
                      <a:pt x="225" y="243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2" name="Rectangle 20">
                <a:extLst>
                  <a:ext uri="{FF2B5EF4-FFF2-40B4-BE49-F238E27FC236}">
                    <a16:creationId xmlns:a16="http://schemas.microsoft.com/office/drawing/2014/main" id="{A9916D9C-7960-9FD2-B22B-8309642F2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326" y="2009776"/>
                <a:ext cx="71438" cy="18700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3" name="Freeform 21">
                <a:extLst>
                  <a:ext uri="{FF2B5EF4-FFF2-40B4-BE49-F238E27FC236}">
                    <a16:creationId xmlns:a16="http://schemas.microsoft.com/office/drawing/2014/main" id="{535D9998-A153-2AE2-8AC7-D2D32EC3B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326" y="1931988"/>
                <a:ext cx="153988" cy="77788"/>
              </a:xfrm>
              <a:custGeom>
                <a:avLst/>
                <a:gdLst>
                  <a:gd name="T0" fmla="*/ 248 w 485"/>
                  <a:gd name="T1" fmla="*/ 0 h 249"/>
                  <a:gd name="T2" fmla="*/ 0 w 485"/>
                  <a:gd name="T3" fmla="*/ 249 h 249"/>
                  <a:gd name="T4" fmla="*/ 224 w 485"/>
                  <a:gd name="T5" fmla="*/ 249 h 249"/>
                  <a:gd name="T6" fmla="*/ 485 w 485"/>
                  <a:gd name="T7" fmla="*/ 0 h 249"/>
                  <a:gd name="T8" fmla="*/ 248 w 485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249">
                    <a:moveTo>
                      <a:pt x="248" y="0"/>
                    </a:moveTo>
                    <a:lnTo>
                      <a:pt x="0" y="249"/>
                    </a:lnTo>
                    <a:lnTo>
                      <a:pt x="224" y="249"/>
                    </a:lnTo>
                    <a:lnTo>
                      <a:pt x="485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4" name="Freeform 22">
                <a:extLst>
                  <a:ext uri="{FF2B5EF4-FFF2-40B4-BE49-F238E27FC236}">
                    <a16:creationId xmlns:a16="http://schemas.microsoft.com/office/drawing/2014/main" id="{0EC93C9E-FB15-A244-A6B0-2A2892007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7763" y="1931988"/>
                <a:ext cx="82550" cy="1947863"/>
              </a:xfrm>
              <a:custGeom>
                <a:avLst/>
                <a:gdLst>
                  <a:gd name="T0" fmla="*/ 261 w 261"/>
                  <a:gd name="T1" fmla="*/ 0 h 6137"/>
                  <a:gd name="T2" fmla="*/ 0 w 261"/>
                  <a:gd name="T3" fmla="*/ 249 h 6137"/>
                  <a:gd name="T4" fmla="*/ 0 w 261"/>
                  <a:gd name="T5" fmla="*/ 6137 h 6137"/>
                  <a:gd name="T6" fmla="*/ 261 w 261"/>
                  <a:gd name="T7" fmla="*/ 5875 h 6137"/>
                  <a:gd name="T8" fmla="*/ 261 w 261"/>
                  <a:gd name="T9" fmla="*/ 0 h 6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6137">
                    <a:moveTo>
                      <a:pt x="261" y="0"/>
                    </a:moveTo>
                    <a:lnTo>
                      <a:pt x="0" y="249"/>
                    </a:lnTo>
                    <a:lnTo>
                      <a:pt x="0" y="6137"/>
                    </a:lnTo>
                    <a:lnTo>
                      <a:pt x="261" y="587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5" name="Freeform 23">
                <a:extLst>
                  <a:ext uri="{FF2B5EF4-FFF2-40B4-BE49-F238E27FC236}">
                    <a16:creationId xmlns:a16="http://schemas.microsoft.com/office/drawing/2014/main" id="{9DB6AC03-4F12-7D4A-4DC4-ED8718EA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0701" y="3224213"/>
                <a:ext cx="149225" cy="73025"/>
              </a:xfrm>
              <a:custGeom>
                <a:avLst/>
                <a:gdLst>
                  <a:gd name="T0" fmla="*/ 237 w 468"/>
                  <a:gd name="T1" fmla="*/ 231 h 231"/>
                  <a:gd name="T2" fmla="*/ 468 w 468"/>
                  <a:gd name="T3" fmla="*/ 0 h 231"/>
                  <a:gd name="T4" fmla="*/ 250 w 468"/>
                  <a:gd name="T5" fmla="*/ 0 h 231"/>
                  <a:gd name="T6" fmla="*/ 0 w 468"/>
                  <a:gd name="T7" fmla="*/ 231 h 231"/>
                  <a:gd name="T8" fmla="*/ 237 w 468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1">
                    <a:moveTo>
                      <a:pt x="237" y="231"/>
                    </a:moveTo>
                    <a:lnTo>
                      <a:pt x="468" y="0"/>
                    </a:lnTo>
                    <a:lnTo>
                      <a:pt x="250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6" name="Freeform 24">
                <a:extLst>
                  <a:ext uri="{FF2B5EF4-FFF2-40B4-BE49-F238E27FC236}">
                    <a16:creationId xmlns:a16="http://schemas.microsoft.com/office/drawing/2014/main" id="{CCA56312-B905-5AB5-DAFC-B3D7B1DE5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3224213"/>
                <a:ext cx="73025" cy="636588"/>
              </a:xfrm>
              <a:custGeom>
                <a:avLst/>
                <a:gdLst>
                  <a:gd name="T0" fmla="*/ 231 w 231"/>
                  <a:gd name="T1" fmla="*/ 0 h 2002"/>
                  <a:gd name="T2" fmla="*/ 0 w 231"/>
                  <a:gd name="T3" fmla="*/ 231 h 2002"/>
                  <a:gd name="T4" fmla="*/ 0 w 231"/>
                  <a:gd name="T5" fmla="*/ 2002 h 2002"/>
                  <a:gd name="T6" fmla="*/ 231 w 231"/>
                  <a:gd name="T7" fmla="*/ 1809 h 2002"/>
                  <a:gd name="T8" fmla="*/ 231 w 231"/>
                  <a:gd name="T9" fmla="*/ 0 h 2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2002">
                    <a:moveTo>
                      <a:pt x="231" y="0"/>
                    </a:moveTo>
                    <a:lnTo>
                      <a:pt x="0" y="231"/>
                    </a:lnTo>
                    <a:lnTo>
                      <a:pt x="0" y="2002"/>
                    </a:lnTo>
                    <a:lnTo>
                      <a:pt x="231" y="1809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7" name="Rectangle 25">
                <a:extLst>
                  <a:ext uri="{FF2B5EF4-FFF2-40B4-BE49-F238E27FC236}">
                    <a16:creationId xmlns:a16="http://schemas.microsoft.com/office/drawing/2014/main" id="{3896FB3E-1E7C-C0E1-3B51-E0485CF46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701" y="3297238"/>
                <a:ext cx="76200" cy="5635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8" name="Rectangle 26">
                <a:extLst>
                  <a:ext uri="{FF2B5EF4-FFF2-40B4-BE49-F238E27FC236}">
                    <a16:creationId xmlns:a16="http://schemas.microsoft.com/office/drawing/2014/main" id="{A6ED552C-C51E-16B9-B81E-CC175EE57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6301" y="2941638"/>
                <a:ext cx="66675" cy="9223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39" name="Freeform 27">
                <a:extLst>
                  <a:ext uri="{FF2B5EF4-FFF2-40B4-BE49-F238E27FC236}">
                    <a16:creationId xmlns:a16="http://schemas.microsoft.com/office/drawing/2014/main" id="{84B5D85B-6462-7D69-C2A0-D5CF794D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2976" y="2865438"/>
                <a:ext cx="74613" cy="998538"/>
              </a:xfrm>
              <a:custGeom>
                <a:avLst/>
                <a:gdLst>
                  <a:gd name="T0" fmla="*/ 232 w 232"/>
                  <a:gd name="T1" fmla="*/ 0 h 3143"/>
                  <a:gd name="T2" fmla="*/ 0 w 232"/>
                  <a:gd name="T3" fmla="*/ 237 h 3143"/>
                  <a:gd name="T4" fmla="*/ 0 w 232"/>
                  <a:gd name="T5" fmla="*/ 3143 h 3143"/>
                  <a:gd name="T6" fmla="*/ 232 w 232"/>
                  <a:gd name="T7" fmla="*/ 2913 h 3143"/>
                  <a:gd name="T8" fmla="*/ 232 w 232"/>
                  <a:gd name="T9" fmla="*/ 0 h 3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143">
                    <a:moveTo>
                      <a:pt x="232" y="0"/>
                    </a:moveTo>
                    <a:lnTo>
                      <a:pt x="0" y="237"/>
                    </a:lnTo>
                    <a:lnTo>
                      <a:pt x="0" y="3143"/>
                    </a:lnTo>
                    <a:lnTo>
                      <a:pt x="232" y="2913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0" name="Freeform 28">
                <a:extLst>
                  <a:ext uri="{FF2B5EF4-FFF2-40B4-BE49-F238E27FC236}">
                    <a16:creationId xmlns:a16="http://schemas.microsoft.com/office/drawing/2014/main" id="{BD86D2EC-2AC0-73E5-F099-D4661EF5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6301" y="2865438"/>
                <a:ext cx="141288" cy="76200"/>
              </a:xfrm>
              <a:custGeom>
                <a:avLst/>
                <a:gdLst>
                  <a:gd name="T0" fmla="*/ 212 w 444"/>
                  <a:gd name="T1" fmla="*/ 237 h 237"/>
                  <a:gd name="T2" fmla="*/ 444 w 444"/>
                  <a:gd name="T3" fmla="*/ 0 h 237"/>
                  <a:gd name="T4" fmla="*/ 239 w 444"/>
                  <a:gd name="T5" fmla="*/ 0 h 237"/>
                  <a:gd name="T6" fmla="*/ 0 w 444"/>
                  <a:gd name="T7" fmla="*/ 237 h 237"/>
                  <a:gd name="T8" fmla="*/ 212 w 444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37">
                    <a:moveTo>
                      <a:pt x="212" y="237"/>
                    </a:moveTo>
                    <a:lnTo>
                      <a:pt x="444" y="0"/>
                    </a:lnTo>
                    <a:lnTo>
                      <a:pt x="239" y="0"/>
                    </a:lnTo>
                    <a:lnTo>
                      <a:pt x="0" y="237"/>
                    </a:lnTo>
                    <a:lnTo>
                      <a:pt x="212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1" name="Rectangle 29">
                <a:extLst>
                  <a:ext uri="{FF2B5EF4-FFF2-40B4-BE49-F238E27FC236}">
                    <a16:creationId xmlns:a16="http://schemas.microsoft.com/office/drawing/2014/main" id="{84AFE491-D336-9986-5EE4-08A2F7CB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7501" y="3733801"/>
                <a:ext cx="66675" cy="1301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2" name="Freeform 30">
                <a:extLst>
                  <a:ext uri="{FF2B5EF4-FFF2-40B4-BE49-F238E27FC236}">
                    <a16:creationId xmlns:a16="http://schemas.microsoft.com/office/drawing/2014/main" id="{540664D1-6697-DC7D-8CF5-C8659F5DF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4176" y="3657601"/>
                <a:ext cx="77788" cy="206375"/>
              </a:xfrm>
              <a:custGeom>
                <a:avLst/>
                <a:gdLst>
                  <a:gd name="T0" fmla="*/ 0 w 245"/>
                  <a:gd name="T1" fmla="*/ 237 h 648"/>
                  <a:gd name="T2" fmla="*/ 0 w 245"/>
                  <a:gd name="T3" fmla="*/ 648 h 648"/>
                  <a:gd name="T4" fmla="*/ 245 w 245"/>
                  <a:gd name="T5" fmla="*/ 430 h 648"/>
                  <a:gd name="T6" fmla="*/ 245 w 245"/>
                  <a:gd name="T7" fmla="*/ 0 h 648"/>
                  <a:gd name="T8" fmla="*/ 0 w 245"/>
                  <a:gd name="T9" fmla="*/ 23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648">
                    <a:moveTo>
                      <a:pt x="0" y="237"/>
                    </a:moveTo>
                    <a:lnTo>
                      <a:pt x="0" y="648"/>
                    </a:lnTo>
                    <a:lnTo>
                      <a:pt x="245" y="430"/>
                    </a:lnTo>
                    <a:lnTo>
                      <a:pt x="245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3" name="Freeform 31">
                <a:extLst>
                  <a:ext uri="{FF2B5EF4-FFF2-40B4-BE49-F238E27FC236}">
                    <a16:creationId xmlns:a16="http://schemas.microsoft.com/office/drawing/2014/main" id="{DF7C9FE7-9C58-D35F-94D1-54454D75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7501" y="3657601"/>
                <a:ext cx="144463" cy="76200"/>
              </a:xfrm>
              <a:custGeom>
                <a:avLst/>
                <a:gdLst>
                  <a:gd name="T0" fmla="*/ 0 w 457"/>
                  <a:gd name="T1" fmla="*/ 237 h 237"/>
                  <a:gd name="T2" fmla="*/ 212 w 457"/>
                  <a:gd name="T3" fmla="*/ 237 h 237"/>
                  <a:gd name="T4" fmla="*/ 457 w 457"/>
                  <a:gd name="T5" fmla="*/ 0 h 237"/>
                  <a:gd name="T6" fmla="*/ 251 w 457"/>
                  <a:gd name="T7" fmla="*/ 0 h 237"/>
                  <a:gd name="T8" fmla="*/ 0 w 457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37">
                    <a:moveTo>
                      <a:pt x="0" y="237"/>
                    </a:moveTo>
                    <a:lnTo>
                      <a:pt x="212" y="237"/>
                    </a:lnTo>
                    <a:lnTo>
                      <a:pt x="457" y="0"/>
                    </a:lnTo>
                    <a:lnTo>
                      <a:pt x="251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4" name="Freeform 32">
                <a:extLst>
                  <a:ext uri="{FF2B5EF4-FFF2-40B4-BE49-F238E27FC236}">
                    <a16:creationId xmlns:a16="http://schemas.microsoft.com/office/drawing/2014/main" id="{CF33359C-15AC-F2C8-3438-70B06021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5801" y="1933576"/>
                <a:ext cx="144463" cy="73025"/>
              </a:xfrm>
              <a:custGeom>
                <a:avLst/>
                <a:gdLst>
                  <a:gd name="T0" fmla="*/ 224 w 456"/>
                  <a:gd name="T1" fmla="*/ 231 h 231"/>
                  <a:gd name="T2" fmla="*/ 456 w 456"/>
                  <a:gd name="T3" fmla="*/ 0 h 231"/>
                  <a:gd name="T4" fmla="*/ 238 w 456"/>
                  <a:gd name="T5" fmla="*/ 0 h 231"/>
                  <a:gd name="T6" fmla="*/ 0 w 456"/>
                  <a:gd name="T7" fmla="*/ 231 h 231"/>
                  <a:gd name="T8" fmla="*/ 224 w 456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31">
                    <a:moveTo>
                      <a:pt x="224" y="231"/>
                    </a:moveTo>
                    <a:lnTo>
                      <a:pt x="456" y="0"/>
                    </a:lnTo>
                    <a:lnTo>
                      <a:pt x="238" y="0"/>
                    </a:lnTo>
                    <a:lnTo>
                      <a:pt x="0" y="231"/>
                    </a:lnTo>
                    <a:lnTo>
                      <a:pt x="224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5" name="Freeform 33">
                <a:extLst>
                  <a:ext uri="{FF2B5EF4-FFF2-40B4-BE49-F238E27FC236}">
                    <a16:creationId xmlns:a16="http://schemas.microsoft.com/office/drawing/2014/main" id="{F121D74F-D6E3-F18A-ADC3-23C0BB106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7238" y="1933576"/>
                <a:ext cx="73025" cy="1943100"/>
              </a:xfrm>
              <a:custGeom>
                <a:avLst/>
                <a:gdLst>
                  <a:gd name="T0" fmla="*/ 232 w 232"/>
                  <a:gd name="T1" fmla="*/ 0 h 6119"/>
                  <a:gd name="T2" fmla="*/ 0 w 232"/>
                  <a:gd name="T3" fmla="*/ 231 h 6119"/>
                  <a:gd name="T4" fmla="*/ 0 w 232"/>
                  <a:gd name="T5" fmla="*/ 6119 h 6119"/>
                  <a:gd name="T6" fmla="*/ 232 w 232"/>
                  <a:gd name="T7" fmla="*/ 5788 h 6119"/>
                  <a:gd name="T8" fmla="*/ 232 w 232"/>
                  <a:gd name="T9" fmla="*/ 0 h 6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6119">
                    <a:moveTo>
                      <a:pt x="232" y="0"/>
                    </a:moveTo>
                    <a:lnTo>
                      <a:pt x="0" y="231"/>
                    </a:lnTo>
                    <a:lnTo>
                      <a:pt x="0" y="6119"/>
                    </a:lnTo>
                    <a:lnTo>
                      <a:pt x="232" y="5788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6" name="Rectangle 34">
                <a:extLst>
                  <a:ext uri="{FF2B5EF4-FFF2-40B4-BE49-F238E27FC236}">
                    <a16:creationId xmlns:a16="http://schemas.microsoft.com/office/drawing/2014/main" id="{2CB8866B-5B3F-0F41-7E7C-A6244030D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801" y="2006601"/>
                <a:ext cx="71438" cy="18700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7" name="Freeform 35">
                <a:extLst>
                  <a:ext uri="{FF2B5EF4-FFF2-40B4-BE49-F238E27FC236}">
                    <a16:creationId xmlns:a16="http://schemas.microsoft.com/office/drawing/2014/main" id="{F953D03B-E30F-8026-4E45-2FDBB7E0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5276" y="3536951"/>
                <a:ext cx="136525" cy="71438"/>
              </a:xfrm>
              <a:custGeom>
                <a:avLst/>
                <a:gdLst>
                  <a:gd name="T0" fmla="*/ 0 w 430"/>
                  <a:gd name="T1" fmla="*/ 225 h 225"/>
                  <a:gd name="T2" fmla="*/ 243 w 430"/>
                  <a:gd name="T3" fmla="*/ 225 h 225"/>
                  <a:gd name="T4" fmla="*/ 430 w 430"/>
                  <a:gd name="T5" fmla="*/ 0 h 225"/>
                  <a:gd name="T6" fmla="*/ 224 w 430"/>
                  <a:gd name="T7" fmla="*/ 0 h 225"/>
                  <a:gd name="T8" fmla="*/ 0 w 430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0" h="225">
                    <a:moveTo>
                      <a:pt x="0" y="225"/>
                    </a:moveTo>
                    <a:lnTo>
                      <a:pt x="243" y="225"/>
                    </a:lnTo>
                    <a:lnTo>
                      <a:pt x="430" y="0"/>
                    </a:lnTo>
                    <a:lnTo>
                      <a:pt x="224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8" name="Rectangle 36">
                <a:extLst>
                  <a:ext uri="{FF2B5EF4-FFF2-40B4-BE49-F238E27FC236}">
                    <a16:creationId xmlns:a16="http://schemas.microsoft.com/office/drawing/2014/main" id="{25D6E4E9-42A0-9BF2-6200-1580F0030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5276" y="3608388"/>
                <a:ext cx="76200" cy="2524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49" name="Freeform 37">
                <a:extLst>
                  <a:ext uri="{FF2B5EF4-FFF2-40B4-BE49-F238E27FC236}">
                    <a16:creationId xmlns:a16="http://schemas.microsoft.com/office/drawing/2014/main" id="{1F1E2FC4-8A75-3639-9EFD-9A9EDC27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1476" y="3536951"/>
                <a:ext cx="60325" cy="323850"/>
              </a:xfrm>
              <a:custGeom>
                <a:avLst/>
                <a:gdLst>
                  <a:gd name="T0" fmla="*/ 187 w 187"/>
                  <a:gd name="T1" fmla="*/ 0 h 1017"/>
                  <a:gd name="T2" fmla="*/ 0 w 187"/>
                  <a:gd name="T3" fmla="*/ 225 h 1017"/>
                  <a:gd name="T4" fmla="*/ 0 w 187"/>
                  <a:gd name="T5" fmla="*/ 1017 h 1017"/>
                  <a:gd name="T6" fmla="*/ 187 w 187"/>
                  <a:gd name="T7" fmla="*/ 824 h 1017"/>
                  <a:gd name="T8" fmla="*/ 187 w 187"/>
                  <a:gd name="T9" fmla="*/ 0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17">
                    <a:moveTo>
                      <a:pt x="187" y="0"/>
                    </a:moveTo>
                    <a:lnTo>
                      <a:pt x="0" y="225"/>
                    </a:lnTo>
                    <a:lnTo>
                      <a:pt x="0" y="1017"/>
                    </a:lnTo>
                    <a:lnTo>
                      <a:pt x="187" y="824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0" name="Freeform 38">
                <a:extLst>
                  <a:ext uri="{FF2B5EF4-FFF2-40B4-BE49-F238E27FC236}">
                    <a16:creationId xmlns:a16="http://schemas.microsoft.com/office/drawing/2014/main" id="{A5507EC1-970C-DDD7-9CC8-189B548B2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7838" y="3454401"/>
                <a:ext cx="141288" cy="77788"/>
              </a:xfrm>
              <a:custGeom>
                <a:avLst/>
                <a:gdLst>
                  <a:gd name="T0" fmla="*/ 449 w 449"/>
                  <a:gd name="T1" fmla="*/ 0 h 244"/>
                  <a:gd name="T2" fmla="*/ 249 w 449"/>
                  <a:gd name="T3" fmla="*/ 0 h 244"/>
                  <a:gd name="T4" fmla="*/ 0 w 449"/>
                  <a:gd name="T5" fmla="*/ 244 h 244"/>
                  <a:gd name="T6" fmla="*/ 218 w 449"/>
                  <a:gd name="T7" fmla="*/ 244 h 244"/>
                  <a:gd name="T8" fmla="*/ 449 w 449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44">
                    <a:moveTo>
                      <a:pt x="449" y="0"/>
                    </a:moveTo>
                    <a:lnTo>
                      <a:pt x="249" y="0"/>
                    </a:lnTo>
                    <a:lnTo>
                      <a:pt x="0" y="244"/>
                    </a:lnTo>
                    <a:lnTo>
                      <a:pt x="218" y="244"/>
                    </a:lnTo>
                    <a:lnTo>
                      <a:pt x="4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1" name="Freeform 39">
                <a:extLst>
                  <a:ext uri="{FF2B5EF4-FFF2-40B4-BE49-F238E27FC236}">
                    <a16:creationId xmlns:a16="http://schemas.microsoft.com/office/drawing/2014/main" id="{7DDB61A5-AE64-B5FB-120B-B9C2A68D5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6101" y="3454401"/>
                <a:ext cx="73025" cy="387350"/>
              </a:xfrm>
              <a:custGeom>
                <a:avLst/>
                <a:gdLst>
                  <a:gd name="T0" fmla="*/ 0 w 231"/>
                  <a:gd name="T1" fmla="*/ 1223 h 1223"/>
                  <a:gd name="T2" fmla="*/ 231 w 231"/>
                  <a:gd name="T3" fmla="*/ 948 h 1223"/>
                  <a:gd name="T4" fmla="*/ 231 w 231"/>
                  <a:gd name="T5" fmla="*/ 0 h 1223"/>
                  <a:gd name="T6" fmla="*/ 0 w 231"/>
                  <a:gd name="T7" fmla="*/ 244 h 1223"/>
                  <a:gd name="T8" fmla="*/ 0 w 231"/>
                  <a:gd name="T9" fmla="*/ 1223 h 1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223">
                    <a:moveTo>
                      <a:pt x="0" y="1223"/>
                    </a:moveTo>
                    <a:lnTo>
                      <a:pt x="231" y="948"/>
                    </a:lnTo>
                    <a:lnTo>
                      <a:pt x="231" y="0"/>
                    </a:lnTo>
                    <a:lnTo>
                      <a:pt x="0" y="244"/>
                    </a:lnTo>
                    <a:lnTo>
                      <a:pt x="0" y="1223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48" name="Rectangle 40">
                <a:extLst>
                  <a:ext uri="{FF2B5EF4-FFF2-40B4-BE49-F238E27FC236}">
                    <a16:creationId xmlns:a16="http://schemas.microsoft.com/office/drawing/2014/main" id="{33C3FF1A-0A6C-C903-299B-5ED642D0C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7838" y="3532188"/>
                <a:ext cx="68263" cy="3095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49" name="Freeform 41">
                <a:extLst>
                  <a:ext uri="{FF2B5EF4-FFF2-40B4-BE49-F238E27FC236}">
                    <a16:creationId xmlns:a16="http://schemas.microsoft.com/office/drawing/2014/main" id="{303C141A-BC47-FD79-9C0C-ABAC5670D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7726" y="2528888"/>
                <a:ext cx="150813" cy="79375"/>
              </a:xfrm>
              <a:custGeom>
                <a:avLst/>
                <a:gdLst>
                  <a:gd name="T0" fmla="*/ 237 w 474"/>
                  <a:gd name="T1" fmla="*/ 250 h 250"/>
                  <a:gd name="T2" fmla="*/ 474 w 474"/>
                  <a:gd name="T3" fmla="*/ 0 h 250"/>
                  <a:gd name="T4" fmla="*/ 224 w 474"/>
                  <a:gd name="T5" fmla="*/ 0 h 250"/>
                  <a:gd name="T6" fmla="*/ 0 w 474"/>
                  <a:gd name="T7" fmla="*/ 250 h 250"/>
                  <a:gd name="T8" fmla="*/ 237 w 474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50">
                    <a:moveTo>
                      <a:pt x="237" y="250"/>
                    </a:moveTo>
                    <a:lnTo>
                      <a:pt x="474" y="0"/>
                    </a:lnTo>
                    <a:lnTo>
                      <a:pt x="224" y="0"/>
                    </a:lnTo>
                    <a:lnTo>
                      <a:pt x="0" y="250"/>
                    </a:lnTo>
                    <a:lnTo>
                      <a:pt x="237" y="25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0" name="Freeform 42">
                <a:extLst>
                  <a:ext uri="{FF2B5EF4-FFF2-40B4-BE49-F238E27FC236}">
                    <a16:creationId xmlns:a16="http://schemas.microsoft.com/office/drawing/2014/main" id="{5E1075BB-39D7-3A38-63F5-3C1D98302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2338" y="2528888"/>
                <a:ext cx="76200" cy="1308100"/>
              </a:xfrm>
              <a:custGeom>
                <a:avLst/>
                <a:gdLst>
                  <a:gd name="T0" fmla="*/ 237 w 237"/>
                  <a:gd name="T1" fmla="*/ 0 h 4117"/>
                  <a:gd name="T2" fmla="*/ 0 w 237"/>
                  <a:gd name="T3" fmla="*/ 250 h 4117"/>
                  <a:gd name="T4" fmla="*/ 0 w 237"/>
                  <a:gd name="T5" fmla="*/ 4117 h 4117"/>
                  <a:gd name="T6" fmla="*/ 237 w 237"/>
                  <a:gd name="T7" fmla="*/ 3805 h 4117"/>
                  <a:gd name="T8" fmla="*/ 237 w 237"/>
                  <a:gd name="T9" fmla="*/ 0 h 4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4117">
                    <a:moveTo>
                      <a:pt x="237" y="0"/>
                    </a:moveTo>
                    <a:lnTo>
                      <a:pt x="0" y="250"/>
                    </a:lnTo>
                    <a:lnTo>
                      <a:pt x="0" y="4117"/>
                    </a:lnTo>
                    <a:lnTo>
                      <a:pt x="237" y="3805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1" name="Rectangle 43">
                <a:extLst>
                  <a:ext uri="{FF2B5EF4-FFF2-40B4-BE49-F238E27FC236}">
                    <a16:creationId xmlns:a16="http://schemas.microsoft.com/office/drawing/2014/main" id="{9C8BEEC9-EF08-D3CF-559A-55A19B940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7726" y="2608263"/>
                <a:ext cx="74613" cy="122872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2" name="Freeform 44">
                <a:extLst>
                  <a:ext uri="{FF2B5EF4-FFF2-40B4-BE49-F238E27FC236}">
                    <a16:creationId xmlns:a16="http://schemas.microsoft.com/office/drawing/2014/main" id="{0385E488-3E76-58E2-307C-C1936D300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4251" y="3246438"/>
                <a:ext cx="147638" cy="77788"/>
              </a:xfrm>
              <a:custGeom>
                <a:avLst/>
                <a:gdLst>
                  <a:gd name="T0" fmla="*/ 231 w 467"/>
                  <a:gd name="T1" fmla="*/ 244 h 244"/>
                  <a:gd name="T2" fmla="*/ 467 w 467"/>
                  <a:gd name="T3" fmla="*/ 0 h 244"/>
                  <a:gd name="T4" fmla="*/ 236 w 467"/>
                  <a:gd name="T5" fmla="*/ 0 h 244"/>
                  <a:gd name="T6" fmla="*/ 0 w 467"/>
                  <a:gd name="T7" fmla="*/ 244 h 244"/>
                  <a:gd name="T8" fmla="*/ 231 w 467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244">
                    <a:moveTo>
                      <a:pt x="231" y="244"/>
                    </a:moveTo>
                    <a:lnTo>
                      <a:pt x="467" y="0"/>
                    </a:lnTo>
                    <a:lnTo>
                      <a:pt x="236" y="0"/>
                    </a:lnTo>
                    <a:lnTo>
                      <a:pt x="0" y="244"/>
                    </a:lnTo>
                    <a:lnTo>
                      <a:pt x="231" y="244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3" name="Freeform 45">
                <a:extLst>
                  <a:ext uri="{FF2B5EF4-FFF2-40B4-BE49-F238E27FC236}">
                    <a16:creationId xmlns:a16="http://schemas.microsoft.com/office/drawing/2014/main" id="{9B073C01-7427-7DE4-9E8F-1A1F8930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7276" y="3246438"/>
                <a:ext cx="74613" cy="619125"/>
              </a:xfrm>
              <a:custGeom>
                <a:avLst/>
                <a:gdLst>
                  <a:gd name="T0" fmla="*/ 236 w 236"/>
                  <a:gd name="T1" fmla="*/ 0 h 1953"/>
                  <a:gd name="T2" fmla="*/ 0 w 236"/>
                  <a:gd name="T3" fmla="*/ 244 h 1953"/>
                  <a:gd name="T4" fmla="*/ 0 w 236"/>
                  <a:gd name="T5" fmla="*/ 1953 h 1953"/>
                  <a:gd name="T6" fmla="*/ 236 w 236"/>
                  <a:gd name="T7" fmla="*/ 1709 h 1953"/>
                  <a:gd name="T8" fmla="*/ 236 w 236"/>
                  <a:gd name="T9" fmla="*/ 0 h 1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1953">
                    <a:moveTo>
                      <a:pt x="236" y="0"/>
                    </a:moveTo>
                    <a:lnTo>
                      <a:pt x="0" y="244"/>
                    </a:lnTo>
                    <a:lnTo>
                      <a:pt x="0" y="1953"/>
                    </a:lnTo>
                    <a:lnTo>
                      <a:pt x="236" y="1709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4" name="Rectangle 46">
                <a:extLst>
                  <a:ext uri="{FF2B5EF4-FFF2-40B4-BE49-F238E27FC236}">
                    <a16:creationId xmlns:a16="http://schemas.microsoft.com/office/drawing/2014/main" id="{03D8B81A-31E5-0D86-3EB0-86E38726D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1" y="3324226"/>
                <a:ext cx="73025" cy="5413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5" name="Freeform 47">
                <a:extLst>
                  <a:ext uri="{FF2B5EF4-FFF2-40B4-BE49-F238E27FC236}">
                    <a16:creationId xmlns:a16="http://schemas.microsoft.com/office/drawing/2014/main" id="{314EE6EE-39C7-6EA2-1D23-DC686114D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3163" y="3460751"/>
                <a:ext cx="136525" cy="74613"/>
              </a:xfrm>
              <a:custGeom>
                <a:avLst/>
                <a:gdLst>
                  <a:gd name="T0" fmla="*/ 429 w 429"/>
                  <a:gd name="T1" fmla="*/ 0 h 237"/>
                  <a:gd name="T2" fmla="*/ 223 w 429"/>
                  <a:gd name="T3" fmla="*/ 0 h 237"/>
                  <a:gd name="T4" fmla="*/ 0 w 429"/>
                  <a:gd name="T5" fmla="*/ 237 h 237"/>
                  <a:gd name="T6" fmla="*/ 206 w 429"/>
                  <a:gd name="T7" fmla="*/ 237 h 237"/>
                  <a:gd name="T8" fmla="*/ 429 w 42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237">
                    <a:moveTo>
                      <a:pt x="429" y="0"/>
                    </a:moveTo>
                    <a:lnTo>
                      <a:pt x="223" y="0"/>
                    </a:lnTo>
                    <a:lnTo>
                      <a:pt x="0" y="237"/>
                    </a:lnTo>
                    <a:lnTo>
                      <a:pt x="206" y="237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6" name="Freeform 48">
                <a:extLst>
                  <a:ext uri="{FF2B5EF4-FFF2-40B4-BE49-F238E27FC236}">
                    <a16:creationId xmlns:a16="http://schemas.microsoft.com/office/drawing/2014/main" id="{3529F4B1-27AD-C3C7-9A03-7C1F0077A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9838" y="3460751"/>
                <a:ext cx="69850" cy="409575"/>
              </a:xfrm>
              <a:custGeom>
                <a:avLst/>
                <a:gdLst>
                  <a:gd name="T0" fmla="*/ 0 w 223"/>
                  <a:gd name="T1" fmla="*/ 1291 h 1291"/>
                  <a:gd name="T2" fmla="*/ 223 w 223"/>
                  <a:gd name="T3" fmla="*/ 1048 h 1291"/>
                  <a:gd name="T4" fmla="*/ 223 w 223"/>
                  <a:gd name="T5" fmla="*/ 0 h 1291"/>
                  <a:gd name="T6" fmla="*/ 0 w 223"/>
                  <a:gd name="T7" fmla="*/ 237 h 1291"/>
                  <a:gd name="T8" fmla="*/ 0 w 223"/>
                  <a:gd name="T9" fmla="*/ 1291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1291">
                    <a:moveTo>
                      <a:pt x="0" y="1291"/>
                    </a:moveTo>
                    <a:lnTo>
                      <a:pt x="223" y="1048"/>
                    </a:lnTo>
                    <a:lnTo>
                      <a:pt x="223" y="0"/>
                    </a:lnTo>
                    <a:lnTo>
                      <a:pt x="0" y="237"/>
                    </a:lnTo>
                    <a:lnTo>
                      <a:pt x="0" y="1291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7" name="Rectangle 49">
                <a:extLst>
                  <a:ext uri="{FF2B5EF4-FFF2-40B4-BE49-F238E27FC236}">
                    <a16:creationId xmlns:a16="http://schemas.microsoft.com/office/drawing/2014/main" id="{61854B85-9F63-9E35-0C31-6F0D0595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3163" y="3535363"/>
                <a:ext cx="66675" cy="3349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8" name="Freeform 50">
                <a:extLst>
                  <a:ext uri="{FF2B5EF4-FFF2-40B4-BE49-F238E27FC236}">
                    <a16:creationId xmlns:a16="http://schemas.microsoft.com/office/drawing/2014/main" id="{4926ACE0-2CF4-31A8-4F4D-75485F0B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4138" y="3368676"/>
                <a:ext cx="147638" cy="77788"/>
              </a:xfrm>
              <a:custGeom>
                <a:avLst/>
                <a:gdLst>
                  <a:gd name="T0" fmla="*/ 248 w 466"/>
                  <a:gd name="T1" fmla="*/ 0 h 243"/>
                  <a:gd name="T2" fmla="*/ 0 w 466"/>
                  <a:gd name="T3" fmla="*/ 243 h 243"/>
                  <a:gd name="T4" fmla="*/ 212 w 466"/>
                  <a:gd name="T5" fmla="*/ 243 h 243"/>
                  <a:gd name="T6" fmla="*/ 466 w 466"/>
                  <a:gd name="T7" fmla="*/ 0 h 243"/>
                  <a:gd name="T8" fmla="*/ 248 w 466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43">
                    <a:moveTo>
                      <a:pt x="248" y="0"/>
                    </a:moveTo>
                    <a:lnTo>
                      <a:pt x="0" y="243"/>
                    </a:lnTo>
                    <a:lnTo>
                      <a:pt x="212" y="243"/>
                    </a:lnTo>
                    <a:lnTo>
                      <a:pt x="466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59" name="Rectangle 51">
                <a:extLst>
                  <a:ext uri="{FF2B5EF4-FFF2-40B4-BE49-F238E27FC236}">
                    <a16:creationId xmlns:a16="http://schemas.microsoft.com/office/drawing/2014/main" id="{6F266EB3-C286-2442-A27E-FECF912B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4138" y="3446463"/>
                <a:ext cx="66675" cy="4222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0" name="Freeform 52">
                <a:extLst>
                  <a:ext uri="{FF2B5EF4-FFF2-40B4-BE49-F238E27FC236}">
                    <a16:creationId xmlns:a16="http://schemas.microsoft.com/office/drawing/2014/main" id="{C1EC2C49-EE24-7356-8152-4294D82D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0813" y="3368676"/>
                <a:ext cx="80963" cy="500063"/>
              </a:xfrm>
              <a:custGeom>
                <a:avLst/>
                <a:gdLst>
                  <a:gd name="T0" fmla="*/ 254 w 254"/>
                  <a:gd name="T1" fmla="*/ 0 h 1572"/>
                  <a:gd name="T2" fmla="*/ 0 w 254"/>
                  <a:gd name="T3" fmla="*/ 243 h 1572"/>
                  <a:gd name="T4" fmla="*/ 0 w 254"/>
                  <a:gd name="T5" fmla="*/ 1572 h 1572"/>
                  <a:gd name="T6" fmla="*/ 254 w 254"/>
                  <a:gd name="T7" fmla="*/ 1341 h 1572"/>
                  <a:gd name="T8" fmla="*/ 254 w 254"/>
                  <a:gd name="T9" fmla="*/ 0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1572">
                    <a:moveTo>
                      <a:pt x="254" y="0"/>
                    </a:moveTo>
                    <a:lnTo>
                      <a:pt x="0" y="243"/>
                    </a:lnTo>
                    <a:lnTo>
                      <a:pt x="0" y="1572"/>
                    </a:lnTo>
                    <a:lnTo>
                      <a:pt x="254" y="134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1" name="Rectangle 53">
                <a:extLst>
                  <a:ext uri="{FF2B5EF4-FFF2-40B4-BE49-F238E27FC236}">
                    <a16:creationId xmlns:a16="http://schemas.microsoft.com/office/drawing/2014/main" id="{F783B17A-E48B-99F6-367D-44CFF2D5C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76" y="3711576"/>
                <a:ext cx="63500" cy="15875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2" name="Freeform 54">
                <a:extLst>
                  <a:ext uri="{FF2B5EF4-FFF2-40B4-BE49-F238E27FC236}">
                    <a16:creationId xmlns:a16="http://schemas.microsoft.com/office/drawing/2014/main" id="{CD53120F-5668-BAF3-E6D2-A1202BF6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3376" y="3636963"/>
                <a:ext cx="84138" cy="233363"/>
              </a:xfrm>
              <a:custGeom>
                <a:avLst/>
                <a:gdLst>
                  <a:gd name="T0" fmla="*/ 0 w 267"/>
                  <a:gd name="T1" fmla="*/ 237 h 736"/>
                  <a:gd name="T2" fmla="*/ 0 w 267"/>
                  <a:gd name="T3" fmla="*/ 736 h 736"/>
                  <a:gd name="T4" fmla="*/ 267 w 267"/>
                  <a:gd name="T5" fmla="*/ 505 h 736"/>
                  <a:gd name="T6" fmla="*/ 267 w 267"/>
                  <a:gd name="T7" fmla="*/ 0 h 736"/>
                  <a:gd name="T8" fmla="*/ 0 w 267"/>
                  <a:gd name="T9" fmla="*/ 2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736">
                    <a:moveTo>
                      <a:pt x="0" y="237"/>
                    </a:moveTo>
                    <a:lnTo>
                      <a:pt x="0" y="736"/>
                    </a:lnTo>
                    <a:lnTo>
                      <a:pt x="267" y="505"/>
                    </a:lnTo>
                    <a:lnTo>
                      <a:pt x="267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3" name="Freeform 55">
                <a:extLst>
                  <a:ext uri="{FF2B5EF4-FFF2-40B4-BE49-F238E27FC236}">
                    <a16:creationId xmlns:a16="http://schemas.microsoft.com/office/drawing/2014/main" id="{18101C13-11C4-E992-8318-F4CFA632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76" y="3636963"/>
                <a:ext cx="147638" cy="74613"/>
              </a:xfrm>
              <a:custGeom>
                <a:avLst/>
                <a:gdLst>
                  <a:gd name="T0" fmla="*/ 0 w 466"/>
                  <a:gd name="T1" fmla="*/ 237 h 237"/>
                  <a:gd name="T2" fmla="*/ 199 w 466"/>
                  <a:gd name="T3" fmla="*/ 237 h 237"/>
                  <a:gd name="T4" fmla="*/ 466 w 466"/>
                  <a:gd name="T5" fmla="*/ 0 h 237"/>
                  <a:gd name="T6" fmla="*/ 242 w 466"/>
                  <a:gd name="T7" fmla="*/ 0 h 237"/>
                  <a:gd name="T8" fmla="*/ 0 w 466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37">
                    <a:moveTo>
                      <a:pt x="0" y="237"/>
                    </a:moveTo>
                    <a:lnTo>
                      <a:pt x="199" y="237"/>
                    </a:lnTo>
                    <a:lnTo>
                      <a:pt x="466" y="0"/>
                    </a:lnTo>
                    <a:lnTo>
                      <a:pt x="242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4" name="Rectangle 56">
                <a:extLst>
                  <a:ext uri="{FF2B5EF4-FFF2-40B4-BE49-F238E27FC236}">
                    <a16:creationId xmlns:a16="http://schemas.microsoft.com/office/drawing/2014/main" id="{2861DF3B-2049-F35E-0A15-E51E3C82B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8176" y="3802063"/>
                <a:ext cx="68263" cy="68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5" name="Freeform 57">
                <a:extLst>
                  <a:ext uri="{FF2B5EF4-FFF2-40B4-BE49-F238E27FC236}">
                    <a16:creationId xmlns:a16="http://schemas.microsoft.com/office/drawing/2014/main" id="{69600D1D-DC6A-DB2E-003E-8F1C2D6B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6438" y="3732213"/>
                <a:ext cx="77788" cy="138113"/>
              </a:xfrm>
              <a:custGeom>
                <a:avLst/>
                <a:gdLst>
                  <a:gd name="T0" fmla="*/ 0 w 247"/>
                  <a:gd name="T1" fmla="*/ 224 h 439"/>
                  <a:gd name="T2" fmla="*/ 0 w 247"/>
                  <a:gd name="T3" fmla="*/ 439 h 439"/>
                  <a:gd name="T4" fmla="*/ 247 w 247"/>
                  <a:gd name="T5" fmla="*/ 199 h 439"/>
                  <a:gd name="T6" fmla="*/ 247 w 247"/>
                  <a:gd name="T7" fmla="*/ 0 h 439"/>
                  <a:gd name="T8" fmla="*/ 0 w 247"/>
                  <a:gd name="T9" fmla="*/ 22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439">
                    <a:moveTo>
                      <a:pt x="0" y="224"/>
                    </a:moveTo>
                    <a:lnTo>
                      <a:pt x="0" y="439"/>
                    </a:lnTo>
                    <a:lnTo>
                      <a:pt x="247" y="199"/>
                    </a:lnTo>
                    <a:lnTo>
                      <a:pt x="247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6" name="Freeform 58">
                <a:extLst>
                  <a:ext uri="{FF2B5EF4-FFF2-40B4-BE49-F238E27FC236}">
                    <a16:creationId xmlns:a16="http://schemas.microsoft.com/office/drawing/2014/main" id="{072685C7-DF9D-EB2E-7A7E-09728069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8176" y="3732213"/>
                <a:ext cx="146050" cy="69850"/>
              </a:xfrm>
              <a:custGeom>
                <a:avLst/>
                <a:gdLst>
                  <a:gd name="T0" fmla="*/ 461 w 461"/>
                  <a:gd name="T1" fmla="*/ 0 h 224"/>
                  <a:gd name="T2" fmla="*/ 224 w 461"/>
                  <a:gd name="T3" fmla="*/ 0 h 224"/>
                  <a:gd name="T4" fmla="*/ 0 w 461"/>
                  <a:gd name="T5" fmla="*/ 224 h 224"/>
                  <a:gd name="T6" fmla="*/ 214 w 461"/>
                  <a:gd name="T7" fmla="*/ 224 h 224"/>
                  <a:gd name="T8" fmla="*/ 461 w 461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24">
                    <a:moveTo>
                      <a:pt x="461" y="0"/>
                    </a:moveTo>
                    <a:lnTo>
                      <a:pt x="224" y="0"/>
                    </a:lnTo>
                    <a:lnTo>
                      <a:pt x="0" y="224"/>
                    </a:lnTo>
                    <a:lnTo>
                      <a:pt x="214" y="224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7" name="Freeform 59">
                <a:extLst>
                  <a:ext uri="{FF2B5EF4-FFF2-40B4-BE49-F238E27FC236}">
                    <a16:creationId xmlns:a16="http://schemas.microsoft.com/office/drawing/2014/main" id="{9FACCD96-E28C-71AF-860A-25EB4983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5613" y="3778251"/>
                <a:ext cx="139700" cy="79375"/>
              </a:xfrm>
              <a:custGeom>
                <a:avLst/>
                <a:gdLst>
                  <a:gd name="T0" fmla="*/ 215 w 439"/>
                  <a:gd name="T1" fmla="*/ 0 h 250"/>
                  <a:gd name="T2" fmla="*/ 0 w 439"/>
                  <a:gd name="T3" fmla="*/ 244 h 250"/>
                  <a:gd name="T4" fmla="*/ 225 w 439"/>
                  <a:gd name="T5" fmla="*/ 250 h 250"/>
                  <a:gd name="T6" fmla="*/ 439 w 439"/>
                  <a:gd name="T7" fmla="*/ 0 h 250"/>
                  <a:gd name="T8" fmla="*/ 215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5" y="0"/>
                    </a:moveTo>
                    <a:lnTo>
                      <a:pt x="0" y="244"/>
                    </a:ln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8" name="Freeform 60">
                <a:extLst>
                  <a:ext uri="{FF2B5EF4-FFF2-40B4-BE49-F238E27FC236}">
                    <a16:creationId xmlns:a16="http://schemas.microsoft.com/office/drawing/2014/main" id="{D0E01B5C-22DD-BB4A-2AA2-5A67B33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0176" y="3735388"/>
                <a:ext cx="150813" cy="80963"/>
              </a:xfrm>
              <a:custGeom>
                <a:avLst/>
                <a:gdLst>
                  <a:gd name="T0" fmla="*/ 250 w 474"/>
                  <a:gd name="T1" fmla="*/ 0 h 256"/>
                  <a:gd name="T2" fmla="*/ 0 w 474"/>
                  <a:gd name="T3" fmla="*/ 256 h 256"/>
                  <a:gd name="T4" fmla="*/ 237 w 474"/>
                  <a:gd name="T5" fmla="*/ 256 h 256"/>
                  <a:gd name="T6" fmla="*/ 474 w 474"/>
                  <a:gd name="T7" fmla="*/ 0 h 256"/>
                  <a:gd name="T8" fmla="*/ 250 w 474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56">
                    <a:moveTo>
                      <a:pt x="250" y="0"/>
                    </a:moveTo>
                    <a:lnTo>
                      <a:pt x="0" y="256"/>
                    </a:lnTo>
                    <a:lnTo>
                      <a:pt x="237" y="256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69" name="Rectangle 61">
                <a:extLst>
                  <a:ext uri="{FF2B5EF4-FFF2-40B4-BE49-F238E27FC236}">
                    <a16:creationId xmlns:a16="http://schemas.microsoft.com/office/drawing/2014/main" id="{C37B2A98-52C7-528C-AE55-3AF27C727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0176" y="3816351"/>
                <a:ext cx="74613" cy="460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0" name="Freeform 62">
                <a:extLst>
                  <a:ext uri="{FF2B5EF4-FFF2-40B4-BE49-F238E27FC236}">
                    <a16:creationId xmlns:a16="http://schemas.microsoft.com/office/drawing/2014/main" id="{8000CCEC-B19B-C83F-68AF-62FB37DC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4788" y="3735388"/>
                <a:ext cx="76200" cy="127000"/>
              </a:xfrm>
              <a:custGeom>
                <a:avLst/>
                <a:gdLst>
                  <a:gd name="T0" fmla="*/ 0 w 237"/>
                  <a:gd name="T1" fmla="*/ 256 h 399"/>
                  <a:gd name="T2" fmla="*/ 0 w 237"/>
                  <a:gd name="T3" fmla="*/ 399 h 399"/>
                  <a:gd name="T4" fmla="*/ 237 w 237"/>
                  <a:gd name="T5" fmla="*/ 175 h 399"/>
                  <a:gd name="T6" fmla="*/ 237 w 237"/>
                  <a:gd name="T7" fmla="*/ 0 h 399"/>
                  <a:gd name="T8" fmla="*/ 0 w 237"/>
                  <a:gd name="T9" fmla="*/ 256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399">
                    <a:moveTo>
                      <a:pt x="0" y="256"/>
                    </a:moveTo>
                    <a:lnTo>
                      <a:pt x="0" y="399"/>
                    </a:lnTo>
                    <a:lnTo>
                      <a:pt x="237" y="175"/>
                    </a:lnTo>
                    <a:lnTo>
                      <a:pt x="237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1" name="Freeform 63">
                <a:extLst>
                  <a:ext uri="{FF2B5EF4-FFF2-40B4-BE49-F238E27FC236}">
                    <a16:creationId xmlns:a16="http://schemas.microsoft.com/office/drawing/2014/main" id="{0E7DD7C3-1F60-19B9-08CD-410ACA10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8" y="1684338"/>
                <a:ext cx="146050" cy="76200"/>
              </a:xfrm>
              <a:custGeom>
                <a:avLst/>
                <a:gdLst>
                  <a:gd name="T0" fmla="*/ 237 w 461"/>
                  <a:gd name="T1" fmla="*/ 243 h 243"/>
                  <a:gd name="T2" fmla="*/ 461 w 461"/>
                  <a:gd name="T3" fmla="*/ 0 h 243"/>
                  <a:gd name="T4" fmla="*/ 262 w 461"/>
                  <a:gd name="T5" fmla="*/ 0 h 243"/>
                  <a:gd name="T6" fmla="*/ 0 w 461"/>
                  <a:gd name="T7" fmla="*/ 243 h 243"/>
                  <a:gd name="T8" fmla="*/ 237 w 461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43">
                    <a:moveTo>
                      <a:pt x="237" y="243"/>
                    </a:moveTo>
                    <a:lnTo>
                      <a:pt x="461" y="0"/>
                    </a:lnTo>
                    <a:lnTo>
                      <a:pt x="262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2" name="Freeform 64">
                <a:extLst>
                  <a:ext uri="{FF2B5EF4-FFF2-40B4-BE49-F238E27FC236}">
                    <a16:creationId xmlns:a16="http://schemas.microsoft.com/office/drawing/2014/main" id="{1F1EA103-0C91-E20A-90DE-E9006A9C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4901" y="1684338"/>
                <a:ext cx="71438" cy="2179638"/>
              </a:xfrm>
              <a:custGeom>
                <a:avLst/>
                <a:gdLst>
                  <a:gd name="T0" fmla="*/ 224 w 224"/>
                  <a:gd name="T1" fmla="*/ 0 h 6867"/>
                  <a:gd name="T2" fmla="*/ 0 w 224"/>
                  <a:gd name="T3" fmla="*/ 243 h 6867"/>
                  <a:gd name="T4" fmla="*/ 0 w 224"/>
                  <a:gd name="T5" fmla="*/ 6867 h 6867"/>
                  <a:gd name="T6" fmla="*/ 224 w 224"/>
                  <a:gd name="T7" fmla="*/ 6637 h 6867"/>
                  <a:gd name="T8" fmla="*/ 224 w 224"/>
                  <a:gd name="T9" fmla="*/ 0 h 6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6867">
                    <a:moveTo>
                      <a:pt x="224" y="0"/>
                    </a:moveTo>
                    <a:lnTo>
                      <a:pt x="0" y="243"/>
                    </a:lnTo>
                    <a:lnTo>
                      <a:pt x="0" y="6867"/>
                    </a:lnTo>
                    <a:lnTo>
                      <a:pt x="224" y="6637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3" name="Rectangle 65">
                <a:extLst>
                  <a:ext uri="{FF2B5EF4-FFF2-40B4-BE49-F238E27FC236}">
                    <a16:creationId xmlns:a16="http://schemas.microsoft.com/office/drawing/2014/main" id="{174356A1-EB32-ABE7-D663-28B4C633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0288" y="1760538"/>
                <a:ext cx="74613" cy="21034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4" name="Freeform 66">
                <a:extLst>
                  <a:ext uri="{FF2B5EF4-FFF2-40B4-BE49-F238E27FC236}">
                    <a16:creationId xmlns:a16="http://schemas.microsoft.com/office/drawing/2014/main" id="{E36A9CD2-EBD2-0489-644E-651907E3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4438" y="3746501"/>
                <a:ext cx="147638" cy="69850"/>
              </a:xfrm>
              <a:custGeom>
                <a:avLst/>
                <a:gdLst>
                  <a:gd name="T0" fmla="*/ 249 w 468"/>
                  <a:gd name="T1" fmla="*/ 0 h 219"/>
                  <a:gd name="T2" fmla="*/ 0 w 468"/>
                  <a:gd name="T3" fmla="*/ 219 h 219"/>
                  <a:gd name="T4" fmla="*/ 256 w 468"/>
                  <a:gd name="T5" fmla="*/ 219 h 219"/>
                  <a:gd name="T6" fmla="*/ 468 w 468"/>
                  <a:gd name="T7" fmla="*/ 0 h 219"/>
                  <a:gd name="T8" fmla="*/ 249 w 468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19">
                    <a:moveTo>
                      <a:pt x="249" y="0"/>
                    </a:moveTo>
                    <a:lnTo>
                      <a:pt x="0" y="219"/>
                    </a:lnTo>
                    <a:lnTo>
                      <a:pt x="256" y="219"/>
                    </a:lnTo>
                    <a:lnTo>
                      <a:pt x="468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5" name="Rectangle 67">
                <a:extLst>
                  <a:ext uri="{FF2B5EF4-FFF2-40B4-BE49-F238E27FC236}">
                    <a16:creationId xmlns:a16="http://schemas.microsoft.com/office/drawing/2014/main" id="{9B895F13-55F3-9768-D3C5-C38FCF21D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4438" y="3816351"/>
                <a:ext cx="80963" cy="460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6" name="Freeform 68">
                <a:extLst>
                  <a:ext uri="{FF2B5EF4-FFF2-40B4-BE49-F238E27FC236}">
                    <a16:creationId xmlns:a16="http://schemas.microsoft.com/office/drawing/2014/main" id="{F231D03F-FDD2-836C-7BFC-2C0194385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5401" y="3746501"/>
                <a:ext cx="66675" cy="115888"/>
              </a:xfrm>
              <a:custGeom>
                <a:avLst/>
                <a:gdLst>
                  <a:gd name="T0" fmla="*/ 0 w 212"/>
                  <a:gd name="T1" fmla="*/ 219 h 362"/>
                  <a:gd name="T2" fmla="*/ 0 w 212"/>
                  <a:gd name="T3" fmla="*/ 362 h 362"/>
                  <a:gd name="T4" fmla="*/ 212 w 212"/>
                  <a:gd name="T5" fmla="*/ 144 h 362"/>
                  <a:gd name="T6" fmla="*/ 212 w 212"/>
                  <a:gd name="T7" fmla="*/ 0 h 362"/>
                  <a:gd name="T8" fmla="*/ 0 w 212"/>
                  <a:gd name="T9" fmla="*/ 21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62">
                    <a:moveTo>
                      <a:pt x="0" y="219"/>
                    </a:moveTo>
                    <a:lnTo>
                      <a:pt x="0" y="362"/>
                    </a:lnTo>
                    <a:lnTo>
                      <a:pt x="212" y="144"/>
                    </a:lnTo>
                    <a:lnTo>
                      <a:pt x="212" y="0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7" name="Freeform 69">
                <a:extLst>
                  <a:ext uri="{FF2B5EF4-FFF2-40B4-BE49-F238E27FC236}">
                    <a16:creationId xmlns:a16="http://schemas.microsoft.com/office/drawing/2014/main" id="{11DFD7BB-2784-8F06-24C4-196FDBE1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0301" y="3767138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8" name="Rectangle 70">
                <a:extLst>
                  <a:ext uri="{FF2B5EF4-FFF2-40B4-BE49-F238E27FC236}">
                    <a16:creationId xmlns:a16="http://schemas.microsoft.com/office/drawing/2014/main" id="{6C04D227-7759-3453-A294-8BE804412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4101" y="3840163"/>
                <a:ext cx="76200" cy="238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79" name="Freeform 71">
                <a:extLst>
                  <a:ext uri="{FF2B5EF4-FFF2-40B4-BE49-F238E27FC236}">
                    <a16:creationId xmlns:a16="http://schemas.microsoft.com/office/drawing/2014/main" id="{845E6217-081A-65F3-B455-445A5A53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4101" y="3767138"/>
                <a:ext cx="147638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0" name="Freeform 72">
                <a:extLst>
                  <a:ext uri="{FF2B5EF4-FFF2-40B4-BE49-F238E27FC236}">
                    <a16:creationId xmlns:a16="http://schemas.microsoft.com/office/drawing/2014/main" id="{80F80EBC-6C31-5E0D-9682-ACA2715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7038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50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1" name="Rectangle 73">
                <a:extLst>
                  <a:ext uri="{FF2B5EF4-FFF2-40B4-BE49-F238E27FC236}">
                    <a16:creationId xmlns:a16="http://schemas.microsoft.com/office/drawing/2014/main" id="{05AE7609-90CF-9E48-322B-1BC4BBC3E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70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2" name="Freeform 74">
                <a:extLst>
                  <a:ext uri="{FF2B5EF4-FFF2-40B4-BE49-F238E27FC236}">
                    <a16:creationId xmlns:a16="http://schemas.microsoft.com/office/drawing/2014/main" id="{B42AB73F-0C2B-F374-ABEA-C84022D4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32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3" name="Freeform 75">
                <a:extLst>
                  <a:ext uri="{FF2B5EF4-FFF2-40B4-BE49-F238E27FC236}">
                    <a16:creationId xmlns:a16="http://schemas.microsoft.com/office/drawing/2014/main" id="{A8E63949-CBD2-8EA7-27EF-0A1438A0D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1301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4" name="Freeform 76">
                <a:extLst>
                  <a:ext uri="{FF2B5EF4-FFF2-40B4-BE49-F238E27FC236}">
                    <a16:creationId xmlns:a16="http://schemas.microsoft.com/office/drawing/2014/main" id="{9D16302B-56E9-B8ED-1663-211A5AF9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59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5" name="Rectangle 77">
                <a:extLst>
                  <a:ext uri="{FF2B5EF4-FFF2-40B4-BE49-F238E27FC236}">
                    <a16:creationId xmlns:a16="http://schemas.microsoft.com/office/drawing/2014/main" id="{56805804-1768-B864-D2E6-1045A78CD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13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86" name="Freeform 78">
                <a:extLst>
                  <a:ext uri="{FF2B5EF4-FFF2-40B4-BE49-F238E27FC236}">
                    <a16:creationId xmlns:a16="http://schemas.microsoft.com/office/drawing/2014/main" id="{7229FFE2-056A-4CD2-C64E-E3FFC1F52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1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2" name="Freeform 79">
                <a:extLst>
                  <a:ext uri="{FF2B5EF4-FFF2-40B4-BE49-F238E27FC236}">
                    <a16:creationId xmlns:a16="http://schemas.microsoft.com/office/drawing/2014/main" id="{968375FE-F1FA-78F3-E476-CC79EB4B2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81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3" name="Rectangle 80">
                <a:extLst>
                  <a:ext uri="{FF2B5EF4-FFF2-40B4-BE49-F238E27FC236}">
                    <a16:creationId xmlns:a16="http://schemas.microsoft.com/office/drawing/2014/main" id="{A9D83111-AD37-D96C-DA03-C1777ADCB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4" name="Freeform 81">
                <a:extLst>
                  <a:ext uri="{FF2B5EF4-FFF2-40B4-BE49-F238E27FC236}">
                    <a16:creationId xmlns:a16="http://schemas.microsoft.com/office/drawing/2014/main" id="{972DD633-2288-F7A4-BBAB-4B664B74D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5" name="Freeform 82">
                <a:extLst>
                  <a:ext uri="{FF2B5EF4-FFF2-40B4-BE49-F238E27FC236}">
                    <a16:creationId xmlns:a16="http://schemas.microsoft.com/office/drawing/2014/main" id="{BA237DD0-5857-147F-DF3D-B9C3CAB22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6" name="Rectangle 83">
                <a:extLst>
                  <a:ext uri="{FF2B5EF4-FFF2-40B4-BE49-F238E27FC236}">
                    <a16:creationId xmlns:a16="http://schemas.microsoft.com/office/drawing/2014/main" id="{AD67A2AE-1B15-4623-A56A-F1978872B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7" name="Freeform 84">
                <a:extLst>
                  <a:ext uri="{FF2B5EF4-FFF2-40B4-BE49-F238E27FC236}">
                    <a16:creationId xmlns:a16="http://schemas.microsoft.com/office/drawing/2014/main" id="{6DCCFF0E-08F5-79F9-7230-9551A72E0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7263" y="1684338"/>
                <a:ext cx="149225" cy="76200"/>
              </a:xfrm>
              <a:custGeom>
                <a:avLst/>
                <a:gdLst>
                  <a:gd name="T0" fmla="*/ 250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50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50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8" name="Freeform 85">
                <a:extLst>
                  <a:ext uri="{FF2B5EF4-FFF2-40B4-BE49-F238E27FC236}">
                    <a16:creationId xmlns:a16="http://schemas.microsoft.com/office/drawing/2014/main" id="{D99D03B3-656E-BDF0-88A1-F2AFF49E8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59" name="Rectangle 86">
                <a:extLst>
                  <a:ext uri="{FF2B5EF4-FFF2-40B4-BE49-F238E27FC236}">
                    <a16:creationId xmlns:a16="http://schemas.microsoft.com/office/drawing/2014/main" id="{CF0078B0-E578-0083-A311-7044F82EC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72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0" name="Freeform 87">
                <a:extLst>
                  <a:ext uri="{FF2B5EF4-FFF2-40B4-BE49-F238E27FC236}">
                    <a16:creationId xmlns:a16="http://schemas.microsoft.com/office/drawing/2014/main" id="{05639ABB-1F08-5346-9AD9-E47BA04E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9938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1" name="Freeform 88">
                <a:extLst>
                  <a:ext uri="{FF2B5EF4-FFF2-40B4-BE49-F238E27FC236}">
                    <a16:creationId xmlns:a16="http://schemas.microsoft.com/office/drawing/2014/main" id="{E49B14B7-C563-AD38-D8CD-B2B8D19A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61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2" name="Rectangle 89">
                <a:extLst>
                  <a:ext uri="{FF2B5EF4-FFF2-40B4-BE49-F238E27FC236}">
                    <a16:creationId xmlns:a16="http://schemas.microsoft.com/office/drawing/2014/main" id="{371C5FD9-7CFC-DD1F-75AB-2195C0BFC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99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3" name="Freeform 90">
                <a:extLst>
                  <a:ext uri="{FF2B5EF4-FFF2-40B4-BE49-F238E27FC236}">
                    <a16:creationId xmlns:a16="http://schemas.microsoft.com/office/drawing/2014/main" id="{5CDAA055-493B-AD2D-557E-BB2C3F76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8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49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4" name="Freeform 91">
                <a:extLst>
                  <a:ext uri="{FF2B5EF4-FFF2-40B4-BE49-F238E27FC236}">
                    <a16:creationId xmlns:a16="http://schemas.microsoft.com/office/drawing/2014/main" id="{6202EF9E-36C0-2667-DE9A-E3961348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83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5" name="Rectangle 92">
                <a:extLst>
                  <a:ext uri="{FF2B5EF4-FFF2-40B4-BE49-F238E27FC236}">
                    <a16:creationId xmlns:a16="http://schemas.microsoft.com/office/drawing/2014/main" id="{6B270F8B-8E8F-D53E-DA2F-A6AD60220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6" name="Freeform 93">
                <a:extLst>
                  <a:ext uri="{FF2B5EF4-FFF2-40B4-BE49-F238E27FC236}">
                    <a16:creationId xmlns:a16="http://schemas.microsoft.com/office/drawing/2014/main" id="{3D175DDE-74F3-E70F-5D00-2CE8C4F8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6401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7" name="Rectangle 94">
                <a:extLst>
                  <a:ext uri="{FF2B5EF4-FFF2-40B4-BE49-F238E27FC236}">
                    <a16:creationId xmlns:a16="http://schemas.microsoft.com/office/drawing/2014/main" id="{0589E961-D7F8-A082-5A7F-713DC1988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6401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8" name="Freeform 95">
                <a:extLst>
                  <a:ext uri="{FF2B5EF4-FFF2-40B4-BE49-F238E27FC236}">
                    <a16:creationId xmlns:a16="http://schemas.microsoft.com/office/drawing/2014/main" id="{1FAF3534-22FA-13D3-5E90-FA3A0A9A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1013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69" name="Freeform 96">
                <a:extLst>
                  <a:ext uri="{FF2B5EF4-FFF2-40B4-BE49-F238E27FC236}">
                    <a16:creationId xmlns:a16="http://schemas.microsoft.com/office/drawing/2014/main" id="{588BF41E-B72C-2A2E-8A23-6633EC10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0663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50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0" name="Rectangle 97">
                <a:extLst>
                  <a:ext uri="{FF2B5EF4-FFF2-40B4-BE49-F238E27FC236}">
                    <a16:creationId xmlns:a16="http://schemas.microsoft.com/office/drawing/2014/main" id="{FAE528FA-FFF0-9156-73F0-FD9F0CCEC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06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1" name="Freeform 98">
                <a:extLst>
                  <a:ext uri="{FF2B5EF4-FFF2-40B4-BE49-F238E27FC236}">
                    <a16:creationId xmlns:a16="http://schemas.microsoft.com/office/drawing/2014/main" id="{A025B51E-6D8D-E4BC-BB84-87746A29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52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2" name="Freeform 99">
                <a:extLst>
                  <a:ext uri="{FF2B5EF4-FFF2-40B4-BE49-F238E27FC236}">
                    <a16:creationId xmlns:a16="http://schemas.microsoft.com/office/drawing/2014/main" id="{351BE97E-F3CA-F48A-8400-E8C2D6376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1276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3" name="Rectangle 100">
                <a:extLst>
                  <a:ext uri="{FF2B5EF4-FFF2-40B4-BE49-F238E27FC236}">
                    <a16:creationId xmlns:a16="http://schemas.microsoft.com/office/drawing/2014/main" id="{E36A19E1-13A7-9C76-10F0-FE7D1902D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1276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4" name="Freeform 101">
                <a:extLst>
                  <a:ext uri="{FF2B5EF4-FFF2-40B4-BE49-F238E27FC236}">
                    <a16:creationId xmlns:a16="http://schemas.microsoft.com/office/drawing/2014/main" id="{567CB956-FA44-A46C-EB5B-BB4956A9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7476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5" name="Freeform 102">
                <a:extLst>
                  <a:ext uri="{FF2B5EF4-FFF2-40B4-BE49-F238E27FC236}">
                    <a16:creationId xmlns:a16="http://schemas.microsoft.com/office/drawing/2014/main" id="{A73FFD2F-ED71-4B3B-E16E-28C9593B6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5538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6" name="Freeform 103">
                <a:extLst>
                  <a:ext uri="{FF2B5EF4-FFF2-40B4-BE49-F238E27FC236}">
                    <a16:creationId xmlns:a16="http://schemas.microsoft.com/office/drawing/2014/main" id="{7FBF649D-3145-BA41-9D15-DA019E16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17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7" name="Rectangle 104">
                <a:extLst>
                  <a:ext uri="{FF2B5EF4-FFF2-40B4-BE49-F238E27FC236}">
                    <a16:creationId xmlns:a16="http://schemas.microsoft.com/office/drawing/2014/main" id="{8D5776B3-F8EC-0EE6-D1F5-7AE278CD7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5538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8" name="Freeform 105">
                <a:extLst>
                  <a:ext uri="{FF2B5EF4-FFF2-40B4-BE49-F238E27FC236}">
                    <a16:creationId xmlns:a16="http://schemas.microsoft.com/office/drawing/2014/main" id="{F2D79763-04AE-E05C-2BA6-08802DFC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4063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79" name="Freeform 106">
                <a:extLst>
                  <a:ext uri="{FF2B5EF4-FFF2-40B4-BE49-F238E27FC236}">
                    <a16:creationId xmlns:a16="http://schemas.microsoft.com/office/drawing/2014/main" id="{92B5DCD6-5035-F55F-CABF-61BE751FF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8676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0" name="Rectangle 107">
                <a:extLst>
                  <a:ext uri="{FF2B5EF4-FFF2-40B4-BE49-F238E27FC236}">
                    <a16:creationId xmlns:a16="http://schemas.microsoft.com/office/drawing/2014/main" id="{EA9EA1D5-1436-E84D-15DF-C7FF3FA3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40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1" name="Freeform 108">
                <a:extLst>
                  <a:ext uri="{FF2B5EF4-FFF2-40B4-BE49-F238E27FC236}">
                    <a16:creationId xmlns:a16="http://schemas.microsoft.com/office/drawing/2014/main" id="{A45E6D7E-8B9E-FE82-D18E-19EB69C4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8326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2" name="Rectangle 109">
                <a:extLst>
                  <a:ext uri="{FF2B5EF4-FFF2-40B4-BE49-F238E27FC236}">
                    <a16:creationId xmlns:a16="http://schemas.microsoft.com/office/drawing/2014/main" id="{AE8EECA5-08EE-01A5-8997-F995D1BB8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83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3" name="Freeform 110">
                <a:extLst>
                  <a:ext uri="{FF2B5EF4-FFF2-40B4-BE49-F238E27FC236}">
                    <a16:creationId xmlns:a16="http://schemas.microsoft.com/office/drawing/2014/main" id="{CCEFE3E8-FE1A-2A54-145A-F43DAE32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4" name="Freeform 111">
                <a:extLst>
                  <a:ext uri="{FF2B5EF4-FFF2-40B4-BE49-F238E27FC236}">
                    <a16:creationId xmlns:a16="http://schemas.microsoft.com/office/drawing/2014/main" id="{563D5CD1-9B70-E202-7AAC-2D24CF8B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7826" y="1684338"/>
                <a:ext cx="150813" cy="76200"/>
              </a:xfrm>
              <a:custGeom>
                <a:avLst/>
                <a:gdLst>
                  <a:gd name="T0" fmla="*/ 237 w 474"/>
                  <a:gd name="T1" fmla="*/ 243 h 243"/>
                  <a:gd name="T2" fmla="*/ 474 w 474"/>
                  <a:gd name="T3" fmla="*/ 0 h 243"/>
                  <a:gd name="T4" fmla="*/ 250 w 474"/>
                  <a:gd name="T5" fmla="*/ 0 h 243"/>
                  <a:gd name="T6" fmla="*/ 0 w 474"/>
                  <a:gd name="T7" fmla="*/ 243 h 243"/>
                  <a:gd name="T8" fmla="*/ 237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37" y="243"/>
                    </a:moveTo>
                    <a:lnTo>
                      <a:pt x="474" y="0"/>
                    </a:ln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5" name="Freeform 112">
                <a:extLst>
                  <a:ext uri="{FF2B5EF4-FFF2-40B4-BE49-F238E27FC236}">
                    <a16:creationId xmlns:a16="http://schemas.microsoft.com/office/drawing/2014/main" id="{1DD660B6-0854-262A-70F9-C1D394B2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2438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6" name="Rectangle 113">
                <a:extLst>
                  <a:ext uri="{FF2B5EF4-FFF2-40B4-BE49-F238E27FC236}">
                    <a16:creationId xmlns:a16="http://schemas.microsoft.com/office/drawing/2014/main" id="{D05CFEA5-BCE6-F15B-0090-3B9DD796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78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7" name="Freeform 114">
                <a:extLst>
                  <a:ext uri="{FF2B5EF4-FFF2-40B4-BE49-F238E27FC236}">
                    <a16:creationId xmlns:a16="http://schemas.microsoft.com/office/drawing/2014/main" id="{60044D4B-8907-6E3E-FA4F-12FFBBF2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2088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8" name="Rectangle 115">
                <a:extLst>
                  <a:ext uri="{FF2B5EF4-FFF2-40B4-BE49-F238E27FC236}">
                    <a16:creationId xmlns:a16="http://schemas.microsoft.com/office/drawing/2014/main" id="{724807F2-466F-18A0-D7F6-626F0BD41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2088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89" name="Freeform 116">
                <a:extLst>
                  <a:ext uri="{FF2B5EF4-FFF2-40B4-BE49-F238E27FC236}">
                    <a16:creationId xmlns:a16="http://schemas.microsoft.com/office/drawing/2014/main" id="{B064F50D-8611-981E-4BD7-C490E3231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67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0" name="Freeform 117">
                <a:extLst>
                  <a:ext uri="{FF2B5EF4-FFF2-40B4-BE49-F238E27FC236}">
                    <a16:creationId xmlns:a16="http://schemas.microsoft.com/office/drawing/2014/main" id="{F96617FF-327E-B828-3288-BF3A1B661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2701" y="1684338"/>
                <a:ext cx="150813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1" name="Rectangle 118">
                <a:extLst>
                  <a:ext uri="{FF2B5EF4-FFF2-40B4-BE49-F238E27FC236}">
                    <a16:creationId xmlns:a16="http://schemas.microsoft.com/office/drawing/2014/main" id="{339FC8EB-5A9C-EA3E-DB85-353F3422A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2701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2" name="Freeform 119">
                <a:extLst>
                  <a:ext uri="{FF2B5EF4-FFF2-40B4-BE49-F238E27FC236}">
                    <a16:creationId xmlns:a16="http://schemas.microsoft.com/office/drawing/2014/main" id="{FAFE527A-19AA-3513-E176-5584F6A4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89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3" name="Freeform 120">
                <a:extLst>
                  <a:ext uri="{FF2B5EF4-FFF2-40B4-BE49-F238E27FC236}">
                    <a16:creationId xmlns:a16="http://schemas.microsoft.com/office/drawing/2014/main" id="{5008DEB5-A2BE-8B18-762F-E1726F5C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6963" y="1684338"/>
                <a:ext cx="150813" cy="76200"/>
              </a:xfrm>
              <a:custGeom>
                <a:avLst/>
                <a:gdLst>
                  <a:gd name="T0" fmla="*/ 250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50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50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4" name="Freeform 121">
                <a:extLst>
                  <a:ext uri="{FF2B5EF4-FFF2-40B4-BE49-F238E27FC236}">
                    <a16:creationId xmlns:a16="http://schemas.microsoft.com/office/drawing/2014/main" id="{E0C467EF-0A7A-F068-8BCA-C6694278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1576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5" name="Rectangle 122">
                <a:extLst>
                  <a:ext uri="{FF2B5EF4-FFF2-40B4-BE49-F238E27FC236}">
                    <a16:creationId xmlns:a16="http://schemas.microsoft.com/office/drawing/2014/main" id="{D06B52AF-13DC-245F-4888-6144AF041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6963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6" name="Freeform 123">
                <a:extLst>
                  <a:ext uri="{FF2B5EF4-FFF2-40B4-BE49-F238E27FC236}">
                    <a16:creationId xmlns:a16="http://schemas.microsoft.com/office/drawing/2014/main" id="{D6A64BC2-5960-4EE0-3063-7E7B7328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1226" y="1684338"/>
                <a:ext cx="150813" cy="76200"/>
              </a:xfrm>
              <a:custGeom>
                <a:avLst/>
                <a:gdLst>
                  <a:gd name="T0" fmla="*/ 249 w 474"/>
                  <a:gd name="T1" fmla="*/ 0 h 243"/>
                  <a:gd name="T2" fmla="*/ 0 w 474"/>
                  <a:gd name="T3" fmla="*/ 243 h 243"/>
                  <a:gd name="T4" fmla="*/ 237 w 474"/>
                  <a:gd name="T5" fmla="*/ 243 h 243"/>
                  <a:gd name="T6" fmla="*/ 474 w 474"/>
                  <a:gd name="T7" fmla="*/ 0 h 243"/>
                  <a:gd name="T8" fmla="*/ 249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249" y="0"/>
                    </a:move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7" name="Freeform 124">
                <a:extLst>
                  <a:ext uri="{FF2B5EF4-FFF2-40B4-BE49-F238E27FC236}">
                    <a16:creationId xmlns:a16="http://schemas.microsoft.com/office/drawing/2014/main" id="{0A564121-38A5-BEB4-191D-CF94BD8E8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5838" y="1684338"/>
                <a:ext cx="76200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8" name="Rectangle 125">
                <a:extLst>
                  <a:ext uri="{FF2B5EF4-FFF2-40B4-BE49-F238E27FC236}">
                    <a16:creationId xmlns:a16="http://schemas.microsoft.com/office/drawing/2014/main" id="{7B15618E-8591-B7B8-0034-6ACD43957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12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99" name="Freeform 126">
                <a:extLst>
                  <a:ext uri="{FF2B5EF4-FFF2-40B4-BE49-F238E27FC236}">
                    <a16:creationId xmlns:a16="http://schemas.microsoft.com/office/drawing/2014/main" id="{A6F6C648-8347-5313-0EBD-ADF36B4A2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3426" y="1684338"/>
                <a:ext cx="149225" cy="76200"/>
              </a:xfrm>
              <a:custGeom>
                <a:avLst/>
                <a:gdLst>
                  <a:gd name="T0" fmla="*/ 0 w 474"/>
                  <a:gd name="T1" fmla="*/ 243 h 243"/>
                  <a:gd name="T2" fmla="*/ 237 w 474"/>
                  <a:gd name="T3" fmla="*/ 243 h 243"/>
                  <a:gd name="T4" fmla="*/ 474 w 474"/>
                  <a:gd name="T5" fmla="*/ 0 h 243"/>
                  <a:gd name="T6" fmla="*/ 249 w 474"/>
                  <a:gd name="T7" fmla="*/ 0 h 243"/>
                  <a:gd name="T8" fmla="*/ 0 w 47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0" y="243"/>
                    </a:moveTo>
                    <a:lnTo>
                      <a:pt x="237" y="243"/>
                    </a:lnTo>
                    <a:lnTo>
                      <a:pt x="474" y="0"/>
                    </a:lnTo>
                    <a:lnTo>
                      <a:pt x="249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0" name="Rectangle 127">
                <a:extLst>
                  <a:ext uri="{FF2B5EF4-FFF2-40B4-BE49-F238E27FC236}">
                    <a16:creationId xmlns:a16="http://schemas.microsoft.com/office/drawing/2014/main" id="{115D472F-C3B7-7EB9-EA1D-913AA6C6C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3426" y="1760538"/>
                <a:ext cx="74613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1" name="Freeform 128">
                <a:extLst>
                  <a:ext uri="{FF2B5EF4-FFF2-40B4-BE49-F238E27FC236}">
                    <a16:creationId xmlns:a16="http://schemas.microsoft.com/office/drawing/2014/main" id="{897EC04C-8D81-5ED1-B28E-554254A07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8038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2" name="Freeform 129">
                <a:extLst>
                  <a:ext uri="{FF2B5EF4-FFF2-40B4-BE49-F238E27FC236}">
                    <a16:creationId xmlns:a16="http://schemas.microsoft.com/office/drawing/2014/main" id="{32F3C776-2CF3-20BE-3C3A-5A1DB2E56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1684338"/>
                <a:ext cx="150813" cy="76200"/>
              </a:xfrm>
              <a:custGeom>
                <a:avLst/>
                <a:gdLst>
                  <a:gd name="T0" fmla="*/ 474 w 474"/>
                  <a:gd name="T1" fmla="*/ 0 h 243"/>
                  <a:gd name="T2" fmla="*/ 250 w 474"/>
                  <a:gd name="T3" fmla="*/ 0 h 243"/>
                  <a:gd name="T4" fmla="*/ 0 w 474"/>
                  <a:gd name="T5" fmla="*/ 243 h 243"/>
                  <a:gd name="T6" fmla="*/ 237 w 474"/>
                  <a:gd name="T7" fmla="*/ 243 h 243"/>
                  <a:gd name="T8" fmla="*/ 474 w 47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3">
                    <a:moveTo>
                      <a:pt x="474" y="0"/>
                    </a:moveTo>
                    <a:lnTo>
                      <a:pt x="250" y="0"/>
                    </a:lnTo>
                    <a:lnTo>
                      <a:pt x="0" y="243"/>
                    </a:lnTo>
                    <a:lnTo>
                      <a:pt x="237" y="243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008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3" name="Rectangle 130">
                <a:extLst>
                  <a:ext uri="{FF2B5EF4-FFF2-40B4-BE49-F238E27FC236}">
                    <a16:creationId xmlns:a16="http://schemas.microsoft.com/office/drawing/2014/main" id="{AB28D378-8092-6678-A50A-6F514954D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1760538"/>
                <a:ext cx="76200" cy="21002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4" name="Freeform 131">
                <a:extLst>
                  <a:ext uri="{FF2B5EF4-FFF2-40B4-BE49-F238E27FC236}">
                    <a16:creationId xmlns:a16="http://schemas.microsoft.com/office/drawing/2014/main" id="{6EC4211C-BFD0-3E22-9E4F-3D4F2A58A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2301" y="1684338"/>
                <a:ext cx="74613" cy="2176463"/>
              </a:xfrm>
              <a:custGeom>
                <a:avLst/>
                <a:gdLst>
                  <a:gd name="T0" fmla="*/ 237 w 237"/>
                  <a:gd name="T1" fmla="*/ 0 h 6855"/>
                  <a:gd name="T2" fmla="*/ 0 w 237"/>
                  <a:gd name="T3" fmla="*/ 243 h 6855"/>
                  <a:gd name="T4" fmla="*/ 0 w 237"/>
                  <a:gd name="T5" fmla="*/ 6855 h 6855"/>
                  <a:gd name="T6" fmla="*/ 237 w 237"/>
                  <a:gd name="T7" fmla="*/ 6630 h 6855"/>
                  <a:gd name="T8" fmla="*/ 237 w 237"/>
                  <a:gd name="T9" fmla="*/ 0 h 6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6855">
                    <a:moveTo>
                      <a:pt x="237" y="0"/>
                    </a:moveTo>
                    <a:lnTo>
                      <a:pt x="0" y="243"/>
                    </a:lnTo>
                    <a:lnTo>
                      <a:pt x="0" y="6855"/>
                    </a:lnTo>
                    <a:lnTo>
                      <a:pt x="237" y="663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66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5" name="Freeform 132">
                <a:extLst>
                  <a:ext uri="{FF2B5EF4-FFF2-40B4-BE49-F238E27FC236}">
                    <a16:creationId xmlns:a16="http://schemas.microsoft.com/office/drawing/2014/main" id="{37322431-FCA2-03F8-3312-369A39528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4976" y="3967163"/>
                <a:ext cx="139700" cy="79375"/>
              </a:xfrm>
              <a:custGeom>
                <a:avLst/>
                <a:gdLst>
                  <a:gd name="T0" fmla="*/ 215 w 440"/>
                  <a:gd name="T1" fmla="*/ 0 h 250"/>
                  <a:gd name="T2" fmla="*/ 0 w 440"/>
                  <a:gd name="T3" fmla="*/ 243 h 250"/>
                  <a:gd name="T4" fmla="*/ 225 w 440"/>
                  <a:gd name="T5" fmla="*/ 250 h 250"/>
                  <a:gd name="T6" fmla="*/ 440 w 440"/>
                  <a:gd name="T7" fmla="*/ 0 h 250"/>
                  <a:gd name="T8" fmla="*/ 215 w 440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50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50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6" name="Freeform 133">
                <a:extLst>
                  <a:ext uri="{FF2B5EF4-FFF2-40B4-BE49-F238E27FC236}">
                    <a16:creationId xmlns:a16="http://schemas.microsoft.com/office/drawing/2014/main" id="{64857309-5872-1B92-B02E-70B88D67C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7538" y="3967163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7" name="Freeform 134">
                <a:extLst>
                  <a:ext uri="{FF2B5EF4-FFF2-40B4-BE49-F238E27FC236}">
                    <a16:creationId xmlns:a16="http://schemas.microsoft.com/office/drawing/2014/main" id="{AB7343CD-7E84-E6E6-8970-36F341DC1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76" y="3967163"/>
                <a:ext cx="139700" cy="79375"/>
              </a:xfrm>
              <a:custGeom>
                <a:avLst/>
                <a:gdLst>
                  <a:gd name="T0" fmla="*/ 215 w 439"/>
                  <a:gd name="T1" fmla="*/ 0 h 250"/>
                  <a:gd name="T2" fmla="*/ 0 w 439"/>
                  <a:gd name="T3" fmla="*/ 243 h 250"/>
                  <a:gd name="T4" fmla="*/ 225 w 439"/>
                  <a:gd name="T5" fmla="*/ 250 h 250"/>
                  <a:gd name="T6" fmla="*/ 439 w 439"/>
                  <a:gd name="T7" fmla="*/ 0 h 250"/>
                  <a:gd name="T8" fmla="*/ 215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8" name="Freeform 135">
                <a:extLst>
                  <a:ext uri="{FF2B5EF4-FFF2-40B4-BE49-F238E27FC236}">
                    <a16:creationId xmlns:a16="http://schemas.microsoft.com/office/drawing/2014/main" id="{1BF364A0-7F37-DA4C-658E-B9B2ED888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6813" y="3903663"/>
                <a:ext cx="147638" cy="80963"/>
              </a:xfrm>
              <a:custGeom>
                <a:avLst/>
                <a:gdLst>
                  <a:gd name="T0" fmla="*/ 466 w 466"/>
                  <a:gd name="T1" fmla="*/ 0 h 252"/>
                  <a:gd name="T2" fmla="*/ 244 w 466"/>
                  <a:gd name="T3" fmla="*/ 0 h 252"/>
                  <a:gd name="T4" fmla="*/ 0 w 466"/>
                  <a:gd name="T5" fmla="*/ 252 h 252"/>
                  <a:gd name="T6" fmla="*/ 247 w 466"/>
                  <a:gd name="T7" fmla="*/ 252 h 252"/>
                  <a:gd name="T8" fmla="*/ 466 w 466"/>
                  <a:gd name="T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2">
                    <a:moveTo>
                      <a:pt x="466" y="0"/>
                    </a:moveTo>
                    <a:lnTo>
                      <a:pt x="244" y="0"/>
                    </a:lnTo>
                    <a:lnTo>
                      <a:pt x="0" y="252"/>
                    </a:lnTo>
                    <a:lnTo>
                      <a:pt x="247" y="252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09" name="Freeform 136">
                <a:extLst>
                  <a:ext uri="{FF2B5EF4-FFF2-40B4-BE49-F238E27FC236}">
                    <a16:creationId xmlns:a16="http://schemas.microsoft.com/office/drawing/2014/main" id="{4FE10697-A742-DEDC-6C3E-D308D5255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4601" y="3903663"/>
                <a:ext cx="69850" cy="141288"/>
              </a:xfrm>
              <a:custGeom>
                <a:avLst/>
                <a:gdLst>
                  <a:gd name="T0" fmla="*/ 219 w 219"/>
                  <a:gd name="T1" fmla="*/ 220 h 443"/>
                  <a:gd name="T2" fmla="*/ 219 w 219"/>
                  <a:gd name="T3" fmla="*/ 0 h 443"/>
                  <a:gd name="T4" fmla="*/ 0 w 219"/>
                  <a:gd name="T5" fmla="*/ 252 h 443"/>
                  <a:gd name="T6" fmla="*/ 0 w 219"/>
                  <a:gd name="T7" fmla="*/ 443 h 443"/>
                  <a:gd name="T8" fmla="*/ 219 w 219"/>
                  <a:gd name="T9" fmla="*/ 22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443">
                    <a:moveTo>
                      <a:pt x="219" y="220"/>
                    </a:moveTo>
                    <a:lnTo>
                      <a:pt x="219" y="0"/>
                    </a:lnTo>
                    <a:lnTo>
                      <a:pt x="0" y="252"/>
                    </a:lnTo>
                    <a:lnTo>
                      <a:pt x="0" y="443"/>
                    </a:lnTo>
                    <a:lnTo>
                      <a:pt x="219" y="22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0" name="Rectangle 137">
                <a:extLst>
                  <a:ext uri="{FF2B5EF4-FFF2-40B4-BE49-F238E27FC236}">
                    <a16:creationId xmlns:a16="http://schemas.microsoft.com/office/drawing/2014/main" id="{DC307995-B218-30B2-B858-BCC563F14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6813" y="3984626"/>
                <a:ext cx="77788" cy="603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1" name="Freeform 138">
                <a:extLst>
                  <a:ext uri="{FF2B5EF4-FFF2-40B4-BE49-F238E27FC236}">
                    <a16:creationId xmlns:a16="http://schemas.microsoft.com/office/drawing/2014/main" id="{546C6917-D73C-E5E4-A60C-DDBAE256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3626" y="3929063"/>
                <a:ext cx="66675" cy="112713"/>
              </a:xfrm>
              <a:custGeom>
                <a:avLst/>
                <a:gdLst>
                  <a:gd name="T0" fmla="*/ 0 w 214"/>
                  <a:gd name="T1" fmla="*/ 356 h 356"/>
                  <a:gd name="T2" fmla="*/ 214 w 214"/>
                  <a:gd name="T3" fmla="*/ 135 h 356"/>
                  <a:gd name="T4" fmla="*/ 214 w 214"/>
                  <a:gd name="T5" fmla="*/ 0 h 356"/>
                  <a:gd name="T6" fmla="*/ 0 w 214"/>
                  <a:gd name="T7" fmla="*/ 229 h 356"/>
                  <a:gd name="T8" fmla="*/ 0 w 214"/>
                  <a:gd name="T9" fmla="*/ 356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356">
                    <a:moveTo>
                      <a:pt x="0" y="356"/>
                    </a:moveTo>
                    <a:lnTo>
                      <a:pt x="214" y="135"/>
                    </a:lnTo>
                    <a:lnTo>
                      <a:pt x="214" y="0"/>
                    </a:lnTo>
                    <a:lnTo>
                      <a:pt x="0" y="229"/>
                    </a:lnTo>
                    <a:lnTo>
                      <a:pt x="0" y="35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2" name="Freeform 139">
                <a:extLst>
                  <a:ext uri="{FF2B5EF4-FFF2-40B4-BE49-F238E27FC236}">
                    <a16:creationId xmlns:a16="http://schemas.microsoft.com/office/drawing/2014/main" id="{57D96990-ADA1-307B-A941-6A2294F7A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4251" y="3929063"/>
                <a:ext cx="146050" cy="73025"/>
              </a:xfrm>
              <a:custGeom>
                <a:avLst/>
                <a:gdLst>
                  <a:gd name="T0" fmla="*/ 247 w 461"/>
                  <a:gd name="T1" fmla="*/ 229 h 229"/>
                  <a:gd name="T2" fmla="*/ 461 w 461"/>
                  <a:gd name="T3" fmla="*/ 0 h 229"/>
                  <a:gd name="T4" fmla="*/ 227 w 461"/>
                  <a:gd name="T5" fmla="*/ 0 h 229"/>
                  <a:gd name="T6" fmla="*/ 0 w 461"/>
                  <a:gd name="T7" fmla="*/ 229 h 229"/>
                  <a:gd name="T8" fmla="*/ 247 w 461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29">
                    <a:moveTo>
                      <a:pt x="247" y="229"/>
                    </a:moveTo>
                    <a:lnTo>
                      <a:pt x="461" y="0"/>
                    </a:lnTo>
                    <a:lnTo>
                      <a:pt x="227" y="0"/>
                    </a:lnTo>
                    <a:lnTo>
                      <a:pt x="0" y="229"/>
                    </a:lnTo>
                    <a:lnTo>
                      <a:pt x="247" y="22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3" name="Rectangle 140">
                <a:extLst>
                  <a:ext uri="{FF2B5EF4-FFF2-40B4-BE49-F238E27FC236}">
                    <a16:creationId xmlns:a16="http://schemas.microsoft.com/office/drawing/2014/main" id="{9822830C-AF79-856E-F9A7-6FD69F84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1" y="4002088"/>
                <a:ext cx="79375" cy="396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4" name="Freeform 141">
                <a:extLst>
                  <a:ext uri="{FF2B5EF4-FFF2-40B4-BE49-F238E27FC236}">
                    <a16:creationId xmlns:a16="http://schemas.microsoft.com/office/drawing/2014/main" id="{3571BF62-7B5B-84E9-F605-8C7FE739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7788" y="3916363"/>
                <a:ext cx="153988" cy="74613"/>
              </a:xfrm>
              <a:custGeom>
                <a:avLst/>
                <a:gdLst>
                  <a:gd name="T0" fmla="*/ 256 w 483"/>
                  <a:gd name="T1" fmla="*/ 0 h 239"/>
                  <a:gd name="T2" fmla="*/ 0 w 483"/>
                  <a:gd name="T3" fmla="*/ 239 h 239"/>
                  <a:gd name="T4" fmla="*/ 247 w 483"/>
                  <a:gd name="T5" fmla="*/ 239 h 239"/>
                  <a:gd name="T6" fmla="*/ 483 w 483"/>
                  <a:gd name="T7" fmla="*/ 0 h 239"/>
                  <a:gd name="T8" fmla="*/ 256 w 483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3" h="239">
                    <a:moveTo>
                      <a:pt x="256" y="0"/>
                    </a:moveTo>
                    <a:lnTo>
                      <a:pt x="0" y="239"/>
                    </a:lnTo>
                    <a:lnTo>
                      <a:pt x="247" y="239"/>
                    </a:lnTo>
                    <a:lnTo>
                      <a:pt x="483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5" name="Rectangle 142">
                <a:extLst>
                  <a:ext uri="{FF2B5EF4-FFF2-40B4-BE49-F238E27FC236}">
                    <a16:creationId xmlns:a16="http://schemas.microsoft.com/office/drawing/2014/main" id="{6AC1EAEC-E635-775E-B084-1BEC0C73E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7788" y="3990976"/>
                <a:ext cx="79375" cy="539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6" name="Freeform 143">
                <a:extLst>
                  <a:ext uri="{FF2B5EF4-FFF2-40B4-BE49-F238E27FC236}">
                    <a16:creationId xmlns:a16="http://schemas.microsoft.com/office/drawing/2014/main" id="{E4452016-B58D-3CF9-A9C2-045594B4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7163" y="3916363"/>
                <a:ext cx="74613" cy="128588"/>
              </a:xfrm>
              <a:custGeom>
                <a:avLst/>
                <a:gdLst>
                  <a:gd name="T0" fmla="*/ 0 w 236"/>
                  <a:gd name="T1" fmla="*/ 239 h 406"/>
                  <a:gd name="T2" fmla="*/ 0 w 236"/>
                  <a:gd name="T3" fmla="*/ 406 h 406"/>
                  <a:gd name="T4" fmla="*/ 236 w 236"/>
                  <a:gd name="T5" fmla="*/ 190 h 406"/>
                  <a:gd name="T6" fmla="*/ 236 w 236"/>
                  <a:gd name="T7" fmla="*/ 0 h 406"/>
                  <a:gd name="T8" fmla="*/ 0 w 236"/>
                  <a:gd name="T9" fmla="*/ 23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406">
                    <a:moveTo>
                      <a:pt x="0" y="239"/>
                    </a:moveTo>
                    <a:lnTo>
                      <a:pt x="0" y="406"/>
                    </a:lnTo>
                    <a:lnTo>
                      <a:pt x="236" y="190"/>
                    </a:lnTo>
                    <a:lnTo>
                      <a:pt x="236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7" name="Freeform 144">
                <a:extLst>
                  <a:ext uri="{FF2B5EF4-FFF2-40B4-BE49-F238E27FC236}">
                    <a16:creationId xmlns:a16="http://schemas.microsoft.com/office/drawing/2014/main" id="{227B3F9C-60AB-2A85-3B34-C049E0FAA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0838" y="3930651"/>
                <a:ext cx="68263" cy="115888"/>
              </a:xfrm>
              <a:custGeom>
                <a:avLst/>
                <a:gdLst>
                  <a:gd name="T0" fmla="*/ 216 w 216"/>
                  <a:gd name="T1" fmla="*/ 136 h 367"/>
                  <a:gd name="T2" fmla="*/ 216 w 216"/>
                  <a:gd name="T3" fmla="*/ 0 h 367"/>
                  <a:gd name="T4" fmla="*/ 0 w 216"/>
                  <a:gd name="T5" fmla="*/ 216 h 367"/>
                  <a:gd name="T6" fmla="*/ 0 w 216"/>
                  <a:gd name="T7" fmla="*/ 367 h 367"/>
                  <a:gd name="T8" fmla="*/ 216 w 216"/>
                  <a:gd name="T9" fmla="*/ 13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367">
                    <a:moveTo>
                      <a:pt x="216" y="136"/>
                    </a:moveTo>
                    <a:lnTo>
                      <a:pt x="216" y="0"/>
                    </a:lnTo>
                    <a:lnTo>
                      <a:pt x="0" y="216"/>
                    </a:lnTo>
                    <a:lnTo>
                      <a:pt x="0" y="367"/>
                    </a:lnTo>
                    <a:lnTo>
                      <a:pt x="216" y="13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8" name="Freeform 145">
                <a:extLst>
                  <a:ext uri="{FF2B5EF4-FFF2-40B4-BE49-F238E27FC236}">
                    <a16:creationId xmlns:a16="http://schemas.microsoft.com/office/drawing/2014/main" id="{6186D673-C41A-2B38-47E3-4F783BC09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1938" y="3930651"/>
                <a:ext cx="157163" cy="68263"/>
              </a:xfrm>
              <a:custGeom>
                <a:avLst/>
                <a:gdLst>
                  <a:gd name="T0" fmla="*/ 240 w 494"/>
                  <a:gd name="T1" fmla="*/ 0 h 216"/>
                  <a:gd name="T2" fmla="*/ 0 w 494"/>
                  <a:gd name="T3" fmla="*/ 216 h 216"/>
                  <a:gd name="T4" fmla="*/ 278 w 494"/>
                  <a:gd name="T5" fmla="*/ 216 h 216"/>
                  <a:gd name="T6" fmla="*/ 494 w 494"/>
                  <a:gd name="T7" fmla="*/ 0 h 216"/>
                  <a:gd name="T8" fmla="*/ 240 w 494"/>
                  <a:gd name="T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4" h="216">
                    <a:moveTo>
                      <a:pt x="240" y="0"/>
                    </a:moveTo>
                    <a:lnTo>
                      <a:pt x="0" y="216"/>
                    </a:lnTo>
                    <a:lnTo>
                      <a:pt x="278" y="216"/>
                    </a:lnTo>
                    <a:lnTo>
                      <a:pt x="494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19" name="Rectangle 146">
                <a:extLst>
                  <a:ext uri="{FF2B5EF4-FFF2-40B4-BE49-F238E27FC236}">
                    <a16:creationId xmlns:a16="http://schemas.microsoft.com/office/drawing/2014/main" id="{07E3404E-F076-624B-E4C7-0B3B5E82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1938" y="3998913"/>
                <a:ext cx="88900" cy="476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0" name="Freeform 147">
                <a:extLst>
                  <a:ext uri="{FF2B5EF4-FFF2-40B4-BE49-F238E27FC236}">
                    <a16:creationId xmlns:a16="http://schemas.microsoft.com/office/drawing/2014/main" id="{5A5A6387-F52E-3585-6D68-4137FFA4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6926" y="3854451"/>
                <a:ext cx="152400" cy="74613"/>
              </a:xfrm>
              <a:custGeom>
                <a:avLst/>
                <a:gdLst>
                  <a:gd name="T0" fmla="*/ 478 w 478"/>
                  <a:gd name="T1" fmla="*/ 0 h 232"/>
                  <a:gd name="T2" fmla="*/ 238 w 478"/>
                  <a:gd name="T3" fmla="*/ 0 h 232"/>
                  <a:gd name="T4" fmla="*/ 0 w 478"/>
                  <a:gd name="T5" fmla="*/ 232 h 232"/>
                  <a:gd name="T6" fmla="*/ 231 w 478"/>
                  <a:gd name="T7" fmla="*/ 232 h 232"/>
                  <a:gd name="T8" fmla="*/ 478 w 478"/>
                  <a:gd name="T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32">
                    <a:moveTo>
                      <a:pt x="478" y="0"/>
                    </a:moveTo>
                    <a:lnTo>
                      <a:pt x="238" y="0"/>
                    </a:lnTo>
                    <a:lnTo>
                      <a:pt x="0" y="232"/>
                    </a:lnTo>
                    <a:lnTo>
                      <a:pt x="231" y="23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1" name="Freeform 148">
                <a:extLst>
                  <a:ext uri="{FF2B5EF4-FFF2-40B4-BE49-F238E27FC236}">
                    <a16:creationId xmlns:a16="http://schemas.microsoft.com/office/drawing/2014/main" id="{BA3CBDCF-F35A-DE24-7601-F4CA2CD0B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1538" y="3854451"/>
                <a:ext cx="77788" cy="192088"/>
              </a:xfrm>
              <a:custGeom>
                <a:avLst/>
                <a:gdLst>
                  <a:gd name="T0" fmla="*/ 0 w 247"/>
                  <a:gd name="T1" fmla="*/ 605 h 605"/>
                  <a:gd name="T2" fmla="*/ 247 w 247"/>
                  <a:gd name="T3" fmla="*/ 374 h 605"/>
                  <a:gd name="T4" fmla="*/ 247 w 247"/>
                  <a:gd name="T5" fmla="*/ 0 h 605"/>
                  <a:gd name="T6" fmla="*/ 0 w 247"/>
                  <a:gd name="T7" fmla="*/ 232 h 605"/>
                  <a:gd name="T8" fmla="*/ 0 w 247"/>
                  <a:gd name="T9" fmla="*/ 60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605">
                    <a:moveTo>
                      <a:pt x="0" y="605"/>
                    </a:moveTo>
                    <a:lnTo>
                      <a:pt x="247" y="374"/>
                    </a:lnTo>
                    <a:lnTo>
                      <a:pt x="247" y="0"/>
                    </a:lnTo>
                    <a:lnTo>
                      <a:pt x="0" y="232"/>
                    </a:lnTo>
                    <a:lnTo>
                      <a:pt x="0" y="605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2" name="Rectangle 149">
                <a:extLst>
                  <a:ext uri="{FF2B5EF4-FFF2-40B4-BE49-F238E27FC236}">
                    <a16:creationId xmlns:a16="http://schemas.microsoft.com/office/drawing/2014/main" id="{8928919E-DCD4-FA73-575F-E192E4DAE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6926" y="3929063"/>
                <a:ext cx="74613" cy="1174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3" name="Rectangle 150">
                <a:extLst>
                  <a:ext uri="{FF2B5EF4-FFF2-40B4-BE49-F238E27FC236}">
                    <a16:creationId xmlns:a16="http://schemas.microsoft.com/office/drawing/2014/main" id="{A60A4BA1-F9B5-1269-6092-6F7E9D336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4026" y="3890963"/>
                <a:ext cx="68263" cy="155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4" name="Freeform 151">
                <a:extLst>
                  <a:ext uri="{FF2B5EF4-FFF2-40B4-BE49-F238E27FC236}">
                    <a16:creationId xmlns:a16="http://schemas.microsoft.com/office/drawing/2014/main" id="{C39D9183-D1DB-972A-1988-FD6061F4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2288" y="3814763"/>
                <a:ext cx="76200" cy="231775"/>
              </a:xfrm>
              <a:custGeom>
                <a:avLst/>
                <a:gdLst>
                  <a:gd name="T0" fmla="*/ 0 w 238"/>
                  <a:gd name="T1" fmla="*/ 239 h 732"/>
                  <a:gd name="T2" fmla="*/ 0 w 238"/>
                  <a:gd name="T3" fmla="*/ 732 h 732"/>
                  <a:gd name="T4" fmla="*/ 238 w 238"/>
                  <a:gd name="T5" fmla="*/ 512 h 732"/>
                  <a:gd name="T6" fmla="*/ 238 w 238"/>
                  <a:gd name="T7" fmla="*/ 0 h 732"/>
                  <a:gd name="T8" fmla="*/ 0 w 238"/>
                  <a:gd name="T9" fmla="*/ 239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732">
                    <a:moveTo>
                      <a:pt x="0" y="239"/>
                    </a:moveTo>
                    <a:lnTo>
                      <a:pt x="0" y="732"/>
                    </a:lnTo>
                    <a:lnTo>
                      <a:pt x="238" y="512"/>
                    </a:lnTo>
                    <a:lnTo>
                      <a:pt x="238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5" name="Freeform 152">
                <a:extLst>
                  <a:ext uri="{FF2B5EF4-FFF2-40B4-BE49-F238E27FC236}">
                    <a16:creationId xmlns:a16="http://schemas.microsoft.com/office/drawing/2014/main" id="{3D696A70-80F6-0425-EAE7-932789AD2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4026" y="3814763"/>
                <a:ext cx="144463" cy="76200"/>
              </a:xfrm>
              <a:custGeom>
                <a:avLst/>
                <a:gdLst>
                  <a:gd name="T0" fmla="*/ 0 w 453"/>
                  <a:gd name="T1" fmla="*/ 239 h 239"/>
                  <a:gd name="T2" fmla="*/ 215 w 453"/>
                  <a:gd name="T3" fmla="*/ 239 h 239"/>
                  <a:gd name="T4" fmla="*/ 453 w 453"/>
                  <a:gd name="T5" fmla="*/ 0 h 239"/>
                  <a:gd name="T6" fmla="*/ 231 w 453"/>
                  <a:gd name="T7" fmla="*/ 0 h 239"/>
                  <a:gd name="T8" fmla="*/ 0 w 453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39">
                    <a:moveTo>
                      <a:pt x="0" y="239"/>
                    </a:moveTo>
                    <a:lnTo>
                      <a:pt x="215" y="239"/>
                    </a:lnTo>
                    <a:lnTo>
                      <a:pt x="453" y="0"/>
                    </a:lnTo>
                    <a:lnTo>
                      <a:pt x="231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6" name="Freeform 153">
                <a:extLst>
                  <a:ext uri="{FF2B5EF4-FFF2-40B4-BE49-F238E27FC236}">
                    <a16:creationId xmlns:a16="http://schemas.microsoft.com/office/drawing/2014/main" id="{649D414E-8E45-A1F7-B88B-A980C20BA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76" y="3946526"/>
                <a:ext cx="68263" cy="98425"/>
              </a:xfrm>
              <a:custGeom>
                <a:avLst/>
                <a:gdLst>
                  <a:gd name="T0" fmla="*/ 0 w 214"/>
                  <a:gd name="T1" fmla="*/ 223 h 310"/>
                  <a:gd name="T2" fmla="*/ 0 w 214"/>
                  <a:gd name="T3" fmla="*/ 310 h 310"/>
                  <a:gd name="T4" fmla="*/ 214 w 214"/>
                  <a:gd name="T5" fmla="*/ 94 h 310"/>
                  <a:gd name="T6" fmla="*/ 214 w 214"/>
                  <a:gd name="T7" fmla="*/ 0 h 310"/>
                  <a:gd name="T8" fmla="*/ 0 w 214"/>
                  <a:gd name="T9" fmla="*/ 22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310">
                    <a:moveTo>
                      <a:pt x="0" y="223"/>
                    </a:moveTo>
                    <a:lnTo>
                      <a:pt x="0" y="310"/>
                    </a:lnTo>
                    <a:lnTo>
                      <a:pt x="214" y="94"/>
                    </a:lnTo>
                    <a:lnTo>
                      <a:pt x="214" y="0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7" name="Rectangle 154">
                <a:extLst>
                  <a:ext uri="{FF2B5EF4-FFF2-40B4-BE49-F238E27FC236}">
                    <a16:creationId xmlns:a16="http://schemas.microsoft.com/office/drawing/2014/main" id="{DAA44B8F-680D-F82E-31E6-5F1231C3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1826" y="4016376"/>
                <a:ext cx="82550" cy="28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8" name="Freeform 155">
                <a:extLst>
                  <a:ext uri="{FF2B5EF4-FFF2-40B4-BE49-F238E27FC236}">
                    <a16:creationId xmlns:a16="http://schemas.microsoft.com/office/drawing/2014/main" id="{7F4217CB-3F35-0AC7-F2B4-347E2ECBE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1826" y="3946526"/>
                <a:ext cx="150813" cy="69850"/>
              </a:xfrm>
              <a:custGeom>
                <a:avLst/>
                <a:gdLst>
                  <a:gd name="T0" fmla="*/ 476 w 476"/>
                  <a:gd name="T1" fmla="*/ 0 h 223"/>
                  <a:gd name="T2" fmla="*/ 229 w 476"/>
                  <a:gd name="T3" fmla="*/ 0 h 223"/>
                  <a:gd name="T4" fmla="*/ 0 w 476"/>
                  <a:gd name="T5" fmla="*/ 223 h 223"/>
                  <a:gd name="T6" fmla="*/ 262 w 476"/>
                  <a:gd name="T7" fmla="*/ 223 h 223"/>
                  <a:gd name="T8" fmla="*/ 476 w 476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6" h="223">
                    <a:moveTo>
                      <a:pt x="476" y="0"/>
                    </a:moveTo>
                    <a:lnTo>
                      <a:pt x="229" y="0"/>
                    </a:lnTo>
                    <a:lnTo>
                      <a:pt x="0" y="223"/>
                    </a:lnTo>
                    <a:lnTo>
                      <a:pt x="262" y="22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29" name="Freeform 156">
                <a:extLst>
                  <a:ext uri="{FF2B5EF4-FFF2-40B4-BE49-F238E27FC236}">
                    <a16:creationId xmlns:a16="http://schemas.microsoft.com/office/drawing/2014/main" id="{98ED3B45-1F40-113E-1152-D867D0CA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0738" y="3736976"/>
                <a:ext cx="150813" cy="77788"/>
              </a:xfrm>
              <a:custGeom>
                <a:avLst/>
                <a:gdLst>
                  <a:gd name="T0" fmla="*/ 231 w 473"/>
                  <a:gd name="T1" fmla="*/ 244 h 244"/>
                  <a:gd name="T2" fmla="*/ 473 w 473"/>
                  <a:gd name="T3" fmla="*/ 0 h 244"/>
                  <a:gd name="T4" fmla="*/ 238 w 473"/>
                  <a:gd name="T5" fmla="*/ 0 h 244"/>
                  <a:gd name="T6" fmla="*/ 0 w 473"/>
                  <a:gd name="T7" fmla="*/ 244 h 244"/>
                  <a:gd name="T8" fmla="*/ 231 w 473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3" h="244">
                    <a:moveTo>
                      <a:pt x="231" y="244"/>
                    </a:moveTo>
                    <a:lnTo>
                      <a:pt x="473" y="0"/>
                    </a:lnTo>
                    <a:lnTo>
                      <a:pt x="238" y="0"/>
                    </a:lnTo>
                    <a:lnTo>
                      <a:pt x="0" y="244"/>
                    </a:lnTo>
                    <a:lnTo>
                      <a:pt x="231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0" name="Freeform 157">
                <a:extLst>
                  <a:ext uri="{FF2B5EF4-FFF2-40B4-BE49-F238E27FC236}">
                    <a16:creationId xmlns:a16="http://schemas.microsoft.com/office/drawing/2014/main" id="{4F971EA0-9E0D-1C7A-910D-A1F9020E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3763" y="3736976"/>
                <a:ext cx="77788" cy="304800"/>
              </a:xfrm>
              <a:custGeom>
                <a:avLst/>
                <a:gdLst>
                  <a:gd name="T0" fmla="*/ 242 w 242"/>
                  <a:gd name="T1" fmla="*/ 0 h 961"/>
                  <a:gd name="T2" fmla="*/ 0 w 242"/>
                  <a:gd name="T3" fmla="*/ 244 h 961"/>
                  <a:gd name="T4" fmla="*/ 0 w 242"/>
                  <a:gd name="T5" fmla="*/ 961 h 961"/>
                  <a:gd name="T6" fmla="*/ 242 w 242"/>
                  <a:gd name="T7" fmla="*/ 738 h 961"/>
                  <a:gd name="T8" fmla="*/ 242 w 242"/>
                  <a:gd name="T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961">
                    <a:moveTo>
                      <a:pt x="242" y="0"/>
                    </a:moveTo>
                    <a:lnTo>
                      <a:pt x="0" y="244"/>
                    </a:lnTo>
                    <a:lnTo>
                      <a:pt x="0" y="961"/>
                    </a:lnTo>
                    <a:lnTo>
                      <a:pt x="242" y="738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1" name="Rectangle 158">
                <a:extLst>
                  <a:ext uri="{FF2B5EF4-FFF2-40B4-BE49-F238E27FC236}">
                    <a16:creationId xmlns:a16="http://schemas.microsoft.com/office/drawing/2014/main" id="{06CB6C36-A2A1-41B4-4427-517E68F40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0738" y="3814763"/>
                <a:ext cx="73025" cy="2270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2" name="Freeform 159">
                <a:extLst>
                  <a:ext uri="{FF2B5EF4-FFF2-40B4-BE49-F238E27FC236}">
                    <a16:creationId xmlns:a16="http://schemas.microsoft.com/office/drawing/2014/main" id="{6BFD47C0-CA02-E64D-A6E9-5688F544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2826" y="3783013"/>
                <a:ext cx="136525" cy="73025"/>
              </a:xfrm>
              <a:custGeom>
                <a:avLst/>
                <a:gdLst>
                  <a:gd name="T0" fmla="*/ 215 w 429"/>
                  <a:gd name="T1" fmla="*/ 228 h 228"/>
                  <a:gd name="T2" fmla="*/ 429 w 429"/>
                  <a:gd name="T3" fmla="*/ 0 h 228"/>
                  <a:gd name="T4" fmla="*/ 226 w 429"/>
                  <a:gd name="T5" fmla="*/ 0 h 228"/>
                  <a:gd name="T6" fmla="*/ 0 w 429"/>
                  <a:gd name="T7" fmla="*/ 228 h 228"/>
                  <a:gd name="T8" fmla="*/ 215 w 429"/>
                  <a:gd name="T9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228">
                    <a:moveTo>
                      <a:pt x="215" y="228"/>
                    </a:moveTo>
                    <a:lnTo>
                      <a:pt x="429" y="0"/>
                    </a:lnTo>
                    <a:lnTo>
                      <a:pt x="226" y="0"/>
                    </a:lnTo>
                    <a:lnTo>
                      <a:pt x="0" y="228"/>
                    </a:lnTo>
                    <a:lnTo>
                      <a:pt x="215" y="228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3" name="Freeform 160">
                <a:extLst>
                  <a:ext uri="{FF2B5EF4-FFF2-40B4-BE49-F238E27FC236}">
                    <a16:creationId xmlns:a16="http://schemas.microsoft.com/office/drawing/2014/main" id="{D2CD895A-4F1A-D1C8-6E5F-7A1DB01C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1088" y="3783013"/>
                <a:ext cx="68263" cy="266700"/>
              </a:xfrm>
              <a:custGeom>
                <a:avLst/>
                <a:gdLst>
                  <a:gd name="T0" fmla="*/ 214 w 214"/>
                  <a:gd name="T1" fmla="*/ 0 h 841"/>
                  <a:gd name="T2" fmla="*/ 0 w 214"/>
                  <a:gd name="T3" fmla="*/ 228 h 841"/>
                  <a:gd name="T4" fmla="*/ 0 w 214"/>
                  <a:gd name="T5" fmla="*/ 841 h 841"/>
                  <a:gd name="T6" fmla="*/ 214 w 214"/>
                  <a:gd name="T7" fmla="*/ 577 h 841"/>
                  <a:gd name="T8" fmla="*/ 214 w 214"/>
                  <a:gd name="T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841">
                    <a:moveTo>
                      <a:pt x="214" y="0"/>
                    </a:moveTo>
                    <a:lnTo>
                      <a:pt x="0" y="228"/>
                    </a:lnTo>
                    <a:lnTo>
                      <a:pt x="0" y="841"/>
                    </a:lnTo>
                    <a:lnTo>
                      <a:pt x="214" y="57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4" name="Rectangle 161">
                <a:extLst>
                  <a:ext uri="{FF2B5EF4-FFF2-40B4-BE49-F238E27FC236}">
                    <a16:creationId xmlns:a16="http://schemas.microsoft.com/office/drawing/2014/main" id="{D1D92CEB-0916-DD5C-2509-D23D41D49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2826" y="3856038"/>
                <a:ext cx="68263" cy="1936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5" name="Freeform 162">
                <a:extLst>
                  <a:ext uri="{FF2B5EF4-FFF2-40B4-BE49-F238E27FC236}">
                    <a16:creationId xmlns:a16="http://schemas.microsoft.com/office/drawing/2014/main" id="{B1083B57-8A06-1B84-732A-85B8226A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4276" y="3705226"/>
                <a:ext cx="155575" cy="79375"/>
              </a:xfrm>
              <a:custGeom>
                <a:avLst/>
                <a:gdLst>
                  <a:gd name="T0" fmla="*/ 240 w 487"/>
                  <a:gd name="T1" fmla="*/ 252 h 252"/>
                  <a:gd name="T2" fmla="*/ 487 w 487"/>
                  <a:gd name="T3" fmla="*/ 0 h 252"/>
                  <a:gd name="T4" fmla="*/ 275 w 487"/>
                  <a:gd name="T5" fmla="*/ 0 h 252"/>
                  <a:gd name="T6" fmla="*/ 0 w 487"/>
                  <a:gd name="T7" fmla="*/ 252 h 252"/>
                  <a:gd name="T8" fmla="*/ 240 w 487"/>
                  <a:gd name="T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252">
                    <a:moveTo>
                      <a:pt x="240" y="252"/>
                    </a:moveTo>
                    <a:lnTo>
                      <a:pt x="487" y="0"/>
                    </a:lnTo>
                    <a:lnTo>
                      <a:pt x="275" y="0"/>
                    </a:lnTo>
                    <a:lnTo>
                      <a:pt x="0" y="252"/>
                    </a:lnTo>
                    <a:lnTo>
                      <a:pt x="240" y="25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6" name="Freeform 163">
                <a:extLst>
                  <a:ext uri="{FF2B5EF4-FFF2-40B4-BE49-F238E27FC236}">
                    <a16:creationId xmlns:a16="http://schemas.microsoft.com/office/drawing/2014/main" id="{779A6465-D7D1-3977-4989-9B4DF8EA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0476" y="3705226"/>
                <a:ext cx="79375" cy="339725"/>
              </a:xfrm>
              <a:custGeom>
                <a:avLst/>
                <a:gdLst>
                  <a:gd name="T0" fmla="*/ 247 w 247"/>
                  <a:gd name="T1" fmla="*/ 0 h 1071"/>
                  <a:gd name="T2" fmla="*/ 0 w 247"/>
                  <a:gd name="T3" fmla="*/ 252 h 1071"/>
                  <a:gd name="T4" fmla="*/ 0 w 247"/>
                  <a:gd name="T5" fmla="*/ 1071 h 1071"/>
                  <a:gd name="T6" fmla="*/ 247 w 247"/>
                  <a:gd name="T7" fmla="*/ 832 h 1071"/>
                  <a:gd name="T8" fmla="*/ 247 w 247"/>
                  <a:gd name="T9" fmla="*/ 0 h 1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071">
                    <a:moveTo>
                      <a:pt x="247" y="0"/>
                    </a:moveTo>
                    <a:lnTo>
                      <a:pt x="0" y="252"/>
                    </a:lnTo>
                    <a:lnTo>
                      <a:pt x="0" y="1071"/>
                    </a:lnTo>
                    <a:lnTo>
                      <a:pt x="247" y="83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7" name="Rectangle 164">
                <a:extLst>
                  <a:ext uri="{FF2B5EF4-FFF2-40B4-BE49-F238E27FC236}">
                    <a16:creationId xmlns:a16="http://schemas.microsoft.com/office/drawing/2014/main" id="{2C62C922-176E-4AAB-46F4-F06343C3D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4276" y="3784601"/>
                <a:ext cx="76200" cy="2603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8" name="Freeform 165">
                <a:extLst>
                  <a:ext uri="{FF2B5EF4-FFF2-40B4-BE49-F238E27FC236}">
                    <a16:creationId xmlns:a16="http://schemas.microsoft.com/office/drawing/2014/main" id="{91F44663-2929-06C3-756D-3A244735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2563" y="3740151"/>
                <a:ext cx="71438" cy="306388"/>
              </a:xfrm>
              <a:custGeom>
                <a:avLst/>
                <a:gdLst>
                  <a:gd name="T0" fmla="*/ 226 w 226"/>
                  <a:gd name="T1" fmla="*/ 732 h 967"/>
                  <a:gd name="T2" fmla="*/ 226 w 226"/>
                  <a:gd name="T3" fmla="*/ 0 h 967"/>
                  <a:gd name="T4" fmla="*/ 0 w 226"/>
                  <a:gd name="T5" fmla="*/ 251 h 967"/>
                  <a:gd name="T6" fmla="*/ 0 w 226"/>
                  <a:gd name="T7" fmla="*/ 967 h 967"/>
                  <a:gd name="T8" fmla="*/ 226 w 226"/>
                  <a:gd name="T9" fmla="*/ 732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967">
                    <a:moveTo>
                      <a:pt x="226" y="732"/>
                    </a:moveTo>
                    <a:lnTo>
                      <a:pt x="226" y="0"/>
                    </a:lnTo>
                    <a:lnTo>
                      <a:pt x="0" y="251"/>
                    </a:lnTo>
                    <a:lnTo>
                      <a:pt x="0" y="967"/>
                    </a:lnTo>
                    <a:lnTo>
                      <a:pt x="226" y="73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39" name="Freeform 166">
                <a:extLst>
                  <a:ext uri="{FF2B5EF4-FFF2-40B4-BE49-F238E27FC236}">
                    <a16:creationId xmlns:a16="http://schemas.microsoft.com/office/drawing/2014/main" id="{FA8DD44D-006F-6C18-58F1-3BAF751E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6363" y="3740151"/>
                <a:ext cx="147638" cy="79375"/>
              </a:xfrm>
              <a:custGeom>
                <a:avLst/>
                <a:gdLst>
                  <a:gd name="T0" fmla="*/ 235 w 466"/>
                  <a:gd name="T1" fmla="*/ 0 h 251"/>
                  <a:gd name="T2" fmla="*/ 0 w 466"/>
                  <a:gd name="T3" fmla="*/ 251 h 251"/>
                  <a:gd name="T4" fmla="*/ 240 w 466"/>
                  <a:gd name="T5" fmla="*/ 251 h 251"/>
                  <a:gd name="T6" fmla="*/ 466 w 466"/>
                  <a:gd name="T7" fmla="*/ 0 h 251"/>
                  <a:gd name="T8" fmla="*/ 235 w 466"/>
                  <a:gd name="T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1">
                    <a:moveTo>
                      <a:pt x="235" y="0"/>
                    </a:moveTo>
                    <a:lnTo>
                      <a:pt x="0" y="251"/>
                    </a:lnTo>
                    <a:lnTo>
                      <a:pt x="240" y="251"/>
                    </a:lnTo>
                    <a:lnTo>
                      <a:pt x="466" y="0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0" name="Rectangle 167">
                <a:extLst>
                  <a:ext uri="{FF2B5EF4-FFF2-40B4-BE49-F238E27FC236}">
                    <a16:creationId xmlns:a16="http://schemas.microsoft.com/office/drawing/2014/main" id="{21C5DA38-5282-0FC8-29DD-58427EC4D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6363" y="3819526"/>
                <a:ext cx="76200" cy="2270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1" name="Freeform 168">
                <a:extLst>
                  <a:ext uri="{FF2B5EF4-FFF2-40B4-BE49-F238E27FC236}">
                    <a16:creationId xmlns:a16="http://schemas.microsoft.com/office/drawing/2014/main" id="{E3FBCB0F-2A1F-C92F-98C9-4A29B57E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2101" y="3846513"/>
                <a:ext cx="146050" cy="74613"/>
              </a:xfrm>
              <a:custGeom>
                <a:avLst/>
                <a:gdLst>
                  <a:gd name="T0" fmla="*/ 461 w 461"/>
                  <a:gd name="T1" fmla="*/ 0 h 235"/>
                  <a:gd name="T2" fmla="*/ 243 w 461"/>
                  <a:gd name="T3" fmla="*/ 0 h 235"/>
                  <a:gd name="T4" fmla="*/ 0 w 461"/>
                  <a:gd name="T5" fmla="*/ 235 h 235"/>
                  <a:gd name="T6" fmla="*/ 230 w 461"/>
                  <a:gd name="T7" fmla="*/ 235 h 235"/>
                  <a:gd name="T8" fmla="*/ 461 w 461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5">
                    <a:moveTo>
                      <a:pt x="461" y="0"/>
                    </a:moveTo>
                    <a:lnTo>
                      <a:pt x="243" y="0"/>
                    </a:lnTo>
                    <a:lnTo>
                      <a:pt x="0" y="235"/>
                    </a:lnTo>
                    <a:lnTo>
                      <a:pt x="230" y="235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2" name="Freeform 169">
                <a:extLst>
                  <a:ext uri="{FF2B5EF4-FFF2-40B4-BE49-F238E27FC236}">
                    <a16:creationId xmlns:a16="http://schemas.microsoft.com/office/drawing/2014/main" id="{C46AAFEE-B81A-4EF3-5378-FE6D635E2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5126" y="3846513"/>
                <a:ext cx="73025" cy="198438"/>
              </a:xfrm>
              <a:custGeom>
                <a:avLst/>
                <a:gdLst>
                  <a:gd name="T0" fmla="*/ 0 w 231"/>
                  <a:gd name="T1" fmla="*/ 625 h 625"/>
                  <a:gd name="T2" fmla="*/ 231 w 231"/>
                  <a:gd name="T3" fmla="*/ 406 h 625"/>
                  <a:gd name="T4" fmla="*/ 231 w 231"/>
                  <a:gd name="T5" fmla="*/ 0 h 625"/>
                  <a:gd name="T6" fmla="*/ 0 w 231"/>
                  <a:gd name="T7" fmla="*/ 235 h 625"/>
                  <a:gd name="T8" fmla="*/ 0 w 231"/>
                  <a:gd name="T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625">
                    <a:moveTo>
                      <a:pt x="0" y="625"/>
                    </a:moveTo>
                    <a:lnTo>
                      <a:pt x="231" y="406"/>
                    </a:lnTo>
                    <a:lnTo>
                      <a:pt x="231" y="0"/>
                    </a:lnTo>
                    <a:lnTo>
                      <a:pt x="0" y="235"/>
                    </a:lnTo>
                    <a:lnTo>
                      <a:pt x="0" y="625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3" name="Rectangle 170">
                <a:extLst>
                  <a:ext uri="{FF2B5EF4-FFF2-40B4-BE49-F238E27FC236}">
                    <a16:creationId xmlns:a16="http://schemas.microsoft.com/office/drawing/2014/main" id="{60A8F580-C8FB-B056-F152-23C3D2991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2101" y="3921126"/>
                <a:ext cx="73025" cy="1238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4" name="Freeform 171">
                <a:extLst>
                  <a:ext uri="{FF2B5EF4-FFF2-40B4-BE49-F238E27FC236}">
                    <a16:creationId xmlns:a16="http://schemas.microsoft.com/office/drawing/2014/main" id="{9212E492-0B77-85A3-3385-F710C446D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6251" y="3754438"/>
                <a:ext cx="144463" cy="76200"/>
              </a:xfrm>
              <a:custGeom>
                <a:avLst/>
                <a:gdLst>
                  <a:gd name="T0" fmla="*/ 231 w 454"/>
                  <a:gd name="T1" fmla="*/ 239 h 239"/>
                  <a:gd name="T2" fmla="*/ 454 w 454"/>
                  <a:gd name="T3" fmla="*/ 0 h 239"/>
                  <a:gd name="T4" fmla="*/ 247 w 454"/>
                  <a:gd name="T5" fmla="*/ 0 h 239"/>
                  <a:gd name="T6" fmla="*/ 0 w 454"/>
                  <a:gd name="T7" fmla="*/ 239 h 239"/>
                  <a:gd name="T8" fmla="*/ 231 w 454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239">
                    <a:moveTo>
                      <a:pt x="231" y="239"/>
                    </a:moveTo>
                    <a:lnTo>
                      <a:pt x="454" y="0"/>
                    </a:lnTo>
                    <a:lnTo>
                      <a:pt x="247" y="0"/>
                    </a:lnTo>
                    <a:lnTo>
                      <a:pt x="0" y="239"/>
                    </a:lnTo>
                    <a:lnTo>
                      <a:pt x="231" y="23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5" name="Freeform 172">
                <a:extLst>
                  <a:ext uri="{FF2B5EF4-FFF2-40B4-BE49-F238E27FC236}">
                    <a16:creationId xmlns:a16="http://schemas.microsoft.com/office/drawing/2014/main" id="{33792F13-5BE9-0351-D250-00757005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9276" y="3754438"/>
                <a:ext cx="71438" cy="290513"/>
              </a:xfrm>
              <a:custGeom>
                <a:avLst/>
                <a:gdLst>
                  <a:gd name="T0" fmla="*/ 223 w 223"/>
                  <a:gd name="T1" fmla="*/ 0 h 915"/>
                  <a:gd name="T2" fmla="*/ 0 w 223"/>
                  <a:gd name="T3" fmla="*/ 239 h 915"/>
                  <a:gd name="T4" fmla="*/ 0 w 223"/>
                  <a:gd name="T5" fmla="*/ 915 h 915"/>
                  <a:gd name="T6" fmla="*/ 223 w 223"/>
                  <a:gd name="T7" fmla="*/ 688 h 915"/>
                  <a:gd name="T8" fmla="*/ 223 w 223"/>
                  <a:gd name="T9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915">
                    <a:moveTo>
                      <a:pt x="223" y="0"/>
                    </a:moveTo>
                    <a:lnTo>
                      <a:pt x="0" y="239"/>
                    </a:lnTo>
                    <a:lnTo>
                      <a:pt x="0" y="915"/>
                    </a:lnTo>
                    <a:lnTo>
                      <a:pt x="223" y="688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6" name="Rectangle 173">
                <a:extLst>
                  <a:ext uri="{FF2B5EF4-FFF2-40B4-BE49-F238E27FC236}">
                    <a16:creationId xmlns:a16="http://schemas.microsoft.com/office/drawing/2014/main" id="{3C4CF956-C402-193C-7DC8-7823EF981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251" y="3830638"/>
                <a:ext cx="73025" cy="2143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7" name="Freeform 174">
                <a:extLst>
                  <a:ext uri="{FF2B5EF4-FFF2-40B4-BE49-F238E27FC236}">
                    <a16:creationId xmlns:a16="http://schemas.microsoft.com/office/drawing/2014/main" id="{9B11F16E-BA66-3552-C4B0-27D54369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7226" y="3473451"/>
                <a:ext cx="152400" cy="76200"/>
              </a:xfrm>
              <a:custGeom>
                <a:avLst/>
                <a:gdLst>
                  <a:gd name="T0" fmla="*/ 478 w 478"/>
                  <a:gd name="T1" fmla="*/ 0 h 240"/>
                  <a:gd name="T2" fmla="*/ 260 w 478"/>
                  <a:gd name="T3" fmla="*/ 0 h 240"/>
                  <a:gd name="T4" fmla="*/ 0 w 478"/>
                  <a:gd name="T5" fmla="*/ 240 h 240"/>
                  <a:gd name="T6" fmla="*/ 231 w 478"/>
                  <a:gd name="T7" fmla="*/ 240 h 240"/>
                  <a:gd name="T8" fmla="*/ 478 w 478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0">
                    <a:moveTo>
                      <a:pt x="478" y="0"/>
                    </a:moveTo>
                    <a:lnTo>
                      <a:pt x="260" y="0"/>
                    </a:lnTo>
                    <a:lnTo>
                      <a:pt x="0" y="240"/>
                    </a:lnTo>
                    <a:lnTo>
                      <a:pt x="231" y="240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8" name="Rectangle 175">
                <a:extLst>
                  <a:ext uri="{FF2B5EF4-FFF2-40B4-BE49-F238E27FC236}">
                    <a16:creationId xmlns:a16="http://schemas.microsoft.com/office/drawing/2014/main" id="{F1A5DEF1-1A1A-CCDD-9B98-BD68E04B5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226" y="3549651"/>
                <a:ext cx="73025" cy="495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49" name="Freeform 176">
                <a:extLst>
                  <a:ext uri="{FF2B5EF4-FFF2-40B4-BE49-F238E27FC236}">
                    <a16:creationId xmlns:a16="http://schemas.microsoft.com/office/drawing/2014/main" id="{DB60E6E1-2501-6424-7974-8462AE00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0251" y="3473451"/>
                <a:ext cx="79375" cy="571500"/>
              </a:xfrm>
              <a:custGeom>
                <a:avLst/>
                <a:gdLst>
                  <a:gd name="T0" fmla="*/ 0 w 247"/>
                  <a:gd name="T1" fmla="*/ 1799 h 1799"/>
                  <a:gd name="T2" fmla="*/ 247 w 247"/>
                  <a:gd name="T3" fmla="*/ 1572 h 1799"/>
                  <a:gd name="T4" fmla="*/ 247 w 247"/>
                  <a:gd name="T5" fmla="*/ 0 h 1799"/>
                  <a:gd name="T6" fmla="*/ 0 w 247"/>
                  <a:gd name="T7" fmla="*/ 240 h 1799"/>
                  <a:gd name="T8" fmla="*/ 0 w 247"/>
                  <a:gd name="T9" fmla="*/ 1799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799">
                    <a:moveTo>
                      <a:pt x="0" y="1799"/>
                    </a:moveTo>
                    <a:lnTo>
                      <a:pt x="247" y="1572"/>
                    </a:lnTo>
                    <a:lnTo>
                      <a:pt x="247" y="0"/>
                    </a:lnTo>
                    <a:lnTo>
                      <a:pt x="0" y="240"/>
                    </a:lnTo>
                    <a:lnTo>
                      <a:pt x="0" y="179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0" name="Freeform 177">
                <a:extLst>
                  <a:ext uri="{FF2B5EF4-FFF2-40B4-BE49-F238E27FC236}">
                    <a16:creationId xmlns:a16="http://schemas.microsoft.com/office/drawing/2014/main" id="{47D933A9-31AE-8527-BCF8-B33DD3AB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7726" y="3575051"/>
                <a:ext cx="146050" cy="73025"/>
              </a:xfrm>
              <a:custGeom>
                <a:avLst/>
                <a:gdLst>
                  <a:gd name="T0" fmla="*/ 223 w 462"/>
                  <a:gd name="T1" fmla="*/ 230 h 230"/>
                  <a:gd name="T2" fmla="*/ 462 w 462"/>
                  <a:gd name="T3" fmla="*/ 0 h 230"/>
                  <a:gd name="T4" fmla="*/ 243 w 462"/>
                  <a:gd name="T5" fmla="*/ 0 h 230"/>
                  <a:gd name="T6" fmla="*/ 0 w 462"/>
                  <a:gd name="T7" fmla="*/ 230 h 230"/>
                  <a:gd name="T8" fmla="*/ 223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223" y="230"/>
                    </a:moveTo>
                    <a:lnTo>
                      <a:pt x="462" y="0"/>
                    </a:lnTo>
                    <a:lnTo>
                      <a:pt x="243" y="0"/>
                    </a:lnTo>
                    <a:lnTo>
                      <a:pt x="0" y="230"/>
                    </a:lnTo>
                    <a:lnTo>
                      <a:pt x="223" y="23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1" name="Freeform 178">
                <a:extLst>
                  <a:ext uri="{FF2B5EF4-FFF2-40B4-BE49-F238E27FC236}">
                    <a16:creationId xmlns:a16="http://schemas.microsoft.com/office/drawing/2014/main" id="{2A43C75E-8431-F1AD-8BA3-2F07DBC5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7576" y="3575051"/>
                <a:ext cx="76200" cy="466725"/>
              </a:xfrm>
              <a:custGeom>
                <a:avLst/>
                <a:gdLst>
                  <a:gd name="T0" fmla="*/ 239 w 239"/>
                  <a:gd name="T1" fmla="*/ 0 h 1473"/>
                  <a:gd name="T2" fmla="*/ 0 w 239"/>
                  <a:gd name="T3" fmla="*/ 230 h 1473"/>
                  <a:gd name="T4" fmla="*/ 0 w 239"/>
                  <a:gd name="T5" fmla="*/ 1473 h 1473"/>
                  <a:gd name="T6" fmla="*/ 239 w 239"/>
                  <a:gd name="T7" fmla="*/ 1245 h 1473"/>
                  <a:gd name="T8" fmla="*/ 239 w 239"/>
                  <a:gd name="T9" fmla="*/ 0 h 1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1473">
                    <a:moveTo>
                      <a:pt x="239" y="0"/>
                    </a:moveTo>
                    <a:lnTo>
                      <a:pt x="0" y="230"/>
                    </a:lnTo>
                    <a:lnTo>
                      <a:pt x="0" y="1473"/>
                    </a:lnTo>
                    <a:lnTo>
                      <a:pt x="239" y="1245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2" name="Rectangle 179">
                <a:extLst>
                  <a:ext uri="{FF2B5EF4-FFF2-40B4-BE49-F238E27FC236}">
                    <a16:creationId xmlns:a16="http://schemas.microsoft.com/office/drawing/2014/main" id="{73EC2C6C-E53B-1381-3A86-76ADB18D5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7726" y="3648076"/>
                <a:ext cx="69850" cy="3937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3" name="Freeform 180">
                <a:extLst>
                  <a:ext uri="{FF2B5EF4-FFF2-40B4-BE49-F238E27FC236}">
                    <a16:creationId xmlns:a16="http://schemas.microsoft.com/office/drawing/2014/main" id="{0199827F-58A1-C7C7-5EED-FDBB8061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9051" y="3895726"/>
                <a:ext cx="73025" cy="150813"/>
              </a:xfrm>
              <a:custGeom>
                <a:avLst/>
                <a:gdLst>
                  <a:gd name="T0" fmla="*/ 232 w 232"/>
                  <a:gd name="T1" fmla="*/ 263 h 478"/>
                  <a:gd name="T2" fmla="*/ 232 w 232"/>
                  <a:gd name="T3" fmla="*/ 0 h 478"/>
                  <a:gd name="T4" fmla="*/ 0 w 232"/>
                  <a:gd name="T5" fmla="*/ 232 h 478"/>
                  <a:gd name="T6" fmla="*/ 0 w 232"/>
                  <a:gd name="T7" fmla="*/ 478 h 478"/>
                  <a:gd name="T8" fmla="*/ 232 w 232"/>
                  <a:gd name="T9" fmla="*/ 263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78">
                    <a:moveTo>
                      <a:pt x="232" y="263"/>
                    </a:moveTo>
                    <a:lnTo>
                      <a:pt x="232" y="0"/>
                    </a:lnTo>
                    <a:lnTo>
                      <a:pt x="0" y="232"/>
                    </a:lnTo>
                    <a:lnTo>
                      <a:pt x="0" y="478"/>
                    </a:lnTo>
                    <a:lnTo>
                      <a:pt x="232" y="263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4" name="Rectangle 181">
                <a:extLst>
                  <a:ext uri="{FF2B5EF4-FFF2-40B4-BE49-F238E27FC236}">
                    <a16:creationId xmlns:a16="http://schemas.microsoft.com/office/drawing/2014/main" id="{05750A1C-BE48-AE44-76E1-7A25AE838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026" y="3968751"/>
                <a:ext cx="73025" cy="777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5" name="Freeform 182">
                <a:extLst>
                  <a:ext uri="{FF2B5EF4-FFF2-40B4-BE49-F238E27FC236}">
                    <a16:creationId xmlns:a16="http://schemas.microsoft.com/office/drawing/2014/main" id="{6F09C60C-B6AD-83DC-0A96-FD9CF575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6026" y="3895726"/>
                <a:ext cx="146050" cy="73025"/>
              </a:xfrm>
              <a:custGeom>
                <a:avLst/>
                <a:gdLst>
                  <a:gd name="T0" fmla="*/ 0 w 463"/>
                  <a:gd name="T1" fmla="*/ 232 h 232"/>
                  <a:gd name="T2" fmla="*/ 231 w 463"/>
                  <a:gd name="T3" fmla="*/ 232 h 232"/>
                  <a:gd name="T4" fmla="*/ 463 w 463"/>
                  <a:gd name="T5" fmla="*/ 0 h 232"/>
                  <a:gd name="T6" fmla="*/ 252 w 463"/>
                  <a:gd name="T7" fmla="*/ 0 h 232"/>
                  <a:gd name="T8" fmla="*/ 0 w 463"/>
                  <a:gd name="T9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2">
                    <a:moveTo>
                      <a:pt x="0" y="232"/>
                    </a:moveTo>
                    <a:lnTo>
                      <a:pt x="231" y="232"/>
                    </a:lnTo>
                    <a:lnTo>
                      <a:pt x="463" y="0"/>
                    </a:lnTo>
                    <a:lnTo>
                      <a:pt x="252" y="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6" name="Rectangle 183">
                <a:extLst>
                  <a:ext uri="{FF2B5EF4-FFF2-40B4-BE49-F238E27FC236}">
                    <a16:creationId xmlns:a16="http://schemas.microsoft.com/office/drawing/2014/main" id="{B87011B6-740D-9927-2847-9B775B6E1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0176" y="3956051"/>
                <a:ext cx="71438" cy="936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7" name="Freeform 184">
                <a:extLst>
                  <a:ext uri="{FF2B5EF4-FFF2-40B4-BE49-F238E27FC236}">
                    <a16:creationId xmlns:a16="http://schemas.microsoft.com/office/drawing/2014/main" id="{6F4CE978-9915-BFBF-84C4-CC4E4F16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1613" y="3881438"/>
                <a:ext cx="76200" cy="168275"/>
              </a:xfrm>
              <a:custGeom>
                <a:avLst/>
                <a:gdLst>
                  <a:gd name="T0" fmla="*/ 0 w 239"/>
                  <a:gd name="T1" fmla="*/ 236 h 531"/>
                  <a:gd name="T2" fmla="*/ 0 w 239"/>
                  <a:gd name="T3" fmla="*/ 531 h 531"/>
                  <a:gd name="T4" fmla="*/ 239 w 239"/>
                  <a:gd name="T5" fmla="*/ 298 h 531"/>
                  <a:gd name="T6" fmla="*/ 239 w 239"/>
                  <a:gd name="T7" fmla="*/ 0 h 531"/>
                  <a:gd name="T8" fmla="*/ 0 w 239"/>
                  <a:gd name="T9" fmla="*/ 23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531">
                    <a:moveTo>
                      <a:pt x="0" y="236"/>
                    </a:moveTo>
                    <a:lnTo>
                      <a:pt x="0" y="531"/>
                    </a:lnTo>
                    <a:lnTo>
                      <a:pt x="239" y="298"/>
                    </a:lnTo>
                    <a:lnTo>
                      <a:pt x="239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8" name="Freeform 185">
                <a:extLst>
                  <a:ext uri="{FF2B5EF4-FFF2-40B4-BE49-F238E27FC236}">
                    <a16:creationId xmlns:a16="http://schemas.microsoft.com/office/drawing/2014/main" id="{A57F9E44-6B37-FD66-EE67-92E3EF6D5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0176" y="3881438"/>
                <a:ext cx="147638" cy="74613"/>
              </a:xfrm>
              <a:custGeom>
                <a:avLst/>
                <a:gdLst>
                  <a:gd name="T0" fmla="*/ 0 w 463"/>
                  <a:gd name="T1" fmla="*/ 236 h 236"/>
                  <a:gd name="T2" fmla="*/ 224 w 463"/>
                  <a:gd name="T3" fmla="*/ 236 h 236"/>
                  <a:gd name="T4" fmla="*/ 463 w 463"/>
                  <a:gd name="T5" fmla="*/ 0 h 236"/>
                  <a:gd name="T6" fmla="*/ 252 w 463"/>
                  <a:gd name="T7" fmla="*/ 0 h 236"/>
                  <a:gd name="T8" fmla="*/ 0 w 463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6">
                    <a:moveTo>
                      <a:pt x="0" y="236"/>
                    </a:moveTo>
                    <a:lnTo>
                      <a:pt x="224" y="236"/>
                    </a:lnTo>
                    <a:lnTo>
                      <a:pt x="463" y="0"/>
                    </a:lnTo>
                    <a:lnTo>
                      <a:pt x="252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59" name="Freeform 186">
                <a:extLst>
                  <a:ext uri="{FF2B5EF4-FFF2-40B4-BE49-F238E27FC236}">
                    <a16:creationId xmlns:a16="http://schemas.microsoft.com/office/drawing/2014/main" id="{B8E0094B-CC9B-1A31-FEB4-0CA61FD6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2738" y="3868738"/>
                <a:ext cx="153988" cy="74613"/>
              </a:xfrm>
              <a:custGeom>
                <a:avLst/>
                <a:gdLst>
                  <a:gd name="T0" fmla="*/ 486 w 486"/>
                  <a:gd name="T1" fmla="*/ 0 h 236"/>
                  <a:gd name="T2" fmla="*/ 251 w 486"/>
                  <a:gd name="T3" fmla="*/ 0 h 236"/>
                  <a:gd name="T4" fmla="*/ 0 w 486"/>
                  <a:gd name="T5" fmla="*/ 236 h 236"/>
                  <a:gd name="T6" fmla="*/ 231 w 486"/>
                  <a:gd name="T7" fmla="*/ 236 h 236"/>
                  <a:gd name="T8" fmla="*/ 486 w 486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236">
                    <a:moveTo>
                      <a:pt x="486" y="0"/>
                    </a:moveTo>
                    <a:lnTo>
                      <a:pt x="251" y="0"/>
                    </a:lnTo>
                    <a:lnTo>
                      <a:pt x="0" y="236"/>
                    </a:lnTo>
                    <a:lnTo>
                      <a:pt x="231" y="236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0" name="Freeform 187">
                <a:extLst>
                  <a:ext uri="{FF2B5EF4-FFF2-40B4-BE49-F238E27FC236}">
                    <a16:creationId xmlns:a16="http://schemas.microsoft.com/office/drawing/2014/main" id="{37ADA995-98E1-0E6F-552C-7DDDD8B0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5763" y="3868738"/>
                <a:ext cx="80963" cy="180975"/>
              </a:xfrm>
              <a:custGeom>
                <a:avLst/>
                <a:gdLst>
                  <a:gd name="T0" fmla="*/ 0 w 255"/>
                  <a:gd name="T1" fmla="*/ 571 h 571"/>
                  <a:gd name="T2" fmla="*/ 255 w 255"/>
                  <a:gd name="T3" fmla="*/ 338 h 571"/>
                  <a:gd name="T4" fmla="*/ 255 w 255"/>
                  <a:gd name="T5" fmla="*/ 0 h 571"/>
                  <a:gd name="T6" fmla="*/ 0 w 255"/>
                  <a:gd name="T7" fmla="*/ 236 h 571"/>
                  <a:gd name="T8" fmla="*/ 0 w 255"/>
                  <a:gd name="T9" fmla="*/ 571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571">
                    <a:moveTo>
                      <a:pt x="0" y="571"/>
                    </a:moveTo>
                    <a:lnTo>
                      <a:pt x="255" y="338"/>
                    </a:lnTo>
                    <a:lnTo>
                      <a:pt x="255" y="0"/>
                    </a:lnTo>
                    <a:lnTo>
                      <a:pt x="0" y="236"/>
                    </a:lnTo>
                    <a:lnTo>
                      <a:pt x="0" y="571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1" name="Rectangle 188">
                <a:extLst>
                  <a:ext uri="{FF2B5EF4-FFF2-40B4-BE49-F238E27FC236}">
                    <a16:creationId xmlns:a16="http://schemas.microsoft.com/office/drawing/2014/main" id="{E85ADAA5-14C6-1ED7-CC1E-AE0CB6C9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2738" y="3943351"/>
                <a:ext cx="73025" cy="1063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2" name="Freeform 189">
                <a:extLst>
                  <a:ext uri="{FF2B5EF4-FFF2-40B4-BE49-F238E27FC236}">
                    <a16:creationId xmlns:a16="http://schemas.microsoft.com/office/drawing/2014/main" id="{D48343B2-EA00-55F7-B775-26C7FD4EF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6888" y="2601913"/>
                <a:ext cx="147638" cy="80963"/>
              </a:xfrm>
              <a:custGeom>
                <a:avLst/>
                <a:gdLst>
                  <a:gd name="T0" fmla="*/ 231 w 466"/>
                  <a:gd name="T1" fmla="*/ 254 h 254"/>
                  <a:gd name="T2" fmla="*/ 466 w 466"/>
                  <a:gd name="T3" fmla="*/ 0 h 254"/>
                  <a:gd name="T4" fmla="*/ 258 w 466"/>
                  <a:gd name="T5" fmla="*/ 0 h 254"/>
                  <a:gd name="T6" fmla="*/ 0 w 466"/>
                  <a:gd name="T7" fmla="*/ 254 h 254"/>
                  <a:gd name="T8" fmla="*/ 231 w 466"/>
                  <a:gd name="T9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54">
                    <a:moveTo>
                      <a:pt x="231" y="254"/>
                    </a:moveTo>
                    <a:lnTo>
                      <a:pt x="466" y="0"/>
                    </a:lnTo>
                    <a:lnTo>
                      <a:pt x="258" y="0"/>
                    </a:lnTo>
                    <a:lnTo>
                      <a:pt x="0" y="254"/>
                    </a:lnTo>
                    <a:lnTo>
                      <a:pt x="231" y="25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3" name="Freeform 190">
                <a:extLst>
                  <a:ext uri="{FF2B5EF4-FFF2-40B4-BE49-F238E27FC236}">
                    <a16:creationId xmlns:a16="http://schemas.microsoft.com/office/drawing/2014/main" id="{82C4876D-6470-45BF-15FF-E6C1F47FC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9913" y="2601913"/>
                <a:ext cx="74613" cy="1447800"/>
              </a:xfrm>
              <a:custGeom>
                <a:avLst/>
                <a:gdLst>
                  <a:gd name="T0" fmla="*/ 235 w 235"/>
                  <a:gd name="T1" fmla="*/ 0 h 4560"/>
                  <a:gd name="T2" fmla="*/ 0 w 235"/>
                  <a:gd name="T3" fmla="*/ 254 h 4560"/>
                  <a:gd name="T4" fmla="*/ 0 w 235"/>
                  <a:gd name="T5" fmla="*/ 4560 h 4560"/>
                  <a:gd name="T6" fmla="*/ 235 w 235"/>
                  <a:gd name="T7" fmla="*/ 4325 h 4560"/>
                  <a:gd name="T8" fmla="*/ 235 w 235"/>
                  <a:gd name="T9" fmla="*/ 0 h 4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4560">
                    <a:moveTo>
                      <a:pt x="235" y="0"/>
                    </a:moveTo>
                    <a:lnTo>
                      <a:pt x="0" y="254"/>
                    </a:lnTo>
                    <a:lnTo>
                      <a:pt x="0" y="4560"/>
                    </a:lnTo>
                    <a:lnTo>
                      <a:pt x="235" y="4325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4" name="Rectangle 191">
                <a:extLst>
                  <a:ext uri="{FF2B5EF4-FFF2-40B4-BE49-F238E27FC236}">
                    <a16:creationId xmlns:a16="http://schemas.microsoft.com/office/drawing/2014/main" id="{02F61896-3B2C-D224-E2EC-2858C6357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6888" y="2682876"/>
                <a:ext cx="73025" cy="136683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5" name="Freeform 192">
                <a:extLst>
                  <a:ext uri="{FF2B5EF4-FFF2-40B4-BE49-F238E27FC236}">
                    <a16:creationId xmlns:a16="http://schemas.microsoft.com/office/drawing/2014/main" id="{50481E10-A6B8-2C29-E1C7-0DC0B89D0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1038" y="2886076"/>
                <a:ext cx="150813" cy="74613"/>
              </a:xfrm>
              <a:custGeom>
                <a:avLst/>
                <a:gdLst>
                  <a:gd name="T0" fmla="*/ 247 w 472"/>
                  <a:gd name="T1" fmla="*/ 235 h 235"/>
                  <a:gd name="T2" fmla="*/ 472 w 472"/>
                  <a:gd name="T3" fmla="*/ 0 h 235"/>
                  <a:gd name="T4" fmla="*/ 247 w 472"/>
                  <a:gd name="T5" fmla="*/ 0 h 235"/>
                  <a:gd name="T6" fmla="*/ 0 w 472"/>
                  <a:gd name="T7" fmla="*/ 235 h 235"/>
                  <a:gd name="T8" fmla="*/ 247 w 472"/>
                  <a:gd name="T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2" h="235">
                    <a:moveTo>
                      <a:pt x="247" y="235"/>
                    </a:moveTo>
                    <a:lnTo>
                      <a:pt x="472" y="0"/>
                    </a:lnTo>
                    <a:lnTo>
                      <a:pt x="247" y="0"/>
                    </a:lnTo>
                    <a:lnTo>
                      <a:pt x="0" y="235"/>
                    </a:lnTo>
                    <a:lnTo>
                      <a:pt x="247" y="235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6" name="Freeform 193">
                <a:extLst>
                  <a:ext uri="{FF2B5EF4-FFF2-40B4-BE49-F238E27FC236}">
                    <a16:creationId xmlns:a16="http://schemas.microsoft.com/office/drawing/2014/main" id="{A5FC1EEE-4029-96AA-BFC7-660D6433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0413" y="2886076"/>
                <a:ext cx="71438" cy="1160463"/>
              </a:xfrm>
              <a:custGeom>
                <a:avLst/>
                <a:gdLst>
                  <a:gd name="T0" fmla="*/ 225 w 225"/>
                  <a:gd name="T1" fmla="*/ 0 h 3657"/>
                  <a:gd name="T2" fmla="*/ 0 w 225"/>
                  <a:gd name="T3" fmla="*/ 235 h 3657"/>
                  <a:gd name="T4" fmla="*/ 0 w 225"/>
                  <a:gd name="T5" fmla="*/ 3657 h 3657"/>
                  <a:gd name="T6" fmla="*/ 225 w 225"/>
                  <a:gd name="T7" fmla="*/ 3443 h 3657"/>
                  <a:gd name="T8" fmla="*/ 225 w 225"/>
                  <a:gd name="T9" fmla="*/ 0 h 3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657">
                    <a:moveTo>
                      <a:pt x="225" y="0"/>
                    </a:moveTo>
                    <a:lnTo>
                      <a:pt x="0" y="235"/>
                    </a:lnTo>
                    <a:lnTo>
                      <a:pt x="0" y="3657"/>
                    </a:lnTo>
                    <a:lnTo>
                      <a:pt x="225" y="344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7" name="Rectangle 194">
                <a:extLst>
                  <a:ext uri="{FF2B5EF4-FFF2-40B4-BE49-F238E27FC236}">
                    <a16:creationId xmlns:a16="http://schemas.microsoft.com/office/drawing/2014/main" id="{3D5D384F-228A-9159-0A76-AC45AA1DB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1038" y="2960688"/>
                <a:ext cx="79375" cy="10858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8" name="Freeform 195">
                <a:extLst>
                  <a:ext uri="{FF2B5EF4-FFF2-40B4-BE49-F238E27FC236}">
                    <a16:creationId xmlns:a16="http://schemas.microsoft.com/office/drawing/2014/main" id="{4881FF27-2918-BE3A-AA74-93A32A19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8363" y="3859213"/>
                <a:ext cx="146050" cy="69850"/>
              </a:xfrm>
              <a:custGeom>
                <a:avLst/>
                <a:gdLst>
                  <a:gd name="T0" fmla="*/ 462 w 462"/>
                  <a:gd name="T1" fmla="*/ 0 h 219"/>
                  <a:gd name="T2" fmla="*/ 235 w 462"/>
                  <a:gd name="T3" fmla="*/ 0 h 219"/>
                  <a:gd name="T4" fmla="*/ 0 w 462"/>
                  <a:gd name="T5" fmla="*/ 219 h 219"/>
                  <a:gd name="T6" fmla="*/ 231 w 462"/>
                  <a:gd name="T7" fmla="*/ 219 h 219"/>
                  <a:gd name="T8" fmla="*/ 462 w 46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19">
                    <a:moveTo>
                      <a:pt x="462" y="0"/>
                    </a:moveTo>
                    <a:lnTo>
                      <a:pt x="235" y="0"/>
                    </a:lnTo>
                    <a:lnTo>
                      <a:pt x="0" y="219"/>
                    </a:lnTo>
                    <a:lnTo>
                      <a:pt x="231" y="219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69" name="Freeform 196">
                <a:extLst>
                  <a:ext uri="{FF2B5EF4-FFF2-40B4-BE49-F238E27FC236}">
                    <a16:creationId xmlns:a16="http://schemas.microsoft.com/office/drawing/2014/main" id="{611E283C-E414-0433-0E53-A5E1270BC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1388" y="3859213"/>
                <a:ext cx="73025" cy="187325"/>
              </a:xfrm>
              <a:custGeom>
                <a:avLst/>
                <a:gdLst>
                  <a:gd name="T0" fmla="*/ 0 w 231"/>
                  <a:gd name="T1" fmla="*/ 592 h 592"/>
                  <a:gd name="T2" fmla="*/ 231 w 231"/>
                  <a:gd name="T3" fmla="*/ 370 h 592"/>
                  <a:gd name="T4" fmla="*/ 231 w 231"/>
                  <a:gd name="T5" fmla="*/ 0 h 592"/>
                  <a:gd name="T6" fmla="*/ 0 w 231"/>
                  <a:gd name="T7" fmla="*/ 219 h 592"/>
                  <a:gd name="T8" fmla="*/ 0 w 231"/>
                  <a:gd name="T9" fmla="*/ 592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92">
                    <a:moveTo>
                      <a:pt x="0" y="592"/>
                    </a:moveTo>
                    <a:lnTo>
                      <a:pt x="231" y="370"/>
                    </a:lnTo>
                    <a:lnTo>
                      <a:pt x="231" y="0"/>
                    </a:lnTo>
                    <a:lnTo>
                      <a:pt x="0" y="219"/>
                    </a:lnTo>
                    <a:lnTo>
                      <a:pt x="0" y="59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0" name="Rectangle 197">
                <a:extLst>
                  <a:ext uri="{FF2B5EF4-FFF2-40B4-BE49-F238E27FC236}">
                    <a16:creationId xmlns:a16="http://schemas.microsoft.com/office/drawing/2014/main" id="{2972200E-937F-DF26-0B67-9DD524704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363" y="3929063"/>
                <a:ext cx="73025" cy="1174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1" name="Freeform 198">
                <a:extLst>
                  <a:ext uri="{FF2B5EF4-FFF2-40B4-BE49-F238E27FC236}">
                    <a16:creationId xmlns:a16="http://schemas.microsoft.com/office/drawing/2014/main" id="{0E582A0F-9E46-CC2D-E760-1D7EBA78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8713" y="3908426"/>
                <a:ext cx="68263" cy="138113"/>
              </a:xfrm>
              <a:custGeom>
                <a:avLst/>
                <a:gdLst>
                  <a:gd name="T0" fmla="*/ 214 w 214"/>
                  <a:gd name="T1" fmla="*/ 227 h 437"/>
                  <a:gd name="T2" fmla="*/ 214 w 214"/>
                  <a:gd name="T3" fmla="*/ 0 h 437"/>
                  <a:gd name="T4" fmla="*/ 0 w 214"/>
                  <a:gd name="T5" fmla="*/ 238 h 437"/>
                  <a:gd name="T6" fmla="*/ 0 w 214"/>
                  <a:gd name="T7" fmla="*/ 437 h 437"/>
                  <a:gd name="T8" fmla="*/ 214 w 214"/>
                  <a:gd name="T9" fmla="*/ 22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437">
                    <a:moveTo>
                      <a:pt x="214" y="227"/>
                    </a:moveTo>
                    <a:lnTo>
                      <a:pt x="214" y="0"/>
                    </a:lnTo>
                    <a:lnTo>
                      <a:pt x="0" y="238"/>
                    </a:lnTo>
                    <a:lnTo>
                      <a:pt x="0" y="437"/>
                    </a:lnTo>
                    <a:lnTo>
                      <a:pt x="214" y="227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2" name="Freeform 199">
                <a:extLst>
                  <a:ext uri="{FF2B5EF4-FFF2-40B4-BE49-F238E27FC236}">
                    <a16:creationId xmlns:a16="http://schemas.microsoft.com/office/drawing/2014/main" id="{0F4816C1-43E6-D9BF-AF6C-713A147C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3908426"/>
                <a:ext cx="146050" cy="76200"/>
              </a:xfrm>
              <a:custGeom>
                <a:avLst/>
                <a:gdLst>
                  <a:gd name="T0" fmla="*/ 460 w 460"/>
                  <a:gd name="T1" fmla="*/ 0 h 238"/>
                  <a:gd name="T2" fmla="*/ 233 w 460"/>
                  <a:gd name="T3" fmla="*/ 0 h 238"/>
                  <a:gd name="T4" fmla="*/ 0 w 460"/>
                  <a:gd name="T5" fmla="*/ 238 h 238"/>
                  <a:gd name="T6" fmla="*/ 246 w 460"/>
                  <a:gd name="T7" fmla="*/ 238 h 238"/>
                  <a:gd name="T8" fmla="*/ 460 w 460"/>
                  <a:gd name="T9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0" h="238">
                    <a:moveTo>
                      <a:pt x="460" y="0"/>
                    </a:moveTo>
                    <a:lnTo>
                      <a:pt x="233" y="0"/>
                    </a:lnTo>
                    <a:lnTo>
                      <a:pt x="0" y="238"/>
                    </a:lnTo>
                    <a:lnTo>
                      <a:pt x="246" y="238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3" name="Rectangle 200">
                <a:extLst>
                  <a:ext uri="{FF2B5EF4-FFF2-40B4-BE49-F238E27FC236}">
                    <a16:creationId xmlns:a16="http://schemas.microsoft.com/office/drawing/2014/main" id="{CD51B0BB-61AF-9416-9905-C620A947F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0926" y="3984626"/>
                <a:ext cx="77788" cy="6191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4" name="Freeform 201">
                <a:extLst>
                  <a:ext uri="{FF2B5EF4-FFF2-40B4-BE49-F238E27FC236}">
                    <a16:creationId xmlns:a16="http://schemas.microsoft.com/office/drawing/2014/main" id="{4F1D3583-1406-8073-4FCC-DBDDEED8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7526" y="3868738"/>
                <a:ext cx="150813" cy="77788"/>
              </a:xfrm>
              <a:custGeom>
                <a:avLst/>
                <a:gdLst>
                  <a:gd name="T0" fmla="*/ 475 w 475"/>
                  <a:gd name="T1" fmla="*/ 0 h 249"/>
                  <a:gd name="T2" fmla="*/ 268 w 475"/>
                  <a:gd name="T3" fmla="*/ 0 h 249"/>
                  <a:gd name="T4" fmla="*/ 0 w 475"/>
                  <a:gd name="T5" fmla="*/ 249 h 249"/>
                  <a:gd name="T6" fmla="*/ 249 w 475"/>
                  <a:gd name="T7" fmla="*/ 249 h 249"/>
                  <a:gd name="T8" fmla="*/ 475 w 475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5" h="249">
                    <a:moveTo>
                      <a:pt x="475" y="0"/>
                    </a:moveTo>
                    <a:lnTo>
                      <a:pt x="268" y="0"/>
                    </a:lnTo>
                    <a:lnTo>
                      <a:pt x="0" y="249"/>
                    </a:lnTo>
                    <a:lnTo>
                      <a:pt x="249" y="249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5" name="Rectangle 202">
                <a:extLst>
                  <a:ext uri="{FF2B5EF4-FFF2-40B4-BE49-F238E27FC236}">
                    <a16:creationId xmlns:a16="http://schemas.microsoft.com/office/drawing/2014/main" id="{4BE1F019-32DB-4800-59A6-5013FFB97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7526" y="3946526"/>
                <a:ext cx="79375" cy="952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6" name="Freeform 203">
                <a:extLst>
                  <a:ext uri="{FF2B5EF4-FFF2-40B4-BE49-F238E27FC236}">
                    <a16:creationId xmlns:a16="http://schemas.microsoft.com/office/drawing/2014/main" id="{1551D665-6AFF-6BCF-DC1D-623BDBA4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3868738"/>
                <a:ext cx="71438" cy="173038"/>
              </a:xfrm>
              <a:custGeom>
                <a:avLst/>
                <a:gdLst>
                  <a:gd name="T0" fmla="*/ 0 w 226"/>
                  <a:gd name="T1" fmla="*/ 549 h 549"/>
                  <a:gd name="T2" fmla="*/ 226 w 226"/>
                  <a:gd name="T3" fmla="*/ 334 h 549"/>
                  <a:gd name="T4" fmla="*/ 226 w 226"/>
                  <a:gd name="T5" fmla="*/ 0 h 549"/>
                  <a:gd name="T6" fmla="*/ 0 w 226"/>
                  <a:gd name="T7" fmla="*/ 249 h 549"/>
                  <a:gd name="T8" fmla="*/ 0 w 226"/>
                  <a:gd name="T9" fmla="*/ 549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549">
                    <a:moveTo>
                      <a:pt x="0" y="549"/>
                    </a:moveTo>
                    <a:lnTo>
                      <a:pt x="226" y="334"/>
                    </a:lnTo>
                    <a:lnTo>
                      <a:pt x="226" y="0"/>
                    </a:lnTo>
                    <a:lnTo>
                      <a:pt x="0" y="249"/>
                    </a:lnTo>
                    <a:lnTo>
                      <a:pt x="0" y="54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7" name="Freeform 204">
                <a:extLst>
                  <a:ext uri="{FF2B5EF4-FFF2-40B4-BE49-F238E27FC236}">
                    <a16:creationId xmlns:a16="http://schemas.microsoft.com/office/drawing/2014/main" id="{40CFF5F4-6932-CACF-654C-4BE3DC94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6663" y="3038476"/>
                <a:ext cx="152400" cy="76200"/>
              </a:xfrm>
              <a:custGeom>
                <a:avLst/>
                <a:gdLst>
                  <a:gd name="T0" fmla="*/ 476 w 476"/>
                  <a:gd name="T1" fmla="*/ 0 h 238"/>
                  <a:gd name="T2" fmla="*/ 242 w 476"/>
                  <a:gd name="T3" fmla="*/ 0 h 238"/>
                  <a:gd name="T4" fmla="*/ 0 w 476"/>
                  <a:gd name="T5" fmla="*/ 238 h 238"/>
                  <a:gd name="T6" fmla="*/ 231 w 476"/>
                  <a:gd name="T7" fmla="*/ 238 h 238"/>
                  <a:gd name="T8" fmla="*/ 476 w 476"/>
                  <a:gd name="T9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6" h="238">
                    <a:moveTo>
                      <a:pt x="476" y="0"/>
                    </a:moveTo>
                    <a:lnTo>
                      <a:pt x="242" y="0"/>
                    </a:lnTo>
                    <a:lnTo>
                      <a:pt x="0" y="238"/>
                    </a:lnTo>
                    <a:lnTo>
                      <a:pt x="231" y="238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8" name="Rectangle 206">
                <a:extLst>
                  <a:ext uri="{FF2B5EF4-FFF2-40B4-BE49-F238E27FC236}">
                    <a16:creationId xmlns:a16="http://schemas.microsoft.com/office/drawing/2014/main" id="{59B329C2-000A-877B-029E-C6555E66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6664" y="3114676"/>
                <a:ext cx="74613" cy="9302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79" name="Freeform 207">
                <a:extLst>
                  <a:ext uri="{FF2B5EF4-FFF2-40B4-BE49-F238E27FC236}">
                    <a16:creationId xmlns:a16="http://schemas.microsoft.com/office/drawing/2014/main" id="{4BD208B0-B73C-4BAB-2F87-EC56844F2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1276" y="3038476"/>
                <a:ext cx="77788" cy="1006475"/>
              </a:xfrm>
              <a:custGeom>
                <a:avLst/>
                <a:gdLst>
                  <a:gd name="T0" fmla="*/ 245 w 245"/>
                  <a:gd name="T1" fmla="*/ 0 h 3167"/>
                  <a:gd name="T2" fmla="*/ 0 w 245"/>
                  <a:gd name="T3" fmla="*/ 238 h 3167"/>
                  <a:gd name="T4" fmla="*/ 0 w 245"/>
                  <a:gd name="T5" fmla="*/ 3167 h 3167"/>
                  <a:gd name="T6" fmla="*/ 245 w 245"/>
                  <a:gd name="T7" fmla="*/ 2932 h 3167"/>
                  <a:gd name="T8" fmla="*/ 245 w 245"/>
                  <a:gd name="T9" fmla="*/ 0 h 3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3167">
                    <a:moveTo>
                      <a:pt x="245" y="0"/>
                    </a:moveTo>
                    <a:lnTo>
                      <a:pt x="0" y="238"/>
                    </a:lnTo>
                    <a:lnTo>
                      <a:pt x="0" y="3167"/>
                    </a:lnTo>
                    <a:lnTo>
                      <a:pt x="245" y="2932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0" name="Freeform 208">
                <a:extLst>
                  <a:ext uri="{FF2B5EF4-FFF2-40B4-BE49-F238E27FC236}">
                    <a16:creationId xmlns:a16="http://schemas.microsoft.com/office/drawing/2014/main" id="{BA2FE629-EAA9-492F-C7CB-7812C65E2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3989" y="3375026"/>
                <a:ext cx="146050" cy="77788"/>
              </a:xfrm>
              <a:custGeom>
                <a:avLst/>
                <a:gdLst>
                  <a:gd name="T0" fmla="*/ 238 w 461"/>
                  <a:gd name="T1" fmla="*/ 0 h 247"/>
                  <a:gd name="T2" fmla="*/ 0 w 461"/>
                  <a:gd name="T3" fmla="*/ 247 h 247"/>
                  <a:gd name="T4" fmla="*/ 231 w 461"/>
                  <a:gd name="T5" fmla="*/ 247 h 247"/>
                  <a:gd name="T6" fmla="*/ 461 w 461"/>
                  <a:gd name="T7" fmla="*/ 0 h 247"/>
                  <a:gd name="T8" fmla="*/ 238 w 461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47">
                    <a:moveTo>
                      <a:pt x="238" y="0"/>
                    </a:moveTo>
                    <a:lnTo>
                      <a:pt x="0" y="247"/>
                    </a:lnTo>
                    <a:lnTo>
                      <a:pt x="231" y="247"/>
                    </a:lnTo>
                    <a:lnTo>
                      <a:pt x="461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1" name="Freeform 209">
                <a:extLst>
                  <a:ext uri="{FF2B5EF4-FFF2-40B4-BE49-F238E27FC236}">
                    <a16:creationId xmlns:a16="http://schemas.microsoft.com/office/drawing/2014/main" id="{46D40D66-4D44-ABB1-FD7F-EA490592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7014" y="3375026"/>
                <a:ext cx="73025" cy="671513"/>
              </a:xfrm>
              <a:custGeom>
                <a:avLst/>
                <a:gdLst>
                  <a:gd name="T0" fmla="*/ 230 w 230"/>
                  <a:gd name="T1" fmla="*/ 1890 h 2117"/>
                  <a:gd name="T2" fmla="*/ 230 w 230"/>
                  <a:gd name="T3" fmla="*/ 0 h 2117"/>
                  <a:gd name="T4" fmla="*/ 0 w 230"/>
                  <a:gd name="T5" fmla="*/ 247 h 2117"/>
                  <a:gd name="T6" fmla="*/ 0 w 230"/>
                  <a:gd name="T7" fmla="*/ 2117 h 2117"/>
                  <a:gd name="T8" fmla="*/ 230 w 230"/>
                  <a:gd name="T9" fmla="*/ 1890 h 2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117">
                    <a:moveTo>
                      <a:pt x="230" y="1890"/>
                    </a:moveTo>
                    <a:lnTo>
                      <a:pt x="230" y="0"/>
                    </a:lnTo>
                    <a:lnTo>
                      <a:pt x="0" y="247"/>
                    </a:lnTo>
                    <a:lnTo>
                      <a:pt x="0" y="2117"/>
                    </a:lnTo>
                    <a:lnTo>
                      <a:pt x="230" y="189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2" name="Rectangle 210">
                <a:extLst>
                  <a:ext uri="{FF2B5EF4-FFF2-40B4-BE49-F238E27FC236}">
                    <a16:creationId xmlns:a16="http://schemas.microsoft.com/office/drawing/2014/main" id="{0D3376A4-2019-C017-FFB5-4DC276A29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3989" y="3452814"/>
                <a:ext cx="73025" cy="59372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3" name="Freeform 211">
                <a:extLst>
                  <a:ext uri="{FF2B5EF4-FFF2-40B4-BE49-F238E27FC236}">
                    <a16:creationId xmlns:a16="http://schemas.microsoft.com/office/drawing/2014/main" id="{5817D15F-77D4-1365-4590-22AA43462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8026" y="1911351"/>
                <a:ext cx="150813" cy="74613"/>
              </a:xfrm>
              <a:custGeom>
                <a:avLst/>
                <a:gdLst>
                  <a:gd name="T0" fmla="*/ 477 w 477"/>
                  <a:gd name="T1" fmla="*/ 0 h 235"/>
                  <a:gd name="T2" fmla="*/ 251 w 477"/>
                  <a:gd name="T3" fmla="*/ 0 h 235"/>
                  <a:gd name="T4" fmla="*/ 0 w 477"/>
                  <a:gd name="T5" fmla="*/ 235 h 235"/>
                  <a:gd name="T6" fmla="*/ 225 w 477"/>
                  <a:gd name="T7" fmla="*/ 235 h 235"/>
                  <a:gd name="T8" fmla="*/ 477 w 477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7" h="235">
                    <a:moveTo>
                      <a:pt x="477" y="0"/>
                    </a:moveTo>
                    <a:lnTo>
                      <a:pt x="251" y="0"/>
                    </a:lnTo>
                    <a:lnTo>
                      <a:pt x="0" y="235"/>
                    </a:lnTo>
                    <a:lnTo>
                      <a:pt x="225" y="235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4" name="Rectangle 212">
                <a:extLst>
                  <a:ext uri="{FF2B5EF4-FFF2-40B4-BE49-F238E27FC236}">
                    <a16:creationId xmlns:a16="http://schemas.microsoft.com/office/drawing/2014/main" id="{E25F0BF0-E50A-BF5F-583A-82B760162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8026" y="1985964"/>
                <a:ext cx="71438" cy="2060575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5" name="Freeform 213">
                <a:extLst>
                  <a:ext uri="{FF2B5EF4-FFF2-40B4-BE49-F238E27FC236}">
                    <a16:creationId xmlns:a16="http://schemas.microsoft.com/office/drawing/2014/main" id="{5B523061-2759-7FA9-72BE-CB2D68504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9464" y="1911351"/>
                <a:ext cx="79375" cy="2135188"/>
              </a:xfrm>
              <a:custGeom>
                <a:avLst/>
                <a:gdLst>
                  <a:gd name="T0" fmla="*/ 0 w 252"/>
                  <a:gd name="T1" fmla="*/ 6722 h 6722"/>
                  <a:gd name="T2" fmla="*/ 252 w 252"/>
                  <a:gd name="T3" fmla="*/ 6487 h 6722"/>
                  <a:gd name="T4" fmla="*/ 252 w 252"/>
                  <a:gd name="T5" fmla="*/ 0 h 6722"/>
                  <a:gd name="T6" fmla="*/ 0 w 252"/>
                  <a:gd name="T7" fmla="*/ 235 h 6722"/>
                  <a:gd name="T8" fmla="*/ 0 w 252"/>
                  <a:gd name="T9" fmla="*/ 6722 h 6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6722">
                    <a:moveTo>
                      <a:pt x="0" y="6722"/>
                    </a:moveTo>
                    <a:lnTo>
                      <a:pt x="252" y="6487"/>
                    </a:lnTo>
                    <a:lnTo>
                      <a:pt x="252" y="0"/>
                    </a:lnTo>
                    <a:lnTo>
                      <a:pt x="0" y="235"/>
                    </a:lnTo>
                    <a:lnTo>
                      <a:pt x="0" y="6722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6" name="Freeform 214">
                <a:extLst>
                  <a:ext uri="{FF2B5EF4-FFF2-40B4-BE49-F238E27FC236}">
                    <a16:creationId xmlns:a16="http://schemas.microsoft.com/office/drawing/2014/main" id="{C8ACBFF6-500A-D688-51F8-879968BEA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7301" y="2135189"/>
                <a:ext cx="152400" cy="77788"/>
              </a:xfrm>
              <a:custGeom>
                <a:avLst/>
                <a:gdLst>
                  <a:gd name="T0" fmla="*/ 250 w 478"/>
                  <a:gd name="T1" fmla="*/ 245 h 245"/>
                  <a:gd name="T2" fmla="*/ 478 w 478"/>
                  <a:gd name="T3" fmla="*/ 0 h 245"/>
                  <a:gd name="T4" fmla="*/ 247 w 478"/>
                  <a:gd name="T5" fmla="*/ 0 h 245"/>
                  <a:gd name="T6" fmla="*/ 0 w 478"/>
                  <a:gd name="T7" fmla="*/ 245 h 245"/>
                  <a:gd name="T8" fmla="*/ 250 w 478"/>
                  <a:gd name="T9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5">
                    <a:moveTo>
                      <a:pt x="250" y="245"/>
                    </a:moveTo>
                    <a:lnTo>
                      <a:pt x="478" y="0"/>
                    </a:lnTo>
                    <a:lnTo>
                      <a:pt x="247" y="0"/>
                    </a:lnTo>
                    <a:lnTo>
                      <a:pt x="0" y="245"/>
                    </a:lnTo>
                    <a:lnTo>
                      <a:pt x="250" y="245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7" name="Freeform 215">
                <a:extLst>
                  <a:ext uri="{FF2B5EF4-FFF2-40B4-BE49-F238E27FC236}">
                    <a16:creationId xmlns:a16="http://schemas.microsoft.com/office/drawing/2014/main" id="{058E26B7-CAF3-74E6-DE17-2ABBBE288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6676" y="2135189"/>
                <a:ext cx="73025" cy="1906588"/>
              </a:xfrm>
              <a:custGeom>
                <a:avLst/>
                <a:gdLst>
                  <a:gd name="T0" fmla="*/ 228 w 228"/>
                  <a:gd name="T1" fmla="*/ 0 h 6009"/>
                  <a:gd name="T2" fmla="*/ 0 w 228"/>
                  <a:gd name="T3" fmla="*/ 245 h 6009"/>
                  <a:gd name="T4" fmla="*/ 0 w 228"/>
                  <a:gd name="T5" fmla="*/ 6009 h 6009"/>
                  <a:gd name="T6" fmla="*/ 228 w 228"/>
                  <a:gd name="T7" fmla="*/ 5781 h 6009"/>
                  <a:gd name="T8" fmla="*/ 228 w 228"/>
                  <a:gd name="T9" fmla="*/ 0 h 6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6009">
                    <a:moveTo>
                      <a:pt x="228" y="0"/>
                    </a:moveTo>
                    <a:lnTo>
                      <a:pt x="0" y="245"/>
                    </a:lnTo>
                    <a:lnTo>
                      <a:pt x="0" y="6009"/>
                    </a:lnTo>
                    <a:lnTo>
                      <a:pt x="228" y="5781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8" name="Rectangle 216">
                <a:extLst>
                  <a:ext uri="{FF2B5EF4-FFF2-40B4-BE49-F238E27FC236}">
                    <a16:creationId xmlns:a16="http://schemas.microsoft.com/office/drawing/2014/main" id="{39A603ED-F3AC-AF33-A65C-51D8AE16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7301" y="2212976"/>
                <a:ext cx="79375" cy="18288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89" name="Freeform 217">
                <a:extLst>
                  <a:ext uri="{FF2B5EF4-FFF2-40B4-BE49-F238E27FC236}">
                    <a16:creationId xmlns:a16="http://schemas.microsoft.com/office/drawing/2014/main" id="{23215ED4-9ABA-B804-8886-2E3D48AC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1564" y="2063751"/>
                <a:ext cx="149225" cy="73025"/>
              </a:xfrm>
              <a:custGeom>
                <a:avLst/>
                <a:gdLst>
                  <a:gd name="T0" fmla="*/ 248 w 468"/>
                  <a:gd name="T1" fmla="*/ 0 h 232"/>
                  <a:gd name="T2" fmla="*/ 0 w 468"/>
                  <a:gd name="T3" fmla="*/ 232 h 232"/>
                  <a:gd name="T4" fmla="*/ 225 w 468"/>
                  <a:gd name="T5" fmla="*/ 232 h 232"/>
                  <a:gd name="T6" fmla="*/ 468 w 468"/>
                  <a:gd name="T7" fmla="*/ 0 h 232"/>
                  <a:gd name="T8" fmla="*/ 248 w 468"/>
                  <a:gd name="T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2">
                    <a:moveTo>
                      <a:pt x="248" y="0"/>
                    </a:moveTo>
                    <a:lnTo>
                      <a:pt x="0" y="232"/>
                    </a:lnTo>
                    <a:lnTo>
                      <a:pt x="225" y="232"/>
                    </a:lnTo>
                    <a:lnTo>
                      <a:pt x="468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0" name="Rectangle 218">
                <a:extLst>
                  <a:ext uri="{FF2B5EF4-FFF2-40B4-BE49-F238E27FC236}">
                    <a16:creationId xmlns:a16="http://schemas.microsoft.com/office/drawing/2014/main" id="{733E9A49-2257-713D-6257-38C356316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1564" y="2136776"/>
                <a:ext cx="71438" cy="1897063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1" name="Freeform 219">
                <a:extLst>
                  <a:ext uri="{FF2B5EF4-FFF2-40B4-BE49-F238E27FC236}">
                    <a16:creationId xmlns:a16="http://schemas.microsoft.com/office/drawing/2014/main" id="{945C8AAA-BDFD-A2DA-AA18-4B92749B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3001" y="2063751"/>
                <a:ext cx="77788" cy="1970088"/>
              </a:xfrm>
              <a:custGeom>
                <a:avLst/>
                <a:gdLst>
                  <a:gd name="T0" fmla="*/ 243 w 243"/>
                  <a:gd name="T1" fmla="*/ 0 h 6208"/>
                  <a:gd name="T2" fmla="*/ 0 w 243"/>
                  <a:gd name="T3" fmla="*/ 232 h 6208"/>
                  <a:gd name="T4" fmla="*/ 0 w 243"/>
                  <a:gd name="T5" fmla="*/ 6208 h 6208"/>
                  <a:gd name="T6" fmla="*/ 243 w 243"/>
                  <a:gd name="T7" fmla="*/ 6010 h 6208"/>
                  <a:gd name="T8" fmla="*/ 243 w 243"/>
                  <a:gd name="T9" fmla="*/ 0 h 6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6208">
                    <a:moveTo>
                      <a:pt x="243" y="0"/>
                    </a:moveTo>
                    <a:lnTo>
                      <a:pt x="0" y="232"/>
                    </a:lnTo>
                    <a:lnTo>
                      <a:pt x="0" y="6208"/>
                    </a:lnTo>
                    <a:lnTo>
                      <a:pt x="243" y="6010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2" name="Freeform 220">
                <a:extLst>
                  <a:ext uri="{FF2B5EF4-FFF2-40B4-BE49-F238E27FC236}">
                    <a16:creationId xmlns:a16="http://schemas.microsoft.com/office/drawing/2014/main" id="{C48D9582-4973-F935-6EEB-6F06D788F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0364" y="3390901"/>
                <a:ext cx="142875" cy="69850"/>
              </a:xfrm>
              <a:custGeom>
                <a:avLst/>
                <a:gdLst>
                  <a:gd name="T0" fmla="*/ 237 w 452"/>
                  <a:gd name="T1" fmla="*/ 216 h 216"/>
                  <a:gd name="T2" fmla="*/ 452 w 452"/>
                  <a:gd name="T3" fmla="*/ 0 h 216"/>
                  <a:gd name="T4" fmla="*/ 228 w 452"/>
                  <a:gd name="T5" fmla="*/ 0 h 216"/>
                  <a:gd name="T6" fmla="*/ 0 w 452"/>
                  <a:gd name="T7" fmla="*/ 216 h 216"/>
                  <a:gd name="T8" fmla="*/ 237 w 452"/>
                  <a:gd name="T9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16">
                    <a:moveTo>
                      <a:pt x="237" y="216"/>
                    </a:moveTo>
                    <a:lnTo>
                      <a:pt x="452" y="0"/>
                    </a:lnTo>
                    <a:lnTo>
                      <a:pt x="228" y="0"/>
                    </a:lnTo>
                    <a:lnTo>
                      <a:pt x="0" y="216"/>
                    </a:lnTo>
                    <a:lnTo>
                      <a:pt x="237" y="21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3" name="Freeform 221">
                <a:extLst>
                  <a:ext uri="{FF2B5EF4-FFF2-40B4-BE49-F238E27FC236}">
                    <a16:creationId xmlns:a16="http://schemas.microsoft.com/office/drawing/2014/main" id="{B29F106D-A061-4E94-A65B-D1B7D414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4976" y="3390901"/>
                <a:ext cx="68263" cy="647700"/>
              </a:xfrm>
              <a:custGeom>
                <a:avLst/>
                <a:gdLst>
                  <a:gd name="T0" fmla="*/ 215 w 215"/>
                  <a:gd name="T1" fmla="*/ 0 h 2037"/>
                  <a:gd name="T2" fmla="*/ 0 w 215"/>
                  <a:gd name="T3" fmla="*/ 216 h 2037"/>
                  <a:gd name="T4" fmla="*/ 0 w 215"/>
                  <a:gd name="T5" fmla="*/ 2037 h 2037"/>
                  <a:gd name="T6" fmla="*/ 215 w 215"/>
                  <a:gd name="T7" fmla="*/ 1834 h 2037"/>
                  <a:gd name="T8" fmla="*/ 215 w 215"/>
                  <a:gd name="T9" fmla="*/ 0 h 2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2037">
                    <a:moveTo>
                      <a:pt x="215" y="0"/>
                    </a:moveTo>
                    <a:lnTo>
                      <a:pt x="0" y="216"/>
                    </a:lnTo>
                    <a:lnTo>
                      <a:pt x="0" y="2037"/>
                    </a:lnTo>
                    <a:lnTo>
                      <a:pt x="215" y="1834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4" name="Rectangle 222">
                <a:extLst>
                  <a:ext uri="{FF2B5EF4-FFF2-40B4-BE49-F238E27FC236}">
                    <a16:creationId xmlns:a16="http://schemas.microsoft.com/office/drawing/2014/main" id="{2AAEE0D0-EADA-8791-5170-0D3E6CF90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0364" y="3460751"/>
                <a:ext cx="74613" cy="57785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5" name="Freeform 223">
                <a:extLst>
                  <a:ext uri="{FF2B5EF4-FFF2-40B4-BE49-F238E27FC236}">
                    <a16:creationId xmlns:a16="http://schemas.microsoft.com/office/drawing/2014/main" id="{549D0780-2D0C-E0CB-885A-4303BBB8B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8664" y="3228976"/>
                <a:ext cx="152400" cy="76200"/>
              </a:xfrm>
              <a:custGeom>
                <a:avLst/>
                <a:gdLst>
                  <a:gd name="T0" fmla="*/ 250 w 478"/>
                  <a:gd name="T1" fmla="*/ 243 h 243"/>
                  <a:gd name="T2" fmla="*/ 478 w 478"/>
                  <a:gd name="T3" fmla="*/ 0 h 243"/>
                  <a:gd name="T4" fmla="*/ 258 w 478"/>
                  <a:gd name="T5" fmla="*/ 0 h 243"/>
                  <a:gd name="T6" fmla="*/ 0 w 478"/>
                  <a:gd name="T7" fmla="*/ 243 h 243"/>
                  <a:gd name="T8" fmla="*/ 250 w 47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3">
                    <a:moveTo>
                      <a:pt x="250" y="243"/>
                    </a:moveTo>
                    <a:lnTo>
                      <a:pt x="478" y="0"/>
                    </a:lnTo>
                    <a:lnTo>
                      <a:pt x="258" y="0"/>
                    </a:lnTo>
                    <a:lnTo>
                      <a:pt x="0" y="243"/>
                    </a:lnTo>
                    <a:lnTo>
                      <a:pt x="25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6" name="Freeform 224">
                <a:extLst>
                  <a:ext uri="{FF2B5EF4-FFF2-40B4-BE49-F238E27FC236}">
                    <a16:creationId xmlns:a16="http://schemas.microsoft.com/office/drawing/2014/main" id="{839D5DDC-9A31-F2F1-A1FC-46B6B8BEB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8039" y="3228976"/>
                <a:ext cx="73025" cy="812800"/>
              </a:xfrm>
              <a:custGeom>
                <a:avLst/>
                <a:gdLst>
                  <a:gd name="T0" fmla="*/ 228 w 228"/>
                  <a:gd name="T1" fmla="*/ 0 h 2564"/>
                  <a:gd name="T2" fmla="*/ 0 w 228"/>
                  <a:gd name="T3" fmla="*/ 243 h 2564"/>
                  <a:gd name="T4" fmla="*/ 0 w 228"/>
                  <a:gd name="T5" fmla="*/ 2564 h 2564"/>
                  <a:gd name="T6" fmla="*/ 228 w 228"/>
                  <a:gd name="T7" fmla="*/ 2352 h 2564"/>
                  <a:gd name="T8" fmla="*/ 228 w 228"/>
                  <a:gd name="T9" fmla="*/ 0 h 2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564">
                    <a:moveTo>
                      <a:pt x="228" y="0"/>
                    </a:moveTo>
                    <a:lnTo>
                      <a:pt x="0" y="243"/>
                    </a:lnTo>
                    <a:lnTo>
                      <a:pt x="0" y="2564"/>
                    </a:lnTo>
                    <a:lnTo>
                      <a:pt x="228" y="2352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7" name="Rectangle 225">
                <a:extLst>
                  <a:ext uri="{FF2B5EF4-FFF2-40B4-BE49-F238E27FC236}">
                    <a16:creationId xmlns:a16="http://schemas.microsoft.com/office/drawing/2014/main" id="{26474F3F-2F1A-E093-5C76-57F480CBB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8664" y="3305176"/>
                <a:ext cx="79375" cy="7366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8" name="Freeform 226">
                <a:extLst>
                  <a:ext uri="{FF2B5EF4-FFF2-40B4-BE49-F238E27FC236}">
                    <a16:creationId xmlns:a16="http://schemas.microsoft.com/office/drawing/2014/main" id="{04555EEE-5A49-94C9-6F21-D2C5DE34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2901" y="1822451"/>
                <a:ext cx="141288" cy="77788"/>
              </a:xfrm>
              <a:custGeom>
                <a:avLst/>
                <a:gdLst>
                  <a:gd name="T0" fmla="*/ 0 w 444"/>
                  <a:gd name="T1" fmla="*/ 243 h 243"/>
                  <a:gd name="T2" fmla="*/ 224 w 444"/>
                  <a:gd name="T3" fmla="*/ 243 h 243"/>
                  <a:gd name="T4" fmla="*/ 444 w 444"/>
                  <a:gd name="T5" fmla="*/ 0 h 243"/>
                  <a:gd name="T6" fmla="*/ 225 w 444"/>
                  <a:gd name="T7" fmla="*/ 0 h 243"/>
                  <a:gd name="T8" fmla="*/ 0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0" y="243"/>
                    </a:moveTo>
                    <a:lnTo>
                      <a:pt x="224" y="243"/>
                    </a:lnTo>
                    <a:lnTo>
                      <a:pt x="444" y="0"/>
                    </a:lnTo>
                    <a:lnTo>
                      <a:pt x="22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99" name="Rectangle 227">
                <a:extLst>
                  <a:ext uri="{FF2B5EF4-FFF2-40B4-BE49-F238E27FC236}">
                    <a16:creationId xmlns:a16="http://schemas.microsoft.com/office/drawing/2014/main" id="{1841547E-2EA0-4BD5-118D-9F2E8DC69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2901" y="1900239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0" name="Freeform 228">
                <a:extLst>
                  <a:ext uri="{FF2B5EF4-FFF2-40B4-BE49-F238E27FC236}">
                    <a16:creationId xmlns:a16="http://schemas.microsoft.com/office/drawing/2014/main" id="{A245D1A7-5A9D-BD4D-67F1-59B1A0B06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4339" y="1822451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1" name="Freeform 229">
                <a:extLst>
                  <a:ext uri="{FF2B5EF4-FFF2-40B4-BE49-F238E27FC236}">
                    <a16:creationId xmlns:a16="http://schemas.microsoft.com/office/drawing/2014/main" id="{E555F4F6-5E28-6131-6752-B5679D57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6939" y="1822451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4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4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2" name="Freeform 230">
                <a:extLst>
                  <a:ext uri="{FF2B5EF4-FFF2-40B4-BE49-F238E27FC236}">
                    <a16:creationId xmlns:a16="http://schemas.microsoft.com/office/drawing/2014/main" id="{6DE64F8F-4A30-614D-FA5F-B1C62DEAC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8376" y="1822451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3" name="Rectangle 231">
                <a:extLst>
                  <a:ext uri="{FF2B5EF4-FFF2-40B4-BE49-F238E27FC236}">
                    <a16:creationId xmlns:a16="http://schemas.microsoft.com/office/drawing/2014/main" id="{B23ABD25-CB83-AFD9-E974-93DFDBC07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6939" y="1900239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4" name="Freeform 232">
                <a:extLst>
                  <a:ext uri="{FF2B5EF4-FFF2-40B4-BE49-F238E27FC236}">
                    <a16:creationId xmlns:a16="http://schemas.microsoft.com/office/drawing/2014/main" id="{51740E7A-6777-0C8F-2780-5258CFF3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1846264"/>
                <a:ext cx="141288" cy="77788"/>
              </a:xfrm>
              <a:custGeom>
                <a:avLst/>
                <a:gdLst>
                  <a:gd name="T0" fmla="*/ 224 w 444"/>
                  <a:gd name="T1" fmla="*/ 243 h 243"/>
                  <a:gd name="T2" fmla="*/ 444 w 444"/>
                  <a:gd name="T3" fmla="*/ 0 h 243"/>
                  <a:gd name="T4" fmla="*/ 226 w 444"/>
                  <a:gd name="T5" fmla="*/ 0 h 243"/>
                  <a:gd name="T6" fmla="*/ 0 w 444"/>
                  <a:gd name="T7" fmla="*/ 243 h 243"/>
                  <a:gd name="T8" fmla="*/ 224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4" y="243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5" name="Freeform 233">
                <a:extLst>
                  <a:ext uri="{FF2B5EF4-FFF2-40B4-BE49-F238E27FC236}">
                    <a16:creationId xmlns:a16="http://schemas.microsoft.com/office/drawing/2014/main" id="{9A31D398-EA0C-55C7-CB05-50001A71E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7651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6" name="Rectangle 234">
                <a:extLst>
                  <a:ext uri="{FF2B5EF4-FFF2-40B4-BE49-F238E27FC236}">
                    <a16:creationId xmlns:a16="http://schemas.microsoft.com/office/drawing/2014/main" id="{7CFC7E22-1C2E-49C0-751A-0613094C2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7" name="Freeform 235">
                <a:extLst>
                  <a:ext uri="{FF2B5EF4-FFF2-40B4-BE49-F238E27FC236}">
                    <a16:creationId xmlns:a16="http://schemas.microsoft.com/office/drawing/2014/main" id="{379884C3-592F-A371-9824-266DB1A9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1846264"/>
                <a:ext cx="141288" cy="77788"/>
              </a:xfrm>
              <a:custGeom>
                <a:avLst/>
                <a:gdLst>
                  <a:gd name="T0" fmla="*/ 0 w 444"/>
                  <a:gd name="T1" fmla="*/ 243 h 243"/>
                  <a:gd name="T2" fmla="*/ 225 w 444"/>
                  <a:gd name="T3" fmla="*/ 243 h 243"/>
                  <a:gd name="T4" fmla="*/ 444 w 444"/>
                  <a:gd name="T5" fmla="*/ 0 h 243"/>
                  <a:gd name="T6" fmla="*/ 226 w 444"/>
                  <a:gd name="T7" fmla="*/ 0 h 243"/>
                  <a:gd name="T8" fmla="*/ 0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0" y="243"/>
                    </a:move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8" name="Rectangle 236">
                <a:extLst>
                  <a:ext uri="{FF2B5EF4-FFF2-40B4-BE49-F238E27FC236}">
                    <a16:creationId xmlns:a16="http://schemas.microsoft.com/office/drawing/2014/main" id="{87C7DA6B-E152-104A-D803-A5D1DD013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09" name="Freeform 237">
                <a:extLst>
                  <a:ext uri="{FF2B5EF4-FFF2-40B4-BE49-F238E27FC236}">
                    <a16:creationId xmlns:a16="http://schemas.microsoft.com/office/drawing/2014/main" id="{7723DC36-4713-C0F9-DBA4-00803811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753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0" name="Freeform 238">
                <a:extLst>
                  <a:ext uri="{FF2B5EF4-FFF2-40B4-BE49-F238E27FC236}">
                    <a16:creationId xmlns:a16="http://schemas.microsoft.com/office/drawing/2014/main" id="{B8AB086B-F556-6C37-11CD-F919D33D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4401" y="1846264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5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1" name="Freeform 239">
                <a:extLst>
                  <a:ext uri="{FF2B5EF4-FFF2-40B4-BE49-F238E27FC236}">
                    <a16:creationId xmlns:a16="http://schemas.microsoft.com/office/drawing/2014/main" id="{E3590DDD-04F6-F11F-D098-128C8BF5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583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2" name="Rectangle 240">
                <a:extLst>
                  <a:ext uri="{FF2B5EF4-FFF2-40B4-BE49-F238E27FC236}">
                    <a16:creationId xmlns:a16="http://schemas.microsoft.com/office/drawing/2014/main" id="{C0D30E47-5A5D-0977-D529-6008E4DFC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440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3" name="Freeform 241">
                <a:extLst>
                  <a:ext uri="{FF2B5EF4-FFF2-40B4-BE49-F238E27FC236}">
                    <a16:creationId xmlns:a16="http://schemas.microsoft.com/office/drawing/2014/main" id="{CF487BAC-C162-2D95-8354-25267C078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3314" y="1846264"/>
                <a:ext cx="141288" cy="77788"/>
              </a:xfrm>
              <a:custGeom>
                <a:avLst/>
                <a:gdLst>
                  <a:gd name="T0" fmla="*/ 224 w 444"/>
                  <a:gd name="T1" fmla="*/ 243 h 243"/>
                  <a:gd name="T2" fmla="*/ 444 w 444"/>
                  <a:gd name="T3" fmla="*/ 0 h 243"/>
                  <a:gd name="T4" fmla="*/ 226 w 444"/>
                  <a:gd name="T5" fmla="*/ 0 h 243"/>
                  <a:gd name="T6" fmla="*/ 0 w 444"/>
                  <a:gd name="T7" fmla="*/ 243 h 243"/>
                  <a:gd name="T8" fmla="*/ 224 w 444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4" y="243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4" name="Freeform 242">
                <a:extLst>
                  <a:ext uri="{FF2B5EF4-FFF2-40B4-BE49-F238E27FC236}">
                    <a16:creationId xmlns:a16="http://schemas.microsoft.com/office/drawing/2014/main" id="{49D775E8-4CE2-8236-F6DA-9E51967A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4751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5" name="Rectangle 243">
                <a:extLst>
                  <a:ext uri="{FF2B5EF4-FFF2-40B4-BE49-F238E27FC236}">
                    <a16:creationId xmlns:a16="http://schemas.microsoft.com/office/drawing/2014/main" id="{DCB5F1C4-7C4E-A486-609A-3F94CE870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3314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6" name="Freeform 244">
                <a:extLst>
                  <a:ext uri="{FF2B5EF4-FFF2-40B4-BE49-F238E27FC236}">
                    <a16:creationId xmlns:a16="http://schemas.microsoft.com/office/drawing/2014/main" id="{210C151D-336F-1046-E8E2-70C354A75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0639" y="1846264"/>
                <a:ext cx="141288" cy="77788"/>
              </a:xfrm>
              <a:custGeom>
                <a:avLst/>
                <a:gdLst>
                  <a:gd name="T0" fmla="*/ 0 w 445"/>
                  <a:gd name="T1" fmla="*/ 243 h 243"/>
                  <a:gd name="T2" fmla="*/ 225 w 445"/>
                  <a:gd name="T3" fmla="*/ 243 h 243"/>
                  <a:gd name="T4" fmla="*/ 445 w 445"/>
                  <a:gd name="T5" fmla="*/ 0 h 243"/>
                  <a:gd name="T6" fmla="*/ 226 w 445"/>
                  <a:gd name="T7" fmla="*/ 0 h 243"/>
                  <a:gd name="T8" fmla="*/ 0 w 445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3">
                    <a:moveTo>
                      <a:pt x="0" y="243"/>
                    </a:moveTo>
                    <a:lnTo>
                      <a:pt x="225" y="243"/>
                    </a:lnTo>
                    <a:lnTo>
                      <a:pt x="445" y="0"/>
                    </a:lnTo>
                    <a:lnTo>
                      <a:pt x="226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7" name="Rectangle 245">
                <a:extLst>
                  <a:ext uri="{FF2B5EF4-FFF2-40B4-BE49-F238E27FC236}">
                    <a16:creationId xmlns:a16="http://schemas.microsoft.com/office/drawing/2014/main" id="{FC0F7C92-41A7-1CDD-C3DB-44876784B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0639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8" name="Freeform 246">
                <a:extLst>
                  <a:ext uri="{FF2B5EF4-FFF2-40B4-BE49-F238E27FC236}">
                    <a16:creationId xmlns:a16="http://schemas.microsoft.com/office/drawing/2014/main" id="{F46D2524-D8DC-A315-1D87-A44EDACD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19" name="Freeform 247">
                <a:extLst>
                  <a:ext uri="{FF2B5EF4-FFF2-40B4-BE49-F238E27FC236}">
                    <a16:creationId xmlns:a16="http://schemas.microsoft.com/office/drawing/2014/main" id="{ACBE7EDE-DBB5-F1E0-D5CD-15D2C764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7351" y="1846264"/>
                <a:ext cx="141288" cy="77788"/>
              </a:xfrm>
              <a:custGeom>
                <a:avLst/>
                <a:gdLst>
                  <a:gd name="T0" fmla="*/ 226 w 444"/>
                  <a:gd name="T1" fmla="*/ 0 h 243"/>
                  <a:gd name="T2" fmla="*/ 0 w 444"/>
                  <a:gd name="T3" fmla="*/ 243 h 243"/>
                  <a:gd name="T4" fmla="*/ 225 w 444"/>
                  <a:gd name="T5" fmla="*/ 243 h 243"/>
                  <a:gd name="T6" fmla="*/ 444 w 444"/>
                  <a:gd name="T7" fmla="*/ 0 h 243"/>
                  <a:gd name="T8" fmla="*/ 226 w 444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3">
                    <a:moveTo>
                      <a:pt x="226" y="0"/>
                    </a:moveTo>
                    <a:lnTo>
                      <a:pt x="0" y="243"/>
                    </a:lnTo>
                    <a:lnTo>
                      <a:pt x="225" y="243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0" name="Freeform 248">
                <a:extLst>
                  <a:ext uri="{FF2B5EF4-FFF2-40B4-BE49-F238E27FC236}">
                    <a16:creationId xmlns:a16="http://schemas.microsoft.com/office/drawing/2014/main" id="{BE40654E-019B-5563-4E31-8175A68D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8789" y="1846264"/>
                <a:ext cx="69850" cy="2224088"/>
              </a:xfrm>
              <a:custGeom>
                <a:avLst/>
                <a:gdLst>
                  <a:gd name="T0" fmla="*/ 219 w 219"/>
                  <a:gd name="T1" fmla="*/ 0 h 7004"/>
                  <a:gd name="T2" fmla="*/ 0 w 219"/>
                  <a:gd name="T3" fmla="*/ 243 h 7004"/>
                  <a:gd name="T4" fmla="*/ 0 w 219"/>
                  <a:gd name="T5" fmla="*/ 7004 h 7004"/>
                  <a:gd name="T6" fmla="*/ 219 w 219"/>
                  <a:gd name="T7" fmla="*/ 6786 h 7004"/>
                  <a:gd name="T8" fmla="*/ 219 w 219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4">
                    <a:moveTo>
                      <a:pt x="219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19" y="6786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1" name="Rectangle 249">
                <a:extLst>
                  <a:ext uri="{FF2B5EF4-FFF2-40B4-BE49-F238E27FC236}">
                    <a16:creationId xmlns:a16="http://schemas.microsoft.com/office/drawing/2014/main" id="{0980A90E-63E5-1BA8-FF44-1D826567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735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2" name="Freeform 250">
                <a:extLst>
                  <a:ext uri="{FF2B5EF4-FFF2-40B4-BE49-F238E27FC236}">
                    <a16:creationId xmlns:a16="http://schemas.microsoft.com/office/drawing/2014/main" id="{D9370A20-E598-CD71-51E7-A72C4E870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5651" y="1846264"/>
                <a:ext cx="141288" cy="77788"/>
              </a:xfrm>
              <a:custGeom>
                <a:avLst/>
                <a:gdLst>
                  <a:gd name="T0" fmla="*/ 225 w 445"/>
                  <a:gd name="T1" fmla="*/ 243 h 243"/>
                  <a:gd name="T2" fmla="*/ 445 w 445"/>
                  <a:gd name="T3" fmla="*/ 0 h 243"/>
                  <a:gd name="T4" fmla="*/ 226 w 445"/>
                  <a:gd name="T5" fmla="*/ 0 h 243"/>
                  <a:gd name="T6" fmla="*/ 0 w 445"/>
                  <a:gd name="T7" fmla="*/ 243 h 243"/>
                  <a:gd name="T8" fmla="*/ 225 w 445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3">
                    <a:moveTo>
                      <a:pt x="225" y="243"/>
                    </a:moveTo>
                    <a:lnTo>
                      <a:pt x="445" y="0"/>
                    </a:lnTo>
                    <a:lnTo>
                      <a:pt x="226" y="0"/>
                    </a:lnTo>
                    <a:lnTo>
                      <a:pt x="0" y="243"/>
                    </a:lnTo>
                    <a:lnTo>
                      <a:pt x="225" y="243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3" name="Freeform 251">
                <a:extLst>
                  <a:ext uri="{FF2B5EF4-FFF2-40B4-BE49-F238E27FC236}">
                    <a16:creationId xmlns:a16="http://schemas.microsoft.com/office/drawing/2014/main" id="{8D3D7C81-D58D-80D7-F5BE-F6AD1B22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7089" y="1846264"/>
                <a:ext cx="69850" cy="2224088"/>
              </a:xfrm>
              <a:custGeom>
                <a:avLst/>
                <a:gdLst>
                  <a:gd name="T0" fmla="*/ 220 w 220"/>
                  <a:gd name="T1" fmla="*/ 0 h 7004"/>
                  <a:gd name="T2" fmla="*/ 0 w 220"/>
                  <a:gd name="T3" fmla="*/ 243 h 7004"/>
                  <a:gd name="T4" fmla="*/ 0 w 220"/>
                  <a:gd name="T5" fmla="*/ 7004 h 7004"/>
                  <a:gd name="T6" fmla="*/ 220 w 220"/>
                  <a:gd name="T7" fmla="*/ 6786 h 7004"/>
                  <a:gd name="T8" fmla="*/ 220 w 220"/>
                  <a:gd name="T9" fmla="*/ 0 h 7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4">
                    <a:moveTo>
                      <a:pt x="220" y="0"/>
                    </a:moveTo>
                    <a:lnTo>
                      <a:pt x="0" y="243"/>
                    </a:lnTo>
                    <a:lnTo>
                      <a:pt x="0" y="7004"/>
                    </a:lnTo>
                    <a:lnTo>
                      <a:pt x="220" y="678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4" name="Rectangle 252">
                <a:extLst>
                  <a:ext uri="{FF2B5EF4-FFF2-40B4-BE49-F238E27FC236}">
                    <a16:creationId xmlns:a16="http://schemas.microsoft.com/office/drawing/2014/main" id="{098B6312-9536-16C1-FCFC-EFB7BD10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5651" y="1924051"/>
                <a:ext cx="71438" cy="2146300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5" name="Freeform 253">
                <a:extLst>
                  <a:ext uri="{FF2B5EF4-FFF2-40B4-BE49-F238E27FC236}">
                    <a16:creationId xmlns:a16="http://schemas.microsoft.com/office/drawing/2014/main" id="{48408808-AF5E-86DE-AB34-89A59F61B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8214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6" name="Rectangle 254">
                <a:extLst>
                  <a:ext uri="{FF2B5EF4-FFF2-40B4-BE49-F238E27FC236}">
                    <a16:creationId xmlns:a16="http://schemas.microsoft.com/office/drawing/2014/main" id="{7DE6A718-78DC-97ED-DBB9-D845F925F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82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7" name="Freeform 255">
                <a:extLst>
                  <a:ext uri="{FF2B5EF4-FFF2-40B4-BE49-F238E27FC236}">
                    <a16:creationId xmlns:a16="http://schemas.microsoft.com/office/drawing/2014/main" id="{52A35CC0-2404-9C93-5A74-884AC98C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9651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8" name="Freeform 256">
                <a:extLst>
                  <a:ext uri="{FF2B5EF4-FFF2-40B4-BE49-F238E27FC236}">
                    <a16:creationId xmlns:a16="http://schemas.microsoft.com/office/drawing/2014/main" id="{E02B84D9-B0C1-0435-9302-1C85606FE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3951" y="1844676"/>
                <a:ext cx="141288" cy="76200"/>
              </a:xfrm>
              <a:custGeom>
                <a:avLst/>
                <a:gdLst>
                  <a:gd name="T0" fmla="*/ 225 w 444"/>
                  <a:gd name="T1" fmla="*/ 0 h 244"/>
                  <a:gd name="T2" fmla="*/ 0 w 444"/>
                  <a:gd name="T3" fmla="*/ 244 h 244"/>
                  <a:gd name="T4" fmla="*/ 224 w 444"/>
                  <a:gd name="T5" fmla="*/ 244 h 244"/>
                  <a:gd name="T6" fmla="*/ 444 w 444"/>
                  <a:gd name="T7" fmla="*/ 0 h 244"/>
                  <a:gd name="T8" fmla="*/ 225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0"/>
                    </a:moveTo>
                    <a:lnTo>
                      <a:pt x="0" y="244"/>
                    </a:ln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29" name="Freeform 257">
                <a:extLst>
                  <a:ext uri="{FF2B5EF4-FFF2-40B4-BE49-F238E27FC236}">
                    <a16:creationId xmlns:a16="http://schemas.microsoft.com/office/drawing/2014/main" id="{81DB407B-0F27-9FF7-3611-9EA1E5F87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5389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0" name="Rectangle 258">
                <a:extLst>
                  <a:ext uri="{FF2B5EF4-FFF2-40B4-BE49-F238E27FC236}">
                    <a16:creationId xmlns:a16="http://schemas.microsoft.com/office/drawing/2014/main" id="{55420677-C9DF-BBFF-9F9B-891EA9A61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39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1" name="Freeform 259">
                <a:extLst>
                  <a:ext uri="{FF2B5EF4-FFF2-40B4-BE49-F238E27FC236}">
                    <a16:creationId xmlns:a16="http://schemas.microsoft.com/office/drawing/2014/main" id="{666A2E16-E854-C40C-63F6-47CF0AAEF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6514" y="1844676"/>
                <a:ext cx="141288" cy="76200"/>
              </a:xfrm>
              <a:custGeom>
                <a:avLst/>
                <a:gdLst>
                  <a:gd name="T0" fmla="*/ 225 w 444"/>
                  <a:gd name="T1" fmla="*/ 244 h 244"/>
                  <a:gd name="T2" fmla="*/ 444 w 444"/>
                  <a:gd name="T3" fmla="*/ 0 h 244"/>
                  <a:gd name="T4" fmla="*/ 226 w 444"/>
                  <a:gd name="T5" fmla="*/ 0 h 244"/>
                  <a:gd name="T6" fmla="*/ 0 w 444"/>
                  <a:gd name="T7" fmla="*/ 244 h 244"/>
                  <a:gd name="T8" fmla="*/ 225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244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2" name="Freeform 260">
                <a:extLst>
                  <a:ext uri="{FF2B5EF4-FFF2-40B4-BE49-F238E27FC236}">
                    <a16:creationId xmlns:a16="http://schemas.microsoft.com/office/drawing/2014/main" id="{F1F428A0-17DA-55DB-0840-DD3C059E5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7951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3" name="Rectangle 261">
                <a:extLst>
                  <a:ext uri="{FF2B5EF4-FFF2-40B4-BE49-F238E27FC236}">
                    <a16:creationId xmlns:a16="http://schemas.microsoft.com/office/drawing/2014/main" id="{F0A8B0AC-1874-C0CE-705B-A64A3C9DD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65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4" name="Freeform 262">
                <a:extLst>
                  <a:ext uri="{FF2B5EF4-FFF2-40B4-BE49-F238E27FC236}">
                    <a16:creationId xmlns:a16="http://schemas.microsoft.com/office/drawing/2014/main" id="{A1296452-68F2-04DB-FA3B-1D02B683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7014" y="1844676"/>
                <a:ext cx="139700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5" name="Rectangle 263">
                <a:extLst>
                  <a:ext uri="{FF2B5EF4-FFF2-40B4-BE49-F238E27FC236}">
                    <a16:creationId xmlns:a16="http://schemas.microsoft.com/office/drawing/2014/main" id="{92EF2AB3-66DC-5741-4BF0-EC7ACCE5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70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6" name="Freeform 264">
                <a:extLst>
                  <a:ext uri="{FF2B5EF4-FFF2-40B4-BE49-F238E27FC236}">
                    <a16:creationId xmlns:a16="http://schemas.microsoft.com/office/drawing/2014/main" id="{62DAA2E9-1FD3-4E8E-12A2-65676876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8451" y="1844676"/>
                <a:ext cx="68263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7" name="Freeform 265">
                <a:extLst>
                  <a:ext uri="{FF2B5EF4-FFF2-40B4-BE49-F238E27FC236}">
                    <a16:creationId xmlns:a16="http://schemas.microsoft.com/office/drawing/2014/main" id="{F3175DA7-F820-F5EA-8B86-C1B02324E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7989" y="1844676"/>
                <a:ext cx="141288" cy="76200"/>
              </a:xfrm>
              <a:custGeom>
                <a:avLst/>
                <a:gdLst>
                  <a:gd name="T0" fmla="*/ 226 w 444"/>
                  <a:gd name="T1" fmla="*/ 0 h 244"/>
                  <a:gd name="T2" fmla="*/ 0 w 444"/>
                  <a:gd name="T3" fmla="*/ 244 h 244"/>
                  <a:gd name="T4" fmla="*/ 225 w 444"/>
                  <a:gd name="T5" fmla="*/ 244 h 244"/>
                  <a:gd name="T6" fmla="*/ 444 w 444"/>
                  <a:gd name="T7" fmla="*/ 0 h 244"/>
                  <a:gd name="T8" fmla="*/ 226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6" y="0"/>
                    </a:moveTo>
                    <a:lnTo>
                      <a:pt x="0" y="244"/>
                    </a:ln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8" name="Freeform 266">
                <a:extLst>
                  <a:ext uri="{FF2B5EF4-FFF2-40B4-BE49-F238E27FC236}">
                    <a16:creationId xmlns:a16="http://schemas.microsoft.com/office/drawing/2014/main" id="{D26A515B-24B7-3DA0-5477-59FD6A4E6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9426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39" name="Rectangle 267">
                <a:extLst>
                  <a:ext uri="{FF2B5EF4-FFF2-40B4-BE49-F238E27FC236}">
                    <a16:creationId xmlns:a16="http://schemas.microsoft.com/office/drawing/2014/main" id="{FFFF7D22-EDA9-AFEB-57C8-D1634CB54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7989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0" name="Freeform 268">
                <a:extLst>
                  <a:ext uri="{FF2B5EF4-FFF2-40B4-BE49-F238E27FC236}">
                    <a16:creationId xmlns:a16="http://schemas.microsoft.com/office/drawing/2014/main" id="{D9326E99-0FE2-FF13-323D-B1EA8E25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5314" y="1844676"/>
                <a:ext cx="139700" cy="76200"/>
              </a:xfrm>
              <a:custGeom>
                <a:avLst/>
                <a:gdLst>
                  <a:gd name="T0" fmla="*/ 225 w 444"/>
                  <a:gd name="T1" fmla="*/ 244 h 244"/>
                  <a:gd name="T2" fmla="*/ 444 w 444"/>
                  <a:gd name="T3" fmla="*/ 0 h 244"/>
                  <a:gd name="T4" fmla="*/ 226 w 444"/>
                  <a:gd name="T5" fmla="*/ 0 h 244"/>
                  <a:gd name="T6" fmla="*/ 0 w 444"/>
                  <a:gd name="T7" fmla="*/ 244 h 244"/>
                  <a:gd name="T8" fmla="*/ 225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244"/>
                    </a:move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1" name="Freeform 269">
                <a:extLst>
                  <a:ext uri="{FF2B5EF4-FFF2-40B4-BE49-F238E27FC236}">
                    <a16:creationId xmlns:a16="http://schemas.microsoft.com/office/drawing/2014/main" id="{26511562-1737-2D0D-AB69-B15C7DC0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6751" y="1844676"/>
                <a:ext cx="68263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2" name="Rectangle 270">
                <a:extLst>
                  <a:ext uri="{FF2B5EF4-FFF2-40B4-BE49-F238E27FC236}">
                    <a16:creationId xmlns:a16="http://schemas.microsoft.com/office/drawing/2014/main" id="{9445A6AA-59E2-DB3C-FC7D-892AD79DE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531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3" name="Freeform 271">
                <a:extLst>
                  <a:ext uri="{FF2B5EF4-FFF2-40B4-BE49-F238E27FC236}">
                    <a16:creationId xmlns:a16="http://schemas.microsoft.com/office/drawing/2014/main" id="{95EE2254-D145-A115-96D1-C4FD5BCA1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1051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4 w 444"/>
                  <a:gd name="T3" fmla="*/ 244 h 244"/>
                  <a:gd name="T4" fmla="*/ 444 w 444"/>
                  <a:gd name="T5" fmla="*/ 0 h 244"/>
                  <a:gd name="T6" fmla="*/ 225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4" name="Rectangle 272">
                <a:extLst>
                  <a:ext uri="{FF2B5EF4-FFF2-40B4-BE49-F238E27FC236}">
                    <a16:creationId xmlns:a16="http://schemas.microsoft.com/office/drawing/2014/main" id="{F3505674-74F6-E683-EDD6-C2D69A869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10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5" name="Freeform 273">
                <a:extLst>
                  <a:ext uri="{FF2B5EF4-FFF2-40B4-BE49-F238E27FC236}">
                    <a16:creationId xmlns:a16="http://schemas.microsoft.com/office/drawing/2014/main" id="{C76B9F47-A15A-CF50-1419-FF349B9AD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6" name="Freeform 274">
                <a:extLst>
                  <a:ext uri="{FF2B5EF4-FFF2-40B4-BE49-F238E27FC236}">
                    <a16:creationId xmlns:a16="http://schemas.microsoft.com/office/drawing/2014/main" id="{94C56CF4-5F08-E33A-FE95-FE9AAFC5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1844676"/>
                <a:ext cx="141288" cy="76200"/>
              </a:xfrm>
              <a:custGeom>
                <a:avLst/>
                <a:gdLst>
                  <a:gd name="T0" fmla="*/ 226 w 444"/>
                  <a:gd name="T1" fmla="*/ 0 h 244"/>
                  <a:gd name="T2" fmla="*/ 0 w 444"/>
                  <a:gd name="T3" fmla="*/ 244 h 244"/>
                  <a:gd name="T4" fmla="*/ 225 w 444"/>
                  <a:gd name="T5" fmla="*/ 244 h 244"/>
                  <a:gd name="T6" fmla="*/ 444 w 444"/>
                  <a:gd name="T7" fmla="*/ 0 h 244"/>
                  <a:gd name="T8" fmla="*/ 226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6" y="0"/>
                    </a:moveTo>
                    <a:lnTo>
                      <a:pt x="0" y="244"/>
                    </a:ln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7" name="Freeform 275">
                <a:extLst>
                  <a:ext uri="{FF2B5EF4-FFF2-40B4-BE49-F238E27FC236}">
                    <a16:creationId xmlns:a16="http://schemas.microsoft.com/office/drawing/2014/main" id="{FEB521CF-92E4-F6F2-9377-1C7AA38A8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8" name="Rectangle 276">
                <a:extLst>
                  <a:ext uri="{FF2B5EF4-FFF2-40B4-BE49-F238E27FC236}">
                    <a16:creationId xmlns:a16="http://schemas.microsoft.com/office/drawing/2014/main" id="{CFD72231-DFA8-989D-748D-12E00B92B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49" name="Freeform 277">
                <a:extLst>
                  <a:ext uri="{FF2B5EF4-FFF2-40B4-BE49-F238E27FC236}">
                    <a16:creationId xmlns:a16="http://schemas.microsoft.com/office/drawing/2014/main" id="{7BB3D0AB-C1C9-0E53-3AC2-EFE2CD25C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7764" y="1844676"/>
                <a:ext cx="141288" cy="76200"/>
              </a:xfrm>
              <a:custGeom>
                <a:avLst/>
                <a:gdLst>
                  <a:gd name="T0" fmla="*/ 225 w 445"/>
                  <a:gd name="T1" fmla="*/ 244 h 244"/>
                  <a:gd name="T2" fmla="*/ 445 w 445"/>
                  <a:gd name="T3" fmla="*/ 0 h 244"/>
                  <a:gd name="T4" fmla="*/ 226 w 445"/>
                  <a:gd name="T5" fmla="*/ 0 h 244"/>
                  <a:gd name="T6" fmla="*/ 0 w 445"/>
                  <a:gd name="T7" fmla="*/ 244 h 244"/>
                  <a:gd name="T8" fmla="*/ 225 w 445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44">
                    <a:moveTo>
                      <a:pt x="225" y="244"/>
                    </a:moveTo>
                    <a:lnTo>
                      <a:pt x="445" y="0"/>
                    </a:lnTo>
                    <a:lnTo>
                      <a:pt x="226" y="0"/>
                    </a:lnTo>
                    <a:lnTo>
                      <a:pt x="0" y="244"/>
                    </a:lnTo>
                    <a:lnTo>
                      <a:pt x="225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0" name="Freeform 278">
                <a:extLst>
                  <a:ext uri="{FF2B5EF4-FFF2-40B4-BE49-F238E27FC236}">
                    <a16:creationId xmlns:a16="http://schemas.microsoft.com/office/drawing/2014/main" id="{82221E88-F6A3-5565-92FD-77E9A43E9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9201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1" name="Rectangle 279">
                <a:extLst>
                  <a:ext uri="{FF2B5EF4-FFF2-40B4-BE49-F238E27FC236}">
                    <a16:creationId xmlns:a16="http://schemas.microsoft.com/office/drawing/2014/main" id="{926211F0-4BE5-30A7-01B9-CD37ED4BC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776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2" name="Freeform 280">
                <a:extLst>
                  <a:ext uri="{FF2B5EF4-FFF2-40B4-BE49-F238E27FC236}">
                    <a16:creationId xmlns:a16="http://schemas.microsoft.com/office/drawing/2014/main" id="{191FC490-AC24-D507-47AD-7C6D4BAB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7151" y="1844676"/>
                <a:ext cx="141288" cy="76200"/>
              </a:xfrm>
              <a:custGeom>
                <a:avLst/>
                <a:gdLst>
                  <a:gd name="T0" fmla="*/ 0 w 444"/>
                  <a:gd name="T1" fmla="*/ 244 h 244"/>
                  <a:gd name="T2" fmla="*/ 225 w 444"/>
                  <a:gd name="T3" fmla="*/ 244 h 244"/>
                  <a:gd name="T4" fmla="*/ 444 w 444"/>
                  <a:gd name="T5" fmla="*/ 0 h 244"/>
                  <a:gd name="T6" fmla="*/ 226 w 444"/>
                  <a:gd name="T7" fmla="*/ 0 h 244"/>
                  <a:gd name="T8" fmla="*/ 0 w 444"/>
                  <a:gd name="T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0" y="244"/>
                    </a:moveTo>
                    <a:lnTo>
                      <a:pt x="225" y="244"/>
                    </a:lnTo>
                    <a:lnTo>
                      <a:pt x="444" y="0"/>
                    </a:lnTo>
                    <a:lnTo>
                      <a:pt x="226" y="0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3" name="Rectangle 281">
                <a:extLst>
                  <a:ext uri="{FF2B5EF4-FFF2-40B4-BE49-F238E27FC236}">
                    <a16:creationId xmlns:a16="http://schemas.microsoft.com/office/drawing/2014/main" id="{92BFD8B8-C243-F3D4-83EF-1B51B3AD1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7151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4" name="Freeform 282">
                <a:extLst>
                  <a:ext uri="{FF2B5EF4-FFF2-40B4-BE49-F238E27FC236}">
                    <a16:creationId xmlns:a16="http://schemas.microsoft.com/office/drawing/2014/main" id="{CCB15B38-1B94-5869-E033-107D3D3EE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8589" y="1844676"/>
                <a:ext cx="69850" cy="2224088"/>
              </a:xfrm>
              <a:custGeom>
                <a:avLst/>
                <a:gdLst>
                  <a:gd name="T0" fmla="*/ 219 w 219"/>
                  <a:gd name="T1" fmla="*/ 0 h 7005"/>
                  <a:gd name="T2" fmla="*/ 0 w 219"/>
                  <a:gd name="T3" fmla="*/ 244 h 7005"/>
                  <a:gd name="T4" fmla="*/ 0 w 219"/>
                  <a:gd name="T5" fmla="*/ 7005 h 7005"/>
                  <a:gd name="T6" fmla="*/ 219 w 219"/>
                  <a:gd name="T7" fmla="*/ 6787 h 7005"/>
                  <a:gd name="T8" fmla="*/ 219 w 219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7005">
                    <a:moveTo>
                      <a:pt x="219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19" y="6787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5" name="Freeform 283">
                <a:extLst>
                  <a:ext uri="{FF2B5EF4-FFF2-40B4-BE49-F238E27FC236}">
                    <a16:creationId xmlns:a16="http://schemas.microsoft.com/office/drawing/2014/main" id="{2D5879CB-1D9F-5CAD-AB22-7BF681AE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6064" y="1844676"/>
                <a:ext cx="141288" cy="76200"/>
              </a:xfrm>
              <a:custGeom>
                <a:avLst/>
                <a:gdLst>
                  <a:gd name="T0" fmla="*/ 225 w 444"/>
                  <a:gd name="T1" fmla="*/ 0 h 244"/>
                  <a:gd name="T2" fmla="*/ 0 w 444"/>
                  <a:gd name="T3" fmla="*/ 244 h 244"/>
                  <a:gd name="T4" fmla="*/ 224 w 444"/>
                  <a:gd name="T5" fmla="*/ 244 h 244"/>
                  <a:gd name="T6" fmla="*/ 444 w 444"/>
                  <a:gd name="T7" fmla="*/ 0 h 244"/>
                  <a:gd name="T8" fmla="*/ 225 w 444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4">
                    <a:moveTo>
                      <a:pt x="225" y="0"/>
                    </a:moveTo>
                    <a:lnTo>
                      <a:pt x="0" y="244"/>
                    </a:lnTo>
                    <a:lnTo>
                      <a:pt x="224" y="244"/>
                    </a:lnTo>
                    <a:lnTo>
                      <a:pt x="44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6" name="Freeform 284">
                <a:extLst>
                  <a:ext uri="{FF2B5EF4-FFF2-40B4-BE49-F238E27FC236}">
                    <a16:creationId xmlns:a16="http://schemas.microsoft.com/office/drawing/2014/main" id="{260F0354-A3EF-3F97-727B-04AE6CE40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7501" y="1844676"/>
                <a:ext cx="69850" cy="2224088"/>
              </a:xfrm>
              <a:custGeom>
                <a:avLst/>
                <a:gdLst>
                  <a:gd name="T0" fmla="*/ 220 w 220"/>
                  <a:gd name="T1" fmla="*/ 0 h 7005"/>
                  <a:gd name="T2" fmla="*/ 0 w 220"/>
                  <a:gd name="T3" fmla="*/ 244 h 7005"/>
                  <a:gd name="T4" fmla="*/ 0 w 220"/>
                  <a:gd name="T5" fmla="*/ 7005 h 7005"/>
                  <a:gd name="T6" fmla="*/ 220 w 220"/>
                  <a:gd name="T7" fmla="*/ 6787 h 7005"/>
                  <a:gd name="T8" fmla="*/ 220 w 220"/>
                  <a:gd name="T9" fmla="*/ 0 h 7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7005">
                    <a:moveTo>
                      <a:pt x="220" y="0"/>
                    </a:moveTo>
                    <a:lnTo>
                      <a:pt x="0" y="244"/>
                    </a:lnTo>
                    <a:lnTo>
                      <a:pt x="0" y="7005"/>
                    </a:lnTo>
                    <a:lnTo>
                      <a:pt x="220" y="6787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7" name="Rectangle 285">
                <a:extLst>
                  <a:ext uri="{FF2B5EF4-FFF2-40B4-BE49-F238E27FC236}">
                    <a16:creationId xmlns:a16="http://schemas.microsoft.com/office/drawing/2014/main" id="{6C8823A7-786A-4586-8A4D-1669A86DD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6064" y="1920876"/>
                <a:ext cx="71438" cy="21478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8" name="Freeform 286">
                <a:extLst>
                  <a:ext uri="{FF2B5EF4-FFF2-40B4-BE49-F238E27FC236}">
                    <a16:creationId xmlns:a16="http://schemas.microsoft.com/office/drawing/2014/main" id="{E53A2CA8-F673-88AD-C83A-6E1A6003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3201" y="2216151"/>
                <a:ext cx="144463" cy="76200"/>
              </a:xfrm>
              <a:custGeom>
                <a:avLst/>
                <a:gdLst>
                  <a:gd name="T0" fmla="*/ 457 w 457"/>
                  <a:gd name="T1" fmla="*/ 0 h 240"/>
                  <a:gd name="T2" fmla="*/ 250 w 457"/>
                  <a:gd name="T3" fmla="*/ 0 h 240"/>
                  <a:gd name="T4" fmla="*/ 0 w 457"/>
                  <a:gd name="T5" fmla="*/ 240 h 240"/>
                  <a:gd name="T6" fmla="*/ 225 w 457"/>
                  <a:gd name="T7" fmla="*/ 240 h 240"/>
                  <a:gd name="T8" fmla="*/ 457 w 457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240">
                    <a:moveTo>
                      <a:pt x="457" y="0"/>
                    </a:moveTo>
                    <a:lnTo>
                      <a:pt x="250" y="0"/>
                    </a:lnTo>
                    <a:lnTo>
                      <a:pt x="0" y="240"/>
                    </a:lnTo>
                    <a:lnTo>
                      <a:pt x="225" y="240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59" name="Freeform 287">
                <a:extLst>
                  <a:ext uri="{FF2B5EF4-FFF2-40B4-BE49-F238E27FC236}">
                    <a16:creationId xmlns:a16="http://schemas.microsoft.com/office/drawing/2014/main" id="{631F5217-3399-F50E-C99E-45452B6E5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4639" y="2216151"/>
                <a:ext cx="73025" cy="1830388"/>
              </a:xfrm>
              <a:custGeom>
                <a:avLst/>
                <a:gdLst>
                  <a:gd name="T0" fmla="*/ 232 w 232"/>
                  <a:gd name="T1" fmla="*/ 5519 h 5766"/>
                  <a:gd name="T2" fmla="*/ 232 w 232"/>
                  <a:gd name="T3" fmla="*/ 0 h 5766"/>
                  <a:gd name="T4" fmla="*/ 0 w 232"/>
                  <a:gd name="T5" fmla="*/ 240 h 5766"/>
                  <a:gd name="T6" fmla="*/ 0 w 232"/>
                  <a:gd name="T7" fmla="*/ 5766 h 5766"/>
                  <a:gd name="T8" fmla="*/ 232 w 232"/>
                  <a:gd name="T9" fmla="*/ 5519 h 5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766">
                    <a:moveTo>
                      <a:pt x="232" y="5519"/>
                    </a:moveTo>
                    <a:lnTo>
                      <a:pt x="232" y="0"/>
                    </a:lnTo>
                    <a:lnTo>
                      <a:pt x="0" y="240"/>
                    </a:lnTo>
                    <a:lnTo>
                      <a:pt x="0" y="5766"/>
                    </a:lnTo>
                    <a:lnTo>
                      <a:pt x="232" y="551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0" name="Rectangle 288">
                <a:extLst>
                  <a:ext uri="{FF2B5EF4-FFF2-40B4-BE49-F238E27FC236}">
                    <a16:creationId xmlns:a16="http://schemas.microsoft.com/office/drawing/2014/main" id="{1937E524-5A11-A43B-EDBB-CCAC851EA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3201" y="2292351"/>
                <a:ext cx="71438" cy="17541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1" name="Freeform 289">
                <a:extLst>
                  <a:ext uri="{FF2B5EF4-FFF2-40B4-BE49-F238E27FC236}">
                    <a16:creationId xmlns:a16="http://schemas.microsoft.com/office/drawing/2014/main" id="{DD8A9842-6FD1-5787-7677-3B50C993C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9914" y="2216151"/>
                <a:ext cx="146050" cy="76200"/>
              </a:xfrm>
              <a:custGeom>
                <a:avLst/>
                <a:gdLst>
                  <a:gd name="T0" fmla="*/ 456 w 456"/>
                  <a:gd name="T1" fmla="*/ 0 h 240"/>
                  <a:gd name="T2" fmla="*/ 249 w 456"/>
                  <a:gd name="T3" fmla="*/ 0 h 240"/>
                  <a:gd name="T4" fmla="*/ 0 w 456"/>
                  <a:gd name="T5" fmla="*/ 240 h 240"/>
                  <a:gd name="T6" fmla="*/ 224 w 456"/>
                  <a:gd name="T7" fmla="*/ 240 h 240"/>
                  <a:gd name="T8" fmla="*/ 456 w 456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40">
                    <a:moveTo>
                      <a:pt x="456" y="0"/>
                    </a:moveTo>
                    <a:lnTo>
                      <a:pt x="249" y="0"/>
                    </a:lnTo>
                    <a:lnTo>
                      <a:pt x="0" y="240"/>
                    </a:lnTo>
                    <a:lnTo>
                      <a:pt x="224" y="240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2" name="Freeform 290">
                <a:extLst>
                  <a:ext uri="{FF2B5EF4-FFF2-40B4-BE49-F238E27FC236}">
                    <a16:creationId xmlns:a16="http://schemas.microsoft.com/office/drawing/2014/main" id="{16051C59-8C06-5C2F-6E2A-C15B1E28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1351" y="2216151"/>
                <a:ext cx="74613" cy="1830388"/>
              </a:xfrm>
              <a:custGeom>
                <a:avLst/>
                <a:gdLst>
                  <a:gd name="T0" fmla="*/ 232 w 232"/>
                  <a:gd name="T1" fmla="*/ 5519 h 5766"/>
                  <a:gd name="T2" fmla="*/ 232 w 232"/>
                  <a:gd name="T3" fmla="*/ 0 h 5766"/>
                  <a:gd name="T4" fmla="*/ 0 w 232"/>
                  <a:gd name="T5" fmla="*/ 240 h 5766"/>
                  <a:gd name="T6" fmla="*/ 0 w 232"/>
                  <a:gd name="T7" fmla="*/ 5766 h 5766"/>
                  <a:gd name="T8" fmla="*/ 232 w 232"/>
                  <a:gd name="T9" fmla="*/ 5519 h 5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766">
                    <a:moveTo>
                      <a:pt x="232" y="5519"/>
                    </a:moveTo>
                    <a:lnTo>
                      <a:pt x="232" y="0"/>
                    </a:lnTo>
                    <a:lnTo>
                      <a:pt x="0" y="240"/>
                    </a:lnTo>
                    <a:lnTo>
                      <a:pt x="0" y="5766"/>
                    </a:lnTo>
                    <a:lnTo>
                      <a:pt x="232" y="5519"/>
                    </a:lnTo>
                    <a:close/>
                  </a:path>
                </a:pathLst>
              </a:custGeom>
              <a:solidFill>
                <a:srgbClr val="008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3" name="Rectangle 291">
                <a:extLst>
                  <a:ext uri="{FF2B5EF4-FFF2-40B4-BE49-F238E27FC236}">
                    <a16:creationId xmlns:a16="http://schemas.microsoft.com/office/drawing/2014/main" id="{66BF2901-F7EB-C6FA-D805-1435CB0C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9914" y="2292351"/>
                <a:ext cx="71438" cy="1754188"/>
              </a:xfrm>
              <a:prstGeom prst="rect">
                <a:avLst/>
              </a:prstGeom>
              <a:solidFill>
                <a:srgbClr val="5B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4" name="Freeform 292">
                <a:extLst>
                  <a:ext uri="{FF2B5EF4-FFF2-40B4-BE49-F238E27FC236}">
                    <a16:creationId xmlns:a16="http://schemas.microsoft.com/office/drawing/2014/main" id="{501CF0CA-191A-5ACC-8FB2-42B85493A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7651" y="4157664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5" name="Freeform 293">
                <a:extLst>
                  <a:ext uri="{FF2B5EF4-FFF2-40B4-BE49-F238E27FC236}">
                    <a16:creationId xmlns:a16="http://schemas.microsoft.com/office/drawing/2014/main" id="{C72A8C9C-65D7-38F0-E6CC-79B95E74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4976" y="4157664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6" name="Freeform 294">
                <a:extLst>
                  <a:ext uri="{FF2B5EF4-FFF2-40B4-BE49-F238E27FC236}">
                    <a16:creationId xmlns:a16="http://schemas.microsoft.com/office/drawing/2014/main" id="{6E51FD10-3B47-4796-EB98-EA66F2928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1576" y="4157664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7" name="Freeform 295">
                <a:extLst>
                  <a:ext uri="{FF2B5EF4-FFF2-40B4-BE49-F238E27FC236}">
                    <a16:creationId xmlns:a16="http://schemas.microsoft.com/office/drawing/2014/main" id="{05FCFC0D-BB8B-10A3-F547-F559692A3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4864" y="4148139"/>
                <a:ext cx="138113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8" name="Freeform 296">
                <a:extLst>
                  <a:ext uri="{FF2B5EF4-FFF2-40B4-BE49-F238E27FC236}">
                    <a16:creationId xmlns:a16="http://schemas.microsoft.com/office/drawing/2014/main" id="{62E223D8-198F-7BA3-DC2A-24B94EBA5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8901" y="4157664"/>
                <a:ext cx="139700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69" name="Freeform 297">
                <a:extLst>
                  <a:ext uri="{FF2B5EF4-FFF2-40B4-BE49-F238E27FC236}">
                    <a16:creationId xmlns:a16="http://schemas.microsoft.com/office/drawing/2014/main" id="{F53DEAA8-5456-A2FE-550E-682944065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8789" y="4157664"/>
                <a:ext cx="139700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0" name="Freeform 298">
                <a:extLst>
                  <a:ext uri="{FF2B5EF4-FFF2-40B4-BE49-F238E27FC236}">
                    <a16:creationId xmlns:a16="http://schemas.microsoft.com/office/drawing/2014/main" id="{6A6D6AEC-88AC-7851-5215-180627C0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2939" y="4157664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1" name="Freeform 299">
                <a:extLst>
                  <a:ext uri="{FF2B5EF4-FFF2-40B4-BE49-F238E27FC236}">
                    <a16:creationId xmlns:a16="http://schemas.microsoft.com/office/drawing/2014/main" id="{67F5545B-E242-71A3-6EDB-759AD2CE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58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2" name="Freeform 300">
                <a:extLst>
                  <a:ext uri="{FF2B5EF4-FFF2-40B4-BE49-F238E27FC236}">
                    <a16:creationId xmlns:a16="http://schemas.microsoft.com/office/drawing/2014/main" id="{F016A37F-602C-415D-F3F3-55517B99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0151" y="4148139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3" name="Freeform 301">
                <a:extLst>
                  <a:ext uri="{FF2B5EF4-FFF2-40B4-BE49-F238E27FC236}">
                    <a16:creationId xmlns:a16="http://schemas.microsoft.com/office/drawing/2014/main" id="{16C152E1-9EBB-4EF6-EEDE-4DA4C4ECA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75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4" name="Freeform 302">
                <a:extLst>
                  <a:ext uri="{FF2B5EF4-FFF2-40B4-BE49-F238E27FC236}">
                    <a16:creationId xmlns:a16="http://schemas.microsoft.com/office/drawing/2014/main" id="{81CB014E-8C32-9AEB-F1FD-E1D1B5F4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7089" y="4148139"/>
                <a:ext cx="139700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5" name="Freeform 303">
                <a:extLst>
                  <a:ext uri="{FF2B5EF4-FFF2-40B4-BE49-F238E27FC236}">
                    <a16:creationId xmlns:a16="http://schemas.microsoft.com/office/drawing/2014/main" id="{AB8F1B82-ED15-63AE-2054-18D0A6BF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5276" y="4157664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6" name="Freeform 304">
                <a:extLst>
                  <a:ext uri="{FF2B5EF4-FFF2-40B4-BE49-F238E27FC236}">
                    <a16:creationId xmlns:a16="http://schemas.microsoft.com/office/drawing/2014/main" id="{A7101F30-B4C7-AC6D-7E03-5FD2CE61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2151" y="4157664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7" name="Freeform 305">
                <a:extLst>
                  <a:ext uri="{FF2B5EF4-FFF2-40B4-BE49-F238E27FC236}">
                    <a16:creationId xmlns:a16="http://schemas.microsoft.com/office/drawing/2014/main" id="{16F4AAFE-17E6-0FBB-E76C-4710C4495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6301" y="4157664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8" name="Freeform 306">
                <a:extLst>
                  <a:ext uri="{FF2B5EF4-FFF2-40B4-BE49-F238E27FC236}">
                    <a16:creationId xmlns:a16="http://schemas.microsoft.com/office/drawing/2014/main" id="{3CCE5F6E-7D08-6D26-3BD3-284E3590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2039" y="4148139"/>
                <a:ext cx="139700" cy="79375"/>
              </a:xfrm>
              <a:custGeom>
                <a:avLst/>
                <a:gdLst>
                  <a:gd name="T0" fmla="*/ 0 w 439"/>
                  <a:gd name="T1" fmla="*/ 243 h 250"/>
                  <a:gd name="T2" fmla="*/ 225 w 439"/>
                  <a:gd name="T3" fmla="*/ 250 h 250"/>
                  <a:gd name="T4" fmla="*/ 439 w 439"/>
                  <a:gd name="T5" fmla="*/ 0 h 250"/>
                  <a:gd name="T6" fmla="*/ 215 w 439"/>
                  <a:gd name="T7" fmla="*/ 0 h 250"/>
                  <a:gd name="T8" fmla="*/ 0 w 439"/>
                  <a:gd name="T9" fmla="*/ 24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0" y="243"/>
                    </a:moveTo>
                    <a:lnTo>
                      <a:pt x="225" y="250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79" name="Freeform 307">
                <a:extLst>
                  <a:ext uri="{FF2B5EF4-FFF2-40B4-BE49-F238E27FC236}">
                    <a16:creationId xmlns:a16="http://schemas.microsoft.com/office/drawing/2014/main" id="{348855B7-5AE8-31F3-3B60-E81758EE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7664" y="4148139"/>
                <a:ext cx="138113" cy="79375"/>
              </a:xfrm>
              <a:custGeom>
                <a:avLst/>
                <a:gdLst>
                  <a:gd name="T0" fmla="*/ 439 w 439"/>
                  <a:gd name="T1" fmla="*/ 0 h 250"/>
                  <a:gd name="T2" fmla="*/ 215 w 439"/>
                  <a:gd name="T3" fmla="*/ 0 h 250"/>
                  <a:gd name="T4" fmla="*/ 0 w 439"/>
                  <a:gd name="T5" fmla="*/ 243 h 250"/>
                  <a:gd name="T6" fmla="*/ 225 w 439"/>
                  <a:gd name="T7" fmla="*/ 250 h 250"/>
                  <a:gd name="T8" fmla="*/ 439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50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0" name="Freeform 308">
                <a:extLst>
                  <a:ext uri="{FF2B5EF4-FFF2-40B4-BE49-F238E27FC236}">
                    <a16:creationId xmlns:a16="http://schemas.microsoft.com/office/drawing/2014/main" id="{AE1959F7-F6DC-D68D-61AA-5A8BDA7BD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0114" y="4157664"/>
                <a:ext cx="139700" cy="79375"/>
              </a:xfrm>
              <a:custGeom>
                <a:avLst/>
                <a:gdLst>
                  <a:gd name="T0" fmla="*/ 440 w 440"/>
                  <a:gd name="T1" fmla="*/ 0 h 249"/>
                  <a:gd name="T2" fmla="*/ 215 w 440"/>
                  <a:gd name="T3" fmla="*/ 0 h 249"/>
                  <a:gd name="T4" fmla="*/ 0 w 440"/>
                  <a:gd name="T5" fmla="*/ 243 h 249"/>
                  <a:gd name="T6" fmla="*/ 225 w 440"/>
                  <a:gd name="T7" fmla="*/ 249 h 249"/>
                  <a:gd name="T8" fmla="*/ 440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440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1" name="Freeform 309">
                <a:extLst>
                  <a:ext uri="{FF2B5EF4-FFF2-40B4-BE49-F238E27FC236}">
                    <a16:creationId xmlns:a16="http://schemas.microsoft.com/office/drawing/2014/main" id="{299BE7AA-AF43-29B5-687C-F2C865F6E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1089" y="4157664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2" name="Freeform 310">
                <a:extLst>
                  <a:ext uri="{FF2B5EF4-FFF2-40B4-BE49-F238E27FC236}">
                    <a16:creationId xmlns:a16="http://schemas.microsoft.com/office/drawing/2014/main" id="{C7DB0D8C-9A34-ED26-5171-16587E02E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8414" y="4157664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3" name="Rectangle 311">
                <a:extLst>
                  <a:ext uri="{FF2B5EF4-FFF2-40B4-BE49-F238E27FC236}">
                    <a16:creationId xmlns:a16="http://schemas.microsoft.com/office/drawing/2014/main" id="{6305615F-87E6-1B3F-5C97-BF1DEB77E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58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4" name="Freeform 312">
                <a:extLst>
                  <a:ext uri="{FF2B5EF4-FFF2-40B4-BE49-F238E27FC236}">
                    <a16:creationId xmlns:a16="http://schemas.microsoft.com/office/drawing/2014/main" id="{1AC14FB8-F806-32BA-0FC9-17F26AA7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5839" y="4137026"/>
                <a:ext cx="146050" cy="73025"/>
              </a:xfrm>
              <a:custGeom>
                <a:avLst/>
                <a:gdLst>
                  <a:gd name="T0" fmla="*/ 462 w 462"/>
                  <a:gd name="T1" fmla="*/ 0 h 231"/>
                  <a:gd name="T2" fmla="*/ 231 w 462"/>
                  <a:gd name="T3" fmla="*/ 0 h 231"/>
                  <a:gd name="T4" fmla="*/ 0 w 462"/>
                  <a:gd name="T5" fmla="*/ 231 h 231"/>
                  <a:gd name="T6" fmla="*/ 237 w 462"/>
                  <a:gd name="T7" fmla="*/ 231 h 231"/>
                  <a:gd name="T8" fmla="*/ 462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5" name="Freeform 313">
                <a:extLst>
                  <a:ext uri="{FF2B5EF4-FFF2-40B4-BE49-F238E27FC236}">
                    <a16:creationId xmlns:a16="http://schemas.microsoft.com/office/drawing/2014/main" id="{AD2A2B18-2066-B6E2-AB8A-E39C5D2A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0451" y="41370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6" name="Rectangle 314">
                <a:extLst>
                  <a:ext uri="{FF2B5EF4-FFF2-40B4-BE49-F238E27FC236}">
                    <a16:creationId xmlns:a16="http://schemas.microsoft.com/office/drawing/2014/main" id="{1EE8B264-0B34-1E48-9EEB-7F0414B7B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3076" y="4197351"/>
                <a:ext cx="74613" cy="396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7" name="Freeform 315">
                <a:extLst>
                  <a:ext uri="{FF2B5EF4-FFF2-40B4-BE49-F238E27FC236}">
                    <a16:creationId xmlns:a16="http://schemas.microsoft.com/office/drawing/2014/main" id="{0BC1B9BA-288B-70A7-2FCF-ED4C041F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3076" y="4122739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6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8" name="Freeform 316">
                <a:extLst>
                  <a:ext uri="{FF2B5EF4-FFF2-40B4-BE49-F238E27FC236}">
                    <a16:creationId xmlns:a16="http://schemas.microsoft.com/office/drawing/2014/main" id="{FAE2771B-4CE8-CBA6-4144-F3FDC0229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7689" y="4122739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89" name="Rectangle 317">
                <a:extLst>
                  <a:ext uri="{FF2B5EF4-FFF2-40B4-BE49-F238E27FC236}">
                    <a16:creationId xmlns:a16="http://schemas.microsoft.com/office/drawing/2014/main" id="{0F1BADE4-E3CE-2E11-389C-245BA027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2776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0" name="Freeform 318">
                <a:extLst>
                  <a:ext uri="{FF2B5EF4-FFF2-40B4-BE49-F238E27FC236}">
                    <a16:creationId xmlns:a16="http://schemas.microsoft.com/office/drawing/2014/main" id="{68F25921-7EF4-0D38-C7DB-7077FFA7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4137026"/>
                <a:ext cx="147638" cy="73025"/>
              </a:xfrm>
              <a:custGeom>
                <a:avLst/>
                <a:gdLst>
                  <a:gd name="T0" fmla="*/ 461 w 461"/>
                  <a:gd name="T1" fmla="*/ 0 h 231"/>
                  <a:gd name="T2" fmla="*/ 231 w 461"/>
                  <a:gd name="T3" fmla="*/ 0 h 231"/>
                  <a:gd name="T4" fmla="*/ 0 w 461"/>
                  <a:gd name="T5" fmla="*/ 231 h 231"/>
                  <a:gd name="T6" fmla="*/ 237 w 461"/>
                  <a:gd name="T7" fmla="*/ 231 h 231"/>
                  <a:gd name="T8" fmla="*/ 461 w 461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1" name="Freeform 319">
                <a:extLst>
                  <a:ext uri="{FF2B5EF4-FFF2-40B4-BE49-F238E27FC236}">
                    <a16:creationId xmlns:a16="http://schemas.microsoft.com/office/drawing/2014/main" id="{EC523BE2-E433-A74C-BA9A-3C953CCD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8976" y="41370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2" name="Freeform 320">
                <a:extLst>
                  <a:ext uri="{FF2B5EF4-FFF2-40B4-BE49-F238E27FC236}">
                    <a16:creationId xmlns:a16="http://schemas.microsoft.com/office/drawing/2014/main" id="{8F8A9CAC-3AF8-CDFA-6911-91C0EEBDD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1464" y="4137026"/>
                <a:ext cx="147638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3" name="Rectangle 321">
                <a:extLst>
                  <a:ext uri="{FF2B5EF4-FFF2-40B4-BE49-F238E27FC236}">
                    <a16:creationId xmlns:a16="http://schemas.microsoft.com/office/drawing/2014/main" id="{0700E371-0631-F506-D6CD-7B4C9DD4D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146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4" name="Freeform 322">
                <a:extLst>
                  <a:ext uri="{FF2B5EF4-FFF2-40B4-BE49-F238E27FC236}">
                    <a16:creationId xmlns:a16="http://schemas.microsoft.com/office/drawing/2014/main" id="{6C2C33EF-2B47-698A-7DC4-B770BCE18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7664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5" name="Freeform 323">
                <a:extLst>
                  <a:ext uri="{FF2B5EF4-FFF2-40B4-BE49-F238E27FC236}">
                    <a16:creationId xmlns:a16="http://schemas.microsoft.com/office/drawing/2014/main" id="{A3443B5F-9B94-97C0-410F-6223FF5A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5514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6" name="Rectangle 324">
                <a:extLst>
                  <a:ext uri="{FF2B5EF4-FFF2-40B4-BE49-F238E27FC236}">
                    <a16:creationId xmlns:a16="http://schemas.microsoft.com/office/drawing/2014/main" id="{151478EB-059E-8A29-35EC-175E1BF8E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931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7" name="Freeform 325">
                <a:extLst>
                  <a:ext uri="{FF2B5EF4-FFF2-40B4-BE49-F238E27FC236}">
                    <a16:creationId xmlns:a16="http://schemas.microsoft.com/office/drawing/2014/main" id="{3A9955A9-4D20-9B98-08D4-B0BB20984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9314" y="4137026"/>
                <a:ext cx="147638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8" name="Rectangle 326">
                <a:extLst>
                  <a:ext uri="{FF2B5EF4-FFF2-40B4-BE49-F238E27FC236}">
                    <a16:creationId xmlns:a16="http://schemas.microsoft.com/office/drawing/2014/main" id="{F2AE9FB6-D4E4-8BEE-1398-F18CCFB24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98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99" name="Freeform 327">
                <a:extLst>
                  <a:ext uri="{FF2B5EF4-FFF2-40B4-BE49-F238E27FC236}">
                    <a16:creationId xmlns:a16="http://schemas.microsoft.com/office/drawing/2014/main" id="{8256CBD3-33B5-ED71-4C9A-F485BB37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9839" y="4137026"/>
                <a:ext cx="146050" cy="73025"/>
              </a:xfrm>
              <a:custGeom>
                <a:avLst/>
                <a:gdLst>
                  <a:gd name="T0" fmla="*/ 231 w 462"/>
                  <a:gd name="T1" fmla="*/ 0 h 231"/>
                  <a:gd name="T2" fmla="*/ 0 w 462"/>
                  <a:gd name="T3" fmla="*/ 231 h 231"/>
                  <a:gd name="T4" fmla="*/ 237 w 462"/>
                  <a:gd name="T5" fmla="*/ 231 h 231"/>
                  <a:gd name="T6" fmla="*/ 462 w 462"/>
                  <a:gd name="T7" fmla="*/ 0 h 231"/>
                  <a:gd name="T8" fmla="*/ 231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1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0" name="Freeform 328">
                <a:extLst>
                  <a:ext uri="{FF2B5EF4-FFF2-40B4-BE49-F238E27FC236}">
                    <a16:creationId xmlns:a16="http://schemas.microsoft.com/office/drawing/2014/main" id="{B18C4F32-510F-E74A-A547-8FBE8800B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4451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1" name="Freeform 329">
                <a:extLst>
                  <a:ext uri="{FF2B5EF4-FFF2-40B4-BE49-F238E27FC236}">
                    <a16:creationId xmlns:a16="http://schemas.microsoft.com/office/drawing/2014/main" id="{96E17E56-81AE-3A31-5ABC-2CD4D646D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7014" y="41370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2" name="Freeform 330">
                <a:extLst>
                  <a:ext uri="{FF2B5EF4-FFF2-40B4-BE49-F238E27FC236}">
                    <a16:creationId xmlns:a16="http://schemas.microsoft.com/office/drawing/2014/main" id="{08DF9E6B-9EC2-1AF3-C1F3-92F7F9E8B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0814" y="4137026"/>
                <a:ext cx="147638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3" name="Rectangle 331">
                <a:extLst>
                  <a:ext uri="{FF2B5EF4-FFF2-40B4-BE49-F238E27FC236}">
                    <a16:creationId xmlns:a16="http://schemas.microsoft.com/office/drawing/2014/main" id="{2CFDBF1F-78FA-976D-6CB6-FCDFCE3B0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0814" y="4210051"/>
                <a:ext cx="76200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4" name="Rectangle 332">
                <a:extLst>
                  <a:ext uri="{FF2B5EF4-FFF2-40B4-BE49-F238E27FC236}">
                    <a16:creationId xmlns:a16="http://schemas.microsoft.com/office/drawing/2014/main" id="{F9FE6D0A-9203-4150-5763-D9D5A7E1E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3239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5" name="Freeform 333">
                <a:extLst>
                  <a:ext uri="{FF2B5EF4-FFF2-40B4-BE49-F238E27FC236}">
                    <a16:creationId xmlns:a16="http://schemas.microsoft.com/office/drawing/2014/main" id="{ED76F0F6-19C0-A384-12A7-BB89E08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7851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6" name="Freeform 334">
                <a:extLst>
                  <a:ext uri="{FF2B5EF4-FFF2-40B4-BE49-F238E27FC236}">
                    <a16:creationId xmlns:a16="http://schemas.microsoft.com/office/drawing/2014/main" id="{30240960-0185-69C4-9DFC-D4C219D8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3239" y="4137026"/>
                <a:ext cx="146050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7" name="Rectangle 335">
                <a:extLst>
                  <a:ext uri="{FF2B5EF4-FFF2-40B4-BE49-F238E27FC236}">
                    <a16:creationId xmlns:a16="http://schemas.microsoft.com/office/drawing/2014/main" id="{817203A2-04E3-959B-DF85-9E12B9BBE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4326" y="4210051"/>
                <a:ext cx="74613" cy="238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8" name="Freeform 336">
                <a:extLst>
                  <a:ext uri="{FF2B5EF4-FFF2-40B4-BE49-F238E27FC236}">
                    <a16:creationId xmlns:a16="http://schemas.microsoft.com/office/drawing/2014/main" id="{6386761C-7C29-415A-D912-CEE7A86E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4326" y="4137026"/>
                <a:ext cx="146050" cy="73025"/>
              </a:xfrm>
              <a:custGeom>
                <a:avLst/>
                <a:gdLst>
                  <a:gd name="T0" fmla="*/ 231 w 462"/>
                  <a:gd name="T1" fmla="*/ 0 h 231"/>
                  <a:gd name="T2" fmla="*/ 0 w 462"/>
                  <a:gd name="T3" fmla="*/ 231 h 231"/>
                  <a:gd name="T4" fmla="*/ 237 w 462"/>
                  <a:gd name="T5" fmla="*/ 231 h 231"/>
                  <a:gd name="T6" fmla="*/ 462 w 462"/>
                  <a:gd name="T7" fmla="*/ 0 h 231"/>
                  <a:gd name="T8" fmla="*/ 231 w 46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1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09" name="Freeform 337">
                <a:extLst>
                  <a:ext uri="{FF2B5EF4-FFF2-40B4-BE49-F238E27FC236}">
                    <a16:creationId xmlns:a16="http://schemas.microsoft.com/office/drawing/2014/main" id="{A6F47D31-96F2-DAC2-60E0-AEA6825D3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8939" y="4137026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0" name="Freeform 338">
                <a:extLst>
                  <a:ext uri="{FF2B5EF4-FFF2-40B4-BE49-F238E27FC236}">
                    <a16:creationId xmlns:a16="http://schemas.microsoft.com/office/drawing/2014/main" id="{2C33E1F4-E650-CB49-DFC8-97BF2D67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76" y="4148139"/>
                <a:ext cx="139700" cy="79375"/>
              </a:xfrm>
              <a:custGeom>
                <a:avLst/>
                <a:gdLst>
                  <a:gd name="T0" fmla="*/ 0 w 440"/>
                  <a:gd name="T1" fmla="*/ 243 h 250"/>
                  <a:gd name="T2" fmla="*/ 225 w 440"/>
                  <a:gd name="T3" fmla="*/ 250 h 250"/>
                  <a:gd name="T4" fmla="*/ 440 w 440"/>
                  <a:gd name="T5" fmla="*/ 0 h 250"/>
                  <a:gd name="T6" fmla="*/ 215 w 440"/>
                  <a:gd name="T7" fmla="*/ 0 h 250"/>
                  <a:gd name="T8" fmla="*/ 0 w 440"/>
                  <a:gd name="T9" fmla="*/ 24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50">
                    <a:moveTo>
                      <a:pt x="0" y="243"/>
                    </a:moveTo>
                    <a:lnTo>
                      <a:pt x="225" y="250"/>
                    </a:lnTo>
                    <a:lnTo>
                      <a:pt x="440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1" name="Freeform 339">
                <a:extLst>
                  <a:ext uri="{FF2B5EF4-FFF2-40B4-BE49-F238E27FC236}">
                    <a16:creationId xmlns:a16="http://schemas.microsoft.com/office/drawing/2014/main" id="{E4466AD7-FC46-8BDC-F864-3A6B8F6AA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8589" y="4148139"/>
                <a:ext cx="139700" cy="79375"/>
              </a:xfrm>
              <a:custGeom>
                <a:avLst/>
                <a:gdLst>
                  <a:gd name="T0" fmla="*/ 214 w 439"/>
                  <a:gd name="T1" fmla="*/ 0 h 250"/>
                  <a:gd name="T2" fmla="*/ 0 w 439"/>
                  <a:gd name="T3" fmla="*/ 243 h 250"/>
                  <a:gd name="T4" fmla="*/ 224 w 439"/>
                  <a:gd name="T5" fmla="*/ 250 h 250"/>
                  <a:gd name="T6" fmla="*/ 439 w 439"/>
                  <a:gd name="T7" fmla="*/ 0 h 250"/>
                  <a:gd name="T8" fmla="*/ 214 w 439"/>
                  <a:gd name="T9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50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50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2" name="Freeform 340">
                <a:extLst>
                  <a:ext uri="{FF2B5EF4-FFF2-40B4-BE49-F238E27FC236}">
                    <a16:creationId xmlns:a16="http://schemas.microsoft.com/office/drawing/2014/main" id="{A753097A-E626-FF97-A8D8-9398998F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5651" y="1933576"/>
                <a:ext cx="150813" cy="71438"/>
              </a:xfrm>
              <a:custGeom>
                <a:avLst/>
                <a:gdLst>
                  <a:gd name="T0" fmla="*/ 225 w 474"/>
                  <a:gd name="T1" fmla="*/ 227 h 227"/>
                  <a:gd name="T2" fmla="*/ 474 w 474"/>
                  <a:gd name="T3" fmla="*/ 0 h 227"/>
                  <a:gd name="T4" fmla="*/ 243 w 474"/>
                  <a:gd name="T5" fmla="*/ 0 h 227"/>
                  <a:gd name="T6" fmla="*/ 0 w 474"/>
                  <a:gd name="T7" fmla="*/ 227 h 227"/>
                  <a:gd name="T8" fmla="*/ 225 w 47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27">
                    <a:moveTo>
                      <a:pt x="225" y="227"/>
                    </a:moveTo>
                    <a:lnTo>
                      <a:pt x="474" y="0"/>
                    </a:lnTo>
                    <a:lnTo>
                      <a:pt x="243" y="0"/>
                    </a:lnTo>
                    <a:lnTo>
                      <a:pt x="0" y="227"/>
                    </a:lnTo>
                    <a:lnTo>
                      <a:pt x="225" y="22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3" name="Freeform 341">
                <a:extLst>
                  <a:ext uri="{FF2B5EF4-FFF2-40B4-BE49-F238E27FC236}">
                    <a16:creationId xmlns:a16="http://schemas.microsoft.com/office/drawing/2014/main" id="{555BA006-116E-1CF7-15B4-CA8D03E2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7089" y="1933576"/>
                <a:ext cx="79375" cy="2297113"/>
              </a:xfrm>
              <a:custGeom>
                <a:avLst/>
                <a:gdLst>
                  <a:gd name="T0" fmla="*/ 249 w 249"/>
                  <a:gd name="T1" fmla="*/ 0 h 7237"/>
                  <a:gd name="T2" fmla="*/ 0 w 249"/>
                  <a:gd name="T3" fmla="*/ 227 h 7237"/>
                  <a:gd name="T4" fmla="*/ 0 w 249"/>
                  <a:gd name="T5" fmla="*/ 7237 h 7237"/>
                  <a:gd name="T6" fmla="*/ 249 w 249"/>
                  <a:gd name="T7" fmla="*/ 6986 h 7237"/>
                  <a:gd name="T8" fmla="*/ 249 w 249"/>
                  <a:gd name="T9" fmla="*/ 0 h 7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7237">
                    <a:moveTo>
                      <a:pt x="249" y="0"/>
                    </a:moveTo>
                    <a:lnTo>
                      <a:pt x="0" y="227"/>
                    </a:lnTo>
                    <a:lnTo>
                      <a:pt x="0" y="7237"/>
                    </a:lnTo>
                    <a:lnTo>
                      <a:pt x="249" y="6986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4" name="Rectangle 342">
                <a:extLst>
                  <a:ext uri="{FF2B5EF4-FFF2-40B4-BE49-F238E27FC236}">
                    <a16:creationId xmlns:a16="http://schemas.microsoft.com/office/drawing/2014/main" id="{C232C242-C6C7-CC0A-DA20-5226289F5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5651" y="2005014"/>
                <a:ext cx="71438" cy="22256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5" name="Freeform 343">
                <a:extLst>
                  <a:ext uri="{FF2B5EF4-FFF2-40B4-BE49-F238E27FC236}">
                    <a16:creationId xmlns:a16="http://schemas.microsoft.com/office/drawing/2014/main" id="{5A130843-18D7-6B58-2116-24F00C64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9" y="4079876"/>
                <a:ext cx="146050" cy="76200"/>
              </a:xfrm>
              <a:custGeom>
                <a:avLst/>
                <a:gdLst>
                  <a:gd name="T0" fmla="*/ 459 w 459"/>
                  <a:gd name="T1" fmla="*/ 0 h 240"/>
                  <a:gd name="T2" fmla="*/ 253 w 459"/>
                  <a:gd name="T3" fmla="*/ 0 h 240"/>
                  <a:gd name="T4" fmla="*/ 0 w 459"/>
                  <a:gd name="T5" fmla="*/ 240 h 240"/>
                  <a:gd name="T6" fmla="*/ 246 w 459"/>
                  <a:gd name="T7" fmla="*/ 240 h 240"/>
                  <a:gd name="T8" fmla="*/ 459 w 45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40">
                    <a:moveTo>
                      <a:pt x="459" y="0"/>
                    </a:moveTo>
                    <a:lnTo>
                      <a:pt x="253" y="0"/>
                    </a:lnTo>
                    <a:lnTo>
                      <a:pt x="0" y="240"/>
                    </a:lnTo>
                    <a:lnTo>
                      <a:pt x="246" y="240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6" name="Freeform 344">
                <a:extLst>
                  <a:ext uri="{FF2B5EF4-FFF2-40B4-BE49-F238E27FC236}">
                    <a16:creationId xmlns:a16="http://schemas.microsoft.com/office/drawing/2014/main" id="{235E0D1A-C7C2-5E89-1521-E2CDF3308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8076" y="4079876"/>
                <a:ext cx="68263" cy="153988"/>
              </a:xfrm>
              <a:custGeom>
                <a:avLst/>
                <a:gdLst>
                  <a:gd name="T0" fmla="*/ 0 w 213"/>
                  <a:gd name="T1" fmla="*/ 486 h 486"/>
                  <a:gd name="T2" fmla="*/ 213 w 213"/>
                  <a:gd name="T3" fmla="*/ 262 h 486"/>
                  <a:gd name="T4" fmla="*/ 213 w 213"/>
                  <a:gd name="T5" fmla="*/ 0 h 486"/>
                  <a:gd name="T6" fmla="*/ 0 w 213"/>
                  <a:gd name="T7" fmla="*/ 240 h 486"/>
                  <a:gd name="T8" fmla="*/ 0 w 213"/>
                  <a:gd name="T9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86">
                    <a:moveTo>
                      <a:pt x="0" y="486"/>
                    </a:moveTo>
                    <a:lnTo>
                      <a:pt x="213" y="262"/>
                    </a:lnTo>
                    <a:lnTo>
                      <a:pt x="213" y="0"/>
                    </a:lnTo>
                    <a:lnTo>
                      <a:pt x="0" y="240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7" name="Rectangle 345">
                <a:extLst>
                  <a:ext uri="{FF2B5EF4-FFF2-40B4-BE49-F238E27FC236}">
                    <a16:creationId xmlns:a16="http://schemas.microsoft.com/office/drawing/2014/main" id="{CE02FC55-7A84-967C-403C-E0C07805A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0289" y="4156076"/>
                <a:ext cx="77788" cy="777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8" name="Rectangle 346">
                <a:extLst>
                  <a:ext uri="{FF2B5EF4-FFF2-40B4-BE49-F238E27FC236}">
                    <a16:creationId xmlns:a16="http://schemas.microsoft.com/office/drawing/2014/main" id="{686B8514-A889-CCA4-DB16-12D8E87AF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2289" y="4186239"/>
                <a:ext cx="74613" cy="4762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19" name="Freeform 347">
                <a:extLst>
                  <a:ext uri="{FF2B5EF4-FFF2-40B4-BE49-F238E27FC236}">
                    <a16:creationId xmlns:a16="http://schemas.microsoft.com/office/drawing/2014/main" id="{11B2D47D-E401-E52F-67B6-16EE1A4D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6901" y="4111626"/>
                <a:ext cx="71438" cy="122238"/>
              </a:xfrm>
              <a:custGeom>
                <a:avLst/>
                <a:gdLst>
                  <a:gd name="T0" fmla="*/ 0 w 222"/>
                  <a:gd name="T1" fmla="*/ 236 h 386"/>
                  <a:gd name="T2" fmla="*/ 0 w 222"/>
                  <a:gd name="T3" fmla="*/ 386 h 386"/>
                  <a:gd name="T4" fmla="*/ 222 w 222"/>
                  <a:gd name="T5" fmla="*/ 169 h 386"/>
                  <a:gd name="T6" fmla="*/ 222 w 222"/>
                  <a:gd name="T7" fmla="*/ 0 h 386"/>
                  <a:gd name="T8" fmla="*/ 0 w 222"/>
                  <a:gd name="T9" fmla="*/ 23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386">
                    <a:moveTo>
                      <a:pt x="0" y="236"/>
                    </a:moveTo>
                    <a:lnTo>
                      <a:pt x="0" y="386"/>
                    </a:lnTo>
                    <a:lnTo>
                      <a:pt x="222" y="169"/>
                    </a:lnTo>
                    <a:lnTo>
                      <a:pt x="222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0" name="Freeform 348">
                <a:extLst>
                  <a:ext uri="{FF2B5EF4-FFF2-40B4-BE49-F238E27FC236}">
                    <a16:creationId xmlns:a16="http://schemas.microsoft.com/office/drawing/2014/main" id="{8E77EC99-32AF-3457-87D7-E20BF0289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2289" y="4111626"/>
                <a:ext cx="146050" cy="74613"/>
              </a:xfrm>
              <a:custGeom>
                <a:avLst/>
                <a:gdLst>
                  <a:gd name="T0" fmla="*/ 459 w 459"/>
                  <a:gd name="T1" fmla="*/ 0 h 236"/>
                  <a:gd name="T2" fmla="*/ 253 w 459"/>
                  <a:gd name="T3" fmla="*/ 0 h 236"/>
                  <a:gd name="T4" fmla="*/ 0 w 459"/>
                  <a:gd name="T5" fmla="*/ 236 h 236"/>
                  <a:gd name="T6" fmla="*/ 237 w 459"/>
                  <a:gd name="T7" fmla="*/ 236 h 236"/>
                  <a:gd name="T8" fmla="*/ 459 w 459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36">
                    <a:moveTo>
                      <a:pt x="459" y="0"/>
                    </a:moveTo>
                    <a:lnTo>
                      <a:pt x="253" y="0"/>
                    </a:lnTo>
                    <a:lnTo>
                      <a:pt x="0" y="236"/>
                    </a:lnTo>
                    <a:lnTo>
                      <a:pt x="237" y="236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1" name="Rectangle 349">
                <a:extLst>
                  <a:ext uri="{FF2B5EF4-FFF2-40B4-BE49-F238E27FC236}">
                    <a16:creationId xmlns:a16="http://schemas.microsoft.com/office/drawing/2014/main" id="{4B39C9E3-DE0F-0C3B-B782-0DD84456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6439" y="4181476"/>
                <a:ext cx="77788" cy="539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2" name="Freeform 350">
                <a:extLst>
                  <a:ext uri="{FF2B5EF4-FFF2-40B4-BE49-F238E27FC236}">
                    <a16:creationId xmlns:a16="http://schemas.microsoft.com/office/drawing/2014/main" id="{B3811E77-31A2-ACF3-CDCA-6C114DDE7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6439" y="4108451"/>
                <a:ext cx="150813" cy="73025"/>
              </a:xfrm>
              <a:custGeom>
                <a:avLst/>
                <a:gdLst>
                  <a:gd name="T0" fmla="*/ 243 w 475"/>
                  <a:gd name="T1" fmla="*/ 233 h 233"/>
                  <a:gd name="T2" fmla="*/ 475 w 475"/>
                  <a:gd name="T3" fmla="*/ 0 h 233"/>
                  <a:gd name="T4" fmla="*/ 251 w 475"/>
                  <a:gd name="T5" fmla="*/ 0 h 233"/>
                  <a:gd name="T6" fmla="*/ 0 w 475"/>
                  <a:gd name="T7" fmla="*/ 233 h 233"/>
                  <a:gd name="T8" fmla="*/ 243 w 475"/>
                  <a:gd name="T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5" h="233">
                    <a:moveTo>
                      <a:pt x="243" y="233"/>
                    </a:moveTo>
                    <a:lnTo>
                      <a:pt x="475" y="0"/>
                    </a:lnTo>
                    <a:lnTo>
                      <a:pt x="251" y="0"/>
                    </a:lnTo>
                    <a:lnTo>
                      <a:pt x="0" y="233"/>
                    </a:lnTo>
                    <a:lnTo>
                      <a:pt x="243" y="23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3" name="Freeform 351">
                <a:extLst>
                  <a:ext uri="{FF2B5EF4-FFF2-40B4-BE49-F238E27FC236}">
                    <a16:creationId xmlns:a16="http://schemas.microsoft.com/office/drawing/2014/main" id="{08B9AAB3-46F8-5237-84F0-6C5F946B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4226" y="4108451"/>
                <a:ext cx="73025" cy="127000"/>
              </a:xfrm>
              <a:custGeom>
                <a:avLst/>
                <a:gdLst>
                  <a:gd name="T0" fmla="*/ 232 w 232"/>
                  <a:gd name="T1" fmla="*/ 0 h 404"/>
                  <a:gd name="T2" fmla="*/ 0 w 232"/>
                  <a:gd name="T3" fmla="*/ 233 h 404"/>
                  <a:gd name="T4" fmla="*/ 0 w 232"/>
                  <a:gd name="T5" fmla="*/ 404 h 404"/>
                  <a:gd name="T6" fmla="*/ 232 w 232"/>
                  <a:gd name="T7" fmla="*/ 168 h 404"/>
                  <a:gd name="T8" fmla="*/ 232 w 232"/>
                  <a:gd name="T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04">
                    <a:moveTo>
                      <a:pt x="232" y="0"/>
                    </a:moveTo>
                    <a:lnTo>
                      <a:pt x="0" y="233"/>
                    </a:lnTo>
                    <a:lnTo>
                      <a:pt x="0" y="404"/>
                    </a:lnTo>
                    <a:lnTo>
                      <a:pt x="232" y="168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4" name="Rectangle 352">
                <a:extLst>
                  <a:ext uri="{FF2B5EF4-FFF2-40B4-BE49-F238E27FC236}">
                    <a16:creationId xmlns:a16="http://schemas.microsoft.com/office/drawing/2014/main" id="{C195A7D2-4AEA-16A1-D256-47D143F9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4121151"/>
                <a:ext cx="77788" cy="1127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5" name="Freeform 353">
                <a:extLst>
                  <a:ext uri="{FF2B5EF4-FFF2-40B4-BE49-F238E27FC236}">
                    <a16:creationId xmlns:a16="http://schemas.microsoft.com/office/drawing/2014/main" id="{393306DC-36FF-96A7-45AA-FB01740F0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1" y="4048126"/>
                <a:ext cx="68263" cy="185738"/>
              </a:xfrm>
              <a:custGeom>
                <a:avLst/>
                <a:gdLst>
                  <a:gd name="T0" fmla="*/ 0 w 215"/>
                  <a:gd name="T1" fmla="*/ 229 h 585"/>
                  <a:gd name="T2" fmla="*/ 0 w 215"/>
                  <a:gd name="T3" fmla="*/ 585 h 585"/>
                  <a:gd name="T4" fmla="*/ 215 w 215"/>
                  <a:gd name="T5" fmla="*/ 355 h 585"/>
                  <a:gd name="T6" fmla="*/ 215 w 215"/>
                  <a:gd name="T7" fmla="*/ 0 h 585"/>
                  <a:gd name="T8" fmla="*/ 0 w 215"/>
                  <a:gd name="T9" fmla="*/ 22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585">
                    <a:moveTo>
                      <a:pt x="0" y="229"/>
                    </a:moveTo>
                    <a:lnTo>
                      <a:pt x="0" y="585"/>
                    </a:lnTo>
                    <a:lnTo>
                      <a:pt x="215" y="355"/>
                    </a:lnTo>
                    <a:lnTo>
                      <a:pt x="215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6" name="Freeform 354">
                <a:extLst>
                  <a:ext uri="{FF2B5EF4-FFF2-40B4-BE49-F238E27FC236}">
                    <a16:creationId xmlns:a16="http://schemas.microsoft.com/office/drawing/2014/main" id="{059DBF08-285F-CD29-1B80-4A2B4C95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4048126"/>
                <a:ext cx="146050" cy="73025"/>
              </a:xfrm>
              <a:custGeom>
                <a:avLst/>
                <a:gdLst>
                  <a:gd name="T0" fmla="*/ 0 w 459"/>
                  <a:gd name="T1" fmla="*/ 229 h 229"/>
                  <a:gd name="T2" fmla="*/ 244 w 459"/>
                  <a:gd name="T3" fmla="*/ 229 h 229"/>
                  <a:gd name="T4" fmla="*/ 459 w 459"/>
                  <a:gd name="T5" fmla="*/ 0 h 229"/>
                  <a:gd name="T6" fmla="*/ 247 w 459"/>
                  <a:gd name="T7" fmla="*/ 0 h 229"/>
                  <a:gd name="T8" fmla="*/ 0 w 459"/>
                  <a:gd name="T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9" h="229">
                    <a:moveTo>
                      <a:pt x="0" y="229"/>
                    </a:moveTo>
                    <a:lnTo>
                      <a:pt x="244" y="229"/>
                    </a:lnTo>
                    <a:lnTo>
                      <a:pt x="459" y="0"/>
                    </a:lnTo>
                    <a:lnTo>
                      <a:pt x="247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7" name="Rectangle 355">
                <a:extLst>
                  <a:ext uri="{FF2B5EF4-FFF2-40B4-BE49-F238E27FC236}">
                    <a16:creationId xmlns:a16="http://schemas.microsoft.com/office/drawing/2014/main" id="{FAF7606A-D477-44CB-9473-22B27CEE8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7189" y="4159251"/>
                <a:ext cx="79375" cy="7620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8" name="Freeform 356">
                <a:extLst>
                  <a:ext uri="{FF2B5EF4-FFF2-40B4-BE49-F238E27FC236}">
                    <a16:creationId xmlns:a16="http://schemas.microsoft.com/office/drawing/2014/main" id="{9C7033CE-4C1D-5260-92EC-10EAEE77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7189" y="4084639"/>
                <a:ext cx="147638" cy="74613"/>
              </a:xfrm>
              <a:custGeom>
                <a:avLst/>
                <a:gdLst>
                  <a:gd name="T0" fmla="*/ 250 w 463"/>
                  <a:gd name="T1" fmla="*/ 239 h 239"/>
                  <a:gd name="T2" fmla="*/ 463 w 463"/>
                  <a:gd name="T3" fmla="*/ 0 h 239"/>
                  <a:gd name="T4" fmla="*/ 245 w 463"/>
                  <a:gd name="T5" fmla="*/ 0 h 239"/>
                  <a:gd name="T6" fmla="*/ 0 w 463"/>
                  <a:gd name="T7" fmla="*/ 239 h 239"/>
                  <a:gd name="T8" fmla="*/ 250 w 463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3" h="239">
                    <a:moveTo>
                      <a:pt x="250" y="239"/>
                    </a:moveTo>
                    <a:lnTo>
                      <a:pt x="463" y="0"/>
                    </a:lnTo>
                    <a:lnTo>
                      <a:pt x="245" y="0"/>
                    </a:lnTo>
                    <a:lnTo>
                      <a:pt x="0" y="239"/>
                    </a:lnTo>
                    <a:lnTo>
                      <a:pt x="250" y="23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29" name="Freeform 357">
                <a:extLst>
                  <a:ext uri="{FF2B5EF4-FFF2-40B4-BE49-F238E27FC236}">
                    <a16:creationId xmlns:a16="http://schemas.microsoft.com/office/drawing/2014/main" id="{DFB1E798-DA5A-105E-4280-1074F7D8D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6564" y="4084639"/>
                <a:ext cx="68263" cy="150813"/>
              </a:xfrm>
              <a:custGeom>
                <a:avLst/>
                <a:gdLst>
                  <a:gd name="T0" fmla="*/ 213 w 213"/>
                  <a:gd name="T1" fmla="*/ 0 h 479"/>
                  <a:gd name="T2" fmla="*/ 0 w 213"/>
                  <a:gd name="T3" fmla="*/ 239 h 479"/>
                  <a:gd name="T4" fmla="*/ 0 w 213"/>
                  <a:gd name="T5" fmla="*/ 479 h 479"/>
                  <a:gd name="T6" fmla="*/ 213 w 213"/>
                  <a:gd name="T7" fmla="*/ 243 h 479"/>
                  <a:gd name="T8" fmla="*/ 213 w 213"/>
                  <a:gd name="T9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479">
                    <a:moveTo>
                      <a:pt x="213" y="0"/>
                    </a:moveTo>
                    <a:lnTo>
                      <a:pt x="0" y="239"/>
                    </a:lnTo>
                    <a:lnTo>
                      <a:pt x="0" y="479"/>
                    </a:lnTo>
                    <a:lnTo>
                      <a:pt x="213" y="2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0" name="Rectangle 358">
                <a:extLst>
                  <a:ext uri="{FF2B5EF4-FFF2-40B4-BE49-F238E27FC236}">
                    <a16:creationId xmlns:a16="http://schemas.microsoft.com/office/drawing/2014/main" id="{73DACA62-1C1D-8BFE-CC2F-CA61A54D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2926" y="4168776"/>
                <a:ext cx="77788" cy="666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1" name="Freeform 359">
                <a:extLst>
                  <a:ext uri="{FF2B5EF4-FFF2-40B4-BE49-F238E27FC236}">
                    <a16:creationId xmlns:a16="http://schemas.microsoft.com/office/drawing/2014/main" id="{74045958-BEDC-ACAA-AED6-E27DB1B6E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0714" y="4089401"/>
                <a:ext cx="74613" cy="146050"/>
              </a:xfrm>
              <a:custGeom>
                <a:avLst/>
                <a:gdLst>
                  <a:gd name="T0" fmla="*/ 0 w 232"/>
                  <a:gd name="T1" fmla="*/ 248 h 460"/>
                  <a:gd name="T2" fmla="*/ 0 w 232"/>
                  <a:gd name="T3" fmla="*/ 460 h 460"/>
                  <a:gd name="T4" fmla="*/ 232 w 232"/>
                  <a:gd name="T5" fmla="*/ 218 h 460"/>
                  <a:gd name="T6" fmla="*/ 232 w 232"/>
                  <a:gd name="T7" fmla="*/ 0 h 460"/>
                  <a:gd name="T8" fmla="*/ 0 w 232"/>
                  <a:gd name="T9" fmla="*/ 248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460">
                    <a:moveTo>
                      <a:pt x="0" y="248"/>
                    </a:moveTo>
                    <a:lnTo>
                      <a:pt x="0" y="460"/>
                    </a:lnTo>
                    <a:lnTo>
                      <a:pt x="232" y="218"/>
                    </a:lnTo>
                    <a:lnTo>
                      <a:pt x="232" y="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2" name="Freeform 360">
                <a:extLst>
                  <a:ext uri="{FF2B5EF4-FFF2-40B4-BE49-F238E27FC236}">
                    <a16:creationId xmlns:a16="http://schemas.microsoft.com/office/drawing/2014/main" id="{248F1684-F30B-4D3F-572D-DAAC6B7D2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2926" y="4089401"/>
                <a:ext cx="152400" cy="79375"/>
              </a:xfrm>
              <a:custGeom>
                <a:avLst/>
                <a:gdLst>
                  <a:gd name="T0" fmla="*/ 478 w 478"/>
                  <a:gd name="T1" fmla="*/ 0 h 248"/>
                  <a:gd name="T2" fmla="*/ 241 w 478"/>
                  <a:gd name="T3" fmla="*/ 0 h 248"/>
                  <a:gd name="T4" fmla="*/ 0 w 478"/>
                  <a:gd name="T5" fmla="*/ 248 h 248"/>
                  <a:gd name="T6" fmla="*/ 246 w 478"/>
                  <a:gd name="T7" fmla="*/ 248 h 248"/>
                  <a:gd name="T8" fmla="*/ 478 w 478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48">
                    <a:moveTo>
                      <a:pt x="478" y="0"/>
                    </a:moveTo>
                    <a:lnTo>
                      <a:pt x="241" y="0"/>
                    </a:lnTo>
                    <a:lnTo>
                      <a:pt x="0" y="248"/>
                    </a:lnTo>
                    <a:lnTo>
                      <a:pt x="246" y="248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3" name="Freeform 361">
                <a:extLst>
                  <a:ext uri="{FF2B5EF4-FFF2-40B4-BE49-F238E27FC236}">
                    <a16:creationId xmlns:a16="http://schemas.microsoft.com/office/drawing/2014/main" id="{8504E5C0-1AD2-7EBB-F92D-083D7F27F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1839" y="4017964"/>
                <a:ext cx="149225" cy="71438"/>
              </a:xfrm>
              <a:custGeom>
                <a:avLst/>
                <a:gdLst>
                  <a:gd name="T0" fmla="*/ 471 w 471"/>
                  <a:gd name="T1" fmla="*/ 0 h 223"/>
                  <a:gd name="T2" fmla="*/ 241 w 471"/>
                  <a:gd name="T3" fmla="*/ 0 h 223"/>
                  <a:gd name="T4" fmla="*/ 0 w 471"/>
                  <a:gd name="T5" fmla="*/ 223 h 223"/>
                  <a:gd name="T6" fmla="*/ 233 w 471"/>
                  <a:gd name="T7" fmla="*/ 223 h 223"/>
                  <a:gd name="T8" fmla="*/ 471 w 471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223">
                    <a:moveTo>
                      <a:pt x="471" y="0"/>
                    </a:moveTo>
                    <a:lnTo>
                      <a:pt x="241" y="0"/>
                    </a:lnTo>
                    <a:lnTo>
                      <a:pt x="0" y="223"/>
                    </a:lnTo>
                    <a:lnTo>
                      <a:pt x="233" y="223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4" name="Rectangle 362">
                <a:extLst>
                  <a:ext uri="{FF2B5EF4-FFF2-40B4-BE49-F238E27FC236}">
                    <a16:creationId xmlns:a16="http://schemas.microsoft.com/office/drawing/2014/main" id="{277EC31F-267B-B5A1-ED89-11127D85F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1839" y="4089401"/>
                <a:ext cx="73025" cy="1460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5" name="Freeform 363">
                <a:extLst>
                  <a:ext uri="{FF2B5EF4-FFF2-40B4-BE49-F238E27FC236}">
                    <a16:creationId xmlns:a16="http://schemas.microsoft.com/office/drawing/2014/main" id="{7CE74582-9BF4-043F-77C0-E52E81D5C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4864" y="4017964"/>
                <a:ext cx="76200" cy="217488"/>
              </a:xfrm>
              <a:custGeom>
                <a:avLst/>
                <a:gdLst>
                  <a:gd name="T0" fmla="*/ 0 w 238"/>
                  <a:gd name="T1" fmla="*/ 682 h 682"/>
                  <a:gd name="T2" fmla="*/ 238 w 238"/>
                  <a:gd name="T3" fmla="*/ 437 h 682"/>
                  <a:gd name="T4" fmla="*/ 238 w 238"/>
                  <a:gd name="T5" fmla="*/ 0 h 682"/>
                  <a:gd name="T6" fmla="*/ 0 w 238"/>
                  <a:gd name="T7" fmla="*/ 223 h 682"/>
                  <a:gd name="T8" fmla="*/ 0 w 238"/>
                  <a:gd name="T9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682">
                    <a:moveTo>
                      <a:pt x="0" y="682"/>
                    </a:moveTo>
                    <a:lnTo>
                      <a:pt x="238" y="437"/>
                    </a:lnTo>
                    <a:lnTo>
                      <a:pt x="238" y="0"/>
                    </a:lnTo>
                    <a:lnTo>
                      <a:pt x="0" y="223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6" name="Freeform 364">
                <a:extLst>
                  <a:ext uri="{FF2B5EF4-FFF2-40B4-BE49-F238E27FC236}">
                    <a16:creationId xmlns:a16="http://schemas.microsoft.com/office/drawing/2014/main" id="{CD1A36EF-FD14-366D-FAD1-8C7BF486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7576" y="4070351"/>
                <a:ext cx="142875" cy="69850"/>
              </a:xfrm>
              <a:custGeom>
                <a:avLst/>
                <a:gdLst>
                  <a:gd name="T0" fmla="*/ 452 w 452"/>
                  <a:gd name="T1" fmla="*/ 0 h 223"/>
                  <a:gd name="T2" fmla="*/ 227 w 452"/>
                  <a:gd name="T3" fmla="*/ 0 h 223"/>
                  <a:gd name="T4" fmla="*/ 0 w 452"/>
                  <a:gd name="T5" fmla="*/ 223 h 223"/>
                  <a:gd name="T6" fmla="*/ 227 w 452"/>
                  <a:gd name="T7" fmla="*/ 223 h 223"/>
                  <a:gd name="T8" fmla="*/ 452 w 452"/>
                  <a:gd name="T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23">
                    <a:moveTo>
                      <a:pt x="452" y="0"/>
                    </a:moveTo>
                    <a:lnTo>
                      <a:pt x="227" y="0"/>
                    </a:lnTo>
                    <a:lnTo>
                      <a:pt x="0" y="223"/>
                    </a:lnTo>
                    <a:lnTo>
                      <a:pt x="227" y="223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7" name="Freeform 365">
                <a:extLst>
                  <a:ext uri="{FF2B5EF4-FFF2-40B4-BE49-F238E27FC236}">
                    <a16:creationId xmlns:a16="http://schemas.microsoft.com/office/drawing/2014/main" id="{F4D68EB6-48B5-BCA2-8331-952C728CC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9014" y="4070351"/>
                <a:ext cx="71438" cy="165100"/>
              </a:xfrm>
              <a:custGeom>
                <a:avLst/>
                <a:gdLst>
                  <a:gd name="T0" fmla="*/ 0 w 225"/>
                  <a:gd name="T1" fmla="*/ 520 h 520"/>
                  <a:gd name="T2" fmla="*/ 225 w 225"/>
                  <a:gd name="T3" fmla="*/ 293 h 520"/>
                  <a:gd name="T4" fmla="*/ 225 w 225"/>
                  <a:gd name="T5" fmla="*/ 0 h 520"/>
                  <a:gd name="T6" fmla="*/ 0 w 225"/>
                  <a:gd name="T7" fmla="*/ 223 h 520"/>
                  <a:gd name="T8" fmla="*/ 0 w 225"/>
                  <a:gd name="T9" fmla="*/ 52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520">
                    <a:moveTo>
                      <a:pt x="0" y="520"/>
                    </a:moveTo>
                    <a:lnTo>
                      <a:pt x="225" y="293"/>
                    </a:lnTo>
                    <a:lnTo>
                      <a:pt x="225" y="0"/>
                    </a:lnTo>
                    <a:lnTo>
                      <a:pt x="0" y="223"/>
                    </a:lnTo>
                    <a:lnTo>
                      <a:pt x="0" y="52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8" name="Rectangle 366">
                <a:extLst>
                  <a:ext uri="{FF2B5EF4-FFF2-40B4-BE49-F238E27FC236}">
                    <a16:creationId xmlns:a16="http://schemas.microsoft.com/office/drawing/2014/main" id="{2DCE649E-93AD-FBC0-9FAC-40AF422FB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7576" y="4140201"/>
                <a:ext cx="71438" cy="952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39" name="Rectangle 367">
                <a:extLst>
                  <a:ext uri="{FF2B5EF4-FFF2-40B4-BE49-F238E27FC236}">
                    <a16:creationId xmlns:a16="http://schemas.microsoft.com/office/drawing/2014/main" id="{27B062A4-C1B4-157B-8FE4-3CBD72243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8551" y="4102101"/>
                <a:ext cx="74613" cy="1285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0" name="Freeform 368">
                <a:extLst>
                  <a:ext uri="{FF2B5EF4-FFF2-40B4-BE49-F238E27FC236}">
                    <a16:creationId xmlns:a16="http://schemas.microsoft.com/office/drawing/2014/main" id="{C5DE9643-2E0A-10F0-C88D-0DD714B1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3164" y="4032251"/>
                <a:ext cx="71438" cy="198438"/>
              </a:xfrm>
              <a:custGeom>
                <a:avLst/>
                <a:gdLst>
                  <a:gd name="T0" fmla="*/ 0 w 225"/>
                  <a:gd name="T1" fmla="*/ 220 h 626"/>
                  <a:gd name="T2" fmla="*/ 0 w 225"/>
                  <a:gd name="T3" fmla="*/ 626 h 626"/>
                  <a:gd name="T4" fmla="*/ 225 w 225"/>
                  <a:gd name="T5" fmla="*/ 418 h 626"/>
                  <a:gd name="T6" fmla="*/ 225 w 225"/>
                  <a:gd name="T7" fmla="*/ 0 h 626"/>
                  <a:gd name="T8" fmla="*/ 0 w 225"/>
                  <a:gd name="T9" fmla="*/ 22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626">
                    <a:moveTo>
                      <a:pt x="0" y="220"/>
                    </a:moveTo>
                    <a:lnTo>
                      <a:pt x="0" y="626"/>
                    </a:lnTo>
                    <a:lnTo>
                      <a:pt x="225" y="418"/>
                    </a:lnTo>
                    <a:lnTo>
                      <a:pt x="225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1" name="Freeform 369">
                <a:extLst>
                  <a:ext uri="{FF2B5EF4-FFF2-40B4-BE49-F238E27FC236}">
                    <a16:creationId xmlns:a16="http://schemas.microsoft.com/office/drawing/2014/main" id="{600724E2-7812-E2CA-F85C-FF505CB9D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551" y="4032251"/>
                <a:ext cx="146050" cy="69850"/>
              </a:xfrm>
              <a:custGeom>
                <a:avLst/>
                <a:gdLst>
                  <a:gd name="T0" fmla="*/ 0 w 464"/>
                  <a:gd name="T1" fmla="*/ 220 h 220"/>
                  <a:gd name="T2" fmla="*/ 239 w 464"/>
                  <a:gd name="T3" fmla="*/ 220 h 220"/>
                  <a:gd name="T4" fmla="*/ 464 w 464"/>
                  <a:gd name="T5" fmla="*/ 0 h 220"/>
                  <a:gd name="T6" fmla="*/ 239 w 464"/>
                  <a:gd name="T7" fmla="*/ 0 h 220"/>
                  <a:gd name="T8" fmla="*/ 0 w 464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20">
                    <a:moveTo>
                      <a:pt x="0" y="220"/>
                    </a:moveTo>
                    <a:lnTo>
                      <a:pt x="239" y="220"/>
                    </a:lnTo>
                    <a:lnTo>
                      <a:pt x="464" y="0"/>
                    </a:lnTo>
                    <a:lnTo>
                      <a:pt x="239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2" name="Freeform 370">
                <a:extLst>
                  <a:ext uri="{FF2B5EF4-FFF2-40B4-BE49-F238E27FC236}">
                    <a16:creationId xmlns:a16="http://schemas.microsoft.com/office/drawing/2014/main" id="{8ACDDC9E-B22C-C144-F45D-A117428D4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5876" y="3973514"/>
                <a:ext cx="150813" cy="76200"/>
              </a:xfrm>
              <a:custGeom>
                <a:avLst/>
                <a:gdLst>
                  <a:gd name="T0" fmla="*/ 246 w 477"/>
                  <a:gd name="T1" fmla="*/ 0 h 239"/>
                  <a:gd name="T2" fmla="*/ 0 w 477"/>
                  <a:gd name="T3" fmla="*/ 239 h 239"/>
                  <a:gd name="T4" fmla="*/ 240 w 477"/>
                  <a:gd name="T5" fmla="*/ 239 h 239"/>
                  <a:gd name="T6" fmla="*/ 477 w 477"/>
                  <a:gd name="T7" fmla="*/ 0 h 239"/>
                  <a:gd name="T8" fmla="*/ 246 w 477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7" h="239">
                    <a:moveTo>
                      <a:pt x="246" y="0"/>
                    </a:moveTo>
                    <a:lnTo>
                      <a:pt x="0" y="239"/>
                    </a:lnTo>
                    <a:lnTo>
                      <a:pt x="240" y="239"/>
                    </a:lnTo>
                    <a:lnTo>
                      <a:pt x="477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3" name="Rectangle 371">
                <a:extLst>
                  <a:ext uri="{FF2B5EF4-FFF2-40B4-BE49-F238E27FC236}">
                    <a16:creationId xmlns:a16="http://schemas.microsoft.com/office/drawing/2014/main" id="{F14227EC-554F-E64D-9CD7-C4FD39153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5876" y="4049714"/>
                <a:ext cx="76200" cy="1841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4" name="Freeform 372">
                <a:extLst>
                  <a:ext uri="{FF2B5EF4-FFF2-40B4-BE49-F238E27FC236}">
                    <a16:creationId xmlns:a16="http://schemas.microsoft.com/office/drawing/2014/main" id="{8A6A6A2F-DD17-04BE-4A59-FDA4311EC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3973514"/>
                <a:ext cx="74613" cy="260350"/>
              </a:xfrm>
              <a:custGeom>
                <a:avLst/>
                <a:gdLst>
                  <a:gd name="T0" fmla="*/ 237 w 237"/>
                  <a:gd name="T1" fmla="*/ 0 h 819"/>
                  <a:gd name="T2" fmla="*/ 0 w 237"/>
                  <a:gd name="T3" fmla="*/ 239 h 819"/>
                  <a:gd name="T4" fmla="*/ 0 w 237"/>
                  <a:gd name="T5" fmla="*/ 819 h 819"/>
                  <a:gd name="T6" fmla="*/ 237 w 237"/>
                  <a:gd name="T7" fmla="*/ 580 h 819"/>
                  <a:gd name="T8" fmla="*/ 237 w 237"/>
                  <a:gd name="T9" fmla="*/ 0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819">
                    <a:moveTo>
                      <a:pt x="237" y="0"/>
                    </a:moveTo>
                    <a:lnTo>
                      <a:pt x="0" y="239"/>
                    </a:lnTo>
                    <a:lnTo>
                      <a:pt x="0" y="819"/>
                    </a:lnTo>
                    <a:lnTo>
                      <a:pt x="237" y="58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5" name="Rectangle 373">
                <a:extLst>
                  <a:ext uri="{FF2B5EF4-FFF2-40B4-BE49-F238E27FC236}">
                    <a16:creationId xmlns:a16="http://schemas.microsoft.com/office/drawing/2014/main" id="{0C5513CD-C806-02EB-EF70-DC087D595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1614" y="4129089"/>
                <a:ext cx="74613" cy="1047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6" name="Freeform 374">
                <a:extLst>
                  <a:ext uri="{FF2B5EF4-FFF2-40B4-BE49-F238E27FC236}">
                    <a16:creationId xmlns:a16="http://schemas.microsoft.com/office/drawing/2014/main" id="{038790B8-8F34-D93D-5ED4-B0766F5E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6226" y="4056064"/>
                <a:ext cx="74613" cy="177800"/>
              </a:xfrm>
              <a:custGeom>
                <a:avLst/>
                <a:gdLst>
                  <a:gd name="T0" fmla="*/ 0 w 237"/>
                  <a:gd name="T1" fmla="*/ 230 h 558"/>
                  <a:gd name="T2" fmla="*/ 0 w 237"/>
                  <a:gd name="T3" fmla="*/ 558 h 558"/>
                  <a:gd name="T4" fmla="*/ 237 w 237"/>
                  <a:gd name="T5" fmla="*/ 337 h 558"/>
                  <a:gd name="T6" fmla="*/ 237 w 237"/>
                  <a:gd name="T7" fmla="*/ 0 h 558"/>
                  <a:gd name="T8" fmla="*/ 0 w 237"/>
                  <a:gd name="T9" fmla="*/ 23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58">
                    <a:moveTo>
                      <a:pt x="0" y="230"/>
                    </a:moveTo>
                    <a:lnTo>
                      <a:pt x="0" y="558"/>
                    </a:lnTo>
                    <a:lnTo>
                      <a:pt x="237" y="337"/>
                    </a:lnTo>
                    <a:lnTo>
                      <a:pt x="237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7" name="Freeform 375">
                <a:extLst>
                  <a:ext uri="{FF2B5EF4-FFF2-40B4-BE49-F238E27FC236}">
                    <a16:creationId xmlns:a16="http://schemas.microsoft.com/office/drawing/2014/main" id="{295068C4-C171-969F-0A88-797F4B77C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1614" y="4056064"/>
                <a:ext cx="149225" cy="73025"/>
              </a:xfrm>
              <a:custGeom>
                <a:avLst/>
                <a:gdLst>
                  <a:gd name="T0" fmla="*/ 0 w 470"/>
                  <a:gd name="T1" fmla="*/ 230 h 230"/>
                  <a:gd name="T2" fmla="*/ 233 w 470"/>
                  <a:gd name="T3" fmla="*/ 230 h 230"/>
                  <a:gd name="T4" fmla="*/ 470 w 470"/>
                  <a:gd name="T5" fmla="*/ 0 h 230"/>
                  <a:gd name="T6" fmla="*/ 239 w 470"/>
                  <a:gd name="T7" fmla="*/ 0 h 230"/>
                  <a:gd name="T8" fmla="*/ 0 w 470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230">
                    <a:moveTo>
                      <a:pt x="0" y="230"/>
                    </a:moveTo>
                    <a:lnTo>
                      <a:pt x="233" y="230"/>
                    </a:lnTo>
                    <a:lnTo>
                      <a:pt x="470" y="0"/>
                    </a:lnTo>
                    <a:lnTo>
                      <a:pt x="239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8" name="Freeform 376">
                <a:extLst>
                  <a:ext uri="{FF2B5EF4-FFF2-40B4-BE49-F238E27FC236}">
                    <a16:creationId xmlns:a16="http://schemas.microsoft.com/office/drawing/2014/main" id="{0576DC7B-5098-26B4-11BE-CC92D9844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4176" y="4057651"/>
                <a:ext cx="146050" cy="74613"/>
              </a:xfrm>
              <a:custGeom>
                <a:avLst/>
                <a:gdLst>
                  <a:gd name="T0" fmla="*/ 458 w 458"/>
                  <a:gd name="T1" fmla="*/ 0 h 235"/>
                  <a:gd name="T2" fmla="*/ 252 w 458"/>
                  <a:gd name="T3" fmla="*/ 0 h 235"/>
                  <a:gd name="T4" fmla="*/ 0 w 458"/>
                  <a:gd name="T5" fmla="*/ 235 h 235"/>
                  <a:gd name="T6" fmla="*/ 237 w 458"/>
                  <a:gd name="T7" fmla="*/ 235 h 235"/>
                  <a:gd name="T8" fmla="*/ 458 w 458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35">
                    <a:moveTo>
                      <a:pt x="458" y="0"/>
                    </a:moveTo>
                    <a:lnTo>
                      <a:pt x="252" y="0"/>
                    </a:lnTo>
                    <a:lnTo>
                      <a:pt x="0" y="235"/>
                    </a:lnTo>
                    <a:lnTo>
                      <a:pt x="237" y="235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49" name="Rectangle 377">
                <a:extLst>
                  <a:ext uri="{FF2B5EF4-FFF2-40B4-BE49-F238E27FC236}">
                    <a16:creationId xmlns:a16="http://schemas.microsoft.com/office/drawing/2014/main" id="{E5EBC921-2894-86E5-E44B-ADF52EB50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4176" y="4132264"/>
                <a:ext cx="74613" cy="1031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0" name="Freeform 378">
                <a:extLst>
                  <a:ext uri="{FF2B5EF4-FFF2-40B4-BE49-F238E27FC236}">
                    <a16:creationId xmlns:a16="http://schemas.microsoft.com/office/drawing/2014/main" id="{6B30D14A-83D6-4C76-27B2-4B36E698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8789" y="4057651"/>
                <a:ext cx="71438" cy="177800"/>
              </a:xfrm>
              <a:custGeom>
                <a:avLst/>
                <a:gdLst>
                  <a:gd name="T0" fmla="*/ 0 w 221"/>
                  <a:gd name="T1" fmla="*/ 235 h 557"/>
                  <a:gd name="T2" fmla="*/ 0 w 221"/>
                  <a:gd name="T3" fmla="*/ 557 h 557"/>
                  <a:gd name="T4" fmla="*/ 221 w 221"/>
                  <a:gd name="T5" fmla="*/ 349 h 557"/>
                  <a:gd name="T6" fmla="*/ 221 w 221"/>
                  <a:gd name="T7" fmla="*/ 0 h 557"/>
                  <a:gd name="T8" fmla="*/ 0 w 221"/>
                  <a:gd name="T9" fmla="*/ 23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557">
                    <a:moveTo>
                      <a:pt x="0" y="235"/>
                    </a:moveTo>
                    <a:lnTo>
                      <a:pt x="0" y="557"/>
                    </a:lnTo>
                    <a:lnTo>
                      <a:pt x="221" y="349"/>
                    </a:lnTo>
                    <a:lnTo>
                      <a:pt x="221" y="0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1" name="Freeform 379">
                <a:extLst>
                  <a:ext uri="{FF2B5EF4-FFF2-40B4-BE49-F238E27FC236}">
                    <a16:creationId xmlns:a16="http://schemas.microsoft.com/office/drawing/2014/main" id="{5B3B50C0-F657-BE43-F33A-02A3F8254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9914" y="3781426"/>
                <a:ext cx="152400" cy="77788"/>
              </a:xfrm>
              <a:custGeom>
                <a:avLst/>
                <a:gdLst>
                  <a:gd name="T0" fmla="*/ 234 w 480"/>
                  <a:gd name="T1" fmla="*/ 249 h 249"/>
                  <a:gd name="T2" fmla="*/ 480 w 480"/>
                  <a:gd name="T3" fmla="*/ 0 h 249"/>
                  <a:gd name="T4" fmla="*/ 281 w 480"/>
                  <a:gd name="T5" fmla="*/ 0 h 249"/>
                  <a:gd name="T6" fmla="*/ 0 w 480"/>
                  <a:gd name="T7" fmla="*/ 249 h 249"/>
                  <a:gd name="T8" fmla="*/ 234 w 480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249">
                    <a:moveTo>
                      <a:pt x="234" y="249"/>
                    </a:moveTo>
                    <a:lnTo>
                      <a:pt x="480" y="0"/>
                    </a:lnTo>
                    <a:lnTo>
                      <a:pt x="281" y="0"/>
                    </a:lnTo>
                    <a:lnTo>
                      <a:pt x="0" y="249"/>
                    </a:lnTo>
                    <a:lnTo>
                      <a:pt x="234" y="24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2" name="Freeform 380">
                <a:extLst>
                  <a:ext uri="{FF2B5EF4-FFF2-40B4-BE49-F238E27FC236}">
                    <a16:creationId xmlns:a16="http://schemas.microsoft.com/office/drawing/2014/main" id="{8CDA2287-1BFE-6270-3DDD-643522C8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9" y="3781426"/>
                <a:ext cx="79375" cy="452438"/>
              </a:xfrm>
              <a:custGeom>
                <a:avLst/>
                <a:gdLst>
                  <a:gd name="T0" fmla="*/ 246 w 246"/>
                  <a:gd name="T1" fmla="*/ 0 h 1425"/>
                  <a:gd name="T2" fmla="*/ 0 w 246"/>
                  <a:gd name="T3" fmla="*/ 249 h 1425"/>
                  <a:gd name="T4" fmla="*/ 0 w 246"/>
                  <a:gd name="T5" fmla="*/ 1425 h 1425"/>
                  <a:gd name="T6" fmla="*/ 246 w 246"/>
                  <a:gd name="T7" fmla="*/ 1198 h 1425"/>
                  <a:gd name="T8" fmla="*/ 246 w 246"/>
                  <a:gd name="T9" fmla="*/ 0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1425">
                    <a:moveTo>
                      <a:pt x="246" y="0"/>
                    </a:moveTo>
                    <a:lnTo>
                      <a:pt x="0" y="249"/>
                    </a:lnTo>
                    <a:lnTo>
                      <a:pt x="0" y="1425"/>
                    </a:lnTo>
                    <a:lnTo>
                      <a:pt x="246" y="119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3" name="Rectangle 381">
                <a:extLst>
                  <a:ext uri="{FF2B5EF4-FFF2-40B4-BE49-F238E27FC236}">
                    <a16:creationId xmlns:a16="http://schemas.microsoft.com/office/drawing/2014/main" id="{2D6B6142-B573-68F1-1273-84811DA82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9914" y="3859214"/>
                <a:ext cx="73025" cy="3746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4" name="Freeform 382">
                <a:extLst>
                  <a:ext uri="{FF2B5EF4-FFF2-40B4-BE49-F238E27FC236}">
                    <a16:creationId xmlns:a16="http://schemas.microsoft.com/office/drawing/2014/main" id="{BD06FA8D-C07B-17F2-A890-212BDE23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5039" y="3729039"/>
                <a:ext cx="150813" cy="74613"/>
              </a:xfrm>
              <a:custGeom>
                <a:avLst/>
                <a:gdLst>
                  <a:gd name="T0" fmla="*/ 246 w 474"/>
                  <a:gd name="T1" fmla="*/ 236 h 236"/>
                  <a:gd name="T2" fmla="*/ 474 w 474"/>
                  <a:gd name="T3" fmla="*/ 0 h 236"/>
                  <a:gd name="T4" fmla="*/ 256 w 474"/>
                  <a:gd name="T5" fmla="*/ 0 h 236"/>
                  <a:gd name="T6" fmla="*/ 0 w 474"/>
                  <a:gd name="T7" fmla="*/ 236 h 236"/>
                  <a:gd name="T8" fmla="*/ 246 w 474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36">
                    <a:moveTo>
                      <a:pt x="246" y="236"/>
                    </a:moveTo>
                    <a:lnTo>
                      <a:pt x="474" y="0"/>
                    </a:lnTo>
                    <a:lnTo>
                      <a:pt x="256" y="0"/>
                    </a:lnTo>
                    <a:lnTo>
                      <a:pt x="0" y="236"/>
                    </a:lnTo>
                    <a:lnTo>
                      <a:pt x="246" y="23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5" name="Freeform 383">
                <a:extLst>
                  <a:ext uri="{FF2B5EF4-FFF2-40B4-BE49-F238E27FC236}">
                    <a16:creationId xmlns:a16="http://schemas.microsoft.com/office/drawing/2014/main" id="{7D97FAA6-9573-0821-318B-6DE014BE4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4414" y="3729039"/>
                <a:ext cx="71438" cy="504825"/>
              </a:xfrm>
              <a:custGeom>
                <a:avLst/>
                <a:gdLst>
                  <a:gd name="T0" fmla="*/ 228 w 228"/>
                  <a:gd name="T1" fmla="*/ 0 h 1587"/>
                  <a:gd name="T2" fmla="*/ 0 w 228"/>
                  <a:gd name="T3" fmla="*/ 236 h 1587"/>
                  <a:gd name="T4" fmla="*/ 0 w 228"/>
                  <a:gd name="T5" fmla="*/ 1587 h 1587"/>
                  <a:gd name="T6" fmla="*/ 228 w 228"/>
                  <a:gd name="T7" fmla="*/ 1354 h 1587"/>
                  <a:gd name="T8" fmla="*/ 228 w 228"/>
                  <a:gd name="T9" fmla="*/ 0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587">
                    <a:moveTo>
                      <a:pt x="228" y="0"/>
                    </a:moveTo>
                    <a:lnTo>
                      <a:pt x="0" y="236"/>
                    </a:lnTo>
                    <a:lnTo>
                      <a:pt x="0" y="1587"/>
                    </a:lnTo>
                    <a:lnTo>
                      <a:pt x="228" y="1354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6" name="Rectangle 384">
                <a:extLst>
                  <a:ext uri="{FF2B5EF4-FFF2-40B4-BE49-F238E27FC236}">
                    <a16:creationId xmlns:a16="http://schemas.microsoft.com/office/drawing/2014/main" id="{CD225D30-F2E3-2360-8DE5-B3CDF77C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5039" y="3803651"/>
                <a:ext cx="79375" cy="4302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7" name="Freeform 385">
                <a:extLst>
                  <a:ext uri="{FF2B5EF4-FFF2-40B4-BE49-F238E27FC236}">
                    <a16:creationId xmlns:a16="http://schemas.microsoft.com/office/drawing/2014/main" id="{ABF6AB1A-3537-D8C2-2D35-FAC4C29B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2364" y="4052889"/>
                <a:ext cx="149225" cy="76200"/>
              </a:xfrm>
              <a:custGeom>
                <a:avLst/>
                <a:gdLst>
                  <a:gd name="T0" fmla="*/ 256 w 474"/>
                  <a:gd name="T1" fmla="*/ 0 h 242"/>
                  <a:gd name="T2" fmla="*/ 0 w 474"/>
                  <a:gd name="T3" fmla="*/ 242 h 242"/>
                  <a:gd name="T4" fmla="*/ 233 w 474"/>
                  <a:gd name="T5" fmla="*/ 242 h 242"/>
                  <a:gd name="T6" fmla="*/ 474 w 474"/>
                  <a:gd name="T7" fmla="*/ 0 h 242"/>
                  <a:gd name="T8" fmla="*/ 256 w 474"/>
                  <a:gd name="T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242">
                    <a:moveTo>
                      <a:pt x="256" y="0"/>
                    </a:moveTo>
                    <a:lnTo>
                      <a:pt x="0" y="242"/>
                    </a:lnTo>
                    <a:lnTo>
                      <a:pt x="233" y="242"/>
                    </a:lnTo>
                    <a:lnTo>
                      <a:pt x="474" y="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8" name="Rectangle 386">
                <a:extLst>
                  <a:ext uri="{FF2B5EF4-FFF2-40B4-BE49-F238E27FC236}">
                    <a16:creationId xmlns:a16="http://schemas.microsoft.com/office/drawing/2014/main" id="{C4ADEBA6-7218-82F7-E1DF-49EDEA729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2364" y="4129089"/>
                <a:ext cx="73025" cy="1047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59" name="Freeform 387">
                <a:extLst>
                  <a:ext uri="{FF2B5EF4-FFF2-40B4-BE49-F238E27FC236}">
                    <a16:creationId xmlns:a16="http://schemas.microsoft.com/office/drawing/2014/main" id="{ABD036EC-1668-532B-0575-228DAFE57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5389" y="4052889"/>
                <a:ext cx="76200" cy="180975"/>
              </a:xfrm>
              <a:custGeom>
                <a:avLst/>
                <a:gdLst>
                  <a:gd name="T0" fmla="*/ 0 w 241"/>
                  <a:gd name="T1" fmla="*/ 242 h 570"/>
                  <a:gd name="T2" fmla="*/ 0 w 241"/>
                  <a:gd name="T3" fmla="*/ 570 h 570"/>
                  <a:gd name="T4" fmla="*/ 241 w 241"/>
                  <a:gd name="T5" fmla="*/ 349 h 570"/>
                  <a:gd name="T6" fmla="*/ 241 w 241"/>
                  <a:gd name="T7" fmla="*/ 0 h 570"/>
                  <a:gd name="T8" fmla="*/ 0 w 241"/>
                  <a:gd name="T9" fmla="*/ 242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570">
                    <a:moveTo>
                      <a:pt x="0" y="242"/>
                    </a:moveTo>
                    <a:lnTo>
                      <a:pt x="0" y="570"/>
                    </a:lnTo>
                    <a:lnTo>
                      <a:pt x="241" y="349"/>
                    </a:lnTo>
                    <a:lnTo>
                      <a:pt x="241" y="0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0" name="Freeform 388">
                <a:extLst>
                  <a:ext uri="{FF2B5EF4-FFF2-40B4-BE49-F238E27FC236}">
                    <a16:creationId xmlns:a16="http://schemas.microsoft.com/office/drawing/2014/main" id="{8E6B14FB-F8EA-7F69-6478-A58BFA37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1276" y="3897314"/>
                <a:ext cx="147638" cy="69850"/>
              </a:xfrm>
              <a:custGeom>
                <a:avLst/>
                <a:gdLst>
                  <a:gd name="T0" fmla="*/ 0 w 465"/>
                  <a:gd name="T1" fmla="*/ 221 h 221"/>
                  <a:gd name="T2" fmla="*/ 228 w 465"/>
                  <a:gd name="T3" fmla="*/ 221 h 221"/>
                  <a:gd name="T4" fmla="*/ 465 w 465"/>
                  <a:gd name="T5" fmla="*/ 0 h 221"/>
                  <a:gd name="T6" fmla="*/ 235 w 465"/>
                  <a:gd name="T7" fmla="*/ 0 h 221"/>
                  <a:gd name="T8" fmla="*/ 0 w 465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221">
                    <a:moveTo>
                      <a:pt x="0" y="221"/>
                    </a:moveTo>
                    <a:lnTo>
                      <a:pt x="228" y="221"/>
                    </a:lnTo>
                    <a:lnTo>
                      <a:pt x="465" y="0"/>
                    </a:lnTo>
                    <a:lnTo>
                      <a:pt x="235" y="0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1" name="Rectangle 389">
                <a:extLst>
                  <a:ext uri="{FF2B5EF4-FFF2-40B4-BE49-F238E27FC236}">
                    <a16:creationId xmlns:a16="http://schemas.microsoft.com/office/drawing/2014/main" id="{CF2BCCF4-9851-1452-DAF6-F83B00C40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1276" y="3967164"/>
                <a:ext cx="71438" cy="26828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2" name="Freeform 390">
                <a:extLst>
                  <a:ext uri="{FF2B5EF4-FFF2-40B4-BE49-F238E27FC236}">
                    <a16:creationId xmlns:a16="http://schemas.microsoft.com/office/drawing/2014/main" id="{62C792BF-388F-2702-F5C8-ECCF67FC9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2714" y="3897314"/>
                <a:ext cx="76200" cy="338138"/>
              </a:xfrm>
              <a:custGeom>
                <a:avLst/>
                <a:gdLst>
                  <a:gd name="T0" fmla="*/ 237 w 237"/>
                  <a:gd name="T1" fmla="*/ 0 h 1066"/>
                  <a:gd name="T2" fmla="*/ 0 w 237"/>
                  <a:gd name="T3" fmla="*/ 221 h 1066"/>
                  <a:gd name="T4" fmla="*/ 0 w 237"/>
                  <a:gd name="T5" fmla="*/ 1066 h 1066"/>
                  <a:gd name="T6" fmla="*/ 237 w 237"/>
                  <a:gd name="T7" fmla="*/ 824 h 1066"/>
                  <a:gd name="T8" fmla="*/ 237 w 237"/>
                  <a:gd name="T9" fmla="*/ 0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1066">
                    <a:moveTo>
                      <a:pt x="237" y="0"/>
                    </a:moveTo>
                    <a:lnTo>
                      <a:pt x="0" y="221"/>
                    </a:lnTo>
                    <a:lnTo>
                      <a:pt x="0" y="1066"/>
                    </a:lnTo>
                    <a:lnTo>
                      <a:pt x="237" y="824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3" name="Rectangle 391">
                <a:extLst>
                  <a:ext uri="{FF2B5EF4-FFF2-40B4-BE49-F238E27FC236}">
                    <a16:creationId xmlns:a16="http://schemas.microsoft.com/office/drawing/2014/main" id="{54D0DC67-B4CA-81BC-711D-C1744AFDE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5426" y="4125914"/>
                <a:ext cx="71438" cy="1095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4" name="Freeform 392">
                <a:extLst>
                  <a:ext uri="{FF2B5EF4-FFF2-40B4-BE49-F238E27FC236}">
                    <a16:creationId xmlns:a16="http://schemas.microsoft.com/office/drawing/2014/main" id="{14BEA776-9165-483E-AC28-689E2AE7B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5426" y="4049714"/>
                <a:ext cx="139700" cy="76200"/>
              </a:xfrm>
              <a:custGeom>
                <a:avLst/>
                <a:gdLst>
                  <a:gd name="T0" fmla="*/ 221 w 437"/>
                  <a:gd name="T1" fmla="*/ 239 h 239"/>
                  <a:gd name="T2" fmla="*/ 437 w 437"/>
                  <a:gd name="T3" fmla="*/ 0 h 239"/>
                  <a:gd name="T4" fmla="*/ 243 w 437"/>
                  <a:gd name="T5" fmla="*/ 0 h 239"/>
                  <a:gd name="T6" fmla="*/ 0 w 437"/>
                  <a:gd name="T7" fmla="*/ 239 h 239"/>
                  <a:gd name="T8" fmla="*/ 221 w 437"/>
                  <a:gd name="T9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7" h="239">
                    <a:moveTo>
                      <a:pt x="221" y="239"/>
                    </a:moveTo>
                    <a:lnTo>
                      <a:pt x="437" y="0"/>
                    </a:lnTo>
                    <a:lnTo>
                      <a:pt x="243" y="0"/>
                    </a:lnTo>
                    <a:lnTo>
                      <a:pt x="0" y="239"/>
                    </a:lnTo>
                    <a:lnTo>
                      <a:pt x="221" y="23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5" name="Freeform 393">
                <a:extLst>
                  <a:ext uri="{FF2B5EF4-FFF2-40B4-BE49-F238E27FC236}">
                    <a16:creationId xmlns:a16="http://schemas.microsoft.com/office/drawing/2014/main" id="{70C1885F-E229-7877-4381-7417002E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6864" y="4049714"/>
                <a:ext cx="68263" cy="185738"/>
              </a:xfrm>
              <a:custGeom>
                <a:avLst/>
                <a:gdLst>
                  <a:gd name="T0" fmla="*/ 216 w 216"/>
                  <a:gd name="T1" fmla="*/ 0 h 585"/>
                  <a:gd name="T2" fmla="*/ 0 w 216"/>
                  <a:gd name="T3" fmla="*/ 239 h 585"/>
                  <a:gd name="T4" fmla="*/ 0 w 216"/>
                  <a:gd name="T5" fmla="*/ 585 h 585"/>
                  <a:gd name="T6" fmla="*/ 216 w 216"/>
                  <a:gd name="T7" fmla="*/ 355 h 585"/>
                  <a:gd name="T8" fmla="*/ 216 w 216"/>
                  <a:gd name="T9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585">
                    <a:moveTo>
                      <a:pt x="216" y="0"/>
                    </a:moveTo>
                    <a:lnTo>
                      <a:pt x="0" y="239"/>
                    </a:lnTo>
                    <a:lnTo>
                      <a:pt x="0" y="585"/>
                    </a:lnTo>
                    <a:lnTo>
                      <a:pt x="216" y="35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6" name="Freeform 394">
                <a:extLst>
                  <a:ext uri="{FF2B5EF4-FFF2-40B4-BE49-F238E27FC236}">
                    <a16:creationId xmlns:a16="http://schemas.microsoft.com/office/drawing/2014/main" id="{77959F79-42C2-630F-9796-91E062122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4814" y="3622676"/>
                <a:ext cx="146050" cy="69850"/>
              </a:xfrm>
              <a:custGeom>
                <a:avLst/>
                <a:gdLst>
                  <a:gd name="T0" fmla="*/ 237 w 462"/>
                  <a:gd name="T1" fmla="*/ 219 h 219"/>
                  <a:gd name="T2" fmla="*/ 462 w 462"/>
                  <a:gd name="T3" fmla="*/ 0 h 219"/>
                  <a:gd name="T4" fmla="*/ 262 w 462"/>
                  <a:gd name="T5" fmla="*/ 0 h 219"/>
                  <a:gd name="T6" fmla="*/ 0 w 462"/>
                  <a:gd name="T7" fmla="*/ 219 h 219"/>
                  <a:gd name="T8" fmla="*/ 237 w 462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19">
                    <a:moveTo>
                      <a:pt x="237" y="219"/>
                    </a:moveTo>
                    <a:lnTo>
                      <a:pt x="462" y="0"/>
                    </a:lnTo>
                    <a:lnTo>
                      <a:pt x="262" y="0"/>
                    </a:lnTo>
                    <a:lnTo>
                      <a:pt x="0" y="219"/>
                    </a:lnTo>
                    <a:lnTo>
                      <a:pt x="237" y="21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7" name="Freeform 395">
                <a:extLst>
                  <a:ext uri="{FF2B5EF4-FFF2-40B4-BE49-F238E27FC236}">
                    <a16:creationId xmlns:a16="http://schemas.microsoft.com/office/drawing/2014/main" id="{A992D51F-4BC5-4040-404B-F8D63A9F9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9426" y="3622676"/>
                <a:ext cx="71438" cy="609600"/>
              </a:xfrm>
              <a:custGeom>
                <a:avLst/>
                <a:gdLst>
                  <a:gd name="T0" fmla="*/ 225 w 225"/>
                  <a:gd name="T1" fmla="*/ 0 h 1922"/>
                  <a:gd name="T2" fmla="*/ 0 w 225"/>
                  <a:gd name="T3" fmla="*/ 219 h 1922"/>
                  <a:gd name="T4" fmla="*/ 0 w 225"/>
                  <a:gd name="T5" fmla="*/ 1922 h 1922"/>
                  <a:gd name="T6" fmla="*/ 225 w 225"/>
                  <a:gd name="T7" fmla="*/ 1672 h 1922"/>
                  <a:gd name="T8" fmla="*/ 225 w 225"/>
                  <a:gd name="T9" fmla="*/ 0 h 1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1922">
                    <a:moveTo>
                      <a:pt x="225" y="0"/>
                    </a:moveTo>
                    <a:lnTo>
                      <a:pt x="0" y="219"/>
                    </a:lnTo>
                    <a:lnTo>
                      <a:pt x="0" y="1922"/>
                    </a:lnTo>
                    <a:lnTo>
                      <a:pt x="225" y="1672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8" name="Rectangle 396">
                <a:extLst>
                  <a:ext uri="{FF2B5EF4-FFF2-40B4-BE49-F238E27FC236}">
                    <a16:creationId xmlns:a16="http://schemas.microsoft.com/office/drawing/2014/main" id="{70A01A72-02F7-533B-9BFA-5BD3B9F2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4814" y="3692526"/>
                <a:ext cx="74613" cy="539750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69" name="Freeform 397">
                <a:extLst>
                  <a:ext uri="{FF2B5EF4-FFF2-40B4-BE49-F238E27FC236}">
                    <a16:creationId xmlns:a16="http://schemas.microsoft.com/office/drawing/2014/main" id="{47CE40A5-8F8C-1BB5-520A-DEBF550EC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9" y="3568701"/>
                <a:ext cx="149225" cy="76200"/>
              </a:xfrm>
              <a:custGeom>
                <a:avLst/>
                <a:gdLst>
                  <a:gd name="T0" fmla="*/ 224 w 468"/>
                  <a:gd name="T1" fmla="*/ 237 h 237"/>
                  <a:gd name="T2" fmla="*/ 468 w 468"/>
                  <a:gd name="T3" fmla="*/ 0 h 237"/>
                  <a:gd name="T4" fmla="*/ 256 w 468"/>
                  <a:gd name="T5" fmla="*/ 0 h 237"/>
                  <a:gd name="T6" fmla="*/ 0 w 468"/>
                  <a:gd name="T7" fmla="*/ 237 h 237"/>
                  <a:gd name="T8" fmla="*/ 224 w 468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7">
                    <a:moveTo>
                      <a:pt x="224" y="237"/>
                    </a:moveTo>
                    <a:lnTo>
                      <a:pt x="468" y="0"/>
                    </a:lnTo>
                    <a:lnTo>
                      <a:pt x="256" y="0"/>
                    </a:lnTo>
                    <a:lnTo>
                      <a:pt x="0" y="237"/>
                    </a:lnTo>
                    <a:lnTo>
                      <a:pt x="224" y="2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0" name="Freeform 398">
                <a:extLst>
                  <a:ext uri="{FF2B5EF4-FFF2-40B4-BE49-F238E27FC236}">
                    <a16:creationId xmlns:a16="http://schemas.microsoft.com/office/drawing/2014/main" id="{7978819B-8EAF-D7AA-9A2E-D95E74C4C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3576" y="3568701"/>
                <a:ext cx="77788" cy="665163"/>
              </a:xfrm>
              <a:custGeom>
                <a:avLst/>
                <a:gdLst>
                  <a:gd name="T0" fmla="*/ 244 w 244"/>
                  <a:gd name="T1" fmla="*/ 0 h 2096"/>
                  <a:gd name="T2" fmla="*/ 0 w 244"/>
                  <a:gd name="T3" fmla="*/ 237 h 2096"/>
                  <a:gd name="T4" fmla="*/ 0 w 244"/>
                  <a:gd name="T5" fmla="*/ 2096 h 2096"/>
                  <a:gd name="T6" fmla="*/ 244 w 244"/>
                  <a:gd name="T7" fmla="*/ 1853 h 2096"/>
                  <a:gd name="T8" fmla="*/ 244 w 244"/>
                  <a:gd name="T9" fmla="*/ 0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2096">
                    <a:moveTo>
                      <a:pt x="244" y="0"/>
                    </a:moveTo>
                    <a:lnTo>
                      <a:pt x="0" y="237"/>
                    </a:lnTo>
                    <a:lnTo>
                      <a:pt x="0" y="2096"/>
                    </a:lnTo>
                    <a:lnTo>
                      <a:pt x="244" y="1853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1" name="Rectangle 399">
                <a:extLst>
                  <a:ext uri="{FF2B5EF4-FFF2-40B4-BE49-F238E27FC236}">
                    <a16:creationId xmlns:a16="http://schemas.microsoft.com/office/drawing/2014/main" id="{3101CEA3-FA86-80E8-620D-40B9F1D90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9" y="3644901"/>
                <a:ext cx="71438" cy="58896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2" name="Freeform 400">
                <a:extLst>
                  <a:ext uri="{FF2B5EF4-FFF2-40B4-BE49-F238E27FC236}">
                    <a16:creationId xmlns:a16="http://schemas.microsoft.com/office/drawing/2014/main" id="{A16EB44D-DC04-7A40-2777-9D7EAD044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76" y="3695701"/>
                <a:ext cx="147638" cy="73025"/>
              </a:xfrm>
              <a:custGeom>
                <a:avLst/>
                <a:gdLst>
                  <a:gd name="T0" fmla="*/ 235 w 466"/>
                  <a:gd name="T1" fmla="*/ 230 h 230"/>
                  <a:gd name="T2" fmla="*/ 466 w 466"/>
                  <a:gd name="T3" fmla="*/ 0 h 230"/>
                  <a:gd name="T4" fmla="*/ 247 w 466"/>
                  <a:gd name="T5" fmla="*/ 0 h 230"/>
                  <a:gd name="T6" fmla="*/ 0 w 466"/>
                  <a:gd name="T7" fmla="*/ 230 h 230"/>
                  <a:gd name="T8" fmla="*/ 235 w 466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30">
                    <a:moveTo>
                      <a:pt x="235" y="230"/>
                    </a:moveTo>
                    <a:lnTo>
                      <a:pt x="466" y="0"/>
                    </a:lnTo>
                    <a:lnTo>
                      <a:pt x="247" y="0"/>
                    </a:lnTo>
                    <a:lnTo>
                      <a:pt x="0" y="230"/>
                    </a:lnTo>
                    <a:lnTo>
                      <a:pt x="235" y="23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3" name="Freeform 401">
                <a:extLst>
                  <a:ext uri="{FF2B5EF4-FFF2-40B4-BE49-F238E27FC236}">
                    <a16:creationId xmlns:a16="http://schemas.microsoft.com/office/drawing/2014/main" id="{BCAA5136-B1BA-0D64-42D7-235B674E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3695701"/>
                <a:ext cx="73025" cy="538163"/>
              </a:xfrm>
              <a:custGeom>
                <a:avLst/>
                <a:gdLst>
                  <a:gd name="T0" fmla="*/ 231 w 231"/>
                  <a:gd name="T1" fmla="*/ 0 h 1693"/>
                  <a:gd name="T2" fmla="*/ 0 w 231"/>
                  <a:gd name="T3" fmla="*/ 230 h 1693"/>
                  <a:gd name="T4" fmla="*/ 0 w 231"/>
                  <a:gd name="T5" fmla="*/ 1693 h 1693"/>
                  <a:gd name="T6" fmla="*/ 231 w 231"/>
                  <a:gd name="T7" fmla="*/ 1460 h 1693"/>
                  <a:gd name="T8" fmla="*/ 231 w 231"/>
                  <a:gd name="T9" fmla="*/ 0 h 1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693">
                    <a:moveTo>
                      <a:pt x="231" y="0"/>
                    </a:moveTo>
                    <a:lnTo>
                      <a:pt x="0" y="230"/>
                    </a:lnTo>
                    <a:lnTo>
                      <a:pt x="0" y="1693"/>
                    </a:lnTo>
                    <a:lnTo>
                      <a:pt x="231" y="146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4" name="Rectangle 402">
                <a:extLst>
                  <a:ext uri="{FF2B5EF4-FFF2-40B4-BE49-F238E27FC236}">
                    <a16:creationId xmlns:a16="http://schemas.microsoft.com/office/drawing/2014/main" id="{EDDFD2AC-8D0C-F2A5-C3A1-98581F730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7876" y="3768726"/>
                <a:ext cx="74613" cy="4651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5" name="Freeform 403">
                <a:extLst>
                  <a:ext uri="{FF2B5EF4-FFF2-40B4-BE49-F238E27FC236}">
                    <a16:creationId xmlns:a16="http://schemas.microsoft.com/office/drawing/2014/main" id="{F066EB24-0F05-787C-A21C-4F65B57A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3392489"/>
                <a:ext cx="149225" cy="77788"/>
              </a:xfrm>
              <a:custGeom>
                <a:avLst/>
                <a:gdLst>
                  <a:gd name="T0" fmla="*/ 224 w 468"/>
                  <a:gd name="T1" fmla="*/ 243 h 243"/>
                  <a:gd name="T2" fmla="*/ 468 w 468"/>
                  <a:gd name="T3" fmla="*/ 0 h 243"/>
                  <a:gd name="T4" fmla="*/ 262 w 468"/>
                  <a:gd name="T5" fmla="*/ 0 h 243"/>
                  <a:gd name="T6" fmla="*/ 0 w 468"/>
                  <a:gd name="T7" fmla="*/ 243 h 243"/>
                  <a:gd name="T8" fmla="*/ 224 w 46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3">
                    <a:moveTo>
                      <a:pt x="224" y="243"/>
                    </a:moveTo>
                    <a:lnTo>
                      <a:pt x="468" y="0"/>
                    </a:lnTo>
                    <a:lnTo>
                      <a:pt x="262" y="0"/>
                    </a:lnTo>
                    <a:lnTo>
                      <a:pt x="0" y="243"/>
                    </a:lnTo>
                    <a:lnTo>
                      <a:pt x="224" y="2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6" name="Freeform 404">
                <a:extLst>
                  <a:ext uri="{FF2B5EF4-FFF2-40B4-BE49-F238E27FC236}">
                    <a16:creationId xmlns:a16="http://schemas.microsoft.com/office/drawing/2014/main" id="{EBE514A1-C923-8F21-D045-1E5562997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1876" y="3392489"/>
                <a:ext cx="77788" cy="836613"/>
              </a:xfrm>
              <a:custGeom>
                <a:avLst/>
                <a:gdLst>
                  <a:gd name="T0" fmla="*/ 244 w 244"/>
                  <a:gd name="T1" fmla="*/ 0 h 2632"/>
                  <a:gd name="T2" fmla="*/ 0 w 244"/>
                  <a:gd name="T3" fmla="*/ 243 h 2632"/>
                  <a:gd name="T4" fmla="*/ 0 w 244"/>
                  <a:gd name="T5" fmla="*/ 2632 h 2632"/>
                  <a:gd name="T6" fmla="*/ 244 w 244"/>
                  <a:gd name="T7" fmla="*/ 2395 h 2632"/>
                  <a:gd name="T8" fmla="*/ 244 w 244"/>
                  <a:gd name="T9" fmla="*/ 0 h 2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2632">
                    <a:moveTo>
                      <a:pt x="244" y="0"/>
                    </a:moveTo>
                    <a:lnTo>
                      <a:pt x="0" y="243"/>
                    </a:lnTo>
                    <a:lnTo>
                      <a:pt x="0" y="2632"/>
                    </a:lnTo>
                    <a:lnTo>
                      <a:pt x="244" y="2395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7" name="Rectangle 405">
                <a:extLst>
                  <a:ext uri="{FF2B5EF4-FFF2-40B4-BE49-F238E27FC236}">
                    <a16:creationId xmlns:a16="http://schemas.microsoft.com/office/drawing/2014/main" id="{CC1100A3-F8C1-A226-7D67-769BA6F5C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3470276"/>
                <a:ext cx="71438" cy="75882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8" name="Freeform 407">
                <a:extLst>
                  <a:ext uri="{FF2B5EF4-FFF2-40B4-BE49-F238E27FC236}">
                    <a16:creationId xmlns:a16="http://schemas.microsoft.com/office/drawing/2014/main" id="{2CAA513C-6919-0D6A-9FC8-A2B36A97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3201989"/>
                <a:ext cx="147638" cy="76200"/>
              </a:xfrm>
              <a:custGeom>
                <a:avLst/>
                <a:gdLst>
                  <a:gd name="T0" fmla="*/ 250 w 462"/>
                  <a:gd name="T1" fmla="*/ 0 h 237"/>
                  <a:gd name="T2" fmla="*/ 0 w 462"/>
                  <a:gd name="T3" fmla="*/ 237 h 237"/>
                  <a:gd name="T4" fmla="*/ 231 w 462"/>
                  <a:gd name="T5" fmla="*/ 237 h 237"/>
                  <a:gd name="T6" fmla="*/ 462 w 462"/>
                  <a:gd name="T7" fmla="*/ 0 h 237"/>
                  <a:gd name="T8" fmla="*/ 250 w 462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7">
                    <a:moveTo>
                      <a:pt x="250" y="0"/>
                    </a:moveTo>
                    <a:lnTo>
                      <a:pt x="0" y="237"/>
                    </a:lnTo>
                    <a:lnTo>
                      <a:pt x="231" y="237"/>
                    </a:lnTo>
                    <a:lnTo>
                      <a:pt x="462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79" name="Rectangle 408">
                <a:extLst>
                  <a:ext uri="{FF2B5EF4-FFF2-40B4-BE49-F238E27FC236}">
                    <a16:creationId xmlns:a16="http://schemas.microsoft.com/office/drawing/2014/main" id="{0B1EDC75-3D4D-A1E8-AF1E-AAF91CE4A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3278189"/>
                <a:ext cx="74613" cy="947738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0" name="Freeform 409">
                <a:extLst>
                  <a:ext uri="{FF2B5EF4-FFF2-40B4-BE49-F238E27FC236}">
                    <a16:creationId xmlns:a16="http://schemas.microsoft.com/office/drawing/2014/main" id="{CAD4D395-5B9B-BB34-A5AB-7257D20AB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0789" y="3201989"/>
                <a:ext cx="73025" cy="1023938"/>
              </a:xfrm>
              <a:custGeom>
                <a:avLst/>
                <a:gdLst>
                  <a:gd name="T0" fmla="*/ 231 w 231"/>
                  <a:gd name="T1" fmla="*/ 0 h 3225"/>
                  <a:gd name="T2" fmla="*/ 0 w 231"/>
                  <a:gd name="T3" fmla="*/ 237 h 3225"/>
                  <a:gd name="T4" fmla="*/ 0 w 231"/>
                  <a:gd name="T5" fmla="*/ 3225 h 3225"/>
                  <a:gd name="T6" fmla="*/ 231 w 231"/>
                  <a:gd name="T7" fmla="*/ 2950 h 3225"/>
                  <a:gd name="T8" fmla="*/ 231 w 231"/>
                  <a:gd name="T9" fmla="*/ 0 h 3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3225">
                    <a:moveTo>
                      <a:pt x="231" y="0"/>
                    </a:moveTo>
                    <a:lnTo>
                      <a:pt x="0" y="237"/>
                    </a:lnTo>
                    <a:lnTo>
                      <a:pt x="0" y="3225"/>
                    </a:lnTo>
                    <a:lnTo>
                      <a:pt x="231" y="295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1" name="Freeform 410">
                <a:extLst>
                  <a:ext uri="{FF2B5EF4-FFF2-40B4-BE49-F238E27FC236}">
                    <a16:creationId xmlns:a16="http://schemas.microsoft.com/office/drawing/2014/main" id="{3F71B5D6-A9FC-4A34-7E15-B3E31B28C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1" y="3016251"/>
                <a:ext cx="142875" cy="73025"/>
              </a:xfrm>
              <a:custGeom>
                <a:avLst/>
                <a:gdLst>
                  <a:gd name="T0" fmla="*/ 230 w 449"/>
                  <a:gd name="T1" fmla="*/ 231 h 231"/>
                  <a:gd name="T2" fmla="*/ 449 w 449"/>
                  <a:gd name="T3" fmla="*/ 0 h 231"/>
                  <a:gd name="T4" fmla="*/ 237 w 449"/>
                  <a:gd name="T5" fmla="*/ 0 h 231"/>
                  <a:gd name="T6" fmla="*/ 0 w 449"/>
                  <a:gd name="T7" fmla="*/ 231 h 231"/>
                  <a:gd name="T8" fmla="*/ 230 w 449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9" h="231">
                    <a:moveTo>
                      <a:pt x="230" y="231"/>
                    </a:moveTo>
                    <a:lnTo>
                      <a:pt x="449" y="0"/>
                    </a:lnTo>
                    <a:lnTo>
                      <a:pt x="237" y="0"/>
                    </a:lnTo>
                    <a:lnTo>
                      <a:pt x="0" y="231"/>
                    </a:lnTo>
                    <a:lnTo>
                      <a:pt x="230" y="2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2" name="Freeform 411">
                <a:extLst>
                  <a:ext uri="{FF2B5EF4-FFF2-40B4-BE49-F238E27FC236}">
                    <a16:creationId xmlns:a16="http://schemas.microsoft.com/office/drawing/2014/main" id="{139D879F-95AE-C02C-8BBA-69CCBB51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6526" y="3016251"/>
                <a:ext cx="69850" cy="1214438"/>
              </a:xfrm>
              <a:custGeom>
                <a:avLst/>
                <a:gdLst>
                  <a:gd name="T0" fmla="*/ 219 w 219"/>
                  <a:gd name="T1" fmla="*/ 0 h 3823"/>
                  <a:gd name="T2" fmla="*/ 0 w 219"/>
                  <a:gd name="T3" fmla="*/ 231 h 3823"/>
                  <a:gd name="T4" fmla="*/ 0 w 219"/>
                  <a:gd name="T5" fmla="*/ 3823 h 3823"/>
                  <a:gd name="T6" fmla="*/ 219 w 219"/>
                  <a:gd name="T7" fmla="*/ 3580 h 3823"/>
                  <a:gd name="T8" fmla="*/ 219 w 219"/>
                  <a:gd name="T9" fmla="*/ 0 h 3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3823">
                    <a:moveTo>
                      <a:pt x="219" y="0"/>
                    </a:moveTo>
                    <a:lnTo>
                      <a:pt x="0" y="231"/>
                    </a:lnTo>
                    <a:lnTo>
                      <a:pt x="0" y="3823"/>
                    </a:lnTo>
                    <a:lnTo>
                      <a:pt x="219" y="358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3" name="Rectangle 412">
                <a:extLst>
                  <a:ext uri="{FF2B5EF4-FFF2-40B4-BE49-F238E27FC236}">
                    <a16:creationId xmlns:a16="http://schemas.microsoft.com/office/drawing/2014/main" id="{A470000E-4F9C-51DF-ECA8-67ABFCF42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1" y="3089276"/>
                <a:ext cx="73025" cy="1141413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4" name="Freeform 413">
                <a:extLst>
                  <a:ext uri="{FF2B5EF4-FFF2-40B4-BE49-F238E27FC236}">
                    <a16:creationId xmlns:a16="http://schemas.microsoft.com/office/drawing/2014/main" id="{D84F63F3-FDBC-C70E-38D5-55B9EB164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8814" y="4079876"/>
                <a:ext cx="149225" cy="74613"/>
              </a:xfrm>
              <a:custGeom>
                <a:avLst/>
                <a:gdLst>
                  <a:gd name="T0" fmla="*/ 468 w 468"/>
                  <a:gd name="T1" fmla="*/ 0 h 234"/>
                  <a:gd name="T2" fmla="*/ 250 w 468"/>
                  <a:gd name="T3" fmla="*/ 0 h 234"/>
                  <a:gd name="T4" fmla="*/ 0 w 468"/>
                  <a:gd name="T5" fmla="*/ 234 h 234"/>
                  <a:gd name="T6" fmla="*/ 254 w 468"/>
                  <a:gd name="T7" fmla="*/ 234 h 234"/>
                  <a:gd name="T8" fmla="*/ 468 w 468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4">
                    <a:moveTo>
                      <a:pt x="468" y="0"/>
                    </a:moveTo>
                    <a:lnTo>
                      <a:pt x="250" y="0"/>
                    </a:lnTo>
                    <a:lnTo>
                      <a:pt x="0" y="234"/>
                    </a:lnTo>
                    <a:lnTo>
                      <a:pt x="254" y="234"/>
                    </a:ln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5" name="Rectangle 414">
                <a:extLst>
                  <a:ext uri="{FF2B5EF4-FFF2-40B4-BE49-F238E27FC236}">
                    <a16:creationId xmlns:a16="http://schemas.microsoft.com/office/drawing/2014/main" id="{5C7989A0-A09B-15C9-A947-B9B77C2D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8814" y="4154489"/>
                <a:ext cx="80963" cy="79375"/>
              </a:xfrm>
              <a:prstGeom prst="rect">
                <a:avLst/>
              </a:prstGeom>
              <a:solidFill>
                <a:srgbClr val="FFD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6" name="Freeform 415">
                <a:extLst>
                  <a:ext uri="{FF2B5EF4-FFF2-40B4-BE49-F238E27FC236}">
                    <a16:creationId xmlns:a16="http://schemas.microsoft.com/office/drawing/2014/main" id="{FFEE657A-C8BB-7C75-5B9F-0C683426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9776" y="4079876"/>
                <a:ext cx="68263" cy="153988"/>
              </a:xfrm>
              <a:custGeom>
                <a:avLst/>
                <a:gdLst>
                  <a:gd name="T0" fmla="*/ 0 w 214"/>
                  <a:gd name="T1" fmla="*/ 487 h 487"/>
                  <a:gd name="T2" fmla="*/ 214 w 214"/>
                  <a:gd name="T3" fmla="*/ 281 h 487"/>
                  <a:gd name="T4" fmla="*/ 214 w 214"/>
                  <a:gd name="T5" fmla="*/ 0 h 487"/>
                  <a:gd name="T6" fmla="*/ 0 w 214"/>
                  <a:gd name="T7" fmla="*/ 234 h 487"/>
                  <a:gd name="T8" fmla="*/ 0 w 214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487">
                    <a:moveTo>
                      <a:pt x="0" y="487"/>
                    </a:moveTo>
                    <a:lnTo>
                      <a:pt x="214" y="281"/>
                    </a:lnTo>
                    <a:lnTo>
                      <a:pt x="214" y="0"/>
                    </a:lnTo>
                    <a:lnTo>
                      <a:pt x="0" y="234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EAA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7" name="Freeform 416">
                <a:extLst>
                  <a:ext uri="{FF2B5EF4-FFF2-40B4-BE49-F238E27FC236}">
                    <a16:creationId xmlns:a16="http://schemas.microsoft.com/office/drawing/2014/main" id="{1FD29A1A-F205-DDA0-4EBE-D56E3CB31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3501" y="4344989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8" name="Freeform 417">
                <a:extLst>
                  <a:ext uri="{FF2B5EF4-FFF2-40B4-BE49-F238E27FC236}">
                    <a16:creationId xmlns:a16="http://schemas.microsoft.com/office/drawing/2014/main" id="{A4447543-93A1-B838-A19F-2F6A77E0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447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89" name="Freeform 418">
                <a:extLst>
                  <a:ext uri="{FF2B5EF4-FFF2-40B4-BE49-F238E27FC236}">
                    <a16:creationId xmlns:a16="http://schemas.microsoft.com/office/drawing/2014/main" id="{0ADD278C-6B23-1402-E061-5BEC86F4C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595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0" name="Freeform 419">
                <a:extLst>
                  <a:ext uri="{FF2B5EF4-FFF2-40B4-BE49-F238E27FC236}">
                    <a16:creationId xmlns:a16="http://schemas.microsoft.com/office/drawing/2014/main" id="{BDCC27F1-BBB8-7618-99F1-FFE8466B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1076" y="4344989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1" name="Freeform 420">
                <a:extLst>
                  <a:ext uri="{FF2B5EF4-FFF2-40B4-BE49-F238E27FC236}">
                    <a16:creationId xmlns:a16="http://schemas.microsoft.com/office/drawing/2014/main" id="{D68F46C8-4AAC-05A7-3F51-F4559E6C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840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2" name="Freeform 421">
                <a:extLst>
                  <a:ext uri="{FF2B5EF4-FFF2-40B4-BE49-F238E27FC236}">
                    <a16:creationId xmlns:a16="http://schemas.microsoft.com/office/drawing/2014/main" id="{22AC4FB2-71C2-0D9C-5116-1B8238489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6701" y="4344989"/>
                <a:ext cx="138113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3" name="Freeform 422">
                <a:extLst>
                  <a:ext uri="{FF2B5EF4-FFF2-40B4-BE49-F238E27FC236}">
                    <a16:creationId xmlns:a16="http://schemas.microsoft.com/office/drawing/2014/main" id="{58380083-F2CB-5AB0-EBF8-9FC46EA55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0851" y="4344989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4" name="Freeform 423">
                <a:extLst>
                  <a:ext uri="{FF2B5EF4-FFF2-40B4-BE49-F238E27FC236}">
                    <a16:creationId xmlns:a16="http://schemas.microsoft.com/office/drawing/2014/main" id="{90C36E76-564E-F5C5-D004-7C56BFA77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5001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5" name="Freeform 424">
                <a:extLst>
                  <a:ext uri="{FF2B5EF4-FFF2-40B4-BE49-F238E27FC236}">
                    <a16:creationId xmlns:a16="http://schemas.microsoft.com/office/drawing/2014/main" id="{F25F6643-9C41-2C71-6E4B-3469C219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9151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6" name="Freeform 425">
                <a:extLst>
                  <a:ext uri="{FF2B5EF4-FFF2-40B4-BE49-F238E27FC236}">
                    <a16:creationId xmlns:a16="http://schemas.microsoft.com/office/drawing/2014/main" id="{90CFE6AB-B4D0-2246-C65D-3AEAA0EE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6476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7" name="Freeform 426">
                <a:extLst>
                  <a:ext uri="{FF2B5EF4-FFF2-40B4-BE49-F238E27FC236}">
                    <a16:creationId xmlns:a16="http://schemas.microsoft.com/office/drawing/2014/main" id="{244ABF2E-A59C-507B-B23C-B2CDE2DA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4276" y="4344989"/>
                <a:ext cx="139700" cy="79375"/>
              </a:xfrm>
              <a:custGeom>
                <a:avLst/>
                <a:gdLst>
                  <a:gd name="T0" fmla="*/ 0 w 440"/>
                  <a:gd name="T1" fmla="*/ 243 h 249"/>
                  <a:gd name="T2" fmla="*/ 225 w 440"/>
                  <a:gd name="T3" fmla="*/ 249 h 249"/>
                  <a:gd name="T4" fmla="*/ 440 w 440"/>
                  <a:gd name="T5" fmla="*/ 0 h 249"/>
                  <a:gd name="T6" fmla="*/ 215 w 440"/>
                  <a:gd name="T7" fmla="*/ 0 h 249"/>
                  <a:gd name="T8" fmla="*/ 0 w 440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8" name="Freeform 427">
                <a:extLst>
                  <a:ext uri="{FF2B5EF4-FFF2-40B4-BE49-F238E27FC236}">
                    <a16:creationId xmlns:a16="http://schemas.microsoft.com/office/drawing/2014/main" id="{9AE364A2-F232-5CEF-9040-A92F04FC4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4776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99" name="Freeform 428">
                <a:extLst>
                  <a:ext uri="{FF2B5EF4-FFF2-40B4-BE49-F238E27FC236}">
                    <a16:creationId xmlns:a16="http://schemas.microsoft.com/office/drawing/2014/main" id="{7921D72C-FE65-08EF-6765-C37CC9E6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0989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0" name="Freeform 429">
                <a:extLst>
                  <a:ext uri="{FF2B5EF4-FFF2-40B4-BE49-F238E27FC236}">
                    <a16:creationId xmlns:a16="http://schemas.microsoft.com/office/drawing/2014/main" id="{CB8DD56C-ADD8-2BB0-75F4-18288B0AF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0289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1" name="Freeform 430">
                <a:extLst>
                  <a:ext uri="{FF2B5EF4-FFF2-40B4-BE49-F238E27FC236}">
                    <a16:creationId xmlns:a16="http://schemas.microsoft.com/office/drawing/2014/main" id="{9887072B-CD18-AF93-3B64-8F6E48A8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602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2" name="Freeform 431">
                <a:extLst>
                  <a:ext uri="{FF2B5EF4-FFF2-40B4-BE49-F238E27FC236}">
                    <a16:creationId xmlns:a16="http://schemas.microsoft.com/office/drawing/2014/main" id="{476F6D9C-3F67-F517-7D7D-5D7FD9AE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1764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3" name="Freeform 432">
                <a:extLst>
                  <a:ext uri="{FF2B5EF4-FFF2-40B4-BE49-F238E27FC236}">
                    <a16:creationId xmlns:a16="http://schemas.microsoft.com/office/drawing/2014/main" id="{5B2D0E51-817A-DEC9-D94C-3B1950C5F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0676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4" name="Freeform 433">
                <a:extLst>
                  <a:ext uri="{FF2B5EF4-FFF2-40B4-BE49-F238E27FC236}">
                    <a16:creationId xmlns:a16="http://schemas.microsoft.com/office/drawing/2014/main" id="{7612A7EE-90D0-9B44-A981-D1B7FB86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00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5" name="Freeform 434">
                <a:extLst>
                  <a:ext uri="{FF2B5EF4-FFF2-40B4-BE49-F238E27FC236}">
                    <a16:creationId xmlns:a16="http://schemas.microsoft.com/office/drawing/2014/main" id="{D21A81DD-2D0E-1257-1AE7-3E80911D0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7389" y="4344989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6" name="Freeform 435">
                <a:extLst>
                  <a:ext uri="{FF2B5EF4-FFF2-40B4-BE49-F238E27FC236}">
                    <a16:creationId xmlns:a16="http://schemas.microsoft.com/office/drawing/2014/main" id="{7C3FDC5E-F380-A895-A8AC-88399672A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6251" y="4327526"/>
                <a:ext cx="146050" cy="73025"/>
              </a:xfrm>
              <a:custGeom>
                <a:avLst/>
                <a:gdLst>
                  <a:gd name="T0" fmla="*/ 237 w 462"/>
                  <a:gd name="T1" fmla="*/ 230 h 230"/>
                  <a:gd name="T2" fmla="*/ 462 w 462"/>
                  <a:gd name="T3" fmla="*/ 0 h 230"/>
                  <a:gd name="T4" fmla="*/ 231 w 462"/>
                  <a:gd name="T5" fmla="*/ 0 h 230"/>
                  <a:gd name="T6" fmla="*/ 0 w 462"/>
                  <a:gd name="T7" fmla="*/ 230 h 230"/>
                  <a:gd name="T8" fmla="*/ 237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237" y="230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7" name="Freeform 436">
                <a:extLst>
                  <a:ext uri="{FF2B5EF4-FFF2-40B4-BE49-F238E27FC236}">
                    <a16:creationId xmlns:a16="http://schemas.microsoft.com/office/drawing/2014/main" id="{15C06DB9-D53B-2C2F-A01F-370468047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0864" y="4327526"/>
                <a:ext cx="71438" cy="96838"/>
              </a:xfrm>
              <a:custGeom>
                <a:avLst/>
                <a:gdLst>
                  <a:gd name="T0" fmla="*/ 225 w 225"/>
                  <a:gd name="T1" fmla="*/ 0 h 305"/>
                  <a:gd name="T2" fmla="*/ 0 w 225"/>
                  <a:gd name="T3" fmla="*/ 230 h 305"/>
                  <a:gd name="T4" fmla="*/ 0 w 225"/>
                  <a:gd name="T5" fmla="*/ 305 h 305"/>
                  <a:gd name="T6" fmla="*/ 225 w 225"/>
                  <a:gd name="T7" fmla="*/ 87 h 305"/>
                  <a:gd name="T8" fmla="*/ 225 w 225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0"/>
                    </a:move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8" name="Rectangle 437">
                <a:extLst>
                  <a:ext uri="{FF2B5EF4-FFF2-40B4-BE49-F238E27FC236}">
                    <a16:creationId xmlns:a16="http://schemas.microsoft.com/office/drawing/2014/main" id="{28EA6A74-62FD-85BF-59D4-24041B222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2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09" name="Freeform 438">
                <a:extLst>
                  <a:ext uri="{FF2B5EF4-FFF2-40B4-BE49-F238E27FC236}">
                    <a16:creationId xmlns:a16="http://schemas.microsoft.com/office/drawing/2014/main" id="{AAF983FF-E6BF-B700-5309-56EDA925A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3239" y="43275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0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0" name="Rectangle 439">
                <a:extLst>
                  <a:ext uri="{FF2B5EF4-FFF2-40B4-BE49-F238E27FC236}">
                    <a16:creationId xmlns:a16="http://schemas.microsoft.com/office/drawing/2014/main" id="{E4AEB4F2-1E22-BCED-9ED9-39BA192FE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26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1" name="Freeform 440">
                <a:extLst>
                  <a:ext uri="{FF2B5EF4-FFF2-40B4-BE49-F238E27FC236}">
                    <a16:creationId xmlns:a16="http://schemas.microsoft.com/office/drawing/2014/main" id="{6DD0F357-E310-2607-9C22-C5154C3DD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8626" y="4327526"/>
                <a:ext cx="146050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2" name="Freeform 441">
                <a:extLst>
                  <a:ext uri="{FF2B5EF4-FFF2-40B4-BE49-F238E27FC236}">
                    <a16:creationId xmlns:a16="http://schemas.microsoft.com/office/drawing/2014/main" id="{23006A38-9461-3512-12A0-5644AC713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1539" y="4344989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3" name="Freeform 442">
                <a:extLst>
                  <a:ext uri="{FF2B5EF4-FFF2-40B4-BE49-F238E27FC236}">
                    <a16:creationId xmlns:a16="http://schemas.microsoft.com/office/drawing/2014/main" id="{9518F5DE-5A91-11F9-F5BC-C6D4E7FC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8751" y="4344989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4" name="Freeform 443">
                <a:extLst>
                  <a:ext uri="{FF2B5EF4-FFF2-40B4-BE49-F238E27FC236}">
                    <a16:creationId xmlns:a16="http://schemas.microsoft.com/office/drawing/2014/main" id="{C2574C86-03B5-42AA-10C9-39EE1F2E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32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5" name="Freeform 444">
                <a:extLst>
                  <a:ext uri="{FF2B5EF4-FFF2-40B4-BE49-F238E27FC236}">
                    <a16:creationId xmlns:a16="http://schemas.microsoft.com/office/drawing/2014/main" id="{17985A18-5419-2056-1220-08698596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37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6" name="Freeform 445">
                <a:extLst>
                  <a:ext uri="{FF2B5EF4-FFF2-40B4-BE49-F238E27FC236}">
                    <a16:creationId xmlns:a16="http://schemas.microsoft.com/office/drawing/2014/main" id="{A56EAD8A-F338-D475-7958-DC0F0580A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1564" y="4344989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7" name="Freeform 446">
                <a:extLst>
                  <a:ext uri="{FF2B5EF4-FFF2-40B4-BE49-F238E27FC236}">
                    <a16:creationId xmlns:a16="http://schemas.microsoft.com/office/drawing/2014/main" id="{F8A0ED5E-4196-6584-07F8-6663FE960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7226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0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0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8" name="Freeform 447">
                <a:extLst>
                  <a:ext uri="{FF2B5EF4-FFF2-40B4-BE49-F238E27FC236}">
                    <a16:creationId xmlns:a16="http://schemas.microsoft.com/office/drawing/2014/main" id="{60F38539-9472-27EE-9C1E-D43F79C31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1839" y="4327526"/>
                <a:ext cx="71438" cy="96838"/>
              </a:xfrm>
              <a:custGeom>
                <a:avLst/>
                <a:gdLst>
                  <a:gd name="T0" fmla="*/ 0 w 224"/>
                  <a:gd name="T1" fmla="*/ 230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19" name="Rectangle 448">
                <a:extLst>
                  <a:ext uri="{FF2B5EF4-FFF2-40B4-BE49-F238E27FC236}">
                    <a16:creationId xmlns:a16="http://schemas.microsoft.com/office/drawing/2014/main" id="{F0BD8A5B-E10B-9AB5-7F85-479B06146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226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0" name="Freeform 449">
                <a:extLst>
                  <a:ext uri="{FF2B5EF4-FFF2-40B4-BE49-F238E27FC236}">
                    <a16:creationId xmlns:a16="http://schemas.microsoft.com/office/drawing/2014/main" id="{1DAED995-F9C4-6BAD-E977-BD214F82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0701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0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0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1" name="Freeform 450">
                <a:extLst>
                  <a:ext uri="{FF2B5EF4-FFF2-40B4-BE49-F238E27FC236}">
                    <a16:creationId xmlns:a16="http://schemas.microsoft.com/office/drawing/2014/main" id="{E9467F44-E8F9-F89F-75DB-AA1BDE41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5314" y="4327526"/>
                <a:ext cx="71438" cy="96838"/>
              </a:xfrm>
              <a:custGeom>
                <a:avLst/>
                <a:gdLst>
                  <a:gd name="T0" fmla="*/ 224 w 224"/>
                  <a:gd name="T1" fmla="*/ 0 h 305"/>
                  <a:gd name="T2" fmla="*/ 0 w 224"/>
                  <a:gd name="T3" fmla="*/ 230 h 305"/>
                  <a:gd name="T4" fmla="*/ 0 w 224"/>
                  <a:gd name="T5" fmla="*/ 305 h 305"/>
                  <a:gd name="T6" fmla="*/ 224 w 224"/>
                  <a:gd name="T7" fmla="*/ 87 h 305"/>
                  <a:gd name="T8" fmla="*/ 224 w 224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0"/>
                    </a:move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2" name="Rectangle 451">
                <a:extLst>
                  <a:ext uri="{FF2B5EF4-FFF2-40B4-BE49-F238E27FC236}">
                    <a16:creationId xmlns:a16="http://schemas.microsoft.com/office/drawing/2014/main" id="{476F3461-2492-8A2E-5D89-2ACEBFE80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70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3" name="Freeform 452">
                <a:extLst>
                  <a:ext uri="{FF2B5EF4-FFF2-40B4-BE49-F238E27FC236}">
                    <a16:creationId xmlns:a16="http://schemas.microsoft.com/office/drawing/2014/main" id="{5BCCEC17-D389-3CEE-B717-119824A12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5076" y="4344989"/>
                <a:ext cx="139700" cy="79375"/>
              </a:xfrm>
              <a:custGeom>
                <a:avLst/>
                <a:gdLst>
                  <a:gd name="T0" fmla="*/ 224 w 439"/>
                  <a:gd name="T1" fmla="*/ 249 h 249"/>
                  <a:gd name="T2" fmla="*/ 439 w 439"/>
                  <a:gd name="T3" fmla="*/ 0 h 249"/>
                  <a:gd name="T4" fmla="*/ 214 w 439"/>
                  <a:gd name="T5" fmla="*/ 0 h 249"/>
                  <a:gd name="T6" fmla="*/ 0 w 439"/>
                  <a:gd name="T7" fmla="*/ 243 h 249"/>
                  <a:gd name="T8" fmla="*/ 224 w 439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24" y="249"/>
                    </a:move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4" name="Freeform 453">
                <a:extLst>
                  <a:ext uri="{FF2B5EF4-FFF2-40B4-BE49-F238E27FC236}">
                    <a16:creationId xmlns:a16="http://schemas.microsoft.com/office/drawing/2014/main" id="{989427E8-85A8-7D73-3821-E951090F3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4344989"/>
                <a:ext cx="139700" cy="79375"/>
              </a:xfrm>
              <a:custGeom>
                <a:avLst/>
                <a:gdLst>
                  <a:gd name="T0" fmla="*/ 224 w 439"/>
                  <a:gd name="T1" fmla="*/ 249 h 249"/>
                  <a:gd name="T2" fmla="*/ 439 w 439"/>
                  <a:gd name="T3" fmla="*/ 0 h 249"/>
                  <a:gd name="T4" fmla="*/ 214 w 439"/>
                  <a:gd name="T5" fmla="*/ 0 h 249"/>
                  <a:gd name="T6" fmla="*/ 0 w 439"/>
                  <a:gd name="T7" fmla="*/ 243 h 249"/>
                  <a:gd name="T8" fmla="*/ 224 w 439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24" y="249"/>
                    </a:move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5" name="Freeform 454">
                <a:extLst>
                  <a:ext uri="{FF2B5EF4-FFF2-40B4-BE49-F238E27FC236}">
                    <a16:creationId xmlns:a16="http://schemas.microsoft.com/office/drawing/2014/main" id="{E3471802-E33B-1A11-5BEE-6FB00CC4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5089" y="4327526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0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6" name="Rectangle 455">
                <a:extLst>
                  <a:ext uri="{FF2B5EF4-FFF2-40B4-BE49-F238E27FC236}">
                    <a16:creationId xmlns:a16="http://schemas.microsoft.com/office/drawing/2014/main" id="{8639B333-ABF1-DCA6-FF39-1852247C1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88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7" name="Freeform 456">
                <a:extLst>
                  <a:ext uri="{FF2B5EF4-FFF2-40B4-BE49-F238E27FC236}">
                    <a16:creationId xmlns:a16="http://schemas.microsoft.com/office/drawing/2014/main" id="{1D92EA6D-05AF-B643-2F17-BEFD68E07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8889" y="4327526"/>
                <a:ext cx="147638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8" name="Freeform 457">
                <a:extLst>
                  <a:ext uri="{FF2B5EF4-FFF2-40B4-BE49-F238E27FC236}">
                    <a16:creationId xmlns:a16="http://schemas.microsoft.com/office/drawing/2014/main" id="{B5C354C1-879D-09C0-B79A-8EC66439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0826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29" name="Rectangle 458">
                <a:extLst>
                  <a:ext uri="{FF2B5EF4-FFF2-40B4-BE49-F238E27FC236}">
                    <a16:creationId xmlns:a16="http://schemas.microsoft.com/office/drawing/2014/main" id="{F0612876-5E75-E917-1DCC-0CBA9BFBA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462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0" name="Freeform 459">
                <a:extLst>
                  <a:ext uri="{FF2B5EF4-FFF2-40B4-BE49-F238E27FC236}">
                    <a16:creationId xmlns:a16="http://schemas.microsoft.com/office/drawing/2014/main" id="{394045C0-5C8E-73BD-4A70-2796D9D1B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26" y="4327526"/>
                <a:ext cx="147638" cy="73025"/>
              </a:xfrm>
              <a:custGeom>
                <a:avLst/>
                <a:gdLst>
                  <a:gd name="T0" fmla="*/ 0 w 462"/>
                  <a:gd name="T1" fmla="*/ 230 h 230"/>
                  <a:gd name="T2" fmla="*/ 237 w 462"/>
                  <a:gd name="T3" fmla="*/ 230 h 230"/>
                  <a:gd name="T4" fmla="*/ 462 w 462"/>
                  <a:gd name="T5" fmla="*/ 0 h 230"/>
                  <a:gd name="T6" fmla="*/ 231 w 462"/>
                  <a:gd name="T7" fmla="*/ 0 h 230"/>
                  <a:gd name="T8" fmla="*/ 0 w 462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1" name="Freeform 460">
                <a:extLst>
                  <a:ext uri="{FF2B5EF4-FFF2-40B4-BE49-F238E27FC236}">
                    <a16:creationId xmlns:a16="http://schemas.microsoft.com/office/drawing/2014/main" id="{C88CFBAE-FB23-22B4-0C36-2EEBD3CF1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3389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2" name="Rectangle 461">
                <a:extLst>
                  <a:ext uri="{FF2B5EF4-FFF2-40B4-BE49-F238E27FC236}">
                    <a16:creationId xmlns:a16="http://schemas.microsoft.com/office/drawing/2014/main" id="{450B7B97-7A86-F88E-D068-28A2F8AB1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71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3" name="Freeform 462">
                <a:extLst>
                  <a:ext uri="{FF2B5EF4-FFF2-40B4-BE49-F238E27FC236}">
                    <a16:creationId xmlns:a16="http://schemas.microsoft.com/office/drawing/2014/main" id="{2C89A74F-BE4C-EA69-5134-B939F1B1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7189" y="4327526"/>
                <a:ext cx="147638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4" name="Freeform 463">
                <a:extLst>
                  <a:ext uri="{FF2B5EF4-FFF2-40B4-BE49-F238E27FC236}">
                    <a16:creationId xmlns:a16="http://schemas.microsoft.com/office/drawing/2014/main" id="{F8276A98-C56D-1957-B12A-4173426AA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4364" y="4327526"/>
                <a:ext cx="71438" cy="96838"/>
              </a:xfrm>
              <a:custGeom>
                <a:avLst/>
                <a:gdLst>
                  <a:gd name="T0" fmla="*/ 0 w 225"/>
                  <a:gd name="T1" fmla="*/ 305 h 305"/>
                  <a:gd name="T2" fmla="*/ 225 w 225"/>
                  <a:gd name="T3" fmla="*/ 87 h 305"/>
                  <a:gd name="T4" fmla="*/ 225 w 225"/>
                  <a:gd name="T5" fmla="*/ 0 h 305"/>
                  <a:gd name="T6" fmla="*/ 0 w 225"/>
                  <a:gd name="T7" fmla="*/ 230 h 305"/>
                  <a:gd name="T8" fmla="*/ 0 w 225"/>
                  <a:gd name="T9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305"/>
                    </a:move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5" name="Freeform 464">
                <a:extLst>
                  <a:ext uri="{FF2B5EF4-FFF2-40B4-BE49-F238E27FC236}">
                    <a16:creationId xmlns:a16="http://schemas.microsoft.com/office/drawing/2014/main" id="{8FFDD239-944A-88EC-F9A3-71A160317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9751" y="4327526"/>
                <a:ext cx="146050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6" name="Rectangle 465">
                <a:extLst>
                  <a:ext uri="{FF2B5EF4-FFF2-40B4-BE49-F238E27FC236}">
                    <a16:creationId xmlns:a16="http://schemas.microsoft.com/office/drawing/2014/main" id="{C663E14B-C910-6CB9-6BFF-0016C871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97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7" name="Freeform 466">
                <a:extLst>
                  <a:ext uri="{FF2B5EF4-FFF2-40B4-BE49-F238E27FC236}">
                    <a16:creationId xmlns:a16="http://schemas.microsoft.com/office/drawing/2014/main" id="{0A41FF86-684D-D197-A4E2-FBFE3B1CF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6451" y="4327526"/>
                <a:ext cx="71438" cy="96838"/>
              </a:xfrm>
              <a:custGeom>
                <a:avLst/>
                <a:gdLst>
                  <a:gd name="T0" fmla="*/ 0 w 225"/>
                  <a:gd name="T1" fmla="*/ 230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8" name="Rectangle 467">
                <a:extLst>
                  <a:ext uri="{FF2B5EF4-FFF2-40B4-BE49-F238E27FC236}">
                    <a16:creationId xmlns:a16="http://schemas.microsoft.com/office/drawing/2014/main" id="{62F87E38-5528-795F-77AC-60464D4B5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1839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39" name="Freeform 468">
                <a:extLst>
                  <a:ext uri="{FF2B5EF4-FFF2-40B4-BE49-F238E27FC236}">
                    <a16:creationId xmlns:a16="http://schemas.microsoft.com/office/drawing/2014/main" id="{DBA01E30-E9B8-A65F-5974-717B088B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1839" y="4327526"/>
                <a:ext cx="146050" cy="73025"/>
              </a:xfrm>
              <a:custGeom>
                <a:avLst/>
                <a:gdLst>
                  <a:gd name="T0" fmla="*/ 462 w 462"/>
                  <a:gd name="T1" fmla="*/ 0 h 230"/>
                  <a:gd name="T2" fmla="*/ 231 w 462"/>
                  <a:gd name="T3" fmla="*/ 0 h 230"/>
                  <a:gd name="T4" fmla="*/ 0 w 462"/>
                  <a:gd name="T5" fmla="*/ 230 h 230"/>
                  <a:gd name="T6" fmla="*/ 237 w 462"/>
                  <a:gd name="T7" fmla="*/ 230 h 230"/>
                  <a:gd name="T8" fmla="*/ 462 w 462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0">
                    <a:moveTo>
                      <a:pt x="462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0" name="Freeform 469">
                <a:extLst>
                  <a:ext uri="{FF2B5EF4-FFF2-40B4-BE49-F238E27FC236}">
                    <a16:creationId xmlns:a16="http://schemas.microsoft.com/office/drawing/2014/main" id="{967CCAB0-60FF-24D2-4A58-D6CE4F1F7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9014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1" name="Freeform 470">
                <a:extLst>
                  <a:ext uri="{FF2B5EF4-FFF2-40B4-BE49-F238E27FC236}">
                    <a16:creationId xmlns:a16="http://schemas.microsoft.com/office/drawing/2014/main" id="{E7EF1476-5E52-A62B-3DAB-75CE7E80B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4401" y="4327526"/>
                <a:ext cx="146050" cy="73025"/>
              </a:xfrm>
              <a:custGeom>
                <a:avLst/>
                <a:gdLst>
                  <a:gd name="T0" fmla="*/ 461 w 461"/>
                  <a:gd name="T1" fmla="*/ 0 h 230"/>
                  <a:gd name="T2" fmla="*/ 231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2" name="Rectangle 471">
                <a:extLst>
                  <a:ext uri="{FF2B5EF4-FFF2-40B4-BE49-F238E27FC236}">
                    <a16:creationId xmlns:a16="http://schemas.microsoft.com/office/drawing/2014/main" id="{CB2CD758-634F-D709-1BF4-CB6E8FA11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440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3" name="Freeform 472">
                <a:extLst>
                  <a:ext uri="{FF2B5EF4-FFF2-40B4-BE49-F238E27FC236}">
                    <a16:creationId xmlns:a16="http://schemas.microsoft.com/office/drawing/2014/main" id="{82DEE618-720D-E66A-E350-8A0A4B8E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6976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4" name="Freeform 473">
                <a:extLst>
                  <a:ext uri="{FF2B5EF4-FFF2-40B4-BE49-F238E27FC236}">
                    <a16:creationId xmlns:a16="http://schemas.microsoft.com/office/drawing/2014/main" id="{36EBF415-3A23-D49F-A67C-E0371FAC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0776" y="4327526"/>
                <a:ext cx="147638" cy="73025"/>
              </a:xfrm>
              <a:custGeom>
                <a:avLst/>
                <a:gdLst>
                  <a:gd name="T0" fmla="*/ 231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1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5" name="Rectangle 474">
                <a:extLst>
                  <a:ext uri="{FF2B5EF4-FFF2-40B4-BE49-F238E27FC236}">
                    <a16:creationId xmlns:a16="http://schemas.microsoft.com/office/drawing/2014/main" id="{CD79B1A6-CE45-23EA-9580-78A6F61AA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077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6" name="Freeform 475">
                <a:extLst>
                  <a:ext uri="{FF2B5EF4-FFF2-40B4-BE49-F238E27FC236}">
                    <a16:creationId xmlns:a16="http://schemas.microsoft.com/office/drawing/2014/main" id="{0992E233-05F8-E256-4DA1-3239BC1DD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2826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7" name="Rectangle 476">
                <a:extLst>
                  <a:ext uri="{FF2B5EF4-FFF2-40B4-BE49-F238E27FC236}">
                    <a16:creationId xmlns:a16="http://schemas.microsoft.com/office/drawing/2014/main" id="{87522512-068B-94EC-D1CB-C38157034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626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8" name="Freeform 477">
                <a:extLst>
                  <a:ext uri="{FF2B5EF4-FFF2-40B4-BE49-F238E27FC236}">
                    <a16:creationId xmlns:a16="http://schemas.microsoft.com/office/drawing/2014/main" id="{5D5C5D57-3E88-B430-25F5-D74F09F68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26" y="4327526"/>
                <a:ext cx="147638" cy="73025"/>
              </a:xfrm>
              <a:custGeom>
                <a:avLst/>
                <a:gdLst>
                  <a:gd name="T0" fmla="*/ 231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1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49" name="Freeform 478">
                <a:extLst>
                  <a:ext uri="{FF2B5EF4-FFF2-40B4-BE49-F238E27FC236}">
                    <a16:creationId xmlns:a16="http://schemas.microsoft.com/office/drawing/2014/main" id="{A4222180-D574-A950-984F-B8E3942D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0376" y="4310064"/>
                <a:ext cx="73025" cy="114300"/>
              </a:xfrm>
              <a:custGeom>
                <a:avLst/>
                <a:gdLst>
                  <a:gd name="T0" fmla="*/ 0 w 232"/>
                  <a:gd name="T1" fmla="*/ 359 h 359"/>
                  <a:gd name="T2" fmla="*/ 232 w 232"/>
                  <a:gd name="T3" fmla="*/ 119 h 359"/>
                  <a:gd name="T4" fmla="*/ 232 w 232"/>
                  <a:gd name="T5" fmla="*/ 0 h 359"/>
                  <a:gd name="T6" fmla="*/ 0 w 232"/>
                  <a:gd name="T7" fmla="*/ 237 h 359"/>
                  <a:gd name="T8" fmla="*/ 0 w 232"/>
                  <a:gd name="T9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0" y="359"/>
                    </a:moveTo>
                    <a:lnTo>
                      <a:pt x="232" y="119"/>
                    </a:ln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0" name="Freeform 479">
                <a:extLst>
                  <a:ext uri="{FF2B5EF4-FFF2-40B4-BE49-F238E27FC236}">
                    <a16:creationId xmlns:a16="http://schemas.microsoft.com/office/drawing/2014/main" id="{557BF942-E07E-FACE-5ADE-E95CEE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4176" y="4310064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5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5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1" name="Rectangle 480">
                <a:extLst>
                  <a:ext uri="{FF2B5EF4-FFF2-40B4-BE49-F238E27FC236}">
                    <a16:creationId xmlns:a16="http://schemas.microsoft.com/office/drawing/2014/main" id="{03D86F73-E0A1-027E-0042-47740500C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4176" y="4384676"/>
                <a:ext cx="76200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2" name="Freeform 481">
                <a:extLst>
                  <a:ext uri="{FF2B5EF4-FFF2-40B4-BE49-F238E27FC236}">
                    <a16:creationId xmlns:a16="http://schemas.microsoft.com/office/drawing/2014/main" id="{D0AC355F-622A-965F-4471-2B3A35743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3051" y="4310064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3" name="Freeform 482">
                <a:extLst>
                  <a:ext uri="{FF2B5EF4-FFF2-40B4-BE49-F238E27FC236}">
                    <a16:creationId xmlns:a16="http://schemas.microsoft.com/office/drawing/2014/main" id="{418F97C3-50E8-D08B-8ABF-2D32B8988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8439" y="4310064"/>
                <a:ext cx="149225" cy="74613"/>
              </a:xfrm>
              <a:custGeom>
                <a:avLst/>
                <a:gdLst>
                  <a:gd name="T0" fmla="*/ 0 w 469"/>
                  <a:gd name="T1" fmla="*/ 237 h 237"/>
                  <a:gd name="T2" fmla="*/ 237 w 469"/>
                  <a:gd name="T3" fmla="*/ 237 h 237"/>
                  <a:gd name="T4" fmla="*/ 469 w 469"/>
                  <a:gd name="T5" fmla="*/ 0 h 237"/>
                  <a:gd name="T6" fmla="*/ 246 w 469"/>
                  <a:gd name="T7" fmla="*/ 0 h 237"/>
                  <a:gd name="T8" fmla="*/ 0 w 469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0" y="237"/>
                    </a:moveTo>
                    <a:lnTo>
                      <a:pt x="237" y="237"/>
                    </a:lnTo>
                    <a:lnTo>
                      <a:pt x="469" y="0"/>
                    </a:lnTo>
                    <a:lnTo>
                      <a:pt x="246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4" name="Rectangle 483">
                <a:extLst>
                  <a:ext uri="{FF2B5EF4-FFF2-40B4-BE49-F238E27FC236}">
                    <a16:creationId xmlns:a16="http://schemas.microsoft.com/office/drawing/2014/main" id="{810880C0-7756-3717-DC48-B0ACD866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439" y="4384676"/>
                <a:ext cx="74613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5" name="Freeform 484">
                <a:extLst>
                  <a:ext uri="{FF2B5EF4-FFF2-40B4-BE49-F238E27FC236}">
                    <a16:creationId xmlns:a16="http://schemas.microsoft.com/office/drawing/2014/main" id="{00D6D77D-7F3A-661D-8CFE-5AF60B60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3089" y="4221164"/>
                <a:ext cx="144463" cy="76200"/>
              </a:xfrm>
              <a:custGeom>
                <a:avLst/>
                <a:gdLst>
                  <a:gd name="T0" fmla="*/ 455 w 455"/>
                  <a:gd name="T1" fmla="*/ 0 h 236"/>
                  <a:gd name="T2" fmla="*/ 244 w 455"/>
                  <a:gd name="T3" fmla="*/ 0 h 236"/>
                  <a:gd name="T4" fmla="*/ 0 w 455"/>
                  <a:gd name="T5" fmla="*/ 236 h 236"/>
                  <a:gd name="T6" fmla="*/ 224 w 455"/>
                  <a:gd name="T7" fmla="*/ 236 h 236"/>
                  <a:gd name="T8" fmla="*/ 455 w 455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236">
                    <a:moveTo>
                      <a:pt x="455" y="0"/>
                    </a:moveTo>
                    <a:lnTo>
                      <a:pt x="244" y="0"/>
                    </a:lnTo>
                    <a:lnTo>
                      <a:pt x="0" y="236"/>
                    </a:lnTo>
                    <a:lnTo>
                      <a:pt x="224" y="236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6" name="Freeform 485">
                <a:extLst>
                  <a:ext uri="{FF2B5EF4-FFF2-40B4-BE49-F238E27FC236}">
                    <a16:creationId xmlns:a16="http://schemas.microsoft.com/office/drawing/2014/main" id="{C1495DEA-2E1D-7B95-D471-6CE5DE48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2939" y="4221164"/>
                <a:ext cx="74613" cy="198438"/>
              </a:xfrm>
              <a:custGeom>
                <a:avLst/>
                <a:gdLst>
                  <a:gd name="T0" fmla="*/ 0 w 231"/>
                  <a:gd name="T1" fmla="*/ 236 h 625"/>
                  <a:gd name="T2" fmla="*/ 0 w 231"/>
                  <a:gd name="T3" fmla="*/ 625 h 625"/>
                  <a:gd name="T4" fmla="*/ 231 w 231"/>
                  <a:gd name="T5" fmla="*/ 392 h 625"/>
                  <a:gd name="T6" fmla="*/ 231 w 231"/>
                  <a:gd name="T7" fmla="*/ 0 h 625"/>
                  <a:gd name="T8" fmla="*/ 0 w 231"/>
                  <a:gd name="T9" fmla="*/ 236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625">
                    <a:moveTo>
                      <a:pt x="0" y="236"/>
                    </a:moveTo>
                    <a:lnTo>
                      <a:pt x="0" y="625"/>
                    </a:lnTo>
                    <a:lnTo>
                      <a:pt x="231" y="392"/>
                    </a:lnTo>
                    <a:lnTo>
                      <a:pt x="231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7" name="Rectangle 486">
                <a:extLst>
                  <a:ext uri="{FF2B5EF4-FFF2-40B4-BE49-F238E27FC236}">
                    <a16:creationId xmlns:a16="http://schemas.microsoft.com/office/drawing/2014/main" id="{FF3590D2-5364-9D0B-455E-CF9C4995F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3089" y="4297364"/>
                <a:ext cx="69850" cy="12223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8" name="Freeform 487">
                <a:extLst>
                  <a:ext uri="{FF2B5EF4-FFF2-40B4-BE49-F238E27FC236}">
                    <a16:creationId xmlns:a16="http://schemas.microsoft.com/office/drawing/2014/main" id="{A6C9F61A-3F2D-2C97-4773-95AA3FB5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1" y="4283076"/>
                <a:ext cx="139700" cy="76200"/>
              </a:xfrm>
              <a:custGeom>
                <a:avLst/>
                <a:gdLst>
                  <a:gd name="T0" fmla="*/ 0 w 444"/>
                  <a:gd name="T1" fmla="*/ 241 h 241"/>
                  <a:gd name="T2" fmla="*/ 233 w 444"/>
                  <a:gd name="T3" fmla="*/ 241 h 241"/>
                  <a:gd name="T4" fmla="*/ 444 w 444"/>
                  <a:gd name="T5" fmla="*/ 0 h 241"/>
                  <a:gd name="T6" fmla="*/ 237 w 444"/>
                  <a:gd name="T7" fmla="*/ 0 h 241"/>
                  <a:gd name="T8" fmla="*/ 0 w 444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41">
                    <a:moveTo>
                      <a:pt x="0" y="241"/>
                    </a:moveTo>
                    <a:lnTo>
                      <a:pt x="233" y="241"/>
                    </a:lnTo>
                    <a:lnTo>
                      <a:pt x="444" y="0"/>
                    </a:lnTo>
                    <a:lnTo>
                      <a:pt x="237" y="0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59" name="Freeform 488">
                <a:extLst>
                  <a:ext uri="{FF2B5EF4-FFF2-40B4-BE49-F238E27FC236}">
                    <a16:creationId xmlns:a16="http://schemas.microsoft.com/office/drawing/2014/main" id="{6D23A9C6-5112-3BED-1666-EEB9E3EA5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5026" y="4283076"/>
                <a:ext cx="66675" cy="133350"/>
              </a:xfrm>
              <a:custGeom>
                <a:avLst/>
                <a:gdLst>
                  <a:gd name="T0" fmla="*/ 211 w 211"/>
                  <a:gd name="T1" fmla="*/ 204 h 418"/>
                  <a:gd name="T2" fmla="*/ 211 w 211"/>
                  <a:gd name="T3" fmla="*/ 0 h 418"/>
                  <a:gd name="T4" fmla="*/ 0 w 211"/>
                  <a:gd name="T5" fmla="*/ 241 h 418"/>
                  <a:gd name="T6" fmla="*/ 0 w 211"/>
                  <a:gd name="T7" fmla="*/ 418 h 418"/>
                  <a:gd name="T8" fmla="*/ 211 w 211"/>
                  <a:gd name="T9" fmla="*/ 20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18">
                    <a:moveTo>
                      <a:pt x="211" y="204"/>
                    </a:moveTo>
                    <a:lnTo>
                      <a:pt x="211" y="0"/>
                    </a:lnTo>
                    <a:lnTo>
                      <a:pt x="0" y="241"/>
                    </a:lnTo>
                    <a:lnTo>
                      <a:pt x="0" y="418"/>
                    </a:lnTo>
                    <a:lnTo>
                      <a:pt x="211" y="204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0" name="Rectangle 489">
                <a:extLst>
                  <a:ext uri="{FF2B5EF4-FFF2-40B4-BE49-F238E27FC236}">
                    <a16:creationId xmlns:a16="http://schemas.microsoft.com/office/drawing/2014/main" id="{E56C5DF8-3A26-CB46-CEEC-E430C7948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2001" y="4359276"/>
                <a:ext cx="73025" cy="5715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1" name="Freeform 490">
                <a:extLst>
                  <a:ext uri="{FF2B5EF4-FFF2-40B4-BE49-F238E27FC236}">
                    <a16:creationId xmlns:a16="http://schemas.microsoft.com/office/drawing/2014/main" id="{54B40895-C14E-5872-A1C1-5BC39B29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2639" y="4271964"/>
                <a:ext cx="134938" cy="71438"/>
              </a:xfrm>
              <a:custGeom>
                <a:avLst/>
                <a:gdLst>
                  <a:gd name="T0" fmla="*/ 425 w 425"/>
                  <a:gd name="T1" fmla="*/ 0 h 224"/>
                  <a:gd name="T2" fmla="*/ 214 w 425"/>
                  <a:gd name="T3" fmla="*/ 0 h 224"/>
                  <a:gd name="T4" fmla="*/ 0 w 425"/>
                  <a:gd name="T5" fmla="*/ 224 h 224"/>
                  <a:gd name="T6" fmla="*/ 221 w 425"/>
                  <a:gd name="T7" fmla="*/ 224 h 224"/>
                  <a:gd name="T8" fmla="*/ 425 w 425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5" h="224">
                    <a:moveTo>
                      <a:pt x="425" y="0"/>
                    </a:moveTo>
                    <a:lnTo>
                      <a:pt x="214" y="0"/>
                    </a:lnTo>
                    <a:lnTo>
                      <a:pt x="0" y="224"/>
                    </a:lnTo>
                    <a:lnTo>
                      <a:pt x="221" y="224"/>
                    </a:lnTo>
                    <a:lnTo>
                      <a:pt x="425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2" name="Freeform 491">
                <a:extLst>
                  <a:ext uri="{FF2B5EF4-FFF2-40B4-BE49-F238E27FC236}">
                    <a16:creationId xmlns:a16="http://schemas.microsoft.com/office/drawing/2014/main" id="{94CB15E8-153C-ED02-AAC2-DF684A62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2489" y="4271964"/>
                <a:ext cx="65088" cy="141288"/>
              </a:xfrm>
              <a:custGeom>
                <a:avLst/>
                <a:gdLst>
                  <a:gd name="T0" fmla="*/ 0 w 204"/>
                  <a:gd name="T1" fmla="*/ 224 h 445"/>
                  <a:gd name="T2" fmla="*/ 0 w 204"/>
                  <a:gd name="T3" fmla="*/ 445 h 445"/>
                  <a:gd name="T4" fmla="*/ 204 w 204"/>
                  <a:gd name="T5" fmla="*/ 232 h 445"/>
                  <a:gd name="T6" fmla="*/ 204 w 204"/>
                  <a:gd name="T7" fmla="*/ 0 h 445"/>
                  <a:gd name="T8" fmla="*/ 0 w 204"/>
                  <a:gd name="T9" fmla="*/ 22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445">
                    <a:moveTo>
                      <a:pt x="0" y="224"/>
                    </a:moveTo>
                    <a:lnTo>
                      <a:pt x="0" y="445"/>
                    </a:lnTo>
                    <a:lnTo>
                      <a:pt x="204" y="232"/>
                    </a:lnTo>
                    <a:lnTo>
                      <a:pt x="204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3" name="Rectangle 492">
                <a:extLst>
                  <a:ext uri="{FF2B5EF4-FFF2-40B4-BE49-F238E27FC236}">
                    <a16:creationId xmlns:a16="http://schemas.microsoft.com/office/drawing/2014/main" id="{EA06805D-F6DC-5DBA-F223-5FDC9A86F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2639" y="4343401"/>
                <a:ext cx="69850" cy="6985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4" name="Freeform 493">
                <a:extLst>
                  <a:ext uri="{FF2B5EF4-FFF2-40B4-BE49-F238E27FC236}">
                    <a16:creationId xmlns:a16="http://schemas.microsoft.com/office/drawing/2014/main" id="{B365EF4C-F654-952E-DF52-06AD0B779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6176" y="4056064"/>
                <a:ext cx="144463" cy="74613"/>
              </a:xfrm>
              <a:custGeom>
                <a:avLst/>
                <a:gdLst>
                  <a:gd name="T0" fmla="*/ 0 w 456"/>
                  <a:gd name="T1" fmla="*/ 236 h 236"/>
                  <a:gd name="T2" fmla="*/ 232 w 456"/>
                  <a:gd name="T3" fmla="*/ 236 h 236"/>
                  <a:gd name="T4" fmla="*/ 456 w 456"/>
                  <a:gd name="T5" fmla="*/ 0 h 236"/>
                  <a:gd name="T6" fmla="*/ 249 w 456"/>
                  <a:gd name="T7" fmla="*/ 0 h 236"/>
                  <a:gd name="T8" fmla="*/ 0 w 456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6" h="236">
                    <a:moveTo>
                      <a:pt x="0" y="236"/>
                    </a:moveTo>
                    <a:lnTo>
                      <a:pt x="232" y="236"/>
                    </a:lnTo>
                    <a:lnTo>
                      <a:pt x="456" y="0"/>
                    </a:lnTo>
                    <a:lnTo>
                      <a:pt x="249" y="0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5" name="Rectangle 494">
                <a:extLst>
                  <a:ext uri="{FF2B5EF4-FFF2-40B4-BE49-F238E27FC236}">
                    <a16:creationId xmlns:a16="http://schemas.microsoft.com/office/drawing/2014/main" id="{9F0F2BD2-E3BA-BF3B-2C47-1754474B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6176" y="4130676"/>
                <a:ext cx="73025" cy="288925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6" name="Freeform 495">
                <a:extLst>
                  <a:ext uri="{FF2B5EF4-FFF2-40B4-BE49-F238E27FC236}">
                    <a16:creationId xmlns:a16="http://schemas.microsoft.com/office/drawing/2014/main" id="{8F1D9741-B2E9-504D-D8FB-83AD44FD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9201" y="4056064"/>
                <a:ext cx="71438" cy="363538"/>
              </a:xfrm>
              <a:custGeom>
                <a:avLst/>
                <a:gdLst>
                  <a:gd name="T0" fmla="*/ 224 w 224"/>
                  <a:gd name="T1" fmla="*/ 0 h 1149"/>
                  <a:gd name="T2" fmla="*/ 0 w 224"/>
                  <a:gd name="T3" fmla="*/ 236 h 1149"/>
                  <a:gd name="T4" fmla="*/ 0 w 224"/>
                  <a:gd name="T5" fmla="*/ 1149 h 1149"/>
                  <a:gd name="T6" fmla="*/ 224 w 224"/>
                  <a:gd name="T7" fmla="*/ 903 h 1149"/>
                  <a:gd name="T8" fmla="*/ 224 w 224"/>
                  <a:gd name="T9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149">
                    <a:moveTo>
                      <a:pt x="224" y="0"/>
                    </a:moveTo>
                    <a:lnTo>
                      <a:pt x="0" y="236"/>
                    </a:lnTo>
                    <a:lnTo>
                      <a:pt x="0" y="1149"/>
                    </a:lnTo>
                    <a:lnTo>
                      <a:pt x="224" y="903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7" name="Freeform 496">
                <a:extLst>
                  <a:ext uri="{FF2B5EF4-FFF2-40B4-BE49-F238E27FC236}">
                    <a16:creationId xmlns:a16="http://schemas.microsoft.com/office/drawing/2014/main" id="{E6984D3E-A584-D493-C103-D4ACC1615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2076" y="4310064"/>
                <a:ext cx="74613" cy="114300"/>
              </a:xfrm>
              <a:custGeom>
                <a:avLst/>
                <a:gdLst>
                  <a:gd name="T0" fmla="*/ 232 w 232"/>
                  <a:gd name="T1" fmla="*/ 119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9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8" name="Rectangle 497">
                <a:extLst>
                  <a:ext uri="{FF2B5EF4-FFF2-40B4-BE49-F238E27FC236}">
                    <a16:creationId xmlns:a16="http://schemas.microsoft.com/office/drawing/2014/main" id="{F1B460D9-377E-68A2-A7A1-EB19DAB8B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7464" y="4384676"/>
                <a:ext cx="74613" cy="396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69" name="Freeform 498">
                <a:extLst>
                  <a:ext uri="{FF2B5EF4-FFF2-40B4-BE49-F238E27FC236}">
                    <a16:creationId xmlns:a16="http://schemas.microsoft.com/office/drawing/2014/main" id="{13117300-FE7C-90F7-0134-83E4CA67A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7464" y="4310064"/>
                <a:ext cx="149225" cy="74613"/>
              </a:xfrm>
              <a:custGeom>
                <a:avLst/>
                <a:gdLst>
                  <a:gd name="T0" fmla="*/ 0 w 469"/>
                  <a:gd name="T1" fmla="*/ 237 h 237"/>
                  <a:gd name="T2" fmla="*/ 237 w 469"/>
                  <a:gd name="T3" fmla="*/ 237 h 237"/>
                  <a:gd name="T4" fmla="*/ 469 w 469"/>
                  <a:gd name="T5" fmla="*/ 0 h 237"/>
                  <a:gd name="T6" fmla="*/ 246 w 469"/>
                  <a:gd name="T7" fmla="*/ 0 h 237"/>
                  <a:gd name="T8" fmla="*/ 0 w 469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0" y="237"/>
                    </a:moveTo>
                    <a:lnTo>
                      <a:pt x="237" y="237"/>
                    </a:lnTo>
                    <a:lnTo>
                      <a:pt x="469" y="0"/>
                    </a:lnTo>
                    <a:lnTo>
                      <a:pt x="246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0" name="Rectangle 499">
                <a:extLst>
                  <a:ext uri="{FF2B5EF4-FFF2-40B4-BE49-F238E27FC236}">
                    <a16:creationId xmlns:a16="http://schemas.microsoft.com/office/drawing/2014/main" id="{52783E0A-F39B-0CF1-89B2-BC4BFC36A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2551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1" name="Freeform 500">
                <a:extLst>
                  <a:ext uri="{FF2B5EF4-FFF2-40B4-BE49-F238E27FC236}">
                    <a16:creationId xmlns:a16="http://schemas.microsoft.com/office/drawing/2014/main" id="{ECC3925B-EB78-2264-A952-2CD30509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1" y="4327526"/>
                <a:ext cx="69850" cy="96838"/>
              </a:xfrm>
              <a:custGeom>
                <a:avLst/>
                <a:gdLst>
                  <a:gd name="T0" fmla="*/ 0 w 224"/>
                  <a:gd name="T1" fmla="*/ 230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0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2" name="Freeform 501">
                <a:extLst>
                  <a:ext uri="{FF2B5EF4-FFF2-40B4-BE49-F238E27FC236}">
                    <a16:creationId xmlns:a16="http://schemas.microsoft.com/office/drawing/2014/main" id="{BE9B44C1-689F-935F-9A9E-E7487CDB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551" y="4327526"/>
                <a:ext cx="146050" cy="73025"/>
              </a:xfrm>
              <a:custGeom>
                <a:avLst/>
                <a:gdLst>
                  <a:gd name="T0" fmla="*/ 0 w 461"/>
                  <a:gd name="T1" fmla="*/ 230 h 230"/>
                  <a:gd name="T2" fmla="*/ 237 w 461"/>
                  <a:gd name="T3" fmla="*/ 230 h 230"/>
                  <a:gd name="T4" fmla="*/ 461 w 461"/>
                  <a:gd name="T5" fmla="*/ 0 h 230"/>
                  <a:gd name="T6" fmla="*/ 231 w 461"/>
                  <a:gd name="T7" fmla="*/ 0 h 230"/>
                  <a:gd name="T8" fmla="*/ 0 w 461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0" y="230"/>
                    </a:moveTo>
                    <a:lnTo>
                      <a:pt x="237" y="230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3" name="Freeform 502">
                <a:extLst>
                  <a:ext uri="{FF2B5EF4-FFF2-40B4-BE49-F238E27FC236}">
                    <a16:creationId xmlns:a16="http://schemas.microsoft.com/office/drawing/2014/main" id="{881B252C-B3F8-2006-396A-1DFAE6A9E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1164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4" name="Rectangle 503">
                <a:extLst>
                  <a:ext uri="{FF2B5EF4-FFF2-40B4-BE49-F238E27FC236}">
                    <a16:creationId xmlns:a16="http://schemas.microsoft.com/office/drawing/2014/main" id="{4D076F66-FE8A-B651-72FB-6288F2EE5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6551" y="4400551"/>
                <a:ext cx="74613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5" name="Freeform 504">
                <a:extLst>
                  <a:ext uri="{FF2B5EF4-FFF2-40B4-BE49-F238E27FC236}">
                    <a16:creationId xmlns:a16="http://schemas.microsoft.com/office/drawing/2014/main" id="{C6F71E20-10C9-18D4-384C-E6B7C829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6551" y="4327526"/>
                <a:ext cx="146050" cy="73025"/>
              </a:xfrm>
              <a:custGeom>
                <a:avLst/>
                <a:gdLst>
                  <a:gd name="T0" fmla="*/ 230 w 461"/>
                  <a:gd name="T1" fmla="*/ 0 h 230"/>
                  <a:gd name="T2" fmla="*/ 0 w 461"/>
                  <a:gd name="T3" fmla="*/ 230 h 230"/>
                  <a:gd name="T4" fmla="*/ 237 w 461"/>
                  <a:gd name="T5" fmla="*/ 230 h 230"/>
                  <a:gd name="T6" fmla="*/ 461 w 461"/>
                  <a:gd name="T7" fmla="*/ 0 h 230"/>
                  <a:gd name="T8" fmla="*/ 230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230" y="0"/>
                    </a:move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6" name="Rectangle 505">
                <a:extLst>
                  <a:ext uri="{FF2B5EF4-FFF2-40B4-BE49-F238E27FC236}">
                    <a16:creationId xmlns:a16="http://schemas.microsoft.com/office/drawing/2014/main" id="{3EBED204-96D8-DE9F-BE41-F7CC18735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1689" y="4400551"/>
                <a:ext cx="76200" cy="23813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7" name="Freeform 506">
                <a:extLst>
                  <a:ext uri="{FF2B5EF4-FFF2-40B4-BE49-F238E27FC236}">
                    <a16:creationId xmlns:a16="http://schemas.microsoft.com/office/drawing/2014/main" id="{8E069677-2CCE-1099-4278-09F047484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1689" y="4327526"/>
                <a:ext cx="147638" cy="73025"/>
              </a:xfrm>
              <a:custGeom>
                <a:avLst/>
                <a:gdLst>
                  <a:gd name="T0" fmla="*/ 461 w 461"/>
                  <a:gd name="T1" fmla="*/ 0 h 230"/>
                  <a:gd name="T2" fmla="*/ 231 w 461"/>
                  <a:gd name="T3" fmla="*/ 0 h 230"/>
                  <a:gd name="T4" fmla="*/ 0 w 461"/>
                  <a:gd name="T5" fmla="*/ 230 h 230"/>
                  <a:gd name="T6" fmla="*/ 237 w 461"/>
                  <a:gd name="T7" fmla="*/ 230 h 230"/>
                  <a:gd name="T8" fmla="*/ 461 w 46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0">
                    <a:moveTo>
                      <a:pt x="461" y="0"/>
                    </a:moveTo>
                    <a:lnTo>
                      <a:pt x="231" y="0"/>
                    </a:lnTo>
                    <a:lnTo>
                      <a:pt x="0" y="230"/>
                    </a:lnTo>
                    <a:lnTo>
                      <a:pt x="237" y="23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8" name="Freeform 507">
                <a:extLst>
                  <a:ext uri="{FF2B5EF4-FFF2-40B4-BE49-F238E27FC236}">
                    <a16:creationId xmlns:a16="http://schemas.microsoft.com/office/drawing/2014/main" id="{806B8DA0-7171-4F91-7742-E1BFDF7D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7889" y="4327526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0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0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79" name="Rectangle 508">
                <a:extLst>
                  <a:ext uri="{FF2B5EF4-FFF2-40B4-BE49-F238E27FC236}">
                    <a16:creationId xmlns:a16="http://schemas.microsoft.com/office/drawing/2014/main" id="{6D4D9A73-5909-514A-2336-E8236662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4551" y="4384676"/>
                <a:ext cx="74613" cy="38100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0" name="Freeform 509">
                <a:extLst>
                  <a:ext uri="{FF2B5EF4-FFF2-40B4-BE49-F238E27FC236}">
                    <a16:creationId xmlns:a16="http://schemas.microsoft.com/office/drawing/2014/main" id="{A0D21863-079D-C2B9-3C5D-A5D237AE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9164" y="4310064"/>
                <a:ext cx="74613" cy="112713"/>
              </a:xfrm>
              <a:custGeom>
                <a:avLst/>
                <a:gdLst>
                  <a:gd name="T0" fmla="*/ 232 w 232"/>
                  <a:gd name="T1" fmla="*/ 118 h 359"/>
                  <a:gd name="T2" fmla="*/ 232 w 232"/>
                  <a:gd name="T3" fmla="*/ 0 h 359"/>
                  <a:gd name="T4" fmla="*/ 0 w 232"/>
                  <a:gd name="T5" fmla="*/ 237 h 359"/>
                  <a:gd name="T6" fmla="*/ 0 w 232"/>
                  <a:gd name="T7" fmla="*/ 359 h 359"/>
                  <a:gd name="T8" fmla="*/ 232 w 232"/>
                  <a:gd name="T9" fmla="*/ 11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359">
                    <a:moveTo>
                      <a:pt x="232" y="118"/>
                    </a:moveTo>
                    <a:lnTo>
                      <a:pt x="232" y="0"/>
                    </a:lnTo>
                    <a:lnTo>
                      <a:pt x="0" y="237"/>
                    </a:lnTo>
                    <a:lnTo>
                      <a:pt x="0" y="359"/>
                    </a:lnTo>
                    <a:lnTo>
                      <a:pt x="232" y="118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1" name="Freeform 510">
                <a:extLst>
                  <a:ext uri="{FF2B5EF4-FFF2-40B4-BE49-F238E27FC236}">
                    <a16:creationId xmlns:a16="http://schemas.microsoft.com/office/drawing/2014/main" id="{251AB972-C542-1100-1E56-EA482C2C3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4551" y="4310064"/>
                <a:ext cx="149225" cy="74613"/>
              </a:xfrm>
              <a:custGeom>
                <a:avLst/>
                <a:gdLst>
                  <a:gd name="T0" fmla="*/ 469 w 469"/>
                  <a:gd name="T1" fmla="*/ 0 h 237"/>
                  <a:gd name="T2" fmla="*/ 246 w 469"/>
                  <a:gd name="T3" fmla="*/ 0 h 237"/>
                  <a:gd name="T4" fmla="*/ 0 w 469"/>
                  <a:gd name="T5" fmla="*/ 237 h 237"/>
                  <a:gd name="T6" fmla="*/ 237 w 469"/>
                  <a:gd name="T7" fmla="*/ 237 h 237"/>
                  <a:gd name="T8" fmla="*/ 469 w 469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7">
                    <a:moveTo>
                      <a:pt x="469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7" y="237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2" name="Freeform 511">
                <a:extLst>
                  <a:ext uri="{FF2B5EF4-FFF2-40B4-BE49-F238E27FC236}">
                    <a16:creationId xmlns:a16="http://schemas.microsoft.com/office/drawing/2014/main" id="{FB89E286-DC0D-3428-5680-151029895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6339" y="4297364"/>
                <a:ext cx="71438" cy="122238"/>
              </a:xfrm>
              <a:custGeom>
                <a:avLst/>
                <a:gdLst>
                  <a:gd name="T0" fmla="*/ 225 w 225"/>
                  <a:gd name="T1" fmla="*/ 143 h 389"/>
                  <a:gd name="T2" fmla="*/ 225 w 225"/>
                  <a:gd name="T3" fmla="*/ 0 h 389"/>
                  <a:gd name="T4" fmla="*/ 0 w 225"/>
                  <a:gd name="T5" fmla="*/ 224 h 389"/>
                  <a:gd name="T6" fmla="*/ 0 w 225"/>
                  <a:gd name="T7" fmla="*/ 389 h 389"/>
                  <a:gd name="T8" fmla="*/ 225 w 225"/>
                  <a:gd name="T9" fmla="*/ 143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89">
                    <a:moveTo>
                      <a:pt x="225" y="143"/>
                    </a:moveTo>
                    <a:lnTo>
                      <a:pt x="225" y="0"/>
                    </a:lnTo>
                    <a:lnTo>
                      <a:pt x="0" y="224"/>
                    </a:lnTo>
                    <a:lnTo>
                      <a:pt x="0" y="389"/>
                    </a:lnTo>
                    <a:lnTo>
                      <a:pt x="225" y="143"/>
                    </a:lnTo>
                    <a:close/>
                  </a:path>
                </a:pathLst>
              </a:custGeom>
              <a:solidFill>
                <a:srgbClr val="4F2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3" name="Freeform 512">
                <a:extLst>
                  <a:ext uri="{FF2B5EF4-FFF2-40B4-BE49-F238E27FC236}">
                    <a16:creationId xmlns:a16="http://schemas.microsoft.com/office/drawing/2014/main" id="{88266D41-50B7-CAAD-BFC7-70198D40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6489" y="4297364"/>
                <a:ext cx="141288" cy="69850"/>
              </a:xfrm>
              <a:custGeom>
                <a:avLst/>
                <a:gdLst>
                  <a:gd name="T0" fmla="*/ 0 w 444"/>
                  <a:gd name="T1" fmla="*/ 224 h 224"/>
                  <a:gd name="T2" fmla="*/ 219 w 444"/>
                  <a:gd name="T3" fmla="*/ 224 h 224"/>
                  <a:gd name="T4" fmla="*/ 444 w 444"/>
                  <a:gd name="T5" fmla="*/ 0 h 224"/>
                  <a:gd name="T6" fmla="*/ 224 w 444"/>
                  <a:gd name="T7" fmla="*/ 0 h 224"/>
                  <a:gd name="T8" fmla="*/ 0 w 444"/>
                  <a:gd name="T9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4" h="224">
                    <a:moveTo>
                      <a:pt x="0" y="224"/>
                    </a:moveTo>
                    <a:lnTo>
                      <a:pt x="219" y="224"/>
                    </a:lnTo>
                    <a:lnTo>
                      <a:pt x="444" y="0"/>
                    </a:lnTo>
                    <a:lnTo>
                      <a:pt x="224" y="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703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4" name="Rectangle 513">
                <a:extLst>
                  <a:ext uri="{FF2B5EF4-FFF2-40B4-BE49-F238E27FC236}">
                    <a16:creationId xmlns:a16="http://schemas.microsoft.com/office/drawing/2014/main" id="{390C96FC-4896-CE13-30E2-43908CAC3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6489" y="4367214"/>
                <a:ext cx="69850" cy="52388"/>
              </a:xfrm>
              <a:prstGeom prst="rect">
                <a:avLst/>
              </a:prstGeom>
              <a:solidFill>
                <a:srgbClr val="A56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5" name="Freeform 514">
                <a:extLst>
                  <a:ext uri="{FF2B5EF4-FFF2-40B4-BE49-F238E27FC236}">
                    <a16:creationId xmlns:a16="http://schemas.microsoft.com/office/drawing/2014/main" id="{13471BBB-0CD3-7C30-AB6E-3E07A8B2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3501" y="4527551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6" name="Freeform 515">
                <a:extLst>
                  <a:ext uri="{FF2B5EF4-FFF2-40B4-BE49-F238E27FC236}">
                    <a16:creationId xmlns:a16="http://schemas.microsoft.com/office/drawing/2014/main" id="{F88CA241-00B5-693B-FD2F-EBB32176C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9351" y="4527551"/>
                <a:ext cx="138113" cy="79375"/>
              </a:xfrm>
              <a:custGeom>
                <a:avLst/>
                <a:gdLst>
                  <a:gd name="T0" fmla="*/ 214 w 439"/>
                  <a:gd name="T1" fmla="*/ 0 h 249"/>
                  <a:gd name="T2" fmla="*/ 0 w 439"/>
                  <a:gd name="T3" fmla="*/ 243 h 249"/>
                  <a:gd name="T4" fmla="*/ 224 w 439"/>
                  <a:gd name="T5" fmla="*/ 249 h 249"/>
                  <a:gd name="T6" fmla="*/ 439 w 439"/>
                  <a:gd name="T7" fmla="*/ 0 h 249"/>
                  <a:gd name="T8" fmla="*/ 214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4" y="0"/>
                    </a:move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7" name="Freeform 516">
                <a:extLst>
                  <a:ext uri="{FF2B5EF4-FFF2-40B4-BE49-F238E27FC236}">
                    <a16:creationId xmlns:a16="http://schemas.microsoft.com/office/drawing/2014/main" id="{51147569-53EC-0BDB-E03A-4118B318F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2889" y="4527551"/>
                <a:ext cx="139700" cy="79375"/>
              </a:xfrm>
              <a:custGeom>
                <a:avLst/>
                <a:gdLst>
                  <a:gd name="T0" fmla="*/ 215 w 440"/>
                  <a:gd name="T1" fmla="*/ 0 h 249"/>
                  <a:gd name="T2" fmla="*/ 0 w 440"/>
                  <a:gd name="T3" fmla="*/ 243 h 249"/>
                  <a:gd name="T4" fmla="*/ 225 w 440"/>
                  <a:gd name="T5" fmla="*/ 249 h 249"/>
                  <a:gd name="T6" fmla="*/ 440 w 440"/>
                  <a:gd name="T7" fmla="*/ 0 h 249"/>
                  <a:gd name="T8" fmla="*/ 215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8" name="Freeform 517">
                <a:extLst>
                  <a:ext uri="{FF2B5EF4-FFF2-40B4-BE49-F238E27FC236}">
                    <a16:creationId xmlns:a16="http://schemas.microsoft.com/office/drawing/2014/main" id="{10CFDB04-E165-D95C-27E2-C429B5F5D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5451" y="4527551"/>
                <a:ext cx="139700" cy="79375"/>
              </a:xfrm>
              <a:custGeom>
                <a:avLst/>
                <a:gdLst>
                  <a:gd name="T0" fmla="*/ 215 w 439"/>
                  <a:gd name="T1" fmla="*/ 0 h 249"/>
                  <a:gd name="T2" fmla="*/ 0 w 439"/>
                  <a:gd name="T3" fmla="*/ 243 h 249"/>
                  <a:gd name="T4" fmla="*/ 225 w 439"/>
                  <a:gd name="T5" fmla="*/ 249 h 249"/>
                  <a:gd name="T6" fmla="*/ 439 w 439"/>
                  <a:gd name="T7" fmla="*/ 0 h 249"/>
                  <a:gd name="T8" fmla="*/ 215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215" y="0"/>
                    </a:move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89" name="Freeform 518">
                <a:extLst>
                  <a:ext uri="{FF2B5EF4-FFF2-40B4-BE49-F238E27FC236}">
                    <a16:creationId xmlns:a16="http://schemas.microsoft.com/office/drawing/2014/main" id="{6CA4DE4E-599B-17C2-498B-3368464F9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27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0" name="Freeform 519">
                <a:extLst>
                  <a:ext uri="{FF2B5EF4-FFF2-40B4-BE49-F238E27FC236}">
                    <a16:creationId xmlns:a16="http://schemas.microsoft.com/office/drawing/2014/main" id="{ECD53229-3877-E713-1EE5-C8057835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32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1" name="Freeform 520">
                <a:extLst>
                  <a:ext uri="{FF2B5EF4-FFF2-40B4-BE49-F238E27FC236}">
                    <a16:creationId xmlns:a16="http://schemas.microsoft.com/office/drawing/2014/main" id="{A0E17E14-C34B-81CB-D168-8D4D4818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948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2" name="Freeform 521">
                <a:extLst>
                  <a:ext uri="{FF2B5EF4-FFF2-40B4-BE49-F238E27FC236}">
                    <a16:creationId xmlns:a16="http://schemas.microsoft.com/office/drawing/2014/main" id="{1DB0D37F-9D95-D74B-FB39-38680C448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36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3" name="Freeform 522">
                <a:extLst>
                  <a:ext uri="{FF2B5EF4-FFF2-40B4-BE49-F238E27FC236}">
                    <a16:creationId xmlns:a16="http://schemas.microsoft.com/office/drawing/2014/main" id="{15B9F670-1F7B-88AD-1D77-93D555492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2551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4" name="Freeform 523">
                <a:extLst>
                  <a:ext uri="{FF2B5EF4-FFF2-40B4-BE49-F238E27FC236}">
                    <a16:creationId xmlns:a16="http://schemas.microsoft.com/office/drawing/2014/main" id="{9654CE4A-44CA-1C33-F732-0B70F57C5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670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5" name="Freeform 524">
                <a:extLst>
                  <a:ext uri="{FF2B5EF4-FFF2-40B4-BE49-F238E27FC236}">
                    <a16:creationId xmlns:a16="http://schemas.microsoft.com/office/drawing/2014/main" id="{0E7E0196-424C-FD55-B28F-22F72D489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767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6" name="Freeform 525">
                <a:extLst>
                  <a:ext uri="{FF2B5EF4-FFF2-40B4-BE49-F238E27FC236}">
                    <a16:creationId xmlns:a16="http://schemas.microsoft.com/office/drawing/2014/main" id="{EC925F51-D763-421E-03A1-5CAAB33EF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5001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7" name="Freeform 526">
                <a:extLst>
                  <a:ext uri="{FF2B5EF4-FFF2-40B4-BE49-F238E27FC236}">
                    <a16:creationId xmlns:a16="http://schemas.microsoft.com/office/drawing/2014/main" id="{D07962EC-1A0A-AE11-30A1-0BF06FA39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9151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8" name="Freeform 527">
                <a:extLst>
                  <a:ext uri="{FF2B5EF4-FFF2-40B4-BE49-F238E27FC236}">
                    <a16:creationId xmlns:a16="http://schemas.microsoft.com/office/drawing/2014/main" id="{1E87B0BE-83AC-E8F8-82C2-24272588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3301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99" name="Freeform 528">
                <a:extLst>
                  <a:ext uri="{FF2B5EF4-FFF2-40B4-BE49-F238E27FC236}">
                    <a16:creationId xmlns:a16="http://schemas.microsoft.com/office/drawing/2014/main" id="{43E65447-46A1-5DF3-65E8-06FE006B5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2214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0" name="Freeform 529">
                <a:extLst>
                  <a:ext uri="{FF2B5EF4-FFF2-40B4-BE49-F238E27FC236}">
                    <a16:creationId xmlns:a16="http://schemas.microsoft.com/office/drawing/2014/main" id="{3D131FB4-52D5-EE26-238B-6100193F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477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1" name="Freeform 530">
                <a:extLst>
                  <a:ext uri="{FF2B5EF4-FFF2-40B4-BE49-F238E27FC236}">
                    <a16:creationId xmlns:a16="http://schemas.microsoft.com/office/drawing/2014/main" id="{5E1887A7-2E1B-295A-E223-BFBA2A15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455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2" name="Freeform 531">
                <a:extLst>
                  <a:ext uri="{FF2B5EF4-FFF2-40B4-BE49-F238E27FC236}">
                    <a16:creationId xmlns:a16="http://schemas.microsoft.com/office/drawing/2014/main" id="{127FC420-06E5-F55D-BC80-AE6C4EEF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8701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3" name="Freeform 532">
                <a:extLst>
                  <a:ext uri="{FF2B5EF4-FFF2-40B4-BE49-F238E27FC236}">
                    <a16:creationId xmlns:a16="http://schemas.microsoft.com/office/drawing/2014/main" id="{763D1F28-CF90-24D8-D79E-0482F1D5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44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4" name="Freeform 533">
                <a:extLst>
                  <a:ext uri="{FF2B5EF4-FFF2-40B4-BE49-F238E27FC236}">
                    <a16:creationId xmlns:a16="http://schemas.microsoft.com/office/drawing/2014/main" id="{2B4A36FA-652C-58F9-8923-ACB191D51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1764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5" name="Freeform 534">
                <a:extLst>
                  <a:ext uri="{FF2B5EF4-FFF2-40B4-BE49-F238E27FC236}">
                    <a16:creationId xmlns:a16="http://schemas.microsoft.com/office/drawing/2014/main" id="{141FA18B-EC96-F52C-3DED-79613A32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0676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6" name="Freeform 535">
                <a:extLst>
                  <a:ext uri="{FF2B5EF4-FFF2-40B4-BE49-F238E27FC236}">
                    <a16:creationId xmlns:a16="http://schemas.microsoft.com/office/drawing/2014/main" id="{BAFFAD26-F287-C701-3283-50E6ABA1B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0064" y="4527551"/>
                <a:ext cx="139700" cy="79375"/>
              </a:xfrm>
              <a:custGeom>
                <a:avLst/>
                <a:gdLst>
                  <a:gd name="T0" fmla="*/ 439 w 439"/>
                  <a:gd name="T1" fmla="*/ 0 h 249"/>
                  <a:gd name="T2" fmla="*/ 214 w 439"/>
                  <a:gd name="T3" fmla="*/ 0 h 249"/>
                  <a:gd name="T4" fmla="*/ 0 w 439"/>
                  <a:gd name="T5" fmla="*/ 243 h 249"/>
                  <a:gd name="T6" fmla="*/ 224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4" y="0"/>
                    </a:lnTo>
                    <a:lnTo>
                      <a:pt x="0" y="243"/>
                    </a:lnTo>
                    <a:lnTo>
                      <a:pt x="224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7" name="Freeform 536">
                <a:extLst>
                  <a:ext uri="{FF2B5EF4-FFF2-40B4-BE49-F238E27FC236}">
                    <a16:creationId xmlns:a16="http://schemas.microsoft.com/office/drawing/2014/main" id="{2BC165AC-8C57-FF82-7A8C-A9649B16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1039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8" name="Freeform 537">
                <a:extLst>
                  <a:ext uri="{FF2B5EF4-FFF2-40B4-BE49-F238E27FC236}">
                    <a16:creationId xmlns:a16="http://schemas.microsoft.com/office/drawing/2014/main" id="{E83240C9-6741-C47A-168C-D0C53D15A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3601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09" name="Freeform 538">
                <a:extLst>
                  <a:ext uri="{FF2B5EF4-FFF2-40B4-BE49-F238E27FC236}">
                    <a16:creationId xmlns:a16="http://schemas.microsoft.com/office/drawing/2014/main" id="{0C73D85B-5CD8-9DA6-5102-92EBC2253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092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0" name="Freeform 539">
                <a:extLst>
                  <a:ext uri="{FF2B5EF4-FFF2-40B4-BE49-F238E27FC236}">
                    <a16:creationId xmlns:a16="http://schemas.microsoft.com/office/drawing/2014/main" id="{E47C522B-35E6-160D-F090-142995FF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9839" y="4527551"/>
                <a:ext cx="138113" cy="79375"/>
              </a:xfrm>
              <a:custGeom>
                <a:avLst/>
                <a:gdLst>
                  <a:gd name="T0" fmla="*/ 0 w 439"/>
                  <a:gd name="T1" fmla="*/ 243 h 249"/>
                  <a:gd name="T2" fmla="*/ 225 w 439"/>
                  <a:gd name="T3" fmla="*/ 249 h 249"/>
                  <a:gd name="T4" fmla="*/ 439 w 439"/>
                  <a:gd name="T5" fmla="*/ 0 h 249"/>
                  <a:gd name="T6" fmla="*/ 215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5" y="249"/>
                    </a:lnTo>
                    <a:lnTo>
                      <a:pt x="439" y="0"/>
                    </a:lnTo>
                    <a:lnTo>
                      <a:pt x="215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1" name="Freeform 540">
                <a:extLst>
                  <a:ext uri="{FF2B5EF4-FFF2-40B4-BE49-F238E27FC236}">
                    <a16:creationId xmlns:a16="http://schemas.microsoft.com/office/drawing/2014/main" id="{00031217-E2C0-F2D9-D703-1F7610B4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2289" y="4527551"/>
                <a:ext cx="138113" cy="79375"/>
              </a:xfrm>
              <a:custGeom>
                <a:avLst/>
                <a:gdLst>
                  <a:gd name="T0" fmla="*/ 439 w 439"/>
                  <a:gd name="T1" fmla="*/ 0 h 249"/>
                  <a:gd name="T2" fmla="*/ 215 w 439"/>
                  <a:gd name="T3" fmla="*/ 0 h 249"/>
                  <a:gd name="T4" fmla="*/ 0 w 439"/>
                  <a:gd name="T5" fmla="*/ 243 h 249"/>
                  <a:gd name="T6" fmla="*/ 225 w 439"/>
                  <a:gd name="T7" fmla="*/ 249 h 249"/>
                  <a:gd name="T8" fmla="*/ 439 w 439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439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39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2" name="Freeform 541">
                <a:extLst>
                  <a:ext uri="{FF2B5EF4-FFF2-40B4-BE49-F238E27FC236}">
                    <a16:creationId xmlns:a16="http://schemas.microsoft.com/office/drawing/2014/main" id="{0765E631-782F-AE61-E404-EFBCB64E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8026" y="4527551"/>
                <a:ext cx="139700" cy="79375"/>
              </a:xfrm>
              <a:custGeom>
                <a:avLst/>
                <a:gdLst>
                  <a:gd name="T0" fmla="*/ 0 w 439"/>
                  <a:gd name="T1" fmla="*/ 243 h 249"/>
                  <a:gd name="T2" fmla="*/ 224 w 439"/>
                  <a:gd name="T3" fmla="*/ 249 h 249"/>
                  <a:gd name="T4" fmla="*/ 439 w 439"/>
                  <a:gd name="T5" fmla="*/ 0 h 249"/>
                  <a:gd name="T6" fmla="*/ 214 w 439"/>
                  <a:gd name="T7" fmla="*/ 0 h 249"/>
                  <a:gd name="T8" fmla="*/ 0 w 439"/>
                  <a:gd name="T9" fmla="*/ 2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" h="249">
                    <a:moveTo>
                      <a:pt x="0" y="243"/>
                    </a:moveTo>
                    <a:lnTo>
                      <a:pt x="224" y="249"/>
                    </a:lnTo>
                    <a:lnTo>
                      <a:pt x="439" y="0"/>
                    </a:lnTo>
                    <a:lnTo>
                      <a:pt x="214" y="0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3" name="Freeform 542">
                <a:extLst>
                  <a:ext uri="{FF2B5EF4-FFF2-40B4-BE49-F238E27FC236}">
                    <a16:creationId xmlns:a16="http://schemas.microsoft.com/office/drawing/2014/main" id="{D5838C63-B9A7-A685-8E31-F5880F033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0589" y="4527551"/>
                <a:ext cx="139700" cy="79375"/>
              </a:xfrm>
              <a:custGeom>
                <a:avLst/>
                <a:gdLst>
                  <a:gd name="T0" fmla="*/ 440 w 440"/>
                  <a:gd name="T1" fmla="*/ 0 h 249"/>
                  <a:gd name="T2" fmla="*/ 215 w 440"/>
                  <a:gd name="T3" fmla="*/ 0 h 249"/>
                  <a:gd name="T4" fmla="*/ 0 w 440"/>
                  <a:gd name="T5" fmla="*/ 243 h 249"/>
                  <a:gd name="T6" fmla="*/ 225 w 440"/>
                  <a:gd name="T7" fmla="*/ 249 h 249"/>
                  <a:gd name="T8" fmla="*/ 440 w 440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0" h="249">
                    <a:moveTo>
                      <a:pt x="440" y="0"/>
                    </a:moveTo>
                    <a:lnTo>
                      <a:pt x="215" y="0"/>
                    </a:lnTo>
                    <a:lnTo>
                      <a:pt x="0" y="243"/>
                    </a:lnTo>
                    <a:lnTo>
                      <a:pt x="225" y="249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4" name="Freeform 543">
                <a:extLst>
                  <a:ext uri="{FF2B5EF4-FFF2-40B4-BE49-F238E27FC236}">
                    <a16:creationId xmlns:a16="http://schemas.microsoft.com/office/drawing/2014/main" id="{EFBE7EF3-FC68-8CE1-4F36-A0595DFFE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4664" y="4510089"/>
                <a:ext cx="147638" cy="73025"/>
              </a:xfrm>
              <a:custGeom>
                <a:avLst/>
                <a:gdLst>
                  <a:gd name="T0" fmla="*/ 237 w 462"/>
                  <a:gd name="T1" fmla="*/ 231 h 231"/>
                  <a:gd name="T2" fmla="*/ 462 w 462"/>
                  <a:gd name="T3" fmla="*/ 0 h 231"/>
                  <a:gd name="T4" fmla="*/ 231 w 462"/>
                  <a:gd name="T5" fmla="*/ 0 h 231"/>
                  <a:gd name="T6" fmla="*/ 0 w 462"/>
                  <a:gd name="T7" fmla="*/ 231 h 231"/>
                  <a:gd name="T8" fmla="*/ 237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237" y="231"/>
                    </a:move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lnTo>
                      <a:pt x="237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5" name="Freeform 544">
                <a:extLst>
                  <a:ext uri="{FF2B5EF4-FFF2-40B4-BE49-F238E27FC236}">
                    <a16:creationId xmlns:a16="http://schemas.microsoft.com/office/drawing/2014/main" id="{56A6EDCB-4862-079A-9492-5DA8ED9E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0864" y="4510089"/>
                <a:ext cx="71438" cy="96838"/>
              </a:xfrm>
              <a:custGeom>
                <a:avLst/>
                <a:gdLst>
                  <a:gd name="T0" fmla="*/ 225 w 225"/>
                  <a:gd name="T1" fmla="*/ 0 h 305"/>
                  <a:gd name="T2" fmla="*/ 0 w 225"/>
                  <a:gd name="T3" fmla="*/ 231 h 305"/>
                  <a:gd name="T4" fmla="*/ 0 w 225"/>
                  <a:gd name="T5" fmla="*/ 305 h 305"/>
                  <a:gd name="T6" fmla="*/ 225 w 225"/>
                  <a:gd name="T7" fmla="*/ 87 h 305"/>
                  <a:gd name="T8" fmla="*/ 225 w 225"/>
                  <a:gd name="T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0"/>
                    </a:move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6" name="Rectangle 545">
                <a:extLst>
                  <a:ext uri="{FF2B5EF4-FFF2-40B4-BE49-F238E27FC236}">
                    <a16:creationId xmlns:a16="http://schemas.microsoft.com/office/drawing/2014/main" id="{BFEABDCF-F3E3-2F93-8E29-26E4EA4C6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4664" y="4583114"/>
                <a:ext cx="76200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7" name="Rectangle 546">
                <a:extLst>
                  <a:ext uri="{FF2B5EF4-FFF2-40B4-BE49-F238E27FC236}">
                    <a16:creationId xmlns:a16="http://schemas.microsoft.com/office/drawing/2014/main" id="{CCB2FD8A-D425-2DC1-4188-FC42347CF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5639" y="4560889"/>
                <a:ext cx="80963" cy="460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8" name="Freeform 547">
                <a:extLst>
                  <a:ext uri="{FF2B5EF4-FFF2-40B4-BE49-F238E27FC236}">
                    <a16:creationId xmlns:a16="http://schemas.microsoft.com/office/drawing/2014/main" id="{BBDC465B-2004-F528-D5C4-F6B38745F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5639" y="4492626"/>
                <a:ext cx="147638" cy="68263"/>
              </a:xfrm>
              <a:custGeom>
                <a:avLst/>
                <a:gdLst>
                  <a:gd name="T0" fmla="*/ 468 w 468"/>
                  <a:gd name="T1" fmla="*/ 0 h 218"/>
                  <a:gd name="T2" fmla="*/ 249 w 468"/>
                  <a:gd name="T3" fmla="*/ 0 h 218"/>
                  <a:gd name="T4" fmla="*/ 0 w 468"/>
                  <a:gd name="T5" fmla="*/ 218 h 218"/>
                  <a:gd name="T6" fmla="*/ 256 w 468"/>
                  <a:gd name="T7" fmla="*/ 218 h 218"/>
                  <a:gd name="T8" fmla="*/ 468 w 468"/>
                  <a:gd name="T9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18">
                    <a:moveTo>
                      <a:pt x="468" y="0"/>
                    </a:moveTo>
                    <a:lnTo>
                      <a:pt x="249" y="0"/>
                    </a:lnTo>
                    <a:lnTo>
                      <a:pt x="0" y="218"/>
                    </a:lnTo>
                    <a:lnTo>
                      <a:pt x="256" y="218"/>
                    </a:ln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19" name="Freeform 548">
                <a:extLst>
                  <a:ext uri="{FF2B5EF4-FFF2-40B4-BE49-F238E27FC236}">
                    <a16:creationId xmlns:a16="http://schemas.microsoft.com/office/drawing/2014/main" id="{2BDE95C6-FFEB-186E-EE91-28972810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6601" y="4492626"/>
                <a:ext cx="66675" cy="114300"/>
              </a:xfrm>
              <a:custGeom>
                <a:avLst/>
                <a:gdLst>
                  <a:gd name="T0" fmla="*/ 212 w 212"/>
                  <a:gd name="T1" fmla="*/ 143 h 361"/>
                  <a:gd name="T2" fmla="*/ 212 w 212"/>
                  <a:gd name="T3" fmla="*/ 0 h 361"/>
                  <a:gd name="T4" fmla="*/ 0 w 212"/>
                  <a:gd name="T5" fmla="*/ 218 h 361"/>
                  <a:gd name="T6" fmla="*/ 0 w 212"/>
                  <a:gd name="T7" fmla="*/ 361 h 361"/>
                  <a:gd name="T8" fmla="*/ 212 w 212"/>
                  <a:gd name="T9" fmla="*/ 14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361">
                    <a:moveTo>
                      <a:pt x="212" y="143"/>
                    </a:moveTo>
                    <a:lnTo>
                      <a:pt x="212" y="0"/>
                    </a:lnTo>
                    <a:lnTo>
                      <a:pt x="0" y="218"/>
                    </a:lnTo>
                    <a:lnTo>
                      <a:pt x="0" y="361"/>
                    </a:lnTo>
                    <a:lnTo>
                      <a:pt x="212" y="143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0" name="Freeform 549">
                <a:extLst>
                  <a:ext uri="{FF2B5EF4-FFF2-40B4-BE49-F238E27FC236}">
                    <a16:creationId xmlns:a16="http://schemas.microsoft.com/office/drawing/2014/main" id="{9979CA21-0397-5E3B-62D0-3D050918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0189" y="4510089"/>
                <a:ext cx="71438" cy="96838"/>
              </a:xfrm>
              <a:custGeom>
                <a:avLst/>
                <a:gdLst>
                  <a:gd name="T0" fmla="*/ 225 w 225"/>
                  <a:gd name="T1" fmla="*/ 87 h 305"/>
                  <a:gd name="T2" fmla="*/ 225 w 225"/>
                  <a:gd name="T3" fmla="*/ 0 h 305"/>
                  <a:gd name="T4" fmla="*/ 0 w 225"/>
                  <a:gd name="T5" fmla="*/ 231 h 305"/>
                  <a:gd name="T6" fmla="*/ 0 w 225"/>
                  <a:gd name="T7" fmla="*/ 305 h 305"/>
                  <a:gd name="T8" fmla="*/ 225 w 225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225" y="87"/>
                    </a:moveTo>
                    <a:lnTo>
                      <a:pt x="225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5" y="8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1" name="Freeform 550">
                <a:extLst>
                  <a:ext uri="{FF2B5EF4-FFF2-40B4-BE49-F238E27FC236}">
                    <a16:creationId xmlns:a16="http://schemas.microsoft.com/office/drawing/2014/main" id="{B1FD6641-C995-2ECE-6180-1700AA59A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5576" y="4510089"/>
                <a:ext cx="146050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2" name="Rectangle 551">
                <a:extLst>
                  <a:ext uri="{FF2B5EF4-FFF2-40B4-BE49-F238E27FC236}">
                    <a16:creationId xmlns:a16="http://schemas.microsoft.com/office/drawing/2014/main" id="{EC98D7C5-EBA2-CB10-593F-539D4E09C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557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3" name="Freeform 552">
                <a:extLst>
                  <a:ext uri="{FF2B5EF4-FFF2-40B4-BE49-F238E27FC236}">
                    <a16:creationId xmlns:a16="http://schemas.microsoft.com/office/drawing/2014/main" id="{6ADDA88E-34F3-7154-96F8-191E4AB04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7989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4" name="Rectangle 553">
                <a:extLst>
                  <a:ext uri="{FF2B5EF4-FFF2-40B4-BE49-F238E27FC236}">
                    <a16:creationId xmlns:a16="http://schemas.microsoft.com/office/drawing/2014/main" id="{ED96C2BB-F2A0-365C-B54E-B6B797312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337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5" name="Freeform 554">
                <a:extLst>
                  <a:ext uri="{FF2B5EF4-FFF2-40B4-BE49-F238E27FC236}">
                    <a16:creationId xmlns:a16="http://schemas.microsoft.com/office/drawing/2014/main" id="{004A2A65-FECD-9A39-B45D-36C5A4C1E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3376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0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0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6" name="Freeform 555">
                <a:extLst>
                  <a:ext uri="{FF2B5EF4-FFF2-40B4-BE49-F238E27FC236}">
                    <a16:creationId xmlns:a16="http://schemas.microsoft.com/office/drawing/2014/main" id="{56759A3F-E6C1-FB60-D529-E0066FE74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0939" y="4510089"/>
                <a:ext cx="71438" cy="96838"/>
              </a:xfrm>
              <a:custGeom>
                <a:avLst/>
                <a:gdLst>
                  <a:gd name="T0" fmla="*/ 224 w 224"/>
                  <a:gd name="T1" fmla="*/ 87 h 305"/>
                  <a:gd name="T2" fmla="*/ 224 w 224"/>
                  <a:gd name="T3" fmla="*/ 0 h 305"/>
                  <a:gd name="T4" fmla="*/ 0 w 224"/>
                  <a:gd name="T5" fmla="*/ 231 h 305"/>
                  <a:gd name="T6" fmla="*/ 0 w 224"/>
                  <a:gd name="T7" fmla="*/ 305 h 305"/>
                  <a:gd name="T8" fmla="*/ 224 w 224"/>
                  <a:gd name="T9" fmla="*/ 87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224" y="87"/>
                    </a:moveTo>
                    <a:lnTo>
                      <a:pt x="224" y="0"/>
                    </a:lnTo>
                    <a:lnTo>
                      <a:pt x="0" y="231"/>
                    </a:lnTo>
                    <a:lnTo>
                      <a:pt x="0" y="305"/>
                    </a:lnTo>
                    <a:lnTo>
                      <a:pt x="224" y="8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7" name="Rectangle 556">
                <a:extLst>
                  <a:ext uri="{FF2B5EF4-FFF2-40B4-BE49-F238E27FC236}">
                    <a16:creationId xmlns:a16="http://schemas.microsoft.com/office/drawing/2014/main" id="{29C0C554-F151-F0B7-66C3-EEE12EEAE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326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8" name="Freeform 557">
                <a:extLst>
                  <a:ext uri="{FF2B5EF4-FFF2-40B4-BE49-F238E27FC236}">
                    <a16:creationId xmlns:a16="http://schemas.microsoft.com/office/drawing/2014/main" id="{D928C163-3FEB-62AE-0966-8D5992281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6326" y="4510089"/>
                <a:ext cx="146050" cy="73025"/>
              </a:xfrm>
              <a:custGeom>
                <a:avLst/>
                <a:gdLst>
                  <a:gd name="T0" fmla="*/ 230 w 461"/>
                  <a:gd name="T1" fmla="*/ 0 h 231"/>
                  <a:gd name="T2" fmla="*/ 0 w 461"/>
                  <a:gd name="T3" fmla="*/ 231 h 231"/>
                  <a:gd name="T4" fmla="*/ 237 w 461"/>
                  <a:gd name="T5" fmla="*/ 231 h 231"/>
                  <a:gd name="T6" fmla="*/ 461 w 461"/>
                  <a:gd name="T7" fmla="*/ 0 h 231"/>
                  <a:gd name="T8" fmla="*/ 230 w 461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230" y="0"/>
                    </a:moveTo>
                    <a:lnTo>
                      <a:pt x="0" y="231"/>
                    </a:lnTo>
                    <a:lnTo>
                      <a:pt x="237" y="231"/>
                    </a:lnTo>
                    <a:lnTo>
                      <a:pt x="461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29" name="Freeform 558">
                <a:extLst>
                  <a:ext uri="{FF2B5EF4-FFF2-40B4-BE49-F238E27FC236}">
                    <a16:creationId xmlns:a16="http://schemas.microsoft.com/office/drawing/2014/main" id="{82B45C62-95AE-1F61-6B04-28287FE7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2064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0" name="Rectangle 559">
                <a:extLst>
                  <a:ext uri="{FF2B5EF4-FFF2-40B4-BE49-F238E27FC236}">
                    <a16:creationId xmlns:a16="http://schemas.microsoft.com/office/drawing/2014/main" id="{2A3CDA3A-A291-786E-C710-3EE0424E9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2064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1" name="Freeform 560">
                <a:extLst>
                  <a:ext uri="{FF2B5EF4-FFF2-40B4-BE49-F238E27FC236}">
                    <a16:creationId xmlns:a16="http://schemas.microsoft.com/office/drawing/2014/main" id="{AA84B9AA-F7C7-30A6-F6E1-3D579BCEE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6676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2" name="Freeform 561">
                <a:extLst>
                  <a:ext uri="{FF2B5EF4-FFF2-40B4-BE49-F238E27FC236}">
                    <a16:creationId xmlns:a16="http://schemas.microsoft.com/office/drawing/2014/main" id="{74F8FC51-3828-9D7A-8E04-77D1C700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6214" y="4510089"/>
                <a:ext cx="146050" cy="73025"/>
              </a:xfrm>
              <a:custGeom>
                <a:avLst/>
                <a:gdLst>
                  <a:gd name="T0" fmla="*/ 0 w 461"/>
                  <a:gd name="T1" fmla="*/ 231 h 231"/>
                  <a:gd name="T2" fmla="*/ 237 w 461"/>
                  <a:gd name="T3" fmla="*/ 231 h 231"/>
                  <a:gd name="T4" fmla="*/ 461 w 461"/>
                  <a:gd name="T5" fmla="*/ 0 h 231"/>
                  <a:gd name="T6" fmla="*/ 231 w 461"/>
                  <a:gd name="T7" fmla="*/ 0 h 231"/>
                  <a:gd name="T8" fmla="*/ 0 w 461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1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3" name="Rectangle 562">
                <a:extLst>
                  <a:ext uri="{FF2B5EF4-FFF2-40B4-BE49-F238E27FC236}">
                    <a16:creationId xmlns:a16="http://schemas.microsoft.com/office/drawing/2014/main" id="{9E349F97-A05F-57B6-4CFF-6A3426CFD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4" y="4583114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4" name="Freeform 563">
                <a:extLst>
                  <a:ext uri="{FF2B5EF4-FFF2-40B4-BE49-F238E27FC236}">
                    <a16:creationId xmlns:a16="http://schemas.microsoft.com/office/drawing/2014/main" id="{CE587C24-54D0-8411-70EE-C79B7B307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0826" y="4510089"/>
                <a:ext cx="71438" cy="96838"/>
              </a:xfrm>
              <a:custGeom>
                <a:avLst/>
                <a:gdLst>
                  <a:gd name="T0" fmla="*/ 0 w 224"/>
                  <a:gd name="T1" fmla="*/ 231 h 305"/>
                  <a:gd name="T2" fmla="*/ 0 w 224"/>
                  <a:gd name="T3" fmla="*/ 305 h 305"/>
                  <a:gd name="T4" fmla="*/ 224 w 224"/>
                  <a:gd name="T5" fmla="*/ 87 h 305"/>
                  <a:gd name="T6" fmla="*/ 224 w 224"/>
                  <a:gd name="T7" fmla="*/ 0 h 305"/>
                  <a:gd name="T8" fmla="*/ 0 w 224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4" y="87"/>
                    </a:lnTo>
                    <a:lnTo>
                      <a:pt x="224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5" name="Freeform 564">
                <a:extLst>
                  <a:ext uri="{FF2B5EF4-FFF2-40B4-BE49-F238E27FC236}">
                    <a16:creationId xmlns:a16="http://schemas.microsoft.com/office/drawing/2014/main" id="{42D7BFB1-F915-6412-7A60-1D4163C47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0439" y="4283076"/>
                <a:ext cx="149225" cy="77788"/>
              </a:xfrm>
              <a:custGeom>
                <a:avLst/>
                <a:gdLst>
                  <a:gd name="T0" fmla="*/ 0 w 468"/>
                  <a:gd name="T1" fmla="*/ 247 h 247"/>
                  <a:gd name="T2" fmla="*/ 233 w 468"/>
                  <a:gd name="T3" fmla="*/ 247 h 247"/>
                  <a:gd name="T4" fmla="*/ 468 w 468"/>
                  <a:gd name="T5" fmla="*/ 0 h 247"/>
                  <a:gd name="T6" fmla="*/ 239 w 468"/>
                  <a:gd name="T7" fmla="*/ 0 h 247"/>
                  <a:gd name="T8" fmla="*/ 0 w 468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7">
                    <a:moveTo>
                      <a:pt x="0" y="247"/>
                    </a:moveTo>
                    <a:lnTo>
                      <a:pt x="233" y="247"/>
                    </a:lnTo>
                    <a:lnTo>
                      <a:pt x="468" y="0"/>
                    </a:lnTo>
                    <a:lnTo>
                      <a:pt x="239" y="0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6" name="Rectangle 565">
                <a:extLst>
                  <a:ext uri="{FF2B5EF4-FFF2-40B4-BE49-F238E27FC236}">
                    <a16:creationId xmlns:a16="http://schemas.microsoft.com/office/drawing/2014/main" id="{A1441AAD-5172-2C23-86C0-29A4703F5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0439" y="4360864"/>
                <a:ext cx="74613" cy="2460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7" name="Freeform 566">
                <a:extLst>
                  <a:ext uri="{FF2B5EF4-FFF2-40B4-BE49-F238E27FC236}">
                    <a16:creationId xmlns:a16="http://schemas.microsoft.com/office/drawing/2014/main" id="{E8CEBA23-CD22-7076-235A-79176F9F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5051" y="4283076"/>
                <a:ext cx="74613" cy="323850"/>
              </a:xfrm>
              <a:custGeom>
                <a:avLst/>
                <a:gdLst>
                  <a:gd name="T0" fmla="*/ 0 w 235"/>
                  <a:gd name="T1" fmla="*/ 247 h 1023"/>
                  <a:gd name="T2" fmla="*/ 0 w 235"/>
                  <a:gd name="T3" fmla="*/ 1023 h 1023"/>
                  <a:gd name="T4" fmla="*/ 235 w 235"/>
                  <a:gd name="T5" fmla="*/ 786 h 1023"/>
                  <a:gd name="T6" fmla="*/ 235 w 235"/>
                  <a:gd name="T7" fmla="*/ 0 h 1023"/>
                  <a:gd name="T8" fmla="*/ 0 w 235"/>
                  <a:gd name="T9" fmla="*/ 247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1023">
                    <a:moveTo>
                      <a:pt x="0" y="247"/>
                    </a:moveTo>
                    <a:lnTo>
                      <a:pt x="0" y="1023"/>
                    </a:lnTo>
                    <a:lnTo>
                      <a:pt x="235" y="786"/>
                    </a:lnTo>
                    <a:lnTo>
                      <a:pt x="235" y="0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8" name="Freeform 567">
                <a:extLst>
                  <a:ext uri="{FF2B5EF4-FFF2-40B4-BE49-F238E27FC236}">
                    <a16:creationId xmlns:a16="http://schemas.microsoft.com/office/drawing/2014/main" id="{2B7D057C-3280-A330-9F6D-E073C1900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5664" y="4487864"/>
                <a:ext cx="66675" cy="122238"/>
              </a:xfrm>
              <a:custGeom>
                <a:avLst/>
                <a:gdLst>
                  <a:gd name="T0" fmla="*/ 209 w 209"/>
                  <a:gd name="T1" fmla="*/ 150 h 383"/>
                  <a:gd name="T2" fmla="*/ 209 w 209"/>
                  <a:gd name="T3" fmla="*/ 0 h 383"/>
                  <a:gd name="T4" fmla="*/ 0 w 209"/>
                  <a:gd name="T5" fmla="*/ 240 h 383"/>
                  <a:gd name="T6" fmla="*/ 0 w 209"/>
                  <a:gd name="T7" fmla="*/ 383 h 383"/>
                  <a:gd name="T8" fmla="*/ 209 w 209"/>
                  <a:gd name="T9" fmla="*/ 15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383">
                    <a:moveTo>
                      <a:pt x="209" y="150"/>
                    </a:moveTo>
                    <a:lnTo>
                      <a:pt x="209" y="0"/>
                    </a:lnTo>
                    <a:lnTo>
                      <a:pt x="0" y="240"/>
                    </a:lnTo>
                    <a:lnTo>
                      <a:pt x="0" y="383"/>
                    </a:lnTo>
                    <a:lnTo>
                      <a:pt x="209" y="15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39" name="Freeform 568">
                <a:extLst>
                  <a:ext uri="{FF2B5EF4-FFF2-40B4-BE49-F238E27FC236}">
                    <a16:creationId xmlns:a16="http://schemas.microsoft.com/office/drawing/2014/main" id="{E3ED0242-DE40-035C-AC40-00435B7A7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76" y="4487864"/>
                <a:ext cx="144463" cy="76200"/>
              </a:xfrm>
              <a:custGeom>
                <a:avLst/>
                <a:gdLst>
                  <a:gd name="T0" fmla="*/ 243 w 452"/>
                  <a:gd name="T1" fmla="*/ 240 h 240"/>
                  <a:gd name="T2" fmla="*/ 452 w 452"/>
                  <a:gd name="T3" fmla="*/ 0 h 240"/>
                  <a:gd name="T4" fmla="*/ 227 w 452"/>
                  <a:gd name="T5" fmla="*/ 0 h 240"/>
                  <a:gd name="T6" fmla="*/ 0 w 452"/>
                  <a:gd name="T7" fmla="*/ 240 h 240"/>
                  <a:gd name="T8" fmla="*/ 243 w 452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40">
                    <a:moveTo>
                      <a:pt x="243" y="240"/>
                    </a:moveTo>
                    <a:lnTo>
                      <a:pt x="452" y="0"/>
                    </a:lnTo>
                    <a:lnTo>
                      <a:pt x="227" y="0"/>
                    </a:lnTo>
                    <a:lnTo>
                      <a:pt x="0" y="240"/>
                    </a:lnTo>
                    <a:lnTo>
                      <a:pt x="243" y="24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0" name="Rectangle 569">
                <a:extLst>
                  <a:ext uri="{FF2B5EF4-FFF2-40B4-BE49-F238E27FC236}">
                    <a16:creationId xmlns:a16="http://schemas.microsoft.com/office/drawing/2014/main" id="{04D16E42-A275-85B0-4DA9-BA6E8E82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7876" y="4564064"/>
                <a:ext cx="77788" cy="460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1" name="Freeform 570">
                <a:extLst>
                  <a:ext uri="{FF2B5EF4-FFF2-40B4-BE49-F238E27FC236}">
                    <a16:creationId xmlns:a16="http://schemas.microsoft.com/office/drawing/2014/main" id="{700C1CCB-7A1B-997A-06BC-145977F8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2139" y="4281489"/>
                <a:ext cx="149225" cy="76200"/>
              </a:xfrm>
              <a:custGeom>
                <a:avLst/>
                <a:gdLst>
                  <a:gd name="T0" fmla="*/ 237 w 468"/>
                  <a:gd name="T1" fmla="*/ 243 h 243"/>
                  <a:gd name="T2" fmla="*/ 468 w 468"/>
                  <a:gd name="T3" fmla="*/ 0 h 243"/>
                  <a:gd name="T4" fmla="*/ 237 w 468"/>
                  <a:gd name="T5" fmla="*/ 0 h 243"/>
                  <a:gd name="T6" fmla="*/ 0 w 468"/>
                  <a:gd name="T7" fmla="*/ 243 h 243"/>
                  <a:gd name="T8" fmla="*/ 237 w 468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43">
                    <a:moveTo>
                      <a:pt x="237" y="243"/>
                    </a:moveTo>
                    <a:lnTo>
                      <a:pt x="468" y="0"/>
                    </a:lnTo>
                    <a:lnTo>
                      <a:pt x="237" y="0"/>
                    </a:lnTo>
                    <a:lnTo>
                      <a:pt x="0" y="243"/>
                    </a:lnTo>
                    <a:lnTo>
                      <a:pt x="237" y="24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2" name="Freeform 571">
                <a:extLst>
                  <a:ext uri="{FF2B5EF4-FFF2-40B4-BE49-F238E27FC236}">
                    <a16:creationId xmlns:a16="http://schemas.microsoft.com/office/drawing/2014/main" id="{A3CBE454-D13E-45E3-CB02-119F470B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8339" y="4281489"/>
                <a:ext cx="73025" cy="325438"/>
              </a:xfrm>
              <a:custGeom>
                <a:avLst/>
                <a:gdLst>
                  <a:gd name="T0" fmla="*/ 231 w 231"/>
                  <a:gd name="T1" fmla="*/ 0 h 1029"/>
                  <a:gd name="T2" fmla="*/ 0 w 231"/>
                  <a:gd name="T3" fmla="*/ 243 h 1029"/>
                  <a:gd name="T4" fmla="*/ 0 w 231"/>
                  <a:gd name="T5" fmla="*/ 1029 h 1029"/>
                  <a:gd name="T6" fmla="*/ 231 w 231"/>
                  <a:gd name="T7" fmla="*/ 796 h 1029"/>
                  <a:gd name="T8" fmla="*/ 231 w 231"/>
                  <a:gd name="T9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029">
                    <a:moveTo>
                      <a:pt x="231" y="0"/>
                    </a:moveTo>
                    <a:lnTo>
                      <a:pt x="0" y="243"/>
                    </a:lnTo>
                    <a:lnTo>
                      <a:pt x="0" y="1029"/>
                    </a:lnTo>
                    <a:lnTo>
                      <a:pt x="231" y="796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3" name="Rectangle 572">
                <a:extLst>
                  <a:ext uri="{FF2B5EF4-FFF2-40B4-BE49-F238E27FC236}">
                    <a16:creationId xmlns:a16="http://schemas.microsoft.com/office/drawing/2014/main" id="{818F8A0F-AB17-52C3-47B5-7D62B030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2139" y="4357689"/>
                <a:ext cx="76200" cy="2492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4" name="Freeform 573">
                <a:extLst>
                  <a:ext uri="{FF2B5EF4-FFF2-40B4-BE49-F238E27FC236}">
                    <a16:creationId xmlns:a16="http://schemas.microsoft.com/office/drawing/2014/main" id="{5B1C38B7-5166-27D3-C3F8-164D4770F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7989" y="4295776"/>
                <a:ext cx="147638" cy="74613"/>
              </a:xfrm>
              <a:custGeom>
                <a:avLst/>
                <a:gdLst>
                  <a:gd name="T0" fmla="*/ 227 w 464"/>
                  <a:gd name="T1" fmla="*/ 233 h 233"/>
                  <a:gd name="T2" fmla="*/ 464 w 464"/>
                  <a:gd name="T3" fmla="*/ 0 h 233"/>
                  <a:gd name="T4" fmla="*/ 237 w 464"/>
                  <a:gd name="T5" fmla="*/ 0 h 233"/>
                  <a:gd name="T6" fmla="*/ 0 w 464"/>
                  <a:gd name="T7" fmla="*/ 233 h 233"/>
                  <a:gd name="T8" fmla="*/ 227 w 464"/>
                  <a:gd name="T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33">
                    <a:moveTo>
                      <a:pt x="227" y="233"/>
                    </a:moveTo>
                    <a:lnTo>
                      <a:pt x="464" y="0"/>
                    </a:lnTo>
                    <a:lnTo>
                      <a:pt x="237" y="0"/>
                    </a:lnTo>
                    <a:lnTo>
                      <a:pt x="0" y="233"/>
                    </a:lnTo>
                    <a:lnTo>
                      <a:pt x="227" y="23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5" name="Freeform 574">
                <a:extLst>
                  <a:ext uri="{FF2B5EF4-FFF2-40B4-BE49-F238E27FC236}">
                    <a16:creationId xmlns:a16="http://schemas.microsoft.com/office/drawing/2014/main" id="{C35B6C37-F750-1A4B-125B-0B0E22FE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1014" y="4295776"/>
                <a:ext cx="74613" cy="311150"/>
              </a:xfrm>
              <a:custGeom>
                <a:avLst/>
                <a:gdLst>
                  <a:gd name="T0" fmla="*/ 237 w 237"/>
                  <a:gd name="T1" fmla="*/ 0 h 979"/>
                  <a:gd name="T2" fmla="*/ 0 w 237"/>
                  <a:gd name="T3" fmla="*/ 233 h 979"/>
                  <a:gd name="T4" fmla="*/ 0 w 237"/>
                  <a:gd name="T5" fmla="*/ 979 h 979"/>
                  <a:gd name="T6" fmla="*/ 237 w 237"/>
                  <a:gd name="T7" fmla="*/ 745 h 979"/>
                  <a:gd name="T8" fmla="*/ 237 w 237"/>
                  <a:gd name="T9" fmla="*/ 0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979">
                    <a:moveTo>
                      <a:pt x="237" y="0"/>
                    </a:moveTo>
                    <a:lnTo>
                      <a:pt x="0" y="233"/>
                    </a:lnTo>
                    <a:lnTo>
                      <a:pt x="0" y="979"/>
                    </a:lnTo>
                    <a:lnTo>
                      <a:pt x="237" y="745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6" name="Rectangle 575">
                <a:extLst>
                  <a:ext uri="{FF2B5EF4-FFF2-40B4-BE49-F238E27FC236}">
                    <a16:creationId xmlns:a16="http://schemas.microsoft.com/office/drawing/2014/main" id="{73A49BF3-D392-00CA-8DE6-4060A791D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7989" y="4370389"/>
                <a:ext cx="73025" cy="2365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7" name="Rectangle 576">
                <a:extLst>
                  <a:ext uri="{FF2B5EF4-FFF2-40B4-BE49-F238E27FC236}">
                    <a16:creationId xmlns:a16="http://schemas.microsoft.com/office/drawing/2014/main" id="{4C628D1F-4714-2027-1F0C-E28CC662B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2251" y="4322764"/>
                <a:ext cx="77788" cy="2873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8" name="Freeform 577">
                <a:extLst>
                  <a:ext uri="{FF2B5EF4-FFF2-40B4-BE49-F238E27FC236}">
                    <a16:creationId xmlns:a16="http://schemas.microsoft.com/office/drawing/2014/main" id="{DCB0CB19-E7C2-A83C-DC80-E3EFF3B9D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1" y="4249739"/>
                <a:ext cx="144463" cy="73025"/>
              </a:xfrm>
              <a:custGeom>
                <a:avLst/>
                <a:gdLst>
                  <a:gd name="T0" fmla="*/ 453 w 453"/>
                  <a:gd name="T1" fmla="*/ 0 h 227"/>
                  <a:gd name="T2" fmla="*/ 234 w 453"/>
                  <a:gd name="T3" fmla="*/ 0 h 227"/>
                  <a:gd name="T4" fmla="*/ 0 w 453"/>
                  <a:gd name="T5" fmla="*/ 227 h 227"/>
                  <a:gd name="T6" fmla="*/ 243 w 453"/>
                  <a:gd name="T7" fmla="*/ 227 h 227"/>
                  <a:gd name="T8" fmla="*/ 453 w 453"/>
                  <a:gd name="T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227">
                    <a:moveTo>
                      <a:pt x="453" y="0"/>
                    </a:moveTo>
                    <a:lnTo>
                      <a:pt x="234" y="0"/>
                    </a:lnTo>
                    <a:lnTo>
                      <a:pt x="0" y="227"/>
                    </a:lnTo>
                    <a:lnTo>
                      <a:pt x="243" y="22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49" name="Freeform 578">
                <a:extLst>
                  <a:ext uri="{FF2B5EF4-FFF2-40B4-BE49-F238E27FC236}">
                    <a16:creationId xmlns:a16="http://schemas.microsoft.com/office/drawing/2014/main" id="{B5226D6D-FAA2-667F-4818-2A5A7F0B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0039" y="4249739"/>
                <a:ext cx="66675" cy="360363"/>
              </a:xfrm>
              <a:custGeom>
                <a:avLst/>
                <a:gdLst>
                  <a:gd name="T0" fmla="*/ 0 w 210"/>
                  <a:gd name="T1" fmla="*/ 1131 h 1131"/>
                  <a:gd name="T2" fmla="*/ 210 w 210"/>
                  <a:gd name="T3" fmla="*/ 894 h 1131"/>
                  <a:gd name="T4" fmla="*/ 210 w 210"/>
                  <a:gd name="T5" fmla="*/ 0 h 1131"/>
                  <a:gd name="T6" fmla="*/ 0 w 210"/>
                  <a:gd name="T7" fmla="*/ 227 h 1131"/>
                  <a:gd name="T8" fmla="*/ 0 w 210"/>
                  <a:gd name="T9" fmla="*/ 1131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131">
                    <a:moveTo>
                      <a:pt x="0" y="1131"/>
                    </a:moveTo>
                    <a:lnTo>
                      <a:pt x="210" y="894"/>
                    </a:lnTo>
                    <a:lnTo>
                      <a:pt x="210" y="0"/>
                    </a:lnTo>
                    <a:lnTo>
                      <a:pt x="0" y="227"/>
                    </a:lnTo>
                    <a:lnTo>
                      <a:pt x="0" y="11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0" name="Freeform 579">
                <a:extLst>
                  <a:ext uri="{FF2B5EF4-FFF2-40B4-BE49-F238E27FC236}">
                    <a16:creationId xmlns:a16="http://schemas.microsoft.com/office/drawing/2014/main" id="{FC9712DC-40D4-739F-08D0-5ACD784B5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6514" y="4273551"/>
                <a:ext cx="149225" cy="74613"/>
              </a:xfrm>
              <a:custGeom>
                <a:avLst/>
                <a:gdLst>
                  <a:gd name="T0" fmla="*/ 471 w 471"/>
                  <a:gd name="T1" fmla="*/ 0 h 237"/>
                  <a:gd name="T2" fmla="*/ 234 w 471"/>
                  <a:gd name="T3" fmla="*/ 0 h 237"/>
                  <a:gd name="T4" fmla="*/ 0 w 471"/>
                  <a:gd name="T5" fmla="*/ 237 h 237"/>
                  <a:gd name="T6" fmla="*/ 249 w 471"/>
                  <a:gd name="T7" fmla="*/ 237 h 237"/>
                  <a:gd name="T8" fmla="*/ 471 w 471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237">
                    <a:moveTo>
                      <a:pt x="471" y="0"/>
                    </a:moveTo>
                    <a:lnTo>
                      <a:pt x="234" y="0"/>
                    </a:lnTo>
                    <a:lnTo>
                      <a:pt x="0" y="237"/>
                    </a:lnTo>
                    <a:lnTo>
                      <a:pt x="249" y="237"/>
                    </a:lnTo>
                    <a:lnTo>
                      <a:pt x="471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1" name="Freeform 580">
                <a:extLst>
                  <a:ext uri="{FF2B5EF4-FFF2-40B4-BE49-F238E27FC236}">
                    <a16:creationId xmlns:a16="http://schemas.microsoft.com/office/drawing/2014/main" id="{C6BEFDD4-4C1E-F7D2-262F-D6A43B2F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5889" y="4273551"/>
                <a:ext cx="69850" cy="336550"/>
              </a:xfrm>
              <a:custGeom>
                <a:avLst/>
                <a:gdLst>
                  <a:gd name="T0" fmla="*/ 0 w 222"/>
                  <a:gd name="T1" fmla="*/ 1060 h 1060"/>
                  <a:gd name="T2" fmla="*/ 222 w 222"/>
                  <a:gd name="T3" fmla="*/ 821 h 1060"/>
                  <a:gd name="T4" fmla="*/ 222 w 222"/>
                  <a:gd name="T5" fmla="*/ 0 h 1060"/>
                  <a:gd name="T6" fmla="*/ 0 w 222"/>
                  <a:gd name="T7" fmla="*/ 237 h 1060"/>
                  <a:gd name="T8" fmla="*/ 0 w 222"/>
                  <a:gd name="T9" fmla="*/ 106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1060">
                    <a:moveTo>
                      <a:pt x="0" y="1060"/>
                    </a:moveTo>
                    <a:lnTo>
                      <a:pt x="222" y="821"/>
                    </a:lnTo>
                    <a:lnTo>
                      <a:pt x="222" y="0"/>
                    </a:lnTo>
                    <a:lnTo>
                      <a:pt x="0" y="237"/>
                    </a:lnTo>
                    <a:lnTo>
                      <a:pt x="0" y="106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2" name="Rectangle 581">
                <a:extLst>
                  <a:ext uri="{FF2B5EF4-FFF2-40B4-BE49-F238E27FC236}">
                    <a16:creationId xmlns:a16="http://schemas.microsoft.com/office/drawing/2014/main" id="{61B70729-A307-3671-56E9-0ECA58F3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6514" y="4348164"/>
                <a:ext cx="79375" cy="2619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3" name="Freeform 582">
                <a:extLst>
                  <a:ext uri="{FF2B5EF4-FFF2-40B4-BE49-F238E27FC236}">
                    <a16:creationId xmlns:a16="http://schemas.microsoft.com/office/drawing/2014/main" id="{D810F4D8-54E6-0CE9-9755-87036401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1739" y="4471989"/>
                <a:ext cx="69850" cy="138113"/>
              </a:xfrm>
              <a:custGeom>
                <a:avLst/>
                <a:gdLst>
                  <a:gd name="T0" fmla="*/ 220 w 220"/>
                  <a:gd name="T1" fmla="*/ 196 h 433"/>
                  <a:gd name="T2" fmla="*/ 220 w 220"/>
                  <a:gd name="T3" fmla="*/ 0 h 433"/>
                  <a:gd name="T4" fmla="*/ 0 w 220"/>
                  <a:gd name="T5" fmla="*/ 231 h 433"/>
                  <a:gd name="T6" fmla="*/ 0 w 220"/>
                  <a:gd name="T7" fmla="*/ 433 h 433"/>
                  <a:gd name="T8" fmla="*/ 220 w 220"/>
                  <a:gd name="T9" fmla="*/ 19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433">
                    <a:moveTo>
                      <a:pt x="220" y="196"/>
                    </a:moveTo>
                    <a:lnTo>
                      <a:pt x="220" y="0"/>
                    </a:lnTo>
                    <a:lnTo>
                      <a:pt x="0" y="231"/>
                    </a:lnTo>
                    <a:lnTo>
                      <a:pt x="0" y="433"/>
                    </a:lnTo>
                    <a:lnTo>
                      <a:pt x="220" y="196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4" name="Rectangle 583">
                <a:extLst>
                  <a:ext uri="{FF2B5EF4-FFF2-40B4-BE49-F238E27FC236}">
                    <a16:creationId xmlns:a16="http://schemas.microsoft.com/office/drawing/2014/main" id="{31F50C41-70E3-FF3B-3DCD-3EB5619F1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2364" y="4545014"/>
                <a:ext cx="79375" cy="650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5" name="Freeform 584">
                <a:extLst>
                  <a:ext uri="{FF2B5EF4-FFF2-40B4-BE49-F238E27FC236}">
                    <a16:creationId xmlns:a16="http://schemas.microsoft.com/office/drawing/2014/main" id="{1C2C196A-B2A9-AD09-C4CE-8BE4F4D0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2364" y="4471989"/>
                <a:ext cx="149225" cy="73025"/>
              </a:xfrm>
              <a:custGeom>
                <a:avLst/>
                <a:gdLst>
                  <a:gd name="T0" fmla="*/ 0 w 472"/>
                  <a:gd name="T1" fmla="*/ 231 h 231"/>
                  <a:gd name="T2" fmla="*/ 252 w 472"/>
                  <a:gd name="T3" fmla="*/ 231 h 231"/>
                  <a:gd name="T4" fmla="*/ 472 w 472"/>
                  <a:gd name="T5" fmla="*/ 0 h 231"/>
                  <a:gd name="T6" fmla="*/ 247 w 472"/>
                  <a:gd name="T7" fmla="*/ 0 h 231"/>
                  <a:gd name="T8" fmla="*/ 0 w 47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2" h="231">
                    <a:moveTo>
                      <a:pt x="0" y="231"/>
                    </a:moveTo>
                    <a:lnTo>
                      <a:pt x="252" y="231"/>
                    </a:lnTo>
                    <a:lnTo>
                      <a:pt x="472" y="0"/>
                    </a:lnTo>
                    <a:lnTo>
                      <a:pt x="247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6" name="Rectangle 585">
                <a:extLst>
                  <a:ext uri="{FF2B5EF4-FFF2-40B4-BE49-F238E27FC236}">
                    <a16:creationId xmlns:a16="http://schemas.microsoft.com/office/drawing/2014/main" id="{E5FA1C37-A352-4882-33FF-D2590935F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9801" y="4540251"/>
                <a:ext cx="79375" cy="6667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7" name="Freeform 586">
                <a:extLst>
                  <a:ext uri="{FF2B5EF4-FFF2-40B4-BE49-F238E27FC236}">
                    <a16:creationId xmlns:a16="http://schemas.microsoft.com/office/drawing/2014/main" id="{D175D7A7-08FA-527D-29E6-9FB4895E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9176" y="4460876"/>
                <a:ext cx="66675" cy="146050"/>
              </a:xfrm>
              <a:custGeom>
                <a:avLst/>
                <a:gdLst>
                  <a:gd name="T0" fmla="*/ 0 w 212"/>
                  <a:gd name="T1" fmla="*/ 250 h 462"/>
                  <a:gd name="T2" fmla="*/ 0 w 212"/>
                  <a:gd name="T3" fmla="*/ 462 h 462"/>
                  <a:gd name="T4" fmla="*/ 212 w 212"/>
                  <a:gd name="T5" fmla="*/ 222 h 462"/>
                  <a:gd name="T6" fmla="*/ 212 w 212"/>
                  <a:gd name="T7" fmla="*/ 0 h 462"/>
                  <a:gd name="T8" fmla="*/ 0 w 212"/>
                  <a:gd name="T9" fmla="*/ 25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462">
                    <a:moveTo>
                      <a:pt x="0" y="250"/>
                    </a:moveTo>
                    <a:lnTo>
                      <a:pt x="0" y="462"/>
                    </a:lnTo>
                    <a:lnTo>
                      <a:pt x="212" y="222"/>
                    </a:lnTo>
                    <a:lnTo>
                      <a:pt x="212" y="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8" name="Freeform 587">
                <a:extLst>
                  <a:ext uri="{FF2B5EF4-FFF2-40B4-BE49-F238E27FC236}">
                    <a16:creationId xmlns:a16="http://schemas.microsoft.com/office/drawing/2014/main" id="{3AC835C9-C771-6004-8856-4E426B8C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9801" y="4460876"/>
                <a:ext cx="146050" cy="79375"/>
              </a:xfrm>
              <a:custGeom>
                <a:avLst/>
                <a:gdLst>
                  <a:gd name="T0" fmla="*/ 0 w 462"/>
                  <a:gd name="T1" fmla="*/ 250 h 250"/>
                  <a:gd name="T2" fmla="*/ 250 w 462"/>
                  <a:gd name="T3" fmla="*/ 250 h 250"/>
                  <a:gd name="T4" fmla="*/ 462 w 462"/>
                  <a:gd name="T5" fmla="*/ 0 h 250"/>
                  <a:gd name="T6" fmla="*/ 250 w 462"/>
                  <a:gd name="T7" fmla="*/ 0 h 250"/>
                  <a:gd name="T8" fmla="*/ 0 w 462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50">
                    <a:moveTo>
                      <a:pt x="0" y="250"/>
                    </a:moveTo>
                    <a:lnTo>
                      <a:pt x="250" y="250"/>
                    </a:lnTo>
                    <a:lnTo>
                      <a:pt x="462" y="0"/>
                    </a:lnTo>
                    <a:lnTo>
                      <a:pt x="250" y="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59" name="Freeform 588">
                <a:extLst>
                  <a:ext uri="{FF2B5EF4-FFF2-40B4-BE49-F238E27FC236}">
                    <a16:creationId xmlns:a16="http://schemas.microsoft.com/office/drawing/2014/main" id="{B73EB787-B8D7-4878-47D6-6172DB1C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4064" y="4468814"/>
                <a:ext cx="150813" cy="73025"/>
              </a:xfrm>
              <a:custGeom>
                <a:avLst/>
                <a:gdLst>
                  <a:gd name="T0" fmla="*/ 478 w 478"/>
                  <a:gd name="T1" fmla="*/ 0 h 229"/>
                  <a:gd name="T2" fmla="*/ 247 w 478"/>
                  <a:gd name="T3" fmla="*/ 0 h 229"/>
                  <a:gd name="T4" fmla="*/ 0 w 478"/>
                  <a:gd name="T5" fmla="*/ 229 h 229"/>
                  <a:gd name="T6" fmla="*/ 249 w 478"/>
                  <a:gd name="T7" fmla="*/ 229 h 229"/>
                  <a:gd name="T8" fmla="*/ 478 w 478"/>
                  <a:gd name="T9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8" h="229">
                    <a:moveTo>
                      <a:pt x="478" y="0"/>
                    </a:moveTo>
                    <a:lnTo>
                      <a:pt x="247" y="0"/>
                    </a:lnTo>
                    <a:lnTo>
                      <a:pt x="0" y="229"/>
                    </a:lnTo>
                    <a:lnTo>
                      <a:pt x="249" y="229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0" name="Rectangle 589">
                <a:extLst>
                  <a:ext uri="{FF2B5EF4-FFF2-40B4-BE49-F238E27FC236}">
                    <a16:creationId xmlns:a16="http://schemas.microsoft.com/office/drawing/2014/main" id="{22EF7E08-1D8F-B4AB-1D52-DA75DAEE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4064" y="4541839"/>
                <a:ext cx="77788" cy="682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1" name="Freeform 590">
                <a:extLst>
                  <a:ext uri="{FF2B5EF4-FFF2-40B4-BE49-F238E27FC236}">
                    <a16:creationId xmlns:a16="http://schemas.microsoft.com/office/drawing/2014/main" id="{3E4A2BD2-F2BF-48BB-FFBA-D282FFA6A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1851" y="4468814"/>
                <a:ext cx="73025" cy="141288"/>
              </a:xfrm>
              <a:custGeom>
                <a:avLst/>
                <a:gdLst>
                  <a:gd name="T0" fmla="*/ 0 w 229"/>
                  <a:gd name="T1" fmla="*/ 229 h 443"/>
                  <a:gd name="T2" fmla="*/ 0 w 229"/>
                  <a:gd name="T3" fmla="*/ 443 h 443"/>
                  <a:gd name="T4" fmla="*/ 229 w 229"/>
                  <a:gd name="T5" fmla="*/ 212 h 443"/>
                  <a:gd name="T6" fmla="*/ 229 w 229"/>
                  <a:gd name="T7" fmla="*/ 0 h 443"/>
                  <a:gd name="T8" fmla="*/ 0 w 229"/>
                  <a:gd name="T9" fmla="*/ 229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443">
                    <a:moveTo>
                      <a:pt x="0" y="229"/>
                    </a:moveTo>
                    <a:lnTo>
                      <a:pt x="0" y="443"/>
                    </a:lnTo>
                    <a:lnTo>
                      <a:pt x="229" y="212"/>
                    </a:lnTo>
                    <a:lnTo>
                      <a:pt x="229" y="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2" name="Freeform 591">
                <a:extLst>
                  <a:ext uri="{FF2B5EF4-FFF2-40B4-BE49-F238E27FC236}">
                    <a16:creationId xmlns:a16="http://schemas.microsoft.com/office/drawing/2014/main" id="{56771428-D39A-A344-1569-4F697EA26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8326" y="4467226"/>
                <a:ext cx="150813" cy="73025"/>
              </a:xfrm>
              <a:custGeom>
                <a:avLst/>
                <a:gdLst>
                  <a:gd name="T0" fmla="*/ 473 w 473"/>
                  <a:gd name="T1" fmla="*/ 0 h 231"/>
                  <a:gd name="T2" fmla="*/ 249 w 473"/>
                  <a:gd name="T3" fmla="*/ 0 h 231"/>
                  <a:gd name="T4" fmla="*/ 0 w 473"/>
                  <a:gd name="T5" fmla="*/ 231 h 231"/>
                  <a:gd name="T6" fmla="*/ 250 w 473"/>
                  <a:gd name="T7" fmla="*/ 231 h 231"/>
                  <a:gd name="T8" fmla="*/ 473 w 473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3" h="231">
                    <a:moveTo>
                      <a:pt x="473" y="0"/>
                    </a:moveTo>
                    <a:lnTo>
                      <a:pt x="249" y="0"/>
                    </a:lnTo>
                    <a:lnTo>
                      <a:pt x="0" y="231"/>
                    </a:lnTo>
                    <a:lnTo>
                      <a:pt x="250" y="231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3" name="Freeform 592">
                <a:extLst>
                  <a:ext uri="{FF2B5EF4-FFF2-40B4-BE49-F238E27FC236}">
                    <a16:creationId xmlns:a16="http://schemas.microsoft.com/office/drawing/2014/main" id="{0B35A222-A9A5-0388-2FBB-E387F467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7701" y="4467226"/>
                <a:ext cx="71438" cy="139700"/>
              </a:xfrm>
              <a:custGeom>
                <a:avLst/>
                <a:gdLst>
                  <a:gd name="T0" fmla="*/ 0 w 223"/>
                  <a:gd name="T1" fmla="*/ 440 h 440"/>
                  <a:gd name="T2" fmla="*/ 223 w 223"/>
                  <a:gd name="T3" fmla="*/ 206 h 440"/>
                  <a:gd name="T4" fmla="*/ 223 w 223"/>
                  <a:gd name="T5" fmla="*/ 0 h 440"/>
                  <a:gd name="T6" fmla="*/ 0 w 223"/>
                  <a:gd name="T7" fmla="*/ 231 h 440"/>
                  <a:gd name="T8" fmla="*/ 0 w 223"/>
                  <a:gd name="T9" fmla="*/ 44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440">
                    <a:moveTo>
                      <a:pt x="0" y="440"/>
                    </a:moveTo>
                    <a:lnTo>
                      <a:pt x="223" y="206"/>
                    </a:lnTo>
                    <a:lnTo>
                      <a:pt x="223" y="0"/>
                    </a:lnTo>
                    <a:lnTo>
                      <a:pt x="0" y="231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4" name="Rectangle 593">
                <a:extLst>
                  <a:ext uri="{FF2B5EF4-FFF2-40B4-BE49-F238E27FC236}">
                    <a16:creationId xmlns:a16="http://schemas.microsoft.com/office/drawing/2014/main" id="{2D9BF6A5-046C-EF8B-6DF3-41C9156AD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8326" y="4540251"/>
                <a:ext cx="79375" cy="6667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5" name="Freeform 594">
                <a:extLst>
                  <a:ext uri="{FF2B5EF4-FFF2-40B4-BE49-F238E27FC236}">
                    <a16:creationId xmlns:a16="http://schemas.microsoft.com/office/drawing/2014/main" id="{B65DB224-F54A-ED9A-5959-DE7BC48A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8939" y="4473576"/>
                <a:ext cx="142875" cy="76200"/>
              </a:xfrm>
              <a:custGeom>
                <a:avLst/>
                <a:gdLst>
                  <a:gd name="T0" fmla="*/ 451 w 451"/>
                  <a:gd name="T1" fmla="*/ 0 h 239"/>
                  <a:gd name="T2" fmla="*/ 236 w 451"/>
                  <a:gd name="T3" fmla="*/ 0 h 239"/>
                  <a:gd name="T4" fmla="*/ 0 w 451"/>
                  <a:gd name="T5" fmla="*/ 239 h 239"/>
                  <a:gd name="T6" fmla="*/ 233 w 451"/>
                  <a:gd name="T7" fmla="*/ 239 h 239"/>
                  <a:gd name="T8" fmla="*/ 451 w 451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239">
                    <a:moveTo>
                      <a:pt x="451" y="0"/>
                    </a:moveTo>
                    <a:lnTo>
                      <a:pt x="236" y="0"/>
                    </a:lnTo>
                    <a:lnTo>
                      <a:pt x="0" y="239"/>
                    </a:lnTo>
                    <a:lnTo>
                      <a:pt x="233" y="239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6" name="Rectangle 595">
                <a:extLst>
                  <a:ext uri="{FF2B5EF4-FFF2-40B4-BE49-F238E27FC236}">
                    <a16:creationId xmlns:a16="http://schemas.microsoft.com/office/drawing/2014/main" id="{7D9D8A57-FC9D-1A63-B86C-A1A7B49AF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8939" y="4549776"/>
                <a:ext cx="73025" cy="6032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7" name="Freeform 596">
                <a:extLst>
                  <a:ext uri="{FF2B5EF4-FFF2-40B4-BE49-F238E27FC236}">
                    <a16:creationId xmlns:a16="http://schemas.microsoft.com/office/drawing/2014/main" id="{17F5E8FF-24C9-3868-3924-EBC41CE9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1964" y="4473576"/>
                <a:ext cx="69850" cy="136525"/>
              </a:xfrm>
              <a:custGeom>
                <a:avLst/>
                <a:gdLst>
                  <a:gd name="T0" fmla="*/ 0 w 218"/>
                  <a:gd name="T1" fmla="*/ 239 h 426"/>
                  <a:gd name="T2" fmla="*/ 0 w 218"/>
                  <a:gd name="T3" fmla="*/ 426 h 426"/>
                  <a:gd name="T4" fmla="*/ 218 w 218"/>
                  <a:gd name="T5" fmla="*/ 183 h 426"/>
                  <a:gd name="T6" fmla="*/ 218 w 218"/>
                  <a:gd name="T7" fmla="*/ 0 h 426"/>
                  <a:gd name="T8" fmla="*/ 0 w 218"/>
                  <a:gd name="T9" fmla="*/ 239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426">
                    <a:moveTo>
                      <a:pt x="0" y="239"/>
                    </a:moveTo>
                    <a:lnTo>
                      <a:pt x="0" y="426"/>
                    </a:lnTo>
                    <a:lnTo>
                      <a:pt x="218" y="183"/>
                    </a:lnTo>
                    <a:lnTo>
                      <a:pt x="218" y="0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8" name="Freeform 597">
                <a:extLst>
                  <a:ext uri="{FF2B5EF4-FFF2-40B4-BE49-F238E27FC236}">
                    <a16:creationId xmlns:a16="http://schemas.microsoft.com/office/drawing/2014/main" id="{F808389C-5E73-54C4-9716-28166428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4639" y="4422776"/>
                <a:ext cx="71438" cy="185738"/>
              </a:xfrm>
              <a:custGeom>
                <a:avLst/>
                <a:gdLst>
                  <a:gd name="T0" fmla="*/ 221 w 221"/>
                  <a:gd name="T1" fmla="*/ 349 h 584"/>
                  <a:gd name="T2" fmla="*/ 221 w 221"/>
                  <a:gd name="T3" fmla="*/ 0 h 584"/>
                  <a:gd name="T4" fmla="*/ 0 w 221"/>
                  <a:gd name="T5" fmla="*/ 231 h 584"/>
                  <a:gd name="T6" fmla="*/ 0 w 221"/>
                  <a:gd name="T7" fmla="*/ 584 h 584"/>
                  <a:gd name="T8" fmla="*/ 221 w 221"/>
                  <a:gd name="T9" fmla="*/ 349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584">
                    <a:moveTo>
                      <a:pt x="221" y="349"/>
                    </a:moveTo>
                    <a:lnTo>
                      <a:pt x="221" y="0"/>
                    </a:lnTo>
                    <a:lnTo>
                      <a:pt x="0" y="231"/>
                    </a:lnTo>
                    <a:lnTo>
                      <a:pt x="0" y="584"/>
                    </a:lnTo>
                    <a:lnTo>
                      <a:pt x="221" y="349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69" name="Rectangle 598">
                <a:extLst>
                  <a:ext uri="{FF2B5EF4-FFF2-40B4-BE49-F238E27FC236}">
                    <a16:creationId xmlns:a16="http://schemas.microsoft.com/office/drawing/2014/main" id="{EDDA1331-9947-DA22-BEC1-49C5BA618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4789" y="4497389"/>
                <a:ext cx="69850" cy="111125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0" name="Freeform 599">
                <a:extLst>
                  <a:ext uri="{FF2B5EF4-FFF2-40B4-BE49-F238E27FC236}">
                    <a16:creationId xmlns:a16="http://schemas.microsoft.com/office/drawing/2014/main" id="{60ED58A5-AFED-C42F-B5C1-B97B2B40B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4789" y="4422776"/>
                <a:ext cx="141288" cy="74613"/>
              </a:xfrm>
              <a:custGeom>
                <a:avLst/>
                <a:gdLst>
                  <a:gd name="T0" fmla="*/ 0 w 445"/>
                  <a:gd name="T1" fmla="*/ 231 h 231"/>
                  <a:gd name="T2" fmla="*/ 224 w 445"/>
                  <a:gd name="T3" fmla="*/ 231 h 231"/>
                  <a:gd name="T4" fmla="*/ 445 w 445"/>
                  <a:gd name="T5" fmla="*/ 0 h 231"/>
                  <a:gd name="T6" fmla="*/ 227 w 445"/>
                  <a:gd name="T7" fmla="*/ 0 h 231"/>
                  <a:gd name="T8" fmla="*/ 0 w 445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231">
                    <a:moveTo>
                      <a:pt x="0" y="231"/>
                    </a:moveTo>
                    <a:lnTo>
                      <a:pt x="224" y="231"/>
                    </a:lnTo>
                    <a:lnTo>
                      <a:pt x="445" y="0"/>
                    </a:lnTo>
                    <a:lnTo>
                      <a:pt x="227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1" name="Rectangle 600">
                <a:extLst>
                  <a:ext uri="{FF2B5EF4-FFF2-40B4-BE49-F238E27FC236}">
                    <a16:creationId xmlns:a16="http://schemas.microsoft.com/office/drawing/2014/main" id="{A17E4A22-14A8-AF1C-7FA2-8D98FBF95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7464" y="4541839"/>
                <a:ext cx="71438" cy="714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2" name="Freeform 601">
                <a:extLst>
                  <a:ext uri="{FF2B5EF4-FFF2-40B4-BE49-F238E27FC236}">
                    <a16:creationId xmlns:a16="http://schemas.microsoft.com/office/drawing/2014/main" id="{81C87E4F-3A87-490F-633B-143A84B6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8901" y="4470401"/>
                <a:ext cx="73025" cy="142875"/>
              </a:xfrm>
              <a:custGeom>
                <a:avLst/>
                <a:gdLst>
                  <a:gd name="T0" fmla="*/ 0 w 229"/>
                  <a:gd name="T1" fmla="*/ 222 h 447"/>
                  <a:gd name="T2" fmla="*/ 0 w 229"/>
                  <a:gd name="T3" fmla="*/ 447 h 447"/>
                  <a:gd name="T4" fmla="*/ 229 w 229"/>
                  <a:gd name="T5" fmla="*/ 190 h 447"/>
                  <a:gd name="T6" fmla="*/ 229 w 229"/>
                  <a:gd name="T7" fmla="*/ 0 h 447"/>
                  <a:gd name="T8" fmla="*/ 0 w 229"/>
                  <a:gd name="T9" fmla="*/ 222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447">
                    <a:moveTo>
                      <a:pt x="0" y="222"/>
                    </a:moveTo>
                    <a:lnTo>
                      <a:pt x="0" y="447"/>
                    </a:lnTo>
                    <a:lnTo>
                      <a:pt x="229" y="190"/>
                    </a:lnTo>
                    <a:lnTo>
                      <a:pt x="229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3" name="Freeform 602">
                <a:extLst>
                  <a:ext uri="{FF2B5EF4-FFF2-40B4-BE49-F238E27FC236}">
                    <a16:creationId xmlns:a16="http://schemas.microsoft.com/office/drawing/2014/main" id="{B1C424C1-61B9-9907-B095-5655F9DC8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7464" y="4470401"/>
                <a:ext cx="144463" cy="71438"/>
              </a:xfrm>
              <a:custGeom>
                <a:avLst/>
                <a:gdLst>
                  <a:gd name="T0" fmla="*/ 0 w 455"/>
                  <a:gd name="T1" fmla="*/ 222 h 222"/>
                  <a:gd name="T2" fmla="*/ 226 w 455"/>
                  <a:gd name="T3" fmla="*/ 222 h 222"/>
                  <a:gd name="T4" fmla="*/ 455 w 455"/>
                  <a:gd name="T5" fmla="*/ 0 h 222"/>
                  <a:gd name="T6" fmla="*/ 228 w 455"/>
                  <a:gd name="T7" fmla="*/ 0 h 222"/>
                  <a:gd name="T8" fmla="*/ 0 w 455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222">
                    <a:moveTo>
                      <a:pt x="0" y="222"/>
                    </a:moveTo>
                    <a:lnTo>
                      <a:pt x="226" y="222"/>
                    </a:lnTo>
                    <a:lnTo>
                      <a:pt x="455" y="0"/>
                    </a:lnTo>
                    <a:lnTo>
                      <a:pt x="228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4" name="Freeform 603">
                <a:extLst>
                  <a:ext uri="{FF2B5EF4-FFF2-40B4-BE49-F238E27FC236}">
                    <a16:creationId xmlns:a16="http://schemas.microsoft.com/office/drawing/2014/main" id="{88A5E702-10CF-8CFD-7EF0-F7BC8127E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9514" y="4468814"/>
                <a:ext cx="66675" cy="139700"/>
              </a:xfrm>
              <a:custGeom>
                <a:avLst/>
                <a:gdLst>
                  <a:gd name="T0" fmla="*/ 212 w 212"/>
                  <a:gd name="T1" fmla="*/ 210 h 441"/>
                  <a:gd name="T2" fmla="*/ 212 w 212"/>
                  <a:gd name="T3" fmla="*/ 0 h 441"/>
                  <a:gd name="T4" fmla="*/ 0 w 212"/>
                  <a:gd name="T5" fmla="*/ 237 h 441"/>
                  <a:gd name="T6" fmla="*/ 0 w 212"/>
                  <a:gd name="T7" fmla="*/ 441 h 441"/>
                  <a:gd name="T8" fmla="*/ 212 w 212"/>
                  <a:gd name="T9" fmla="*/ 21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441">
                    <a:moveTo>
                      <a:pt x="212" y="210"/>
                    </a:moveTo>
                    <a:lnTo>
                      <a:pt x="212" y="0"/>
                    </a:lnTo>
                    <a:lnTo>
                      <a:pt x="0" y="237"/>
                    </a:lnTo>
                    <a:lnTo>
                      <a:pt x="0" y="441"/>
                    </a:lnTo>
                    <a:lnTo>
                      <a:pt x="212" y="210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5" name="Rectangle 604">
                <a:extLst>
                  <a:ext uri="{FF2B5EF4-FFF2-40B4-BE49-F238E27FC236}">
                    <a16:creationId xmlns:a16="http://schemas.microsoft.com/office/drawing/2014/main" id="{D6814ED5-2D9F-0246-1FBF-10C9F2F26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8551" y="4543426"/>
                <a:ext cx="80963" cy="650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6" name="Freeform 605">
                <a:extLst>
                  <a:ext uri="{FF2B5EF4-FFF2-40B4-BE49-F238E27FC236}">
                    <a16:creationId xmlns:a16="http://schemas.microsoft.com/office/drawing/2014/main" id="{FAA30F08-51B4-9B41-D9D9-18DDBC2B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551" y="4468814"/>
                <a:ext cx="147638" cy="74613"/>
              </a:xfrm>
              <a:custGeom>
                <a:avLst/>
                <a:gdLst>
                  <a:gd name="T0" fmla="*/ 0 w 465"/>
                  <a:gd name="T1" fmla="*/ 237 h 237"/>
                  <a:gd name="T2" fmla="*/ 253 w 465"/>
                  <a:gd name="T3" fmla="*/ 237 h 237"/>
                  <a:gd name="T4" fmla="*/ 465 w 465"/>
                  <a:gd name="T5" fmla="*/ 0 h 237"/>
                  <a:gd name="T6" fmla="*/ 243 w 465"/>
                  <a:gd name="T7" fmla="*/ 0 h 237"/>
                  <a:gd name="T8" fmla="*/ 0 w 465"/>
                  <a:gd name="T9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237">
                    <a:moveTo>
                      <a:pt x="0" y="237"/>
                    </a:moveTo>
                    <a:lnTo>
                      <a:pt x="253" y="237"/>
                    </a:lnTo>
                    <a:lnTo>
                      <a:pt x="465" y="0"/>
                    </a:lnTo>
                    <a:lnTo>
                      <a:pt x="243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7" name="Freeform 606">
                <a:extLst>
                  <a:ext uri="{FF2B5EF4-FFF2-40B4-BE49-F238E27FC236}">
                    <a16:creationId xmlns:a16="http://schemas.microsoft.com/office/drawing/2014/main" id="{64CCDB93-E604-6181-752D-A6EB09F8F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7576" y="4445001"/>
                <a:ext cx="146050" cy="74613"/>
              </a:xfrm>
              <a:custGeom>
                <a:avLst/>
                <a:gdLst>
                  <a:gd name="T0" fmla="*/ 458 w 458"/>
                  <a:gd name="T1" fmla="*/ 0 h 234"/>
                  <a:gd name="T2" fmla="*/ 225 w 458"/>
                  <a:gd name="T3" fmla="*/ 0 h 234"/>
                  <a:gd name="T4" fmla="*/ 0 w 458"/>
                  <a:gd name="T5" fmla="*/ 234 h 234"/>
                  <a:gd name="T6" fmla="*/ 241 w 458"/>
                  <a:gd name="T7" fmla="*/ 234 h 234"/>
                  <a:gd name="T8" fmla="*/ 458 w 458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8" h="234">
                    <a:moveTo>
                      <a:pt x="458" y="0"/>
                    </a:moveTo>
                    <a:lnTo>
                      <a:pt x="225" y="0"/>
                    </a:lnTo>
                    <a:lnTo>
                      <a:pt x="0" y="234"/>
                    </a:lnTo>
                    <a:lnTo>
                      <a:pt x="241" y="234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8" name="Freeform 608">
                <a:extLst>
                  <a:ext uri="{FF2B5EF4-FFF2-40B4-BE49-F238E27FC236}">
                    <a16:creationId xmlns:a16="http://schemas.microsoft.com/office/drawing/2014/main" id="{1E5A7927-2CC4-D629-29C1-A3353CAF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3776" y="4445001"/>
                <a:ext cx="69850" cy="165100"/>
              </a:xfrm>
              <a:custGeom>
                <a:avLst/>
                <a:gdLst>
                  <a:gd name="T0" fmla="*/ 0 w 217"/>
                  <a:gd name="T1" fmla="*/ 521 h 521"/>
                  <a:gd name="T2" fmla="*/ 217 w 217"/>
                  <a:gd name="T3" fmla="*/ 271 h 521"/>
                  <a:gd name="T4" fmla="*/ 217 w 217"/>
                  <a:gd name="T5" fmla="*/ 0 h 521"/>
                  <a:gd name="T6" fmla="*/ 0 w 217"/>
                  <a:gd name="T7" fmla="*/ 234 h 521"/>
                  <a:gd name="T8" fmla="*/ 0 w 217"/>
                  <a:gd name="T9" fmla="*/ 52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521">
                    <a:moveTo>
                      <a:pt x="0" y="521"/>
                    </a:moveTo>
                    <a:lnTo>
                      <a:pt x="217" y="271"/>
                    </a:lnTo>
                    <a:lnTo>
                      <a:pt x="217" y="0"/>
                    </a:lnTo>
                    <a:lnTo>
                      <a:pt x="0" y="234"/>
                    </a:lnTo>
                    <a:lnTo>
                      <a:pt x="0" y="52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79" name="Rectangle 609">
                <a:extLst>
                  <a:ext uri="{FF2B5EF4-FFF2-40B4-BE49-F238E27FC236}">
                    <a16:creationId xmlns:a16="http://schemas.microsoft.com/office/drawing/2014/main" id="{F4C706B1-45A2-8E85-C799-64669B175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7576" y="4519613"/>
                <a:ext cx="76200" cy="9048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0" name="Freeform 610">
                <a:extLst>
                  <a:ext uri="{FF2B5EF4-FFF2-40B4-BE49-F238E27FC236}">
                    <a16:creationId xmlns:a16="http://schemas.microsoft.com/office/drawing/2014/main" id="{B2ED55D0-3ABF-5DE1-8889-F0CA7C3CB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3426" y="4462463"/>
                <a:ext cx="146050" cy="76200"/>
              </a:xfrm>
              <a:custGeom>
                <a:avLst/>
                <a:gdLst>
                  <a:gd name="T0" fmla="*/ 460 w 460"/>
                  <a:gd name="T1" fmla="*/ 0 h 237"/>
                  <a:gd name="T2" fmla="*/ 235 w 460"/>
                  <a:gd name="T3" fmla="*/ 0 h 237"/>
                  <a:gd name="T4" fmla="*/ 0 w 460"/>
                  <a:gd name="T5" fmla="*/ 237 h 237"/>
                  <a:gd name="T6" fmla="*/ 225 w 460"/>
                  <a:gd name="T7" fmla="*/ 237 h 237"/>
                  <a:gd name="T8" fmla="*/ 460 w 460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0" h="237">
                    <a:moveTo>
                      <a:pt x="460" y="0"/>
                    </a:moveTo>
                    <a:lnTo>
                      <a:pt x="235" y="0"/>
                    </a:lnTo>
                    <a:lnTo>
                      <a:pt x="0" y="237"/>
                    </a:lnTo>
                    <a:lnTo>
                      <a:pt x="225" y="237"/>
                    </a:lnTo>
                    <a:lnTo>
                      <a:pt x="46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1" name="Rectangle 611">
                <a:extLst>
                  <a:ext uri="{FF2B5EF4-FFF2-40B4-BE49-F238E27FC236}">
                    <a16:creationId xmlns:a16="http://schemas.microsoft.com/office/drawing/2014/main" id="{DF8EE2C9-2C18-0B79-0413-2019AAF1B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3426" y="4538663"/>
                <a:ext cx="71438" cy="71438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2" name="Freeform 612">
                <a:extLst>
                  <a:ext uri="{FF2B5EF4-FFF2-40B4-BE49-F238E27FC236}">
                    <a16:creationId xmlns:a16="http://schemas.microsoft.com/office/drawing/2014/main" id="{56AB8AF2-ED0A-44A8-6D56-E450999D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4863" y="4462463"/>
                <a:ext cx="74613" cy="147638"/>
              </a:xfrm>
              <a:custGeom>
                <a:avLst/>
                <a:gdLst>
                  <a:gd name="T0" fmla="*/ 0 w 235"/>
                  <a:gd name="T1" fmla="*/ 237 h 462"/>
                  <a:gd name="T2" fmla="*/ 0 w 235"/>
                  <a:gd name="T3" fmla="*/ 462 h 462"/>
                  <a:gd name="T4" fmla="*/ 235 w 235"/>
                  <a:gd name="T5" fmla="*/ 218 h 462"/>
                  <a:gd name="T6" fmla="*/ 235 w 235"/>
                  <a:gd name="T7" fmla="*/ 0 h 462"/>
                  <a:gd name="T8" fmla="*/ 0 w 235"/>
                  <a:gd name="T9" fmla="*/ 237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462">
                    <a:moveTo>
                      <a:pt x="0" y="237"/>
                    </a:moveTo>
                    <a:lnTo>
                      <a:pt x="0" y="462"/>
                    </a:lnTo>
                    <a:lnTo>
                      <a:pt x="235" y="218"/>
                    </a:lnTo>
                    <a:lnTo>
                      <a:pt x="235" y="0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3" name="Freeform 613">
                <a:extLst>
                  <a:ext uri="{FF2B5EF4-FFF2-40B4-BE49-F238E27FC236}">
                    <a16:creationId xmlns:a16="http://schemas.microsoft.com/office/drawing/2014/main" id="{E2F4FC35-BA26-D8B3-09A5-7E77AB59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6101" y="4437063"/>
                <a:ext cx="147638" cy="79375"/>
              </a:xfrm>
              <a:custGeom>
                <a:avLst/>
                <a:gdLst>
                  <a:gd name="T0" fmla="*/ 464 w 464"/>
                  <a:gd name="T1" fmla="*/ 0 h 247"/>
                  <a:gd name="T2" fmla="*/ 246 w 464"/>
                  <a:gd name="T3" fmla="*/ 0 h 247"/>
                  <a:gd name="T4" fmla="*/ 0 w 464"/>
                  <a:gd name="T5" fmla="*/ 247 h 247"/>
                  <a:gd name="T6" fmla="*/ 227 w 464"/>
                  <a:gd name="T7" fmla="*/ 247 h 247"/>
                  <a:gd name="T8" fmla="*/ 464 w 464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247">
                    <a:moveTo>
                      <a:pt x="464" y="0"/>
                    </a:moveTo>
                    <a:lnTo>
                      <a:pt x="246" y="0"/>
                    </a:lnTo>
                    <a:lnTo>
                      <a:pt x="0" y="247"/>
                    </a:lnTo>
                    <a:lnTo>
                      <a:pt x="227" y="247"/>
                    </a:lnTo>
                    <a:lnTo>
                      <a:pt x="464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4" name="Freeform 614">
                <a:extLst>
                  <a:ext uri="{FF2B5EF4-FFF2-40B4-BE49-F238E27FC236}">
                    <a16:creationId xmlns:a16="http://schemas.microsoft.com/office/drawing/2014/main" id="{D4D0C97D-6C6A-5167-6C30-1B5F5900F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26" y="4437063"/>
                <a:ext cx="74613" cy="173038"/>
              </a:xfrm>
              <a:custGeom>
                <a:avLst/>
                <a:gdLst>
                  <a:gd name="T0" fmla="*/ 0 w 237"/>
                  <a:gd name="T1" fmla="*/ 546 h 546"/>
                  <a:gd name="T2" fmla="*/ 237 w 237"/>
                  <a:gd name="T3" fmla="*/ 293 h 546"/>
                  <a:gd name="T4" fmla="*/ 237 w 237"/>
                  <a:gd name="T5" fmla="*/ 0 h 546"/>
                  <a:gd name="T6" fmla="*/ 0 w 237"/>
                  <a:gd name="T7" fmla="*/ 247 h 546"/>
                  <a:gd name="T8" fmla="*/ 0 w 237"/>
                  <a:gd name="T9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46">
                    <a:moveTo>
                      <a:pt x="0" y="546"/>
                    </a:moveTo>
                    <a:lnTo>
                      <a:pt x="237" y="293"/>
                    </a:lnTo>
                    <a:lnTo>
                      <a:pt x="237" y="0"/>
                    </a:lnTo>
                    <a:lnTo>
                      <a:pt x="0" y="247"/>
                    </a:lnTo>
                    <a:lnTo>
                      <a:pt x="0" y="546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5" name="Rectangle 615">
                <a:extLst>
                  <a:ext uri="{FF2B5EF4-FFF2-40B4-BE49-F238E27FC236}">
                    <a16:creationId xmlns:a16="http://schemas.microsoft.com/office/drawing/2014/main" id="{BCEE6DEE-BBB6-1DEA-0BFB-5E70B9494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101" y="4516438"/>
                <a:ext cx="73025" cy="936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6" name="Freeform 616">
                <a:extLst>
                  <a:ext uri="{FF2B5EF4-FFF2-40B4-BE49-F238E27FC236}">
                    <a16:creationId xmlns:a16="http://schemas.microsoft.com/office/drawing/2014/main" id="{5EA8010A-1802-ECF8-2C0C-D4E54FCD8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1951" y="4438651"/>
                <a:ext cx="144463" cy="74613"/>
              </a:xfrm>
              <a:custGeom>
                <a:avLst/>
                <a:gdLst>
                  <a:gd name="T0" fmla="*/ 452 w 452"/>
                  <a:gd name="T1" fmla="*/ 0 h 237"/>
                  <a:gd name="T2" fmla="*/ 246 w 452"/>
                  <a:gd name="T3" fmla="*/ 0 h 237"/>
                  <a:gd name="T4" fmla="*/ 0 w 452"/>
                  <a:gd name="T5" fmla="*/ 237 h 237"/>
                  <a:gd name="T6" fmla="*/ 233 w 452"/>
                  <a:gd name="T7" fmla="*/ 237 h 237"/>
                  <a:gd name="T8" fmla="*/ 452 w 452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237">
                    <a:moveTo>
                      <a:pt x="452" y="0"/>
                    </a:moveTo>
                    <a:lnTo>
                      <a:pt x="246" y="0"/>
                    </a:lnTo>
                    <a:lnTo>
                      <a:pt x="0" y="237"/>
                    </a:lnTo>
                    <a:lnTo>
                      <a:pt x="233" y="237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7" name="Rectangle 617">
                <a:extLst>
                  <a:ext uri="{FF2B5EF4-FFF2-40B4-BE49-F238E27FC236}">
                    <a16:creationId xmlns:a16="http://schemas.microsoft.com/office/drawing/2014/main" id="{7E1D5180-9F1A-9F7A-E2A3-EB61ED2A2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1951" y="4513263"/>
                <a:ext cx="74613" cy="9366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8" name="Freeform 618">
                <a:extLst>
                  <a:ext uri="{FF2B5EF4-FFF2-40B4-BE49-F238E27FC236}">
                    <a16:creationId xmlns:a16="http://schemas.microsoft.com/office/drawing/2014/main" id="{D2B2F74A-6E22-42D2-7F45-9CD501E35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6563" y="4438651"/>
                <a:ext cx="69850" cy="168275"/>
              </a:xfrm>
              <a:custGeom>
                <a:avLst/>
                <a:gdLst>
                  <a:gd name="T0" fmla="*/ 0 w 219"/>
                  <a:gd name="T1" fmla="*/ 533 h 533"/>
                  <a:gd name="T2" fmla="*/ 219 w 219"/>
                  <a:gd name="T3" fmla="*/ 296 h 533"/>
                  <a:gd name="T4" fmla="*/ 219 w 219"/>
                  <a:gd name="T5" fmla="*/ 0 h 533"/>
                  <a:gd name="T6" fmla="*/ 0 w 219"/>
                  <a:gd name="T7" fmla="*/ 237 h 533"/>
                  <a:gd name="T8" fmla="*/ 0 w 219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533">
                    <a:moveTo>
                      <a:pt x="0" y="533"/>
                    </a:moveTo>
                    <a:lnTo>
                      <a:pt x="219" y="296"/>
                    </a:lnTo>
                    <a:lnTo>
                      <a:pt x="219" y="0"/>
                    </a:lnTo>
                    <a:lnTo>
                      <a:pt x="0" y="237"/>
                    </a:lnTo>
                    <a:lnTo>
                      <a:pt x="0" y="533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89" name="Freeform 619">
                <a:extLst>
                  <a:ext uri="{FF2B5EF4-FFF2-40B4-BE49-F238E27FC236}">
                    <a16:creationId xmlns:a16="http://schemas.microsoft.com/office/drawing/2014/main" id="{47674624-0950-A494-2022-A6D8C6544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8926" y="4510088"/>
                <a:ext cx="146050" cy="73025"/>
              </a:xfrm>
              <a:custGeom>
                <a:avLst/>
                <a:gdLst>
                  <a:gd name="T0" fmla="*/ 0 w 462"/>
                  <a:gd name="T1" fmla="*/ 231 h 231"/>
                  <a:gd name="T2" fmla="*/ 237 w 462"/>
                  <a:gd name="T3" fmla="*/ 231 h 231"/>
                  <a:gd name="T4" fmla="*/ 462 w 462"/>
                  <a:gd name="T5" fmla="*/ 0 h 231"/>
                  <a:gd name="T6" fmla="*/ 231 w 462"/>
                  <a:gd name="T7" fmla="*/ 0 h 231"/>
                  <a:gd name="T8" fmla="*/ 0 w 462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2" h="231">
                    <a:moveTo>
                      <a:pt x="0" y="231"/>
                    </a:moveTo>
                    <a:lnTo>
                      <a:pt x="237" y="231"/>
                    </a:lnTo>
                    <a:lnTo>
                      <a:pt x="462" y="0"/>
                    </a:lnTo>
                    <a:lnTo>
                      <a:pt x="231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90" name="Rectangle 620">
                <a:extLst>
                  <a:ext uri="{FF2B5EF4-FFF2-40B4-BE49-F238E27FC236}">
                    <a16:creationId xmlns:a16="http://schemas.microsoft.com/office/drawing/2014/main" id="{FF0C9459-39F4-0AB1-304A-66B3BB802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8926" y="4583113"/>
                <a:ext cx="74613" cy="23813"/>
              </a:xfrm>
              <a:prstGeom prst="rect">
                <a:avLst/>
              </a:prstGeom>
              <a:solidFill>
                <a:srgbClr val="0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91" name="Freeform 621">
                <a:extLst>
                  <a:ext uri="{FF2B5EF4-FFF2-40B4-BE49-F238E27FC236}">
                    <a16:creationId xmlns:a16="http://schemas.microsoft.com/office/drawing/2014/main" id="{4EA942D6-8D4E-E551-0AA7-9A35A0496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3538" y="4510088"/>
                <a:ext cx="71438" cy="96838"/>
              </a:xfrm>
              <a:custGeom>
                <a:avLst/>
                <a:gdLst>
                  <a:gd name="T0" fmla="*/ 0 w 225"/>
                  <a:gd name="T1" fmla="*/ 231 h 305"/>
                  <a:gd name="T2" fmla="*/ 0 w 225"/>
                  <a:gd name="T3" fmla="*/ 305 h 305"/>
                  <a:gd name="T4" fmla="*/ 225 w 225"/>
                  <a:gd name="T5" fmla="*/ 87 h 305"/>
                  <a:gd name="T6" fmla="*/ 225 w 225"/>
                  <a:gd name="T7" fmla="*/ 0 h 305"/>
                  <a:gd name="T8" fmla="*/ 0 w 225"/>
                  <a:gd name="T9" fmla="*/ 23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305">
                    <a:moveTo>
                      <a:pt x="0" y="231"/>
                    </a:moveTo>
                    <a:lnTo>
                      <a:pt x="0" y="305"/>
                    </a:lnTo>
                    <a:lnTo>
                      <a:pt x="225" y="87"/>
                    </a:lnTo>
                    <a:lnTo>
                      <a:pt x="225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5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436898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PREVENTION</a:t>
            </a:r>
          </a:p>
        </p:txBody>
      </p:sp>
    </p:spTree>
    <p:extLst>
      <p:ext uri="{BB962C8B-B14F-4D97-AF65-F5344CB8AC3E}">
        <p14:creationId xmlns:p14="http://schemas.microsoft.com/office/powerpoint/2010/main" val="144791344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F8DADAF-3B74-10A8-F924-C32F385FEB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CAB LA for </a:t>
            </a:r>
            <a:r>
              <a:rPr lang="en-US" noProof="0" dirty="0" err="1"/>
              <a:t>PrEP</a:t>
            </a:r>
            <a:r>
              <a:rPr lang="en-US" noProof="0" dirty="0"/>
              <a:t> – Real-world experience in US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4A35F71E-2E7F-6D49-AFF7-8F6C95A1718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>
            <a:normAutofit/>
          </a:bodyPr>
          <a:lstStyle/>
          <a:p>
            <a:r>
              <a:rPr lang="en-US" sz="2000" noProof="0" dirty="0"/>
              <a:t>PILLAR: phase 4 Q2M CAB LA injections for </a:t>
            </a:r>
            <a:r>
              <a:rPr lang="en-US" sz="2000" noProof="0" dirty="0" err="1"/>
              <a:t>PrEP</a:t>
            </a:r>
            <a:r>
              <a:rPr lang="en-US" sz="2000" noProof="0" dirty="0"/>
              <a:t>, 17 clinics in the US</a:t>
            </a:r>
          </a:p>
          <a:p>
            <a:r>
              <a:rPr lang="en-US" sz="2000" noProof="0" dirty="0"/>
              <a:t>22% of participants had not received oral </a:t>
            </a:r>
            <a:r>
              <a:rPr lang="en-US" sz="2000" noProof="0" dirty="0" err="1"/>
              <a:t>PrEP</a:t>
            </a:r>
            <a:r>
              <a:rPr lang="en-US" sz="2000" noProof="0" dirty="0"/>
              <a:t> in past 6 months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C642C5D4-7EF3-80A5-3568-D04EE7D99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37142" y="6469710"/>
            <a:ext cx="205485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 err="1">
                <a:solidFill>
                  <a:srgbClr val="0070C0"/>
                </a:solidFill>
                <a:latin typeface="Calibri"/>
              </a:rPr>
              <a:t>Pilgrim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 N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CROI 2025, Abs. 196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5C576CA-CFC9-AB16-32B8-40D5C506F534}"/>
              </a:ext>
            </a:extLst>
          </p:cNvPr>
          <p:cNvSpPr txBox="1"/>
          <p:nvPr/>
        </p:nvSpPr>
        <p:spPr>
          <a:xfrm>
            <a:off x="2034412" y="6072941"/>
            <a:ext cx="42565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/>
              <a:t>Only 5% of discontinuations  for AEs (half for ISR)</a:t>
            </a: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033E4387-6B59-712E-EBD6-2816FAFC2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2153" y="2597432"/>
            <a:ext cx="138967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Persistence</a:t>
            </a:r>
          </a:p>
        </p:txBody>
      </p:sp>
      <p:sp>
        <p:nvSpPr>
          <p:cNvPr id="9" name="Text Box 2">
            <a:extLst>
              <a:ext uri="{FF2B5EF4-FFF2-40B4-BE49-F238E27FC236}">
                <a16:creationId xmlns:a16="http://schemas.microsoft.com/office/drawing/2014/main" id="{28429AA2-A161-44DE-40E6-A0E74472D6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0657" y="2597432"/>
            <a:ext cx="181812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HIV Acquisition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0EA070E4-6D91-4336-36E3-5749C98929A9}"/>
              </a:ext>
            </a:extLst>
          </p:cNvPr>
          <p:cNvSpPr txBox="1"/>
          <p:nvPr/>
        </p:nvSpPr>
        <p:spPr>
          <a:xfrm>
            <a:off x="1804604" y="3207489"/>
            <a:ext cx="17876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/>
              <a:t>N = 201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84CF6ED-23BD-CE61-72A3-61F7083B7DCF}"/>
              </a:ext>
            </a:extLst>
          </p:cNvPr>
          <p:cNvSpPr txBox="1"/>
          <p:nvPr/>
        </p:nvSpPr>
        <p:spPr>
          <a:xfrm>
            <a:off x="3592015" y="3207489"/>
            <a:ext cx="10775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>
                <a:solidFill>
                  <a:srgbClr val="FF6600"/>
                </a:solidFill>
              </a:rPr>
              <a:t>85%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9053D6A-91BB-33E3-1F2C-FBDB306BA4E9}"/>
              </a:ext>
            </a:extLst>
          </p:cNvPr>
          <p:cNvSpPr txBox="1"/>
          <p:nvPr/>
        </p:nvSpPr>
        <p:spPr>
          <a:xfrm>
            <a:off x="5085535" y="3207489"/>
            <a:ext cx="10775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4000" b="1" dirty="0">
                <a:solidFill>
                  <a:srgbClr val="FF6600"/>
                </a:solidFill>
              </a:rPr>
              <a:t>73%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67162B3-82B5-4874-8DAA-8F7F29ED9674}"/>
              </a:ext>
            </a:extLst>
          </p:cNvPr>
          <p:cNvSpPr txBox="1"/>
          <p:nvPr/>
        </p:nvSpPr>
        <p:spPr>
          <a:xfrm>
            <a:off x="6935625" y="5169358"/>
            <a:ext cx="39281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/>
              <a:t>Identified Through Last On-Study Visit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F6E06528-7AA2-B2B1-81A3-75FDC6E16F83}"/>
              </a:ext>
            </a:extLst>
          </p:cNvPr>
          <p:cNvSpPr txBox="1"/>
          <p:nvPr/>
        </p:nvSpPr>
        <p:spPr>
          <a:xfrm>
            <a:off x="3663089" y="3779789"/>
            <a:ext cx="9557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/>
              <a:t>(N = 171)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DFB394C4-5F29-C151-A917-074486B35DB6}"/>
              </a:ext>
            </a:extLst>
          </p:cNvPr>
          <p:cNvSpPr txBox="1"/>
          <p:nvPr/>
        </p:nvSpPr>
        <p:spPr>
          <a:xfrm>
            <a:off x="5165395" y="3779789"/>
            <a:ext cx="9557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/>
              <a:t>(N = 146)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CC70167-2BED-D3B3-1F28-93B468C7E424}"/>
              </a:ext>
            </a:extLst>
          </p:cNvPr>
          <p:cNvSpPr/>
          <p:nvPr/>
        </p:nvSpPr>
        <p:spPr>
          <a:xfrm>
            <a:off x="1909486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1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0594BA5-1902-ECE0-FCE3-B609DDA29D58}"/>
              </a:ext>
            </a:extLst>
          </p:cNvPr>
          <p:cNvSpPr/>
          <p:nvPr/>
        </p:nvSpPr>
        <p:spPr>
          <a:xfrm>
            <a:off x="4963396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12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9E580C1-07E5-5F62-E2A0-1CE210173F02}"/>
              </a:ext>
            </a:extLst>
          </p:cNvPr>
          <p:cNvSpPr/>
          <p:nvPr/>
        </p:nvSpPr>
        <p:spPr>
          <a:xfrm>
            <a:off x="3420672" y="5049520"/>
            <a:ext cx="1420223" cy="50159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noProof="0" dirty="0"/>
              <a:t>Month 6</a:t>
            </a:r>
          </a:p>
        </p:txBody>
      </p: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0C6708A4-BA77-14D0-6DCA-EA4B4B81C20D}"/>
              </a:ext>
            </a:extLst>
          </p:cNvPr>
          <p:cNvCxnSpPr/>
          <p:nvPr/>
        </p:nvCxnSpPr>
        <p:spPr>
          <a:xfrm>
            <a:off x="2034412" y="2997244"/>
            <a:ext cx="4256550" cy="0"/>
          </a:xfrm>
          <a:prstGeom prst="line">
            <a:avLst/>
          </a:prstGeom>
          <a:ln w="19050"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FA89963B-01A1-E3AA-0929-74ECB68B4DC3}"/>
              </a:ext>
            </a:extLst>
          </p:cNvPr>
          <p:cNvCxnSpPr/>
          <p:nvPr/>
        </p:nvCxnSpPr>
        <p:spPr>
          <a:xfrm>
            <a:off x="7011965" y="2997244"/>
            <a:ext cx="3869591" cy="0"/>
          </a:xfrm>
          <a:prstGeom prst="line">
            <a:avLst/>
          </a:prstGeom>
          <a:ln w="19050"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>
            <a:extLst>
              <a:ext uri="{FF2B5EF4-FFF2-40B4-BE49-F238E27FC236}">
                <a16:creationId xmlns:a16="http://schemas.microsoft.com/office/drawing/2014/main" id="{B6E79274-80DF-D9DF-80CD-323743FD8112}"/>
              </a:ext>
            </a:extLst>
          </p:cNvPr>
          <p:cNvCxnSpPr>
            <a:cxnSpLocks/>
          </p:cNvCxnSpPr>
          <p:nvPr/>
        </p:nvCxnSpPr>
        <p:spPr>
          <a:xfrm>
            <a:off x="4145280" y="4133378"/>
            <a:ext cx="0" cy="814542"/>
          </a:xfrm>
          <a:prstGeom prst="line">
            <a:avLst/>
          </a:prstGeom>
          <a:ln w="19050">
            <a:prstDash val="sysDot"/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C3E0248D-3766-A648-8312-E7CE8762CF12}"/>
              </a:ext>
            </a:extLst>
          </p:cNvPr>
          <p:cNvCxnSpPr>
            <a:cxnSpLocks/>
          </p:cNvCxnSpPr>
          <p:nvPr/>
        </p:nvCxnSpPr>
        <p:spPr>
          <a:xfrm>
            <a:off x="5683667" y="4133378"/>
            <a:ext cx="0" cy="814542"/>
          </a:xfrm>
          <a:prstGeom prst="line">
            <a:avLst/>
          </a:prstGeom>
          <a:ln w="19050">
            <a:prstDash val="sysDot"/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Flèche : droite 25">
            <a:extLst>
              <a:ext uri="{FF2B5EF4-FFF2-40B4-BE49-F238E27FC236}">
                <a16:creationId xmlns:a16="http://schemas.microsoft.com/office/drawing/2014/main" id="{BB93002A-5C95-339F-1F38-C0085293FBC6}"/>
              </a:ext>
            </a:extLst>
          </p:cNvPr>
          <p:cNvSpPr/>
          <p:nvPr/>
        </p:nvSpPr>
        <p:spPr>
          <a:xfrm>
            <a:off x="6583680" y="3747204"/>
            <a:ext cx="885178" cy="742277"/>
          </a:xfrm>
          <a:prstGeom prst="rightArrow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Ellipse 26">
            <a:extLst>
              <a:ext uri="{FF2B5EF4-FFF2-40B4-BE49-F238E27FC236}">
                <a16:creationId xmlns:a16="http://schemas.microsoft.com/office/drawing/2014/main" id="{977A9E7F-D0E4-956D-1EDE-F342D5915CA2}"/>
              </a:ext>
            </a:extLst>
          </p:cNvPr>
          <p:cNvSpPr/>
          <p:nvPr/>
        </p:nvSpPr>
        <p:spPr>
          <a:xfrm>
            <a:off x="7920259" y="3157707"/>
            <a:ext cx="1884067" cy="1884067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8155BB91-AFB6-D061-F59F-12A003EB9202}"/>
              </a:ext>
            </a:extLst>
          </p:cNvPr>
          <p:cNvSpPr txBox="1"/>
          <p:nvPr/>
        </p:nvSpPr>
        <p:spPr>
          <a:xfrm>
            <a:off x="8341957" y="3340867"/>
            <a:ext cx="10406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5400" b="1" dirty="0">
                <a:solidFill>
                  <a:schemeClr val="bg1"/>
                </a:solidFill>
              </a:rPr>
              <a:t>0%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CD45C2F3-CF22-1A8A-4225-F532FEDE6DDF}"/>
              </a:ext>
            </a:extLst>
          </p:cNvPr>
          <p:cNvSpPr txBox="1"/>
          <p:nvPr/>
        </p:nvSpPr>
        <p:spPr>
          <a:xfrm>
            <a:off x="8019754" y="4173152"/>
            <a:ext cx="16850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2800" dirty="0">
                <a:solidFill>
                  <a:schemeClr val="bg1"/>
                </a:solidFill>
              </a:rPr>
              <a:t>(N=0/201)</a:t>
            </a:r>
          </a:p>
        </p:txBody>
      </p:sp>
      <p:sp>
        <p:nvSpPr>
          <p:cNvPr id="30" name="Ellipse 29">
            <a:extLst>
              <a:ext uri="{FF2B5EF4-FFF2-40B4-BE49-F238E27FC236}">
                <a16:creationId xmlns:a16="http://schemas.microsoft.com/office/drawing/2014/main" id="{BA0AEF4C-F6A3-2A29-8310-2655E264ADC5}"/>
              </a:ext>
            </a:extLst>
          </p:cNvPr>
          <p:cNvSpPr/>
          <p:nvPr/>
        </p:nvSpPr>
        <p:spPr>
          <a:xfrm>
            <a:off x="7856531" y="3093979"/>
            <a:ext cx="2011523" cy="2011523"/>
          </a:xfrm>
          <a:prstGeom prst="ellipse">
            <a:avLst/>
          </a:prstGeom>
          <a:noFill/>
          <a:ln w="28575">
            <a:solidFill>
              <a:srgbClr val="0070C0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73B363F8-A6B6-9D07-ED44-1B8896156BA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2525337" y="4061511"/>
            <a:ext cx="706019" cy="706019"/>
          </a:xfrm>
          <a:prstGeom prst="rect">
            <a:avLst/>
          </a:prstGeom>
        </p:spPr>
      </p:pic>
      <p:pic>
        <p:nvPicPr>
          <p:cNvPr id="33" name="Graphique 32" descr="Homme contour">
            <a:extLst>
              <a:ext uri="{FF2B5EF4-FFF2-40B4-BE49-F238E27FC236}">
                <a16:creationId xmlns:a16="http://schemas.microsoft.com/office/drawing/2014/main" id="{C7AEF3C7-CB68-C9CC-98F4-D4F5444935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42947" y="3949066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67327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457EF-2B59-B107-2945-36CE40A8EB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re 1">
            <a:extLst>
              <a:ext uri="{FF2B5EF4-FFF2-40B4-BE49-F238E27FC236}">
                <a16:creationId xmlns:a16="http://schemas.microsoft.com/office/drawing/2014/main" id="{64DF1B57-7FBE-A3FF-DCFB-ADA51173DA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noProof="0"/>
              <a:t>HIV acquisition to CAB-LA </a:t>
            </a:r>
            <a:r>
              <a:rPr lang="en-US" noProof="0" dirty="0" err="1"/>
              <a:t>PrEP</a:t>
            </a:r>
            <a:r>
              <a:rPr lang="en-US" noProof="0" dirty="0"/>
              <a:t> in routine care</a:t>
            </a:r>
          </a:p>
        </p:txBody>
      </p:sp>
      <p:sp>
        <p:nvSpPr>
          <p:cNvPr id="4" name="Text Box 2">
            <a:extLst>
              <a:ext uri="{FF2B5EF4-FFF2-40B4-BE49-F238E27FC236}">
                <a16:creationId xmlns:a16="http://schemas.microsoft.com/office/drawing/2014/main" id="{E318F512-D01C-3C34-D052-8225388B4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547" y="1122207"/>
            <a:ext cx="64449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Summary of 7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participants with HIV diagnosis during CAB-LA </a:t>
            </a:r>
            <a:r>
              <a:rPr kumimoji="0" lang="en-US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PrEP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2689B84A-85C1-4D06-1036-25C7C134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13354" y="6469710"/>
            <a:ext cx="207864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Koss CA, CROI 2025, Abs. 1228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A930B95-884E-F665-78FD-5FF3CE6517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759288"/>
              </p:ext>
            </p:extLst>
          </p:nvPr>
        </p:nvGraphicFramePr>
        <p:xfrm>
          <a:off x="1610868" y="1587791"/>
          <a:ext cx="8970264" cy="4545409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2926715">
                  <a:extLst>
                    <a:ext uri="{9D8B030D-6E8A-4147-A177-3AD203B41FA5}">
                      <a16:colId xmlns:a16="http://schemas.microsoft.com/office/drawing/2014/main" val="1804230815"/>
                    </a:ext>
                  </a:extLst>
                </a:gridCol>
                <a:gridCol w="3129915">
                  <a:extLst>
                    <a:ext uri="{9D8B030D-6E8A-4147-A177-3AD203B41FA5}">
                      <a16:colId xmlns:a16="http://schemas.microsoft.com/office/drawing/2014/main" val="1872547106"/>
                    </a:ext>
                  </a:extLst>
                </a:gridCol>
                <a:gridCol w="2913634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</a:tblGrid>
              <a:tr h="2709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Variable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Male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6/7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Age (years), median (range)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 (32 - 67)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BMI, kg/m</a:t>
                      </a:r>
                      <a:r>
                        <a:rPr kumimoji="0" lang="en-US" sz="1400" b="1" u="none" strike="noStrike" cap="none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endParaRPr kumimoji="0" lang="en-US" sz="1400" b="1" i="0" u="none" strike="noStrike" cap="none" normalizeH="0" baseline="3000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cap="none" normalizeH="0" baseline="3000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 (18 - 36)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Timing of HIV detection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After on-time CAB LA injections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After CAB LA discontinuation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 (between 2 and 13 injections)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 (at Month 9)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784015930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Test result at initial HIV detection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Ag/Ab reactive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RNA &lt; 500 c/mL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Median (min – max) HIV RNA, c/mL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4410 (100 - 2,400,000)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572602088"/>
                  </a:ext>
                </a:extLst>
              </a:tr>
              <a:tr h="59106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Cabotegravir concentration in plasma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Days after lats CAB LA injection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Median concentration (range)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&gt; 4 x PAIC</a:t>
                      </a:r>
                      <a:r>
                        <a:rPr kumimoji="0" lang="en-US" sz="1400" b="0" i="0" u="none" strike="noStrike" cap="none" normalizeH="0" baseline="-25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 (14 - 102)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0.99 (0.24 – 3.4)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5/6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987349884"/>
                  </a:ext>
                </a:extLst>
              </a:tr>
              <a:tr h="4186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Major INSTI RAMs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Detected by population sequencing</a:t>
                      </a:r>
                    </a:p>
                    <a:p>
                      <a:pPr marL="7938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Detected by SGS only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1/6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4/6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1197749937"/>
                  </a:ext>
                </a:extLst>
              </a:tr>
              <a:tr h="4186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DRV-based initial ART regimen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7/7 (switch to INSTI-based ART = 3/7)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03609037"/>
                  </a:ext>
                </a:extLst>
              </a:tr>
              <a:tr h="24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HIV RNA &lt; 200 c/mL on ART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7/7</a:t>
                      </a: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9869470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6008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Rectangle 157">
            <a:extLst>
              <a:ext uri="{FF2B5EF4-FFF2-40B4-BE49-F238E27FC236}">
                <a16:creationId xmlns:a16="http://schemas.microsoft.com/office/drawing/2014/main" id="{93063BF8-8EA5-4FAD-5C95-7677BD2D5F58}"/>
              </a:ext>
            </a:extLst>
          </p:cNvPr>
          <p:cNvSpPr/>
          <p:nvPr/>
        </p:nvSpPr>
        <p:spPr>
          <a:xfrm>
            <a:off x="8562975" y="4663609"/>
            <a:ext cx="758825" cy="851369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59" name="Connecteur droit 158">
            <a:extLst>
              <a:ext uri="{FF2B5EF4-FFF2-40B4-BE49-F238E27FC236}">
                <a16:creationId xmlns:a16="http://schemas.microsoft.com/office/drawing/2014/main" id="{88180D65-CB19-FAF0-C750-C657383EC33E}"/>
              </a:ext>
            </a:extLst>
          </p:cNvPr>
          <p:cNvCxnSpPr>
            <a:cxnSpLocks/>
          </p:cNvCxnSpPr>
          <p:nvPr/>
        </p:nvCxnSpPr>
        <p:spPr>
          <a:xfrm flipH="1">
            <a:off x="8934450" y="3787778"/>
            <a:ext cx="4303" cy="873128"/>
          </a:xfrm>
          <a:prstGeom prst="line">
            <a:avLst/>
          </a:prstGeom>
          <a:ln w="15875"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ext Box 3">
            <a:extLst>
              <a:ext uri="{FF2B5EF4-FFF2-40B4-BE49-F238E27FC236}">
                <a16:creationId xmlns:a16="http://schemas.microsoft.com/office/drawing/2014/main" id="{CB41DAC3-3930-9A80-729E-C600955D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86527"/>
            <a:ext cx="280828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Delany-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Moretlwe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S, CROI 2025, Abs. 195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53158FC3-773C-9117-3526-D59C2F422C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4459384"/>
              </p:ext>
            </p:extLst>
          </p:nvPr>
        </p:nvGraphicFramePr>
        <p:xfrm>
          <a:off x="774643" y="3605743"/>
          <a:ext cx="5622663" cy="202692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752973">
                  <a:extLst>
                    <a:ext uri="{9D8B030D-6E8A-4147-A177-3AD203B41FA5}">
                      <a16:colId xmlns:a16="http://schemas.microsoft.com/office/drawing/2014/main" val="1555824472"/>
                    </a:ext>
                  </a:extLst>
                </a:gridCol>
                <a:gridCol w="1348105">
                  <a:extLst>
                    <a:ext uri="{9D8B030D-6E8A-4147-A177-3AD203B41FA5}">
                      <a16:colId xmlns:a16="http://schemas.microsoft.com/office/drawing/2014/main" val="4175032254"/>
                    </a:ext>
                  </a:extLst>
                </a:gridCol>
                <a:gridCol w="1173480">
                  <a:extLst>
                    <a:ext uri="{9D8B030D-6E8A-4147-A177-3AD203B41FA5}">
                      <a16:colId xmlns:a16="http://schemas.microsoft.com/office/drawing/2014/main" val="1842744190"/>
                    </a:ext>
                  </a:extLst>
                </a:gridCol>
                <a:gridCol w="1348105">
                  <a:extLst>
                    <a:ext uri="{9D8B030D-6E8A-4147-A177-3AD203B41FA5}">
                      <a16:colId xmlns:a16="http://schemas.microsoft.com/office/drawing/2014/main" val="1422480175"/>
                    </a:ext>
                  </a:extLst>
                </a:gridCol>
              </a:tblGrid>
              <a:tr h="389242">
                <a:tc>
                  <a:txBody>
                    <a:bodyPr/>
                    <a:lstStyle/>
                    <a:p>
                      <a:endParaRPr lang="fr-FR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FPR</a:t>
                      </a:r>
                      <a:br>
                        <a:rPr lang="fr-FR" dirty="0"/>
                      </a:br>
                      <a:r>
                        <a:rPr lang="fr-FR" dirty="0"/>
                        <a:t>(95% CI)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PPV</a:t>
                      </a:r>
                      <a:b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</a:b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(95% CI)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35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Sensitivity</a:t>
                      </a:r>
                      <a:b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</a:br>
                      <a:r>
                        <a:rPr kumimoji="0" lang="fr-FR" sz="13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(95% CI)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12763763"/>
                  </a:ext>
                </a:extLst>
              </a:tr>
              <a:tr h="401037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u="none" strike="noStrike" dirty="0" err="1">
                          <a:effectLst/>
                        </a:rPr>
                        <a:t>Overall</a:t>
                      </a:r>
                      <a:endParaRPr lang="fr-FR" sz="14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75%	</a:t>
                      </a:r>
                    </a:p>
                    <a:p>
                      <a:pPr algn="ctr"/>
                      <a:r>
                        <a:rPr lang="fr-FR" dirty="0"/>
                        <a:t>(47.6 - 92,7)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25%	</a:t>
                      </a:r>
                    </a:p>
                    <a:p>
                      <a:pPr algn="ctr"/>
                      <a:r>
                        <a:rPr lang="fr-FR" dirty="0"/>
                        <a:t>(7.3 - 52,4)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>
                          <a:effectLst/>
                        </a:rPr>
                        <a:t>62.5%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  <a:p>
                      <a:pPr marL="0" marR="0" lvl="0" indent="0" algn="ctr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u="none" strike="noStrike" dirty="0">
                          <a:effectLst/>
                        </a:rPr>
                        <a:t>(24.5 - 91,5)</a:t>
                      </a:r>
                      <a:endParaRPr lang="fr-F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23988575"/>
                  </a:ext>
                </a:extLst>
              </a:tr>
              <a:tr h="389242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CAB-LA use &lt; 6 m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ptos Narrow" panose="020B00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76.9%</a:t>
                      </a:r>
                    </a:p>
                    <a:p>
                      <a:pPr algn="ctr"/>
                      <a:r>
                        <a:rPr lang="fr-FR" dirty="0"/>
                        <a:t>(46.2 - 95.0)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23.1%</a:t>
                      </a:r>
                    </a:p>
                    <a:p>
                      <a:pPr algn="ctr"/>
                      <a:r>
                        <a:rPr lang="fr-FR" dirty="0"/>
                        <a:t>(5.0 - 53.8)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100.0%</a:t>
                      </a:r>
                    </a:p>
                    <a:p>
                      <a:pPr algn="ctr"/>
                      <a:r>
                        <a:rPr lang="fr-FR" dirty="0"/>
                        <a:t>(29.2 - 100.0)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983384803"/>
                  </a:ext>
                </a:extLst>
              </a:tr>
              <a:tr h="389242">
                <a:tc>
                  <a:txBody>
                    <a:bodyPr/>
                    <a:lstStyle/>
                    <a:p>
                      <a:pPr marL="0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CAB-LA use </a:t>
                      </a:r>
                      <a:r>
                        <a:rPr kumimoji="0" lang="fr-FR" sz="14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&gt;</a:t>
                      </a:r>
                      <a:r>
                        <a:rPr kumimoji="0" lang="fr-F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6 m</a:t>
                      </a:r>
                      <a:endParaRPr kumimoji="0" lang="fr-FR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ptos Narrow" panose="020B00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100%</a:t>
                      </a:r>
                    </a:p>
                    <a:p>
                      <a:pPr algn="ctr"/>
                      <a:r>
                        <a:rPr lang="fr-FR" dirty="0"/>
                        <a:t>(15.8 - 100.0)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0%</a:t>
                      </a:r>
                    </a:p>
                    <a:p>
                      <a:pPr algn="ctr"/>
                      <a:r>
                        <a:rPr lang="fr-FR" dirty="0"/>
                        <a:t>(0 - 84.2)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dirty="0"/>
                        <a:t>0%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20220914"/>
                  </a:ext>
                </a:extLst>
              </a:tr>
            </a:tbl>
          </a:graphicData>
        </a:graphic>
      </p:graphicFrame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3043CB8-334E-F934-10CA-2A0FE686642F}"/>
              </a:ext>
            </a:extLst>
          </p:cNvPr>
          <p:cNvSpPr/>
          <p:nvPr/>
        </p:nvSpPr>
        <p:spPr>
          <a:xfrm>
            <a:off x="7322820" y="2127888"/>
            <a:ext cx="4579620" cy="3543300"/>
          </a:xfrm>
          <a:custGeom>
            <a:avLst/>
            <a:gdLst>
              <a:gd name="connsiteX0" fmla="*/ 0 w 4610100"/>
              <a:gd name="connsiteY0" fmla="*/ 0 h 3543300"/>
              <a:gd name="connsiteX1" fmla="*/ 0 w 4610100"/>
              <a:gd name="connsiteY1" fmla="*/ 3543300 h 3543300"/>
              <a:gd name="connsiteX2" fmla="*/ 4610100 w 4610100"/>
              <a:gd name="connsiteY2" fmla="*/ 3543300 h 354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10100" h="3543300">
                <a:moveTo>
                  <a:pt x="0" y="0"/>
                </a:moveTo>
                <a:lnTo>
                  <a:pt x="0" y="3543300"/>
                </a:lnTo>
                <a:lnTo>
                  <a:pt x="4610100" y="3543300"/>
                </a:lnTo>
              </a:path>
            </a:pathLst>
          </a:cu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2" name="Groupe 111">
            <a:extLst>
              <a:ext uri="{FF2B5EF4-FFF2-40B4-BE49-F238E27FC236}">
                <a16:creationId xmlns:a16="http://schemas.microsoft.com/office/drawing/2014/main" id="{0DEA4A95-D2FE-6723-05AA-DD65E37C15CB}"/>
              </a:ext>
            </a:extLst>
          </p:cNvPr>
          <p:cNvGrpSpPr/>
          <p:nvPr/>
        </p:nvGrpSpPr>
        <p:grpSpPr>
          <a:xfrm>
            <a:off x="6917216" y="5390956"/>
            <a:ext cx="405854" cy="257369"/>
            <a:chOff x="4791236" y="5259508"/>
            <a:chExt cx="405854" cy="257369"/>
          </a:xfrm>
        </p:grpSpPr>
        <p:sp>
          <p:nvSpPr>
            <p:cNvPr id="108" name="Line 7">
              <a:extLst>
                <a:ext uri="{FF2B5EF4-FFF2-40B4-BE49-F238E27FC236}">
                  <a16:creationId xmlns:a16="http://schemas.microsoft.com/office/drawing/2014/main" id="{4DD37447-83A5-2231-9B34-5899AE5A71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9" name="Rectangle 38">
              <a:extLst>
                <a:ext uri="{FF2B5EF4-FFF2-40B4-BE49-F238E27FC236}">
                  <a16:creationId xmlns:a16="http://schemas.microsoft.com/office/drawing/2014/main" id="{A3193E0A-874E-8236-EB7C-BDE397D04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236" y="5259508"/>
              <a:ext cx="32097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BLQ</a:t>
              </a:r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3B754C92-874B-5F02-BDD2-C33D71FFAC16}"/>
              </a:ext>
            </a:extLst>
          </p:cNvPr>
          <p:cNvGrpSpPr/>
          <p:nvPr/>
        </p:nvGrpSpPr>
        <p:grpSpPr>
          <a:xfrm>
            <a:off x="7481963" y="5681997"/>
            <a:ext cx="931080" cy="482294"/>
            <a:chOff x="4738763" y="5385143"/>
            <a:chExt cx="931080" cy="482294"/>
          </a:xfrm>
        </p:grpSpPr>
        <p:sp>
          <p:nvSpPr>
            <p:cNvPr id="110" name="Line 19">
              <a:extLst>
                <a:ext uri="{FF2B5EF4-FFF2-40B4-BE49-F238E27FC236}">
                  <a16:creationId xmlns:a16="http://schemas.microsoft.com/office/drawing/2014/main" id="{AC389DF2-292C-DB27-61B0-5DDE1A1793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Rectangle 49">
              <a:extLst>
                <a:ext uri="{FF2B5EF4-FFF2-40B4-BE49-F238E27FC236}">
                  <a16:creationId xmlns:a16="http://schemas.microsoft.com/office/drawing/2014/main" id="{92F0F64D-241D-B69B-71AC-778C7755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763" y="5425402"/>
              <a:ext cx="931080" cy="442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False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=10</a:t>
              </a:r>
            </a:p>
          </p:txBody>
        </p:sp>
      </p:grpSp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58650F4F-8D2F-DACC-D464-BC03259E43C2}"/>
              </a:ext>
            </a:extLst>
          </p:cNvPr>
          <p:cNvGrpSpPr/>
          <p:nvPr/>
        </p:nvGrpSpPr>
        <p:grpSpPr>
          <a:xfrm>
            <a:off x="8489620" y="5681997"/>
            <a:ext cx="896968" cy="482294"/>
            <a:chOff x="4755820" y="5385143"/>
            <a:chExt cx="896968" cy="482294"/>
          </a:xfrm>
        </p:grpSpPr>
        <p:sp>
          <p:nvSpPr>
            <p:cNvPr id="115" name="Line 19">
              <a:extLst>
                <a:ext uri="{FF2B5EF4-FFF2-40B4-BE49-F238E27FC236}">
                  <a16:creationId xmlns:a16="http://schemas.microsoft.com/office/drawing/2014/main" id="{78DBC1A8-C7BD-3803-C428-80A1F9E95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833B5865-9AC9-8899-BFDD-3F0BACC5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820" y="5425402"/>
              <a:ext cx="896968" cy="442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True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=3</a:t>
              </a:r>
            </a:p>
          </p:txBody>
        </p:sp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51296C74-2B63-359A-E4BC-062B06269DED}"/>
              </a:ext>
            </a:extLst>
          </p:cNvPr>
          <p:cNvGrpSpPr/>
          <p:nvPr/>
        </p:nvGrpSpPr>
        <p:grpSpPr>
          <a:xfrm>
            <a:off x="10217052" y="5664508"/>
            <a:ext cx="1071118" cy="642314"/>
            <a:chOff x="4668745" y="5385143"/>
            <a:chExt cx="1071118" cy="642314"/>
          </a:xfrm>
        </p:grpSpPr>
        <p:sp>
          <p:nvSpPr>
            <p:cNvPr id="118" name="Line 19">
              <a:extLst>
                <a:ext uri="{FF2B5EF4-FFF2-40B4-BE49-F238E27FC236}">
                  <a16:creationId xmlns:a16="http://schemas.microsoft.com/office/drawing/2014/main" id="{AEBD3660-C769-4981-2FE8-616B66A88F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9538" y="5385143"/>
              <a:ext cx="0" cy="836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en-US" sz="1200" b="1" noProof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9" name="Rectangle 49">
              <a:extLst>
                <a:ext uri="{FF2B5EF4-FFF2-40B4-BE49-F238E27FC236}">
                  <a16:creationId xmlns:a16="http://schemas.microsoft.com/office/drawing/2014/main" id="{0C61EFEE-EC81-A704-0A07-2FC1F4DBE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745" y="5400756"/>
              <a:ext cx="1071118" cy="626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b">
              <a:spAutoFit/>
            </a:bodyPr>
            <a:lstStyle/>
            <a:p>
              <a:pPr algn="ctr"/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False positive</a:t>
              </a:r>
            </a:p>
            <a:p>
              <a:pPr algn="ctr"/>
              <a:r>
                <a:rPr lang="en-US" sz="12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</a:t>
              </a: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=2</a:t>
              </a:r>
              <a:b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12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RNA Test Status</a:t>
              </a:r>
            </a:p>
          </p:txBody>
        </p:sp>
      </p:grpSp>
      <p:grpSp>
        <p:nvGrpSpPr>
          <p:cNvPr id="123" name="Groupe 122">
            <a:extLst>
              <a:ext uri="{FF2B5EF4-FFF2-40B4-BE49-F238E27FC236}">
                <a16:creationId xmlns:a16="http://schemas.microsoft.com/office/drawing/2014/main" id="{8A5D59FA-9E51-9FAC-5738-EDB5328D16BA}"/>
              </a:ext>
            </a:extLst>
          </p:cNvPr>
          <p:cNvGrpSpPr/>
          <p:nvPr/>
        </p:nvGrpSpPr>
        <p:grpSpPr>
          <a:xfrm>
            <a:off x="6929848" y="3676111"/>
            <a:ext cx="393222" cy="257369"/>
            <a:chOff x="4803868" y="5259508"/>
            <a:chExt cx="393222" cy="257369"/>
          </a:xfrm>
        </p:grpSpPr>
        <p:sp>
          <p:nvSpPr>
            <p:cNvPr id="124" name="Line 7">
              <a:extLst>
                <a:ext uri="{FF2B5EF4-FFF2-40B4-BE49-F238E27FC236}">
                  <a16:creationId xmlns:a16="http://schemas.microsoft.com/office/drawing/2014/main" id="{7A5B474A-06F8-4BF5-403F-ABB50F7C7E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5" name="Rectangle 38">
              <a:extLst>
                <a:ext uri="{FF2B5EF4-FFF2-40B4-BE49-F238E27FC236}">
                  <a16:creationId xmlns:a16="http://schemas.microsoft.com/office/drawing/2014/main" id="{EFBEBCEF-72F6-F32A-8136-EE26DA470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868" y="5259508"/>
              <a:ext cx="308345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100</a:t>
              </a:r>
            </a:p>
          </p:txBody>
        </p:sp>
      </p:grpSp>
      <p:grpSp>
        <p:nvGrpSpPr>
          <p:cNvPr id="129" name="Groupe 128">
            <a:extLst>
              <a:ext uri="{FF2B5EF4-FFF2-40B4-BE49-F238E27FC236}">
                <a16:creationId xmlns:a16="http://schemas.microsoft.com/office/drawing/2014/main" id="{936F76D9-E6C5-C93A-3510-54EB01F91DF8}"/>
              </a:ext>
            </a:extLst>
          </p:cNvPr>
          <p:cNvGrpSpPr/>
          <p:nvPr/>
        </p:nvGrpSpPr>
        <p:grpSpPr>
          <a:xfrm>
            <a:off x="6851301" y="2389699"/>
            <a:ext cx="471769" cy="257369"/>
            <a:chOff x="4725321" y="5259508"/>
            <a:chExt cx="471769" cy="257369"/>
          </a:xfrm>
        </p:grpSpPr>
        <p:sp>
          <p:nvSpPr>
            <p:cNvPr id="130" name="Line 7">
              <a:extLst>
                <a:ext uri="{FF2B5EF4-FFF2-40B4-BE49-F238E27FC236}">
                  <a16:creationId xmlns:a16="http://schemas.microsoft.com/office/drawing/2014/main" id="{07951BB7-69F1-34B8-4D5D-DC36414E9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1023" y="5385091"/>
              <a:ext cx="760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/>
              <a:endParaRPr lang="fr-FR" sz="120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1" name="Rectangle 38">
              <a:extLst>
                <a:ext uri="{FF2B5EF4-FFF2-40B4-BE49-F238E27FC236}">
                  <a16:creationId xmlns:a16="http://schemas.microsoft.com/office/drawing/2014/main" id="{43B74ED6-8AA6-1080-6427-0498ADB8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321" y="5259508"/>
              <a:ext cx="386892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/>
              <a:r>
                <a:rPr lang="fr-FR" alt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1000</a:t>
              </a:r>
            </a:p>
          </p:txBody>
        </p:sp>
      </p:grpSp>
      <p:sp>
        <p:nvSpPr>
          <p:cNvPr id="134" name="Rectangle 38">
            <a:extLst>
              <a:ext uri="{FF2B5EF4-FFF2-40B4-BE49-F238E27FC236}">
                <a16:creationId xmlns:a16="http://schemas.microsoft.com/office/drawing/2014/main" id="{D1AF37DB-60BD-6403-2A91-AA8A213E2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2820" y="1697223"/>
            <a:ext cx="4352786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Isolated RNA+ Test Results (log</a:t>
            </a:r>
            <a:r>
              <a:rPr lang="en-US" b="1" baseline="-25000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10</a:t>
            </a:r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copies/mL)</a:t>
            </a:r>
          </a:p>
        </p:txBody>
      </p:sp>
      <p:sp>
        <p:nvSpPr>
          <p:cNvPr id="135" name="Rectangle 38">
            <a:extLst>
              <a:ext uri="{FF2B5EF4-FFF2-40B4-BE49-F238E27FC236}">
                <a16:creationId xmlns:a16="http://schemas.microsoft.com/office/drawing/2014/main" id="{00398E93-CE87-6220-4974-583658EFB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87" y="2304950"/>
            <a:ext cx="148488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CAB-LA &lt; 6 months</a:t>
            </a:r>
          </a:p>
        </p:txBody>
      </p:sp>
      <p:sp>
        <p:nvSpPr>
          <p:cNvPr id="136" name="Rectangle 38">
            <a:extLst>
              <a:ext uri="{FF2B5EF4-FFF2-40B4-BE49-F238E27FC236}">
                <a16:creationId xmlns:a16="http://schemas.microsoft.com/office/drawing/2014/main" id="{587ED6BA-B007-F705-D509-5B2C593C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5402" y="2304950"/>
            <a:ext cx="148488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CAB-LA &gt; 6 months</a:t>
            </a:r>
          </a:p>
        </p:txBody>
      </p:sp>
      <p:sp>
        <p:nvSpPr>
          <p:cNvPr id="137" name="Ellipse 136">
            <a:extLst>
              <a:ext uri="{FF2B5EF4-FFF2-40B4-BE49-F238E27FC236}">
                <a16:creationId xmlns:a16="http://schemas.microsoft.com/office/drawing/2014/main" id="{921E1DC0-65BD-7C2E-966A-CE9F8A43825D}"/>
              </a:ext>
            </a:extLst>
          </p:cNvPr>
          <p:cNvSpPr/>
          <p:nvPr/>
        </p:nvSpPr>
        <p:spPr>
          <a:xfrm>
            <a:off x="8628909" y="3727978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8" name="Ellipse 137">
            <a:extLst>
              <a:ext uri="{FF2B5EF4-FFF2-40B4-BE49-F238E27FC236}">
                <a16:creationId xmlns:a16="http://schemas.microsoft.com/office/drawing/2014/main" id="{E6D42108-F8A7-D07C-D6E6-95DD58BB6EB7}"/>
              </a:ext>
            </a:extLst>
          </p:cNvPr>
          <p:cNvSpPr/>
          <p:nvPr/>
        </p:nvSpPr>
        <p:spPr>
          <a:xfrm>
            <a:off x="8004069" y="400039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E412B469-20C2-66C8-3E70-9694EE94BCBE}"/>
              </a:ext>
            </a:extLst>
          </p:cNvPr>
          <p:cNvSpPr/>
          <p:nvPr/>
        </p:nvSpPr>
        <p:spPr>
          <a:xfrm>
            <a:off x="7889769" y="422137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" name="Ellipse 139">
            <a:extLst>
              <a:ext uri="{FF2B5EF4-FFF2-40B4-BE49-F238E27FC236}">
                <a16:creationId xmlns:a16="http://schemas.microsoft.com/office/drawing/2014/main" id="{4F8A7B2B-7D1E-1E82-BA95-6727B25694CD}"/>
              </a:ext>
            </a:extLst>
          </p:cNvPr>
          <p:cNvSpPr/>
          <p:nvPr/>
        </p:nvSpPr>
        <p:spPr>
          <a:xfrm>
            <a:off x="8735589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8033EB71-1E65-9A2A-BC59-B70544D65E10}"/>
              </a:ext>
            </a:extLst>
          </p:cNvPr>
          <p:cNvSpPr/>
          <p:nvPr/>
        </p:nvSpPr>
        <p:spPr>
          <a:xfrm>
            <a:off x="8903229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73C28B44-BFD1-730F-0DB5-88FF9C0AC84E}"/>
              </a:ext>
            </a:extLst>
          </p:cNvPr>
          <p:cNvSpPr/>
          <p:nvPr/>
        </p:nvSpPr>
        <p:spPr>
          <a:xfrm>
            <a:off x="796623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3" name="Ellipse 142">
            <a:extLst>
              <a:ext uri="{FF2B5EF4-FFF2-40B4-BE49-F238E27FC236}">
                <a16:creationId xmlns:a16="http://schemas.microsoft.com/office/drawing/2014/main" id="{518DDD33-23E7-49AB-592A-A46406B9EF74}"/>
              </a:ext>
            </a:extLst>
          </p:cNvPr>
          <p:cNvSpPr/>
          <p:nvPr/>
        </p:nvSpPr>
        <p:spPr>
          <a:xfrm>
            <a:off x="790923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4" name="Ellipse 143">
            <a:extLst>
              <a:ext uri="{FF2B5EF4-FFF2-40B4-BE49-F238E27FC236}">
                <a16:creationId xmlns:a16="http://schemas.microsoft.com/office/drawing/2014/main" id="{24FFBAB9-4A74-6E4F-36CE-0F0B69094DEE}"/>
              </a:ext>
            </a:extLst>
          </p:cNvPr>
          <p:cNvSpPr/>
          <p:nvPr/>
        </p:nvSpPr>
        <p:spPr>
          <a:xfrm>
            <a:off x="778328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A9B30054-C435-CA95-EF55-C659A8565F4E}"/>
              </a:ext>
            </a:extLst>
          </p:cNvPr>
          <p:cNvSpPr/>
          <p:nvPr/>
        </p:nvSpPr>
        <p:spPr>
          <a:xfrm>
            <a:off x="774243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85C5A697-8D14-2EF2-D633-A6E739DD861A}"/>
              </a:ext>
            </a:extLst>
          </p:cNvPr>
          <p:cNvSpPr/>
          <p:nvPr/>
        </p:nvSpPr>
        <p:spPr>
          <a:xfrm>
            <a:off x="7685435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D7456343-946E-5C47-E6B5-E2C71908F869}"/>
              </a:ext>
            </a:extLst>
          </p:cNvPr>
          <p:cNvSpPr/>
          <p:nvPr/>
        </p:nvSpPr>
        <p:spPr>
          <a:xfrm>
            <a:off x="7612270" y="5455813"/>
            <a:ext cx="125950" cy="125950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8" name="Triangle isocèle 147">
            <a:extLst>
              <a:ext uri="{FF2B5EF4-FFF2-40B4-BE49-F238E27FC236}">
                <a16:creationId xmlns:a16="http://schemas.microsoft.com/office/drawing/2014/main" id="{C937B472-140E-9D58-FA72-829C62830E61}"/>
              </a:ext>
            </a:extLst>
          </p:cNvPr>
          <p:cNvSpPr/>
          <p:nvPr/>
        </p:nvSpPr>
        <p:spPr>
          <a:xfrm>
            <a:off x="10406270" y="3995313"/>
            <a:ext cx="125950" cy="125950"/>
          </a:xfrm>
          <a:prstGeom prst="triangl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50" name="Connecteur droit 149">
            <a:extLst>
              <a:ext uri="{FF2B5EF4-FFF2-40B4-BE49-F238E27FC236}">
                <a16:creationId xmlns:a16="http://schemas.microsoft.com/office/drawing/2014/main" id="{B0A31E74-32E5-26B9-F709-312F7C1B4ECB}"/>
              </a:ext>
            </a:extLst>
          </p:cNvPr>
          <p:cNvCxnSpPr/>
          <p:nvPr/>
        </p:nvCxnSpPr>
        <p:spPr>
          <a:xfrm>
            <a:off x="7563613" y="5519640"/>
            <a:ext cx="747329" cy="0"/>
          </a:xfrm>
          <a:prstGeom prst="line">
            <a:avLst/>
          </a:prstGeom>
          <a:ln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Connecteur droit 160">
            <a:extLst>
              <a:ext uri="{FF2B5EF4-FFF2-40B4-BE49-F238E27FC236}">
                <a16:creationId xmlns:a16="http://schemas.microsoft.com/office/drawing/2014/main" id="{FCFDC7D2-D680-7FC1-6DA8-38A34EEA22F1}"/>
              </a:ext>
            </a:extLst>
          </p:cNvPr>
          <p:cNvCxnSpPr>
            <a:cxnSpLocks/>
          </p:cNvCxnSpPr>
          <p:nvPr/>
        </p:nvCxnSpPr>
        <p:spPr>
          <a:xfrm>
            <a:off x="10726278" y="3162303"/>
            <a:ext cx="0" cy="917575"/>
          </a:xfrm>
          <a:prstGeom prst="line">
            <a:avLst/>
          </a:prstGeom>
          <a:ln w="15875">
            <a:solidFill>
              <a:srgbClr val="0099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3" name="Rectangle 162">
            <a:extLst>
              <a:ext uri="{FF2B5EF4-FFF2-40B4-BE49-F238E27FC236}">
                <a16:creationId xmlns:a16="http://schemas.microsoft.com/office/drawing/2014/main" id="{FA113DE0-1CE4-807D-F863-E0169BB46EB3}"/>
              </a:ext>
            </a:extLst>
          </p:cNvPr>
          <p:cNvSpPr/>
          <p:nvPr/>
        </p:nvSpPr>
        <p:spPr>
          <a:xfrm>
            <a:off x="10039350" y="3425359"/>
            <a:ext cx="1381125" cy="470369"/>
          </a:xfrm>
          <a:prstGeom prst="rect">
            <a:avLst/>
          </a:prstGeom>
          <a:solidFill>
            <a:schemeClr val="bg1"/>
          </a:solidFill>
          <a:ln w="19050"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67" name="Connecteur droit 166">
            <a:extLst>
              <a:ext uri="{FF2B5EF4-FFF2-40B4-BE49-F238E27FC236}">
                <a16:creationId xmlns:a16="http://schemas.microsoft.com/office/drawing/2014/main" id="{B290D967-2251-51C2-EC2F-63D59C823A8C}"/>
              </a:ext>
            </a:extLst>
          </p:cNvPr>
          <p:cNvCxnSpPr>
            <a:cxnSpLocks/>
          </p:cNvCxnSpPr>
          <p:nvPr/>
        </p:nvCxnSpPr>
        <p:spPr>
          <a:xfrm flipH="1">
            <a:off x="10039350" y="3676112"/>
            <a:ext cx="1371600" cy="0"/>
          </a:xfrm>
          <a:prstGeom prst="line">
            <a:avLst/>
          </a:prstGeom>
          <a:ln w="38100">
            <a:solidFill>
              <a:srgbClr val="0099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9" name="Triangle isocèle 168">
            <a:extLst>
              <a:ext uri="{FF2B5EF4-FFF2-40B4-BE49-F238E27FC236}">
                <a16:creationId xmlns:a16="http://schemas.microsoft.com/office/drawing/2014/main" id="{4C3C6C09-4680-6037-A9E2-42DAE351980B}"/>
              </a:ext>
            </a:extLst>
          </p:cNvPr>
          <p:cNvSpPr/>
          <p:nvPr/>
        </p:nvSpPr>
        <p:spPr>
          <a:xfrm>
            <a:off x="10277682" y="3104726"/>
            <a:ext cx="125950" cy="125950"/>
          </a:xfrm>
          <a:prstGeom prst="triangl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1CFAC09D-564E-1F54-6362-3EEC2BB13E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noProof="0" dirty="0"/>
              <a:t>HIV RNA screening on LA CAB for </a:t>
            </a:r>
            <a:r>
              <a:rPr lang="en-US" sz="3600" noProof="0" dirty="0" err="1"/>
              <a:t>PrEP</a:t>
            </a:r>
            <a:endParaRPr lang="fr-FR" dirty="0"/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91861876-F597-6773-0171-D560BB1F82E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599" y="1299411"/>
            <a:ext cx="6028549" cy="1931265"/>
          </a:xfrm>
        </p:spPr>
        <p:txBody>
          <a:bodyPr>
            <a:normAutofit lnSpcReduction="10000"/>
          </a:bodyPr>
          <a:lstStyle/>
          <a:p>
            <a:pPr>
              <a:spcBef>
                <a:spcPts val="0"/>
              </a:spcBef>
            </a:pPr>
            <a:r>
              <a:rPr lang="en-US" sz="1800" noProof="0" dirty="0"/>
              <a:t>HPTN084: CAB LA </a:t>
            </a:r>
            <a:r>
              <a:rPr lang="en-US" sz="1800" noProof="0" dirty="0" err="1"/>
              <a:t>PrEP</a:t>
            </a:r>
            <a:r>
              <a:rPr lang="en-US" sz="1800" noProof="0" dirty="0"/>
              <a:t> in women, Africa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2,462 participants - 24,178 visits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HIV RNA screening to detect HIV infection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8 confirmed HIV infection : 4/8 detected by positive isolated HIV RNA test (true positive)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In addition, 14 positive isolated HIV RNA adjudicated HIV negative (false positive) </a:t>
            </a:r>
          </a:p>
        </p:txBody>
      </p:sp>
      <p:sp>
        <p:nvSpPr>
          <p:cNvPr id="6" name="Espace réservé du contenu 4">
            <a:extLst>
              <a:ext uri="{FF2B5EF4-FFF2-40B4-BE49-F238E27FC236}">
                <a16:creationId xmlns:a16="http://schemas.microsoft.com/office/drawing/2014/main" id="{3E4C2EA4-C179-979C-3EBE-AFC0712D3F17}"/>
              </a:ext>
            </a:extLst>
          </p:cNvPr>
          <p:cNvSpPr txBox="1">
            <a:spLocks/>
          </p:cNvSpPr>
          <p:nvPr/>
        </p:nvSpPr>
        <p:spPr>
          <a:xfrm>
            <a:off x="617932" y="5805707"/>
            <a:ext cx="6415914" cy="819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b="1" noProof="0" dirty="0"/>
              <a:t>Conclusion : </a:t>
            </a:r>
            <a:r>
              <a:rPr lang="en-US" sz="1800" noProof="0" dirty="0"/>
              <a:t>most positive isolated HIV RNA tests were false positive with the potential for negative clinical consequences in some cases. Need for testing algorithm guidelines</a:t>
            </a:r>
          </a:p>
          <a:p>
            <a:pPr>
              <a:spcBef>
                <a:spcPts val="0"/>
              </a:spcBef>
            </a:pPr>
            <a:endParaRPr lang="en-US" sz="1800" noProof="0" dirty="0"/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CB3BF3D9-1308-641A-9CF9-2BB3506C8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2498" y="3249960"/>
            <a:ext cx="3384380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Performance of HIV RNA screening</a:t>
            </a:r>
          </a:p>
        </p:txBody>
      </p:sp>
    </p:spTree>
    <p:extLst>
      <p:ext uri="{BB962C8B-B14F-4D97-AF65-F5344CB8AC3E}">
        <p14:creationId xmlns:p14="http://schemas.microsoft.com/office/powerpoint/2010/main" val="10061935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DDF645-E93D-D97F-8371-E2C4C82CB8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0BD9452-56A9-6AC8-2F42-C867E05DB6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LEN IM once-yearly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1231ABE-B2C9-F69A-061B-774777A9B8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203875"/>
            <a:ext cx="11582400" cy="1020559"/>
          </a:xfrm>
        </p:spPr>
        <p:txBody>
          <a:bodyPr>
            <a:normAutofit/>
          </a:bodyPr>
          <a:lstStyle/>
          <a:p>
            <a:pPr>
              <a:spcBef>
                <a:spcPts val="0"/>
              </a:spcBef>
            </a:pPr>
            <a:r>
              <a:rPr lang="en-US" sz="2000" noProof="0" dirty="0"/>
              <a:t>P</a:t>
            </a:r>
            <a:r>
              <a:rPr lang="en-US" sz="2000" noProof="0" dirty="0">
                <a:effectLst/>
              </a:rPr>
              <a:t>hase 1, open-label study in participants aged 18–55 years without HIV</a:t>
            </a:r>
          </a:p>
          <a:p>
            <a:pPr>
              <a:spcBef>
                <a:spcPts val="0"/>
              </a:spcBef>
            </a:pPr>
            <a:r>
              <a:rPr lang="en-US" sz="2000" noProof="0" dirty="0"/>
              <a:t>PK, </a:t>
            </a:r>
            <a:r>
              <a:rPr lang="en-US" sz="2000" noProof="0" dirty="0">
                <a:effectLst/>
              </a:rPr>
              <a:t>safety, and tolerability of 2 LEN free acid formulations administered by 2 ventrogluteal IM injection </a:t>
            </a:r>
            <a:br>
              <a:rPr lang="en-US" sz="2000" noProof="0" dirty="0">
                <a:effectLst/>
              </a:rPr>
            </a:br>
            <a:r>
              <a:rPr lang="en-US" sz="2000" noProof="0" dirty="0">
                <a:effectLst/>
              </a:rPr>
              <a:t>as a single 5,000 mg dose (formulation 1 with 5% w/w ethanol, formulation 2 with 10% w/w ethanol)</a:t>
            </a:r>
          </a:p>
        </p:txBody>
      </p:sp>
      <p:grpSp>
        <p:nvGrpSpPr>
          <p:cNvPr id="186" name="Groupe 185">
            <a:extLst>
              <a:ext uri="{FF2B5EF4-FFF2-40B4-BE49-F238E27FC236}">
                <a16:creationId xmlns:a16="http://schemas.microsoft.com/office/drawing/2014/main" id="{6DE90E0E-4AF1-BF80-0A3D-087DBF28D3F2}"/>
              </a:ext>
            </a:extLst>
          </p:cNvPr>
          <p:cNvGrpSpPr/>
          <p:nvPr/>
        </p:nvGrpSpPr>
        <p:grpSpPr>
          <a:xfrm>
            <a:off x="6033570" y="2712598"/>
            <a:ext cx="5062023" cy="2908680"/>
            <a:chOff x="3683283" y="3839608"/>
            <a:chExt cx="5062023" cy="2908680"/>
          </a:xfrm>
        </p:grpSpPr>
        <p:sp>
          <p:nvSpPr>
            <p:cNvPr id="5" name="Line 32">
              <a:extLst>
                <a:ext uri="{FF2B5EF4-FFF2-40B4-BE49-F238E27FC236}">
                  <a16:creationId xmlns:a16="http://schemas.microsoft.com/office/drawing/2014/main" id="{2FB85A0C-5D7F-ABB0-BF58-F58A7ACF7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12421" y="5679931"/>
              <a:ext cx="184628" cy="0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6" name="Line 33">
              <a:extLst>
                <a:ext uri="{FF2B5EF4-FFF2-40B4-BE49-F238E27FC236}">
                  <a16:creationId xmlns:a16="http://schemas.microsoft.com/office/drawing/2014/main" id="{BE159519-D2F6-1CB2-1AEE-9FFC6B605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12421" y="5859182"/>
              <a:ext cx="184628" cy="0"/>
            </a:xfrm>
            <a:prstGeom prst="line">
              <a:avLst/>
            </a:prstGeom>
            <a:noFill/>
            <a:ln w="28575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C882F7D8-3B38-D495-8C6D-79292871F1A5}"/>
                </a:ext>
              </a:extLst>
            </p:cNvPr>
            <p:cNvGrpSpPr/>
            <p:nvPr/>
          </p:nvGrpSpPr>
          <p:grpSpPr>
            <a:xfrm>
              <a:off x="4140488" y="3971268"/>
              <a:ext cx="3793839" cy="2246010"/>
              <a:chOff x="2627313" y="1844676"/>
              <a:chExt cx="6719887" cy="3978275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267E9938-E7F5-F35F-5C87-FE69F654E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1844676"/>
                <a:ext cx="6618287" cy="3876675"/>
              </a:xfrm>
              <a:custGeom>
                <a:avLst/>
                <a:gdLst>
                  <a:gd name="T0" fmla="*/ 0 w 16676"/>
                  <a:gd name="T1" fmla="*/ 0 h 9772"/>
                  <a:gd name="T2" fmla="*/ 0 w 16676"/>
                  <a:gd name="T3" fmla="*/ 9772 h 9772"/>
                  <a:gd name="T4" fmla="*/ 16676 w 16676"/>
                  <a:gd name="T5" fmla="*/ 9772 h 9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676" h="9772">
                    <a:moveTo>
                      <a:pt x="0" y="0"/>
                    </a:moveTo>
                    <a:lnTo>
                      <a:pt x="0" y="9772"/>
                    </a:lnTo>
                    <a:lnTo>
                      <a:pt x="16676" y="977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9" name="Line 7">
                <a:extLst>
                  <a:ext uri="{FF2B5EF4-FFF2-40B4-BE49-F238E27FC236}">
                    <a16:creationId xmlns:a16="http://schemas.microsoft.com/office/drawing/2014/main" id="{8A9BAFB2-CAB8-905C-F70F-DE6456801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881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" name="Line 8">
                <a:extLst>
                  <a:ext uri="{FF2B5EF4-FFF2-40B4-BE49-F238E27FC236}">
                    <a16:creationId xmlns:a16="http://schemas.microsoft.com/office/drawing/2014/main" id="{60A6F788-3C13-0DBE-E9A9-8789B9E05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182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" name="Line 9">
                <a:extLst>
                  <a:ext uri="{FF2B5EF4-FFF2-40B4-BE49-F238E27FC236}">
                    <a16:creationId xmlns:a16="http://schemas.microsoft.com/office/drawing/2014/main" id="{3ABA49E8-F2BD-2693-0061-3EDA10D2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483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" name="Line 10">
                <a:extLst>
                  <a:ext uri="{FF2B5EF4-FFF2-40B4-BE49-F238E27FC236}">
                    <a16:creationId xmlns:a16="http://schemas.microsoft.com/office/drawing/2014/main" id="{BED94A31-2F5E-4C52-0F41-F0611D3F9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784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" name="Line 11">
                <a:extLst>
                  <a:ext uri="{FF2B5EF4-FFF2-40B4-BE49-F238E27FC236}">
                    <a16:creationId xmlns:a16="http://schemas.microsoft.com/office/drawing/2014/main" id="{5D088DC4-E504-3484-2F3D-9CE77A9903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85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" name="Line 12">
                <a:extLst>
                  <a:ext uri="{FF2B5EF4-FFF2-40B4-BE49-F238E27FC236}">
                    <a16:creationId xmlns:a16="http://schemas.microsoft.com/office/drawing/2014/main" id="{4257B054-EF48-A9CE-34A6-F55737958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386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" name="Line 13">
                <a:extLst>
                  <a:ext uri="{FF2B5EF4-FFF2-40B4-BE49-F238E27FC236}">
                    <a16:creationId xmlns:a16="http://schemas.microsoft.com/office/drawing/2014/main" id="{8A7E8B24-C422-BC31-CAC7-B299BFF7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12275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" name="Line 14">
                <a:extLst>
                  <a:ext uri="{FF2B5EF4-FFF2-40B4-BE49-F238E27FC236}">
                    <a16:creationId xmlns:a16="http://schemas.microsoft.com/office/drawing/2014/main" id="{DC8BFF0A-56C8-92B9-C89F-DD3E757AC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376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7" name="Line 15">
                <a:extLst>
                  <a:ext uri="{FF2B5EF4-FFF2-40B4-BE49-F238E27FC236}">
                    <a16:creationId xmlns:a16="http://schemas.microsoft.com/office/drawing/2014/main" id="{B2861B64-6293-15CD-637C-64920B9C4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3677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8" name="Line 16">
                <a:extLst>
                  <a:ext uri="{FF2B5EF4-FFF2-40B4-BE49-F238E27FC236}">
                    <a16:creationId xmlns:a16="http://schemas.microsoft.com/office/drawing/2014/main" id="{4697C34A-0C8E-E5DC-F142-27AFE3C30D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978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9" name="Line 17">
                <a:extLst>
                  <a:ext uri="{FF2B5EF4-FFF2-40B4-BE49-F238E27FC236}">
                    <a16:creationId xmlns:a16="http://schemas.microsoft.com/office/drawing/2014/main" id="{5C9588CD-1DA0-3C73-C547-3A652CC6B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79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0" name="Line 18">
                <a:extLst>
                  <a:ext uri="{FF2B5EF4-FFF2-40B4-BE49-F238E27FC236}">
                    <a16:creationId xmlns:a16="http://schemas.microsoft.com/office/drawing/2014/main" id="{7627D9B8-9657-2BC8-DE4F-3C23AA387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580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1" name="Line 19">
                <a:extLst>
                  <a:ext uri="{FF2B5EF4-FFF2-40B4-BE49-F238E27FC236}">
                    <a16:creationId xmlns:a16="http://schemas.microsoft.com/office/drawing/2014/main" id="{32D9228B-AED5-2EFE-6292-21B3AEE02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87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2" name="Line 20">
                <a:extLst>
                  <a:ext uri="{FF2B5EF4-FFF2-40B4-BE49-F238E27FC236}">
                    <a16:creationId xmlns:a16="http://schemas.microsoft.com/office/drawing/2014/main" id="{889D50BE-4CB9-E809-EFEC-D76FFCD36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88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3" name="Line 21">
                <a:extLst>
                  <a:ext uri="{FF2B5EF4-FFF2-40B4-BE49-F238E27FC236}">
                    <a16:creationId xmlns:a16="http://schemas.microsoft.com/office/drawing/2014/main" id="{5E7A5132-DB2A-3F13-BDDC-93010F0F2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8913" y="5721351"/>
                <a:ext cx="0" cy="101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4" name="Line 22">
                <a:extLst>
                  <a:ext uri="{FF2B5EF4-FFF2-40B4-BE49-F238E27FC236}">
                    <a16:creationId xmlns:a16="http://schemas.microsoft.com/office/drawing/2014/main" id="{1157B2BD-5FF0-7967-04FB-CEE5510E0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285750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3AE9E7F2-A241-355C-5594-A55830291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3876676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6" name="Line 24">
                <a:extLst>
                  <a:ext uri="{FF2B5EF4-FFF2-40B4-BE49-F238E27FC236}">
                    <a16:creationId xmlns:a16="http://schemas.microsoft.com/office/drawing/2014/main" id="{BE70E828-692A-C64B-C23A-DA8AA1253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494030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7" name="Line 25">
                <a:extLst>
                  <a:ext uri="{FF2B5EF4-FFF2-40B4-BE49-F238E27FC236}">
                    <a16:creationId xmlns:a16="http://schemas.microsoft.com/office/drawing/2014/main" id="{13AA81D5-ADD2-6759-B82E-8C8A338BB6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572135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8" name="Line 26">
                <a:extLst>
                  <a:ext uri="{FF2B5EF4-FFF2-40B4-BE49-F238E27FC236}">
                    <a16:creationId xmlns:a16="http://schemas.microsoft.com/office/drawing/2014/main" id="{3A6E7C72-9F33-B9A6-9349-36E806E3A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7313" y="1873251"/>
                <a:ext cx="1016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29" name="Line 27">
                <a:extLst>
                  <a:ext uri="{FF2B5EF4-FFF2-40B4-BE49-F238E27FC236}">
                    <a16:creationId xmlns:a16="http://schemas.microsoft.com/office/drawing/2014/main" id="{90F2E01A-6CB2-CD65-EACD-9E1BD3040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28913" y="4318001"/>
                <a:ext cx="64452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187FBE1-6FDD-7E3C-55FA-D369DF7D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325" y="2252663"/>
                <a:ext cx="6323012" cy="2033588"/>
              </a:xfrm>
              <a:custGeom>
                <a:avLst/>
                <a:gdLst>
                  <a:gd name="T0" fmla="*/ 14570 w 15933"/>
                  <a:gd name="T1" fmla="*/ 1654 h 5123"/>
                  <a:gd name="T2" fmla="*/ 14210 w 15933"/>
                  <a:gd name="T3" fmla="*/ 1590 h 5123"/>
                  <a:gd name="T4" fmla="*/ 13563 w 15933"/>
                  <a:gd name="T5" fmla="*/ 1691 h 5123"/>
                  <a:gd name="T6" fmla="*/ 11568 w 15933"/>
                  <a:gd name="T7" fmla="*/ 1325 h 5123"/>
                  <a:gd name="T8" fmla="*/ 10264 w 15933"/>
                  <a:gd name="T9" fmla="*/ 1153 h 5123"/>
                  <a:gd name="T10" fmla="*/ 9162 w 15933"/>
                  <a:gd name="T11" fmla="*/ 1029 h 5123"/>
                  <a:gd name="T12" fmla="*/ 8301 w 15933"/>
                  <a:gd name="T13" fmla="*/ 966 h 5123"/>
                  <a:gd name="T14" fmla="*/ 7198 w 15933"/>
                  <a:gd name="T15" fmla="*/ 939 h 5123"/>
                  <a:gd name="T16" fmla="*/ 6765 w 15933"/>
                  <a:gd name="T17" fmla="*/ 939 h 5123"/>
                  <a:gd name="T18" fmla="*/ 5563 w 15933"/>
                  <a:gd name="T19" fmla="*/ 500 h 5123"/>
                  <a:gd name="T20" fmla="*/ 4829 w 15933"/>
                  <a:gd name="T21" fmla="*/ 446 h 5123"/>
                  <a:gd name="T22" fmla="*/ 3808 w 15933"/>
                  <a:gd name="T23" fmla="*/ 260 h 5123"/>
                  <a:gd name="T24" fmla="*/ 3357 w 15933"/>
                  <a:gd name="T25" fmla="*/ 154 h 5123"/>
                  <a:gd name="T26" fmla="*/ 2806 w 15933"/>
                  <a:gd name="T27" fmla="*/ 268 h 5123"/>
                  <a:gd name="T28" fmla="*/ 2241 w 15933"/>
                  <a:gd name="T29" fmla="*/ 0 h 5123"/>
                  <a:gd name="T30" fmla="*/ 1626 w 15933"/>
                  <a:gd name="T31" fmla="*/ 200 h 5123"/>
                  <a:gd name="T32" fmla="*/ 1426 w 15933"/>
                  <a:gd name="T33" fmla="*/ 204 h 5123"/>
                  <a:gd name="T34" fmla="*/ 1194 w 15933"/>
                  <a:gd name="T35" fmla="*/ 359 h 5123"/>
                  <a:gd name="T36" fmla="*/ 1062 w 15933"/>
                  <a:gd name="T37" fmla="*/ 500 h 5123"/>
                  <a:gd name="T38" fmla="*/ 915 w 15933"/>
                  <a:gd name="T39" fmla="*/ 902 h 5123"/>
                  <a:gd name="T40" fmla="*/ 838 w 15933"/>
                  <a:gd name="T41" fmla="*/ 1029 h 5123"/>
                  <a:gd name="T42" fmla="*/ 583 w 15933"/>
                  <a:gd name="T43" fmla="*/ 1230 h 5123"/>
                  <a:gd name="T44" fmla="*/ 500 w 15933"/>
                  <a:gd name="T45" fmla="*/ 1485 h 5123"/>
                  <a:gd name="T46" fmla="*/ 347 w 15933"/>
                  <a:gd name="T47" fmla="*/ 1819 h 5123"/>
                  <a:gd name="T48" fmla="*/ 291 w 15933"/>
                  <a:gd name="T49" fmla="*/ 1819 h 5123"/>
                  <a:gd name="T50" fmla="*/ 273 w 15933"/>
                  <a:gd name="T51" fmla="*/ 1979 h 5123"/>
                  <a:gd name="T52" fmla="*/ 168 w 15933"/>
                  <a:gd name="T53" fmla="*/ 2612 h 5123"/>
                  <a:gd name="T54" fmla="*/ 78 w 15933"/>
                  <a:gd name="T55" fmla="*/ 2671 h 5123"/>
                  <a:gd name="T56" fmla="*/ 22 w 15933"/>
                  <a:gd name="T57" fmla="*/ 3144 h 5123"/>
                  <a:gd name="T58" fmla="*/ 0 w 15933"/>
                  <a:gd name="T59" fmla="*/ 5123 h 5123"/>
                  <a:gd name="T60" fmla="*/ 159 w 15933"/>
                  <a:gd name="T61" fmla="*/ 4138 h 5123"/>
                  <a:gd name="T62" fmla="*/ 277 w 15933"/>
                  <a:gd name="T63" fmla="*/ 3541 h 5123"/>
                  <a:gd name="T64" fmla="*/ 364 w 15933"/>
                  <a:gd name="T65" fmla="*/ 3157 h 5123"/>
                  <a:gd name="T66" fmla="*/ 852 w 15933"/>
                  <a:gd name="T67" fmla="*/ 3016 h 5123"/>
                  <a:gd name="T68" fmla="*/ 1034 w 15933"/>
                  <a:gd name="T69" fmla="*/ 2579 h 5123"/>
                  <a:gd name="T70" fmla="*/ 1184 w 15933"/>
                  <a:gd name="T71" fmla="*/ 2296 h 5123"/>
                  <a:gd name="T72" fmla="*/ 1421 w 15933"/>
                  <a:gd name="T73" fmla="*/ 2050 h 5123"/>
                  <a:gd name="T74" fmla="*/ 1667 w 15933"/>
                  <a:gd name="T75" fmla="*/ 1490 h 5123"/>
                  <a:gd name="T76" fmla="*/ 1798 w 15933"/>
                  <a:gd name="T77" fmla="*/ 1366 h 5123"/>
                  <a:gd name="T78" fmla="*/ 2196 w 15933"/>
                  <a:gd name="T79" fmla="*/ 1107 h 5123"/>
                  <a:gd name="T80" fmla="*/ 2866 w 15933"/>
                  <a:gd name="T81" fmla="*/ 692 h 5123"/>
                  <a:gd name="T82" fmla="*/ 3454 w 15933"/>
                  <a:gd name="T83" fmla="*/ 738 h 5123"/>
                  <a:gd name="T84" fmla="*/ 4096 w 15933"/>
                  <a:gd name="T85" fmla="*/ 948 h 5123"/>
                  <a:gd name="T86" fmla="*/ 4747 w 15933"/>
                  <a:gd name="T87" fmla="*/ 1089 h 5123"/>
                  <a:gd name="T88" fmla="*/ 5708 w 15933"/>
                  <a:gd name="T89" fmla="*/ 1116 h 5123"/>
                  <a:gd name="T90" fmla="*/ 6396 w 15933"/>
                  <a:gd name="T91" fmla="*/ 1317 h 5123"/>
                  <a:gd name="T92" fmla="*/ 6929 w 15933"/>
                  <a:gd name="T93" fmla="*/ 1439 h 5123"/>
                  <a:gd name="T94" fmla="*/ 7982 w 15933"/>
                  <a:gd name="T95" fmla="*/ 1504 h 5123"/>
                  <a:gd name="T96" fmla="*/ 9194 w 15933"/>
                  <a:gd name="T97" fmla="*/ 1636 h 5123"/>
                  <a:gd name="T98" fmla="*/ 10218 w 15933"/>
                  <a:gd name="T99" fmla="*/ 1663 h 5123"/>
                  <a:gd name="T100" fmla="*/ 12519 w 15933"/>
                  <a:gd name="T101" fmla="*/ 2142 h 5123"/>
                  <a:gd name="T102" fmla="*/ 13595 w 15933"/>
                  <a:gd name="T103" fmla="*/ 2301 h 5123"/>
                  <a:gd name="T104" fmla="*/ 14202 w 15933"/>
                  <a:gd name="T105" fmla="*/ 2091 h 5123"/>
                  <a:gd name="T106" fmla="*/ 14784 w 15933"/>
                  <a:gd name="T107" fmla="*/ 2487 h 5123"/>
                  <a:gd name="T108" fmla="*/ 15363 w 15933"/>
                  <a:gd name="T109" fmla="*/ 2415 h 5123"/>
                  <a:gd name="T110" fmla="*/ 15933 w 15933"/>
                  <a:gd name="T111" fmla="*/ 2433 h 5123"/>
                  <a:gd name="T112" fmla="*/ 15873 w 15933"/>
                  <a:gd name="T113" fmla="*/ 1718 h 5123"/>
                  <a:gd name="T114" fmla="*/ 15344 w 15933"/>
                  <a:gd name="T115" fmla="*/ 1654 h 5123"/>
                  <a:gd name="T116" fmla="*/ 14570 w 15933"/>
                  <a:gd name="T117" fmla="*/ 165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33" h="5123">
                    <a:moveTo>
                      <a:pt x="14570" y="1654"/>
                    </a:moveTo>
                    <a:lnTo>
                      <a:pt x="14210" y="1590"/>
                    </a:lnTo>
                    <a:lnTo>
                      <a:pt x="13563" y="1691"/>
                    </a:lnTo>
                    <a:lnTo>
                      <a:pt x="11568" y="1325"/>
                    </a:lnTo>
                    <a:lnTo>
                      <a:pt x="10264" y="1153"/>
                    </a:lnTo>
                    <a:lnTo>
                      <a:pt x="9162" y="1029"/>
                    </a:lnTo>
                    <a:lnTo>
                      <a:pt x="8301" y="966"/>
                    </a:lnTo>
                    <a:lnTo>
                      <a:pt x="7198" y="939"/>
                    </a:lnTo>
                    <a:lnTo>
                      <a:pt x="6765" y="939"/>
                    </a:lnTo>
                    <a:lnTo>
                      <a:pt x="5563" y="500"/>
                    </a:lnTo>
                    <a:lnTo>
                      <a:pt x="4829" y="446"/>
                    </a:lnTo>
                    <a:lnTo>
                      <a:pt x="3808" y="260"/>
                    </a:lnTo>
                    <a:lnTo>
                      <a:pt x="3357" y="154"/>
                    </a:lnTo>
                    <a:lnTo>
                      <a:pt x="2806" y="268"/>
                    </a:lnTo>
                    <a:lnTo>
                      <a:pt x="2241" y="0"/>
                    </a:lnTo>
                    <a:lnTo>
                      <a:pt x="1626" y="200"/>
                    </a:lnTo>
                    <a:lnTo>
                      <a:pt x="1426" y="204"/>
                    </a:lnTo>
                    <a:lnTo>
                      <a:pt x="1194" y="359"/>
                    </a:lnTo>
                    <a:lnTo>
                      <a:pt x="1062" y="500"/>
                    </a:lnTo>
                    <a:lnTo>
                      <a:pt x="915" y="902"/>
                    </a:lnTo>
                    <a:lnTo>
                      <a:pt x="838" y="1029"/>
                    </a:lnTo>
                    <a:lnTo>
                      <a:pt x="583" y="1230"/>
                    </a:lnTo>
                    <a:lnTo>
                      <a:pt x="500" y="1485"/>
                    </a:lnTo>
                    <a:lnTo>
                      <a:pt x="347" y="1819"/>
                    </a:lnTo>
                    <a:lnTo>
                      <a:pt x="291" y="1819"/>
                    </a:lnTo>
                    <a:lnTo>
                      <a:pt x="273" y="1979"/>
                    </a:lnTo>
                    <a:lnTo>
                      <a:pt x="168" y="2612"/>
                    </a:lnTo>
                    <a:lnTo>
                      <a:pt x="78" y="2671"/>
                    </a:lnTo>
                    <a:lnTo>
                      <a:pt x="22" y="3144"/>
                    </a:lnTo>
                    <a:lnTo>
                      <a:pt x="0" y="5123"/>
                    </a:lnTo>
                    <a:lnTo>
                      <a:pt x="159" y="4138"/>
                    </a:lnTo>
                    <a:lnTo>
                      <a:pt x="277" y="3541"/>
                    </a:lnTo>
                    <a:lnTo>
                      <a:pt x="364" y="3157"/>
                    </a:lnTo>
                    <a:lnTo>
                      <a:pt x="852" y="3016"/>
                    </a:lnTo>
                    <a:lnTo>
                      <a:pt x="1034" y="2579"/>
                    </a:lnTo>
                    <a:lnTo>
                      <a:pt x="1184" y="2296"/>
                    </a:lnTo>
                    <a:lnTo>
                      <a:pt x="1421" y="2050"/>
                    </a:lnTo>
                    <a:lnTo>
                      <a:pt x="1667" y="1490"/>
                    </a:lnTo>
                    <a:lnTo>
                      <a:pt x="1798" y="1366"/>
                    </a:lnTo>
                    <a:lnTo>
                      <a:pt x="2196" y="1107"/>
                    </a:lnTo>
                    <a:lnTo>
                      <a:pt x="2866" y="692"/>
                    </a:lnTo>
                    <a:lnTo>
                      <a:pt x="3454" y="738"/>
                    </a:lnTo>
                    <a:lnTo>
                      <a:pt x="4096" y="948"/>
                    </a:lnTo>
                    <a:lnTo>
                      <a:pt x="4747" y="1089"/>
                    </a:lnTo>
                    <a:lnTo>
                      <a:pt x="5708" y="1116"/>
                    </a:lnTo>
                    <a:lnTo>
                      <a:pt x="6396" y="1317"/>
                    </a:lnTo>
                    <a:lnTo>
                      <a:pt x="6929" y="1439"/>
                    </a:lnTo>
                    <a:lnTo>
                      <a:pt x="7982" y="1504"/>
                    </a:lnTo>
                    <a:lnTo>
                      <a:pt x="9194" y="1636"/>
                    </a:lnTo>
                    <a:lnTo>
                      <a:pt x="10218" y="1663"/>
                    </a:lnTo>
                    <a:lnTo>
                      <a:pt x="12519" y="2142"/>
                    </a:lnTo>
                    <a:lnTo>
                      <a:pt x="13595" y="2301"/>
                    </a:lnTo>
                    <a:lnTo>
                      <a:pt x="14202" y="2091"/>
                    </a:lnTo>
                    <a:lnTo>
                      <a:pt x="14784" y="2487"/>
                    </a:lnTo>
                    <a:lnTo>
                      <a:pt x="15363" y="2415"/>
                    </a:lnTo>
                    <a:lnTo>
                      <a:pt x="15933" y="2433"/>
                    </a:lnTo>
                    <a:lnTo>
                      <a:pt x="15873" y="1718"/>
                    </a:lnTo>
                    <a:lnTo>
                      <a:pt x="15344" y="1654"/>
                    </a:lnTo>
                    <a:lnTo>
                      <a:pt x="14570" y="1654"/>
                    </a:lnTo>
                    <a:close/>
                  </a:path>
                </a:pathLst>
              </a:custGeom>
              <a:solidFill>
                <a:srgbClr val="85E9FF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94048BD-0861-A460-325D-7C1840F2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2395538"/>
                <a:ext cx="6316662" cy="2020888"/>
              </a:xfrm>
              <a:custGeom>
                <a:avLst/>
                <a:gdLst>
                  <a:gd name="T0" fmla="*/ 15915 w 15915"/>
                  <a:gd name="T1" fmla="*/ 1778 h 5092"/>
                  <a:gd name="T2" fmla="*/ 15328 w 15915"/>
                  <a:gd name="T3" fmla="*/ 1568 h 5092"/>
                  <a:gd name="T4" fmla="*/ 14739 w 15915"/>
                  <a:gd name="T5" fmla="*/ 1628 h 5092"/>
                  <a:gd name="T6" fmla="*/ 14166 w 15915"/>
                  <a:gd name="T7" fmla="*/ 1449 h 5092"/>
                  <a:gd name="T8" fmla="*/ 13609 w 15915"/>
                  <a:gd name="T9" fmla="*/ 1490 h 5092"/>
                  <a:gd name="T10" fmla="*/ 12452 w 15915"/>
                  <a:gd name="T11" fmla="*/ 1541 h 5092"/>
                  <a:gd name="T12" fmla="*/ 11295 w 15915"/>
                  <a:gd name="T13" fmla="*/ 1190 h 5092"/>
                  <a:gd name="T14" fmla="*/ 10174 w 15915"/>
                  <a:gd name="T15" fmla="*/ 1071 h 5092"/>
                  <a:gd name="T16" fmla="*/ 9026 w 15915"/>
                  <a:gd name="T17" fmla="*/ 1003 h 5092"/>
                  <a:gd name="T18" fmla="*/ 7914 w 15915"/>
                  <a:gd name="T19" fmla="*/ 998 h 5092"/>
                  <a:gd name="T20" fmla="*/ 5650 w 15915"/>
                  <a:gd name="T21" fmla="*/ 575 h 5092"/>
                  <a:gd name="T22" fmla="*/ 3377 w 15915"/>
                  <a:gd name="T23" fmla="*/ 51 h 5092"/>
                  <a:gd name="T24" fmla="*/ 2264 w 15915"/>
                  <a:gd name="T25" fmla="*/ 0 h 5092"/>
                  <a:gd name="T26" fmla="*/ 1699 w 15915"/>
                  <a:gd name="T27" fmla="*/ 137 h 5092"/>
                  <a:gd name="T28" fmla="*/ 1417 w 15915"/>
                  <a:gd name="T29" fmla="*/ 311 h 5092"/>
                  <a:gd name="T30" fmla="*/ 1121 w 15915"/>
                  <a:gd name="T31" fmla="*/ 661 h 5092"/>
                  <a:gd name="T32" fmla="*/ 552 w 15915"/>
                  <a:gd name="T33" fmla="*/ 1610 h 5092"/>
                  <a:gd name="T34" fmla="*/ 351 w 15915"/>
                  <a:gd name="T35" fmla="*/ 2052 h 5092"/>
                  <a:gd name="T36" fmla="*/ 251 w 15915"/>
                  <a:gd name="T37" fmla="*/ 1993 h 5092"/>
                  <a:gd name="T38" fmla="*/ 200 w 15915"/>
                  <a:gd name="T39" fmla="*/ 2380 h 5092"/>
                  <a:gd name="T40" fmla="*/ 91 w 15915"/>
                  <a:gd name="T41" fmla="*/ 2836 h 5092"/>
                  <a:gd name="T42" fmla="*/ 0 w 15915"/>
                  <a:gd name="T43" fmla="*/ 3496 h 5092"/>
                  <a:gd name="T44" fmla="*/ 0 w 15915"/>
                  <a:gd name="T45" fmla="*/ 5092 h 5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915" h="5092">
                    <a:moveTo>
                      <a:pt x="15915" y="1778"/>
                    </a:moveTo>
                    <a:lnTo>
                      <a:pt x="15328" y="1568"/>
                    </a:lnTo>
                    <a:lnTo>
                      <a:pt x="14739" y="1628"/>
                    </a:lnTo>
                    <a:lnTo>
                      <a:pt x="14166" y="1449"/>
                    </a:lnTo>
                    <a:lnTo>
                      <a:pt x="13609" y="1490"/>
                    </a:lnTo>
                    <a:lnTo>
                      <a:pt x="12452" y="1541"/>
                    </a:lnTo>
                    <a:lnTo>
                      <a:pt x="11295" y="1190"/>
                    </a:lnTo>
                    <a:lnTo>
                      <a:pt x="10174" y="1071"/>
                    </a:lnTo>
                    <a:lnTo>
                      <a:pt x="9026" y="1003"/>
                    </a:lnTo>
                    <a:lnTo>
                      <a:pt x="7914" y="998"/>
                    </a:lnTo>
                    <a:lnTo>
                      <a:pt x="5650" y="575"/>
                    </a:lnTo>
                    <a:lnTo>
                      <a:pt x="3377" y="51"/>
                    </a:lnTo>
                    <a:lnTo>
                      <a:pt x="2264" y="0"/>
                    </a:lnTo>
                    <a:lnTo>
                      <a:pt x="1699" y="137"/>
                    </a:lnTo>
                    <a:lnTo>
                      <a:pt x="1417" y="311"/>
                    </a:lnTo>
                    <a:lnTo>
                      <a:pt x="1121" y="661"/>
                    </a:lnTo>
                    <a:lnTo>
                      <a:pt x="552" y="1610"/>
                    </a:lnTo>
                    <a:lnTo>
                      <a:pt x="351" y="2052"/>
                    </a:lnTo>
                    <a:lnTo>
                      <a:pt x="251" y="1993"/>
                    </a:lnTo>
                    <a:lnTo>
                      <a:pt x="200" y="2380"/>
                    </a:lnTo>
                    <a:lnTo>
                      <a:pt x="91" y="2836"/>
                    </a:lnTo>
                    <a:lnTo>
                      <a:pt x="0" y="3496"/>
                    </a:lnTo>
                    <a:lnTo>
                      <a:pt x="0" y="5092"/>
                    </a:lnTo>
                  </a:path>
                </a:pathLst>
              </a:custGeom>
              <a:noFill/>
              <a:ln w="28575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1032E6DB-A989-E23A-8366-D62EE5B4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2887663"/>
                <a:ext cx="5424487" cy="795338"/>
              </a:xfrm>
              <a:custGeom>
                <a:avLst/>
                <a:gdLst>
                  <a:gd name="T0" fmla="*/ 13667 w 13667"/>
                  <a:gd name="T1" fmla="*/ 1704 h 2003"/>
                  <a:gd name="T2" fmla="*/ 13631 w 13667"/>
                  <a:gd name="T3" fmla="*/ 828 h 2003"/>
                  <a:gd name="T4" fmla="*/ 9884 w 13667"/>
                  <a:gd name="T5" fmla="*/ 0 h 2003"/>
                  <a:gd name="T6" fmla="*/ 6219 w 13667"/>
                  <a:gd name="T7" fmla="*/ 1122 h 2003"/>
                  <a:gd name="T8" fmla="*/ 2631 w 13667"/>
                  <a:gd name="T9" fmla="*/ 317 h 2003"/>
                  <a:gd name="T10" fmla="*/ 1116 w 13667"/>
                  <a:gd name="T11" fmla="*/ 294 h 2003"/>
                  <a:gd name="T12" fmla="*/ 0 w 13667"/>
                  <a:gd name="T13" fmla="*/ 852 h 2003"/>
                  <a:gd name="T14" fmla="*/ 0 w 13667"/>
                  <a:gd name="T15" fmla="*/ 1715 h 2003"/>
                  <a:gd name="T16" fmla="*/ 1215 w 13667"/>
                  <a:gd name="T17" fmla="*/ 1334 h 2003"/>
                  <a:gd name="T18" fmla="*/ 2537 w 13667"/>
                  <a:gd name="T19" fmla="*/ 1140 h 2003"/>
                  <a:gd name="T20" fmla="*/ 6296 w 13667"/>
                  <a:gd name="T21" fmla="*/ 2003 h 2003"/>
                  <a:gd name="T22" fmla="*/ 9890 w 13667"/>
                  <a:gd name="T23" fmla="*/ 770 h 2003"/>
                  <a:gd name="T24" fmla="*/ 13667 w 13667"/>
                  <a:gd name="T25" fmla="*/ 1704 h 2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67" h="2003">
                    <a:moveTo>
                      <a:pt x="13667" y="1704"/>
                    </a:moveTo>
                    <a:lnTo>
                      <a:pt x="13631" y="828"/>
                    </a:lnTo>
                    <a:lnTo>
                      <a:pt x="9884" y="0"/>
                    </a:lnTo>
                    <a:lnTo>
                      <a:pt x="6219" y="1122"/>
                    </a:lnTo>
                    <a:lnTo>
                      <a:pt x="2631" y="317"/>
                    </a:lnTo>
                    <a:lnTo>
                      <a:pt x="1116" y="294"/>
                    </a:lnTo>
                    <a:lnTo>
                      <a:pt x="0" y="852"/>
                    </a:lnTo>
                    <a:lnTo>
                      <a:pt x="0" y="1715"/>
                    </a:lnTo>
                    <a:lnTo>
                      <a:pt x="1215" y="1334"/>
                    </a:lnTo>
                    <a:lnTo>
                      <a:pt x="2537" y="1140"/>
                    </a:lnTo>
                    <a:lnTo>
                      <a:pt x="6296" y="2003"/>
                    </a:lnTo>
                    <a:lnTo>
                      <a:pt x="9890" y="770"/>
                    </a:lnTo>
                    <a:lnTo>
                      <a:pt x="13667" y="1704"/>
                    </a:lnTo>
                    <a:close/>
                  </a:path>
                </a:pathLst>
              </a:custGeom>
              <a:solidFill>
                <a:srgbClr val="FFCBA7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3C068542-B888-71E7-C816-2032196A1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3041651"/>
                <a:ext cx="5419725" cy="463550"/>
              </a:xfrm>
              <a:custGeom>
                <a:avLst/>
                <a:gdLst>
                  <a:gd name="T0" fmla="*/ 13654 w 13654"/>
                  <a:gd name="T1" fmla="*/ 910 h 1169"/>
                  <a:gd name="T2" fmla="*/ 9896 w 13654"/>
                  <a:gd name="T3" fmla="*/ 0 h 1169"/>
                  <a:gd name="T4" fmla="*/ 6283 w 13654"/>
                  <a:gd name="T5" fmla="*/ 1169 h 1169"/>
                  <a:gd name="T6" fmla="*/ 2572 w 13654"/>
                  <a:gd name="T7" fmla="*/ 282 h 1169"/>
                  <a:gd name="T8" fmla="*/ 1151 w 13654"/>
                  <a:gd name="T9" fmla="*/ 481 h 1169"/>
                  <a:gd name="T10" fmla="*/ 0 w 13654"/>
                  <a:gd name="T11" fmla="*/ 916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54" h="1169">
                    <a:moveTo>
                      <a:pt x="13654" y="910"/>
                    </a:moveTo>
                    <a:lnTo>
                      <a:pt x="9896" y="0"/>
                    </a:lnTo>
                    <a:lnTo>
                      <a:pt x="6283" y="1169"/>
                    </a:lnTo>
                    <a:lnTo>
                      <a:pt x="2572" y="282"/>
                    </a:lnTo>
                    <a:lnTo>
                      <a:pt x="1151" y="481"/>
                    </a:lnTo>
                    <a:lnTo>
                      <a:pt x="0" y="916"/>
                    </a:lnTo>
                  </a:path>
                </a:pathLst>
              </a:custGeom>
              <a:noFill/>
              <a:ln w="28575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4" name="Freeform 34">
                <a:extLst>
                  <a:ext uri="{FF2B5EF4-FFF2-40B4-BE49-F238E27FC236}">
                    <a16:creationId xmlns:a16="http://schemas.microsoft.com/office/drawing/2014/main" id="{07F65446-5719-DDE6-A220-AD79EE7A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38467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5" name="Freeform 35">
                <a:extLst>
                  <a:ext uri="{FF2B5EF4-FFF2-40B4-BE49-F238E27FC236}">
                    <a16:creationId xmlns:a16="http://schemas.microsoft.com/office/drawing/2014/main" id="{B2C95B8C-CF71-7629-562E-44BFAA3F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259263"/>
                <a:ext cx="63500" cy="63500"/>
              </a:xfrm>
              <a:custGeom>
                <a:avLst/>
                <a:gdLst>
                  <a:gd name="T0" fmla="*/ 159 w 159"/>
                  <a:gd name="T1" fmla="*/ 79 h 159"/>
                  <a:gd name="T2" fmla="*/ 157 w 159"/>
                  <a:gd name="T3" fmla="*/ 63 h 159"/>
                  <a:gd name="T4" fmla="*/ 154 w 159"/>
                  <a:gd name="T5" fmla="*/ 49 h 159"/>
                  <a:gd name="T6" fmla="*/ 145 w 159"/>
                  <a:gd name="T7" fmla="*/ 35 h 159"/>
                  <a:gd name="T8" fmla="*/ 136 w 159"/>
                  <a:gd name="T9" fmla="*/ 23 h 159"/>
                  <a:gd name="T10" fmla="*/ 123 w 159"/>
                  <a:gd name="T11" fmla="*/ 12 h 159"/>
                  <a:gd name="T12" fmla="*/ 116 w 159"/>
                  <a:gd name="T13" fmla="*/ 8 h 159"/>
                  <a:gd name="T14" fmla="*/ 110 w 159"/>
                  <a:gd name="T15" fmla="*/ 5 h 159"/>
                  <a:gd name="T16" fmla="*/ 102 w 159"/>
                  <a:gd name="T17" fmla="*/ 2 h 159"/>
                  <a:gd name="T18" fmla="*/ 95 w 159"/>
                  <a:gd name="T19" fmla="*/ 1 h 159"/>
                  <a:gd name="T20" fmla="*/ 80 w 159"/>
                  <a:gd name="T21" fmla="*/ 0 h 159"/>
                  <a:gd name="T22" fmla="*/ 63 w 159"/>
                  <a:gd name="T23" fmla="*/ 1 h 159"/>
                  <a:gd name="T24" fmla="*/ 49 w 159"/>
                  <a:gd name="T25" fmla="*/ 5 h 159"/>
                  <a:gd name="T26" fmla="*/ 35 w 159"/>
                  <a:gd name="T27" fmla="*/ 12 h 159"/>
                  <a:gd name="T28" fmla="*/ 23 w 159"/>
                  <a:gd name="T29" fmla="*/ 23 h 159"/>
                  <a:gd name="T30" fmla="*/ 13 w 159"/>
                  <a:gd name="T31" fmla="*/ 35 h 159"/>
                  <a:gd name="T32" fmla="*/ 6 w 159"/>
                  <a:gd name="T33" fmla="*/ 49 h 159"/>
                  <a:gd name="T34" fmla="*/ 1 w 159"/>
                  <a:gd name="T35" fmla="*/ 63 h 159"/>
                  <a:gd name="T36" fmla="*/ 0 w 159"/>
                  <a:gd name="T37" fmla="*/ 79 h 159"/>
                  <a:gd name="T38" fmla="*/ 1 w 159"/>
                  <a:gd name="T39" fmla="*/ 95 h 159"/>
                  <a:gd name="T40" fmla="*/ 2 w 159"/>
                  <a:gd name="T41" fmla="*/ 102 h 159"/>
                  <a:gd name="T42" fmla="*/ 6 w 159"/>
                  <a:gd name="T43" fmla="*/ 110 h 159"/>
                  <a:gd name="T44" fmla="*/ 8 w 159"/>
                  <a:gd name="T45" fmla="*/ 116 h 159"/>
                  <a:gd name="T46" fmla="*/ 13 w 159"/>
                  <a:gd name="T47" fmla="*/ 123 h 159"/>
                  <a:gd name="T48" fmla="*/ 23 w 159"/>
                  <a:gd name="T49" fmla="*/ 136 h 159"/>
                  <a:gd name="T50" fmla="*/ 35 w 159"/>
                  <a:gd name="T51" fmla="*/ 145 h 159"/>
                  <a:gd name="T52" fmla="*/ 49 w 159"/>
                  <a:gd name="T53" fmla="*/ 153 h 159"/>
                  <a:gd name="T54" fmla="*/ 63 w 159"/>
                  <a:gd name="T55" fmla="*/ 157 h 159"/>
                  <a:gd name="T56" fmla="*/ 80 w 159"/>
                  <a:gd name="T57" fmla="*/ 159 h 159"/>
                  <a:gd name="T58" fmla="*/ 87 w 159"/>
                  <a:gd name="T59" fmla="*/ 158 h 159"/>
                  <a:gd name="T60" fmla="*/ 87 w 159"/>
                  <a:gd name="T61" fmla="*/ 157 h 159"/>
                  <a:gd name="T62" fmla="*/ 88 w 159"/>
                  <a:gd name="T63" fmla="*/ 157 h 159"/>
                  <a:gd name="T64" fmla="*/ 90 w 159"/>
                  <a:gd name="T65" fmla="*/ 157 h 159"/>
                  <a:gd name="T66" fmla="*/ 95 w 159"/>
                  <a:gd name="T67" fmla="*/ 157 h 159"/>
                  <a:gd name="T68" fmla="*/ 102 w 159"/>
                  <a:gd name="T69" fmla="*/ 155 h 159"/>
                  <a:gd name="T70" fmla="*/ 102 w 159"/>
                  <a:gd name="T71" fmla="*/ 153 h 159"/>
                  <a:gd name="T72" fmla="*/ 103 w 159"/>
                  <a:gd name="T73" fmla="*/ 153 h 159"/>
                  <a:gd name="T74" fmla="*/ 105 w 159"/>
                  <a:gd name="T75" fmla="*/ 153 h 159"/>
                  <a:gd name="T76" fmla="*/ 110 w 159"/>
                  <a:gd name="T77" fmla="*/ 153 h 159"/>
                  <a:gd name="T78" fmla="*/ 116 w 159"/>
                  <a:gd name="T79" fmla="*/ 149 h 159"/>
                  <a:gd name="T80" fmla="*/ 123 w 159"/>
                  <a:gd name="T81" fmla="*/ 145 h 159"/>
                  <a:gd name="T82" fmla="*/ 129 w 159"/>
                  <a:gd name="T83" fmla="*/ 141 h 159"/>
                  <a:gd name="T84" fmla="*/ 136 w 159"/>
                  <a:gd name="T85" fmla="*/ 136 h 159"/>
                  <a:gd name="T86" fmla="*/ 141 w 159"/>
                  <a:gd name="T87" fmla="*/ 129 h 159"/>
                  <a:gd name="T88" fmla="*/ 145 w 159"/>
                  <a:gd name="T89" fmla="*/ 123 h 159"/>
                  <a:gd name="T90" fmla="*/ 149 w 159"/>
                  <a:gd name="T91" fmla="*/ 116 h 159"/>
                  <a:gd name="T92" fmla="*/ 154 w 159"/>
                  <a:gd name="T93" fmla="*/ 110 h 159"/>
                  <a:gd name="T94" fmla="*/ 154 w 159"/>
                  <a:gd name="T95" fmla="*/ 105 h 159"/>
                  <a:gd name="T96" fmla="*/ 154 w 159"/>
                  <a:gd name="T97" fmla="*/ 103 h 159"/>
                  <a:gd name="T98" fmla="*/ 154 w 159"/>
                  <a:gd name="T99" fmla="*/ 102 h 159"/>
                  <a:gd name="T100" fmla="*/ 155 w 159"/>
                  <a:gd name="T101" fmla="*/ 102 h 159"/>
                  <a:gd name="T102" fmla="*/ 157 w 159"/>
                  <a:gd name="T103" fmla="*/ 95 h 159"/>
                  <a:gd name="T104" fmla="*/ 157 w 159"/>
                  <a:gd name="T105" fmla="*/ 90 h 159"/>
                  <a:gd name="T106" fmla="*/ 157 w 159"/>
                  <a:gd name="T107" fmla="*/ 88 h 159"/>
                  <a:gd name="T108" fmla="*/ 157 w 159"/>
                  <a:gd name="T109" fmla="*/ 86 h 159"/>
                  <a:gd name="T110" fmla="*/ 158 w 159"/>
                  <a:gd name="T111" fmla="*/ 86 h 159"/>
                  <a:gd name="T112" fmla="*/ 159 w 159"/>
                  <a:gd name="T113" fmla="*/ 7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59">
                    <a:moveTo>
                      <a:pt x="159" y="79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2"/>
                    </a:lnTo>
                    <a:lnTo>
                      <a:pt x="116" y="8"/>
                    </a:lnTo>
                    <a:lnTo>
                      <a:pt x="110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5"/>
                    </a:lnTo>
                    <a:lnTo>
                      <a:pt x="35" y="12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3"/>
                    </a:lnTo>
                    <a:lnTo>
                      <a:pt x="63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3" y="153"/>
                    </a:lnTo>
                    <a:lnTo>
                      <a:pt x="105" y="153"/>
                    </a:lnTo>
                    <a:lnTo>
                      <a:pt x="110" y="153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6"/>
                    </a:lnTo>
                    <a:lnTo>
                      <a:pt x="158" y="86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6" name="Freeform 36">
                <a:extLst>
                  <a:ext uri="{FF2B5EF4-FFF2-40B4-BE49-F238E27FC236}">
                    <a16:creationId xmlns:a16="http://schemas.microsoft.com/office/drawing/2014/main" id="{F36A517C-DA92-E1B3-8AFF-721B86A55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410527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7" name="Freeform 37">
                <a:extLst>
                  <a:ext uri="{FF2B5EF4-FFF2-40B4-BE49-F238E27FC236}">
                    <a16:creationId xmlns:a16="http://schemas.microsoft.com/office/drawing/2014/main" id="{6FED98D8-5E51-FC93-773C-57DA42080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163" y="375126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4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4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1 h 160"/>
                  <a:gd name="T44" fmla="*/ 8 w 159"/>
                  <a:gd name="T45" fmla="*/ 116 h 160"/>
                  <a:gd name="T46" fmla="*/ 13 w 159"/>
                  <a:gd name="T47" fmla="*/ 124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8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8 h 160"/>
                  <a:gd name="T62" fmla="*/ 88 w 159"/>
                  <a:gd name="T63" fmla="*/ 158 h 160"/>
                  <a:gd name="T64" fmla="*/ 90 w 159"/>
                  <a:gd name="T65" fmla="*/ 158 h 160"/>
                  <a:gd name="T66" fmla="*/ 95 w 159"/>
                  <a:gd name="T67" fmla="*/ 158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4 h 160"/>
                  <a:gd name="T90" fmla="*/ 149 w 159"/>
                  <a:gd name="T91" fmla="*/ 116 h 160"/>
                  <a:gd name="T92" fmla="*/ 154 w 159"/>
                  <a:gd name="T93" fmla="*/ 111 h 160"/>
                  <a:gd name="T94" fmla="*/ 154 w 159"/>
                  <a:gd name="T95" fmla="*/ 106 h 160"/>
                  <a:gd name="T96" fmla="*/ 154 w 159"/>
                  <a:gd name="T97" fmla="*/ 104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1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8" name="Freeform 38">
                <a:extLst>
                  <a:ext uri="{FF2B5EF4-FFF2-40B4-BE49-F238E27FC236}">
                    <a16:creationId xmlns:a16="http://schemas.microsoft.com/office/drawing/2014/main" id="{510115A2-088E-9FA5-3F3C-B0392FA51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388" y="359410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39" name="Freeform 39">
                <a:extLst>
                  <a:ext uri="{FF2B5EF4-FFF2-40B4-BE49-F238E27FC236}">
                    <a16:creationId xmlns:a16="http://schemas.microsoft.com/office/drawing/2014/main" id="{1BBD60F0-898B-0FF8-68E4-E49044AF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500" y="35655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0" name="Freeform 40">
                <a:extLst>
                  <a:ext uri="{FF2B5EF4-FFF2-40B4-BE49-F238E27FC236}">
                    <a16:creationId xmlns:a16="http://schemas.microsoft.com/office/drawing/2014/main" id="{C0A569C5-FC7B-C931-4BA0-71B188127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5" y="34893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8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1" name="Freeform 41">
                <a:extLst>
                  <a:ext uri="{FF2B5EF4-FFF2-40B4-BE49-F238E27FC236}">
                    <a16:creationId xmlns:a16="http://schemas.microsoft.com/office/drawing/2014/main" id="{5FBF0F19-0FE1-7437-BFDC-3B08E225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538" y="33083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2" name="Freeform 42">
                <a:extLst>
                  <a:ext uri="{FF2B5EF4-FFF2-40B4-BE49-F238E27FC236}">
                    <a16:creationId xmlns:a16="http://schemas.microsoft.com/office/drawing/2014/main" id="{6514C738-9255-C39E-4DAE-9D2A05D0C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5" y="31543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3" name="Freeform 43">
                <a:extLst>
                  <a:ext uri="{FF2B5EF4-FFF2-40B4-BE49-F238E27FC236}">
                    <a16:creationId xmlns:a16="http://schemas.microsoft.com/office/drawing/2014/main" id="{F3BF5CB8-05B6-7247-38CA-DFBB71BE8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5" y="31686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8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8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4" name="Freeform 44">
                <a:extLst>
                  <a:ext uri="{FF2B5EF4-FFF2-40B4-BE49-F238E27FC236}">
                    <a16:creationId xmlns:a16="http://schemas.microsoft.com/office/drawing/2014/main" id="{4634C80D-4289-9134-5602-8E28D4694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238" y="300355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5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5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5" name="Freeform 45">
                <a:extLst>
                  <a:ext uri="{FF2B5EF4-FFF2-40B4-BE49-F238E27FC236}">
                    <a16:creationId xmlns:a16="http://schemas.microsoft.com/office/drawing/2014/main" id="{FF1A6A56-CBCB-EAAC-FA66-8DBA6F92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538" y="2814638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7 w 160"/>
                  <a:gd name="T9" fmla="*/ 23 h 159"/>
                  <a:gd name="T10" fmla="*/ 124 w 160"/>
                  <a:gd name="T11" fmla="*/ 13 h 159"/>
                  <a:gd name="T12" fmla="*/ 117 w 160"/>
                  <a:gd name="T13" fmla="*/ 8 h 159"/>
                  <a:gd name="T14" fmla="*/ 111 w 160"/>
                  <a:gd name="T15" fmla="*/ 5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50 w 160"/>
                  <a:gd name="T25" fmla="*/ 5 h 159"/>
                  <a:gd name="T26" fmla="*/ 36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3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6 w 160"/>
                  <a:gd name="T51" fmla="*/ 145 h 159"/>
                  <a:gd name="T52" fmla="*/ 50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4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7 w 160"/>
                  <a:gd name="T79" fmla="*/ 149 h 159"/>
                  <a:gd name="T80" fmla="*/ 124 w 160"/>
                  <a:gd name="T81" fmla="*/ 145 h 159"/>
                  <a:gd name="T82" fmla="*/ 129 w 160"/>
                  <a:gd name="T83" fmla="*/ 141 h 159"/>
                  <a:gd name="T84" fmla="*/ 137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5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29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6" name="Freeform 46">
                <a:extLst>
                  <a:ext uri="{FF2B5EF4-FFF2-40B4-BE49-F238E27FC236}">
                    <a16:creationId xmlns:a16="http://schemas.microsoft.com/office/drawing/2014/main" id="{D1860EA3-A16C-2C68-FC10-6D80783FD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250" y="2625726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9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9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7" name="Freeform 47">
                <a:extLst>
                  <a:ext uri="{FF2B5EF4-FFF2-40B4-BE49-F238E27FC236}">
                    <a16:creationId xmlns:a16="http://schemas.microsoft.com/office/drawing/2014/main" id="{7E72AEC7-8712-DA11-A856-380BD623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248761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3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79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2 w 159"/>
                  <a:gd name="T31" fmla="*/ 35 h 160"/>
                  <a:gd name="T32" fmla="*/ 5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5 w 159"/>
                  <a:gd name="T43" fmla="*/ 110 h 160"/>
                  <a:gd name="T44" fmla="*/ 8 w 159"/>
                  <a:gd name="T45" fmla="*/ 116 h 160"/>
                  <a:gd name="T46" fmla="*/ 12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5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79 w 159"/>
                  <a:gd name="T57" fmla="*/ 160 h 160"/>
                  <a:gd name="T58" fmla="*/ 86 w 159"/>
                  <a:gd name="T59" fmla="*/ 158 h 160"/>
                  <a:gd name="T60" fmla="*/ 86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5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0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3 w 159"/>
                  <a:gd name="T93" fmla="*/ 110 h 160"/>
                  <a:gd name="T94" fmla="*/ 153 w 159"/>
                  <a:gd name="T95" fmla="*/ 106 h 160"/>
                  <a:gd name="T96" fmla="*/ 153 w 159"/>
                  <a:gd name="T97" fmla="*/ 103 h 160"/>
                  <a:gd name="T98" fmla="*/ 153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5" y="110"/>
                    </a:lnTo>
                    <a:lnTo>
                      <a:pt x="8" y="116"/>
                    </a:lnTo>
                    <a:lnTo>
                      <a:pt x="12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79" y="160"/>
                    </a:lnTo>
                    <a:lnTo>
                      <a:pt x="86" y="158"/>
                    </a:lnTo>
                    <a:lnTo>
                      <a:pt x="86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0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3" y="110"/>
                    </a:lnTo>
                    <a:lnTo>
                      <a:pt x="153" y="106"/>
                    </a:lnTo>
                    <a:lnTo>
                      <a:pt x="153" y="103"/>
                    </a:lnTo>
                    <a:lnTo>
                      <a:pt x="153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8" name="Freeform 48">
                <a:extLst>
                  <a:ext uri="{FF2B5EF4-FFF2-40B4-BE49-F238E27FC236}">
                    <a16:creationId xmlns:a16="http://schemas.microsoft.com/office/drawing/2014/main" id="{BA15B071-DE14-D0A3-6360-03186B3C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850" y="24177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9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49" name="Freeform 49">
                <a:extLst>
                  <a:ext uri="{FF2B5EF4-FFF2-40B4-BE49-F238E27FC236}">
                    <a16:creationId xmlns:a16="http://schemas.microsoft.com/office/drawing/2014/main" id="{2AA1FB24-69D5-E61E-751F-A60F58842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688" y="2363788"/>
                <a:ext cx="63500" cy="63500"/>
              </a:xfrm>
              <a:custGeom>
                <a:avLst/>
                <a:gdLst>
                  <a:gd name="T0" fmla="*/ 160 w 160"/>
                  <a:gd name="T1" fmla="*/ 79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7 w 160"/>
                  <a:gd name="T9" fmla="*/ 23 h 159"/>
                  <a:gd name="T10" fmla="*/ 124 w 160"/>
                  <a:gd name="T11" fmla="*/ 13 h 159"/>
                  <a:gd name="T12" fmla="*/ 117 w 160"/>
                  <a:gd name="T13" fmla="*/ 8 h 159"/>
                  <a:gd name="T14" fmla="*/ 111 w 160"/>
                  <a:gd name="T15" fmla="*/ 5 h 159"/>
                  <a:gd name="T16" fmla="*/ 103 w 160"/>
                  <a:gd name="T17" fmla="*/ 2 h 159"/>
                  <a:gd name="T18" fmla="*/ 96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50 w 160"/>
                  <a:gd name="T25" fmla="*/ 5 h 159"/>
                  <a:gd name="T26" fmla="*/ 36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2 w 160"/>
                  <a:gd name="T35" fmla="*/ 63 h 159"/>
                  <a:gd name="T36" fmla="*/ 0 w 160"/>
                  <a:gd name="T37" fmla="*/ 79 h 159"/>
                  <a:gd name="T38" fmla="*/ 2 w 160"/>
                  <a:gd name="T39" fmla="*/ 95 h 159"/>
                  <a:gd name="T40" fmla="*/ 3 w 160"/>
                  <a:gd name="T41" fmla="*/ 102 h 159"/>
                  <a:gd name="T42" fmla="*/ 6 w 160"/>
                  <a:gd name="T43" fmla="*/ 110 h 159"/>
                  <a:gd name="T44" fmla="*/ 9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6 w 160"/>
                  <a:gd name="T51" fmla="*/ 145 h 159"/>
                  <a:gd name="T52" fmla="*/ 50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9 w 160"/>
                  <a:gd name="T63" fmla="*/ 157 h 159"/>
                  <a:gd name="T64" fmla="*/ 91 w 160"/>
                  <a:gd name="T65" fmla="*/ 157 h 159"/>
                  <a:gd name="T66" fmla="*/ 96 w 160"/>
                  <a:gd name="T67" fmla="*/ 157 h 159"/>
                  <a:gd name="T68" fmla="*/ 103 w 160"/>
                  <a:gd name="T69" fmla="*/ 155 h 159"/>
                  <a:gd name="T70" fmla="*/ 103 w 160"/>
                  <a:gd name="T71" fmla="*/ 154 h 159"/>
                  <a:gd name="T72" fmla="*/ 104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7 w 160"/>
                  <a:gd name="T79" fmla="*/ 149 h 159"/>
                  <a:gd name="T80" fmla="*/ 124 w 160"/>
                  <a:gd name="T81" fmla="*/ 145 h 159"/>
                  <a:gd name="T82" fmla="*/ 130 w 160"/>
                  <a:gd name="T83" fmla="*/ 141 h 159"/>
                  <a:gd name="T84" fmla="*/ 137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50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6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7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79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5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5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7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0" name="Freeform 50">
                <a:extLst>
                  <a:ext uri="{FF2B5EF4-FFF2-40B4-BE49-F238E27FC236}">
                    <a16:creationId xmlns:a16="http://schemas.microsoft.com/office/drawing/2014/main" id="{AC7DD2D3-151D-1AE0-6F5C-A00F73E74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350" y="237331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1" name="Freeform 51">
                <a:extLst>
                  <a:ext uri="{FF2B5EF4-FFF2-40B4-BE49-F238E27FC236}">
                    <a16:creationId xmlns:a16="http://schemas.microsoft.com/office/drawing/2014/main" id="{9601BD87-9761-3136-3923-89F45FE75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23844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49 h 160"/>
                  <a:gd name="T6" fmla="*/ 145 w 160"/>
                  <a:gd name="T7" fmla="*/ 35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3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5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2" name="Freeform 52">
                <a:extLst>
                  <a:ext uri="{FF2B5EF4-FFF2-40B4-BE49-F238E27FC236}">
                    <a16:creationId xmlns:a16="http://schemas.microsoft.com/office/drawing/2014/main" id="{2D656E32-1DEE-8217-9F8F-E07991B49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3" y="2487613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4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4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1 h 160"/>
                  <a:gd name="T44" fmla="*/ 8 w 159"/>
                  <a:gd name="T45" fmla="*/ 116 h 160"/>
                  <a:gd name="T46" fmla="*/ 13 w 159"/>
                  <a:gd name="T47" fmla="*/ 124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8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8 h 160"/>
                  <a:gd name="T62" fmla="*/ 88 w 159"/>
                  <a:gd name="T63" fmla="*/ 158 h 160"/>
                  <a:gd name="T64" fmla="*/ 90 w 159"/>
                  <a:gd name="T65" fmla="*/ 158 h 160"/>
                  <a:gd name="T66" fmla="*/ 95 w 159"/>
                  <a:gd name="T67" fmla="*/ 158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4 h 160"/>
                  <a:gd name="T90" fmla="*/ 149 w 159"/>
                  <a:gd name="T91" fmla="*/ 116 h 160"/>
                  <a:gd name="T92" fmla="*/ 154 w 159"/>
                  <a:gd name="T93" fmla="*/ 111 h 160"/>
                  <a:gd name="T94" fmla="*/ 154 w 159"/>
                  <a:gd name="T95" fmla="*/ 106 h 160"/>
                  <a:gd name="T96" fmla="*/ 154 w 159"/>
                  <a:gd name="T97" fmla="*/ 104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1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4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3" name="Freeform 53">
                <a:extLst>
                  <a:ext uri="{FF2B5EF4-FFF2-40B4-BE49-F238E27FC236}">
                    <a16:creationId xmlns:a16="http://schemas.microsoft.com/office/drawing/2014/main" id="{8ACD5560-2721-E3A6-3C5E-0AB8D8F7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300" y="2592388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5 w 160"/>
                  <a:gd name="T7" fmla="*/ 35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1 h 160"/>
                  <a:gd name="T20" fmla="*/ 80 w 160"/>
                  <a:gd name="T21" fmla="*/ 0 h 160"/>
                  <a:gd name="T22" fmla="*/ 63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5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1 h 160"/>
                  <a:gd name="T44" fmla="*/ 8 w 160"/>
                  <a:gd name="T45" fmla="*/ 116 h 160"/>
                  <a:gd name="T46" fmla="*/ 13 w 160"/>
                  <a:gd name="T47" fmla="*/ 124 h 160"/>
                  <a:gd name="T48" fmla="*/ 23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5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5 w 160"/>
                  <a:gd name="T89" fmla="*/ 124 h 160"/>
                  <a:gd name="T90" fmla="*/ 149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7 w 160"/>
                  <a:gd name="T103" fmla="*/ 95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6"/>
                    </a:lnTo>
                    <a:lnTo>
                      <a:pt x="13" y="124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4" name="Freeform 54">
                <a:extLst>
                  <a:ext uri="{FF2B5EF4-FFF2-40B4-BE49-F238E27FC236}">
                    <a16:creationId xmlns:a16="http://schemas.microsoft.com/office/drawing/2014/main" id="{512BB152-5F6C-15AF-A1A7-D3D66FF25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563" y="2676526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8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6 w 160"/>
                  <a:gd name="T9" fmla="*/ 23 h 159"/>
                  <a:gd name="T10" fmla="*/ 123 w 160"/>
                  <a:gd name="T11" fmla="*/ 13 h 159"/>
                  <a:gd name="T12" fmla="*/ 116 w 160"/>
                  <a:gd name="T13" fmla="*/ 8 h 159"/>
                  <a:gd name="T14" fmla="*/ 111 w 160"/>
                  <a:gd name="T15" fmla="*/ 6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49 w 160"/>
                  <a:gd name="T25" fmla="*/ 6 h 159"/>
                  <a:gd name="T26" fmla="*/ 35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2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5 w 160"/>
                  <a:gd name="T51" fmla="*/ 145 h 159"/>
                  <a:gd name="T52" fmla="*/ 49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3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6 w 160"/>
                  <a:gd name="T79" fmla="*/ 149 h 159"/>
                  <a:gd name="T80" fmla="*/ 123 w 160"/>
                  <a:gd name="T81" fmla="*/ 145 h 159"/>
                  <a:gd name="T82" fmla="*/ 129 w 160"/>
                  <a:gd name="T83" fmla="*/ 141 h 159"/>
                  <a:gd name="T84" fmla="*/ 136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8 w 160"/>
                  <a:gd name="T103" fmla="*/ 95 h 159"/>
                  <a:gd name="T104" fmla="*/ 158 w 160"/>
                  <a:gd name="T105" fmla="*/ 90 h 159"/>
                  <a:gd name="T106" fmla="*/ 158 w 160"/>
                  <a:gd name="T107" fmla="*/ 88 h 159"/>
                  <a:gd name="T108" fmla="*/ 158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5" name="Freeform 55">
                <a:extLst>
                  <a:ext uri="{FF2B5EF4-FFF2-40B4-BE49-F238E27FC236}">
                    <a16:creationId xmlns:a16="http://schemas.microsoft.com/office/drawing/2014/main" id="{2857EB29-424F-97CA-0FBF-B70A35140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8825" y="2760663"/>
                <a:ext cx="63500" cy="61913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4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4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4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1 h 160"/>
                  <a:gd name="T44" fmla="*/ 9 w 160"/>
                  <a:gd name="T45" fmla="*/ 116 h 160"/>
                  <a:gd name="T46" fmla="*/ 13 w 160"/>
                  <a:gd name="T47" fmla="*/ 124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9 w 160"/>
                  <a:gd name="T63" fmla="*/ 158 h 160"/>
                  <a:gd name="T64" fmla="*/ 91 w 160"/>
                  <a:gd name="T65" fmla="*/ 158 h 160"/>
                  <a:gd name="T66" fmla="*/ 96 w 160"/>
                  <a:gd name="T67" fmla="*/ 158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4 h 160"/>
                  <a:gd name="T90" fmla="*/ 150 w 160"/>
                  <a:gd name="T91" fmla="*/ 116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1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4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4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1"/>
                    </a:lnTo>
                    <a:lnTo>
                      <a:pt x="9" y="116"/>
                    </a:lnTo>
                    <a:lnTo>
                      <a:pt x="13" y="124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9" y="158"/>
                    </a:lnTo>
                    <a:lnTo>
                      <a:pt x="91" y="158"/>
                    </a:lnTo>
                    <a:lnTo>
                      <a:pt x="96" y="158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4"/>
                    </a:lnTo>
                    <a:lnTo>
                      <a:pt x="150" y="116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1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6" name="Freeform 56">
                <a:extLst>
                  <a:ext uri="{FF2B5EF4-FFF2-40B4-BE49-F238E27FC236}">
                    <a16:creationId xmlns:a16="http://schemas.microsoft.com/office/drawing/2014/main" id="{534CFB09-E8DC-2DF8-2D94-F6BE7B60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150" y="2762251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3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3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8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7" name="Freeform 57">
                <a:extLst>
                  <a:ext uri="{FF2B5EF4-FFF2-40B4-BE49-F238E27FC236}">
                    <a16:creationId xmlns:a16="http://schemas.microsoft.com/office/drawing/2014/main" id="{C3A906CC-CED7-92C4-F268-42B82AA8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763" y="2789238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7 w 160"/>
                  <a:gd name="T13" fmla="*/ 8 h 160"/>
                  <a:gd name="T14" fmla="*/ 111 w 160"/>
                  <a:gd name="T15" fmla="*/ 6 h 160"/>
                  <a:gd name="T16" fmla="*/ 103 w 160"/>
                  <a:gd name="T17" fmla="*/ 2 h 160"/>
                  <a:gd name="T18" fmla="*/ 96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50 w 160"/>
                  <a:gd name="T25" fmla="*/ 6 h 160"/>
                  <a:gd name="T26" fmla="*/ 36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2 w 160"/>
                  <a:gd name="T35" fmla="*/ 63 h 160"/>
                  <a:gd name="T36" fmla="*/ 0 w 160"/>
                  <a:gd name="T37" fmla="*/ 80 h 160"/>
                  <a:gd name="T38" fmla="*/ 2 w 160"/>
                  <a:gd name="T39" fmla="*/ 95 h 160"/>
                  <a:gd name="T40" fmla="*/ 3 w 160"/>
                  <a:gd name="T41" fmla="*/ 102 h 160"/>
                  <a:gd name="T42" fmla="*/ 6 w 160"/>
                  <a:gd name="T43" fmla="*/ 110 h 160"/>
                  <a:gd name="T44" fmla="*/ 9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6 w 160"/>
                  <a:gd name="T51" fmla="*/ 146 h 160"/>
                  <a:gd name="T52" fmla="*/ 50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9 w 160"/>
                  <a:gd name="T63" fmla="*/ 157 h 160"/>
                  <a:gd name="T64" fmla="*/ 91 w 160"/>
                  <a:gd name="T65" fmla="*/ 157 h 160"/>
                  <a:gd name="T66" fmla="*/ 96 w 160"/>
                  <a:gd name="T67" fmla="*/ 157 h 160"/>
                  <a:gd name="T68" fmla="*/ 103 w 160"/>
                  <a:gd name="T69" fmla="*/ 155 h 160"/>
                  <a:gd name="T70" fmla="*/ 103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7 w 160"/>
                  <a:gd name="T79" fmla="*/ 149 h 160"/>
                  <a:gd name="T80" fmla="*/ 124 w 160"/>
                  <a:gd name="T81" fmla="*/ 146 h 160"/>
                  <a:gd name="T82" fmla="*/ 130 w 160"/>
                  <a:gd name="T83" fmla="*/ 141 h 160"/>
                  <a:gd name="T84" fmla="*/ 137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50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6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3" y="2"/>
                    </a:lnTo>
                    <a:lnTo>
                      <a:pt x="96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0" y="80"/>
                    </a:lnTo>
                    <a:lnTo>
                      <a:pt x="2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9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6" y="146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9" y="157"/>
                    </a:lnTo>
                    <a:lnTo>
                      <a:pt x="91" y="157"/>
                    </a:lnTo>
                    <a:lnTo>
                      <a:pt x="96" y="157"/>
                    </a:lnTo>
                    <a:lnTo>
                      <a:pt x="103" y="155"/>
                    </a:lnTo>
                    <a:lnTo>
                      <a:pt x="103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6"/>
                    </a:lnTo>
                    <a:lnTo>
                      <a:pt x="130" y="141"/>
                    </a:lnTo>
                    <a:lnTo>
                      <a:pt x="137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50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8" name="Freeform 58">
                <a:extLst>
                  <a:ext uri="{FF2B5EF4-FFF2-40B4-BE49-F238E27FC236}">
                    <a16:creationId xmlns:a16="http://schemas.microsoft.com/office/drawing/2014/main" id="{F8997686-1E59-E483-5AD2-4DCD39151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0263" y="2835276"/>
                <a:ext cx="63500" cy="63500"/>
              </a:xfrm>
              <a:custGeom>
                <a:avLst/>
                <a:gdLst>
                  <a:gd name="T0" fmla="*/ 160 w 160"/>
                  <a:gd name="T1" fmla="*/ 80 h 159"/>
                  <a:gd name="T2" fmla="*/ 157 w 160"/>
                  <a:gd name="T3" fmla="*/ 63 h 159"/>
                  <a:gd name="T4" fmla="*/ 154 w 160"/>
                  <a:gd name="T5" fmla="*/ 49 h 159"/>
                  <a:gd name="T6" fmla="*/ 146 w 160"/>
                  <a:gd name="T7" fmla="*/ 35 h 159"/>
                  <a:gd name="T8" fmla="*/ 136 w 160"/>
                  <a:gd name="T9" fmla="*/ 23 h 159"/>
                  <a:gd name="T10" fmla="*/ 123 w 160"/>
                  <a:gd name="T11" fmla="*/ 13 h 159"/>
                  <a:gd name="T12" fmla="*/ 116 w 160"/>
                  <a:gd name="T13" fmla="*/ 8 h 159"/>
                  <a:gd name="T14" fmla="*/ 111 w 160"/>
                  <a:gd name="T15" fmla="*/ 6 h 159"/>
                  <a:gd name="T16" fmla="*/ 102 w 160"/>
                  <a:gd name="T17" fmla="*/ 2 h 159"/>
                  <a:gd name="T18" fmla="*/ 95 w 160"/>
                  <a:gd name="T19" fmla="*/ 1 h 159"/>
                  <a:gd name="T20" fmla="*/ 80 w 160"/>
                  <a:gd name="T21" fmla="*/ 0 h 159"/>
                  <a:gd name="T22" fmla="*/ 64 w 160"/>
                  <a:gd name="T23" fmla="*/ 1 h 159"/>
                  <a:gd name="T24" fmla="*/ 49 w 160"/>
                  <a:gd name="T25" fmla="*/ 6 h 159"/>
                  <a:gd name="T26" fmla="*/ 35 w 160"/>
                  <a:gd name="T27" fmla="*/ 13 h 159"/>
                  <a:gd name="T28" fmla="*/ 24 w 160"/>
                  <a:gd name="T29" fmla="*/ 23 h 159"/>
                  <a:gd name="T30" fmla="*/ 13 w 160"/>
                  <a:gd name="T31" fmla="*/ 35 h 159"/>
                  <a:gd name="T32" fmla="*/ 6 w 160"/>
                  <a:gd name="T33" fmla="*/ 49 h 159"/>
                  <a:gd name="T34" fmla="*/ 1 w 160"/>
                  <a:gd name="T35" fmla="*/ 63 h 159"/>
                  <a:gd name="T36" fmla="*/ 0 w 160"/>
                  <a:gd name="T37" fmla="*/ 80 h 159"/>
                  <a:gd name="T38" fmla="*/ 1 w 160"/>
                  <a:gd name="T39" fmla="*/ 95 h 159"/>
                  <a:gd name="T40" fmla="*/ 2 w 160"/>
                  <a:gd name="T41" fmla="*/ 102 h 159"/>
                  <a:gd name="T42" fmla="*/ 6 w 160"/>
                  <a:gd name="T43" fmla="*/ 110 h 159"/>
                  <a:gd name="T44" fmla="*/ 8 w 160"/>
                  <a:gd name="T45" fmla="*/ 116 h 159"/>
                  <a:gd name="T46" fmla="*/ 13 w 160"/>
                  <a:gd name="T47" fmla="*/ 123 h 159"/>
                  <a:gd name="T48" fmla="*/ 24 w 160"/>
                  <a:gd name="T49" fmla="*/ 136 h 159"/>
                  <a:gd name="T50" fmla="*/ 35 w 160"/>
                  <a:gd name="T51" fmla="*/ 145 h 159"/>
                  <a:gd name="T52" fmla="*/ 49 w 160"/>
                  <a:gd name="T53" fmla="*/ 154 h 159"/>
                  <a:gd name="T54" fmla="*/ 64 w 160"/>
                  <a:gd name="T55" fmla="*/ 157 h 159"/>
                  <a:gd name="T56" fmla="*/ 80 w 160"/>
                  <a:gd name="T57" fmla="*/ 159 h 159"/>
                  <a:gd name="T58" fmla="*/ 87 w 160"/>
                  <a:gd name="T59" fmla="*/ 158 h 159"/>
                  <a:gd name="T60" fmla="*/ 87 w 160"/>
                  <a:gd name="T61" fmla="*/ 157 h 159"/>
                  <a:gd name="T62" fmla="*/ 88 w 160"/>
                  <a:gd name="T63" fmla="*/ 157 h 159"/>
                  <a:gd name="T64" fmla="*/ 91 w 160"/>
                  <a:gd name="T65" fmla="*/ 157 h 159"/>
                  <a:gd name="T66" fmla="*/ 95 w 160"/>
                  <a:gd name="T67" fmla="*/ 157 h 159"/>
                  <a:gd name="T68" fmla="*/ 102 w 160"/>
                  <a:gd name="T69" fmla="*/ 155 h 159"/>
                  <a:gd name="T70" fmla="*/ 102 w 160"/>
                  <a:gd name="T71" fmla="*/ 154 h 159"/>
                  <a:gd name="T72" fmla="*/ 103 w 160"/>
                  <a:gd name="T73" fmla="*/ 154 h 159"/>
                  <a:gd name="T74" fmla="*/ 106 w 160"/>
                  <a:gd name="T75" fmla="*/ 154 h 159"/>
                  <a:gd name="T76" fmla="*/ 111 w 160"/>
                  <a:gd name="T77" fmla="*/ 154 h 159"/>
                  <a:gd name="T78" fmla="*/ 116 w 160"/>
                  <a:gd name="T79" fmla="*/ 149 h 159"/>
                  <a:gd name="T80" fmla="*/ 123 w 160"/>
                  <a:gd name="T81" fmla="*/ 145 h 159"/>
                  <a:gd name="T82" fmla="*/ 129 w 160"/>
                  <a:gd name="T83" fmla="*/ 141 h 159"/>
                  <a:gd name="T84" fmla="*/ 136 w 160"/>
                  <a:gd name="T85" fmla="*/ 136 h 159"/>
                  <a:gd name="T86" fmla="*/ 141 w 160"/>
                  <a:gd name="T87" fmla="*/ 129 h 159"/>
                  <a:gd name="T88" fmla="*/ 146 w 160"/>
                  <a:gd name="T89" fmla="*/ 123 h 159"/>
                  <a:gd name="T90" fmla="*/ 149 w 160"/>
                  <a:gd name="T91" fmla="*/ 116 h 159"/>
                  <a:gd name="T92" fmla="*/ 154 w 160"/>
                  <a:gd name="T93" fmla="*/ 110 h 159"/>
                  <a:gd name="T94" fmla="*/ 154 w 160"/>
                  <a:gd name="T95" fmla="*/ 105 h 159"/>
                  <a:gd name="T96" fmla="*/ 154 w 160"/>
                  <a:gd name="T97" fmla="*/ 103 h 159"/>
                  <a:gd name="T98" fmla="*/ 154 w 160"/>
                  <a:gd name="T99" fmla="*/ 102 h 159"/>
                  <a:gd name="T100" fmla="*/ 155 w 160"/>
                  <a:gd name="T101" fmla="*/ 102 h 159"/>
                  <a:gd name="T102" fmla="*/ 157 w 160"/>
                  <a:gd name="T103" fmla="*/ 95 h 159"/>
                  <a:gd name="T104" fmla="*/ 157 w 160"/>
                  <a:gd name="T105" fmla="*/ 90 h 159"/>
                  <a:gd name="T106" fmla="*/ 157 w 160"/>
                  <a:gd name="T107" fmla="*/ 88 h 159"/>
                  <a:gd name="T108" fmla="*/ 157 w 160"/>
                  <a:gd name="T109" fmla="*/ 87 h 159"/>
                  <a:gd name="T110" fmla="*/ 159 w 160"/>
                  <a:gd name="T111" fmla="*/ 87 h 159"/>
                  <a:gd name="T112" fmla="*/ 160 w 160"/>
                  <a:gd name="T113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59" name="Freeform 59">
                <a:extLst>
                  <a:ext uri="{FF2B5EF4-FFF2-40B4-BE49-F238E27FC236}">
                    <a16:creationId xmlns:a16="http://schemas.microsoft.com/office/drawing/2014/main" id="{18728FF0-0DA2-D7F4-811E-AB0E3043D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050" y="297497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6 w 160"/>
                  <a:gd name="T9" fmla="*/ 23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1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3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0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5 w 160"/>
                  <a:gd name="T67" fmla="*/ 157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0" name="Freeform 60">
                <a:extLst>
                  <a:ext uri="{FF2B5EF4-FFF2-40B4-BE49-F238E27FC236}">
                    <a16:creationId xmlns:a16="http://schemas.microsoft.com/office/drawing/2014/main" id="{8B0A1526-D156-508F-E94C-271F2655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9425" y="2955926"/>
                <a:ext cx="61912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1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4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4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1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6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8 w 160"/>
                  <a:gd name="T103" fmla="*/ 96 h 160"/>
                  <a:gd name="T104" fmla="*/ 158 w 160"/>
                  <a:gd name="T105" fmla="*/ 91 h 160"/>
                  <a:gd name="T106" fmla="*/ 158 w 160"/>
                  <a:gd name="T107" fmla="*/ 89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1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4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4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1" y="158"/>
                    </a:lnTo>
                    <a:lnTo>
                      <a:pt x="95" y="158"/>
                    </a:lnTo>
                    <a:lnTo>
                      <a:pt x="102" y="156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8" y="96"/>
                    </a:lnTo>
                    <a:lnTo>
                      <a:pt x="158" y="91"/>
                    </a:lnTo>
                    <a:lnTo>
                      <a:pt x="158" y="89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61">
                <a:extLst>
                  <a:ext uri="{FF2B5EF4-FFF2-40B4-BE49-F238E27FC236}">
                    <a16:creationId xmlns:a16="http://schemas.microsoft.com/office/drawing/2014/main" id="{EEE8D2CE-8C26-B946-114A-7B4F6C34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0088" y="2938463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8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2" name="Freeform 62">
                <a:extLst>
                  <a:ext uri="{FF2B5EF4-FFF2-40B4-BE49-F238E27FC236}">
                    <a16:creationId xmlns:a16="http://schemas.microsoft.com/office/drawing/2014/main" id="{6D9DE728-1F5F-085A-80FE-B488C012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7100" y="3009901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8 w 160"/>
                  <a:gd name="T3" fmla="*/ 63 h 160"/>
                  <a:gd name="T4" fmla="*/ 154 w 160"/>
                  <a:gd name="T5" fmla="*/ 49 h 160"/>
                  <a:gd name="T6" fmla="*/ 146 w 160"/>
                  <a:gd name="T7" fmla="*/ 35 h 160"/>
                  <a:gd name="T8" fmla="*/ 136 w 160"/>
                  <a:gd name="T9" fmla="*/ 23 h 160"/>
                  <a:gd name="T10" fmla="*/ 123 w 160"/>
                  <a:gd name="T11" fmla="*/ 13 h 160"/>
                  <a:gd name="T12" fmla="*/ 116 w 160"/>
                  <a:gd name="T13" fmla="*/ 8 h 160"/>
                  <a:gd name="T14" fmla="*/ 111 w 160"/>
                  <a:gd name="T15" fmla="*/ 6 h 160"/>
                  <a:gd name="T16" fmla="*/ 102 w 160"/>
                  <a:gd name="T17" fmla="*/ 2 h 160"/>
                  <a:gd name="T18" fmla="*/ 95 w 160"/>
                  <a:gd name="T19" fmla="*/ 1 h 160"/>
                  <a:gd name="T20" fmla="*/ 80 w 160"/>
                  <a:gd name="T21" fmla="*/ 0 h 160"/>
                  <a:gd name="T22" fmla="*/ 64 w 160"/>
                  <a:gd name="T23" fmla="*/ 1 h 160"/>
                  <a:gd name="T24" fmla="*/ 49 w 160"/>
                  <a:gd name="T25" fmla="*/ 6 h 160"/>
                  <a:gd name="T26" fmla="*/ 35 w 160"/>
                  <a:gd name="T27" fmla="*/ 13 h 160"/>
                  <a:gd name="T28" fmla="*/ 24 w 160"/>
                  <a:gd name="T29" fmla="*/ 23 h 160"/>
                  <a:gd name="T30" fmla="*/ 13 w 160"/>
                  <a:gd name="T31" fmla="*/ 35 h 160"/>
                  <a:gd name="T32" fmla="*/ 6 w 160"/>
                  <a:gd name="T33" fmla="*/ 49 h 160"/>
                  <a:gd name="T34" fmla="*/ 1 w 160"/>
                  <a:gd name="T35" fmla="*/ 63 h 160"/>
                  <a:gd name="T36" fmla="*/ 0 w 160"/>
                  <a:gd name="T37" fmla="*/ 80 h 160"/>
                  <a:gd name="T38" fmla="*/ 1 w 160"/>
                  <a:gd name="T39" fmla="*/ 95 h 160"/>
                  <a:gd name="T40" fmla="*/ 2 w 160"/>
                  <a:gd name="T41" fmla="*/ 102 h 160"/>
                  <a:gd name="T42" fmla="*/ 6 w 160"/>
                  <a:gd name="T43" fmla="*/ 110 h 160"/>
                  <a:gd name="T44" fmla="*/ 8 w 160"/>
                  <a:gd name="T45" fmla="*/ 116 h 160"/>
                  <a:gd name="T46" fmla="*/ 13 w 160"/>
                  <a:gd name="T47" fmla="*/ 123 h 160"/>
                  <a:gd name="T48" fmla="*/ 24 w 160"/>
                  <a:gd name="T49" fmla="*/ 136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4 w 160"/>
                  <a:gd name="T55" fmla="*/ 157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7 h 160"/>
                  <a:gd name="T62" fmla="*/ 88 w 160"/>
                  <a:gd name="T63" fmla="*/ 157 h 160"/>
                  <a:gd name="T64" fmla="*/ 91 w 160"/>
                  <a:gd name="T65" fmla="*/ 157 h 160"/>
                  <a:gd name="T66" fmla="*/ 95 w 160"/>
                  <a:gd name="T67" fmla="*/ 157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4 w 160"/>
                  <a:gd name="T73" fmla="*/ 154 h 160"/>
                  <a:gd name="T74" fmla="*/ 106 w 160"/>
                  <a:gd name="T75" fmla="*/ 154 h 160"/>
                  <a:gd name="T76" fmla="*/ 111 w 160"/>
                  <a:gd name="T77" fmla="*/ 154 h 160"/>
                  <a:gd name="T78" fmla="*/ 116 w 160"/>
                  <a:gd name="T79" fmla="*/ 149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6 h 160"/>
                  <a:gd name="T86" fmla="*/ 141 w 160"/>
                  <a:gd name="T87" fmla="*/ 129 h 160"/>
                  <a:gd name="T88" fmla="*/ 146 w 160"/>
                  <a:gd name="T89" fmla="*/ 123 h 160"/>
                  <a:gd name="T90" fmla="*/ 149 w 160"/>
                  <a:gd name="T91" fmla="*/ 116 h 160"/>
                  <a:gd name="T92" fmla="*/ 154 w 160"/>
                  <a:gd name="T93" fmla="*/ 110 h 160"/>
                  <a:gd name="T94" fmla="*/ 154 w 160"/>
                  <a:gd name="T95" fmla="*/ 106 h 160"/>
                  <a:gd name="T96" fmla="*/ 154 w 160"/>
                  <a:gd name="T97" fmla="*/ 103 h 160"/>
                  <a:gd name="T98" fmla="*/ 154 w 160"/>
                  <a:gd name="T99" fmla="*/ 102 h 160"/>
                  <a:gd name="T100" fmla="*/ 155 w 160"/>
                  <a:gd name="T101" fmla="*/ 102 h 160"/>
                  <a:gd name="T102" fmla="*/ 158 w 160"/>
                  <a:gd name="T103" fmla="*/ 95 h 160"/>
                  <a:gd name="T104" fmla="*/ 158 w 160"/>
                  <a:gd name="T105" fmla="*/ 90 h 160"/>
                  <a:gd name="T106" fmla="*/ 158 w 160"/>
                  <a:gd name="T107" fmla="*/ 88 h 160"/>
                  <a:gd name="T108" fmla="*/ 158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3" name="Freeform 63">
                <a:extLst>
                  <a:ext uri="{FF2B5EF4-FFF2-40B4-BE49-F238E27FC236}">
                    <a16:creationId xmlns:a16="http://schemas.microsoft.com/office/drawing/2014/main" id="{CCACA7D3-5C21-ABE3-DDE4-C10D5C96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0463" y="2986088"/>
                <a:ext cx="63500" cy="63500"/>
              </a:xfrm>
              <a:custGeom>
                <a:avLst/>
                <a:gdLst>
                  <a:gd name="T0" fmla="*/ 159 w 159"/>
                  <a:gd name="T1" fmla="*/ 80 h 160"/>
                  <a:gd name="T2" fmla="*/ 157 w 159"/>
                  <a:gd name="T3" fmla="*/ 63 h 160"/>
                  <a:gd name="T4" fmla="*/ 154 w 159"/>
                  <a:gd name="T5" fmla="*/ 49 h 160"/>
                  <a:gd name="T6" fmla="*/ 145 w 159"/>
                  <a:gd name="T7" fmla="*/ 35 h 160"/>
                  <a:gd name="T8" fmla="*/ 136 w 159"/>
                  <a:gd name="T9" fmla="*/ 24 h 160"/>
                  <a:gd name="T10" fmla="*/ 123 w 159"/>
                  <a:gd name="T11" fmla="*/ 13 h 160"/>
                  <a:gd name="T12" fmla="*/ 116 w 159"/>
                  <a:gd name="T13" fmla="*/ 8 h 160"/>
                  <a:gd name="T14" fmla="*/ 110 w 159"/>
                  <a:gd name="T15" fmla="*/ 6 h 160"/>
                  <a:gd name="T16" fmla="*/ 102 w 159"/>
                  <a:gd name="T17" fmla="*/ 2 h 160"/>
                  <a:gd name="T18" fmla="*/ 95 w 159"/>
                  <a:gd name="T19" fmla="*/ 1 h 160"/>
                  <a:gd name="T20" fmla="*/ 80 w 159"/>
                  <a:gd name="T21" fmla="*/ 0 h 160"/>
                  <a:gd name="T22" fmla="*/ 63 w 159"/>
                  <a:gd name="T23" fmla="*/ 1 h 160"/>
                  <a:gd name="T24" fmla="*/ 49 w 159"/>
                  <a:gd name="T25" fmla="*/ 6 h 160"/>
                  <a:gd name="T26" fmla="*/ 35 w 159"/>
                  <a:gd name="T27" fmla="*/ 13 h 160"/>
                  <a:gd name="T28" fmla="*/ 23 w 159"/>
                  <a:gd name="T29" fmla="*/ 24 h 160"/>
                  <a:gd name="T30" fmla="*/ 13 w 159"/>
                  <a:gd name="T31" fmla="*/ 35 h 160"/>
                  <a:gd name="T32" fmla="*/ 6 w 159"/>
                  <a:gd name="T33" fmla="*/ 49 h 160"/>
                  <a:gd name="T34" fmla="*/ 1 w 159"/>
                  <a:gd name="T35" fmla="*/ 63 h 160"/>
                  <a:gd name="T36" fmla="*/ 0 w 159"/>
                  <a:gd name="T37" fmla="*/ 80 h 160"/>
                  <a:gd name="T38" fmla="*/ 1 w 159"/>
                  <a:gd name="T39" fmla="*/ 95 h 160"/>
                  <a:gd name="T40" fmla="*/ 2 w 159"/>
                  <a:gd name="T41" fmla="*/ 102 h 160"/>
                  <a:gd name="T42" fmla="*/ 6 w 159"/>
                  <a:gd name="T43" fmla="*/ 110 h 160"/>
                  <a:gd name="T44" fmla="*/ 8 w 159"/>
                  <a:gd name="T45" fmla="*/ 116 h 160"/>
                  <a:gd name="T46" fmla="*/ 13 w 159"/>
                  <a:gd name="T47" fmla="*/ 123 h 160"/>
                  <a:gd name="T48" fmla="*/ 23 w 159"/>
                  <a:gd name="T49" fmla="*/ 136 h 160"/>
                  <a:gd name="T50" fmla="*/ 35 w 159"/>
                  <a:gd name="T51" fmla="*/ 146 h 160"/>
                  <a:gd name="T52" fmla="*/ 49 w 159"/>
                  <a:gd name="T53" fmla="*/ 154 h 160"/>
                  <a:gd name="T54" fmla="*/ 63 w 159"/>
                  <a:gd name="T55" fmla="*/ 157 h 160"/>
                  <a:gd name="T56" fmla="*/ 80 w 159"/>
                  <a:gd name="T57" fmla="*/ 160 h 160"/>
                  <a:gd name="T58" fmla="*/ 87 w 159"/>
                  <a:gd name="T59" fmla="*/ 159 h 160"/>
                  <a:gd name="T60" fmla="*/ 87 w 159"/>
                  <a:gd name="T61" fmla="*/ 157 h 160"/>
                  <a:gd name="T62" fmla="*/ 88 w 159"/>
                  <a:gd name="T63" fmla="*/ 157 h 160"/>
                  <a:gd name="T64" fmla="*/ 90 w 159"/>
                  <a:gd name="T65" fmla="*/ 157 h 160"/>
                  <a:gd name="T66" fmla="*/ 95 w 159"/>
                  <a:gd name="T67" fmla="*/ 157 h 160"/>
                  <a:gd name="T68" fmla="*/ 102 w 159"/>
                  <a:gd name="T69" fmla="*/ 155 h 160"/>
                  <a:gd name="T70" fmla="*/ 102 w 159"/>
                  <a:gd name="T71" fmla="*/ 154 h 160"/>
                  <a:gd name="T72" fmla="*/ 103 w 159"/>
                  <a:gd name="T73" fmla="*/ 154 h 160"/>
                  <a:gd name="T74" fmla="*/ 105 w 159"/>
                  <a:gd name="T75" fmla="*/ 154 h 160"/>
                  <a:gd name="T76" fmla="*/ 110 w 159"/>
                  <a:gd name="T77" fmla="*/ 154 h 160"/>
                  <a:gd name="T78" fmla="*/ 116 w 159"/>
                  <a:gd name="T79" fmla="*/ 149 h 160"/>
                  <a:gd name="T80" fmla="*/ 123 w 159"/>
                  <a:gd name="T81" fmla="*/ 146 h 160"/>
                  <a:gd name="T82" fmla="*/ 129 w 159"/>
                  <a:gd name="T83" fmla="*/ 141 h 160"/>
                  <a:gd name="T84" fmla="*/ 136 w 159"/>
                  <a:gd name="T85" fmla="*/ 136 h 160"/>
                  <a:gd name="T86" fmla="*/ 141 w 159"/>
                  <a:gd name="T87" fmla="*/ 129 h 160"/>
                  <a:gd name="T88" fmla="*/ 145 w 159"/>
                  <a:gd name="T89" fmla="*/ 123 h 160"/>
                  <a:gd name="T90" fmla="*/ 149 w 159"/>
                  <a:gd name="T91" fmla="*/ 116 h 160"/>
                  <a:gd name="T92" fmla="*/ 154 w 159"/>
                  <a:gd name="T93" fmla="*/ 110 h 160"/>
                  <a:gd name="T94" fmla="*/ 154 w 159"/>
                  <a:gd name="T95" fmla="*/ 106 h 160"/>
                  <a:gd name="T96" fmla="*/ 154 w 159"/>
                  <a:gd name="T97" fmla="*/ 103 h 160"/>
                  <a:gd name="T98" fmla="*/ 154 w 159"/>
                  <a:gd name="T99" fmla="*/ 102 h 160"/>
                  <a:gd name="T100" fmla="*/ 155 w 159"/>
                  <a:gd name="T101" fmla="*/ 102 h 160"/>
                  <a:gd name="T102" fmla="*/ 157 w 159"/>
                  <a:gd name="T103" fmla="*/ 95 h 160"/>
                  <a:gd name="T104" fmla="*/ 157 w 159"/>
                  <a:gd name="T105" fmla="*/ 90 h 160"/>
                  <a:gd name="T106" fmla="*/ 157 w 159"/>
                  <a:gd name="T107" fmla="*/ 88 h 160"/>
                  <a:gd name="T108" fmla="*/ 157 w 159"/>
                  <a:gd name="T109" fmla="*/ 87 h 160"/>
                  <a:gd name="T110" fmla="*/ 158 w 159"/>
                  <a:gd name="T111" fmla="*/ 87 h 160"/>
                  <a:gd name="T112" fmla="*/ 159 w 159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" h="160">
                    <a:moveTo>
                      <a:pt x="159" y="80"/>
                    </a:moveTo>
                    <a:lnTo>
                      <a:pt x="157" y="63"/>
                    </a:lnTo>
                    <a:lnTo>
                      <a:pt x="154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lnTo>
                      <a:pt x="141" y="129"/>
                    </a:lnTo>
                    <a:lnTo>
                      <a:pt x="145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4" name="Freeform 64">
                <a:extLst>
                  <a:ext uri="{FF2B5EF4-FFF2-40B4-BE49-F238E27FC236}">
                    <a16:creationId xmlns:a16="http://schemas.microsoft.com/office/drawing/2014/main" id="{1D524BA6-C886-EEB7-9A73-04DF6BBD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3825" y="3070226"/>
                <a:ext cx="63500" cy="63500"/>
              </a:xfrm>
              <a:custGeom>
                <a:avLst/>
                <a:gdLst>
                  <a:gd name="T0" fmla="*/ 160 w 160"/>
                  <a:gd name="T1" fmla="*/ 80 h 160"/>
                  <a:gd name="T2" fmla="*/ 157 w 160"/>
                  <a:gd name="T3" fmla="*/ 64 h 160"/>
                  <a:gd name="T4" fmla="*/ 154 w 160"/>
                  <a:gd name="T5" fmla="*/ 50 h 160"/>
                  <a:gd name="T6" fmla="*/ 146 w 160"/>
                  <a:gd name="T7" fmla="*/ 36 h 160"/>
                  <a:gd name="T8" fmla="*/ 136 w 160"/>
                  <a:gd name="T9" fmla="*/ 24 h 160"/>
                  <a:gd name="T10" fmla="*/ 123 w 160"/>
                  <a:gd name="T11" fmla="*/ 13 h 160"/>
                  <a:gd name="T12" fmla="*/ 116 w 160"/>
                  <a:gd name="T13" fmla="*/ 9 h 160"/>
                  <a:gd name="T14" fmla="*/ 110 w 160"/>
                  <a:gd name="T15" fmla="*/ 6 h 160"/>
                  <a:gd name="T16" fmla="*/ 102 w 160"/>
                  <a:gd name="T17" fmla="*/ 3 h 160"/>
                  <a:gd name="T18" fmla="*/ 95 w 160"/>
                  <a:gd name="T19" fmla="*/ 2 h 160"/>
                  <a:gd name="T20" fmla="*/ 80 w 160"/>
                  <a:gd name="T21" fmla="*/ 0 h 160"/>
                  <a:gd name="T22" fmla="*/ 63 w 160"/>
                  <a:gd name="T23" fmla="*/ 2 h 160"/>
                  <a:gd name="T24" fmla="*/ 49 w 160"/>
                  <a:gd name="T25" fmla="*/ 6 h 160"/>
                  <a:gd name="T26" fmla="*/ 35 w 160"/>
                  <a:gd name="T27" fmla="*/ 13 h 160"/>
                  <a:gd name="T28" fmla="*/ 23 w 160"/>
                  <a:gd name="T29" fmla="*/ 24 h 160"/>
                  <a:gd name="T30" fmla="*/ 13 w 160"/>
                  <a:gd name="T31" fmla="*/ 36 h 160"/>
                  <a:gd name="T32" fmla="*/ 6 w 160"/>
                  <a:gd name="T33" fmla="*/ 50 h 160"/>
                  <a:gd name="T34" fmla="*/ 1 w 160"/>
                  <a:gd name="T35" fmla="*/ 64 h 160"/>
                  <a:gd name="T36" fmla="*/ 0 w 160"/>
                  <a:gd name="T37" fmla="*/ 80 h 160"/>
                  <a:gd name="T38" fmla="*/ 1 w 160"/>
                  <a:gd name="T39" fmla="*/ 96 h 160"/>
                  <a:gd name="T40" fmla="*/ 2 w 160"/>
                  <a:gd name="T41" fmla="*/ 103 h 160"/>
                  <a:gd name="T42" fmla="*/ 6 w 160"/>
                  <a:gd name="T43" fmla="*/ 111 h 160"/>
                  <a:gd name="T44" fmla="*/ 8 w 160"/>
                  <a:gd name="T45" fmla="*/ 117 h 160"/>
                  <a:gd name="T46" fmla="*/ 13 w 160"/>
                  <a:gd name="T47" fmla="*/ 124 h 160"/>
                  <a:gd name="T48" fmla="*/ 23 w 160"/>
                  <a:gd name="T49" fmla="*/ 137 h 160"/>
                  <a:gd name="T50" fmla="*/ 35 w 160"/>
                  <a:gd name="T51" fmla="*/ 146 h 160"/>
                  <a:gd name="T52" fmla="*/ 49 w 160"/>
                  <a:gd name="T53" fmla="*/ 154 h 160"/>
                  <a:gd name="T54" fmla="*/ 63 w 160"/>
                  <a:gd name="T55" fmla="*/ 158 h 160"/>
                  <a:gd name="T56" fmla="*/ 80 w 160"/>
                  <a:gd name="T57" fmla="*/ 160 h 160"/>
                  <a:gd name="T58" fmla="*/ 87 w 160"/>
                  <a:gd name="T59" fmla="*/ 159 h 160"/>
                  <a:gd name="T60" fmla="*/ 87 w 160"/>
                  <a:gd name="T61" fmla="*/ 158 h 160"/>
                  <a:gd name="T62" fmla="*/ 88 w 160"/>
                  <a:gd name="T63" fmla="*/ 158 h 160"/>
                  <a:gd name="T64" fmla="*/ 90 w 160"/>
                  <a:gd name="T65" fmla="*/ 158 h 160"/>
                  <a:gd name="T66" fmla="*/ 95 w 160"/>
                  <a:gd name="T67" fmla="*/ 158 h 160"/>
                  <a:gd name="T68" fmla="*/ 102 w 160"/>
                  <a:gd name="T69" fmla="*/ 155 h 160"/>
                  <a:gd name="T70" fmla="*/ 102 w 160"/>
                  <a:gd name="T71" fmla="*/ 154 h 160"/>
                  <a:gd name="T72" fmla="*/ 103 w 160"/>
                  <a:gd name="T73" fmla="*/ 154 h 160"/>
                  <a:gd name="T74" fmla="*/ 106 w 160"/>
                  <a:gd name="T75" fmla="*/ 154 h 160"/>
                  <a:gd name="T76" fmla="*/ 110 w 160"/>
                  <a:gd name="T77" fmla="*/ 154 h 160"/>
                  <a:gd name="T78" fmla="*/ 116 w 160"/>
                  <a:gd name="T79" fmla="*/ 150 h 160"/>
                  <a:gd name="T80" fmla="*/ 123 w 160"/>
                  <a:gd name="T81" fmla="*/ 146 h 160"/>
                  <a:gd name="T82" fmla="*/ 129 w 160"/>
                  <a:gd name="T83" fmla="*/ 141 h 160"/>
                  <a:gd name="T84" fmla="*/ 136 w 160"/>
                  <a:gd name="T85" fmla="*/ 137 h 160"/>
                  <a:gd name="T86" fmla="*/ 141 w 160"/>
                  <a:gd name="T87" fmla="*/ 130 h 160"/>
                  <a:gd name="T88" fmla="*/ 146 w 160"/>
                  <a:gd name="T89" fmla="*/ 124 h 160"/>
                  <a:gd name="T90" fmla="*/ 149 w 160"/>
                  <a:gd name="T91" fmla="*/ 117 h 160"/>
                  <a:gd name="T92" fmla="*/ 154 w 160"/>
                  <a:gd name="T93" fmla="*/ 111 h 160"/>
                  <a:gd name="T94" fmla="*/ 154 w 160"/>
                  <a:gd name="T95" fmla="*/ 106 h 160"/>
                  <a:gd name="T96" fmla="*/ 154 w 160"/>
                  <a:gd name="T97" fmla="*/ 104 h 160"/>
                  <a:gd name="T98" fmla="*/ 154 w 160"/>
                  <a:gd name="T99" fmla="*/ 103 h 160"/>
                  <a:gd name="T100" fmla="*/ 155 w 160"/>
                  <a:gd name="T101" fmla="*/ 103 h 160"/>
                  <a:gd name="T102" fmla="*/ 157 w 160"/>
                  <a:gd name="T103" fmla="*/ 96 h 160"/>
                  <a:gd name="T104" fmla="*/ 157 w 160"/>
                  <a:gd name="T105" fmla="*/ 91 h 160"/>
                  <a:gd name="T106" fmla="*/ 157 w 160"/>
                  <a:gd name="T107" fmla="*/ 88 h 160"/>
                  <a:gd name="T108" fmla="*/ 157 w 160"/>
                  <a:gd name="T109" fmla="*/ 87 h 160"/>
                  <a:gd name="T110" fmla="*/ 159 w 160"/>
                  <a:gd name="T111" fmla="*/ 87 h 160"/>
                  <a:gd name="T112" fmla="*/ 160 w 160"/>
                  <a:gd name="T11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4"/>
                    </a:lnTo>
                    <a:lnTo>
                      <a:pt x="154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lnTo>
                      <a:pt x="141" y="130"/>
                    </a:lnTo>
                    <a:lnTo>
                      <a:pt x="146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9" y="87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5" name="Freeform 65">
                <a:extLst>
                  <a:ext uri="{FF2B5EF4-FFF2-40B4-BE49-F238E27FC236}">
                    <a16:creationId xmlns:a16="http://schemas.microsoft.com/office/drawing/2014/main" id="{FA83F4FD-22EB-2807-5581-90D25167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950" y="3373438"/>
                <a:ext cx="63500" cy="63500"/>
              </a:xfrm>
              <a:custGeom>
                <a:avLst/>
                <a:gdLst>
                  <a:gd name="T0" fmla="*/ 136 w 160"/>
                  <a:gd name="T1" fmla="*/ 137 h 160"/>
                  <a:gd name="T2" fmla="*/ 141 w 160"/>
                  <a:gd name="T3" fmla="*/ 129 h 160"/>
                  <a:gd name="T4" fmla="*/ 145 w 160"/>
                  <a:gd name="T5" fmla="*/ 124 h 160"/>
                  <a:gd name="T6" fmla="*/ 149 w 160"/>
                  <a:gd name="T7" fmla="*/ 117 h 160"/>
                  <a:gd name="T8" fmla="*/ 154 w 160"/>
                  <a:gd name="T9" fmla="*/ 111 h 160"/>
                  <a:gd name="T10" fmla="*/ 154 w 160"/>
                  <a:gd name="T11" fmla="*/ 106 h 160"/>
                  <a:gd name="T12" fmla="*/ 154 w 160"/>
                  <a:gd name="T13" fmla="*/ 104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7 w 160"/>
                  <a:gd name="T19" fmla="*/ 95 h 160"/>
                  <a:gd name="T20" fmla="*/ 157 w 160"/>
                  <a:gd name="T21" fmla="*/ 91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4 h 160"/>
                  <a:gd name="T32" fmla="*/ 154 w 160"/>
                  <a:gd name="T33" fmla="*/ 50 h 160"/>
                  <a:gd name="T34" fmla="*/ 145 w 160"/>
                  <a:gd name="T35" fmla="*/ 35 h 160"/>
                  <a:gd name="T36" fmla="*/ 136 w 160"/>
                  <a:gd name="T37" fmla="*/ 24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0 w 160"/>
                  <a:gd name="T43" fmla="*/ 6 h 160"/>
                  <a:gd name="T44" fmla="*/ 102 w 160"/>
                  <a:gd name="T45" fmla="*/ 3 h 160"/>
                  <a:gd name="T46" fmla="*/ 95 w 160"/>
                  <a:gd name="T47" fmla="*/ 1 h 160"/>
                  <a:gd name="T48" fmla="*/ 80 w 160"/>
                  <a:gd name="T49" fmla="*/ 0 h 160"/>
                  <a:gd name="T50" fmla="*/ 63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4 h 160"/>
                  <a:gd name="T58" fmla="*/ 13 w 160"/>
                  <a:gd name="T59" fmla="*/ 35 h 160"/>
                  <a:gd name="T60" fmla="*/ 6 w 160"/>
                  <a:gd name="T61" fmla="*/ 50 h 160"/>
                  <a:gd name="T62" fmla="*/ 1 w 160"/>
                  <a:gd name="T63" fmla="*/ 64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1 h 160"/>
                  <a:gd name="T72" fmla="*/ 8 w 160"/>
                  <a:gd name="T73" fmla="*/ 117 h 160"/>
                  <a:gd name="T74" fmla="*/ 13 w 160"/>
                  <a:gd name="T75" fmla="*/ 124 h 160"/>
                  <a:gd name="T76" fmla="*/ 23 w 160"/>
                  <a:gd name="T77" fmla="*/ 137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8 h 160"/>
                  <a:gd name="T84" fmla="*/ 80 w 160"/>
                  <a:gd name="T85" fmla="*/ 160 h 160"/>
                  <a:gd name="T86" fmla="*/ 87 w 160"/>
                  <a:gd name="T87" fmla="*/ 159 h 160"/>
                  <a:gd name="T88" fmla="*/ 87 w 160"/>
                  <a:gd name="T89" fmla="*/ 158 h 160"/>
                  <a:gd name="T90" fmla="*/ 88 w 160"/>
                  <a:gd name="T91" fmla="*/ 158 h 160"/>
                  <a:gd name="T92" fmla="*/ 90 w 160"/>
                  <a:gd name="T93" fmla="*/ 158 h 160"/>
                  <a:gd name="T94" fmla="*/ 95 w 160"/>
                  <a:gd name="T95" fmla="*/ 158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5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7"/>
                    </a:moveTo>
                    <a:lnTo>
                      <a:pt x="141" y="129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5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6" name="Freeform 66">
                <a:extLst>
                  <a:ext uri="{FF2B5EF4-FFF2-40B4-BE49-F238E27FC236}">
                    <a16:creationId xmlns:a16="http://schemas.microsoft.com/office/drawing/2014/main" id="{1A8F0552-E72E-5328-BC3D-5C0B0C5CC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3200401"/>
                <a:ext cx="63500" cy="63500"/>
              </a:xfrm>
              <a:custGeom>
                <a:avLst/>
                <a:gdLst>
                  <a:gd name="T0" fmla="*/ 136 w 160"/>
                  <a:gd name="T1" fmla="*/ 136 h 159"/>
                  <a:gd name="T2" fmla="*/ 141 w 160"/>
                  <a:gd name="T3" fmla="*/ 129 h 159"/>
                  <a:gd name="T4" fmla="*/ 146 w 160"/>
                  <a:gd name="T5" fmla="*/ 123 h 159"/>
                  <a:gd name="T6" fmla="*/ 149 w 160"/>
                  <a:gd name="T7" fmla="*/ 116 h 159"/>
                  <a:gd name="T8" fmla="*/ 154 w 160"/>
                  <a:gd name="T9" fmla="*/ 110 h 159"/>
                  <a:gd name="T10" fmla="*/ 154 w 160"/>
                  <a:gd name="T11" fmla="*/ 105 h 159"/>
                  <a:gd name="T12" fmla="*/ 154 w 160"/>
                  <a:gd name="T13" fmla="*/ 103 h 159"/>
                  <a:gd name="T14" fmla="*/ 154 w 160"/>
                  <a:gd name="T15" fmla="*/ 102 h 159"/>
                  <a:gd name="T16" fmla="*/ 155 w 160"/>
                  <a:gd name="T17" fmla="*/ 102 h 159"/>
                  <a:gd name="T18" fmla="*/ 157 w 160"/>
                  <a:gd name="T19" fmla="*/ 95 h 159"/>
                  <a:gd name="T20" fmla="*/ 157 w 160"/>
                  <a:gd name="T21" fmla="*/ 90 h 159"/>
                  <a:gd name="T22" fmla="*/ 157 w 160"/>
                  <a:gd name="T23" fmla="*/ 88 h 159"/>
                  <a:gd name="T24" fmla="*/ 157 w 160"/>
                  <a:gd name="T25" fmla="*/ 86 h 159"/>
                  <a:gd name="T26" fmla="*/ 158 w 160"/>
                  <a:gd name="T27" fmla="*/ 86 h 159"/>
                  <a:gd name="T28" fmla="*/ 160 w 160"/>
                  <a:gd name="T29" fmla="*/ 79 h 159"/>
                  <a:gd name="T30" fmla="*/ 157 w 160"/>
                  <a:gd name="T31" fmla="*/ 63 h 159"/>
                  <a:gd name="T32" fmla="*/ 154 w 160"/>
                  <a:gd name="T33" fmla="*/ 49 h 159"/>
                  <a:gd name="T34" fmla="*/ 146 w 160"/>
                  <a:gd name="T35" fmla="*/ 35 h 159"/>
                  <a:gd name="T36" fmla="*/ 136 w 160"/>
                  <a:gd name="T37" fmla="*/ 23 h 159"/>
                  <a:gd name="T38" fmla="*/ 123 w 160"/>
                  <a:gd name="T39" fmla="*/ 12 h 159"/>
                  <a:gd name="T40" fmla="*/ 116 w 160"/>
                  <a:gd name="T41" fmla="*/ 8 h 159"/>
                  <a:gd name="T42" fmla="*/ 110 w 160"/>
                  <a:gd name="T43" fmla="*/ 5 h 159"/>
                  <a:gd name="T44" fmla="*/ 102 w 160"/>
                  <a:gd name="T45" fmla="*/ 2 h 159"/>
                  <a:gd name="T46" fmla="*/ 95 w 160"/>
                  <a:gd name="T47" fmla="*/ 1 h 159"/>
                  <a:gd name="T48" fmla="*/ 80 w 160"/>
                  <a:gd name="T49" fmla="*/ 0 h 159"/>
                  <a:gd name="T50" fmla="*/ 63 w 160"/>
                  <a:gd name="T51" fmla="*/ 1 h 159"/>
                  <a:gd name="T52" fmla="*/ 49 w 160"/>
                  <a:gd name="T53" fmla="*/ 5 h 159"/>
                  <a:gd name="T54" fmla="*/ 35 w 160"/>
                  <a:gd name="T55" fmla="*/ 12 h 159"/>
                  <a:gd name="T56" fmla="*/ 23 w 160"/>
                  <a:gd name="T57" fmla="*/ 23 h 159"/>
                  <a:gd name="T58" fmla="*/ 13 w 160"/>
                  <a:gd name="T59" fmla="*/ 35 h 159"/>
                  <a:gd name="T60" fmla="*/ 6 w 160"/>
                  <a:gd name="T61" fmla="*/ 49 h 159"/>
                  <a:gd name="T62" fmla="*/ 1 w 160"/>
                  <a:gd name="T63" fmla="*/ 63 h 159"/>
                  <a:gd name="T64" fmla="*/ 0 w 160"/>
                  <a:gd name="T65" fmla="*/ 79 h 159"/>
                  <a:gd name="T66" fmla="*/ 1 w 160"/>
                  <a:gd name="T67" fmla="*/ 95 h 159"/>
                  <a:gd name="T68" fmla="*/ 2 w 160"/>
                  <a:gd name="T69" fmla="*/ 102 h 159"/>
                  <a:gd name="T70" fmla="*/ 6 w 160"/>
                  <a:gd name="T71" fmla="*/ 110 h 159"/>
                  <a:gd name="T72" fmla="*/ 8 w 160"/>
                  <a:gd name="T73" fmla="*/ 116 h 159"/>
                  <a:gd name="T74" fmla="*/ 13 w 160"/>
                  <a:gd name="T75" fmla="*/ 123 h 159"/>
                  <a:gd name="T76" fmla="*/ 23 w 160"/>
                  <a:gd name="T77" fmla="*/ 136 h 159"/>
                  <a:gd name="T78" fmla="*/ 35 w 160"/>
                  <a:gd name="T79" fmla="*/ 145 h 159"/>
                  <a:gd name="T80" fmla="*/ 49 w 160"/>
                  <a:gd name="T81" fmla="*/ 153 h 159"/>
                  <a:gd name="T82" fmla="*/ 63 w 160"/>
                  <a:gd name="T83" fmla="*/ 157 h 159"/>
                  <a:gd name="T84" fmla="*/ 80 w 160"/>
                  <a:gd name="T85" fmla="*/ 159 h 159"/>
                  <a:gd name="T86" fmla="*/ 87 w 160"/>
                  <a:gd name="T87" fmla="*/ 158 h 159"/>
                  <a:gd name="T88" fmla="*/ 87 w 160"/>
                  <a:gd name="T89" fmla="*/ 157 h 159"/>
                  <a:gd name="T90" fmla="*/ 88 w 160"/>
                  <a:gd name="T91" fmla="*/ 157 h 159"/>
                  <a:gd name="T92" fmla="*/ 90 w 160"/>
                  <a:gd name="T93" fmla="*/ 157 h 159"/>
                  <a:gd name="T94" fmla="*/ 95 w 160"/>
                  <a:gd name="T95" fmla="*/ 157 h 159"/>
                  <a:gd name="T96" fmla="*/ 102 w 160"/>
                  <a:gd name="T97" fmla="*/ 155 h 159"/>
                  <a:gd name="T98" fmla="*/ 102 w 160"/>
                  <a:gd name="T99" fmla="*/ 153 h 159"/>
                  <a:gd name="T100" fmla="*/ 103 w 160"/>
                  <a:gd name="T101" fmla="*/ 153 h 159"/>
                  <a:gd name="T102" fmla="*/ 106 w 160"/>
                  <a:gd name="T103" fmla="*/ 153 h 159"/>
                  <a:gd name="T104" fmla="*/ 110 w 160"/>
                  <a:gd name="T105" fmla="*/ 153 h 159"/>
                  <a:gd name="T106" fmla="*/ 116 w 160"/>
                  <a:gd name="T107" fmla="*/ 149 h 159"/>
                  <a:gd name="T108" fmla="*/ 123 w 160"/>
                  <a:gd name="T109" fmla="*/ 145 h 159"/>
                  <a:gd name="T110" fmla="*/ 129 w 160"/>
                  <a:gd name="T111" fmla="*/ 140 h 159"/>
                  <a:gd name="T112" fmla="*/ 136 w 160"/>
                  <a:gd name="T113" fmla="*/ 13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59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6"/>
                    </a:lnTo>
                    <a:lnTo>
                      <a:pt x="158" y="86"/>
                    </a:lnTo>
                    <a:lnTo>
                      <a:pt x="160" y="79"/>
                    </a:ln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2"/>
                    </a:lnTo>
                    <a:lnTo>
                      <a:pt x="116" y="8"/>
                    </a:lnTo>
                    <a:lnTo>
                      <a:pt x="110" y="5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5"/>
                    </a:lnTo>
                    <a:lnTo>
                      <a:pt x="35" y="12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79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5"/>
                    </a:lnTo>
                    <a:lnTo>
                      <a:pt x="49" y="153"/>
                    </a:lnTo>
                    <a:lnTo>
                      <a:pt x="63" y="157"/>
                    </a:lnTo>
                    <a:lnTo>
                      <a:pt x="80" y="159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3" y="153"/>
                    </a:lnTo>
                    <a:lnTo>
                      <a:pt x="106" y="153"/>
                    </a:lnTo>
                    <a:lnTo>
                      <a:pt x="110" y="153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0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7" name="Freeform 67">
                <a:extLst>
                  <a:ext uri="{FF2B5EF4-FFF2-40B4-BE49-F238E27FC236}">
                    <a16:creationId xmlns:a16="http://schemas.microsoft.com/office/drawing/2014/main" id="{033CFC44-10A2-DACB-4ECC-ED3A096C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3121026"/>
                <a:ext cx="61912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8 w 160"/>
                  <a:gd name="T19" fmla="*/ 95 h 160"/>
                  <a:gd name="T20" fmla="*/ 158 w 160"/>
                  <a:gd name="T21" fmla="*/ 90 h 160"/>
                  <a:gd name="T22" fmla="*/ 158 w 160"/>
                  <a:gd name="T23" fmla="*/ 88 h 160"/>
                  <a:gd name="T24" fmla="*/ 158 w 160"/>
                  <a:gd name="T25" fmla="*/ 87 h 160"/>
                  <a:gd name="T26" fmla="*/ 159 w 160"/>
                  <a:gd name="T27" fmla="*/ 87 h 160"/>
                  <a:gd name="T28" fmla="*/ 160 w 160"/>
                  <a:gd name="T29" fmla="*/ 80 h 160"/>
                  <a:gd name="T30" fmla="*/ 158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4 w 160"/>
                  <a:gd name="T39" fmla="*/ 13 h 160"/>
                  <a:gd name="T40" fmla="*/ 117 w 160"/>
                  <a:gd name="T41" fmla="*/ 8 h 160"/>
                  <a:gd name="T42" fmla="*/ 111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4 w 160"/>
                  <a:gd name="T51" fmla="*/ 1 h 160"/>
                  <a:gd name="T52" fmla="*/ 50 w 160"/>
                  <a:gd name="T53" fmla="*/ 6 h 160"/>
                  <a:gd name="T54" fmla="*/ 35 w 160"/>
                  <a:gd name="T55" fmla="*/ 13 h 160"/>
                  <a:gd name="T56" fmla="*/ 24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3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4 w 160"/>
                  <a:gd name="T77" fmla="*/ 136 h 160"/>
                  <a:gd name="T78" fmla="*/ 35 w 160"/>
                  <a:gd name="T79" fmla="*/ 145 h 160"/>
                  <a:gd name="T80" fmla="*/ 50 w 160"/>
                  <a:gd name="T81" fmla="*/ 154 h 160"/>
                  <a:gd name="T82" fmla="*/ 64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1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4 w 160"/>
                  <a:gd name="T101" fmla="*/ 154 h 160"/>
                  <a:gd name="T102" fmla="*/ 106 w 160"/>
                  <a:gd name="T103" fmla="*/ 154 h 160"/>
                  <a:gd name="T104" fmla="*/ 111 w 160"/>
                  <a:gd name="T105" fmla="*/ 154 h 160"/>
                  <a:gd name="T106" fmla="*/ 117 w 160"/>
                  <a:gd name="T107" fmla="*/ 149 h 160"/>
                  <a:gd name="T108" fmla="*/ 124 w 160"/>
                  <a:gd name="T109" fmla="*/ 145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4" y="13"/>
                    </a:lnTo>
                    <a:lnTo>
                      <a:pt x="117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50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50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7" y="149"/>
                    </a:lnTo>
                    <a:lnTo>
                      <a:pt x="124" y="145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8" name="Freeform 68">
                <a:extLst>
                  <a:ext uri="{FF2B5EF4-FFF2-40B4-BE49-F238E27FC236}">
                    <a16:creationId xmlns:a16="http://schemas.microsoft.com/office/drawing/2014/main" id="{0BCA9B52-4591-53C9-9D02-D4754C370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9913" y="3473451"/>
                <a:ext cx="63500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7 w 160"/>
                  <a:gd name="T19" fmla="*/ 95 h 160"/>
                  <a:gd name="T20" fmla="*/ 157 w 160"/>
                  <a:gd name="T21" fmla="*/ 90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0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3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3 w 160"/>
                  <a:gd name="T77" fmla="*/ 136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0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7" y="95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0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3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0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49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69" name="Freeform 69">
                <a:extLst>
                  <a:ext uri="{FF2B5EF4-FFF2-40B4-BE49-F238E27FC236}">
                    <a16:creationId xmlns:a16="http://schemas.microsoft.com/office/drawing/2014/main" id="{EC7E94DD-93B4-0513-6022-D3EA835A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5013" y="3009901"/>
                <a:ext cx="61912" cy="63500"/>
              </a:xfrm>
              <a:custGeom>
                <a:avLst/>
                <a:gdLst>
                  <a:gd name="T0" fmla="*/ 136 w 160"/>
                  <a:gd name="T1" fmla="*/ 136 h 160"/>
                  <a:gd name="T2" fmla="*/ 141 w 160"/>
                  <a:gd name="T3" fmla="*/ 129 h 160"/>
                  <a:gd name="T4" fmla="*/ 146 w 160"/>
                  <a:gd name="T5" fmla="*/ 123 h 160"/>
                  <a:gd name="T6" fmla="*/ 149 w 160"/>
                  <a:gd name="T7" fmla="*/ 116 h 160"/>
                  <a:gd name="T8" fmla="*/ 154 w 160"/>
                  <a:gd name="T9" fmla="*/ 110 h 160"/>
                  <a:gd name="T10" fmla="*/ 154 w 160"/>
                  <a:gd name="T11" fmla="*/ 106 h 160"/>
                  <a:gd name="T12" fmla="*/ 154 w 160"/>
                  <a:gd name="T13" fmla="*/ 103 h 160"/>
                  <a:gd name="T14" fmla="*/ 154 w 160"/>
                  <a:gd name="T15" fmla="*/ 102 h 160"/>
                  <a:gd name="T16" fmla="*/ 155 w 160"/>
                  <a:gd name="T17" fmla="*/ 102 h 160"/>
                  <a:gd name="T18" fmla="*/ 158 w 160"/>
                  <a:gd name="T19" fmla="*/ 95 h 160"/>
                  <a:gd name="T20" fmla="*/ 158 w 160"/>
                  <a:gd name="T21" fmla="*/ 90 h 160"/>
                  <a:gd name="T22" fmla="*/ 158 w 160"/>
                  <a:gd name="T23" fmla="*/ 88 h 160"/>
                  <a:gd name="T24" fmla="*/ 158 w 160"/>
                  <a:gd name="T25" fmla="*/ 87 h 160"/>
                  <a:gd name="T26" fmla="*/ 159 w 160"/>
                  <a:gd name="T27" fmla="*/ 87 h 160"/>
                  <a:gd name="T28" fmla="*/ 160 w 160"/>
                  <a:gd name="T29" fmla="*/ 80 h 160"/>
                  <a:gd name="T30" fmla="*/ 158 w 160"/>
                  <a:gd name="T31" fmla="*/ 63 h 160"/>
                  <a:gd name="T32" fmla="*/ 154 w 160"/>
                  <a:gd name="T33" fmla="*/ 49 h 160"/>
                  <a:gd name="T34" fmla="*/ 146 w 160"/>
                  <a:gd name="T35" fmla="*/ 35 h 160"/>
                  <a:gd name="T36" fmla="*/ 136 w 160"/>
                  <a:gd name="T37" fmla="*/ 23 h 160"/>
                  <a:gd name="T38" fmla="*/ 123 w 160"/>
                  <a:gd name="T39" fmla="*/ 13 h 160"/>
                  <a:gd name="T40" fmla="*/ 116 w 160"/>
                  <a:gd name="T41" fmla="*/ 8 h 160"/>
                  <a:gd name="T42" fmla="*/ 111 w 160"/>
                  <a:gd name="T43" fmla="*/ 6 h 160"/>
                  <a:gd name="T44" fmla="*/ 102 w 160"/>
                  <a:gd name="T45" fmla="*/ 2 h 160"/>
                  <a:gd name="T46" fmla="*/ 95 w 160"/>
                  <a:gd name="T47" fmla="*/ 1 h 160"/>
                  <a:gd name="T48" fmla="*/ 80 w 160"/>
                  <a:gd name="T49" fmla="*/ 0 h 160"/>
                  <a:gd name="T50" fmla="*/ 64 w 160"/>
                  <a:gd name="T51" fmla="*/ 1 h 160"/>
                  <a:gd name="T52" fmla="*/ 49 w 160"/>
                  <a:gd name="T53" fmla="*/ 6 h 160"/>
                  <a:gd name="T54" fmla="*/ 35 w 160"/>
                  <a:gd name="T55" fmla="*/ 13 h 160"/>
                  <a:gd name="T56" fmla="*/ 24 w 160"/>
                  <a:gd name="T57" fmla="*/ 23 h 160"/>
                  <a:gd name="T58" fmla="*/ 13 w 160"/>
                  <a:gd name="T59" fmla="*/ 35 h 160"/>
                  <a:gd name="T60" fmla="*/ 6 w 160"/>
                  <a:gd name="T61" fmla="*/ 49 h 160"/>
                  <a:gd name="T62" fmla="*/ 1 w 160"/>
                  <a:gd name="T63" fmla="*/ 63 h 160"/>
                  <a:gd name="T64" fmla="*/ 0 w 160"/>
                  <a:gd name="T65" fmla="*/ 80 h 160"/>
                  <a:gd name="T66" fmla="*/ 1 w 160"/>
                  <a:gd name="T67" fmla="*/ 95 h 160"/>
                  <a:gd name="T68" fmla="*/ 2 w 160"/>
                  <a:gd name="T69" fmla="*/ 102 h 160"/>
                  <a:gd name="T70" fmla="*/ 6 w 160"/>
                  <a:gd name="T71" fmla="*/ 110 h 160"/>
                  <a:gd name="T72" fmla="*/ 8 w 160"/>
                  <a:gd name="T73" fmla="*/ 116 h 160"/>
                  <a:gd name="T74" fmla="*/ 13 w 160"/>
                  <a:gd name="T75" fmla="*/ 123 h 160"/>
                  <a:gd name="T76" fmla="*/ 24 w 160"/>
                  <a:gd name="T77" fmla="*/ 136 h 160"/>
                  <a:gd name="T78" fmla="*/ 35 w 160"/>
                  <a:gd name="T79" fmla="*/ 145 h 160"/>
                  <a:gd name="T80" fmla="*/ 49 w 160"/>
                  <a:gd name="T81" fmla="*/ 154 h 160"/>
                  <a:gd name="T82" fmla="*/ 64 w 160"/>
                  <a:gd name="T83" fmla="*/ 157 h 160"/>
                  <a:gd name="T84" fmla="*/ 80 w 160"/>
                  <a:gd name="T85" fmla="*/ 160 h 160"/>
                  <a:gd name="T86" fmla="*/ 87 w 160"/>
                  <a:gd name="T87" fmla="*/ 158 h 160"/>
                  <a:gd name="T88" fmla="*/ 87 w 160"/>
                  <a:gd name="T89" fmla="*/ 157 h 160"/>
                  <a:gd name="T90" fmla="*/ 88 w 160"/>
                  <a:gd name="T91" fmla="*/ 157 h 160"/>
                  <a:gd name="T92" fmla="*/ 91 w 160"/>
                  <a:gd name="T93" fmla="*/ 157 h 160"/>
                  <a:gd name="T94" fmla="*/ 95 w 160"/>
                  <a:gd name="T95" fmla="*/ 157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1 w 160"/>
                  <a:gd name="T105" fmla="*/ 154 h 160"/>
                  <a:gd name="T106" fmla="*/ 116 w 160"/>
                  <a:gd name="T107" fmla="*/ 149 h 160"/>
                  <a:gd name="T108" fmla="*/ 123 w 160"/>
                  <a:gd name="T109" fmla="*/ 145 h 160"/>
                  <a:gd name="T110" fmla="*/ 129 w 160"/>
                  <a:gd name="T111" fmla="*/ 141 h 160"/>
                  <a:gd name="T112" fmla="*/ 136 w 160"/>
                  <a:gd name="T113" fmla="*/ 13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6"/>
                    </a:moveTo>
                    <a:lnTo>
                      <a:pt x="141" y="129"/>
                    </a:lnTo>
                    <a:lnTo>
                      <a:pt x="146" y="123"/>
                    </a:lnTo>
                    <a:lnTo>
                      <a:pt x="149" y="116"/>
                    </a:lnTo>
                    <a:lnTo>
                      <a:pt x="154" y="110"/>
                    </a:lnTo>
                    <a:lnTo>
                      <a:pt x="154" y="106"/>
                    </a:lnTo>
                    <a:lnTo>
                      <a:pt x="154" y="103"/>
                    </a:lnTo>
                    <a:lnTo>
                      <a:pt x="154" y="102"/>
                    </a:lnTo>
                    <a:lnTo>
                      <a:pt x="155" y="102"/>
                    </a:lnTo>
                    <a:lnTo>
                      <a:pt x="158" y="95"/>
                    </a:lnTo>
                    <a:lnTo>
                      <a:pt x="158" y="90"/>
                    </a:lnTo>
                    <a:lnTo>
                      <a:pt x="158" y="88"/>
                    </a:lnTo>
                    <a:lnTo>
                      <a:pt x="158" y="87"/>
                    </a:lnTo>
                    <a:lnTo>
                      <a:pt x="159" y="87"/>
                    </a:lnTo>
                    <a:lnTo>
                      <a:pt x="160" y="80"/>
                    </a:lnTo>
                    <a:lnTo>
                      <a:pt x="158" y="63"/>
                    </a:lnTo>
                    <a:lnTo>
                      <a:pt x="154" y="49"/>
                    </a:lnTo>
                    <a:lnTo>
                      <a:pt x="146" y="35"/>
                    </a:lnTo>
                    <a:lnTo>
                      <a:pt x="136" y="23"/>
                    </a:lnTo>
                    <a:lnTo>
                      <a:pt x="123" y="13"/>
                    </a:lnTo>
                    <a:lnTo>
                      <a:pt x="116" y="8"/>
                    </a:lnTo>
                    <a:lnTo>
                      <a:pt x="111" y="6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0" y="0"/>
                    </a:lnTo>
                    <a:lnTo>
                      <a:pt x="64" y="1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3" y="35"/>
                    </a:lnTo>
                    <a:lnTo>
                      <a:pt x="6" y="49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95"/>
                    </a:lnTo>
                    <a:lnTo>
                      <a:pt x="2" y="102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3" y="123"/>
                    </a:lnTo>
                    <a:lnTo>
                      <a:pt x="24" y="136"/>
                    </a:lnTo>
                    <a:lnTo>
                      <a:pt x="35" y="145"/>
                    </a:lnTo>
                    <a:lnTo>
                      <a:pt x="49" y="154"/>
                    </a:lnTo>
                    <a:lnTo>
                      <a:pt x="64" y="157"/>
                    </a:lnTo>
                    <a:lnTo>
                      <a:pt x="80" y="160"/>
                    </a:lnTo>
                    <a:lnTo>
                      <a:pt x="87" y="158"/>
                    </a:lnTo>
                    <a:lnTo>
                      <a:pt x="87" y="157"/>
                    </a:lnTo>
                    <a:lnTo>
                      <a:pt x="88" y="157"/>
                    </a:lnTo>
                    <a:lnTo>
                      <a:pt x="91" y="157"/>
                    </a:lnTo>
                    <a:lnTo>
                      <a:pt x="95" y="157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1" y="154"/>
                    </a:lnTo>
                    <a:lnTo>
                      <a:pt x="116" y="149"/>
                    </a:lnTo>
                    <a:lnTo>
                      <a:pt x="123" y="145"/>
                    </a:lnTo>
                    <a:lnTo>
                      <a:pt x="129" y="141"/>
                    </a:lnTo>
                    <a:lnTo>
                      <a:pt x="136" y="13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70" name="Freeform 70">
                <a:extLst>
                  <a:ext uri="{FF2B5EF4-FFF2-40B4-BE49-F238E27FC236}">
                    <a16:creationId xmlns:a16="http://schemas.microsoft.com/office/drawing/2014/main" id="{139A645B-4226-EDDF-5529-967977095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5" y="3370263"/>
                <a:ext cx="63500" cy="63500"/>
              </a:xfrm>
              <a:custGeom>
                <a:avLst/>
                <a:gdLst>
                  <a:gd name="T0" fmla="*/ 136 w 160"/>
                  <a:gd name="T1" fmla="*/ 137 h 160"/>
                  <a:gd name="T2" fmla="*/ 141 w 160"/>
                  <a:gd name="T3" fmla="*/ 130 h 160"/>
                  <a:gd name="T4" fmla="*/ 145 w 160"/>
                  <a:gd name="T5" fmla="*/ 124 h 160"/>
                  <a:gd name="T6" fmla="*/ 149 w 160"/>
                  <a:gd name="T7" fmla="*/ 117 h 160"/>
                  <a:gd name="T8" fmla="*/ 154 w 160"/>
                  <a:gd name="T9" fmla="*/ 111 h 160"/>
                  <a:gd name="T10" fmla="*/ 154 w 160"/>
                  <a:gd name="T11" fmla="*/ 106 h 160"/>
                  <a:gd name="T12" fmla="*/ 154 w 160"/>
                  <a:gd name="T13" fmla="*/ 104 h 160"/>
                  <a:gd name="T14" fmla="*/ 154 w 160"/>
                  <a:gd name="T15" fmla="*/ 103 h 160"/>
                  <a:gd name="T16" fmla="*/ 155 w 160"/>
                  <a:gd name="T17" fmla="*/ 103 h 160"/>
                  <a:gd name="T18" fmla="*/ 157 w 160"/>
                  <a:gd name="T19" fmla="*/ 96 h 160"/>
                  <a:gd name="T20" fmla="*/ 157 w 160"/>
                  <a:gd name="T21" fmla="*/ 91 h 160"/>
                  <a:gd name="T22" fmla="*/ 157 w 160"/>
                  <a:gd name="T23" fmla="*/ 88 h 160"/>
                  <a:gd name="T24" fmla="*/ 157 w 160"/>
                  <a:gd name="T25" fmla="*/ 87 h 160"/>
                  <a:gd name="T26" fmla="*/ 158 w 160"/>
                  <a:gd name="T27" fmla="*/ 87 h 160"/>
                  <a:gd name="T28" fmla="*/ 160 w 160"/>
                  <a:gd name="T29" fmla="*/ 80 h 160"/>
                  <a:gd name="T30" fmla="*/ 157 w 160"/>
                  <a:gd name="T31" fmla="*/ 64 h 160"/>
                  <a:gd name="T32" fmla="*/ 154 w 160"/>
                  <a:gd name="T33" fmla="*/ 50 h 160"/>
                  <a:gd name="T34" fmla="*/ 145 w 160"/>
                  <a:gd name="T35" fmla="*/ 36 h 160"/>
                  <a:gd name="T36" fmla="*/ 136 w 160"/>
                  <a:gd name="T37" fmla="*/ 24 h 160"/>
                  <a:gd name="T38" fmla="*/ 123 w 160"/>
                  <a:gd name="T39" fmla="*/ 13 h 160"/>
                  <a:gd name="T40" fmla="*/ 116 w 160"/>
                  <a:gd name="T41" fmla="*/ 9 h 160"/>
                  <a:gd name="T42" fmla="*/ 110 w 160"/>
                  <a:gd name="T43" fmla="*/ 6 h 160"/>
                  <a:gd name="T44" fmla="*/ 102 w 160"/>
                  <a:gd name="T45" fmla="*/ 3 h 160"/>
                  <a:gd name="T46" fmla="*/ 95 w 160"/>
                  <a:gd name="T47" fmla="*/ 2 h 160"/>
                  <a:gd name="T48" fmla="*/ 80 w 160"/>
                  <a:gd name="T49" fmla="*/ 0 h 160"/>
                  <a:gd name="T50" fmla="*/ 63 w 160"/>
                  <a:gd name="T51" fmla="*/ 2 h 160"/>
                  <a:gd name="T52" fmla="*/ 49 w 160"/>
                  <a:gd name="T53" fmla="*/ 6 h 160"/>
                  <a:gd name="T54" fmla="*/ 35 w 160"/>
                  <a:gd name="T55" fmla="*/ 13 h 160"/>
                  <a:gd name="T56" fmla="*/ 23 w 160"/>
                  <a:gd name="T57" fmla="*/ 24 h 160"/>
                  <a:gd name="T58" fmla="*/ 13 w 160"/>
                  <a:gd name="T59" fmla="*/ 36 h 160"/>
                  <a:gd name="T60" fmla="*/ 6 w 160"/>
                  <a:gd name="T61" fmla="*/ 50 h 160"/>
                  <a:gd name="T62" fmla="*/ 1 w 160"/>
                  <a:gd name="T63" fmla="*/ 64 h 160"/>
                  <a:gd name="T64" fmla="*/ 0 w 160"/>
                  <a:gd name="T65" fmla="*/ 80 h 160"/>
                  <a:gd name="T66" fmla="*/ 1 w 160"/>
                  <a:gd name="T67" fmla="*/ 96 h 160"/>
                  <a:gd name="T68" fmla="*/ 2 w 160"/>
                  <a:gd name="T69" fmla="*/ 103 h 160"/>
                  <a:gd name="T70" fmla="*/ 6 w 160"/>
                  <a:gd name="T71" fmla="*/ 111 h 160"/>
                  <a:gd name="T72" fmla="*/ 8 w 160"/>
                  <a:gd name="T73" fmla="*/ 117 h 160"/>
                  <a:gd name="T74" fmla="*/ 13 w 160"/>
                  <a:gd name="T75" fmla="*/ 124 h 160"/>
                  <a:gd name="T76" fmla="*/ 23 w 160"/>
                  <a:gd name="T77" fmla="*/ 137 h 160"/>
                  <a:gd name="T78" fmla="*/ 35 w 160"/>
                  <a:gd name="T79" fmla="*/ 146 h 160"/>
                  <a:gd name="T80" fmla="*/ 49 w 160"/>
                  <a:gd name="T81" fmla="*/ 154 h 160"/>
                  <a:gd name="T82" fmla="*/ 63 w 160"/>
                  <a:gd name="T83" fmla="*/ 158 h 160"/>
                  <a:gd name="T84" fmla="*/ 80 w 160"/>
                  <a:gd name="T85" fmla="*/ 160 h 160"/>
                  <a:gd name="T86" fmla="*/ 87 w 160"/>
                  <a:gd name="T87" fmla="*/ 159 h 160"/>
                  <a:gd name="T88" fmla="*/ 87 w 160"/>
                  <a:gd name="T89" fmla="*/ 158 h 160"/>
                  <a:gd name="T90" fmla="*/ 88 w 160"/>
                  <a:gd name="T91" fmla="*/ 158 h 160"/>
                  <a:gd name="T92" fmla="*/ 90 w 160"/>
                  <a:gd name="T93" fmla="*/ 158 h 160"/>
                  <a:gd name="T94" fmla="*/ 95 w 160"/>
                  <a:gd name="T95" fmla="*/ 158 h 160"/>
                  <a:gd name="T96" fmla="*/ 102 w 160"/>
                  <a:gd name="T97" fmla="*/ 155 h 160"/>
                  <a:gd name="T98" fmla="*/ 102 w 160"/>
                  <a:gd name="T99" fmla="*/ 154 h 160"/>
                  <a:gd name="T100" fmla="*/ 103 w 160"/>
                  <a:gd name="T101" fmla="*/ 154 h 160"/>
                  <a:gd name="T102" fmla="*/ 106 w 160"/>
                  <a:gd name="T103" fmla="*/ 154 h 160"/>
                  <a:gd name="T104" fmla="*/ 110 w 160"/>
                  <a:gd name="T105" fmla="*/ 154 h 160"/>
                  <a:gd name="T106" fmla="*/ 116 w 160"/>
                  <a:gd name="T107" fmla="*/ 150 h 160"/>
                  <a:gd name="T108" fmla="*/ 123 w 160"/>
                  <a:gd name="T109" fmla="*/ 146 h 160"/>
                  <a:gd name="T110" fmla="*/ 129 w 160"/>
                  <a:gd name="T111" fmla="*/ 141 h 160"/>
                  <a:gd name="T112" fmla="*/ 136 w 160"/>
                  <a:gd name="T113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0" h="160">
                    <a:moveTo>
                      <a:pt x="136" y="137"/>
                    </a:moveTo>
                    <a:lnTo>
                      <a:pt x="141" y="130"/>
                    </a:lnTo>
                    <a:lnTo>
                      <a:pt x="145" y="124"/>
                    </a:lnTo>
                    <a:lnTo>
                      <a:pt x="149" y="117"/>
                    </a:lnTo>
                    <a:lnTo>
                      <a:pt x="154" y="111"/>
                    </a:lnTo>
                    <a:lnTo>
                      <a:pt x="154" y="106"/>
                    </a:lnTo>
                    <a:lnTo>
                      <a:pt x="154" y="104"/>
                    </a:lnTo>
                    <a:lnTo>
                      <a:pt x="154" y="103"/>
                    </a:lnTo>
                    <a:lnTo>
                      <a:pt x="155" y="103"/>
                    </a:lnTo>
                    <a:lnTo>
                      <a:pt x="157" y="96"/>
                    </a:lnTo>
                    <a:lnTo>
                      <a:pt x="157" y="91"/>
                    </a:lnTo>
                    <a:lnTo>
                      <a:pt x="157" y="88"/>
                    </a:lnTo>
                    <a:lnTo>
                      <a:pt x="157" y="87"/>
                    </a:lnTo>
                    <a:lnTo>
                      <a:pt x="158" y="87"/>
                    </a:lnTo>
                    <a:lnTo>
                      <a:pt x="160" y="80"/>
                    </a:lnTo>
                    <a:lnTo>
                      <a:pt x="157" y="64"/>
                    </a:lnTo>
                    <a:lnTo>
                      <a:pt x="154" y="50"/>
                    </a:lnTo>
                    <a:lnTo>
                      <a:pt x="145" y="36"/>
                    </a:lnTo>
                    <a:lnTo>
                      <a:pt x="136" y="24"/>
                    </a:lnTo>
                    <a:lnTo>
                      <a:pt x="123" y="13"/>
                    </a:lnTo>
                    <a:lnTo>
                      <a:pt x="116" y="9"/>
                    </a:lnTo>
                    <a:lnTo>
                      <a:pt x="110" y="6"/>
                    </a:lnTo>
                    <a:lnTo>
                      <a:pt x="102" y="3"/>
                    </a:lnTo>
                    <a:lnTo>
                      <a:pt x="95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49" y="6"/>
                    </a:lnTo>
                    <a:lnTo>
                      <a:pt x="35" y="13"/>
                    </a:lnTo>
                    <a:lnTo>
                      <a:pt x="23" y="24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1" y="64"/>
                    </a:lnTo>
                    <a:lnTo>
                      <a:pt x="0" y="80"/>
                    </a:lnTo>
                    <a:lnTo>
                      <a:pt x="1" y="96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8" y="117"/>
                    </a:lnTo>
                    <a:lnTo>
                      <a:pt x="13" y="124"/>
                    </a:lnTo>
                    <a:lnTo>
                      <a:pt x="23" y="137"/>
                    </a:lnTo>
                    <a:lnTo>
                      <a:pt x="35" y="146"/>
                    </a:lnTo>
                    <a:lnTo>
                      <a:pt x="49" y="154"/>
                    </a:lnTo>
                    <a:lnTo>
                      <a:pt x="63" y="158"/>
                    </a:lnTo>
                    <a:lnTo>
                      <a:pt x="80" y="160"/>
                    </a:lnTo>
                    <a:lnTo>
                      <a:pt x="87" y="159"/>
                    </a:lnTo>
                    <a:lnTo>
                      <a:pt x="87" y="158"/>
                    </a:lnTo>
                    <a:lnTo>
                      <a:pt x="88" y="158"/>
                    </a:lnTo>
                    <a:lnTo>
                      <a:pt x="90" y="158"/>
                    </a:lnTo>
                    <a:lnTo>
                      <a:pt x="95" y="158"/>
                    </a:lnTo>
                    <a:lnTo>
                      <a:pt x="102" y="155"/>
                    </a:lnTo>
                    <a:lnTo>
                      <a:pt x="102" y="154"/>
                    </a:lnTo>
                    <a:lnTo>
                      <a:pt x="103" y="154"/>
                    </a:lnTo>
                    <a:lnTo>
                      <a:pt x="106" y="154"/>
                    </a:lnTo>
                    <a:lnTo>
                      <a:pt x="110" y="154"/>
                    </a:lnTo>
                    <a:lnTo>
                      <a:pt x="116" y="150"/>
                    </a:lnTo>
                    <a:lnTo>
                      <a:pt x="123" y="146"/>
                    </a:lnTo>
                    <a:lnTo>
                      <a:pt x="129" y="141"/>
                    </a:lnTo>
                    <a:lnTo>
                      <a:pt x="136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71" name="ZoneTexte 70">
              <a:extLst>
                <a:ext uri="{FF2B5EF4-FFF2-40B4-BE49-F238E27FC236}">
                  <a16:creationId xmlns:a16="http://schemas.microsoft.com/office/drawing/2014/main" id="{9364E409-6DFB-3C79-77F2-53E676090746}"/>
                </a:ext>
              </a:extLst>
            </p:cNvPr>
            <p:cNvSpPr txBox="1"/>
            <p:nvPr/>
          </p:nvSpPr>
          <p:spPr>
            <a:xfrm>
              <a:off x="4068007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72" name="ZoneTexte 71">
              <a:extLst>
                <a:ext uri="{FF2B5EF4-FFF2-40B4-BE49-F238E27FC236}">
                  <a16:creationId xmlns:a16="http://schemas.microsoft.com/office/drawing/2014/main" id="{EB440E76-180B-6AB9-3969-2F7B56BDA8A7}"/>
                </a:ext>
              </a:extLst>
            </p:cNvPr>
            <p:cNvSpPr txBox="1"/>
            <p:nvPr/>
          </p:nvSpPr>
          <p:spPr>
            <a:xfrm>
              <a:off x="4333719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73" name="ZoneTexte 72">
              <a:extLst>
                <a:ext uri="{FF2B5EF4-FFF2-40B4-BE49-F238E27FC236}">
                  <a16:creationId xmlns:a16="http://schemas.microsoft.com/office/drawing/2014/main" id="{B208FD68-E820-4220-C40E-84A748FE74E1}"/>
                </a:ext>
              </a:extLst>
            </p:cNvPr>
            <p:cNvSpPr txBox="1"/>
            <p:nvPr/>
          </p:nvSpPr>
          <p:spPr>
            <a:xfrm>
              <a:off x="4599433" y="6194290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5520FFC1-0A1E-CC7B-23E6-28DF8EDD0633}"/>
                </a:ext>
              </a:extLst>
            </p:cNvPr>
            <p:cNvSpPr txBox="1"/>
            <p:nvPr/>
          </p:nvSpPr>
          <p:spPr>
            <a:xfrm>
              <a:off x="482587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8B9108A7-8E52-EA8F-FE14-F1438AFC7EDE}"/>
                </a:ext>
              </a:extLst>
            </p:cNvPr>
            <p:cNvSpPr txBox="1"/>
            <p:nvPr/>
          </p:nvSpPr>
          <p:spPr>
            <a:xfrm>
              <a:off x="5091585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21D966C7-99FA-B662-9B9A-D2D9B8A4D1E4}"/>
                </a:ext>
              </a:extLst>
            </p:cNvPr>
            <p:cNvSpPr txBox="1"/>
            <p:nvPr/>
          </p:nvSpPr>
          <p:spPr>
            <a:xfrm>
              <a:off x="5357299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4795A9F4-4E0F-F0D1-08D6-AB25378EFD0E}"/>
                </a:ext>
              </a:extLst>
            </p:cNvPr>
            <p:cNvSpPr txBox="1"/>
            <p:nvPr/>
          </p:nvSpPr>
          <p:spPr>
            <a:xfrm>
              <a:off x="5623011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01FDA189-E0FF-74A2-746C-EFD719EC13C7}"/>
                </a:ext>
              </a:extLst>
            </p:cNvPr>
            <p:cNvSpPr txBox="1"/>
            <p:nvPr/>
          </p:nvSpPr>
          <p:spPr>
            <a:xfrm>
              <a:off x="588872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79" name="ZoneTexte 78">
              <a:extLst>
                <a:ext uri="{FF2B5EF4-FFF2-40B4-BE49-F238E27FC236}">
                  <a16:creationId xmlns:a16="http://schemas.microsoft.com/office/drawing/2014/main" id="{C0122088-78A9-5E9D-01DE-8D5DF0384FD2}"/>
                </a:ext>
              </a:extLst>
            </p:cNvPr>
            <p:cNvSpPr txBox="1"/>
            <p:nvPr/>
          </p:nvSpPr>
          <p:spPr>
            <a:xfrm>
              <a:off x="6154437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80" name="ZoneTexte 79">
              <a:extLst>
                <a:ext uri="{FF2B5EF4-FFF2-40B4-BE49-F238E27FC236}">
                  <a16:creationId xmlns:a16="http://schemas.microsoft.com/office/drawing/2014/main" id="{D5E9C828-01A7-A26C-9290-9CF0D06A4848}"/>
                </a:ext>
              </a:extLst>
            </p:cNvPr>
            <p:cNvSpPr txBox="1"/>
            <p:nvPr/>
          </p:nvSpPr>
          <p:spPr>
            <a:xfrm>
              <a:off x="6420149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81" name="ZoneTexte 80">
              <a:extLst>
                <a:ext uri="{FF2B5EF4-FFF2-40B4-BE49-F238E27FC236}">
                  <a16:creationId xmlns:a16="http://schemas.microsoft.com/office/drawing/2014/main" id="{C5A01F1E-8695-7BD3-F762-84204C904FEA}"/>
                </a:ext>
              </a:extLst>
            </p:cNvPr>
            <p:cNvSpPr txBox="1"/>
            <p:nvPr/>
          </p:nvSpPr>
          <p:spPr>
            <a:xfrm>
              <a:off x="6685862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40</a:t>
              </a:r>
            </a:p>
          </p:txBody>
        </p:sp>
        <p:sp>
          <p:nvSpPr>
            <p:cNvPr id="82" name="ZoneTexte 81">
              <a:extLst>
                <a:ext uri="{FF2B5EF4-FFF2-40B4-BE49-F238E27FC236}">
                  <a16:creationId xmlns:a16="http://schemas.microsoft.com/office/drawing/2014/main" id="{D4360FF3-87C1-382A-F483-6F75DF7BE412}"/>
                </a:ext>
              </a:extLst>
            </p:cNvPr>
            <p:cNvSpPr txBox="1"/>
            <p:nvPr/>
          </p:nvSpPr>
          <p:spPr>
            <a:xfrm>
              <a:off x="6951575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44</a:t>
              </a:r>
            </a:p>
          </p:txBody>
        </p:sp>
        <p:sp>
          <p:nvSpPr>
            <p:cNvPr id="83" name="ZoneTexte 82">
              <a:extLst>
                <a:ext uri="{FF2B5EF4-FFF2-40B4-BE49-F238E27FC236}">
                  <a16:creationId xmlns:a16="http://schemas.microsoft.com/office/drawing/2014/main" id="{20193D93-BA94-3475-8C42-84F7BC913C75}"/>
                </a:ext>
              </a:extLst>
            </p:cNvPr>
            <p:cNvSpPr txBox="1"/>
            <p:nvPr/>
          </p:nvSpPr>
          <p:spPr>
            <a:xfrm>
              <a:off x="7217287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48</a:t>
              </a:r>
            </a:p>
          </p:txBody>
        </p:sp>
        <p:sp>
          <p:nvSpPr>
            <p:cNvPr id="84" name="ZoneTexte 83">
              <a:extLst>
                <a:ext uri="{FF2B5EF4-FFF2-40B4-BE49-F238E27FC236}">
                  <a16:creationId xmlns:a16="http://schemas.microsoft.com/office/drawing/2014/main" id="{0BFD9BD3-365B-723C-6C7C-AE5790C7ECA8}"/>
                </a:ext>
              </a:extLst>
            </p:cNvPr>
            <p:cNvSpPr txBox="1"/>
            <p:nvPr/>
          </p:nvSpPr>
          <p:spPr>
            <a:xfrm>
              <a:off x="7483000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52</a:t>
              </a:r>
            </a:p>
          </p:txBody>
        </p:sp>
        <p:sp>
          <p:nvSpPr>
            <p:cNvPr id="85" name="ZoneTexte 84">
              <a:extLst>
                <a:ext uri="{FF2B5EF4-FFF2-40B4-BE49-F238E27FC236}">
                  <a16:creationId xmlns:a16="http://schemas.microsoft.com/office/drawing/2014/main" id="{0A8FFE5D-51C8-0E1F-DD59-B11DEBCE8D75}"/>
                </a:ext>
              </a:extLst>
            </p:cNvPr>
            <p:cNvSpPr txBox="1"/>
            <p:nvPr/>
          </p:nvSpPr>
          <p:spPr>
            <a:xfrm>
              <a:off x="7748713" y="6194290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56</a:t>
              </a:r>
            </a:p>
          </p:txBody>
        </p:sp>
        <p:sp>
          <p:nvSpPr>
            <p:cNvPr id="86" name="ZoneTexte 85">
              <a:extLst>
                <a:ext uri="{FF2B5EF4-FFF2-40B4-BE49-F238E27FC236}">
                  <a16:creationId xmlns:a16="http://schemas.microsoft.com/office/drawing/2014/main" id="{2911A3E6-EF23-D3FD-C5DF-DEEAA956232F}"/>
                </a:ext>
              </a:extLst>
            </p:cNvPr>
            <p:cNvSpPr txBox="1"/>
            <p:nvPr/>
          </p:nvSpPr>
          <p:spPr>
            <a:xfrm>
              <a:off x="3918923" y="5566423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712E520C-E977-558F-52D5-92DD6C92B45F}"/>
                </a:ext>
              </a:extLst>
            </p:cNvPr>
            <p:cNvSpPr txBox="1"/>
            <p:nvPr/>
          </p:nvSpPr>
          <p:spPr>
            <a:xfrm>
              <a:off x="3840378" y="4990818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BC5B9E6A-13A7-925D-2B84-71A8469BF037}"/>
                </a:ext>
              </a:extLst>
            </p:cNvPr>
            <p:cNvSpPr txBox="1"/>
            <p:nvPr/>
          </p:nvSpPr>
          <p:spPr>
            <a:xfrm>
              <a:off x="3761830" y="441521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DA1392AD-D0AA-BA81-AA99-59F34A927298}"/>
                </a:ext>
              </a:extLst>
            </p:cNvPr>
            <p:cNvSpPr txBox="1"/>
            <p:nvPr/>
          </p:nvSpPr>
          <p:spPr>
            <a:xfrm>
              <a:off x="3683283" y="3839608"/>
              <a:ext cx="49885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1000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BC1C5CAA-8110-772B-1047-4AAFB1C958B7}"/>
                </a:ext>
              </a:extLst>
            </p:cNvPr>
            <p:cNvSpPr txBox="1"/>
            <p:nvPr/>
          </p:nvSpPr>
          <p:spPr>
            <a:xfrm>
              <a:off x="4601608" y="5565197"/>
              <a:ext cx="41436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Once-</a:t>
              </a:r>
              <a:r>
                <a:rPr lang="en-US" sz="1200" b="1" noProof="0" dirty="0">
                  <a:cs typeface="Arial" charset="0"/>
                </a:rPr>
                <a:t>yearl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y intramuscular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: formulation 2 (N = 20)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D6372812-6FEF-C4F2-62CA-23CDC14505ED}"/>
                </a:ext>
              </a:extLst>
            </p:cNvPr>
            <p:cNvSpPr txBox="1"/>
            <p:nvPr/>
          </p:nvSpPr>
          <p:spPr>
            <a:xfrm>
              <a:off x="4601608" y="5736891"/>
              <a:ext cx="409406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Twice-yearly subcutaneous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((historical-PURPOSE)</a:t>
              </a: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70446D03-410E-48D1-6FC5-FF12221AF128}"/>
                </a:ext>
              </a:extLst>
            </p:cNvPr>
            <p:cNvSpPr txBox="1"/>
            <p:nvPr/>
          </p:nvSpPr>
          <p:spPr>
            <a:xfrm>
              <a:off x="6789521" y="5133355"/>
              <a:ext cx="10732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In vitro paEC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95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0DDD1004-6009-9A96-8816-ABBA8CE55810}"/>
                </a:ext>
              </a:extLst>
            </p:cNvPr>
            <p:cNvSpPr txBox="1"/>
            <p:nvPr/>
          </p:nvSpPr>
          <p:spPr>
            <a:xfrm>
              <a:off x="5348704" y="6471289"/>
              <a:ext cx="17000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Time post-dose (weeks)</a:t>
              </a:r>
            </a:p>
          </p:txBody>
        </p:sp>
      </p:grpSp>
      <p:grpSp>
        <p:nvGrpSpPr>
          <p:cNvPr id="187" name="Groupe 186">
            <a:extLst>
              <a:ext uri="{FF2B5EF4-FFF2-40B4-BE49-F238E27FC236}">
                <a16:creationId xmlns:a16="http://schemas.microsoft.com/office/drawing/2014/main" id="{0B507EED-D944-2B34-13D3-8860F75C5E26}"/>
              </a:ext>
            </a:extLst>
          </p:cNvPr>
          <p:cNvGrpSpPr/>
          <p:nvPr/>
        </p:nvGrpSpPr>
        <p:grpSpPr>
          <a:xfrm>
            <a:off x="1024967" y="2714731"/>
            <a:ext cx="5044825" cy="2910529"/>
            <a:chOff x="3683283" y="1261566"/>
            <a:chExt cx="5044825" cy="2910529"/>
          </a:xfrm>
        </p:grpSpPr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5EEB9BF5-F93D-D6DC-9EBA-D53896234C4D}"/>
                </a:ext>
              </a:extLst>
            </p:cNvPr>
            <p:cNvSpPr txBox="1"/>
            <p:nvPr/>
          </p:nvSpPr>
          <p:spPr>
            <a:xfrm>
              <a:off x="3918923" y="301244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</a:t>
              </a: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84F1A84D-DB29-77AD-DF36-2B581E38A8B5}"/>
                </a:ext>
              </a:extLst>
            </p:cNvPr>
            <p:cNvSpPr txBox="1"/>
            <p:nvPr/>
          </p:nvSpPr>
          <p:spPr>
            <a:xfrm>
              <a:off x="3840379" y="2436839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</a:t>
              </a:r>
            </a:p>
          </p:txBody>
        </p:sp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42C8E980-5DF9-52D6-364F-ACAB0670F742}"/>
                </a:ext>
              </a:extLst>
            </p:cNvPr>
            <p:cNvSpPr txBox="1"/>
            <p:nvPr/>
          </p:nvSpPr>
          <p:spPr>
            <a:xfrm>
              <a:off x="3761830" y="1837171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</a:t>
              </a:r>
            </a:p>
          </p:txBody>
        </p:sp>
        <p:sp>
          <p:nvSpPr>
            <p:cNvPr id="98" name="ZoneTexte 97">
              <a:extLst>
                <a:ext uri="{FF2B5EF4-FFF2-40B4-BE49-F238E27FC236}">
                  <a16:creationId xmlns:a16="http://schemas.microsoft.com/office/drawing/2014/main" id="{A27B7F05-6AC7-FEAE-CF5F-D64334E257F2}"/>
                </a:ext>
              </a:extLst>
            </p:cNvPr>
            <p:cNvSpPr txBox="1"/>
            <p:nvPr/>
          </p:nvSpPr>
          <p:spPr>
            <a:xfrm>
              <a:off x="3683283" y="1261566"/>
              <a:ext cx="49885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1000</a:t>
              </a:r>
            </a:p>
          </p:txBody>
        </p:sp>
        <p:sp>
          <p:nvSpPr>
            <p:cNvPr id="99" name="ZoneTexte 98">
              <a:extLst>
                <a:ext uri="{FF2B5EF4-FFF2-40B4-BE49-F238E27FC236}">
                  <a16:creationId xmlns:a16="http://schemas.microsoft.com/office/drawing/2014/main" id="{25A7D230-06CD-B02C-6F22-08B9953F7D8F}"/>
                </a:ext>
              </a:extLst>
            </p:cNvPr>
            <p:cNvSpPr txBox="1"/>
            <p:nvPr/>
          </p:nvSpPr>
          <p:spPr>
            <a:xfrm>
              <a:off x="4584410" y="2967416"/>
              <a:ext cx="41436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Once-yearly intramuscular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: formulation 1 (N = 20)</a:t>
              </a:r>
            </a:p>
          </p:txBody>
        </p:sp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355D81A2-16BA-4714-EB3D-66063E35D744}"/>
                </a:ext>
              </a:extLst>
            </p:cNvPr>
            <p:cNvSpPr txBox="1"/>
            <p:nvPr/>
          </p:nvSpPr>
          <p:spPr>
            <a:xfrm>
              <a:off x="4584410" y="3139110"/>
              <a:ext cx="40459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Twice-yearly subcutaneous </a:t>
              </a: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lenacapavir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 (historical-PURPOSE)</a:t>
              </a:r>
            </a:p>
          </p:txBody>
        </p:sp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8B0A0AFB-D5F9-E242-B5E0-AFE57E83C649}"/>
                </a:ext>
              </a:extLst>
            </p:cNvPr>
            <p:cNvSpPr txBox="1"/>
            <p:nvPr/>
          </p:nvSpPr>
          <p:spPr>
            <a:xfrm>
              <a:off x="6806309" y="2587167"/>
              <a:ext cx="10732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In vitro paEC</a:t>
              </a:r>
              <a:r>
                <a:rPr kumimoji="0" lang="en-US" sz="1200" b="0" i="0" u="none" strike="noStrike" kern="1200" cap="none" spc="0" normalizeH="0" baseline="-2500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95</a:t>
              </a:r>
            </a:p>
          </p:txBody>
        </p:sp>
        <p:grpSp>
          <p:nvGrpSpPr>
            <p:cNvPr id="103" name="Groupe 102">
              <a:extLst>
                <a:ext uri="{FF2B5EF4-FFF2-40B4-BE49-F238E27FC236}">
                  <a16:creationId xmlns:a16="http://schemas.microsoft.com/office/drawing/2014/main" id="{0A016D00-3BFF-27A6-A381-073A0890003D}"/>
                </a:ext>
              </a:extLst>
            </p:cNvPr>
            <p:cNvGrpSpPr/>
            <p:nvPr/>
          </p:nvGrpSpPr>
          <p:grpSpPr>
            <a:xfrm>
              <a:off x="4140488" y="1379656"/>
              <a:ext cx="3793839" cy="2268788"/>
              <a:chOff x="1608138" y="1498601"/>
              <a:chExt cx="3886200" cy="2301875"/>
            </a:xfrm>
          </p:grpSpPr>
          <p:sp>
            <p:nvSpPr>
              <p:cNvPr id="104" name="Freeform 6">
                <a:extLst>
                  <a:ext uri="{FF2B5EF4-FFF2-40B4-BE49-F238E27FC236}">
                    <a16:creationId xmlns:a16="http://schemas.microsoft.com/office/drawing/2014/main" id="{FC12372D-587C-A774-FE8D-0E3E3EAF0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498601"/>
                <a:ext cx="3829050" cy="2243138"/>
              </a:xfrm>
              <a:custGeom>
                <a:avLst/>
                <a:gdLst>
                  <a:gd name="T0" fmla="*/ 0 w 14470"/>
                  <a:gd name="T1" fmla="*/ 0 h 8481"/>
                  <a:gd name="T2" fmla="*/ 0 w 14470"/>
                  <a:gd name="T3" fmla="*/ 8481 h 8481"/>
                  <a:gd name="T4" fmla="*/ 14470 w 14470"/>
                  <a:gd name="T5" fmla="*/ 8481 h 8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70" h="8481">
                    <a:moveTo>
                      <a:pt x="0" y="0"/>
                    </a:moveTo>
                    <a:lnTo>
                      <a:pt x="0" y="8481"/>
                    </a:lnTo>
                    <a:lnTo>
                      <a:pt x="14470" y="848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5" name="Line 7">
                <a:extLst>
                  <a:ext uri="{FF2B5EF4-FFF2-40B4-BE49-F238E27FC236}">
                    <a16:creationId xmlns:a16="http://schemas.microsoft.com/office/drawing/2014/main" id="{EEA932C4-4A22-418A-D88C-4FDB0C42C4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1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6" name="Line 8">
                <a:extLst>
                  <a:ext uri="{FF2B5EF4-FFF2-40B4-BE49-F238E27FC236}">
                    <a16:creationId xmlns:a16="http://schemas.microsoft.com/office/drawing/2014/main" id="{746737B3-515D-D505-7E69-0CC335115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87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7" name="Line 9">
                <a:extLst>
                  <a:ext uri="{FF2B5EF4-FFF2-40B4-BE49-F238E27FC236}">
                    <a16:creationId xmlns:a16="http://schemas.microsoft.com/office/drawing/2014/main" id="{CC4630DF-2304-5297-9E55-7C5676AD7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972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8" name="Line 10">
                <a:extLst>
                  <a:ext uri="{FF2B5EF4-FFF2-40B4-BE49-F238E27FC236}">
                    <a16:creationId xmlns:a16="http://schemas.microsoft.com/office/drawing/2014/main" id="{B9F3DFF7-5D6D-B8F5-0129-EBB6603D3C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577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09" name="Line 11">
                <a:extLst>
                  <a:ext uri="{FF2B5EF4-FFF2-40B4-BE49-F238E27FC236}">
                    <a16:creationId xmlns:a16="http://schemas.microsoft.com/office/drawing/2014/main" id="{9D15534B-143A-53B7-E831-A4781A209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5272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0" name="Line 12">
                <a:extLst>
                  <a:ext uri="{FF2B5EF4-FFF2-40B4-BE49-F238E27FC236}">
                    <a16:creationId xmlns:a16="http://schemas.microsoft.com/office/drawing/2014/main" id="{4B756E9C-9E1B-0591-96A7-A24D0BB91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12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1" name="Line 13">
                <a:extLst>
                  <a:ext uri="{FF2B5EF4-FFF2-40B4-BE49-F238E27FC236}">
                    <a16:creationId xmlns:a16="http://schemas.microsoft.com/office/drawing/2014/main" id="{23F2E409-8B27-BB9B-729F-A0E198AA6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4737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2" name="Line 14">
                <a:extLst>
                  <a:ext uri="{FF2B5EF4-FFF2-40B4-BE49-F238E27FC236}">
                    <a16:creationId xmlns:a16="http://schemas.microsoft.com/office/drawing/2014/main" id="{47D429CD-23D4-7338-F764-6F7166E10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906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3" name="Line 15">
                <a:extLst>
                  <a:ext uri="{FF2B5EF4-FFF2-40B4-BE49-F238E27FC236}">
                    <a16:creationId xmlns:a16="http://schemas.microsoft.com/office/drawing/2014/main" id="{55DECE02-110A-6B57-749F-81513E8D0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76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4" name="Line 16">
                <a:extLst>
                  <a:ext uri="{FF2B5EF4-FFF2-40B4-BE49-F238E27FC236}">
                    <a16:creationId xmlns:a16="http://schemas.microsoft.com/office/drawing/2014/main" id="{6E7F6934-5FEA-7420-7D28-E09E27FBF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561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5" name="Line 17">
                <a:extLst>
                  <a:ext uri="{FF2B5EF4-FFF2-40B4-BE49-F238E27FC236}">
                    <a16:creationId xmlns:a16="http://schemas.microsoft.com/office/drawing/2014/main" id="{75F32DD9-C3F1-02E1-BD20-7B3C87F35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4675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6" name="Line 18">
                <a:extLst>
                  <a:ext uri="{FF2B5EF4-FFF2-40B4-BE49-F238E27FC236}">
                    <a16:creationId xmlns:a16="http://schemas.microsoft.com/office/drawing/2014/main" id="{96C927BB-643F-A83E-9BC4-76E6BB8F0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3213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7" name="Line 19">
                <a:extLst>
                  <a:ext uri="{FF2B5EF4-FFF2-40B4-BE49-F238E27FC236}">
                    <a16:creationId xmlns:a16="http://schemas.microsoft.com/office/drawing/2014/main" id="{19D896E2-5614-5B5A-F458-C0D1CEC2B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9800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8" name="Line 20">
                <a:extLst>
                  <a:ext uri="{FF2B5EF4-FFF2-40B4-BE49-F238E27FC236}">
                    <a16:creationId xmlns:a16="http://schemas.microsoft.com/office/drawing/2014/main" id="{F402E09C-D960-FBAF-0806-EA0D44701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3833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19" name="Line 21">
                <a:extLst>
                  <a:ext uri="{FF2B5EF4-FFF2-40B4-BE49-F238E27FC236}">
                    <a16:creationId xmlns:a16="http://schemas.microsoft.com/office/drawing/2014/main" id="{0D5BDC1F-230A-B5DC-83E4-B85265F70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5288" y="3741738"/>
                <a:ext cx="0" cy="5873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0" name="Line 22">
                <a:extLst>
                  <a:ext uri="{FF2B5EF4-FFF2-40B4-BE49-F238E27FC236}">
                    <a16:creationId xmlns:a16="http://schemas.microsoft.com/office/drawing/2014/main" id="{66B49010-C6EE-0F81-1B59-42E919ECFC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2111376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1" name="Line 23">
                <a:extLst>
                  <a:ext uri="{FF2B5EF4-FFF2-40B4-BE49-F238E27FC236}">
                    <a16:creationId xmlns:a16="http://schemas.microsoft.com/office/drawing/2014/main" id="{563B99A7-A413-609B-F785-568C57378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2716213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2" name="Line 24">
                <a:extLst>
                  <a:ext uri="{FF2B5EF4-FFF2-40B4-BE49-F238E27FC236}">
                    <a16:creationId xmlns:a16="http://schemas.microsoft.com/office/drawing/2014/main" id="{951E4129-6B81-0573-038B-FE642F782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3316288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3" name="Line 25">
                <a:extLst>
                  <a:ext uri="{FF2B5EF4-FFF2-40B4-BE49-F238E27FC236}">
                    <a16:creationId xmlns:a16="http://schemas.microsoft.com/office/drawing/2014/main" id="{1631BA1B-3FB1-91D8-2F57-0BE89474F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3741738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4" name="Line 26">
                <a:extLst>
                  <a:ext uri="{FF2B5EF4-FFF2-40B4-BE49-F238E27FC236}">
                    <a16:creationId xmlns:a16="http://schemas.microsoft.com/office/drawing/2014/main" id="{67E6AD8D-EDC2-84A9-F874-BE5D95B38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8138" y="1514476"/>
                <a:ext cx="57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5" name="Line 27">
                <a:extLst>
                  <a:ext uri="{FF2B5EF4-FFF2-40B4-BE49-F238E27FC236}">
                    <a16:creationId xmlns:a16="http://schemas.microsoft.com/office/drawing/2014/main" id="{15A0F338-888C-B2AC-BBD5-33AAD528E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288" y="2967038"/>
                <a:ext cx="3729037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6" name="Freeform 28">
                <a:extLst>
                  <a:ext uri="{FF2B5EF4-FFF2-40B4-BE49-F238E27FC236}">
                    <a16:creationId xmlns:a16="http://schemas.microsoft.com/office/drawing/2014/main" id="{6209000F-0251-6C71-0869-97060D0FD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2144713"/>
                <a:ext cx="3265487" cy="460375"/>
              </a:xfrm>
              <a:custGeom>
                <a:avLst/>
                <a:gdLst>
                  <a:gd name="T0" fmla="*/ 12338 w 12338"/>
                  <a:gd name="T1" fmla="*/ 1478 h 1739"/>
                  <a:gd name="T2" fmla="*/ 12306 w 12338"/>
                  <a:gd name="T3" fmla="*/ 719 h 1739"/>
                  <a:gd name="T4" fmla="*/ 8922 w 12338"/>
                  <a:gd name="T5" fmla="*/ 0 h 1739"/>
                  <a:gd name="T6" fmla="*/ 5615 w 12338"/>
                  <a:gd name="T7" fmla="*/ 974 h 1739"/>
                  <a:gd name="T8" fmla="*/ 2374 w 12338"/>
                  <a:gd name="T9" fmla="*/ 275 h 1739"/>
                  <a:gd name="T10" fmla="*/ 1006 w 12338"/>
                  <a:gd name="T11" fmla="*/ 255 h 1739"/>
                  <a:gd name="T12" fmla="*/ 0 w 12338"/>
                  <a:gd name="T13" fmla="*/ 739 h 1739"/>
                  <a:gd name="T14" fmla="*/ 0 w 12338"/>
                  <a:gd name="T15" fmla="*/ 1489 h 1739"/>
                  <a:gd name="T16" fmla="*/ 1096 w 12338"/>
                  <a:gd name="T17" fmla="*/ 1157 h 1739"/>
                  <a:gd name="T18" fmla="*/ 2290 w 12338"/>
                  <a:gd name="T19" fmla="*/ 989 h 1739"/>
                  <a:gd name="T20" fmla="*/ 5683 w 12338"/>
                  <a:gd name="T21" fmla="*/ 1739 h 1739"/>
                  <a:gd name="T22" fmla="*/ 8927 w 12338"/>
                  <a:gd name="T23" fmla="*/ 668 h 1739"/>
                  <a:gd name="T24" fmla="*/ 12338 w 12338"/>
                  <a:gd name="T25" fmla="*/ 1478 h 1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38" h="1739">
                    <a:moveTo>
                      <a:pt x="12338" y="1478"/>
                    </a:moveTo>
                    <a:lnTo>
                      <a:pt x="12306" y="719"/>
                    </a:lnTo>
                    <a:lnTo>
                      <a:pt x="8922" y="0"/>
                    </a:lnTo>
                    <a:lnTo>
                      <a:pt x="5615" y="974"/>
                    </a:lnTo>
                    <a:lnTo>
                      <a:pt x="2374" y="275"/>
                    </a:lnTo>
                    <a:lnTo>
                      <a:pt x="1006" y="255"/>
                    </a:lnTo>
                    <a:lnTo>
                      <a:pt x="0" y="739"/>
                    </a:lnTo>
                    <a:lnTo>
                      <a:pt x="0" y="1489"/>
                    </a:lnTo>
                    <a:lnTo>
                      <a:pt x="1096" y="1157"/>
                    </a:lnTo>
                    <a:lnTo>
                      <a:pt x="2290" y="989"/>
                    </a:lnTo>
                    <a:lnTo>
                      <a:pt x="5683" y="1739"/>
                    </a:lnTo>
                    <a:lnTo>
                      <a:pt x="8927" y="668"/>
                    </a:lnTo>
                    <a:lnTo>
                      <a:pt x="12338" y="1478"/>
                    </a:lnTo>
                    <a:close/>
                  </a:path>
                </a:pathLst>
              </a:custGeom>
              <a:solidFill>
                <a:srgbClr val="FFC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7" name="Freeform 29">
                <a:extLst>
                  <a:ext uri="{FF2B5EF4-FFF2-40B4-BE49-F238E27FC236}">
                    <a16:creationId xmlns:a16="http://schemas.microsoft.com/office/drawing/2014/main" id="{81B89CDB-2C34-33BB-7577-1442A1C4F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2233613"/>
                <a:ext cx="3262312" cy="268288"/>
              </a:xfrm>
              <a:custGeom>
                <a:avLst/>
                <a:gdLst>
                  <a:gd name="T0" fmla="*/ 12325 w 12325"/>
                  <a:gd name="T1" fmla="*/ 791 h 1015"/>
                  <a:gd name="T2" fmla="*/ 8932 w 12325"/>
                  <a:gd name="T3" fmla="*/ 0 h 1015"/>
                  <a:gd name="T4" fmla="*/ 5672 w 12325"/>
                  <a:gd name="T5" fmla="*/ 1015 h 1015"/>
                  <a:gd name="T6" fmla="*/ 2321 w 12325"/>
                  <a:gd name="T7" fmla="*/ 245 h 1015"/>
                  <a:gd name="T8" fmla="*/ 1039 w 12325"/>
                  <a:gd name="T9" fmla="*/ 418 h 1015"/>
                  <a:gd name="T10" fmla="*/ 0 w 12325"/>
                  <a:gd name="T11" fmla="*/ 796 h 1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25" h="1015">
                    <a:moveTo>
                      <a:pt x="12325" y="791"/>
                    </a:moveTo>
                    <a:lnTo>
                      <a:pt x="8932" y="0"/>
                    </a:lnTo>
                    <a:lnTo>
                      <a:pt x="5672" y="1015"/>
                    </a:lnTo>
                    <a:lnTo>
                      <a:pt x="2321" y="245"/>
                    </a:lnTo>
                    <a:lnTo>
                      <a:pt x="1039" y="418"/>
                    </a:lnTo>
                    <a:lnTo>
                      <a:pt x="0" y="796"/>
                    </a:lnTo>
                  </a:path>
                </a:pathLst>
              </a:custGeom>
              <a:noFill/>
              <a:ln w="15875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8" name="Freeform 30">
                <a:extLst>
                  <a:ext uri="{FF2B5EF4-FFF2-40B4-BE49-F238E27FC236}">
                    <a16:creationId xmlns:a16="http://schemas.microsoft.com/office/drawing/2014/main" id="{6642181A-7FFE-2E78-573C-ED0B60A1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525" y="2425701"/>
                <a:ext cx="36512" cy="36513"/>
              </a:xfrm>
              <a:custGeom>
                <a:avLst/>
                <a:gdLst>
                  <a:gd name="T0" fmla="*/ 119 w 139"/>
                  <a:gd name="T1" fmla="*/ 119 h 139"/>
                  <a:gd name="T2" fmla="*/ 123 w 139"/>
                  <a:gd name="T3" fmla="*/ 113 h 139"/>
                  <a:gd name="T4" fmla="*/ 127 w 139"/>
                  <a:gd name="T5" fmla="*/ 107 h 139"/>
                  <a:gd name="T6" fmla="*/ 130 w 139"/>
                  <a:gd name="T7" fmla="*/ 101 h 139"/>
                  <a:gd name="T8" fmla="*/ 134 w 139"/>
                  <a:gd name="T9" fmla="*/ 96 h 139"/>
                  <a:gd name="T10" fmla="*/ 134 w 139"/>
                  <a:gd name="T11" fmla="*/ 92 h 139"/>
                  <a:gd name="T12" fmla="*/ 134 w 139"/>
                  <a:gd name="T13" fmla="*/ 90 h 139"/>
                  <a:gd name="T14" fmla="*/ 134 w 139"/>
                  <a:gd name="T15" fmla="*/ 89 h 139"/>
                  <a:gd name="T16" fmla="*/ 135 w 139"/>
                  <a:gd name="T17" fmla="*/ 89 h 139"/>
                  <a:gd name="T18" fmla="*/ 137 w 139"/>
                  <a:gd name="T19" fmla="*/ 83 h 139"/>
                  <a:gd name="T20" fmla="*/ 137 w 139"/>
                  <a:gd name="T21" fmla="*/ 79 h 139"/>
                  <a:gd name="T22" fmla="*/ 137 w 139"/>
                  <a:gd name="T23" fmla="*/ 77 h 139"/>
                  <a:gd name="T24" fmla="*/ 137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70 h 139"/>
                  <a:gd name="T30" fmla="*/ 137 w 139"/>
                  <a:gd name="T31" fmla="*/ 55 h 139"/>
                  <a:gd name="T32" fmla="*/ 134 w 139"/>
                  <a:gd name="T33" fmla="*/ 43 h 139"/>
                  <a:gd name="T34" fmla="*/ 127 w 139"/>
                  <a:gd name="T35" fmla="*/ 31 h 139"/>
                  <a:gd name="T36" fmla="*/ 119 w 139"/>
                  <a:gd name="T37" fmla="*/ 21 h 139"/>
                  <a:gd name="T38" fmla="*/ 107 w 139"/>
                  <a:gd name="T39" fmla="*/ 12 h 139"/>
                  <a:gd name="T40" fmla="*/ 101 w 139"/>
                  <a:gd name="T41" fmla="*/ 8 h 139"/>
                  <a:gd name="T42" fmla="*/ 96 w 139"/>
                  <a:gd name="T43" fmla="*/ 5 h 139"/>
                  <a:gd name="T44" fmla="*/ 89 w 139"/>
                  <a:gd name="T45" fmla="*/ 2 h 139"/>
                  <a:gd name="T46" fmla="*/ 83 w 139"/>
                  <a:gd name="T47" fmla="*/ 1 h 139"/>
                  <a:gd name="T48" fmla="*/ 70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1 w 139"/>
                  <a:gd name="T55" fmla="*/ 12 h 139"/>
                  <a:gd name="T56" fmla="*/ 21 w 139"/>
                  <a:gd name="T57" fmla="*/ 21 h 139"/>
                  <a:gd name="T58" fmla="*/ 12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70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2 w 139"/>
                  <a:gd name="T75" fmla="*/ 107 h 139"/>
                  <a:gd name="T76" fmla="*/ 21 w 139"/>
                  <a:gd name="T77" fmla="*/ 119 h 139"/>
                  <a:gd name="T78" fmla="*/ 31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70 w 139"/>
                  <a:gd name="T85" fmla="*/ 139 h 139"/>
                  <a:gd name="T86" fmla="*/ 76 w 139"/>
                  <a:gd name="T87" fmla="*/ 138 h 139"/>
                  <a:gd name="T88" fmla="*/ 76 w 139"/>
                  <a:gd name="T89" fmla="*/ 137 h 139"/>
                  <a:gd name="T90" fmla="*/ 77 w 139"/>
                  <a:gd name="T91" fmla="*/ 137 h 139"/>
                  <a:gd name="T92" fmla="*/ 79 w 139"/>
                  <a:gd name="T93" fmla="*/ 137 h 139"/>
                  <a:gd name="T94" fmla="*/ 83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3 h 139"/>
                  <a:gd name="T112" fmla="*/ 119 w 139"/>
                  <a:gd name="T113" fmla="*/ 11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9" y="119"/>
                    </a:moveTo>
                    <a:lnTo>
                      <a:pt x="123" y="113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29" name="Freeform 31">
                <a:extLst>
                  <a:ext uri="{FF2B5EF4-FFF2-40B4-BE49-F238E27FC236}">
                    <a16:creationId xmlns:a16="http://schemas.microsoft.com/office/drawing/2014/main" id="{21587B71-7618-B178-B119-E6226F51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163" y="2325688"/>
                <a:ext cx="36512" cy="36513"/>
              </a:xfrm>
              <a:custGeom>
                <a:avLst/>
                <a:gdLst>
                  <a:gd name="T0" fmla="*/ 118 w 139"/>
                  <a:gd name="T1" fmla="*/ 118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4 w 139"/>
                  <a:gd name="T17" fmla="*/ 89 h 139"/>
                  <a:gd name="T18" fmla="*/ 136 w 139"/>
                  <a:gd name="T19" fmla="*/ 83 h 139"/>
                  <a:gd name="T20" fmla="*/ 136 w 139"/>
                  <a:gd name="T21" fmla="*/ 79 h 139"/>
                  <a:gd name="T22" fmla="*/ 136 w 139"/>
                  <a:gd name="T23" fmla="*/ 77 h 139"/>
                  <a:gd name="T24" fmla="*/ 136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69 h 139"/>
                  <a:gd name="T30" fmla="*/ 136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0 h 139"/>
                  <a:gd name="T38" fmla="*/ 107 w 139"/>
                  <a:gd name="T39" fmla="*/ 11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2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0 w 139"/>
                  <a:gd name="T55" fmla="*/ 11 h 139"/>
                  <a:gd name="T56" fmla="*/ 20 w 139"/>
                  <a:gd name="T57" fmla="*/ 20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69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8 h 139"/>
                  <a:gd name="T78" fmla="*/ 30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2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2 h 139"/>
                  <a:gd name="T112" fmla="*/ 118 w 139"/>
                  <a:gd name="T113" fmla="*/ 11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8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9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0" name="Freeform 32">
                <a:extLst>
                  <a:ext uri="{FF2B5EF4-FFF2-40B4-BE49-F238E27FC236}">
                    <a16:creationId xmlns:a16="http://schemas.microsoft.com/office/drawing/2014/main" id="{D75E0A2A-3184-6068-F780-2620F8B2D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888" y="2279651"/>
                <a:ext cx="36512" cy="36513"/>
              </a:xfrm>
              <a:custGeom>
                <a:avLst/>
                <a:gdLst>
                  <a:gd name="T0" fmla="*/ 118 w 139"/>
                  <a:gd name="T1" fmla="*/ 118 h 138"/>
                  <a:gd name="T2" fmla="*/ 122 w 139"/>
                  <a:gd name="T3" fmla="*/ 112 h 138"/>
                  <a:gd name="T4" fmla="*/ 127 w 139"/>
                  <a:gd name="T5" fmla="*/ 107 h 138"/>
                  <a:gd name="T6" fmla="*/ 130 w 139"/>
                  <a:gd name="T7" fmla="*/ 101 h 138"/>
                  <a:gd name="T8" fmla="*/ 134 w 139"/>
                  <a:gd name="T9" fmla="*/ 96 h 138"/>
                  <a:gd name="T10" fmla="*/ 134 w 139"/>
                  <a:gd name="T11" fmla="*/ 91 h 138"/>
                  <a:gd name="T12" fmla="*/ 134 w 139"/>
                  <a:gd name="T13" fmla="*/ 89 h 138"/>
                  <a:gd name="T14" fmla="*/ 134 w 139"/>
                  <a:gd name="T15" fmla="*/ 88 h 138"/>
                  <a:gd name="T16" fmla="*/ 135 w 139"/>
                  <a:gd name="T17" fmla="*/ 88 h 138"/>
                  <a:gd name="T18" fmla="*/ 137 w 139"/>
                  <a:gd name="T19" fmla="*/ 82 h 138"/>
                  <a:gd name="T20" fmla="*/ 137 w 139"/>
                  <a:gd name="T21" fmla="*/ 78 h 138"/>
                  <a:gd name="T22" fmla="*/ 137 w 139"/>
                  <a:gd name="T23" fmla="*/ 76 h 138"/>
                  <a:gd name="T24" fmla="*/ 137 w 139"/>
                  <a:gd name="T25" fmla="*/ 75 h 138"/>
                  <a:gd name="T26" fmla="*/ 138 w 139"/>
                  <a:gd name="T27" fmla="*/ 75 h 138"/>
                  <a:gd name="T28" fmla="*/ 139 w 139"/>
                  <a:gd name="T29" fmla="*/ 69 h 138"/>
                  <a:gd name="T30" fmla="*/ 137 w 139"/>
                  <a:gd name="T31" fmla="*/ 55 h 138"/>
                  <a:gd name="T32" fmla="*/ 134 w 139"/>
                  <a:gd name="T33" fmla="*/ 43 h 138"/>
                  <a:gd name="T34" fmla="*/ 127 w 139"/>
                  <a:gd name="T35" fmla="*/ 30 h 138"/>
                  <a:gd name="T36" fmla="*/ 118 w 139"/>
                  <a:gd name="T37" fmla="*/ 20 h 138"/>
                  <a:gd name="T38" fmla="*/ 107 w 139"/>
                  <a:gd name="T39" fmla="*/ 11 h 138"/>
                  <a:gd name="T40" fmla="*/ 101 w 139"/>
                  <a:gd name="T41" fmla="*/ 7 h 138"/>
                  <a:gd name="T42" fmla="*/ 96 w 139"/>
                  <a:gd name="T43" fmla="*/ 5 h 138"/>
                  <a:gd name="T44" fmla="*/ 89 w 139"/>
                  <a:gd name="T45" fmla="*/ 2 h 138"/>
                  <a:gd name="T46" fmla="*/ 83 w 139"/>
                  <a:gd name="T47" fmla="*/ 1 h 138"/>
                  <a:gd name="T48" fmla="*/ 69 w 139"/>
                  <a:gd name="T49" fmla="*/ 0 h 138"/>
                  <a:gd name="T50" fmla="*/ 55 w 139"/>
                  <a:gd name="T51" fmla="*/ 1 h 138"/>
                  <a:gd name="T52" fmla="*/ 43 w 139"/>
                  <a:gd name="T53" fmla="*/ 5 h 138"/>
                  <a:gd name="T54" fmla="*/ 31 w 139"/>
                  <a:gd name="T55" fmla="*/ 11 h 138"/>
                  <a:gd name="T56" fmla="*/ 21 w 139"/>
                  <a:gd name="T57" fmla="*/ 20 h 138"/>
                  <a:gd name="T58" fmla="*/ 11 w 139"/>
                  <a:gd name="T59" fmla="*/ 30 h 138"/>
                  <a:gd name="T60" fmla="*/ 5 w 139"/>
                  <a:gd name="T61" fmla="*/ 43 h 138"/>
                  <a:gd name="T62" fmla="*/ 1 w 139"/>
                  <a:gd name="T63" fmla="*/ 55 h 138"/>
                  <a:gd name="T64" fmla="*/ 0 w 139"/>
                  <a:gd name="T65" fmla="*/ 69 h 138"/>
                  <a:gd name="T66" fmla="*/ 1 w 139"/>
                  <a:gd name="T67" fmla="*/ 82 h 138"/>
                  <a:gd name="T68" fmla="*/ 2 w 139"/>
                  <a:gd name="T69" fmla="*/ 88 h 138"/>
                  <a:gd name="T70" fmla="*/ 5 w 139"/>
                  <a:gd name="T71" fmla="*/ 96 h 138"/>
                  <a:gd name="T72" fmla="*/ 7 w 139"/>
                  <a:gd name="T73" fmla="*/ 101 h 138"/>
                  <a:gd name="T74" fmla="*/ 11 w 139"/>
                  <a:gd name="T75" fmla="*/ 107 h 138"/>
                  <a:gd name="T76" fmla="*/ 21 w 139"/>
                  <a:gd name="T77" fmla="*/ 118 h 138"/>
                  <a:gd name="T78" fmla="*/ 31 w 139"/>
                  <a:gd name="T79" fmla="*/ 126 h 138"/>
                  <a:gd name="T80" fmla="*/ 43 w 139"/>
                  <a:gd name="T81" fmla="*/ 133 h 138"/>
                  <a:gd name="T82" fmla="*/ 55 w 139"/>
                  <a:gd name="T83" fmla="*/ 136 h 138"/>
                  <a:gd name="T84" fmla="*/ 69 w 139"/>
                  <a:gd name="T85" fmla="*/ 138 h 138"/>
                  <a:gd name="T86" fmla="*/ 76 w 139"/>
                  <a:gd name="T87" fmla="*/ 137 h 138"/>
                  <a:gd name="T88" fmla="*/ 76 w 139"/>
                  <a:gd name="T89" fmla="*/ 136 h 138"/>
                  <a:gd name="T90" fmla="*/ 77 w 139"/>
                  <a:gd name="T91" fmla="*/ 136 h 138"/>
                  <a:gd name="T92" fmla="*/ 79 w 139"/>
                  <a:gd name="T93" fmla="*/ 136 h 138"/>
                  <a:gd name="T94" fmla="*/ 83 w 139"/>
                  <a:gd name="T95" fmla="*/ 136 h 138"/>
                  <a:gd name="T96" fmla="*/ 89 w 139"/>
                  <a:gd name="T97" fmla="*/ 134 h 138"/>
                  <a:gd name="T98" fmla="*/ 89 w 139"/>
                  <a:gd name="T99" fmla="*/ 133 h 138"/>
                  <a:gd name="T100" fmla="*/ 90 w 139"/>
                  <a:gd name="T101" fmla="*/ 133 h 138"/>
                  <a:gd name="T102" fmla="*/ 92 w 139"/>
                  <a:gd name="T103" fmla="*/ 133 h 138"/>
                  <a:gd name="T104" fmla="*/ 96 w 139"/>
                  <a:gd name="T105" fmla="*/ 133 h 138"/>
                  <a:gd name="T106" fmla="*/ 101 w 139"/>
                  <a:gd name="T107" fmla="*/ 129 h 138"/>
                  <a:gd name="T108" fmla="*/ 107 w 139"/>
                  <a:gd name="T109" fmla="*/ 126 h 138"/>
                  <a:gd name="T110" fmla="*/ 112 w 139"/>
                  <a:gd name="T111" fmla="*/ 122 h 138"/>
                  <a:gd name="T112" fmla="*/ 118 w 139"/>
                  <a:gd name="T11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118" y="118"/>
                    </a:moveTo>
                    <a:lnTo>
                      <a:pt x="122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1" name="Freeform 33">
                <a:extLst>
                  <a:ext uri="{FF2B5EF4-FFF2-40B4-BE49-F238E27FC236}">
                    <a16:creationId xmlns:a16="http://schemas.microsoft.com/office/drawing/2014/main" id="{F48DAB8B-FF17-3DBE-D50E-C81FC3AF1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713" y="2484438"/>
                <a:ext cx="36512" cy="36513"/>
              </a:xfrm>
              <a:custGeom>
                <a:avLst/>
                <a:gdLst>
                  <a:gd name="T0" fmla="*/ 119 w 139"/>
                  <a:gd name="T1" fmla="*/ 118 h 138"/>
                  <a:gd name="T2" fmla="*/ 123 w 139"/>
                  <a:gd name="T3" fmla="*/ 112 h 138"/>
                  <a:gd name="T4" fmla="*/ 127 w 139"/>
                  <a:gd name="T5" fmla="*/ 107 h 138"/>
                  <a:gd name="T6" fmla="*/ 130 w 139"/>
                  <a:gd name="T7" fmla="*/ 101 h 138"/>
                  <a:gd name="T8" fmla="*/ 134 w 139"/>
                  <a:gd name="T9" fmla="*/ 96 h 138"/>
                  <a:gd name="T10" fmla="*/ 134 w 139"/>
                  <a:gd name="T11" fmla="*/ 91 h 138"/>
                  <a:gd name="T12" fmla="*/ 134 w 139"/>
                  <a:gd name="T13" fmla="*/ 89 h 138"/>
                  <a:gd name="T14" fmla="*/ 134 w 139"/>
                  <a:gd name="T15" fmla="*/ 88 h 138"/>
                  <a:gd name="T16" fmla="*/ 135 w 139"/>
                  <a:gd name="T17" fmla="*/ 88 h 138"/>
                  <a:gd name="T18" fmla="*/ 137 w 139"/>
                  <a:gd name="T19" fmla="*/ 82 h 138"/>
                  <a:gd name="T20" fmla="*/ 137 w 139"/>
                  <a:gd name="T21" fmla="*/ 78 h 138"/>
                  <a:gd name="T22" fmla="*/ 137 w 139"/>
                  <a:gd name="T23" fmla="*/ 76 h 138"/>
                  <a:gd name="T24" fmla="*/ 137 w 139"/>
                  <a:gd name="T25" fmla="*/ 75 h 138"/>
                  <a:gd name="T26" fmla="*/ 138 w 139"/>
                  <a:gd name="T27" fmla="*/ 75 h 138"/>
                  <a:gd name="T28" fmla="*/ 139 w 139"/>
                  <a:gd name="T29" fmla="*/ 69 h 138"/>
                  <a:gd name="T30" fmla="*/ 137 w 139"/>
                  <a:gd name="T31" fmla="*/ 55 h 138"/>
                  <a:gd name="T32" fmla="*/ 134 w 139"/>
                  <a:gd name="T33" fmla="*/ 42 h 138"/>
                  <a:gd name="T34" fmla="*/ 127 w 139"/>
                  <a:gd name="T35" fmla="*/ 30 h 138"/>
                  <a:gd name="T36" fmla="*/ 119 w 139"/>
                  <a:gd name="T37" fmla="*/ 20 h 138"/>
                  <a:gd name="T38" fmla="*/ 107 w 139"/>
                  <a:gd name="T39" fmla="*/ 11 h 138"/>
                  <a:gd name="T40" fmla="*/ 101 w 139"/>
                  <a:gd name="T41" fmla="*/ 7 h 138"/>
                  <a:gd name="T42" fmla="*/ 96 w 139"/>
                  <a:gd name="T43" fmla="*/ 5 h 138"/>
                  <a:gd name="T44" fmla="*/ 89 w 139"/>
                  <a:gd name="T45" fmla="*/ 2 h 138"/>
                  <a:gd name="T46" fmla="*/ 83 w 139"/>
                  <a:gd name="T47" fmla="*/ 1 h 138"/>
                  <a:gd name="T48" fmla="*/ 70 w 139"/>
                  <a:gd name="T49" fmla="*/ 0 h 138"/>
                  <a:gd name="T50" fmla="*/ 55 w 139"/>
                  <a:gd name="T51" fmla="*/ 1 h 138"/>
                  <a:gd name="T52" fmla="*/ 43 w 139"/>
                  <a:gd name="T53" fmla="*/ 5 h 138"/>
                  <a:gd name="T54" fmla="*/ 31 w 139"/>
                  <a:gd name="T55" fmla="*/ 11 h 138"/>
                  <a:gd name="T56" fmla="*/ 21 w 139"/>
                  <a:gd name="T57" fmla="*/ 20 h 138"/>
                  <a:gd name="T58" fmla="*/ 12 w 139"/>
                  <a:gd name="T59" fmla="*/ 30 h 138"/>
                  <a:gd name="T60" fmla="*/ 5 w 139"/>
                  <a:gd name="T61" fmla="*/ 42 h 138"/>
                  <a:gd name="T62" fmla="*/ 1 w 139"/>
                  <a:gd name="T63" fmla="*/ 55 h 138"/>
                  <a:gd name="T64" fmla="*/ 0 w 139"/>
                  <a:gd name="T65" fmla="*/ 69 h 138"/>
                  <a:gd name="T66" fmla="*/ 1 w 139"/>
                  <a:gd name="T67" fmla="*/ 82 h 138"/>
                  <a:gd name="T68" fmla="*/ 2 w 139"/>
                  <a:gd name="T69" fmla="*/ 88 h 138"/>
                  <a:gd name="T70" fmla="*/ 5 w 139"/>
                  <a:gd name="T71" fmla="*/ 96 h 138"/>
                  <a:gd name="T72" fmla="*/ 7 w 139"/>
                  <a:gd name="T73" fmla="*/ 101 h 138"/>
                  <a:gd name="T74" fmla="*/ 12 w 139"/>
                  <a:gd name="T75" fmla="*/ 107 h 138"/>
                  <a:gd name="T76" fmla="*/ 21 w 139"/>
                  <a:gd name="T77" fmla="*/ 118 h 138"/>
                  <a:gd name="T78" fmla="*/ 31 w 139"/>
                  <a:gd name="T79" fmla="*/ 126 h 138"/>
                  <a:gd name="T80" fmla="*/ 43 w 139"/>
                  <a:gd name="T81" fmla="*/ 133 h 138"/>
                  <a:gd name="T82" fmla="*/ 55 w 139"/>
                  <a:gd name="T83" fmla="*/ 136 h 138"/>
                  <a:gd name="T84" fmla="*/ 70 w 139"/>
                  <a:gd name="T85" fmla="*/ 138 h 138"/>
                  <a:gd name="T86" fmla="*/ 76 w 139"/>
                  <a:gd name="T87" fmla="*/ 137 h 138"/>
                  <a:gd name="T88" fmla="*/ 76 w 139"/>
                  <a:gd name="T89" fmla="*/ 136 h 138"/>
                  <a:gd name="T90" fmla="*/ 77 w 139"/>
                  <a:gd name="T91" fmla="*/ 136 h 138"/>
                  <a:gd name="T92" fmla="*/ 79 w 139"/>
                  <a:gd name="T93" fmla="*/ 136 h 138"/>
                  <a:gd name="T94" fmla="*/ 83 w 139"/>
                  <a:gd name="T95" fmla="*/ 136 h 138"/>
                  <a:gd name="T96" fmla="*/ 89 w 139"/>
                  <a:gd name="T97" fmla="*/ 134 h 138"/>
                  <a:gd name="T98" fmla="*/ 89 w 139"/>
                  <a:gd name="T99" fmla="*/ 133 h 138"/>
                  <a:gd name="T100" fmla="*/ 90 w 139"/>
                  <a:gd name="T101" fmla="*/ 133 h 138"/>
                  <a:gd name="T102" fmla="*/ 92 w 139"/>
                  <a:gd name="T103" fmla="*/ 133 h 138"/>
                  <a:gd name="T104" fmla="*/ 96 w 139"/>
                  <a:gd name="T105" fmla="*/ 133 h 138"/>
                  <a:gd name="T106" fmla="*/ 101 w 139"/>
                  <a:gd name="T107" fmla="*/ 129 h 138"/>
                  <a:gd name="T108" fmla="*/ 107 w 139"/>
                  <a:gd name="T109" fmla="*/ 126 h 138"/>
                  <a:gd name="T110" fmla="*/ 112 w 139"/>
                  <a:gd name="T111" fmla="*/ 122 h 138"/>
                  <a:gd name="T112" fmla="*/ 119 w 139"/>
                  <a:gd name="T113" fmla="*/ 11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119" y="118"/>
                    </a:move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9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2" name="Freeform 34">
                <a:extLst>
                  <a:ext uri="{FF2B5EF4-FFF2-40B4-BE49-F238E27FC236}">
                    <a16:creationId xmlns:a16="http://schemas.microsoft.com/office/drawing/2014/main" id="{94568E47-0BDD-0DA2-7542-E0A70B104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313" y="2214563"/>
                <a:ext cx="36512" cy="38100"/>
              </a:xfrm>
              <a:custGeom>
                <a:avLst/>
                <a:gdLst>
                  <a:gd name="T0" fmla="*/ 118 w 139"/>
                  <a:gd name="T1" fmla="*/ 118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4 w 139"/>
                  <a:gd name="T17" fmla="*/ 89 h 139"/>
                  <a:gd name="T18" fmla="*/ 136 w 139"/>
                  <a:gd name="T19" fmla="*/ 83 h 139"/>
                  <a:gd name="T20" fmla="*/ 136 w 139"/>
                  <a:gd name="T21" fmla="*/ 78 h 139"/>
                  <a:gd name="T22" fmla="*/ 136 w 139"/>
                  <a:gd name="T23" fmla="*/ 76 h 139"/>
                  <a:gd name="T24" fmla="*/ 136 w 139"/>
                  <a:gd name="T25" fmla="*/ 75 h 139"/>
                  <a:gd name="T26" fmla="*/ 138 w 139"/>
                  <a:gd name="T27" fmla="*/ 75 h 139"/>
                  <a:gd name="T28" fmla="*/ 139 w 139"/>
                  <a:gd name="T29" fmla="*/ 69 h 139"/>
                  <a:gd name="T30" fmla="*/ 136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0 h 139"/>
                  <a:gd name="T38" fmla="*/ 107 w 139"/>
                  <a:gd name="T39" fmla="*/ 11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2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0 w 139"/>
                  <a:gd name="T55" fmla="*/ 11 h 139"/>
                  <a:gd name="T56" fmla="*/ 20 w 139"/>
                  <a:gd name="T57" fmla="*/ 20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69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8 h 139"/>
                  <a:gd name="T78" fmla="*/ 30 w 139"/>
                  <a:gd name="T79" fmla="*/ 126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2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29 h 139"/>
                  <a:gd name="T108" fmla="*/ 107 w 139"/>
                  <a:gd name="T109" fmla="*/ 126 h 139"/>
                  <a:gd name="T110" fmla="*/ 112 w 139"/>
                  <a:gd name="T111" fmla="*/ 122 h 139"/>
                  <a:gd name="T112" fmla="*/ 118 w 139"/>
                  <a:gd name="T113" fmla="*/ 11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8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3" name="Freeform 35">
                <a:extLst>
                  <a:ext uri="{FF2B5EF4-FFF2-40B4-BE49-F238E27FC236}">
                    <a16:creationId xmlns:a16="http://schemas.microsoft.com/office/drawing/2014/main" id="{ADC480B8-7416-4A2F-1664-DD45F59F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250" y="2424113"/>
                <a:ext cx="36512" cy="36513"/>
              </a:xfrm>
              <a:custGeom>
                <a:avLst/>
                <a:gdLst>
                  <a:gd name="T0" fmla="*/ 118 w 139"/>
                  <a:gd name="T1" fmla="*/ 119 h 139"/>
                  <a:gd name="T2" fmla="*/ 122 w 139"/>
                  <a:gd name="T3" fmla="*/ 112 h 139"/>
                  <a:gd name="T4" fmla="*/ 126 w 139"/>
                  <a:gd name="T5" fmla="*/ 107 h 139"/>
                  <a:gd name="T6" fmla="*/ 129 w 139"/>
                  <a:gd name="T7" fmla="*/ 101 h 139"/>
                  <a:gd name="T8" fmla="*/ 133 w 139"/>
                  <a:gd name="T9" fmla="*/ 96 h 139"/>
                  <a:gd name="T10" fmla="*/ 133 w 139"/>
                  <a:gd name="T11" fmla="*/ 92 h 139"/>
                  <a:gd name="T12" fmla="*/ 133 w 139"/>
                  <a:gd name="T13" fmla="*/ 90 h 139"/>
                  <a:gd name="T14" fmla="*/ 133 w 139"/>
                  <a:gd name="T15" fmla="*/ 89 h 139"/>
                  <a:gd name="T16" fmla="*/ 135 w 139"/>
                  <a:gd name="T17" fmla="*/ 89 h 139"/>
                  <a:gd name="T18" fmla="*/ 137 w 139"/>
                  <a:gd name="T19" fmla="*/ 83 h 139"/>
                  <a:gd name="T20" fmla="*/ 137 w 139"/>
                  <a:gd name="T21" fmla="*/ 79 h 139"/>
                  <a:gd name="T22" fmla="*/ 137 w 139"/>
                  <a:gd name="T23" fmla="*/ 77 h 139"/>
                  <a:gd name="T24" fmla="*/ 137 w 139"/>
                  <a:gd name="T25" fmla="*/ 76 h 139"/>
                  <a:gd name="T26" fmla="*/ 138 w 139"/>
                  <a:gd name="T27" fmla="*/ 76 h 139"/>
                  <a:gd name="T28" fmla="*/ 139 w 139"/>
                  <a:gd name="T29" fmla="*/ 70 h 139"/>
                  <a:gd name="T30" fmla="*/ 137 w 139"/>
                  <a:gd name="T31" fmla="*/ 55 h 139"/>
                  <a:gd name="T32" fmla="*/ 133 w 139"/>
                  <a:gd name="T33" fmla="*/ 43 h 139"/>
                  <a:gd name="T34" fmla="*/ 126 w 139"/>
                  <a:gd name="T35" fmla="*/ 31 h 139"/>
                  <a:gd name="T36" fmla="*/ 118 w 139"/>
                  <a:gd name="T37" fmla="*/ 21 h 139"/>
                  <a:gd name="T38" fmla="*/ 107 w 139"/>
                  <a:gd name="T39" fmla="*/ 12 h 139"/>
                  <a:gd name="T40" fmla="*/ 101 w 139"/>
                  <a:gd name="T41" fmla="*/ 7 h 139"/>
                  <a:gd name="T42" fmla="*/ 96 w 139"/>
                  <a:gd name="T43" fmla="*/ 5 h 139"/>
                  <a:gd name="T44" fmla="*/ 89 w 139"/>
                  <a:gd name="T45" fmla="*/ 2 h 139"/>
                  <a:gd name="T46" fmla="*/ 83 w 139"/>
                  <a:gd name="T47" fmla="*/ 1 h 139"/>
                  <a:gd name="T48" fmla="*/ 69 w 139"/>
                  <a:gd name="T49" fmla="*/ 0 h 139"/>
                  <a:gd name="T50" fmla="*/ 55 w 139"/>
                  <a:gd name="T51" fmla="*/ 1 h 139"/>
                  <a:gd name="T52" fmla="*/ 43 w 139"/>
                  <a:gd name="T53" fmla="*/ 5 h 139"/>
                  <a:gd name="T54" fmla="*/ 31 w 139"/>
                  <a:gd name="T55" fmla="*/ 12 h 139"/>
                  <a:gd name="T56" fmla="*/ 20 w 139"/>
                  <a:gd name="T57" fmla="*/ 21 h 139"/>
                  <a:gd name="T58" fmla="*/ 11 w 139"/>
                  <a:gd name="T59" fmla="*/ 31 h 139"/>
                  <a:gd name="T60" fmla="*/ 5 w 139"/>
                  <a:gd name="T61" fmla="*/ 43 h 139"/>
                  <a:gd name="T62" fmla="*/ 1 w 139"/>
                  <a:gd name="T63" fmla="*/ 55 h 139"/>
                  <a:gd name="T64" fmla="*/ 0 w 139"/>
                  <a:gd name="T65" fmla="*/ 70 h 139"/>
                  <a:gd name="T66" fmla="*/ 1 w 139"/>
                  <a:gd name="T67" fmla="*/ 83 h 139"/>
                  <a:gd name="T68" fmla="*/ 2 w 139"/>
                  <a:gd name="T69" fmla="*/ 89 h 139"/>
                  <a:gd name="T70" fmla="*/ 5 w 139"/>
                  <a:gd name="T71" fmla="*/ 96 h 139"/>
                  <a:gd name="T72" fmla="*/ 7 w 139"/>
                  <a:gd name="T73" fmla="*/ 101 h 139"/>
                  <a:gd name="T74" fmla="*/ 11 w 139"/>
                  <a:gd name="T75" fmla="*/ 107 h 139"/>
                  <a:gd name="T76" fmla="*/ 20 w 139"/>
                  <a:gd name="T77" fmla="*/ 119 h 139"/>
                  <a:gd name="T78" fmla="*/ 31 w 139"/>
                  <a:gd name="T79" fmla="*/ 127 h 139"/>
                  <a:gd name="T80" fmla="*/ 43 w 139"/>
                  <a:gd name="T81" fmla="*/ 134 h 139"/>
                  <a:gd name="T82" fmla="*/ 55 w 139"/>
                  <a:gd name="T83" fmla="*/ 137 h 139"/>
                  <a:gd name="T84" fmla="*/ 69 w 139"/>
                  <a:gd name="T85" fmla="*/ 139 h 139"/>
                  <a:gd name="T86" fmla="*/ 75 w 139"/>
                  <a:gd name="T87" fmla="*/ 138 h 139"/>
                  <a:gd name="T88" fmla="*/ 75 w 139"/>
                  <a:gd name="T89" fmla="*/ 137 h 139"/>
                  <a:gd name="T90" fmla="*/ 76 w 139"/>
                  <a:gd name="T91" fmla="*/ 137 h 139"/>
                  <a:gd name="T92" fmla="*/ 78 w 139"/>
                  <a:gd name="T93" fmla="*/ 137 h 139"/>
                  <a:gd name="T94" fmla="*/ 83 w 139"/>
                  <a:gd name="T95" fmla="*/ 137 h 139"/>
                  <a:gd name="T96" fmla="*/ 89 w 139"/>
                  <a:gd name="T97" fmla="*/ 135 h 139"/>
                  <a:gd name="T98" fmla="*/ 89 w 139"/>
                  <a:gd name="T99" fmla="*/ 134 h 139"/>
                  <a:gd name="T100" fmla="*/ 90 w 139"/>
                  <a:gd name="T101" fmla="*/ 134 h 139"/>
                  <a:gd name="T102" fmla="*/ 92 w 139"/>
                  <a:gd name="T103" fmla="*/ 134 h 139"/>
                  <a:gd name="T104" fmla="*/ 96 w 139"/>
                  <a:gd name="T105" fmla="*/ 134 h 139"/>
                  <a:gd name="T106" fmla="*/ 101 w 139"/>
                  <a:gd name="T107" fmla="*/ 130 h 139"/>
                  <a:gd name="T108" fmla="*/ 107 w 139"/>
                  <a:gd name="T109" fmla="*/ 127 h 139"/>
                  <a:gd name="T110" fmla="*/ 112 w 139"/>
                  <a:gd name="T111" fmla="*/ 123 h 139"/>
                  <a:gd name="T112" fmla="*/ 118 w 139"/>
                  <a:gd name="T113" fmla="*/ 11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118" y="119"/>
                    </a:move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4" name="Freeform 36">
                <a:extLst>
                  <a:ext uri="{FF2B5EF4-FFF2-40B4-BE49-F238E27FC236}">
                    <a16:creationId xmlns:a16="http://schemas.microsoft.com/office/drawing/2014/main" id="{1A2D9AAD-E219-AEF5-8370-11B726EC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811338"/>
                <a:ext cx="3805237" cy="1447800"/>
              </a:xfrm>
              <a:custGeom>
                <a:avLst/>
                <a:gdLst>
                  <a:gd name="T0" fmla="*/ 12308 w 14378"/>
                  <a:gd name="T1" fmla="*/ 1858 h 5473"/>
                  <a:gd name="T2" fmla="*/ 12841 w 14378"/>
                  <a:gd name="T3" fmla="*/ 1760 h 5473"/>
                  <a:gd name="T4" fmla="*/ 13334 w 14378"/>
                  <a:gd name="T5" fmla="*/ 1832 h 5473"/>
                  <a:gd name="T6" fmla="*/ 13854 w 14378"/>
                  <a:gd name="T7" fmla="*/ 2049 h 5473"/>
                  <a:gd name="T8" fmla="*/ 14378 w 14378"/>
                  <a:gd name="T9" fmla="*/ 2130 h 5473"/>
                  <a:gd name="T10" fmla="*/ 14378 w 14378"/>
                  <a:gd name="T11" fmla="*/ 1454 h 5473"/>
                  <a:gd name="T12" fmla="*/ 13863 w 14378"/>
                  <a:gd name="T13" fmla="*/ 1396 h 5473"/>
                  <a:gd name="T14" fmla="*/ 13369 w 14378"/>
                  <a:gd name="T15" fmla="*/ 1476 h 5473"/>
                  <a:gd name="T16" fmla="*/ 12858 w 14378"/>
                  <a:gd name="T17" fmla="*/ 1418 h 5473"/>
                  <a:gd name="T18" fmla="*/ 12295 w 14378"/>
                  <a:gd name="T19" fmla="*/ 1493 h 5473"/>
                  <a:gd name="T20" fmla="*/ 11308 w 14378"/>
                  <a:gd name="T21" fmla="*/ 1342 h 5473"/>
                  <a:gd name="T22" fmla="*/ 10317 w 14378"/>
                  <a:gd name="T23" fmla="*/ 1080 h 5473"/>
                  <a:gd name="T24" fmla="*/ 9221 w 14378"/>
                  <a:gd name="T25" fmla="*/ 960 h 5473"/>
                  <a:gd name="T26" fmla="*/ 8221 w 14378"/>
                  <a:gd name="T27" fmla="*/ 912 h 5473"/>
                  <a:gd name="T28" fmla="*/ 6151 w 14378"/>
                  <a:gd name="T29" fmla="*/ 507 h 5473"/>
                  <a:gd name="T30" fmla="*/ 5142 w 14378"/>
                  <a:gd name="T31" fmla="*/ 409 h 5473"/>
                  <a:gd name="T32" fmla="*/ 4103 w 14378"/>
                  <a:gd name="T33" fmla="*/ 18 h 5473"/>
                  <a:gd name="T34" fmla="*/ 2566 w 14378"/>
                  <a:gd name="T35" fmla="*/ 0 h 5473"/>
                  <a:gd name="T36" fmla="*/ 2046 w 14378"/>
                  <a:gd name="T37" fmla="*/ 170 h 5473"/>
                  <a:gd name="T38" fmla="*/ 1517 w 14378"/>
                  <a:gd name="T39" fmla="*/ 174 h 5473"/>
                  <a:gd name="T40" fmla="*/ 1282 w 14378"/>
                  <a:gd name="T41" fmla="*/ 400 h 5473"/>
                  <a:gd name="T42" fmla="*/ 1020 w 14378"/>
                  <a:gd name="T43" fmla="*/ 516 h 5473"/>
                  <a:gd name="T44" fmla="*/ 771 w 14378"/>
                  <a:gd name="T45" fmla="*/ 1223 h 5473"/>
                  <a:gd name="T46" fmla="*/ 323 w 14378"/>
                  <a:gd name="T47" fmla="*/ 1894 h 5473"/>
                  <a:gd name="T48" fmla="*/ 238 w 14378"/>
                  <a:gd name="T49" fmla="*/ 1943 h 5473"/>
                  <a:gd name="T50" fmla="*/ 56 w 14378"/>
                  <a:gd name="T51" fmla="*/ 2934 h 5473"/>
                  <a:gd name="T52" fmla="*/ 0 w 14378"/>
                  <a:gd name="T53" fmla="*/ 3623 h 5473"/>
                  <a:gd name="T54" fmla="*/ 0 w 14378"/>
                  <a:gd name="T55" fmla="*/ 5473 h 5473"/>
                  <a:gd name="T56" fmla="*/ 82 w 14378"/>
                  <a:gd name="T57" fmla="*/ 4364 h 5473"/>
                  <a:gd name="T58" fmla="*/ 233 w 14378"/>
                  <a:gd name="T59" fmla="*/ 3245 h 5473"/>
                  <a:gd name="T60" fmla="*/ 491 w 14378"/>
                  <a:gd name="T61" fmla="*/ 2903 h 5473"/>
                  <a:gd name="T62" fmla="*/ 788 w 14378"/>
                  <a:gd name="T63" fmla="*/ 2414 h 5473"/>
                  <a:gd name="T64" fmla="*/ 930 w 14378"/>
                  <a:gd name="T65" fmla="*/ 2245 h 5473"/>
                  <a:gd name="T66" fmla="*/ 1171 w 14378"/>
                  <a:gd name="T67" fmla="*/ 1898 h 5473"/>
                  <a:gd name="T68" fmla="*/ 1548 w 14378"/>
                  <a:gd name="T69" fmla="*/ 1396 h 5473"/>
                  <a:gd name="T70" fmla="*/ 2050 w 14378"/>
                  <a:gd name="T71" fmla="*/ 1227 h 5473"/>
                  <a:gd name="T72" fmla="*/ 2538 w 14378"/>
                  <a:gd name="T73" fmla="*/ 912 h 5473"/>
                  <a:gd name="T74" fmla="*/ 3067 w 14378"/>
                  <a:gd name="T75" fmla="*/ 739 h 5473"/>
                  <a:gd name="T76" fmla="*/ 4103 w 14378"/>
                  <a:gd name="T77" fmla="*/ 711 h 5473"/>
                  <a:gd name="T78" fmla="*/ 5124 w 14378"/>
                  <a:gd name="T79" fmla="*/ 907 h 5473"/>
                  <a:gd name="T80" fmla="*/ 6133 w 14378"/>
                  <a:gd name="T81" fmla="*/ 939 h 5473"/>
                  <a:gd name="T82" fmla="*/ 7173 w 14378"/>
                  <a:gd name="T83" fmla="*/ 1133 h 5473"/>
                  <a:gd name="T84" fmla="*/ 8230 w 14378"/>
                  <a:gd name="T85" fmla="*/ 1129 h 5473"/>
                  <a:gd name="T86" fmla="*/ 9256 w 14378"/>
                  <a:gd name="T87" fmla="*/ 1374 h 5473"/>
                  <a:gd name="T88" fmla="*/ 9461 w 14378"/>
                  <a:gd name="T89" fmla="*/ 1410 h 5473"/>
                  <a:gd name="T90" fmla="*/ 10256 w 14378"/>
                  <a:gd name="T91" fmla="*/ 1508 h 5473"/>
                  <a:gd name="T92" fmla="*/ 11256 w 14378"/>
                  <a:gd name="T93" fmla="*/ 1574 h 5473"/>
                  <a:gd name="T94" fmla="*/ 12308 w 14378"/>
                  <a:gd name="T95" fmla="*/ 1858 h 5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78" h="5473">
                    <a:moveTo>
                      <a:pt x="12308" y="1858"/>
                    </a:moveTo>
                    <a:lnTo>
                      <a:pt x="12841" y="1760"/>
                    </a:lnTo>
                    <a:lnTo>
                      <a:pt x="13334" y="1832"/>
                    </a:lnTo>
                    <a:lnTo>
                      <a:pt x="13854" y="2049"/>
                    </a:lnTo>
                    <a:lnTo>
                      <a:pt x="14378" y="2130"/>
                    </a:lnTo>
                    <a:lnTo>
                      <a:pt x="14378" y="1454"/>
                    </a:lnTo>
                    <a:lnTo>
                      <a:pt x="13863" y="1396"/>
                    </a:lnTo>
                    <a:lnTo>
                      <a:pt x="13369" y="1476"/>
                    </a:lnTo>
                    <a:lnTo>
                      <a:pt x="12858" y="1418"/>
                    </a:lnTo>
                    <a:lnTo>
                      <a:pt x="12295" y="1493"/>
                    </a:lnTo>
                    <a:lnTo>
                      <a:pt x="11308" y="1342"/>
                    </a:lnTo>
                    <a:lnTo>
                      <a:pt x="10317" y="1080"/>
                    </a:lnTo>
                    <a:lnTo>
                      <a:pt x="9221" y="960"/>
                    </a:lnTo>
                    <a:lnTo>
                      <a:pt x="8221" y="912"/>
                    </a:lnTo>
                    <a:lnTo>
                      <a:pt x="6151" y="507"/>
                    </a:lnTo>
                    <a:lnTo>
                      <a:pt x="5142" y="409"/>
                    </a:lnTo>
                    <a:lnTo>
                      <a:pt x="4103" y="18"/>
                    </a:lnTo>
                    <a:lnTo>
                      <a:pt x="2566" y="0"/>
                    </a:lnTo>
                    <a:lnTo>
                      <a:pt x="2046" y="170"/>
                    </a:lnTo>
                    <a:lnTo>
                      <a:pt x="1517" y="174"/>
                    </a:lnTo>
                    <a:lnTo>
                      <a:pt x="1282" y="400"/>
                    </a:lnTo>
                    <a:lnTo>
                      <a:pt x="1020" y="516"/>
                    </a:lnTo>
                    <a:lnTo>
                      <a:pt x="771" y="1223"/>
                    </a:lnTo>
                    <a:lnTo>
                      <a:pt x="323" y="1894"/>
                    </a:lnTo>
                    <a:lnTo>
                      <a:pt x="238" y="1943"/>
                    </a:lnTo>
                    <a:lnTo>
                      <a:pt x="56" y="2934"/>
                    </a:lnTo>
                    <a:lnTo>
                      <a:pt x="0" y="3623"/>
                    </a:lnTo>
                    <a:lnTo>
                      <a:pt x="0" y="5473"/>
                    </a:lnTo>
                    <a:lnTo>
                      <a:pt x="82" y="4364"/>
                    </a:lnTo>
                    <a:lnTo>
                      <a:pt x="233" y="3245"/>
                    </a:lnTo>
                    <a:lnTo>
                      <a:pt x="491" y="2903"/>
                    </a:lnTo>
                    <a:lnTo>
                      <a:pt x="788" y="2414"/>
                    </a:lnTo>
                    <a:lnTo>
                      <a:pt x="930" y="2245"/>
                    </a:lnTo>
                    <a:lnTo>
                      <a:pt x="1171" y="1898"/>
                    </a:lnTo>
                    <a:lnTo>
                      <a:pt x="1548" y="1396"/>
                    </a:lnTo>
                    <a:lnTo>
                      <a:pt x="2050" y="1227"/>
                    </a:lnTo>
                    <a:lnTo>
                      <a:pt x="2538" y="912"/>
                    </a:lnTo>
                    <a:lnTo>
                      <a:pt x="3067" y="739"/>
                    </a:lnTo>
                    <a:lnTo>
                      <a:pt x="4103" y="711"/>
                    </a:lnTo>
                    <a:lnTo>
                      <a:pt x="5124" y="907"/>
                    </a:lnTo>
                    <a:lnTo>
                      <a:pt x="6133" y="939"/>
                    </a:lnTo>
                    <a:lnTo>
                      <a:pt x="7173" y="1133"/>
                    </a:lnTo>
                    <a:lnTo>
                      <a:pt x="8230" y="1129"/>
                    </a:lnTo>
                    <a:lnTo>
                      <a:pt x="9256" y="1374"/>
                    </a:lnTo>
                    <a:lnTo>
                      <a:pt x="9461" y="1410"/>
                    </a:lnTo>
                    <a:lnTo>
                      <a:pt x="10256" y="1508"/>
                    </a:lnTo>
                    <a:lnTo>
                      <a:pt x="11256" y="1574"/>
                    </a:lnTo>
                    <a:lnTo>
                      <a:pt x="12308" y="1858"/>
                    </a:lnTo>
                    <a:close/>
                  </a:path>
                </a:pathLst>
              </a:custGeom>
              <a:solidFill>
                <a:srgbClr val="BDFF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5" name="Freeform 37">
                <a:extLst>
                  <a:ext uri="{FF2B5EF4-FFF2-40B4-BE49-F238E27FC236}">
                    <a16:creationId xmlns:a16="http://schemas.microsoft.com/office/drawing/2014/main" id="{03204135-8FEE-59E3-5E1E-BF5624596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1911351"/>
                <a:ext cx="3806825" cy="1766888"/>
              </a:xfrm>
              <a:custGeom>
                <a:avLst/>
                <a:gdLst>
                  <a:gd name="T0" fmla="*/ 14387 w 14387"/>
                  <a:gd name="T1" fmla="*/ 1458 h 6675"/>
                  <a:gd name="T2" fmla="*/ 13863 w 14387"/>
                  <a:gd name="T3" fmla="*/ 1520 h 6675"/>
                  <a:gd name="T4" fmla="*/ 13366 w 14387"/>
                  <a:gd name="T5" fmla="*/ 1351 h 6675"/>
                  <a:gd name="T6" fmla="*/ 12842 w 14387"/>
                  <a:gd name="T7" fmla="*/ 1307 h 6675"/>
                  <a:gd name="T8" fmla="*/ 12335 w 14387"/>
                  <a:gd name="T9" fmla="*/ 1191 h 6675"/>
                  <a:gd name="T10" fmla="*/ 11305 w 14387"/>
                  <a:gd name="T11" fmla="*/ 1111 h 6675"/>
                  <a:gd name="T12" fmla="*/ 10265 w 14387"/>
                  <a:gd name="T13" fmla="*/ 978 h 6675"/>
                  <a:gd name="T14" fmla="*/ 9243 w 14387"/>
                  <a:gd name="T15" fmla="*/ 800 h 6675"/>
                  <a:gd name="T16" fmla="*/ 8222 w 14387"/>
                  <a:gd name="T17" fmla="*/ 693 h 6675"/>
                  <a:gd name="T18" fmla="*/ 7182 w 14387"/>
                  <a:gd name="T19" fmla="*/ 489 h 6675"/>
                  <a:gd name="T20" fmla="*/ 6169 w 14387"/>
                  <a:gd name="T21" fmla="*/ 427 h 6675"/>
                  <a:gd name="T22" fmla="*/ 5120 w 14387"/>
                  <a:gd name="T23" fmla="*/ 382 h 6675"/>
                  <a:gd name="T24" fmla="*/ 4116 w 14387"/>
                  <a:gd name="T25" fmla="*/ 18 h 6675"/>
                  <a:gd name="T26" fmla="*/ 3059 w 14387"/>
                  <a:gd name="T27" fmla="*/ 0 h 6675"/>
                  <a:gd name="T28" fmla="*/ 2553 w 14387"/>
                  <a:gd name="T29" fmla="*/ 115 h 6675"/>
                  <a:gd name="T30" fmla="*/ 2046 w 14387"/>
                  <a:gd name="T31" fmla="*/ 284 h 6675"/>
                  <a:gd name="T32" fmla="*/ 1530 w 14387"/>
                  <a:gd name="T33" fmla="*/ 550 h 6675"/>
                  <a:gd name="T34" fmla="*/ 1282 w 14387"/>
                  <a:gd name="T35" fmla="*/ 906 h 6675"/>
                  <a:gd name="T36" fmla="*/ 1007 w 14387"/>
                  <a:gd name="T37" fmla="*/ 987 h 6675"/>
                  <a:gd name="T38" fmla="*/ 767 w 14387"/>
                  <a:gd name="T39" fmla="*/ 1209 h 6675"/>
                  <a:gd name="T40" fmla="*/ 509 w 14387"/>
                  <a:gd name="T41" fmla="*/ 1839 h 6675"/>
                  <a:gd name="T42" fmla="*/ 234 w 14387"/>
                  <a:gd name="T43" fmla="*/ 2293 h 6675"/>
                  <a:gd name="T44" fmla="*/ 163 w 14387"/>
                  <a:gd name="T45" fmla="*/ 2666 h 6675"/>
                  <a:gd name="T46" fmla="*/ 91 w 14387"/>
                  <a:gd name="T47" fmla="*/ 3102 h 6675"/>
                  <a:gd name="T48" fmla="*/ 0 w 14387"/>
                  <a:gd name="T49" fmla="*/ 3591 h 6675"/>
                  <a:gd name="T50" fmla="*/ 0 w 14387"/>
                  <a:gd name="T51" fmla="*/ 6675 h 6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87" h="6675">
                    <a:moveTo>
                      <a:pt x="14387" y="1458"/>
                    </a:moveTo>
                    <a:lnTo>
                      <a:pt x="13863" y="1520"/>
                    </a:lnTo>
                    <a:lnTo>
                      <a:pt x="13366" y="1351"/>
                    </a:lnTo>
                    <a:lnTo>
                      <a:pt x="12842" y="1307"/>
                    </a:lnTo>
                    <a:lnTo>
                      <a:pt x="12335" y="1191"/>
                    </a:lnTo>
                    <a:lnTo>
                      <a:pt x="11305" y="1111"/>
                    </a:lnTo>
                    <a:lnTo>
                      <a:pt x="10265" y="978"/>
                    </a:lnTo>
                    <a:lnTo>
                      <a:pt x="9243" y="800"/>
                    </a:lnTo>
                    <a:lnTo>
                      <a:pt x="8222" y="693"/>
                    </a:lnTo>
                    <a:lnTo>
                      <a:pt x="7182" y="489"/>
                    </a:lnTo>
                    <a:lnTo>
                      <a:pt x="6169" y="427"/>
                    </a:lnTo>
                    <a:lnTo>
                      <a:pt x="5120" y="382"/>
                    </a:lnTo>
                    <a:lnTo>
                      <a:pt x="4116" y="18"/>
                    </a:lnTo>
                    <a:lnTo>
                      <a:pt x="3059" y="0"/>
                    </a:lnTo>
                    <a:lnTo>
                      <a:pt x="2553" y="115"/>
                    </a:lnTo>
                    <a:lnTo>
                      <a:pt x="2046" y="284"/>
                    </a:lnTo>
                    <a:lnTo>
                      <a:pt x="1530" y="550"/>
                    </a:lnTo>
                    <a:lnTo>
                      <a:pt x="1282" y="906"/>
                    </a:lnTo>
                    <a:lnTo>
                      <a:pt x="1007" y="987"/>
                    </a:lnTo>
                    <a:lnTo>
                      <a:pt x="767" y="1209"/>
                    </a:lnTo>
                    <a:lnTo>
                      <a:pt x="509" y="1839"/>
                    </a:lnTo>
                    <a:lnTo>
                      <a:pt x="234" y="2293"/>
                    </a:lnTo>
                    <a:lnTo>
                      <a:pt x="163" y="2666"/>
                    </a:lnTo>
                    <a:lnTo>
                      <a:pt x="91" y="3102"/>
                    </a:lnTo>
                    <a:lnTo>
                      <a:pt x="0" y="3591"/>
                    </a:lnTo>
                    <a:lnTo>
                      <a:pt x="0" y="6675"/>
                    </a:lnTo>
                  </a:path>
                </a:pathLst>
              </a:custGeom>
              <a:noFill/>
              <a:ln w="15875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6" name="Freeform 38">
                <a:extLst>
                  <a:ext uri="{FF2B5EF4-FFF2-40B4-BE49-F238E27FC236}">
                    <a16:creationId xmlns:a16="http://schemas.microsoft.com/office/drawing/2014/main" id="{EB6ECFCD-F24C-DADF-30F0-2A5FB675C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025" y="22129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9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2 h 138"/>
                  <a:gd name="T76" fmla="*/ 133 w 138"/>
                  <a:gd name="T77" fmla="*/ 90 h 138"/>
                  <a:gd name="T78" fmla="*/ 133 w 138"/>
                  <a:gd name="T79" fmla="*/ 89 h 138"/>
                  <a:gd name="T80" fmla="*/ 134 w 138"/>
                  <a:gd name="T81" fmla="*/ 89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7" name="Freeform 39">
                <a:extLst>
                  <a:ext uri="{FF2B5EF4-FFF2-40B4-BE49-F238E27FC236}">
                    <a16:creationId xmlns:a16="http://schemas.microsoft.com/office/drawing/2014/main" id="{0F05F616-E09F-0FAD-7587-0051BCC1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763" y="2379663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3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1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3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3 w 138"/>
                  <a:gd name="T33" fmla="*/ 134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9 w 138"/>
                  <a:gd name="T49" fmla="*/ 135 h 139"/>
                  <a:gd name="T50" fmla="*/ 89 w 138"/>
                  <a:gd name="T51" fmla="*/ 134 h 139"/>
                  <a:gd name="T52" fmla="*/ 90 w 138"/>
                  <a:gd name="T53" fmla="*/ 134 h 139"/>
                  <a:gd name="T54" fmla="*/ 92 w 138"/>
                  <a:gd name="T55" fmla="*/ 134 h 139"/>
                  <a:gd name="T56" fmla="*/ 96 w 138"/>
                  <a:gd name="T57" fmla="*/ 134 h 139"/>
                  <a:gd name="T58" fmla="*/ 101 w 138"/>
                  <a:gd name="T59" fmla="*/ 130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3 h 139"/>
                  <a:gd name="T84" fmla="*/ 136 w 138"/>
                  <a:gd name="T85" fmla="*/ 79 h 139"/>
                  <a:gd name="T86" fmla="*/ 136 w 138"/>
                  <a:gd name="T87" fmla="*/ 77 h 139"/>
                  <a:gd name="T88" fmla="*/ 136 w 138"/>
                  <a:gd name="T89" fmla="*/ 76 h 139"/>
                  <a:gd name="T90" fmla="*/ 137 w 138"/>
                  <a:gd name="T91" fmla="*/ 76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1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6 w 138"/>
                  <a:gd name="T107" fmla="*/ 5 h 139"/>
                  <a:gd name="T108" fmla="*/ 89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3"/>
                    </a:lnTo>
                    <a:lnTo>
                      <a:pt x="136" y="79"/>
                    </a:lnTo>
                    <a:lnTo>
                      <a:pt x="136" y="77"/>
                    </a:lnTo>
                    <a:lnTo>
                      <a:pt x="136" y="76"/>
                    </a:lnTo>
                    <a:lnTo>
                      <a:pt x="137" y="76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8" name="Freeform 40">
                <a:extLst>
                  <a:ext uri="{FF2B5EF4-FFF2-40B4-BE49-F238E27FC236}">
                    <a16:creationId xmlns:a16="http://schemas.microsoft.com/office/drawing/2014/main" id="{43B06F00-3B58-578E-3990-78DADCFFA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2463801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39" name="Freeform 41">
                <a:extLst>
                  <a:ext uri="{FF2B5EF4-FFF2-40B4-BE49-F238E27FC236}">
                    <a16:creationId xmlns:a16="http://schemas.microsoft.com/office/drawing/2014/main" id="{6E238452-558F-AC25-E428-B769254B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738" y="2500313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2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2 w 138"/>
                  <a:gd name="T33" fmla="*/ 133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5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5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0" name="Freeform 42">
                <a:extLst>
                  <a:ext uri="{FF2B5EF4-FFF2-40B4-BE49-F238E27FC236}">
                    <a16:creationId xmlns:a16="http://schemas.microsoft.com/office/drawing/2014/main" id="{7F81589F-AE4D-6556-E031-B4671BDC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688" y="259873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2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2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1" name="Freeform 43">
                <a:extLst>
                  <a:ext uri="{FF2B5EF4-FFF2-40B4-BE49-F238E27FC236}">
                    <a16:creationId xmlns:a16="http://schemas.microsoft.com/office/drawing/2014/main" id="{C4FB87F8-BE44-0B78-B9D4-449F8FE7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638" y="2714626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2" name="Freeform 44">
                <a:extLst>
                  <a:ext uri="{FF2B5EF4-FFF2-40B4-BE49-F238E27FC236}">
                    <a16:creationId xmlns:a16="http://schemas.microsoft.com/office/drawing/2014/main" id="{7B9001A0-9284-7809-25B3-EC895C436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700" y="275590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6 w 139"/>
                  <a:gd name="T23" fmla="*/ 96 h 138"/>
                  <a:gd name="T24" fmla="*/ 8 w 139"/>
                  <a:gd name="T25" fmla="*/ 101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3" name="Freeform 45">
                <a:extLst>
                  <a:ext uri="{FF2B5EF4-FFF2-40B4-BE49-F238E27FC236}">
                    <a16:creationId xmlns:a16="http://schemas.microsoft.com/office/drawing/2014/main" id="{32B63EE6-A896-1854-94FC-1BB7BD1A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2792413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2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8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3 w 139"/>
                  <a:gd name="T73" fmla="*/ 96 h 139"/>
                  <a:gd name="T74" fmla="*/ 133 w 139"/>
                  <a:gd name="T75" fmla="*/ 92 h 139"/>
                  <a:gd name="T76" fmla="*/ 133 w 139"/>
                  <a:gd name="T77" fmla="*/ 90 h 139"/>
                  <a:gd name="T78" fmla="*/ 133 w 139"/>
                  <a:gd name="T79" fmla="*/ 89 h 139"/>
                  <a:gd name="T80" fmla="*/ 134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3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4" name="Freeform 46">
                <a:extLst>
                  <a:ext uri="{FF2B5EF4-FFF2-40B4-BE49-F238E27FC236}">
                    <a16:creationId xmlns:a16="http://schemas.microsoft.com/office/drawing/2014/main" id="{74505F45-8921-390C-DE44-F8DDE9C4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2843213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5" name="Freeform 47">
                <a:extLst>
                  <a:ext uri="{FF2B5EF4-FFF2-40B4-BE49-F238E27FC236}">
                    <a16:creationId xmlns:a16="http://schemas.microsoft.com/office/drawing/2014/main" id="{594FDA89-7716-6C1B-5771-7C592F3DD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001963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90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6" name="Freeform 48">
                <a:extLst>
                  <a:ext uri="{FF2B5EF4-FFF2-40B4-BE49-F238E27FC236}">
                    <a16:creationId xmlns:a16="http://schemas.microsoft.com/office/drawing/2014/main" id="{B7706D8A-6D82-EA96-6865-8DF6023C9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05435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7" name="Freeform 49">
                <a:extLst>
                  <a:ext uri="{FF2B5EF4-FFF2-40B4-BE49-F238E27FC236}">
                    <a16:creationId xmlns:a16="http://schemas.microsoft.com/office/drawing/2014/main" id="{0E59F4AD-9EFF-FC33-AE93-271E8379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233738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8" name="Freeform 50">
                <a:extLst>
                  <a:ext uri="{FF2B5EF4-FFF2-40B4-BE49-F238E27FC236}">
                    <a16:creationId xmlns:a16="http://schemas.microsoft.com/office/drawing/2014/main" id="{23ACADB8-F88B-02F4-E4B5-056CC03A5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365918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49" name="Freeform 51">
                <a:extLst>
                  <a:ext uri="{FF2B5EF4-FFF2-40B4-BE49-F238E27FC236}">
                    <a16:creationId xmlns:a16="http://schemas.microsoft.com/office/drawing/2014/main" id="{1FC537ED-1001-56E7-23F6-9EA90AB3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525" y="2154238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5 w 139"/>
                  <a:gd name="T3" fmla="*/ 1 h 139"/>
                  <a:gd name="T4" fmla="*/ 43 w 139"/>
                  <a:gd name="T5" fmla="*/ 6 h 139"/>
                  <a:gd name="T6" fmla="*/ 31 w 139"/>
                  <a:gd name="T7" fmla="*/ 12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6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8 h 139"/>
                  <a:gd name="T28" fmla="*/ 21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9 w 139"/>
                  <a:gd name="T65" fmla="*/ 119 h 139"/>
                  <a:gd name="T66" fmla="*/ 123 w 139"/>
                  <a:gd name="T67" fmla="*/ 113 h 139"/>
                  <a:gd name="T68" fmla="*/ 127 w 139"/>
                  <a:gd name="T69" fmla="*/ 108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6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9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8 h 139"/>
                  <a:gd name="T106" fmla="*/ 96 w 139"/>
                  <a:gd name="T107" fmla="*/ 6 h 139"/>
                  <a:gd name="T108" fmla="*/ 89 w 139"/>
                  <a:gd name="T109" fmla="*/ 3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5" y="1"/>
                    </a:lnTo>
                    <a:lnTo>
                      <a:pt x="43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6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9" y="119"/>
                    </a:lnTo>
                    <a:lnTo>
                      <a:pt x="123" y="113"/>
                    </a:lnTo>
                    <a:lnTo>
                      <a:pt x="127" y="108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6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9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6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0" name="Freeform 52">
                <a:extLst>
                  <a:ext uri="{FF2B5EF4-FFF2-40B4-BE49-F238E27FC236}">
                    <a16:creationId xmlns:a16="http://schemas.microsoft.com/office/drawing/2014/main" id="{DF1A1D3F-A62D-69F0-25CD-C393FA2BF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" y="2133601"/>
                <a:ext cx="36512" cy="36513"/>
              </a:xfrm>
              <a:custGeom>
                <a:avLst/>
                <a:gdLst>
                  <a:gd name="T0" fmla="*/ 70 w 139"/>
                  <a:gd name="T1" fmla="*/ 0 h 139"/>
                  <a:gd name="T2" fmla="*/ 56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2 w 139"/>
                  <a:gd name="T11" fmla="*/ 30 h 139"/>
                  <a:gd name="T12" fmla="*/ 6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3 w 139"/>
                  <a:gd name="T21" fmla="*/ 89 h 139"/>
                  <a:gd name="T22" fmla="*/ 6 w 139"/>
                  <a:gd name="T23" fmla="*/ 96 h 139"/>
                  <a:gd name="T24" fmla="*/ 8 w 139"/>
                  <a:gd name="T25" fmla="*/ 101 h 139"/>
                  <a:gd name="T26" fmla="*/ 12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3 h 139"/>
                  <a:gd name="T34" fmla="*/ 56 w 139"/>
                  <a:gd name="T35" fmla="*/ 137 h 139"/>
                  <a:gd name="T36" fmla="*/ 70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3 h 139"/>
                  <a:gd name="T52" fmla="*/ 90 w 139"/>
                  <a:gd name="T53" fmla="*/ 133 h 139"/>
                  <a:gd name="T54" fmla="*/ 92 w 139"/>
                  <a:gd name="T55" fmla="*/ 133 h 139"/>
                  <a:gd name="T56" fmla="*/ 96 w 139"/>
                  <a:gd name="T57" fmla="*/ 133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3 w 139"/>
                  <a:gd name="T63" fmla="*/ 122 h 139"/>
                  <a:gd name="T64" fmla="*/ 119 w 139"/>
                  <a:gd name="T65" fmla="*/ 118 h 139"/>
                  <a:gd name="T66" fmla="*/ 123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8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0 h 139"/>
                  <a:gd name="T100" fmla="*/ 119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70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70" y="0"/>
                    </a:moveTo>
                    <a:lnTo>
                      <a:pt x="56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6" y="137"/>
                    </a:lnTo>
                    <a:lnTo>
                      <a:pt x="70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1" name="Freeform 53">
                <a:extLst>
                  <a:ext uri="{FF2B5EF4-FFF2-40B4-BE49-F238E27FC236}">
                    <a16:creationId xmlns:a16="http://schemas.microsoft.com/office/drawing/2014/main" id="{FAE747F4-9EB8-0292-B425-8DF61EA0A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038351"/>
                <a:ext cx="36512" cy="38100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1 w 139"/>
                  <a:gd name="T9" fmla="*/ 20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1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2 w 139"/>
                  <a:gd name="T67" fmla="*/ 112 h 139"/>
                  <a:gd name="T68" fmla="*/ 127 w 139"/>
                  <a:gd name="T69" fmla="*/ 107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2" name="Freeform 54">
                <a:extLst>
                  <a:ext uri="{FF2B5EF4-FFF2-40B4-BE49-F238E27FC236}">
                    <a16:creationId xmlns:a16="http://schemas.microsoft.com/office/drawing/2014/main" id="{554107E1-3B74-9E31-D8F1-EC279F9FC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163" y="1968501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0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9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0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2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6 h 138"/>
                  <a:gd name="T74" fmla="*/ 133 w 139"/>
                  <a:gd name="T75" fmla="*/ 92 h 138"/>
                  <a:gd name="T76" fmla="*/ 133 w 139"/>
                  <a:gd name="T77" fmla="*/ 90 h 138"/>
                  <a:gd name="T78" fmla="*/ 133 w 139"/>
                  <a:gd name="T79" fmla="*/ 89 h 138"/>
                  <a:gd name="T80" fmla="*/ 134 w 139"/>
                  <a:gd name="T81" fmla="*/ 89 h 138"/>
                  <a:gd name="T82" fmla="*/ 136 w 139"/>
                  <a:gd name="T83" fmla="*/ 82 h 138"/>
                  <a:gd name="T84" fmla="*/ 136 w 139"/>
                  <a:gd name="T85" fmla="*/ 78 h 138"/>
                  <a:gd name="T86" fmla="*/ 136 w 139"/>
                  <a:gd name="T87" fmla="*/ 76 h 138"/>
                  <a:gd name="T88" fmla="*/ 136 w 139"/>
                  <a:gd name="T89" fmla="*/ 75 h 138"/>
                  <a:gd name="T90" fmla="*/ 137 w 139"/>
                  <a:gd name="T91" fmla="*/ 75 h 138"/>
                  <a:gd name="T92" fmla="*/ 139 w 139"/>
                  <a:gd name="T93" fmla="*/ 69 h 138"/>
                  <a:gd name="T94" fmla="*/ 136 w 139"/>
                  <a:gd name="T95" fmla="*/ 55 h 138"/>
                  <a:gd name="T96" fmla="*/ 133 w 139"/>
                  <a:gd name="T97" fmla="*/ 43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2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9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3" name="Freeform 55">
                <a:extLst>
                  <a:ext uri="{FF2B5EF4-FFF2-40B4-BE49-F238E27FC236}">
                    <a16:creationId xmlns:a16="http://schemas.microsoft.com/office/drawing/2014/main" id="{B93ADDEE-4FBE-B60B-7DF8-62B9F178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513" y="1924051"/>
                <a:ext cx="38100" cy="36513"/>
              </a:xfrm>
              <a:custGeom>
                <a:avLst/>
                <a:gdLst>
                  <a:gd name="T0" fmla="*/ 70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6 w 139"/>
                  <a:gd name="T23" fmla="*/ 95 h 138"/>
                  <a:gd name="T24" fmla="*/ 8 w 139"/>
                  <a:gd name="T25" fmla="*/ 100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0 h 138"/>
                  <a:gd name="T72" fmla="*/ 134 w 139"/>
                  <a:gd name="T73" fmla="*/ 95 h 138"/>
                  <a:gd name="T74" fmla="*/ 134 w 139"/>
                  <a:gd name="T75" fmla="*/ 91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2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6" y="95"/>
                    </a:lnTo>
                    <a:lnTo>
                      <a:pt x="8" y="100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0"/>
                    </a:lnTo>
                    <a:lnTo>
                      <a:pt x="134" y="95"/>
                    </a:lnTo>
                    <a:lnTo>
                      <a:pt x="134" y="91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2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4" name="Freeform 56">
                <a:extLst>
                  <a:ext uri="{FF2B5EF4-FFF2-40B4-BE49-F238E27FC236}">
                    <a16:creationId xmlns:a16="http://schemas.microsoft.com/office/drawing/2014/main" id="{624FB3D9-11EB-FC81-2B53-708EC780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450" y="1893888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5" name="Freeform 57">
                <a:extLst>
                  <a:ext uri="{FF2B5EF4-FFF2-40B4-BE49-F238E27FC236}">
                    <a16:creationId xmlns:a16="http://schemas.microsoft.com/office/drawing/2014/main" id="{8C7E4D3A-2466-D26F-84D4-42276076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0" y="1898651"/>
                <a:ext cx="36512" cy="36513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2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5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5 h 138"/>
                  <a:gd name="T74" fmla="*/ 133 w 139"/>
                  <a:gd name="T75" fmla="*/ 91 h 138"/>
                  <a:gd name="T76" fmla="*/ 133 w 139"/>
                  <a:gd name="T77" fmla="*/ 89 h 138"/>
                  <a:gd name="T78" fmla="*/ 133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3 w 139"/>
                  <a:gd name="T97" fmla="*/ 42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6" name="Freeform 58">
                <a:extLst>
                  <a:ext uri="{FF2B5EF4-FFF2-40B4-BE49-F238E27FC236}">
                    <a16:creationId xmlns:a16="http://schemas.microsoft.com/office/drawing/2014/main" id="{34078AEE-A61D-BA3D-4D69-082E48AA1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1993901"/>
                <a:ext cx="36512" cy="38100"/>
              </a:xfrm>
              <a:custGeom>
                <a:avLst/>
                <a:gdLst>
                  <a:gd name="T0" fmla="*/ 69 w 139"/>
                  <a:gd name="T1" fmla="*/ 0 h 138"/>
                  <a:gd name="T2" fmla="*/ 55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0 w 139"/>
                  <a:gd name="T9" fmla="*/ 20 h 138"/>
                  <a:gd name="T10" fmla="*/ 11 w 139"/>
                  <a:gd name="T11" fmla="*/ 30 h 138"/>
                  <a:gd name="T12" fmla="*/ 5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2 w 139"/>
                  <a:gd name="T21" fmla="*/ 88 h 138"/>
                  <a:gd name="T22" fmla="*/ 5 w 139"/>
                  <a:gd name="T23" fmla="*/ 96 h 138"/>
                  <a:gd name="T24" fmla="*/ 7 w 139"/>
                  <a:gd name="T25" fmla="*/ 101 h 138"/>
                  <a:gd name="T26" fmla="*/ 11 w 139"/>
                  <a:gd name="T27" fmla="*/ 107 h 138"/>
                  <a:gd name="T28" fmla="*/ 20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5 w 139"/>
                  <a:gd name="T35" fmla="*/ 136 h 138"/>
                  <a:gd name="T36" fmla="*/ 69 w 139"/>
                  <a:gd name="T37" fmla="*/ 138 h 138"/>
                  <a:gd name="T38" fmla="*/ 75 w 139"/>
                  <a:gd name="T39" fmla="*/ 137 h 138"/>
                  <a:gd name="T40" fmla="*/ 75 w 139"/>
                  <a:gd name="T41" fmla="*/ 136 h 138"/>
                  <a:gd name="T42" fmla="*/ 76 w 139"/>
                  <a:gd name="T43" fmla="*/ 136 h 138"/>
                  <a:gd name="T44" fmla="*/ 78 w 139"/>
                  <a:gd name="T45" fmla="*/ 136 h 138"/>
                  <a:gd name="T46" fmla="*/ 82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2 w 139"/>
                  <a:gd name="T63" fmla="*/ 122 h 138"/>
                  <a:gd name="T64" fmla="*/ 118 w 139"/>
                  <a:gd name="T65" fmla="*/ 118 h 138"/>
                  <a:gd name="T66" fmla="*/ 122 w 139"/>
                  <a:gd name="T67" fmla="*/ 112 h 138"/>
                  <a:gd name="T68" fmla="*/ 126 w 139"/>
                  <a:gd name="T69" fmla="*/ 107 h 138"/>
                  <a:gd name="T70" fmla="*/ 129 w 139"/>
                  <a:gd name="T71" fmla="*/ 101 h 138"/>
                  <a:gd name="T72" fmla="*/ 133 w 139"/>
                  <a:gd name="T73" fmla="*/ 96 h 138"/>
                  <a:gd name="T74" fmla="*/ 133 w 139"/>
                  <a:gd name="T75" fmla="*/ 91 h 138"/>
                  <a:gd name="T76" fmla="*/ 133 w 139"/>
                  <a:gd name="T77" fmla="*/ 89 h 138"/>
                  <a:gd name="T78" fmla="*/ 133 w 139"/>
                  <a:gd name="T79" fmla="*/ 88 h 138"/>
                  <a:gd name="T80" fmla="*/ 134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3 w 139"/>
                  <a:gd name="T97" fmla="*/ 43 h 138"/>
                  <a:gd name="T98" fmla="*/ 126 w 139"/>
                  <a:gd name="T99" fmla="*/ 30 h 138"/>
                  <a:gd name="T100" fmla="*/ 118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2 w 139"/>
                  <a:gd name="T111" fmla="*/ 1 h 138"/>
                  <a:gd name="T112" fmla="*/ 69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7" name="Freeform 59">
                <a:extLst>
                  <a:ext uri="{FF2B5EF4-FFF2-40B4-BE49-F238E27FC236}">
                    <a16:creationId xmlns:a16="http://schemas.microsoft.com/office/drawing/2014/main" id="{13C689C2-78DA-9244-0D1C-1E7FB44D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775" y="2006601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8" name="Freeform 60">
                <a:extLst>
                  <a:ext uri="{FF2B5EF4-FFF2-40B4-BE49-F238E27FC236}">
                    <a16:creationId xmlns:a16="http://schemas.microsoft.com/office/drawing/2014/main" id="{9904C8AE-A2AF-2208-4D5A-E98859A0C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063" y="20224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9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9 w 138"/>
                  <a:gd name="T49" fmla="*/ 134 h 138"/>
                  <a:gd name="T50" fmla="*/ 89 w 138"/>
                  <a:gd name="T51" fmla="*/ 133 h 138"/>
                  <a:gd name="T52" fmla="*/ 90 w 138"/>
                  <a:gd name="T53" fmla="*/ 133 h 138"/>
                  <a:gd name="T54" fmla="*/ 92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2 h 138"/>
                  <a:gd name="T76" fmla="*/ 133 w 138"/>
                  <a:gd name="T77" fmla="*/ 90 h 138"/>
                  <a:gd name="T78" fmla="*/ 133 w 138"/>
                  <a:gd name="T79" fmla="*/ 89 h 138"/>
                  <a:gd name="T80" fmla="*/ 134 w 138"/>
                  <a:gd name="T81" fmla="*/ 89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9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59" name="Freeform 61">
                <a:extLst>
                  <a:ext uri="{FF2B5EF4-FFF2-40B4-BE49-F238E27FC236}">
                    <a16:creationId xmlns:a16="http://schemas.microsoft.com/office/drawing/2014/main" id="{95462DD7-A4A5-E2D1-6780-1D79D9FC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2076451"/>
                <a:ext cx="36512" cy="36513"/>
              </a:xfrm>
              <a:custGeom>
                <a:avLst/>
                <a:gdLst>
                  <a:gd name="T0" fmla="*/ 70 w 139"/>
                  <a:gd name="T1" fmla="*/ 0 h 138"/>
                  <a:gd name="T2" fmla="*/ 56 w 139"/>
                  <a:gd name="T3" fmla="*/ 1 h 138"/>
                  <a:gd name="T4" fmla="*/ 43 w 139"/>
                  <a:gd name="T5" fmla="*/ 5 h 138"/>
                  <a:gd name="T6" fmla="*/ 31 w 139"/>
                  <a:gd name="T7" fmla="*/ 11 h 138"/>
                  <a:gd name="T8" fmla="*/ 21 w 139"/>
                  <a:gd name="T9" fmla="*/ 20 h 138"/>
                  <a:gd name="T10" fmla="*/ 12 w 139"/>
                  <a:gd name="T11" fmla="*/ 30 h 138"/>
                  <a:gd name="T12" fmla="*/ 6 w 139"/>
                  <a:gd name="T13" fmla="*/ 43 h 138"/>
                  <a:gd name="T14" fmla="*/ 1 w 139"/>
                  <a:gd name="T15" fmla="*/ 55 h 138"/>
                  <a:gd name="T16" fmla="*/ 0 w 139"/>
                  <a:gd name="T17" fmla="*/ 69 h 138"/>
                  <a:gd name="T18" fmla="*/ 1 w 139"/>
                  <a:gd name="T19" fmla="*/ 82 h 138"/>
                  <a:gd name="T20" fmla="*/ 3 w 139"/>
                  <a:gd name="T21" fmla="*/ 88 h 138"/>
                  <a:gd name="T22" fmla="*/ 6 w 139"/>
                  <a:gd name="T23" fmla="*/ 96 h 138"/>
                  <a:gd name="T24" fmla="*/ 8 w 139"/>
                  <a:gd name="T25" fmla="*/ 101 h 138"/>
                  <a:gd name="T26" fmla="*/ 12 w 139"/>
                  <a:gd name="T27" fmla="*/ 107 h 138"/>
                  <a:gd name="T28" fmla="*/ 21 w 139"/>
                  <a:gd name="T29" fmla="*/ 118 h 138"/>
                  <a:gd name="T30" fmla="*/ 31 w 139"/>
                  <a:gd name="T31" fmla="*/ 126 h 138"/>
                  <a:gd name="T32" fmla="*/ 43 w 139"/>
                  <a:gd name="T33" fmla="*/ 133 h 138"/>
                  <a:gd name="T34" fmla="*/ 56 w 139"/>
                  <a:gd name="T35" fmla="*/ 136 h 138"/>
                  <a:gd name="T36" fmla="*/ 70 w 139"/>
                  <a:gd name="T37" fmla="*/ 138 h 138"/>
                  <a:gd name="T38" fmla="*/ 76 w 139"/>
                  <a:gd name="T39" fmla="*/ 137 h 138"/>
                  <a:gd name="T40" fmla="*/ 76 w 139"/>
                  <a:gd name="T41" fmla="*/ 136 h 138"/>
                  <a:gd name="T42" fmla="*/ 77 w 139"/>
                  <a:gd name="T43" fmla="*/ 136 h 138"/>
                  <a:gd name="T44" fmla="*/ 79 w 139"/>
                  <a:gd name="T45" fmla="*/ 136 h 138"/>
                  <a:gd name="T46" fmla="*/ 83 w 139"/>
                  <a:gd name="T47" fmla="*/ 136 h 138"/>
                  <a:gd name="T48" fmla="*/ 89 w 139"/>
                  <a:gd name="T49" fmla="*/ 134 h 138"/>
                  <a:gd name="T50" fmla="*/ 89 w 139"/>
                  <a:gd name="T51" fmla="*/ 133 h 138"/>
                  <a:gd name="T52" fmla="*/ 90 w 139"/>
                  <a:gd name="T53" fmla="*/ 133 h 138"/>
                  <a:gd name="T54" fmla="*/ 92 w 139"/>
                  <a:gd name="T55" fmla="*/ 133 h 138"/>
                  <a:gd name="T56" fmla="*/ 96 w 139"/>
                  <a:gd name="T57" fmla="*/ 133 h 138"/>
                  <a:gd name="T58" fmla="*/ 101 w 139"/>
                  <a:gd name="T59" fmla="*/ 129 h 138"/>
                  <a:gd name="T60" fmla="*/ 107 w 139"/>
                  <a:gd name="T61" fmla="*/ 126 h 138"/>
                  <a:gd name="T62" fmla="*/ 113 w 139"/>
                  <a:gd name="T63" fmla="*/ 122 h 138"/>
                  <a:gd name="T64" fmla="*/ 119 w 139"/>
                  <a:gd name="T65" fmla="*/ 118 h 138"/>
                  <a:gd name="T66" fmla="*/ 123 w 139"/>
                  <a:gd name="T67" fmla="*/ 112 h 138"/>
                  <a:gd name="T68" fmla="*/ 127 w 139"/>
                  <a:gd name="T69" fmla="*/ 107 h 138"/>
                  <a:gd name="T70" fmla="*/ 130 w 139"/>
                  <a:gd name="T71" fmla="*/ 101 h 138"/>
                  <a:gd name="T72" fmla="*/ 134 w 139"/>
                  <a:gd name="T73" fmla="*/ 96 h 138"/>
                  <a:gd name="T74" fmla="*/ 134 w 139"/>
                  <a:gd name="T75" fmla="*/ 92 h 138"/>
                  <a:gd name="T76" fmla="*/ 134 w 139"/>
                  <a:gd name="T77" fmla="*/ 89 h 138"/>
                  <a:gd name="T78" fmla="*/ 134 w 139"/>
                  <a:gd name="T79" fmla="*/ 88 h 138"/>
                  <a:gd name="T80" fmla="*/ 135 w 139"/>
                  <a:gd name="T81" fmla="*/ 88 h 138"/>
                  <a:gd name="T82" fmla="*/ 137 w 139"/>
                  <a:gd name="T83" fmla="*/ 82 h 138"/>
                  <a:gd name="T84" fmla="*/ 137 w 139"/>
                  <a:gd name="T85" fmla="*/ 78 h 138"/>
                  <a:gd name="T86" fmla="*/ 137 w 139"/>
                  <a:gd name="T87" fmla="*/ 76 h 138"/>
                  <a:gd name="T88" fmla="*/ 137 w 139"/>
                  <a:gd name="T89" fmla="*/ 75 h 138"/>
                  <a:gd name="T90" fmla="*/ 138 w 139"/>
                  <a:gd name="T91" fmla="*/ 75 h 138"/>
                  <a:gd name="T92" fmla="*/ 139 w 139"/>
                  <a:gd name="T93" fmla="*/ 69 h 138"/>
                  <a:gd name="T94" fmla="*/ 137 w 139"/>
                  <a:gd name="T95" fmla="*/ 55 h 138"/>
                  <a:gd name="T96" fmla="*/ 134 w 139"/>
                  <a:gd name="T97" fmla="*/ 43 h 138"/>
                  <a:gd name="T98" fmla="*/ 127 w 139"/>
                  <a:gd name="T99" fmla="*/ 30 h 138"/>
                  <a:gd name="T100" fmla="*/ 119 w 139"/>
                  <a:gd name="T101" fmla="*/ 20 h 138"/>
                  <a:gd name="T102" fmla="*/ 107 w 139"/>
                  <a:gd name="T103" fmla="*/ 11 h 138"/>
                  <a:gd name="T104" fmla="*/ 101 w 139"/>
                  <a:gd name="T105" fmla="*/ 7 h 138"/>
                  <a:gd name="T106" fmla="*/ 96 w 139"/>
                  <a:gd name="T107" fmla="*/ 5 h 138"/>
                  <a:gd name="T108" fmla="*/ 89 w 139"/>
                  <a:gd name="T109" fmla="*/ 2 h 138"/>
                  <a:gd name="T110" fmla="*/ 83 w 139"/>
                  <a:gd name="T111" fmla="*/ 1 h 138"/>
                  <a:gd name="T112" fmla="*/ 70 w 139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8">
                    <a:moveTo>
                      <a:pt x="70" y="0"/>
                    </a:moveTo>
                    <a:lnTo>
                      <a:pt x="56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6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3" y="88"/>
                    </a:lnTo>
                    <a:lnTo>
                      <a:pt x="6" y="96"/>
                    </a:lnTo>
                    <a:lnTo>
                      <a:pt x="8" y="101"/>
                    </a:lnTo>
                    <a:lnTo>
                      <a:pt x="12" y="107"/>
                    </a:lnTo>
                    <a:lnTo>
                      <a:pt x="21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6" y="136"/>
                    </a:lnTo>
                    <a:lnTo>
                      <a:pt x="70" y="138"/>
                    </a:lnTo>
                    <a:lnTo>
                      <a:pt x="76" y="137"/>
                    </a:lnTo>
                    <a:lnTo>
                      <a:pt x="76" y="136"/>
                    </a:lnTo>
                    <a:lnTo>
                      <a:pt x="77" y="136"/>
                    </a:lnTo>
                    <a:lnTo>
                      <a:pt x="79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3" y="122"/>
                    </a:lnTo>
                    <a:lnTo>
                      <a:pt x="119" y="118"/>
                    </a:lnTo>
                    <a:lnTo>
                      <a:pt x="123" y="112"/>
                    </a:lnTo>
                    <a:lnTo>
                      <a:pt x="127" y="107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89"/>
                    </a:lnTo>
                    <a:lnTo>
                      <a:pt x="134" y="88"/>
                    </a:lnTo>
                    <a:lnTo>
                      <a:pt x="135" y="88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0"/>
                    </a:lnTo>
                    <a:lnTo>
                      <a:pt x="119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0" name="Freeform 62">
                <a:extLst>
                  <a:ext uri="{FF2B5EF4-FFF2-40B4-BE49-F238E27FC236}">
                    <a16:creationId xmlns:a16="http://schemas.microsoft.com/office/drawing/2014/main" id="{274CB931-DAAA-3617-DCE8-A05C04D5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575" y="2105026"/>
                <a:ext cx="38100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3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3 w 138"/>
                  <a:gd name="T33" fmla="*/ 133 h 139"/>
                  <a:gd name="T34" fmla="*/ 55 w 138"/>
                  <a:gd name="T35" fmla="*/ 136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6 h 139"/>
                  <a:gd name="T42" fmla="*/ 76 w 138"/>
                  <a:gd name="T43" fmla="*/ 136 h 139"/>
                  <a:gd name="T44" fmla="*/ 78 w 138"/>
                  <a:gd name="T45" fmla="*/ 136 h 139"/>
                  <a:gd name="T46" fmla="*/ 82 w 138"/>
                  <a:gd name="T47" fmla="*/ 136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6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6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1" name="Freeform 63">
                <a:extLst>
                  <a:ext uri="{FF2B5EF4-FFF2-40B4-BE49-F238E27FC236}">
                    <a16:creationId xmlns:a16="http://schemas.microsoft.com/office/drawing/2014/main" id="{A750EECE-6482-77AC-515F-4BC6EFE84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2152651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2 h 139"/>
                  <a:gd name="T8" fmla="*/ 20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7 h 139"/>
                  <a:gd name="T42" fmla="*/ 76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6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0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6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2" name="Freeform 64">
                <a:extLst>
                  <a:ext uri="{FF2B5EF4-FFF2-40B4-BE49-F238E27FC236}">
                    <a16:creationId xmlns:a16="http://schemas.microsoft.com/office/drawing/2014/main" id="{A1E9ACD0-DE21-99FA-9E5A-18A8F7C64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2187576"/>
                <a:ext cx="36512" cy="36513"/>
              </a:xfrm>
              <a:custGeom>
                <a:avLst/>
                <a:gdLst>
                  <a:gd name="T0" fmla="*/ 69 w 138"/>
                  <a:gd name="T1" fmla="*/ 0 h 139"/>
                  <a:gd name="T2" fmla="*/ 55 w 138"/>
                  <a:gd name="T3" fmla="*/ 1 h 139"/>
                  <a:gd name="T4" fmla="*/ 42 w 138"/>
                  <a:gd name="T5" fmla="*/ 5 h 139"/>
                  <a:gd name="T6" fmla="*/ 30 w 138"/>
                  <a:gd name="T7" fmla="*/ 11 h 139"/>
                  <a:gd name="T8" fmla="*/ 20 w 138"/>
                  <a:gd name="T9" fmla="*/ 20 h 139"/>
                  <a:gd name="T10" fmla="*/ 11 w 138"/>
                  <a:gd name="T11" fmla="*/ 30 h 139"/>
                  <a:gd name="T12" fmla="*/ 5 w 138"/>
                  <a:gd name="T13" fmla="*/ 43 h 139"/>
                  <a:gd name="T14" fmla="*/ 1 w 138"/>
                  <a:gd name="T15" fmla="*/ 55 h 139"/>
                  <a:gd name="T16" fmla="*/ 0 w 138"/>
                  <a:gd name="T17" fmla="*/ 69 h 139"/>
                  <a:gd name="T18" fmla="*/ 1 w 138"/>
                  <a:gd name="T19" fmla="*/ 82 h 139"/>
                  <a:gd name="T20" fmla="*/ 2 w 138"/>
                  <a:gd name="T21" fmla="*/ 89 h 139"/>
                  <a:gd name="T22" fmla="*/ 5 w 138"/>
                  <a:gd name="T23" fmla="*/ 96 h 139"/>
                  <a:gd name="T24" fmla="*/ 7 w 138"/>
                  <a:gd name="T25" fmla="*/ 101 h 139"/>
                  <a:gd name="T26" fmla="*/ 11 w 138"/>
                  <a:gd name="T27" fmla="*/ 107 h 139"/>
                  <a:gd name="T28" fmla="*/ 20 w 138"/>
                  <a:gd name="T29" fmla="*/ 118 h 139"/>
                  <a:gd name="T30" fmla="*/ 30 w 138"/>
                  <a:gd name="T31" fmla="*/ 126 h 139"/>
                  <a:gd name="T32" fmla="*/ 42 w 138"/>
                  <a:gd name="T33" fmla="*/ 133 h 139"/>
                  <a:gd name="T34" fmla="*/ 55 w 138"/>
                  <a:gd name="T35" fmla="*/ 137 h 139"/>
                  <a:gd name="T36" fmla="*/ 69 w 138"/>
                  <a:gd name="T37" fmla="*/ 139 h 139"/>
                  <a:gd name="T38" fmla="*/ 75 w 138"/>
                  <a:gd name="T39" fmla="*/ 138 h 139"/>
                  <a:gd name="T40" fmla="*/ 75 w 138"/>
                  <a:gd name="T41" fmla="*/ 137 h 139"/>
                  <a:gd name="T42" fmla="*/ 76 w 138"/>
                  <a:gd name="T43" fmla="*/ 137 h 139"/>
                  <a:gd name="T44" fmla="*/ 78 w 138"/>
                  <a:gd name="T45" fmla="*/ 137 h 139"/>
                  <a:gd name="T46" fmla="*/ 82 w 138"/>
                  <a:gd name="T47" fmla="*/ 137 h 139"/>
                  <a:gd name="T48" fmla="*/ 88 w 138"/>
                  <a:gd name="T49" fmla="*/ 134 h 139"/>
                  <a:gd name="T50" fmla="*/ 88 w 138"/>
                  <a:gd name="T51" fmla="*/ 133 h 139"/>
                  <a:gd name="T52" fmla="*/ 89 w 138"/>
                  <a:gd name="T53" fmla="*/ 133 h 139"/>
                  <a:gd name="T54" fmla="*/ 91 w 138"/>
                  <a:gd name="T55" fmla="*/ 133 h 139"/>
                  <a:gd name="T56" fmla="*/ 95 w 138"/>
                  <a:gd name="T57" fmla="*/ 133 h 139"/>
                  <a:gd name="T58" fmla="*/ 101 w 138"/>
                  <a:gd name="T59" fmla="*/ 129 h 139"/>
                  <a:gd name="T60" fmla="*/ 107 w 138"/>
                  <a:gd name="T61" fmla="*/ 126 h 139"/>
                  <a:gd name="T62" fmla="*/ 112 w 138"/>
                  <a:gd name="T63" fmla="*/ 122 h 139"/>
                  <a:gd name="T64" fmla="*/ 118 w 138"/>
                  <a:gd name="T65" fmla="*/ 118 h 139"/>
                  <a:gd name="T66" fmla="*/ 122 w 138"/>
                  <a:gd name="T67" fmla="*/ 112 h 139"/>
                  <a:gd name="T68" fmla="*/ 126 w 138"/>
                  <a:gd name="T69" fmla="*/ 107 h 139"/>
                  <a:gd name="T70" fmla="*/ 129 w 138"/>
                  <a:gd name="T71" fmla="*/ 101 h 139"/>
                  <a:gd name="T72" fmla="*/ 133 w 138"/>
                  <a:gd name="T73" fmla="*/ 96 h 139"/>
                  <a:gd name="T74" fmla="*/ 133 w 138"/>
                  <a:gd name="T75" fmla="*/ 92 h 139"/>
                  <a:gd name="T76" fmla="*/ 133 w 138"/>
                  <a:gd name="T77" fmla="*/ 90 h 139"/>
                  <a:gd name="T78" fmla="*/ 133 w 138"/>
                  <a:gd name="T79" fmla="*/ 89 h 139"/>
                  <a:gd name="T80" fmla="*/ 134 w 138"/>
                  <a:gd name="T81" fmla="*/ 89 h 139"/>
                  <a:gd name="T82" fmla="*/ 136 w 138"/>
                  <a:gd name="T83" fmla="*/ 82 h 139"/>
                  <a:gd name="T84" fmla="*/ 136 w 138"/>
                  <a:gd name="T85" fmla="*/ 78 h 139"/>
                  <a:gd name="T86" fmla="*/ 136 w 138"/>
                  <a:gd name="T87" fmla="*/ 76 h 139"/>
                  <a:gd name="T88" fmla="*/ 136 w 138"/>
                  <a:gd name="T89" fmla="*/ 75 h 139"/>
                  <a:gd name="T90" fmla="*/ 137 w 138"/>
                  <a:gd name="T91" fmla="*/ 75 h 139"/>
                  <a:gd name="T92" fmla="*/ 138 w 138"/>
                  <a:gd name="T93" fmla="*/ 69 h 139"/>
                  <a:gd name="T94" fmla="*/ 136 w 138"/>
                  <a:gd name="T95" fmla="*/ 55 h 139"/>
                  <a:gd name="T96" fmla="*/ 133 w 138"/>
                  <a:gd name="T97" fmla="*/ 43 h 139"/>
                  <a:gd name="T98" fmla="*/ 126 w 138"/>
                  <a:gd name="T99" fmla="*/ 30 h 139"/>
                  <a:gd name="T100" fmla="*/ 118 w 138"/>
                  <a:gd name="T101" fmla="*/ 20 h 139"/>
                  <a:gd name="T102" fmla="*/ 107 w 138"/>
                  <a:gd name="T103" fmla="*/ 11 h 139"/>
                  <a:gd name="T104" fmla="*/ 101 w 138"/>
                  <a:gd name="T105" fmla="*/ 7 h 139"/>
                  <a:gd name="T106" fmla="*/ 95 w 138"/>
                  <a:gd name="T107" fmla="*/ 5 h 139"/>
                  <a:gd name="T108" fmla="*/ 88 w 138"/>
                  <a:gd name="T109" fmla="*/ 2 h 139"/>
                  <a:gd name="T110" fmla="*/ 82 w 138"/>
                  <a:gd name="T111" fmla="*/ 1 h 139"/>
                  <a:gd name="T112" fmla="*/ 69 w 138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8" y="137"/>
                    </a:lnTo>
                    <a:lnTo>
                      <a:pt x="82" y="137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4" y="89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3" name="Freeform 65">
                <a:extLst>
                  <a:ext uri="{FF2B5EF4-FFF2-40B4-BE49-F238E27FC236}">
                    <a16:creationId xmlns:a16="http://schemas.microsoft.com/office/drawing/2014/main" id="{470D277B-8C7C-C354-120F-EF465B6B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725" y="2208213"/>
                <a:ext cx="36512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6 h 139"/>
                  <a:gd name="T6" fmla="*/ 31 w 139"/>
                  <a:gd name="T7" fmla="*/ 12 h 139"/>
                  <a:gd name="T8" fmla="*/ 21 w 139"/>
                  <a:gd name="T9" fmla="*/ 21 h 139"/>
                  <a:gd name="T10" fmla="*/ 11 w 139"/>
                  <a:gd name="T11" fmla="*/ 31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70 h 139"/>
                  <a:gd name="T18" fmla="*/ 1 w 139"/>
                  <a:gd name="T19" fmla="*/ 83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8 h 139"/>
                  <a:gd name="T28" fmla="*/ 21 w 139"/>
                  <a:gd name="T29" fmla="*/ 119 h 139"/>
                  <a:gd name="T30" fmla="*/ 31 w 139"/>
                  <a:gd name="T31" fmla="*/ 127 h 139"/>
                  <a:gd name="T32" fmla="*/ 43 w 139"/>
                  <a:gd name="T33" fmla="*/ 134 h 139"/>
                  <a:gd name="T34" fmla="*/ 55 w 139"/>
                  <a:gd name="T35" fmla="*/ 137 h 139"/>
                  <a:gd name="T36" fmla="*/ 69 w 139"/>
                  <a:gd name="T37" fmla="*/ 139 h 139"/>
                  <a:gd name="T38" fmla="*/ 76 w 139"/>
                  <a:gd name="T39" fmla="*/ 138 h 139"/>
                  <a:gd name="T40" fmla="*/ 76 w 139"/>
                  <a:gd name="T41" fmla="*/ 137 h 139"/>
                  <a:gd name="T42" fmla="*/ 77 w 139"/>
                  <a:gd name="T43" fmla="*/ 137 h 139"/>
                  <a:gd name="T44" fmla="*/ 79 w 139"/>
                  <a:gd name="T45" fmla="*/ 137 h 139"/>
                  <a:gd name="T46" fmla="*/ 83 w 139"/>
                  <a:gd name="T47" fmla="*/ 137 h 139"/>
                  <a:gd name="T48" fmla="*/ 89 w 139"/>
                  <a:gd name="T49" fmla="*/ 135 h 139"/>
                  <a:gd name="T50" fmla="*/ 89 w 139"/>
                  <a:gd name="T51" fmla="*/ 134 h 139"/>
                  <a:gd name="T52" fmla="*/ 90 w 139"/>
                  <a:gd name="T53" fmla="*/ 134 h 139"/>
                  <a:gd name="T54" fmla="*/ 92 w 139"/>
                  <a:gd name="T55" fmla="*/ 134 h 139"/>
                  <a:gd name="T56" fmla="*/ 96 w 139"/>
                  <a:gd name="T57" fmla="*/ 134 h 139"/>
                  <a:gd name="T58" fmla="*/ 101 w 139"/>
                  <a:gd name="T59" fmla="*/ 130 h 139"/>
                  <a:gd name="T60" fmla="*/ 107 w 139"/>
                  <a:gd name="T61" fmla="*/ 127 h 139"/>
                  <a:gd name="T62" fmla="*/ 112 w 139"/>
                  <a:gd name="T63" fmla="*/ 123 h 139"/>
                  <a:gd name="T64" fmla="*/ 118 w 139"/>
                  <a:gd name="T65" fmla="*/ 119 h 139"/>
                  <a:gd name="T66" fmla="*/ 122 w 139"/>
                  <a:gd name="T67" fmla="*/ 113 h 139"/>
                  <a:gd name="T68" fmla="*/ 127 w 139"/>
                  <a:gd name="T69" fmla="*/ 108 h 139"/>
                  <a:gd name="T70" fmla="*/ 130 w 139"/>
                  <a:gd name="T71" fmla="*/ 101 h 139"/>
                  <a:gd name="T72" fmla="*/ 134 w 139"/>
                  <a:gd name="T73" fmla="*/ 96 h 139"/>
                  <a:gd name="T74" fmla="*/ 134 w 139"/>
                  <a:gd name="T75" fmla="*/ 92 h 139"/>
                  <a:gd name="T76" fmla="*/ 134 w 139"/>
                  <a:gd name="T77" fmla="*/ 90 h 139"/>
                  <a:gd name="T78" fmla="*/ 134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3 h 139"/>
                  <a:gd name="T84" fmla="*/ 137 w 139"/>
                  <a:gd name="T85" fmla="*/ 79 h 139"/>
                  <a:gd name="T86" fmla="*/ 137 w 139"/>
                  <a:gd name="T87" fmla="*/ 77 h 139"/>
                  <a:gd name="T88" fmla="*/ 137 w 139"/>
                  <a:gd name="T89" fmla="*/ 76 h 139"/>
                  <a:gd name="T90" fmla="*/ 138 w 139"/>
                  <a:gd name="T91" fmla="*/ 76 h 139"/>
                  <a:gd name="T92" fmla="*/ 139 w 139"/>
                  <a:gd name="T93" fmla="*/ 70 h 139"/>
                  <a:gd name="T94" fmla="*/ 137 w 139"/>
                  <a:gd name="T95" fmla="*/ 55 h 139"/>
                  <a:gd name="T96" fmla="*/ 134 w 139"/>
                  <a:gd name="T97" fmla="*/ 43 h 139"/>
                  <a:gd name="T98" fmla="*/ 127 w 139"/>
                  <a:gd name="T99" fmla="*/ 31 h 139"/>
                  <a:gd name="T100" fmla="*/ 118 w 139"/>
                  <a:gd name="T101" fmla="*/ 21 h 139"/>
                  <a:gd name="T102" fmla="*/ 107 w 139"/>
                  <a:gd name="T103" fmla="*/ 12 h 139"/>
                  <a:gd name="T104" fmla="*/ 101 w 139"/>
                  <a:gd name="T105" fmla="*/ 8 h 139"/>
                  <a:gd name="T106" fmla="*/ 96 w 139"/>
                  <a:gd name="T107" fmla="*/ 6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70"/>
                    </a:lnTo>
                    <a:lnTo>
                      <a:pt x="1" y="83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8"/>
                    </a:lnTo>
                    <a:lnTo>
                      <a:pt x="21" y="119"/>
                    </a:lnTo>
                    <a:lnTo>
                      <a:pt x="31" y="127"/>
                    </a:lnTo>
                    <a:lnTo>
                      <a:pt x="43" y="134"/>
                    </a:lnTo>
                    <a:lnTo>
                      <a:pt x="55" y="137"/>
                    </a:lnTo>
                    <a:lnTo>
                      <a:pt x="69" y="139"/>
                    </a:lnTo>
                    <a:lnTo>
                      <a:pt x="76" y="138"/>
                    </a:lnTo>
                    <a:lnTo>
                      <a:pt x="76" y="137"/>
                    </a:lnTo>
                    <a:lnTo>
                      <a:pt x="77" y="137"/>
                    </a:lnTo>
                    <a:lnTo>
                      <a:pt x="79" y="137"/>
                    </a:lnTo>
                    <a:lnTo>
                      <a:pt x="83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6" y="134"/>
                    </a:lnTo>
                    <a:lnTo>
                      <a:pt x="101" y="130"/>
                    </a:lnTo>
                    <a:lnTo>
                      <a:pt x="107" y="127"/>
                    </a:lnTo>
                    <a:lnTo>
                      <a:pt x="112" y="123"/>
                    </a:lnTo>
                    <a:lnTo>
                      <a:pt x="118" y="119"/>
                    </a:lnTo>
                    <a:lnTo>
                      <a:pt x="122" y="113"/>
                    </a:lnTo>
                    <a:lnTo>
                      <a:pt x="127" y="108"/>
                    </a:lnTo>
                    <a:lnTo>
                      <a:pt x="130" y="101"/>
                    </a:lnTo>
                    <a:lnTo>
                      <a:pt x="134" y="96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4" y="89"/>
                    </a:lnTo>
                    <a:lnTo>
                      <a:pt x="135" y="89"/>
                    </a:lnTo>
                    <a:lnTo>
                      <a:pt x="137" y="83"/>
                    </a:lnTo>
                    <a:lnTo>
                      <a:pt x="137" y="79"/>
                    </a:lnTo>
                    <a:lnTo>
                      <a:pt x="137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0"/>
                    </a:lnTo>
                    <a:lnTo>
                      <a:pt x="137" y="55"/>
                    </a:lnTo>
                    <a:lnTo>
                      <a:pt x="134" y="43"/>
                    </a:lnTo>
                    <a:lnTo>
                      <a:pt x="127" y="31"/>
                    </a:lnTo>
                    <a:lnTo>
                      <a:pt x="118" y="21"/>
                    </a:lnTo>
                    <a:lnTo>
                      <a:pt x="107" y="12"/>
                    </a:lnTo>
                    <a:lnTo>
                      <a:pt x="101" y="8"/>
                    </a:lnTo>
                    <a:lnTo>
                      <a:pt x="96" y="6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4" name="Freeform 66">
                <a:extLst>
                  <a:ext uri="{FF2B5EF4-FFF2-40B4-BE49-F238E27FC236}">
                    <a16:creationId xmlns:a16="http://schemas.microsoft.com/office/drawing/2014/main" id="{0ABF1EA4-ADB3-8878-7BFE-4270561B8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075" y="2239963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3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6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6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3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5" name="Freeform 67">
                <a:extLst>
                  <a:ext uri="{FF2B5EF4-FFF2-40B4-BE49-F238E27FC236}">
                    <a16:creationId xmlns:a16="http://schemas.microsoft.com/office/drawing/2014/main" id="{FCBCBA6F-4FEB-28F7-7D8D-2DA126665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775" y="2251076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2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2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8 w 138"/>
                  <a:gd name="T49" fmla="*/ 134 h 138"/>
                  <a:gd name="T50" fmla="*/ 88 w 138"/>
                  <a:gd name="T51" fmla="*/ 133 h 138"/>
                  <a:gd name="T52" fmla="*/ 89 w 138"/>
                  <a:gd name="T53" fmla="*/ 133 h 138"/>
                  <a:gd name="T54" fmla="*/ 91 w 138"/>
                  <a:gd name="T55" fmla="*/ 133 h 138"/>
                  <a:gd name="T56" fmla="*/ 95 w 138"/>
                  <a:gd name="T57" fmla="*/ 133 h 138"/>
                  <a:gd name="T58" fmla="*/ 100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0 w 138"/>
                  <a:gd name="T105" fmla="*/ 7 h 138"/>
                  <a:gd name="T106" fmla="*/ 95 w 138"/>
                  <a:gd name="T107" fmla="*/ 5 h 138"/>
                  <a:gd name="T108" fmla="*/ 88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8" y="134"/>
                    </a:lnTo>
                    <a:lnTo>
                      <a:pt x="88" y="133"/>
                    </a:lnTo>
                    <a:lnTo>
                      <a:pt x="89" y="133"/>
                    </a:lnTo>
                    <a:lnTo>
                      <a:pt x="91" y="133"/>
                    </a:lnTo>
                    <a:lnTo>
                      <a:pt x="95" y="133"/>
                    </a:lnTo>
                    <a:lnTo>
                      <a:pt x="100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0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6" name="Freeform 68">
                <a:extLst>
                  <a:ext uri="{FF2B5EF4-FFF2-40B4-BE49-F238E27FC236}">
                    <a16:creationId xmlns:a16="http://schemas.microsoft.com/office/drawing/2014/main" id="{A10EF0BA-34DB-18DC-57F8-65DCA97D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950" y="2295526"/>
                <a:ext cx="38100" cy="36513"/>
              </a:xfrm>
              <a:custGeom>
                <a:avLst/>
                <a:gdLst>
                  <a:gd name="T0" fmla="*/ 69 w 139"/>
                  <a:gd name="T1" fmla="*/ 0 h 139"/>
                  <a:gd name="T2" fmla="*/ 55 w 139"/>
                  <a:gd name="T3" fmla="*/ 1 h 139"/>
                  <a:gd name="T4" fmla="*/ 43 w 139"/>
                  <a:gd name="T5" fmla="*/ 5 h 139"/>
                  <a:gd name="T6" fmla="*/ 31 w 139"/>
                  <a:gd name="T7" fmla="*/ 11 h 139"/>
                  <a:gd name="T8" fmla="*/ 20 w 139"/>
                  <a:gd name="T9" fmla="*/ 20 h 139"/>
                  <a:gd name="T10" fmla="*/ 11 w 139"/>
                  <a:gd name="T11" fmla="*/ 30 h 139"/>
                  <a:gd name="T12" fmla="*/ 5 w 139"/>
                  <a:gd name="T13" fmla="*/ 43 h 139"/>
                  <a:gd name="T14" fmla="*/ 1 w 139"/>
                  <a:gd name="T15" fmla="*/ 55 h 139"/>
                  <a:gd name="T16" fmla="*/ 0 w 139"/>
                  <a:gd name="T17" fmla="*/ 69 h 139"/>
                  <a:gd name="T18" fmla="*/ 1 w 139"/>
                  <a:gd name="T19" fmla="*/ 82 h 139"/>
                  <a:gd name="T20" fmla="*/ 2 w 139"/>
                  <a:gd name="T21" fmla="*/ 89 h 139"/>
                  <a:gd name="T22" fmla="*/ 5 w 139"/>
                  <a:gd name="T23" fmla="*/ 96 h 139"/>
                  <a:gd name="T24" fmla="*/ 7 w 139"/>
                  <a:gd name="T25" fmla="*/ 101 h 139"/>
                  <a:gd name="T26" fmla="*/ 11 w 139"/>
                  <a:gd name="T27" fmla="*/ 107 h 139"/>
                  <a:gd name="T28" fmla="*/ 20 w 139"/>
                  <a:gd name="T29" fmla="*/ 118 h 139"/>
                  <a:gd name="T30" fmla="*/ 31 w 139"/>
                  <a:gd name="T31" fmla="*/ 126 h 139"/>
                  <a:gd name="T32" fmla="*/ 43 w 139"/>
                  <a:gd name="T33" fmla="*/ 133 h 139"/>
                  <a:gd name="T34" fmla="*/ 55 w 139"/>
                  <a:gd name="T35" fmla="*/ 136 h 139"/>
                  <a:gd name="T36" fmla="*/ 69 w 139"/>
                  <a:gd name="T37" fmla="*/ 139 h 139"/>
                  <a:gd name="T38" fmla="*/ 75 w 139"/>
                  <a:gd name="T39" fmla="*/ 138 h 139"/>
                  <a:gd name="T40" fmla="*/ 75 w 139"/>
                  <a:gd name="T41" fmla="*/ 136 h 139"/>
                  <a:gd name="T42" fmla="*/ 76 w 139"/>
                  <a:gd name="T43" fmla="*/ 136 h 139"/>
                  <a:gd name="T44" fmla="*/ 78 w 139"/>
                  <a:gd name="T45" fmla="*/ 136 h 139"/>
                  <a:gd name="T46" fmla="*/ 83 w 139"/>
                  <a:gd name="T47" fmla="*/ 136 h 139"/>
                  <a:gd name="T48" fmla="*/ 89 w 139"/>
                  <a:gd name="T49" fmla="*/ 134 h 139"/>
                  <a:gd name="T50" fmla="*/ 89 w 139"/>
                  <a:gd name="T51" fmla="*/ 133 h 139"/>
                  <a:gd name="T52" fmla="*/ 90 w 139"/>
                  <a:gd name="T53" fmla="*/ 133 h 139"/>
                  <a:gd name="T54" fmla="*/ 92 w 139"/>
                  <a:gd name="T55" fmla="*/ 133 h 139"/>
                  <a:gd name="T56" fmla="*/ 96 w 139"/>
                  <a:gd name="T57" fmla="*/ 133 h 139"/>
                  <a:gd name="T58" fmla="*/ 101 w 139"/>
                  <a:gd name="T59" fmla="*/ 129 h 139"/>
                  <a:gd name="T60" fmla="*/ 107 w 139"/>
                  <a:gd name="T61" fmla="*/ 126 h 139"/>
                  <a:gd name="T62" fmla="*/ 112 w 139"/>
                  <a:gd name="T63" fmla="*/ 122 h 139"/>
                  <a:gd name="T64" fmla="*/ 118 w 139"/>
                  <a:gd name="T65" fmla="*/ 118 h 139"/>
                  <a:gd name="T66" fmla="*/ 122 w 139"/>
                  <a:gd name="T67" fmla="*/ 112 h 139"/>
                  <a:gd name="T68" fmla="*/ 126 w 139"/>
                  <a:gd name="T69" fmla="*/ 107 h 139"/>
                  <a:gd name="T70" fmla="*/ 129 w 139"/>
                  <a:gd name="T71" fmla="*/ 101 h 139"/>
                  <a:gd name="T72" fmla="*/ 133 w 139"/>
                  <a:gd name="T73" fmla="*/ 96 h 139"/>
                  <a:gd name="T74" fmla="*/ 133 w 139"/>
                  <a:gd name="T75" fmla="*/ 92 h 139"/>
                  <a:gd name="T76" fmla="*/ 133 w 139"/>
                  <a:gd name="T77" fmla="*/ 90 h 139"/>
                  <a:gd name="T78" fmla="*/ 133 w 139"/>
                  <a:gd name="T79" fmla="*/ 89 h 139"/>
                  <a:gd name="T80" fmla="*/ 135 w 139"/>
                  <a:gd name="T81" fmla="*/ 89 h 139"/>
                  <a:gd name="T82" fmla="*/ 137 w 139"/>
                  <a:gd name="T83" fmla="*/ 82 h 139"/>
                  <a:gd name="T84" fmla="*/ 137 w 139"/>
                  <a:gd name="T85" fmla="*/ 78 h 139"/>
                  <a:gd name="T86" fmla="*/ 137 w 139"/>
                  <a:gd name="T87" fmla="*/ 76 h 139"/>
                  <a:gd name="T88" fmla="*/ 137 w 139"/>
                  <a:gd name="T89" fmla="*/ 75 h 139"/>
                  <a:gd name="T90" fmla="*/ 138 w 139"/>
                  <a:gd name="T91" fmla="*/ 75 h 139"/>
                  <a:gd name="T92" fmla="*/ 139 w 139"/>
                  <a:gd name="T93" fmla="*/ 69 h 139"/>
                  <a:gd name="T94" fmla="*/ 137 w 139"/>
                  <a:gd name="T95" fmla="*/ 55 h 139"/>
                  <a:gd name="T96" fmla="*/ 133 w 139"/>
                  <a:gd name="T97" fmla="*/ 43 h 139"/>
                  <a:gd name="T98" fmla="*/ 126 w 139"/>
                  <a:gd name="T99" fmla="*/ 30 h 139"/>
                  <a:gd name="T100" fmla="*/ 118 w 139"/>
                  <a:gd name="T101" fmla="*/ 20 h 139"/>
                  <a:gd name="T102" fmla="*/ 107 w 139"/>
                  <a:gd name="T103" fmla="*/ 11 h 139"/>
                  <a:gd name="T104" fmla="*/ 101 w 139"/>
                  <a:gd name="T105" fmla="*/ 7 h 139"/>
                  <a:gd name="T106" fmla="*/ 96 w 139"/>
                  <a:gd name="T107" fmla="*/ 5 h 139"/>
                  <a:gd name="T108" fmla="*/ 89 w 139"/>
                  <a:gd name="T109" fmla="*/ 2 h 139"/>
                  <a:gd name="T110" fmla="*/ 83 w 139"/>
                  <a:gd name="T111" fmla="*/ 1 h 139"/>
                  <a:gd name="T112" fmla="*/ 69 w 139"/>
                  <a:gd name="T11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1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3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9"/>
                    </a:lnTo>
                    <a:lnTo>
                      <a:pt x="5" y="96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1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9"/>
                    </a:lnTo>
                    <a:lnTo>
                      <a:pt x="75" y="138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3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6"/>
                    </a:lnTo>
                    <a:lnTo>
                      <a:pt x="133" y="92"/>
                    </a:lnTo>
                    <a:lnTo>
                      <a:pt x="133" y="90"/>
                    </a:lnTo>
                    <a:lnTo>
                      <a:pt x="133" y="89"/>
                    </a:lnTo>
                    <a:lnTo>
                      <a:pt x="135" y="89"/>
                    </a:lnTo>
                    <a:lnTo>
                      <a:pt x="137" y="82"/>
                    </a:lnTo>
                    <a:lnTo>
                      <a:pt x="137" y="78"/>
                    </a:lnTo>
                    <a:lnTo>
                      <a:pt x="137" y="76"/>
                    </a:lnTo>
                    <a:lnTo>
                      <a:pt x="137" y="75"/>
                    </a:lnTo>
                    <a:lnTo>
                      <a:pt x="138" y="75"/>
                    </a:lnTo>
                    <a:lnTo>
                      <a:pt x="139" y="69"/>
                    </a:lnTo>
                    <a:lnTo>
                      <a:pt x="137" y="55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3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  <p:sp>
            <p:nvSpPr>
              <p:cNvPr id="167" name="Freeform 69">
                <a:extLst>
                  <a:ext uri="{FF2B5EF4-FFF2-40B4-BE49-F238E27FC236}">
                    <a16:creationId xmlns:a16="http://schemas.microsoft.com/office/drawing/2014/main" id="{67A7EA97-2697-8130-96EF-1FAAB8159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650" y="2279651"/>
                <a:ext cx="36512" cy="36513"/>
              </a:xfrm>
              <a:custGeom>
                <a:avLst/>
                <a:gdLst>
                  <a:gd name="T0" fmla="*/ 69 w 138"/>
                  <a:gd name="T1" fmla="*/ 0 h 138"/>
                  <a:gd name="T2" fmla="*/ 55 w 138"/>
                  <a:gd name="T3" fmla="*/ 1 h 138"/>
                  <a:gd name="T4" fmla="*/ 43 w 138"/>
                  <a:gd name="T5" fmla="*/ 5 h 138"/>
                  <a:gd name="T6" fmla="*/ 30 w 138"/>
                  <a:gd name="T7" fmla="*/ 11 h 138"/>
                  <a:gd name="T8" fmla="*/ 20 w 138"/>
                  <a:gd name="T9" fmla="*/ 20 h 138"/>
                  <a:gd name="T10" fmla="*/ 11 w 138"/>
                  <a:gd name="T11" fmla="*/ 30 h 138"/>
                  <a:gd name="T12" fmla="*/ 5 w 138"/>
                  <a:gd name="T13" fmla="*/ 42 h 138"/>
                  <a:gd name="T14" fmla="*/ 1 w 138"/>
                  <a:gd name="T15" fmla="*/ 55 h 138"/>
                  <a:gd name="T16" fmla="*/ 0 w 138"/>
                  <a:gd name="T17" fmla="*/ 69 h 138"/>
                  <a:gd name="T18" fmla="*/ 1 w 138"/>
                  <a:gd name="T19" fmla="*/ 82 h 138"/>
                  <a:gd name="T20" fmla="*/ 2 w 138"/>
                  <a:gd name="T21" fmla="*/ 88 h 138"/>
                  <a:gd name="T22" fmla="*/ 5 w 138"/>
                  <a:gd name="T23" fmla="*/ 95 h 138"/>
                  <a:gd name="T24" fmla="*/ 7 w 138"/>
                  <a:gd name="T25" fmla="*/ 101 h 138"/>
                  <a:gd name="T26" fmla="*/ 11 w 138"/>
                  <a:gd name="T27" fmla="*/ 107 h 138"/>
                  <a:gd name="T28" fmla="*/ 20 w 138"/>
                  <a:gd name="T29" fmla="*/ 118 h 138"/>
                  <a:gd name="T30" fmla="*/ 30 w 138"/>
                  <a:gd name="T31" fmla="*/ 126 h 138"/>
                  <a:gd name="T32" fmla="*/ 43 w 138"/>
                  <a:gd name="T33" fmla="*/ 133 h 138"/>
                  <a:gd name="T34" fmla="*/ 55 w 138"/>
                  <a:gd name="T35" fmla="*/ 136 h 138"/>
                  <a:gd name="T36" fmla="*/ 69 w 138"/>
                  <a:gd name="T37" fmla="*/ 138 h 138"/>
                  <a:gd name="T38" fmla="*/ 75 w 138"/>
                  <a:gd name="T39" fmla="*/ 137 h 138"/>
                  <a:gd name="T40" fmla="*/ 75 w 138"/>
                  <a:gd name="T41" fmla="*/ 136 h 138"/>
                  <a:gd name="T42" fmla="*/ 76 w 138"/>
                  <a:gd name="T43" fmla="*/ 136 h 138"/>
                  <a:gd name="T44" fmla="*/ 78 w 138"/>
                  <a:gd name="T45" fmla="*/ 136 h 138"/>
                  <a:gd name="T46" fmla="*/ 82 w 138"/>
                  <a:gd name="T47" fmla="*/ 136 h 138"/>
                  <a:gd name="T48" fmla="*/ 89 w 138"/>
                  <a:gd name="T49" fmla="*/ 134 h 138"/>
                  <a:gd name="T50" fmla="*/ 89 w 138"/>
                  <a:gd name="T51" fmla="*/ 133 h 138"/>
                  <a:gd name="T52" fmla="*/ 90 w 138"/>
                  <a:gd name="T53" fmla="*/ 133 h 138"/>
                  <a:gd name="T54" fmla="*/ 92 w 138"/>
                  <a:gd name="T55" fmla="*/ 133 h 138"/>
                  <a:gd name="T56" fmla="*/ 96 w 138"/>
                  <a:gd name="T57" fmla="*/ 133 h 138"/>
                  <a:gd name="T58" fmla="*/ 101 w 138"/>
                  <a:gd name="T59" fmla="*/ 129 h 138"/>
                  <a:gd name="T60" fmla="*/ 107 w 138"/>
                  <a:gd name="T61" fmla="*/ 126 h 138"/>
                  <a:gd name="T62" fmla="*/ 112 w 138"/>
                  <a:gd name="T63" fmla="*/ 122 h 138"/>
                  <a:gd name="T64" fmla="*/ 118 w 138"/>
                  <a:gd name="T65" fmla="*/ 118 h 138"/>
                  <a:gd name="T66" fmla="*/ 122 w 138"/>
                  <a:gd name="T67" fmla="*/ 112 h 138"/>
                  <a:gd name="T68" fmla="*/ 126 w 138"/>
                  <a:gd name="T69" fmla="*/ 107 h 138"/>
                  <a:gd name="T70" fmla="*/ 129 w 138"/>
                  <a:gd name="T71" fmla="*/ 101 h 138"/>
                  <a:gd name="T72" fmla="*/ 133 w 138"/>
                  <a:gd name="T73" fmla="*/ 95 h 138"/>
                  <a:gd name="T74" fmla="*/ 133 w 138"/>
                  <a:gd name="T75" fmla="*/ 91 h 138"/>
                  <a:gd name="T76" fmla="*/ 133 w 138"/>
                  <a:gd name="T77" fmla="*/ 89 h 138"/>
                  <a:gd name="T78" fmla="*/ 133 w 138"/>
                  <a:gd name="T79" fmla="*/ 88 h 138"/>
                  <a:gd name="T80" fmla="*/ 134 w 138"/>
                  <a:gd name="T81" fmla="*/ 88 h 138"/>
                  <a:gd name="T82" fmla="*/ 136 w 138"/>
                  <a:gd name="T83" fmla="*/ 82 h 138"/>
                  <a:gd name="T84" fmla="*/ 136 w 138"/>
                  <a:gd name="T85" fmla="*/ 78 h 138"/>
                  <a:gd name="T86" fmla="*/ 136 w 138"/>
                  <a:gd name="T87" fmla="*/ 76 h 138"/>
                  <a:gd name="T88" fmla="*/ 136 w 138"/>
                  <a:gd name="T89" fmla="*/ 75 h 138"/>
                  <a:gd name="T90" fmla="*/ 137 w 138"/>
                  <a:gd name="T91" fmla="*/ 75 h 138"/>
                  <a:gd name="T92" fmla="*/ 138 w 138"/>
                  <a:gd name="T93" fmla="*/ 69 h 138"/>
                  <a:gd name="T94" fmla="*/ 136 w 138"/>
                  <a:gd name="T95" fmla="*/ 55 h 138"/>
                  <a:gd name="T96" fmla="*/ 133 w 138"/>
                  <a:gd name="T97" fmla="*/ 42 h 138"/>
                  <a:gd name="T98" fmla="*/ 126 w 138"/>
                  <a:gd name="T99" fmla="*/ 30 h 138"/>
                  <a:gd name="T100" fmla="*/ 118 w 138"/>
                  <a:gd name="T101" fmla="*/ 20 h 138"/>
                  <a:gd name="T102" fmla="*/ 107 w 138"/>
                  <a:gd name="T103" fmla="*/ 11 h 138"/>
                  <a:gd name="T104" fmla="*/ 101 w 138"/>
                  <a:gd name="T105" fmla="*/ 7 h 138"/>
                  <a:gd name="T106" fmla="*/ 96 w 138"/>
                  <a:gd name="T107" fmla="*/ 5 h 138"/>
                  <a:gd name="T108" fmla="*/ 89 w 138"/>
                  <a:gd name="T109" fmla="*/ 2 h 138"/>
                  <a:gd name="T110" fmla="*/ 82 w 138"/>
                  <a:gd name="T111" fmla="*/ 1 h 138"/>
                  <a:gd name="T112" fmla="*/ 69 w 138"/>
                  <a:gd name="T1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38">
                    <a:moveTo>
                      <a:pt x="69" y="0"/>
                    </a:moveTo>
                    <a:lnTo>
                      <a:pt x="55" y="1"/>
                    </a:lnTo>
                    <a:lnTo>
                      <a:pt x="43" y="5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9"/>
                    </a:lnTo>
                    <a:lnTo>
                      <a:pt x="1" y="82"/>
                    </a:lnTo>
                    <a:lnTo>
                      <a:pt x="2" y="88"/>
                    </a:lnTo>
                    <a:lnTo>
                      <a:pt x="5" y="95"/>
                    </a:lnTo>
                    <a:lnTo>
                      <a:pt x="7" y="101"/>
                    </a:lnTo>
                    <a:lnTo>
                      <a:pt x="11" y="107"/>
                    </a:lnTo>
                    <a:lnTo>
                      <a:pt x="20" y="118"/>
                    </a:lnTo>
                    <a:lnTo>
                      <a:pt x="30" y="126"/>
                    </a:lnTo>
                    <a:lnTo>
                      <a:pt x="43" y="133"/>
                    </a:lnTo>
                    <a:lnTo>
                      <a:pt x="55" y="136"/>
                    </a:lnTo>
                    <a:lnTo>
                      <a:pt x="69" y="138"/>
                    </a:lnTo>
                    <a:lnTo>
                      <a:pt x="75" y="137"/>
                    </a:lnTo>
                    <a:lnTo>
                      <a:pt x="75" y="136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89" y="133"/>
                    </a:lnTo>
                    <a:lnTo>
                      <a:pt x="90" y="133"/>
                    </a:lnTo>
                    <a:lnTo>
                      <a:pt x="92" y="133"/>
                    </a:lnTo>
                    <a:lnTo>
                      <a:pt x="96" y="133"/>
                    </a:lnTo>
                    <a:lnTo>
                      <a:pt x="101" y="129"/>
                    </a:lnTo>
                    <a:lnTo>
                      <a:pt x="107" y="126"/>
                    </a:lnTo>
                    <a:lnTo>
                      <a:pt x="112" y="122"/>
                    </a:lnTo>
                    <a:lnTo>
                      <a:pt x="118" y="118"/>
                    </a:lnTo>
                    <a:lnTo>
                      <a:pt x="122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3" y="95"/>
                    </a:lnTo>
                    <a:lnTo>
                      <a:pt x="133" y="91"/>
                    </a:lnTo>
                    <a:lnTo>
                      <a:pt x="133" y="89"/>
                    </a:lnTo>
                    <a:lnTo>
                      <a:pt x="133" y="88"/>
                    </a:lnTo>
                    <a:lnTo>
                      <a:pt x="134" y="88"/>
                    </a:lnTo>
                    <a:lnTo>
                      <a:pt x="136" y="82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5"/>
                    </a:lnTo>
                    <a:lnTo>
                      <a:pt x="137" y="75"/>
                    </a:lnTo>
                    <a:lnTo>
                      <a:pt x="138" y="69"/>
                    </a:lnTo>
                    <a:lnTo>
                      <a:pt x="136" y="55"/>
                    </a:lnTo>
                    <a:lnTo>
                      <a:pt x="133" y="42"/>
                    </a:lnTo>
                    <a:lnTo>
                      <a:pt x="126" y="30"/>
                    </a:lnTo>
                    <a:lnTo>
                      <a:pt x="118" y="20"/>
                    </a:lnTo>
                    <a:lnTo>
                      <a:pt x="107" y="11"/>
                    </a:lnTo>
                    <a:lnTo>
                      <a:pt x="101" y="7"/>
                    </a:lnTo>
                    <a:lnTo>
                      <a:pt x="96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endParaRPr>
              </a:p>
            </p:txBody>
          </p:sp>
        </p:grpSp>
        <p:sp>
          <p:nvSpPr>
            <p:cNvPr id="168" name="Line 70">
              <a:extLst>
                <a:ext uri="{FF2B5EF4-FFF2-40B4-BE49-F238E27FC236}">
                  <a16:creationId xmlns:a16="http://schemas.microsoft.com/office/drawing/2014/main" id="{09953CAA-A2DE-1B16-387B-8D5100533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3257" y="3092496"/>
              <a:ext cx="184422" cy="0"/>
            </a:xfrm>
            <a:prstGeom prst="line">
              <a:avLst/>
            </a:prstGeom>
            <a:noFill/>
            <a:ln w="1587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169" name="Line 71">
              <a:extLst>
                <a:ext uri="{FF2B5EF4-FFF2-40B4-BE49-F238E27FC236}">
                  <a16:creationId xmlns:a16="http://schemas.microsoft.com/office/drawing/2014/main" id="{E68AC6FA-3414-F2CC-EFCA-35CD16DDF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3257" y="3273999"/>
              <a:ext cx="184422" cy="0"/>
            </a:xfrm>
            <a:prstGeom prst="line">
              <a:avLst/>
            </a:prstGeom>
            <a:noFill/>
            <a:ln w="15875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endParaRPr>
            </a:p>
          </p:txBody>
        </p:sp>
        <p:sp>
          <p:nvSpPr>
            <p:cNvPr id="170" name="ZoneTexte 169">
              <a:extLst>
                <a:ext uri="{FF2B5EF4-FFF2-40B4-BE49-F238E27FC236}">
                  <a16:creationId xmlns:a16="http://schemas.microsoft.com/office/drawing/2014/main" id="{0F06426D-0177-F99E-939F-81411678A621}"/>
                </a:ext>
              </a:extLst>
            </p:cNvPr>
            <p:cNvSpPr txBox="1"/>
            <p:nvPr/>
          </p:nvSpPr>
          <p:spPr>
            <a:xfrm>
              <a:off x="4068007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171" name="ZoneTexte 170">
              <a:extLst>
                <a:ext uri="{FF2B5EF4-FFF2-40B4-BE49-F238E27FC236}">
                  <a16:creationId xmlns:a16="http://schemas.microsoft.com/office/drawing/2014/main" id="{70DA8302-DEDC-E50C-C770-3C2A2288EB2A}"/>
                </a:ext>
              </a:extLst>
            </p:cNvPr>
            <p:cNvSpPr txBox="1"/>
            <p:nvPr/>
          </p:nvSpPr>
          <p:spPr>
            <a:xfrm>
              <a:off x="4333719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</a:t>
              </a:r>
            </a:p>
          </p:txBody>
        </p:sp>
        <p:sp>
          <p:nvSpPr>
            <p:cNvPr id="172" name="ZoneTexte 171">
              <a:extLst>
                <a:ext uri="{FF2B5EF4-FFF2-40B4-BE49-F238E27FC236}">
                  <a16:creationId xmlns:a16="http://schemas.microsoft.com/office/drawing/2014/main" id="{AC0B2C9F-B011-3AB4-4F26-E0764C3BC03F}"/>
                </a:ext>
              </a:extLst>
            </p:cNvPr>
            <p:cNvSpPr txBox="1"/>
            <p:nvPr/>
          </p:nvSpPr>
          <p:spPr>
            <a:xfrm>
              <a:off x="4599433" y="361411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8</a:t>
              </a:r>
            </a:p>
          </p:txBody>
        </p:sp>
        <p:sp>
          <p:nvSpPr>
            <p:cNvPr id="173" name="ZoneTexte 172">
              <a:extLst>
                <a:ext uri="{FF2B5EF4-FFF2-40B4-BE49-F238E27FC236}">
                  <a16:creationId xmlns:a16="http://schemas.microsoft.com/office/drawing/2014/main" id="{E4302E0E-A3AD-DB5D-C7EF-3DDD5F450B10}"/>
                </a:ext>
              </a:extLst>
            </p:cNvPr>
            <p:cNvSpPr txBox="1"/>
            <p:nvPr/>
          </p:nvSpPr>
          <p:spPr>
            <a:xfrm>
              <a:off x="482587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12</a:t>
              </a:r>
            </a:p>
          </p:txBody>
        </p:sp>
        <p:sp>
          <p:nvSpPr>
            <p:cNvPr id="174" name="ZoneTexte 173">
              <a:extLst>
                <a:ext uri="{FF2B5EF4-FFF2-40B4-BE49-F238E27FC236}">
                  <a16:creationId xmlns:a16="http://schemas.microsoft.com/office/drawing/2014/main" id="{596D61B0-845C-E555-BFE0-83BA0CE22991}"/>
                </a:ext>
              </a:extLst>
            </p:cNvPr>
            <p:cNvSpPr txBox="1"/>
            <p:nvPr/>
          </p:nvSpPr>
          <p:spPr>
            <a:xfrm>
              <a:off x="5091585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16</a:t>
              </a:r>
            </a:p>
          </p:txBody>
        </p:sp>
        <p:sp>
          <p:nvSpPr>
            <p:cNvPr id="175" name="ZoneTexte 174">
              <a:extLst>
                <a:ext uri="{FF2B5EF4-FFF2-40B4-BE49-F238E27FC236}">
                  <a16:creationId xmlns:a16="http://schemas.microsoft.com/office/drawing/2014/main" id="{C338B14D-8FFC-730E-9671-14AA21E8E581}"/>
                </a:ext>
              </a:extLst>
            </p:cNvPr>
            <p:cNvSpPr txBox="1"/>
            <p:nvPr/>
          </p:nvSpPr>
          <p:spPr>
            <a:xfrm>
              <a:off x="5357299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20</a:t>
              </a:r>
            </a:p>
          </p:txBody>
        </p:sp>
        <p:sp>
          <p:nvSpPr>
            <p:cNvPr id="176" name="ZoneTexte 175">
              <a:extLst>
                <a:ext uri="{FF2B5EF4-FFF2-40B4-BE49-F238E27FC236}">
                  <a16:creationId xmlns:a16="http://schemas.microsoft.com/office/drawing/2014/main" id="{0480D2B5-DBBB-4A10-DDF5-9D2DB949C3BA}"/>
                </a:ext>
              </a:extLst>
            </p:cNvPr>
            <p:cNvSpPr txBox="1"/>
            <p:nvPr/>
          </p:nvSpPr>
          <p:spPr>
            <a:xfrm>
              <a:off x="5623011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24</a:t>
              </a:r>
            </a:p>
          </p:txBody>
        </p:sp>
        <p:sp>
          <p:nvSpPr>
            <p:cNvPr id="177" name="ZoneTexte 176">
              <a:extLst>
                <a:ext uri="{FF2B5EF4-FFF2-40B4-BE49-F238E27FC236}">
                  <a16:creationId xmlns:a16="http://schemas.microsoft.com/office/drawing/2014/main" id="{28A5DD38-6A0B-7B42-1904-E2A6849F73B0}"/>
                </a:ext>
              </a:extLst>
            </p:cNvPr>
            <p:cNvSpPr txBox="1"/>
            <p:nvPr/>
          </p:nvSpPr>
          <p:spPr>
            <a:xfrm>
              <a:off x="588872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28</a:t>
              </a:r>
            </a:p>
          </p:txBody>
        </p:sp>
        <p:sp>
          <p:nvSpPr>
            <p:cNvPr id="178" name="ZoneTexte 177">
              <a:extLst>
                <a:ext uri="{FF2B5EF4-FFF2-40B4-BE49-F238E27FC236}">
                  <a16:creationId xmlns:a16="http://schemas.microsoft.com/office/drawing/2014/main" id="{9A766BFD-8B7A-E83C-9B38-E92C7B373768}"/>
                </a:ext>
              </a:extLst>
            </p:cNvPr>
            <p:cNvSpPr txBox="1"/>
            <p:nvPr/>
          </p:nvSpPr>
          <p:spPr>
            <a:xfrm>
              <a:off x="6154437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32</a:t>
              </a:r>
            </a:p>
          </p:txBody>
        </p:sp>
        <p:sp>
          <p:nvSpPr>
            <p:cNvPr id="179" name="ZoneTexte 178">
              <a:extLst>
                <a:ext uri="{FF2B5EF4-FFF2-40B4-BE49-F238E27FC236}">
                  <a16:creationId xmlns:a16="http://schemas.microsoft.com/office/drawing/2014/main" id="{E3B101DA-64C4-3F55-1587-2CE0F52444CA}"/>
                </a:ext>
              </a:extLst>
            </p:cNvPr>
            <p:cNvSpPr txBox="1"/>
            <p:nvPr/>
          </p:nvSpPr>
          <p:spPr>
            <a:xfrm>
              <a:off x="6420149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36</a:t>
              </a:r>
            </a:p>
          </p:txBody>
        </p:sp>
        <p:sp>
          <p:nvSpPr>
            <p:cNvPr id="180" name="ZoneTexte 179">
              <a:extLst>
                <a:ext uri="{FF2B5EF4-FFF2-40B4-BE49-F238E27FC236}">
                  <a16:creationId xmlns:a16="http://schemas.microsoft.com/office/drawing/2014/main" id="{5D086295-035F-A9ED-8FAF-F46A2E37FF32}"/>
                </a:ext>
              </a:extLst>
            </p:cNvPr>
            <p:cNvSpPr txBox="1"/>
            <p:nvPr/>
          </p:nvSpPr>
          <p:spPr>
            <a:xfrm>
              <a:off x="6685862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40</a:t>
              </a:r>
            </a:p>
          </p:txBody>
        </p:sp>
        <p:sp>
          <p:nvSpPr>
            <p:cNvPr id="181" name="ZoneTexte 180">
              <a:extLst>
                <a:ext uri="{FF2B5EF4-FFF2-40B4-BE49-F238E27FC236}">
                  <a16:creationId xmlns:a16="http://schemas.microsoft.com/office/drawing/2014/main" id="{A048462C-1FAE-BDFD-6D2B-9F50EC492091}"/>
                </a:ext>
              </a:extLst>
            </p:cNvPr>
            <p:cNvSpPr txBox="1"/>
            <p:nvPr/>
          </p:nvSpPr>
          <p:spPr>
            <a:xfrm>
              <a:off x="6951575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44</a:t>
              </a:r>
            </a:p>
          </p:txBody>
        </p:sp>
        <p:sp>
          <p:nvSpPr>
            <p:cNvPr id="182" name="ZoneTexte 181">
              <a:extLst>
                <a:ext uri="{FF2B5EF4-FFF2-40B4-BE49-F238E27FC236}">
                  <a16:creationId xmlns:a16="http://schemas.microsoft.com/office/drawing/2014/main" id="{2DCD8038-2B81-8F14-F07B-D49AA6F4C9A1}"/>
                </a:ext>
              </a:extLst>
            </p:cNvPr>
            <p:cNvSpPr txBox="1"/>
            <p:nvPr/>
          </p:nvSpPr>
          <p:spPr>
            <a:xfrm>
              <a:off x="7217287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48</a:t>
              </a:r>
            </a:p>
          </p:txBody>
        </p:sp>
        <p:sp>
          <p:nvSpPr>
            <p:cNvPr id="183" name="ZoneTexte 182">
              <a:extLst>
                <a:ext uri="{FF2B5EF4-FFF2-40B4-BE49-F238E27FC236}">
                  <a16:creationId xmlns:a16="http://schemas.microsoft.com/office/drawing/2014/main" id="{60C62946-936A-800B-4C76-C10832BB7745}"/>
                </a:ext>
              </a:extLst>
            </p:cNvPr>
            <p:cNvSpPr txBox="1"/>
            <p:nvPr/>
          </p:nvSpPr>
          <p:spPr>
            <a:xfrm>
              <a:off x="7483000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52</a:t>
              </a:r>
            </a:p>
          </p:txBody>
        </p:sp>
        <p:sp>
          <p:nvSpPr>
            <p:cNvPr id="184" name="ZoneTexte 183">
              <a:extLst>
                <a:ext uri="{FF2B5EF4-FFF2-40B4-BE49-F238E27FC236}">
                  <a16:creationId xmlns:a16="http://schemas.microsoft.com/office/drawing/2014/main" id="{3C1EB3FB-3A11-AD71-D528-A90CBCDE9195}"/>
                </a:ext>
              </a:extLst>
            </p:cNvPr>
            <p:cNvSpPr txBox="1"/>
            <p:nvPr/>
          </p:nvSpPr>
          <p:spPr>
            <a:xfrm>
              <a:off x="7748713" y="3614115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56</a:t>
              </a:r>
            </a:p>
          </p:txBody>
        </p:sp>
        <p:sp>
          <p:nvSpPr>
            <p:cNvPr id="185" name="ZoneTexte 184">
              <a:extLst>
                <a:ext uri="{FF2B5EF4-FFF2-40B4-BE49-F238E27FC236}">
                  <a16:creationId xmlns:a16="http://schemas.microsoft.com/office/drawing/2014/main" id="{4B354497-970B-7888-0A3A-92CCB0A71F70}"/>
                </a:ext>
              </a:extLst>
            </p:cNvPr>
            <p:cNvSpPr txBox="1"/>
            <p:nvPr/>
          </p:nvSpPr>
          <p:spPr>
            <a:xfrm>
              <a:off x="5303729" y="3895096"/>
              <a:ext cx="170008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Arial" charset="0"/>
                </a:rPr>
                <a:t>Time post-dose (weeks)</a:t>
              </a:r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64DAA4AF-717B-5718-B4D2-E71A4BA2C66A}"/>
              </a:ext>
            </a:extLst>
          </p:cNvPr>
          <p:cNvSpPr txBox="1"/>
          <p:nvPr/>
        </p:nvSpPr>
        <p:spPr>
          <a:xfrm>
            <a:off x="3548191" y="2281730"/>
            <a:ext cx="55481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Median (IQR) LEN plasma concentration (ng/mL)</a:t>
            </a: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F2AE255E-3488-2AA5-4A3E-B2FB4FA39932}"/>
              </a:ext>
            </a:extLst>
          </p:cNvPr>
          <p:cNvSpPr txBox="1"/>
          <p:nvPr/>
        </p:nvSpPr>
        <p:spPr>
          <a:xfrm>
            <a:off x="547678" y="5722352"/>
            <a:ext cx="11303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noProof="0" dirty="0"/>
              <a:t>I</a:t>
            </a:r>
            <a:r>
              <a:rPr lang="en-US" noProof="0" dirty="0">
                <a:effectLst/>
              </a:rPr>
              <a:t>njection-site pain: 16 </a:t>
            </a:r>
            <a:r>
              <a:rPr lang="en-US" noProof="0" dirty="0"/>
              <a:t>(</a:t>
            </a:r>
            <a:r>
              <a:rPr lang="en-US" noProof="0" dirty="0">
                <a:effectLst/>
              </a:rPr>
              <a:t>80%) participants given formulation 1, 15 (75%) given formulation 2, which was generally mild, resolved within 1 week, was substantially reduced by pretreatment with ice</a:t>
            </a:r>
          </a:p>
        </p:txBody>
      </p:sp>
      <p:sp>
        <p:nvSpPr>
          <p:cNvPr id="190" name="Text Box 3">
            <a:extLst>
              <a:ext uri="{FF2B5EF4-FFF2-40B4-BE49-F238E27FC236}">
                <a16:creationId xmlns:a16="http://schemas.microsoft.com/office/drawing/2014/main" id="{C5FC1FF7-5955-C119-604A-686B48ED7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9706" y="6469710"/>
            <a:ext cx="493878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Jogiraju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V, CROI 2025, Abs. 154, and Lancet, </a:t>
            </a: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published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online 11 March 2025</a:t>
            </a:r>
          </a:p>
        </p:txBody>
      </p:sp>
    </p:spTree>
    <p:extLst>
      <p:ext uri="{BB962C8B-B14F-4D97-AF65-F5344CB8AC3E}">
        <p14:creationId xmlns:p14="http://schemas.microsoft.com/office/powerpoint/2010/main" val="2847212336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1B078196-D518-4745-4F46-DF0200F0AE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Innovation in </a:t>
            </a:r>
            <a:r>
              <a:rPr lang="en-US" noProof="0" dirty="0" err="1"/>
              <a:t>PrEP</a:t>
            </a:r>
            <a:r>
              <a:rPr lang="en-US" noProof="0" dirty="0"/>
              <a:t> products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0612E32D-0A7D-6DCA-B009-0509D2825F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2072054"/>
            <a:ext cx="10972800" cy="4335466"/>
          </a:xfrm>
        </p:spPr>
        <p:txBody>
          <a:bodyPr>
            <a:normAutofit/>
          </a:bodyPr>
          <a:lstStyle/>
          <a:p>
            <a:r>
              <a:rPr lang="en-US" sz="2000" noProof="0" dirty="0"/>
              <a:t>Long-acting injectable (</a:t>
            </a:r>
            <a:r>
              <a:rPr lang="en-US" sz="2000" noProof="0" dirty="0" err="1"/>
              <a:t>sc</a:t>
            </a:r>
            <a:r>
              <a:rPr lang="en-US" sz="2000" noProof="0" dirty="0"/>
              <a:t>) CAB/MPA (</a:t>
            </a:r>
            <a:r>
              <a:rPr lang="en-US" sz="2000" noProof="0" dirty="0" err="1"/>
              <a:t>medroxyprogestrone</a:t>
            </a:r>
            <a:r>
              <a:rPr lang="en-US" sz="2000" noProof="0" dirty="0"/>
              <a:t> </a:t>
            </a:r>
            <a:r>
              <a:rPr lang="en-US" sz="2000" noProof="0" dirty="0" err="1"/>
              <a:t>actate</a:t>
            </a:r>
            <a:r>
              <a:rPr lang="en-US" sz="2000" noProof="0" dirty="0"/>
              <a:t>) Implant for prevention of HIV and Unintended Pregnancy: active plasma concentrations maintained for 180 days in mice with no PK tail at removal </a:t>
            </a:r>
            <a:r>
              <a:rPr lang="en-US" sz="2000" i="1" noProof="0" dirty="0"/>
              <a:t>(King JL, Abs. 1236)</a:t>
            </a:r>
          </a:p>
          <a:p>
            <a:endParaRPr lang="en-US" sz="2000" noProof="0" dirty="0"/>
          </a:p>
          <a:p>
            <a:r>
              <a:rPr lang="en-US" sz="2000" noProof="0" dirty="0"/>
              <a:t>Injectable in-situ forming implant releasing CAB/MPA for prevention of HIV and contraception: complete suppression of ovulation in macaques + sustained plasma CAB levels for &gt; 6 months, </a:t>
            </a:r>
            <a:br>
              <a:rPr lang="en-US" sz="2000" noProof="0" dirty="0"/>
            </a:br>
            <a:r>
              <a:rPr lang="en-US" sz="2000" noProof="0" dirty="0"/>
              <a:t>with short PK tail </a:t>
            </a:r>
            <a:r>
              <a:rPr lang="en-US" sz="2000" i="1" noProof="0" dirty="0"/>
              <a:t>(</a:t>
            </a:r>
            <a:r>
              <a:rPr lang="en-US" sz="2000" i="1" noProof="0" dirty="0" err="1"/>
              <a:t>Massud</a:t>
            </a:r>
            <a:r>
              <a:rPr lang="en-US" sz="2000" i="1" noProof="0" dirty="0"/>
              <a:t> I, Abs.199)</a:t>
            </a:r>
          </a:p>
          <a:p>
            <a:endParaRPr lang="en-US" sz="2000" noProof="0" dirty="0"/>
          </a:p>
          <a:p>
            <a:r>
              <a:rPr lang="en-US" sz="2000" noProof="0" dirty="0"/>
              <a:t>Biodegradable implant in the arm releasing low-dose </a:t>
            </a:r>
            <a:r>
              <a:rPr lang="en-US" sz="2000" noProof="0" dirty="0" err="1"/>
              <a:t>islatravir</a:t>
            </a:r>
            <a:r>
              <a:rPr lang="en-US" sz="2000" noProof="0" dirty="0"/>
              <a:t>: 100% protection of macaques from rectal HIV infection – challenges done 7 weeks post implant </a:t>
            </a:r>
            <a:r>
              <a:rPr lang="en-US" sz="2000" i="1" noProof="0" dirty="0"/>
              <a:t>(Kim JS, Abs. 1233)</a:t>
            </a:r>
          </a:p>
          <a:p>
            <a:endParaRPr lang="en-US" sz="2000" noProof="0" dirty="0"/>
          </a:p>
          <a:p>
            <a:r>
              <a:rPr lang="en-US" sz="2000" noProof="0" dirty="0"/>
              <a:t>Intravaginal rings of </a:t>
            </a:r>
            <a:r>
              <a:rPr lang="en-US" sz="2000" noProof="0" dirty="0" err="1"/>
              <a:t>islatravir</a:t>
            </a:r>
            <a:r>
              <a:rPr lang="en-US" sz="2000" noProof="0" dirty="0"/>
              <a:t>: active concentration &gt; 90 days in macaques </a:t>
            </a:r>
            <a:r>
              <a:rPr lang="en-US" sz="2000" i="1" noProof="0" dirty="0"/>
              <a:t>(Srinivasan P, Abs. 1238)</a:t>
            </a:r>
          </a:p>
          <a:p>
            <a:endParaRPr lang="en-US" sz="2000" noProof="0" dirty="0"/>
          </a:p>
        </p:txBody>
      </p:sp>
    </p:spTree>
    <p:extLst>
      <p:ext uri="{BB962C8B-B14F-4D97-AF65-F5344CB8AC3E}">
        <p14:creationId xmlns:p14="http://schemas.microsoft.com/office/powerpoint/2010/main" val="2641391186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noProof="0" dirty="0" err="1"/>
              <a:t>DoxyPEP</a:t>
            </a:r>
            <a:r>
              <a:rPr lang="en-US" noProof="0" dirty="0"/>
              <a:t> Cascade - Trust Magnet Clinic SF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4BC26C20-16ED-310E-9FFF-28212CBC3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5325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Barry MP,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164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52" name="Espace réservé du contenu 3">
            <a:extLst>
              <a:ext uri="{FF2B5EF4-FFF2-40B4-BE49-F238E27FC236}">
                <a16:creationId xmlns:a16="http://schemas.microsoft.com/office/drawing/2014/main" id="{6E7D7A67-7490-DA42-3780-1534E749BA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4428" y="1647535"/>
            <a:ext cx="7038378" cy="795611"/>
          </a:xfrm>
        </p:spPr>
        <p:txBody>
          <a:bodyPr>
            <a:normAutofit fontScale="85000" lnSpcReduction="20000"/>
          </a:bodyPr>
          <a:lstStyle/>
          <a:p>
            <a:pPr marL="0" indent="0" algn="ctr">
              <a:lnSpc>
                <a:spcPct val="120000"/>
              </a:lnSpc>
              <a:buNone/>
            </a:pP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Doxy-PEP continuum among patients </a:t>
            </a:r>
            <a:br>
              <a:rPr lang="en-US" sz="1800" b="1" noProof="0" dirty="0">
                <a:solidFill>
                  <a:srgbClr val="0070C0"/>
                </a:solidFill>
                <a:latin typeface="+mn-lt"/>
              </a:rPr>
            </a:b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of the San Francisco AIDS Foundation Magnet Clinic </a:t>
            </a:r>
            <a:br>
              <a:rPr lang="en-US" sz="1800" b="1" noProof="0" dirty="0">
                <a:solidFill>
                  <a:srgbClr val="0070C0"/>
                </a:solidFill>
                <a:latin typeface="+mn-lt"/>
              </a:rPr>
            </a:b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with doxy-PEP indication, 2022-2024 (</a:t>
            </a:r>
            <a:r>
              <a:rPr lang="en-US" sz="1800" b="1" dirty="0">
                <a:solidFill>
                  <a:srgbClr val="0070C0"/>
                </a:solidFill>
              </a:rPr>
              <a:t>N</a:t>
            </a:r>
            <a:r>
              <a:rPr lang="en-US" sz="1800" b="1" noProof="0" dirty="0">
                <a:solidFill>
                  <a:srgbClr val="0070C0"/>
                </a:solidFill>
                <a:latin typeface="+mn-lt"/>
              </a:rPr>
              <a:t> = 7436)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524F815-94D5-AB6B-49A2-ECF61DA77FD6}"/>
              </a:ext>
            </a:extLst>
          </p:cNvPr>
          <p:cNvGrpSpPr/>
          <p:nvPr/>
        </p:nvGrpSpPr>
        <p:grpSpPr>
          <a:xfrm>
            <a:off x="3857204" y="2082063"/>
            <a:ext cx="7608907" cy="4445079"/>
            <a:chOff x="527154" y="2000066"/>
            <a:chExt cx="8359525" cy="4572460"/>
          </a:xfrm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A87F192C-C122-A24B-A939-98EC6581B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3342" y="5300435"/>
              <a:ext cx="606425" cy="82391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>
                  <a:solidFill>
                    <a:schemeClr val="bg1"/>
                  </a:solidFill>
                </a:rPr>
                <a:t>22%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8231ED80-02EE-8956-D97D-E12405E2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0079" y="4801960"/>
              <a:ext cx="606425" cy="1322388"/>
            </a:xfrm>
            <a:prstGeom prst="rect">
              <a:avLst/>
            </a:prstGeom>
            <a:solidFill>
              <a:srgbClr val="00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/>
                <a:t>36%</a:t>
              </a:r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2C4E3003-15E1-3FCA-2E07-5FF236CA1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817" y="3954235"/>
              <a:ext cx="606425" cy="2170113"/>
            </a:xfrm>
            <a:prstGeom prst="rect">
              <a:avLst/>
            </a:prstGeom>
            <a:solidFill>
              <a:srgbClr val="FF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b="1" noProof="0" dirty="0"/>
                <a:t>59%</a:t>
              </a:r>
            </a:p>
          </p:txBody>
        </p:sp>
        <p:sp>
          <p:nvSpPr>
            <p:cNvPr id="10" name="Rectangle 8">
              <a:extLst>
                <a:ext uri="{FF2B5EF4-FFF2-40B4-BE49-F238E27FC236}">
                  <a16:creationId xmlns:a16="http://schemas.microsoft.com/office/drawing/2014/main" id="{0B36F56C-5850-900A-0E0E-D540CC9F2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967" y="2439760"/>
              <a:ext cx="608013" cy="3684588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 noProof="0" dirty="0"/>
            </a:p>
          </p:txBody>
        </p:sp>
        <p:grpSp>
          <p:nvGrpSpPr>
            <p:cNvPr id="47" name="Groupe 46">
              <a:extLst>
                <a:ext uri="{FF2B5EF4-FFF2-40B4-BE49-F238E27FC236}">
                  <a16:creationId xmlns:a16="http://schemas.microsoft.com/office/drawing/2014/main" id="{1A318CE1-5B22-1089-C443-B89F729DA595}"/>
                </a:ext>
              </a:extLst>
            </p:cNvPr>
            <p:cNvGrpSpPr/>
            <p:nvPr/>
          </p:nvGrpSpPr>
          <p:grpSpPr>
            <a:xfrm>
              <a:off x="960292" y="2434997"/>
              <a:ext cx="7926387" cy="3689351"/>
              <a:chOff x="2170113" y="2276475"/>
              <a:chExt cx="7926387" cy="3689351"/>
            </a:xfrm>
          </p:grpSpPr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08987FA4-B368-A8D3-2604-C600AA74B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113" y="2276475"/>
                <a:ext cx="96838" cy="368300"/>
              </a:xfrm>
              <a:custGeom>
                <a:avLst/>
                <a:gdLst>
                  <a:gd name="T0" fmla="*/ 61 w 61"/>
                  <a:gd name="T1" fmla="*/ 232 h 232"/>
                  <a:gd name="T2" fmla="*/ 61 w 61"/>
                  <a:gd name="T3" fmla="*/ 0 h 232"/>
                  <a:gd name="T4" fmla="*/ 0 w 61"/>
                  <a:gd name="T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232">
                    <a:moveTo>
                      <a:pt x="61" y="232"/>
                    </a:moveTo>
                    <a:lnTo>
                      <a:pt x="61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2" name="Line 10">
                <a:extLst>
                  <a:ext uri="{FF2B5EF4-FFF2-40B4-BE49-F238E27FC236}">
                    <a16:creationId xmlns:a16="http://schemas.microsoft.com/office/drawing/2014/main" id="{107E61B6-2F21-636C-9EDA-40B515372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26447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3" name="Line 11">
                <a:extLst>
                  <a:ext uri="{FF2B5EF4-FFF2-40B4-BE49-F238E27FC236}">
                    <a16:creationId xmlns:a16="http://schemas.microsoft.com/office/drawing/2014/main" id="{296B7EF0-FF46-4DDD-7B68-9CDC38777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26447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4" name="Line 12">
                <a:extLst>
                  <a:ext uri="{FF2B5EF4-FFF2-40B4-BE49-F238E27FC236}">
                    <a16:creationId xmlns:a16="http://schemas.microsoft.com/office/drawing/2014/main" id="{A818FAF5-C6B7-FE1C-6D48-20D9EA746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0130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5" name="Line 13">
                <a:extLst>
                  <a:ext uri="{FF2B5EF4-FFF2-40B4-BE49-F238E27FC236}">
                    <a16:creationId xmlns:a16="http://schemas.microsoft.com/office/drawing/2014/main" id="{20B99EC5-EA82-8390-599B-8CF9E447E0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3813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6" name="Line 14">
                <a:extLst>
                  <a:ext uri="{FF2B5EF4-FFF2-40B4-BE49-F238E27FC236}">
                    <a16:creationId xmlns:a16="http://schemas.microsoft.com/office/drawing/2014/main" id="{471D8583-23FA-DC5B-21D6-D52064679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3813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7" name="Line 15">
                <a:extLst>
                  <a:ext uri="{FF2B5EF4-FFF2-40B4-BE49-F238E27FC236}">
                    <a16:creationId xmlns:a16="http://schemas.microsoft.com/office/drawing/2014/main" id="{48A55498-F667-47F7-96A9-F97AD8901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37496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8" name="Line 16">
                <a:extLst>
                  <a:ext uri="{FF2B5EF4-FFF2-40B4-BE49-F238E27FC236}">
                    <a16:creationId xmlns:a16="http://schemas.microsoft.com/office/drawing/2014/main" id="{D3F6332F-A072-2DF3-D2A0-3A2D6F8BB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0130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19" name="Line 17">
                <a:extLst>
                  <a:ext uri="{FF2B5EF4-FFF2-40B4-BE49-F238E27FC236}">
                    <a16:creationId xmlns:a16="http://schemas.microsoft.com/office/drawing/2014/main" id="{D6E15656-5497-04DD-0AC5-A8ED2577A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11797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0" name="Line 18">
                <a:extLst>
                  <a:ext uri="{FF2B5EF4-FFF2-40B4-BE49-F238E27FC236}">
                    <a16:creationId xmlns:a16="http://schemas.microsoft.com/office/drawing/2014/main" id="{C4913080-ABCA-6841-0610-5AC16F029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117975"/>
                <a:ext cx="0" cy="36988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1" name="Line 19">
                <a:extLst>
                  <a:ext uri="{FF2B5EF4-FFF2-40B4-BE49-F238E27FC236}">
                    <a16:creationId xmlns:a16="http://schemas.microsoft.com/office/drawing/2014/main" id="{D72DFFB5-6852-C381-DA2E-130A1A82D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4878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2" name="Line 20">
                <a:extLst>
                  <a:ext uri="{FF2B5EF4-FFF2-40B4-BE49-F238E27FC236}">
                    <a16:creationId xmlns:a16="http://schemas.microsoft.com/office/drawing/2014/main" id="{C6CA2D3A-914C-67F9-9A56-249CC8CE0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4878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3" name="Line 21">
                <a:extLst>
                  <a:ext uri="{FF2B5EF4-FFF2-40B4-BE49-F238E27FC236}">
                    <a16:creationId xmlns:a16="http://schemas.microsoft.com/office/drawing/2014/main" id="{17F4873F-1A33-366F-ACDF-5A8927C50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48561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4" name="Line 22">
                <a:extLst>
                  <a:ext uri="{FF2B5EF4-FFF2-40B4-BE49-F238E27FC236}">
                    <a16:creationId xmlns:a16="http://schemas.microsoft.com/office/drawing/2014/main" id="{B2292555-D3C7-C08C-C023-4C9943C8A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965825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76869DBE-8CBD-2877-88C3-B4A06C92C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5592763"/>
                <a:ext cx="0" cy="3730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6" name="Line 24">
                <a:extLst>
                  <a:ext uri="{FF2B5EF4-FFF2-40B4-BE49-F238E27FC236}">
                    <a16:creationId xmlns:a16="http://schemas.microsoft.com/office/drawing/2014/main" id="{F84B0444-8885-2C9F-1C6F-937557D1C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2244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7" name="Line 25">
                <a:extLst>
                  <a:ext uri="{FF2B5EF4-FFF2-40B4-BE49-F238E27FC236}">
                    <a16:creationId xmlns:a16="http://schemas.microsoft.com/office/drawing/2014/main" id="{68295664-E531-49D4-C2F5-48ABAC9B3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52244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8" name="Line 26">
                <a:extLst>
                  <a:ext uri="{FF2B5EF4-FFF2-40B4-BE49-F238E27FC236}">
                    <a16:creationId xmlns:a16="http://schemas.microsoft.com/office/drawing/2014/main" id="{B363312A-102C-1C1C-E236-21EC42EB7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113" y="5592763"/>
                <a:ext cx="968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29" name="Line 27">
                <a:extLst>
                  <a:ext uri="{FF2B5EF4-FFF2-40B4-BE49-F238E27FC236}">
                    <a16:creationId xmlns:a16="http://schemas.microsoft.com/office/drawing/2014/main" id="{D90E73C3-B1DE-EAD4-9BD7-90B49FA7B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4856163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30" name="Line 28">
                <a:extLst>
                  <a:ext uri="{FF2B5EF4-FFF2-40B4-BE49-F238E27FC236}">
                    <a16:creationId xmlns:a16="http://schemas.microsoft.com/office/drawing/2014/main" id="{0CCF7EA5-939C-BF3C-508B-AE0EBE1DC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6950" y="3749675"/>
                <a:ext cx="0" cy="368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  <p:sp>
            <p:nvSpPr>
              <p:cNvPr id="31" name="Line 29">
                <a:extLst>
                  <a:ext uri="{FF2B5EF4-FFF2-40B4-BE49-F238E27FC236}">
                    <a16:creationId xmlns:a16="http://schemas.microsoft.com/office/drawing/2014/main" id="{0F0B8430-54DB-BDB4-FB02-9A9359A236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6950" y="5965825"/>
                <a:ext cx="78295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noProof="0" dirty="0"/>
              </a:p>
            </p:txBody>
          </p:sp>
        </p:grp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C769AB18-D40D-B860-78AA-CDE07A8ED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88" y="6036241"/>
              <a:ext cx="86297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0</a:t>
              </a:r>
            </a:p>
          </p:txBody>
        </p:sp>
        <p:sp>
          <p:nvSpPr>
            <p:cNvPr id="33" name="Rectangle 31">
              <a:extLst>
                <a:ext uri="{FF2B5EF4-FFF2-40B4-BE49-F238E27FC236}">
                  <a16:creationId xmlns:a16="http://schemas.microsoft.com/office/drawing/2014/main" id="{01DD52A7-AA64-389D-318F-AB4E4C33B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94" y="5663179"/>
              <a:ext cx="172591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</a:t>
              </a:r>
            </a:p>
          </p:txBody>
        </p:sp>
        <p:sp>
          <p:nvSpPr>
            <p:cNvPr id="34" name="Rectangle 32">
              <a:extLst>
                <a:ext uri="{FF2B5EF4-FFF2-40B4-BE49-F238E27FC236}">
                  <a16:creationId xmlns:a16="http://schemas.microsoft.com/office/drawing/2014/main" id="{7D4F0D9A-AB18-7105-C78D-9FD9815A8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694" y="5294879"/>
              <a:ext cx="172591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20</a:t>
              </a:r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2BA11EB0-A6E6-D4EC-C722-80AB3B181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9265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30 </a:t>
              </a:r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FA3DD0EA-843F-6963-18E2-D5613B8C2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5582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40 </a:t>
              </a:r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B5EEE6D3-03CB-45F5-E822-D6364EA4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41899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50 </a:t>
              </a:r>
            </a:p>
          </p:txBody>
        </p:sp>
        <p:sp>
          <p:nvSpPr>
            <p:cNvPr id="38" name="Rectangle 36">
              <a:extLst>
                <a:ext uri="{FF2B5EF4-FFF2-40B4-BE49-F238E27FC236}">
                  <a16:creationId xmlns:a16="http://schemas.microsoft.com/office/drawing/2014/main" id="{F4D7CF2D-0E83-4164-9B10-E6347EBFF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821679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60 </a:t>
              </a:r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B20CF61A-8487-6A7E-0917-20B669FD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4517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70 </a:t>
              </a:r>
            </a:p>
          </p:txBody>
        </p:sp>
        <p:sp>
          <p:nvSpPr>
            <p:cNvPr id="40" name="Rectangle 38">
              <a:extLst>
                <a:ext uri="{FF2B5EF4-FFF2-40B4-BE49-F238E27FC236}">
                  <a16:creationId xmlns:a16="http://schemas.microsoft.com/office/drawing/2014/main" id="{466ED094-8822-95EF-93CD-16CC510F7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30834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80 </a:t>
              </a:r>
            </a:p>
          </p:txBody>
        </p:sp>
        <p:sp>
          <p:nvSpPr>
            <p:cNvPr id="41" name="Rectangle 39">
              <a:extLst>
                <a:ext uri="{FF2B5EF4-FFF2-40B4-BE49-F238E27FC236}">
                  <a16:creationId xmlns:a16="http://schemas.microsoft.com/office/drawing/2014/main" id="{BBD6BF54-C9FF-4639-76C6-45F4D79E0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949" y="2715191"/>
              <a:ext cx="211336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90 </a:t>
              </a:r>
            </a:p>
          </p:txBody>
        </p:sp>
        <p:sp>
          <p:nvSpPr>
            <p:cNvPr id="42" name="Rectangle 40">
              <a:extLst>
                <a:ext uri="{FF2B5EF4-FFF2-40B4-BE49-F238E27FC236}">
                  <a16:creationId xmlns:a16="http://schemas.microsoft.com/office/drawing/2014/main" id="{6CBB4F27-8B77-534E-5508-2748CCEF2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52" y="2346891"/>
              <a:ext cx="297633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100 </a:t>
              </a:r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DFCB8F9A-2619-B0CA-864E-438176D87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980" y="6192610"/>
              <a:ext cx="1355160" cy="379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indicated</a:t>
              </a:r>
              <a:endParaRPr lang="en-US" sz="1200" noProof="0" dirty="0">
                <a:latin typeface="+mn-lt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latin typeface="+mn-lt"/>
                </a:rPr>
                <a:t>N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 </a:t>
              </a:r>
              <a:r>
                <a:rPr lang="en-US" sz="1200" b="1" noProof="0" dirty="0">
                  <a:latin typeface="+mn-lt"/>
                </a:rPr>
                <a:t>=</a:t>
              </a: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 7</a:t>
              </a:r>
              <a:r>
                <a:rPr lang="en-US" sz="1200" b="1" noProof="0" dirty="0">
                  <a:latin typeface="+mn-lt"/>
                </a:rPr>
                <a:t>436</a:t>
              </a:r>
              <a:endParaRPr kumimoji="0" lang="en-US" sz="1200" b="1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F8EFF1B1-847E-182A-961F-03C077FDB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875" y="6192610"/>
              <a:ext cx="1445895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prescribed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5EDA234D-09EF-EA0F-B600-560B85746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832" y="6192610"/>
              <a:ext cx="1294507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initiated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9748CA84-7E27-FE92-89FF-94FC3C329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769" y="6192610"/>
              <a:ext cx="1289154" cy="18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  <a:latin typeface="+mn-lt"/>
                </a:rPr>
                <a:t>Doxy-PEP adhered</a:t>
              </a:r>
              <a:endParaRPr kumimoji="0" lang="en-US" sz="1200" b="0" i="0" u="none" strike="noStrike" cap="none" normalizeH="0" baseline="0" noProof="0" dirty="0">
                <a:ln>
                  <a:noFill/>
                </a:ln>
                <a:effectLst/>
                <a:latin typeface="+mn-lt"/>
              </a:endParaRPr>
            </a:p>
          </p:txBody>
        </p:sp>
        <p:sp>
          <p:nvSpPr>
            <p:cNvPr id="48" name="Flèche : droite 47">
              <a:extLst>
                <a:ext uri="{FF2B5EF4-FFF2-40B4-BE49-F238E27FC236}">
                  <a16:creationId xmlns:a16="http://schemas.microsoft.com/office/drawing/2014/main" id="{A0C47BB8-3DC8-8B83-526A-82F31B71B045}"/>
                </a:ext>
              </a:extLst>
            </p:cNvPr>
            <p:cNvSpPr/>
            <p:nvPr/>
          </p:nvSpPr>
          <p:spPr bwMode="auto">
            <a:xfrm>
              <a:off x="6103661" y="5361858"/>
              <a:ext cx="1479435" cy="653772"/>
            </a:xfrm>
            <a:prstGeom prst="rightArrow">
              <a:avLst/>
            </a:prstGeom>
            <a:gradFill flip="none" rotWithShape="1">
              <a:gsLst>
                <a:gs pos="0">
                  <a:srgbClr val="00CC33"/>
                </a:gs>
                <a:gs pos="100000">
                  <a:srgbClr val="0099CC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reported high adherence</a:t>
              </a:r>
            </a:p>
          </p:txBody>
        </p:sp>
        <p:sp>
          <p:nvSpPr>
            <p:cNvPr id="49" name="Flèche : droite 48">
              <a:extLst>
                <a:ext uri="{FF2B5EF4-FFF2-40B4-BE49-F238E27FC236}">
                  <a16:creationId xmlns:a16="http://schemas.microsoft.com/office/drawing/2014/main" id="{E4B3206B-2B9E-DDAA-2D51-D817E6EC691E}"/>
                </a:ext>
              </a:extLst>
            </p:cNvPr>
            <p:cNvSpPr/>
            <p:nvPr/>
          </p:nvSpPr>
          <p:spPr bwMode="auto">
            <a:xfrm>
              <a:off x="4125254" y="5361858"/>
              <a:ext cx="1602567" cy="653772"/>
            </a:xfrm>
            <a:prstGeom prst="rightArrow">
              <a:avLst/>
            </a:prstGeom>
            <a:gradFill flip="none" rotWithShape="1">
              <a:gsLst>
                <a:gs pos="0">
                  <a:srgbClr val="FF9933"/>
                </a:gs>
                <a:gs pos="100000">
                  <a:srgbClr val="00CC33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report taking ≥1 dose</a:t>
              </a:r>
            </a:p>
          </p:txBody>
        </p:sp>
        <p:sp>
          <p:nvSpPr>
            <p:cNvPr id="50" name="Flèche : droite 49">
              <a:extLst>
                <a:ext uri="{FF2B5EF4-FFF2-40B4-BE49-F238E27FC236}">
                  <a16:creationId xmlns:a16="http://schemas.microsoft.com/office/drawing/2014/main" id="{89FD83DB-474A-3F7A-4C8C-E2F3F7F964C7}"/>
                </a:ext>
              </a:extLst>
            </p:cNvPr>
            <p:cNvSpPr/>
            <p:nvPr/>
          </p:nvSpPr>
          <p:spPr bwMode="auto">
            <a:xfrm>
              <a:off x="2266154" y="5361858"/>
              <a:ext cx="1366592" cy="653772"/>
            </a:xfrm>
            <a:prstGeom prst="rightArrow">
              <a:avLst/>
            </a:prstGeom>
            <a:gradFill flip="none" rotWithShape="1">
              <a:gsLst>
                <a:gs pos="0">
                  <a:srgbClr val="CC3333"/>
                </a:gs>
                <a:gs pos="100000">
                  <a:srgbClr val="FF9933"/>
                </a:gs>
              </a:gsLst>
              <a:lin ang="0" scaled="1"/>
              <a:tileRect/>
            </a:gra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noProof="0" dirty="0">
                  <a:ln>
                    <a:noFill/>
                  </a:ln>
                  <a:effectLst/>
                </a:rPr>
                <a:t>61 % receive prescription</a:t>
              </a: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403CE0FA-BA40-FCE8-87FB-0DC29AAABDEB}"/>
                </a:ext>
              </a:extLst>
            </p:cNvPr>
            <p:cNvSpPr txBox="1"/>
            <p:nvPr/>
          </p:nvSpPr>
          <p:spPr>
            <a:xfrm>
              <a:off x="527154" y="2000066"/>
              <a:ext cx="326163" cy="2849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b="1" noProof="0" dirty="0"/>
                <a:t>%</a:t>
              </a:r>
            </a:p>
          </p:txBody>
        </p:sp>
      </p:grpSp>
      <p:sp>
        <p:nvSpPr>
          <p:cNvPr id="4" name="Espace réservé du contenu 5">
            <a:extLst>
              <a:ext uri="{FF2B5EF4-FFF2-40B4-BE49-F238E27FC236}">
                <a16:creationId xmlns:a16="http://schemas.microsoft.com/office/drawing/2014/main" id="{9EAADFC9-3381-BA2E-03B4-DFCA446E7E73}"/>
              </a:ext>
            </a:extLst>
          </p:cNvPr>
          <p:cNvSpPr txBox="1">
            <a:spLocks/>
          </p:cNvSpPr>
          <p:nvPr/>
        </p:nvSpPr>
        <p:spPr>
          <a:xfrm>
            <a:off x="159728" y="2186057"/>
            <a:ext cx="3618028" cy="349413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In 2024, San Francisco Department of Public Health released updated recommendations for prescribing doxy-PEP</a:t>
            </a:r>
            <a:br>
              <a:rPr lang="en-US" sz="1800" noProof="0" dirty="0"/>
            </a:br>
            <a:endParaRPr lang="en-US" sz="1800" noProof="0" dirty="0"/>
          </a:p>
          <a:p>
            <a:r>
              <a:rPr lang="en-US" sz="1800" noProof="0" dirty="0"/>
              <a:t>These matched CDC guidance and additionally encouraged shared decision-making between providers and patients with at least 2 sex partners in the last year who were assigned male sex at birth</a:t>
            </a:r>
          </a:p>
        </p:txBody>
      </p:sp>
    </p:spTree>
    <p:extLst>
      <p:ext uri="{BB962C8B-B14F-4D97-AF65-F5344CB8AC3E}">
        <p14:creationId xmlns:p14="http://schemas.microsoft.com/office/powerpoint/2010/main" val="29714111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(1)</a:t>
            </a:r>
          </a:p>
        </p:txBody>
      </p:sp>
      <p:sp>
        <p:nvSpPr>
          <p:cNvPr id="6148" name="Text Box 2"/>
          <p:cNvSpPr txBox="1">
            <a:spLocks noChangeArrowheads="1"/>
          </p:cNvSpPr>
          <p:nvPr/>
        </p:nvSpPr>
        <p:spPr bwMode="auto">
          <a:xfrm>
            <a:off x="5267433" y="1764770"/>
            <a:ext cx="6019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Design</a:t>
            </a:r>
            <a:endParaRPr kumimoji="0" lang="fr-FR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9" name="Text Box 11">
            <a:extLst>
              <a:ext uri="{FF2B5EF4-FFF2-40B4-BE49-F238E27FC236}">
                <a16:creationId xmlns:a16="http://schemas.microsoft.com/office/drawing/2014/main" id="{7534C07E-BDA2-5477-EB27-B9750845C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547" y="2027441"/>
            <a:ext cx="4339337" cy="2295872"/>
          </a:xfrm>
          <a:prstGeom prst="roundRect">
            <a:avLst>
              <a:gd name="adj" fmla="val 5348"/>
            </a:avLst>
          </a:prstGeom>
          <a:ln w="19050">
            <a:solidFill>
              <a:srgbClr val="00B0F0"/>
            </a:solidFill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36000" rIns="36000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Adults HIV +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ARV naïve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CV &gt; 1000 c/mL</a:t>
            </a: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and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AIDS, all CD4 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Or serious bacterial infection, CD4 &lt; 200/mm</a:t>
            </a:r>
            <a:r>
              <a:rPr lang="en-US" sz="1600" baseline="30000" dirty="0">
                <a:solidFill>
                  <a:schemeClr val="tx1"/>
                </a:solidFill>
                <a:ea typeface="ＭＳ Ｐゴシック" pitchFamily="-65" charset="-128"/>
                <a:cs typeface="ＭＳ Ｐゴシック" pitchFamily="-65" charset="-128"/>
              </a:rPr>
              <a:t>3</a:t>
            </a:r>
            <a:endParaRPr kumimoji="0" lang="en-US" sz="1600" b="0" i="0" u="none" strike="noStrike" kern="120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ＭＳ Ｐゴシック" pitchFamily="-65" charset="-128"/>
              <a:cs typeface="ＭＳ Ｐゴシック" pitchFamily="-65" charset="-128"/>
            </a:endParaRP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Or symptomatic or not, CD4 &lt; 100/mm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ＭＳ Ｐゴシック" pitchFamily="-65" charset="-128"/>
                <a:cs typeface="ＭＳ Ｐゴシック" pitchFamily="-65" charset="-128"/>
              </a:rPr>
              <a:t>3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chemeClr val="tx1"/>
                </a:solidFill>
                <a:ea typeface="ＭＳ Ｐゴシック" pitchFamily="-65" charset="-128"/>
                <a:cs typeface="Calibri" panose="020F0502020204030204" pitchFamily="34" charset="0"/>
              </a:rPr>
              <a:t>Or severe OI on treatment</a:t>
            </a:r>
            <a:endParaRPr kumimoji="0" lang="en-US" sz="1600" b="0" i="0" u="none" strike="noStrike" kern="120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 Box 11">
            <a:extLst>
              <a:ext uri="{FF2B5EF4-FFF2-40B4-BE49-F238E27FC236}">
                <a16:creationId xmlns:a16="http://schemas.microsoft.com/office/drawing/2014/main" id="{39FADA90-BCD1-E775-2092-A15404179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3152" y="2432573"/>
            <a:ext cx="2980947" cy="596406"/>
          </a:xfrm>
          <a:prstGeom prst="roundRect">
            <a:avLst>
              <a:gd name="adj" fmla="val 20519"/>
            </a:avLst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B/F/TAF qd (N = 220)</a:t>
            </a:r>
          </a:p>
        </p:txBody>
      </p:sp>
      <p:sp>
        <p:nvSpPr>
          <p:cNvPr id="11" name="Text Box 11">
            <a:extLst>
              <a:ext uri="{FF2B5EF4-FFF2-40B4-BE49-F238E27FC236}">
                <a16:creationId xmlns:a16="http://schemas.microsoft.com/office/drawing/2014/main" id="{CB21D299-131B-BFA4-4A03-DDFC61A7B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3152" y="3291308"/>
            <a:ext cx="2980947" cy="571960"/>
          </a:xfrm>
          <a:prstGeom prst="roundRect">
            <a:avLst>
              <a:gd name="adj" fmla="val 2051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</p:spPr>
        <p:txBody>
          <a:bodyPr wrap="square" lIns="36000" tIns="36000" rIns="36000" bIns="36000" anchor="ctr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itchFamily="-65" charset="-128"/>
                <a:cs typeface="ＭＳ Ｐゴシック" pitchFamily="-65" charset="-128"/>
              </a:rPr>
              <a:t>DRV/c/F/TAF qd (N = 222)</a:t>
            </a: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FFAC72F-AF84-7B3C-8E9A-ADAC3EA22396}"/>
              </a:ext>
            </a:extLst>
          </p:cNvPr>
          <p:cNvSpPr/>
          <p:nvPr/>
        </p:nvSpPr>
        <p:spPr>
          <a:xfrm>
            <a:off x="5521321" y="2884652"/>
            <a:ext cx="607119" cy="608366"/>
          </a:xfrm>
          <a:prstGeom prst="ellipse">
            <a:avLst/>
          </a:prstGeom>
          <a:solidFill>
            <a:srgbClr val="00B0F0"/>
          </a:solidFill>
          <a:ln w="9525">
            <a:solidFill>
              <a:srgbClr val="00B0F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R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rPr>
              <a:t>1:1</a:t>
            </a:r>
          </a:p>
        </p:txBody>
      </p:sp>
      <p:cxnSp>
        <p:nvCxnSpPr>
          <p:cNvPr id="14" name="Connecteur : en angle 17">
            <a:extLst>
              <a:ext uri="{FF2B5EF4-FFF2-40B4-BE49-F238E27FC236}">
                <a16:creationId xmlns:a16="http://schemas.microsoft.com/office/drawing/2014/main" id="{7E6B2FB2-2A68-EDF4-1D00-39BF041E8CEA}"/>
              </a:ext>
            </a:extLst>
          </p:cNvPr>
          <p:cNvCxnSpPr>
            <a:cxnSpLocks/>
            <a:stCxn id="13" idx="6"/>
            <a:endCxn id="10" idx="1"/>
          </p:cNvCxnSpPr>
          <p:nvPr/>
        </p:nvCxnSpPr>
        <p:spPr>
          <a:xfrm flipV="1">
            <a:off x="6128440" y="2730776"/>
            <a:ext cx="1064712" cy="458059"/>
          </a:xfrm>
          <a:prstGeom prst="bentConnector3">
            <a:avLst/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Connecteur : en angle 18">
            <a:extLst>
              <a:ext uri="{FF2B5EF4-FFF2-40B4-BE49-F238E27FC236}">
                <a16:creationId xmlns:a16="http://schemas.microsoft.com/office/drawing/2014/main" id="{18EE538C-0CD6-B192-7921-A400D5A8F1AA}"/>
              </a:ext>
            </a:extLst>
          </p:cNvPr>
          <p:cNvCxnSpPr>
            <a:cxnSpLocks/>
            <a:stCxn id="13" idx="6"/>
            <a:endCxn id="11" idx="1"/>
          </p:cNvCxnSpPr>
          <p:nvPr/>
        </p:nvCxnSpPr>
        <p:spPr>
          <a:xfrm>
            <a:off x="6128440" y="3188835"/>
            <a:ext cx="1064712" cy="388453"/>
          </a:xfrm>
          <a:prstGeom prst="bentConnector3">
            <a:avLst>
              <a:gd name="adj1" fmla="val 50000"/>
            </a:avLst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Connecteur droit avec flèche 19">
            <a:extLst>
              <a:ext uri="{FF2B5EF4-FFF2-40B4-BE49-F238E27FC236}">
                <a16:creationId xmlns:a16="http://schemas.microsoft.com/office/drawing/2014/main" id="{9A0C8A0F-FEA5-6248-5DE9-B9603E77350A}"/>
              </a:ext>
            </a:extLst>
          </p:cNvPr>
          <p:cNvCxnSpPr>
            <a:cxnSpLocks/>
          </p:cNvCxnSpPr>
          <p:nvPr/>
        </p:nvCxnSpPr>
        <p:spPr>
          <a:xfrm>
            <a:off x="6914242" y="3992408"/>
            <a:ext cx="3485824" cy="0"/>
          </a:xfrm>
          <a:prstGeom prst="straightConnector1">
            <a:avLst/>
          </a:prstGeom>
          <a:ln w="19050">
            <a:solidFill>
              <a:srgbClr val="00B0F0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9174A31D-EF65-97BF-E715-E4D54693B9A8}"/>
              </a:ext>
            </a:extLst>
          </p:cNvPr>
          <p:cNvCxnSpPr/>
          <p:nvPr/>
        </p:nvCxnSpPr>
        <p:spPr>
          <a:xfrm>
            <a:off x="6914242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Connecteur droit 21">
            <a:extLst>
              <a:ext uri="{FF2B5EF4-FFF2-40B4-BE49-F238E27FC236}">
                <a16:creationId xmlns:a16="http://schemas.microsoft.com/office/drawing/2014/main" id="{2EC8EA41-0FF7-BBF7-B457-684D8DAF1C3A}"/>
              </a:ext>
            </a:extLst>
          </p:cNvPr>
          <p:cNvCxnSpPr/>
          <p:nvPr/>
        </p:nvCxnSpPr>
        <p:spPr>
          <a:xfrm>
            <a:off x="7842036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Connecteur droit 22">
            <a:extLst>
              <a:ext uri="{FF2B5EF4-FFF2-40B4-BE49-F238E27FC236}">
                <a16:creationId xmlns:a16="http://schemas.microsoft.com/office/drawing/2014/main" id="{A0AE3CD9-ACA1-AEEF-20D7-0B3185092ADB}"/>
              </a:ext>
            </a:extLst>
          </p:cNvPr>
          <p:cNvCxnSpPr/>
          <p:nvPr/>
        </p:nvCxnSpPr>
        <p:spPr>
          <a:xfrm>
            <a:off x="8713601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" name="Connecteur droit 23">
            <a:extLst>
              <a:ext uri="{FF2B5EF4-FFF2-40B4-BE49-F238E27FC236}">
                <a16:creationId xmlns:a16="http://schemas.microsoft.com/office/drawing/2014/main" id="{CE6C967C-60BB-8FF4-FDF8-4A9B5A3969BE}"/>
              </a:ext>
            </a:extLst>
          </p:cNvPr>
          <p:cNvCxnSpPr/>
          <p:nvPr/>
        </p:nvCxnSpPr>
        <p:spPr>
          <a:xfrm>
            <a:off x="10174100" y="3992408"/>
            <a:ext cx="0" cy="122329"/>
          </a:xfrm>
          <a:prstGeom prst="line">
            <a:avLst/>
          </a:prstGeom>
          <a:ln w="19050">
            <a:solidFill>
              <a:srgbClr val="00B0F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ZoneTexte 24">
            <a:extLst>
              <a:ext uri="{FF2B5EF4-FFF2-40B4-BE49-F238E27FC236}">
                <a16:creationId xmlns:a16="http://schemas.microsoft.com/office/drawing/2014/main" id="{AA728C52-742A-96C9-519C-D7197A20DE15}"/>
              </a:ext>
            </a:extLst>
          </p:cNvPr>
          <p:cNvSpPr txBox="1"/>
          <p:nvPr/>
        </p:nvSpPr>
        <p:spPr>
          <a:xfrm>
            <a:off x="6720920" y="4098302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D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382EB667-16C4-C533-3515-A953EEE01CF5}"/>
              </a:ext>
            </a:extLst>
          </p:cNvPr>
          <p:cNvSpPr txBox="1"/>
          <p:nvPr/>
        </p:nvSpPr>
        <p:spPr>
          <a:xfrm>
            <a:off x="7578181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12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621B79BC-98B3-101D-3394-EC0393426510}"/>
              </a:ext>
            </a:extLst>
          </p:cNvPr>
          <p:cNvSpPr txBox="1"/>
          <p:nvPr/>
        </p:nvSpPr>
        <p:spPr>
          <a:xfrm>
            <a:off x="8483121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24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C018C054-E672-D11D-F0A4-33EE00FE3FB5}"/>
              </a:ext>
            </a:extLst>
          </p:cNvPr>
          <p:cNvSpPr txBox="1"/>
          <p:nvPr/>
        </p:nvSpPr>
        <p:spPr>
          <a:xfrm>
            <a:off x="9897203" y="4098302"/>
            <a:ext cx="527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cs typeface="Arial" charset="0"/>
              </a:rPr>
              <a:t>W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Arial" charset="0"/>
              </a:rPr>
              <a:t>48</a:t>
            </a:r>
          </a:p>
        </p:txBody>
      </p:sp>
      <p:cxnSp>
        <p:nvCxnSpPr>
          <p:cNvPr id="31" name="Connecteur droit 30">
            <a:extLst>
              <a:ext uri="{FF2B5EF4-FFF2-40B4-BE49-F238E27FC236}">
                <a16:creationId xmlns:a16="http://schemas.microsoft.com/office/drawing/2014/main" id="{5BF1A7DE-56CD-A279-1195-BE78D321A38E}"/>
              </a:ext>
            </a:extLst>
          </p:cNvPr>
          <p:cNvCxnSpPr>
            <a:cxnSpLocks/>
          </p:cNvCxnSpPr>
          <p:nvPr/>
        </p:nvCxnSpPr>
        <p:spPr bwMode="auto">
          <a:xfrm flipV="1">
            <a:off x="5255380" y="3195905"/>
            <a:ext cx="255986" cy="6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A71DC83-C9F6-C8ED-5271-B4EB808BA5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1" y="1341438"/>
            <a:ext cx="11582399" cy="387327"/>
          </a:xfrm>
        </p:spPr>
        <p:txBody>
          <a:bodyPr>
            <a:normAutofit fontScale="92500" lnSpcReduction="20000"/>
          </a:bodyPr>
          <a:lstStyle/>
          <a:p>
            <a:r>
              <a:rPr lang="en-US"/>
              <a:t>Phase 4, randomized, non-inferiority, multicentric (7 European countries), consortium Neat-ID</a:t>
            </a:r>
            <a:endParaRPr lang="en-US" dirty="0"/>
          </a:p>
        </p:txBody>
      </p:sp>
      <p:sp>
        <p:nvSpPr>
          <p:cNvPr id="2" name="Espace réservé du contenu 3">
            <a:extLst>
              <a:ext uri="{FF2B5EF4-FFF2-40B4-BE49-F238E27FC236}">
                <a16:creationId xmlns:a16="http://schemas.microsoft.com/office/drawing/2014/main" id="{3A87E919-EB89-1652-5DC8-2B97C41F6DE5}"/>
              </a:ext>
            </a:extLst>
          </p:cNvPr>
          <p:cNvSpPr txBox="1">
            <a:spLocks/>
          </p:cNvSpPr>
          <p:nvPr/>
        </p:nvSpPr>
        <p:spPr bwMode="auto">
          <a:xfrm>
            <a:off x="791699" y="4757451"/>
            <a:ext cx="11151772" cy="1520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•"/>
              <a:defRPr sz="2000" b="0">
                <a:solidFill>
                  <a:srgbClr val="000066"/>
                </a:solidFill>
                <a:latin typeface="Aptos" panose="020B0004020202020204" pitchFamily="34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–"/>
              <a:defRPr sz="1800">
                <a:solidFill>
                  <a:srgbClr val="000066"/>
                </a:solidFill>
                <a:latin typeface="Aptos" panose="020B0004020202020204" pitchFamily="34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•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–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B0F0"/>
              </a:buClr>
              <a:buChar char="»"/>
              <a:defRPr sz="1600">
                <a:solidFill>
                  <a:srgbClr val="000066"/>
                </a:solidFill>
                <a:latin typeface="Aptos" panose="020B0004020202020204" pitchFamily="34" charset="0"/>
              </a:defRPr>
            </a:lvl5pPr>
            <a:lvl6pPr marL="25146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29718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290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886200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FF00"/>
              </a:buClr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Composite primary endpoint: time to</a:t>
            </a:r>
          </a:p>
          <a:p>
            <a:pPr lvl="1"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Virologic failure (VL decrease &lt; 1 log</a:t>
            </a:r>
            <a:r>
              <a:rPr lang="en-US" kern="0" baseline="-25000" noProof="0" dirty="0">
                <a:solidFill>
                  <a:schemeClr val="tx1"/>
                </a:solidFill>
                <a:latin typeface="+mn-lt"/>
              </a:rPr>
              <a:t>10</a:t>
            </a:r>
            <a:r>
              <a:rPr lang="en-US" kern="0" noProof="0" dirty="0">
                <a:solidFill>
                  <a:schemeClr val="tx1"/>
                </a:solidFill>
                <a:latin typeface="+mn-lt"/>
              </a:rPr>
              <a:t> c/mL at W12 or &gt; 50 c/mL at W48)</a:t>
            </a:r>
          </a:p>
          <a:p>
            <a:pPr lvl="1"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Or clinical failure</a:t>
            </a:r>
            <a:br>
              <a:rPr lang="en-US" kern="0" noProof="0" dirty="0">
                <a:solidFill>
                  <a:schemeClr val="tx1"/>
                </a:solidFill>
                <a:latin typeface="+mn-lt"/>
              </a:rPr>
            </a:br>
            <a:endParaRPr lang="en-US" kern="0" noProof="0" dirty="0">
              <a:solidFill>
                <a:schemeClr val="tx1"/>
              </a:solidFill>
              <a:latin typeface="+mn-lt"/>
            </a:endParaRPr>
          </a:p>
          <a:p>
            <a:pPr>
              <a:buClr>
                <a:schemeClr val="tx2"/>
              </a:buClr>
            </a:pPr>
            <a:r>
              <a:rPr lang="en-US" kern="0" noProof="0" dirty="0">
                <a:solidFill>
                  <a:schemeClr val="tx1"/>
                </a:solidFill>
                <a:latin typeface="+mn-lt"/>
              </a:rPr>
              <a:t>Evaluation by Kaplan-Meier and Cox regression, non-inferiority margin = HR 1.606</a:t>
            </a:r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75B8C94A-7C16-7EBE-AA85-D1B739CB2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8409E41-4167-799A-0C2C-0EE89CF7A2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1117175" cy="1491539"/>
          </a:xfrm>
        </p:spPr>
        <p:txBody>
          <a:bodyPr/>
          <a:lstStyle/>
          <a:p>
            <a:r>
              <a:rPr lang="en-US" noProof="0" dirty="0">
                <a:latin typeface="+mn-lt"/>
              </a:rPr>
              <a:t>Prevention of Infant HBV: Maternal TDF + Infant vaccination</a:t>
            </a:r>
          </a:p>
        </p:txBody>
      </p:sp>
      <p:sp>
        <p:nvSpPr>
          <p:cNvPr id="50" name="Espace réservé du contenu 49">
            <a:extLst>
              <a:ext uri="{FF2B5EF4-FFF2-40B4-BE49-F238E27FC236}">
                <a16:creationId xmlns:a16="http://schemas.microsoft.com/office/drawing/2014/main" id="{E6B77FBB-C2B7-333B-F095-18277B1491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2254" y="1355604"/>
            <a:ext cx="11380983" cy="1211315"/>
          </a:xfrm>
        </p:spPr>
        <p:txBody>
          <a:bodyPr>
            <a:normAutofit/>
          </a:bodyPr>
          <a:lstStyle/>
          <a:p>
            <a:r>
              <a:rPr lang="en-US" sz="1800" noProof="0" dirty="0"/>
              <a:t>Prospective single arm study (Thailand), to assess whether 2024 WHO guidelines  are leading to &lt; 2% risk of infection in infants born to </a:t>
            </a:r>
            <a:r>
              <a:rPr lang="en-US" sz="1800" noProof="0" dirty="0" err="1"/>
              <a:t>HBeAg</a:t>
            </a:r>
            <a:r>
              <a:rPr lang="en-US" sz="1800" noProof="0" dirty="0"/>
              <a:t>+ mothers prescribed TDF prophylaxis, with the infants receiving HBV vaccination according to national guidelines without </a:t>
            </a:r>
            <a:r>
              <a:rPr lang="en-US" sz="1800" noProof="0" dirty="0" err="1"/>
              <a:t>HBIg</a:t>
            </a:r>
            <a:r>
              <a:rPr lang="en-US" sz="1800" noProof="0" dirty="0"/>
              <a:t> 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082E628E-CE7E-8E10-DF5A-6D1F378A4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8902" y="6469710"/>
            <a:ext cx="218309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Jourdain G</a:t>
            </a:r>
            <a:r>
              <a:rPr kumimoji="0" lang="fr-FR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CROI 2025, Abs. </a:t>
            </a:r>
            <a:r>
              <a:rPr lang="fr-FR" sz="1200" i="1" dirty="0">
                <a:solidFill>
                  <a:srgbClr val="0070C0"/>
                </a:solidFill>
                <a:latin typeface="Calibri"/>
              </a:rPr>
              <a:t>117</a:t>
            </a:r>
            <a:endParaRPr kumimoji="0" lang="fr-FR" sz="1200" b="0" i="1" u="none" strike="noStrike" kern="1200" cap="none" spc="0" normalizeH="0" baseline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 : coins arrondis 4">
            <a:extLst>
              <a:ext uri="{FF2B5EF4-FFF2-40B4-BE49-F238E27FC236}">
                <a16:creationId xmlns:a16="http://schemas.microsoft.com/office/drawing/2014/main" id="{01F31581-4A84-8408-1680-0EE9304C5EF8}"/>
              </a:ext>
            </a:extLst>
          </p:cNvPr>
          <p:cNvSpPr/>
          <p:nvPr/>
        </p:nvSpPr>
        <p:spPr>
          <a:xfrm>
            <a:off x="738754" y="2582026"/>
            <a:ext cx="2677098" cy="120465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504 Women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At 28 ±1 weeks of pregnancy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HBs Ag+, </a:t>
            </a:r>
            <a:r>
              <a:rPr lang="en-US" sz="1400" b="1" noProof="0" dirty="0" err="1">
                <a:solidFill>
                  <a:schemeClr val="tx1"/>
                </a:solidFill>
              </a:rPr>
              <a:t>HBe</a:t>
            </a:r>
            <a:r>
              <a:rPr lang="en-US" sz="1400" b="1" noProof="0" dirty="0">
                <a:solidFill>
                  <a:schemeClr val="tx1"/>
                </a:solidFill>
              </a:rPr>
              <a:t> Ag+, absence of contraindications to TDF</a:t>
            </a:r>
          </a:p>
          <a:p>
            <a:pPr algn="ctr">
              <a:lnSpc>
                <a:spcPts val="1600"/>
              </a:lnSpc>
            </a:pPr>
            <a:r>
              <a:rPr lang="en-US" sz="1400" b="1" noProof="0" dirty="0">
                <a:solidFill>
                  <a:schemeClr val="tx1"/>
                </a:solidFill>
              </a:rPr>
              <a:t>HIV negative</a:t>
            </a:r>
          </a:p>
        </p:txBody>
      </p:sp>
      <p:sp>
        <p:nvSpPr>
          <p:cNvPr id="6" name="Rectangle : coins arrondis 5">
            <a:extLst>
              <a:ext uri="{FF2B5EF4-FFF2-40B4-BE49-F238E27FC236}">
                <a16:creationId xmlns:a16="http://schemas.microsoft.com/office/drawing/2014/main" id="{BE5FC2D9-9D49-75F3-856B-E57DF4CDD665}"/>
              </a:ext>
            </a:extLst>
          </p:cNvPr>
          <p:cNvSpPr/>
          <p:nvPr/>
        </p:nvSpPr>
        <p:spPr>
          <a:xfrm>
            <a:off x="3328145" y="4367115"/>
            <a:ext cx="1694035" cy="683088"/>
          </a:xfrm>
          <a:prstGeom prst="roundRect">
            <a:avLst/>
          </a:prstGeom>
          <a:solidFill>
            <a:srgbClr val="00B0F0"/>
          </a:solidFill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HBV DNA PCR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(at enrollment and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bg1"/>
                </a:solidFill>
              </a:rPr>
              <a:t>at </a:t>
            </a:r>
            <a:r>
              <a:rPr lang="en-US" sz="1400" noProof="0" dirty="0">
                <a:solidFill>
                  <a:schemeClr val="bg1"/>
                </a:solidFill>
                <a:sym typeface="Symbol" panose="05050102010706020507" pitchFamily="18" charset="2"/>
              </a:rPr>
              <a:t></a:t>
            </a:r>
            <a:r>
              <a:rPr lang="en-US" sz="1400" noProof="0" dirty="0">
                <a:solidFill>
                  <a:schemeClr val="bg1"/>
                </a:solidFill>
              </a:rPr>
              <a:t>32 weeks)</a:t>
            </a:r>
          </a:p>
        </p:txBody>
      </p:sp>
      <p:sp>
        <p:nvSpPr>
          <p:cNvPr id="7" name="Rectangle : coins arrondis 6">
            <a:extLst>
              <a:ext uri="{FF2B5EF4-FFF2-40B4-BE49-F238E27FC236}">
                <a16:creationId xmlns:a16="http://schemas.microsoft.com/office/drawing/2014/main" id="{F831F114-EBDD-7923-74D3-AD0BF78C2809}"/>
              </a:ext>
            </a:extLst>
          </p:cNvPr>
          <p:cNvSpPr/>
          <p:nvPr/>
        </p:nvSpPr>
        <p:spPr>
          <a:xfrm>
            <a:off x="5322855" y="4933386"/>
            <a:ext cx="3541931" cy="569010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600" b="1" noProof="0" dirty="0">
                <a:solidFill>
                  <a:schemeClr val="tx1"/>
                </a:solidFill>
              </a:rPr>
              <a:t>Consider </a:t>
            </a:r>
            <a:r>
              <a:rPr lang="en-US" sz="1600" b="1" noProof="0" dirty="0" err="1">
                <a:solidFill>
                  <a:schemeClr val="tx1"/>
                </a:solidFill>
              </a:rPr>
              <a:t>HBIg</a:t>
            </a:r>
            <a:r>
              <a:rPr lang="en-US" sz="1600" b="1" noProof="0" dirty="0">
                <a:solidFill>
                  <a:schemeClr val="tx1"/>
                </a:solidFill>
              </a:rPr>
              <a:t> in case of</a:t>
            </a:r>
          </a:p>
          <a:p>
            <a:pPr algn="ctr">
              <a:lnSpc>
                <a:spcPts val="1600"/>
              </a:lnSpc>
            </a:pPr>
            <a:r>
              <a:rPr lang="en-US" sz="1600" b="1" noProof="0" dirty="0">
                <a:solidFill>
                  <a:schemeClr val="tx1"/>
                </a:solidFill>
              </a:rPr>
              <a:t>unsatisfactory virologic response</a:t>
            </a:r>
          </a:p>
        </p:txBody>
      </p: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E3833C1D-9B22-1939-74C3-6F331F2F580E}"/>
              </a:ext>
            </a:extLst>
          </p:cNvPr>
          <p:cNvSpPr/>
          <p:nvPr/>
        </p:nvSpPr>
        <p:spPr>
          <a:xfrm>
            <a:off x="7229259" y="4399583"/>
            <a:ext cx="2480236" cy="48451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Primary endpoint:</a:t>
            </a:r>
          </a:p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Infant HBs Ag testing</a:t>
            </a:r>
          </a:p>
        </p:txBody>
      </p:sp>
      <p:sp>
        <p:nvSpPr>
          <p:cNvPr id="9" name="Rectangle : coins arrondis 8">
            <a:extLst>
              <a:ext uri="{FF2B5EF4-FFF2-40B4-BE49-F238E27FC236}">
                <a16:creationId xmlns:a16="http://schemas.microsoft.com/office/drawing/2014/main" id="{73C2D5EA-CC74-6F41-4F47-43956862A179}"/>
              </a:ext>
            </a:extLst>
          </p:cNvPr>
          <p:cNvSpPr/>
          <p:nvPr/>
        </p:nvSpPr>
        <p:spPr>
          <a:xfrm>
            <a:off x="10117415" y="4263799"/>
            <a:ext cx="1306645" cy="679997"/>
          </a:xfrm>
          <a:prstGeom prst="round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600"/>
              </a:lnSpc>
            </a:pPr>
            <a:r>
              <a:rPr lang="en-US" sz="1400" noProof="0" dirty="0">
                <a:solidFill>
                  <a:schemeClr val="tx1"/>
                </a:solidFill>
              </a:rPr>
              <a:t>Infant</a:t>
            </a:r>
            <a:br>
              <a:rPr lang="en-US" sz="1400" noProof="0" dirty="0">
                <a:solidFill>
                  <a:schemeClr val="tx1"/>
                </a:solidFill>
              </a:rPr>
            </a:br>
            <a:r>
              <a:rPr lang="en-US" sz="1400" noProof="0" dirty="0">
                <a:solidFill>
                  <a:schemeClr val="tx1"/>
                </a:solidFill>
              </a:rPr>
              <a:t>anti-HBc Ab</a:t>
            </a:r>
          </a:p>
        </p:txBody>
      </p:sp>
      <p:sp>
        <p:nvSpPr>
          <p:cNvPr id="10" name="Rectangle : coins arrondis 9">
            <a:extLst>
              <a:ext uri="{FF2B5EF4-FFF2-40B4-BE49-F238E27FC236}">
                <a16:creationId xmlns:a16="http://schemas.microsoft.com/office/drawing/2014/main" id="{4D9099E7-1E85-9E88-3AB7-54B1C7C22FDE}"/>
              </a:ext>
            </a:extLst>
          </p:cNvPr>
          <p:cNvSpPr/>
          <p:nvPr/>
        </p:nvSpPr>
        <p:spPr>
          <a:xfrm>
            <a:off x="5550978" y="4056657"/>
            <a:ext cx="2526222" cy="250130"/>
          </a:xfrm>
          <a:prstGeom prst="roundRect">
            <a:avLst/>
          </a:prstGeom>
          <a:solidFill>
            <a:schemeClr val="accent2"/>
          </a:solidFill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noProof="0" dirty="0">
                <a:solidFill>
                  <a:schemeClr val="bg1"/>
                </a:solidFill>
              </a:rPr>
              <a:t>Infant Vaccine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5C8A2561-F60A-BC14-4273-72DCA20C6A5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5364239" y="3727704"/>
            <a:ext cx="338879" cy="354726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7FD4178B-C12B-BC19-E777-27F9759A851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5926560" y="3727704"/>
            <a:ext cx="338879" cy="354726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23ED9779-7A2E-E7A7-F9CE-66E56C0792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6570456" y="3727704"/>
            <a:ext cx="338879" cy="354726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514FA3DD-AF96-F058-97F4-B2AC91B9A09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7167830" y="3727704"/>
            <a:ext cx="338879" cy="354726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BD6EC6F2-35A6-FD28-75D8-28EF128C8D9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4037">
            <a:off x="8254218" y="3727704"/>
            <a:ext cx="338879" cy="354726"/>
          </a:xfrm>
          <a:prstGeom prst="rect">
            <a:avLst/>
          </a:prstGeom>
        </p:spPr>
      </p:pic>
      <p:sp>
        <p:nvSpPr>
          <p:cNvPr id="16" name="Flèche : double flèche horizontale 22">
            <a:extLst>
              <a:ext uri="{FF2B5EF4-FFF2-40B4-BE49-F238E27FC236}">
                <a16:creationId xmlns:a16="http://schemas.microsoft.com/office/drawing/2014/main" id="{EF26650F-5EDD-9940-1792-3674D6CF0BD1}"/>
              </a:ext>
            </a:extLst>
          </p:cNvPr>
          <p:cNvSpPr/>
          <p:nvPr/>
        </p:nvSpPr>
        <p:spPr bwMode="auto">
          <a:xfrm>
            <a:off x="3936495" y="2452491"/>
            <a:ext cx="2623839" cy="308859"/>
          </a:xfrm>
          <a:prstGeom prst="leftRightArrow">
            <a:avLst>
              <a:gd name="adj1" fmla="val 100000"/>
              <a:gd name="adj2" fmla="val 39467"/>
            </a:avLst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</a:rPr>
              <a:t>Maternal TDF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9D9AEEA7-6260-012B-89AD-16726B910E9C}"/>
              </a:ext>
            </a:extLst>
          </p:cNvPr>
          <p:cNvSpPr txBox="1"/>
          <p:nvPr/>
        </p:nvSpPr>
        <p:spPr>
          <a:xfrm>
            <a:off x="3649719" y="2771267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28w</a:t>
            </a:r>
          </a:p>
        </p:txBody>
      </p:sp>
      <p:cxnSp>
        <p:nvCxnSpPr>
          <p:cNvPr id="18" name="Connecteur droit avec flèche 17">
            <a:extLst>
              <a:ext uri="{FF2B5EF4-FFF2-40B4-BE49-F238E27FC236}">
                <a16:creationId xmlns:a16="http://schemas.microsoft.com/office/drawing/2014/main" id="{544D15D1-D036-E364-0493-3F90AF5544ED}"/>
              </a:ext>
            </a:extLst>
          </p:cNvPr>
          <p:cNvCxnSpPr>
            <a:cxnSpLocks/>
          </p:cNvCxnSpPr>
          <p:nvPr/>
        </p:nvCxnSpPr>
        <p:spPr bwMode="auto">
          <a:xfrm>
            <a:off x="3910013" y="3186823"/>
            <a:ext cx="3455834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Connecteur droit avec flèche 18">
            <a:extLst>
              <a:ext uri="{FF2B5EF4-FFF2-40B4-BE49-F238E27FC236}">
                <a16:creationId xmlns:a16="http://schemas.microsoft.com/office/drawing/2014/main" id="{E7074900-07C6-07C9-7F34-C9236AE09EB6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836597" y="3186823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ZoneTexte 19">
            <a:extLst>
              <a:ext uri="{FF2B5EF4-FFF2-40B4-BE49-F238E27FC236}">
                <a16:creationId xmlns:a16="http://schemas.microsoft.com/office/drawing/2014/main" id="{6D4BC515-5DEE-A498-1E94-C3AE0940AA06}"/>
              </a:ext>
            </a:extLst>
          </p:cNvPr>
          <p:cNvSpPr txBox="1"/>
          <p:nvPr/>
        </p:nvSpPr>
        <p:spPr>
          <a:xfrm>
            <a:off x="4197406" y="2771268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32w</a:t>
            </a:r>
          </a:p>
        </p:txBody>
      </p:sp>
      <p:cxnSp>
        <p:nvCxnSpPr>
          <p:cNvPr id="21" name="Connecteur droit avec flèche 20">
            <a:extLst>
              <a:ext uri="{FF2B5EF4-FFF2-40B4-BE49-F238E27FC236}">
                <a16:creationId xmlns:a16="http://schemas.microsoft.com/office/drawing/2014/main" id="{398D97E9-16E4-1210-B85C-8A4C726E831D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84284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2" name="ZoneTexte 21">
            <a:extLst>
              <a:ext uri="{FF2B5EF4-FFF2-40B4-BE49-F238E27FC236}">
                <a16:creationId xmlns:a16="http://schemas.microsoft.com/office/drawing/2014/main" id="{0D5FFC61-ECA7-B25F-B621-82EC9DA92107}"/>
              </a:ext>
            </a:extLst>
          </p:cNvPr>
          <p:cNvSpPr txBox="1"/>
          <p:nvPr/>
        </p:nvSpPr>
        <p:spPr>
          <a:xfrm>
            <a:off x="4749856" y="2771268"/>
            <a:ext cx="5068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36w</a:t>
            </a:r>
          </a:p>
        </p:txBody>
      </p:sp>
      <p:cxnSp>
        <p:nvCxnSpPr>
          <p:cNvPr id="23" name="Connecteur droit avec flèche 22">
            <a:extLst>
              <a:ext uri="{FF2B5EF4-FFF2-40B4-BE49-F238E27FC236}">
                <a16:creationId xmlns:a16="http://schemas.microsoft.com/office/drawing/2014/main" id="{D27130DB-8F0A-78BA-D6EF-4E069546787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936734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" name="ZoneTexte 23">
            <a:extLst>
              <a:ext uri="{FF2B5EF4-FFF2-40B4-BE49-F238E27FC236}">
                <a16:creationId xmlns:a16="http://schemas.microsoft.com/office/drawing/2014/main" id="{A0A20999-9CC6-3D06-8381-79B1F7BC651F}"/>
              </a:ext>
            </a:extLst>
          </p:cNvPr>
          <p:cNvSpPr txBox="1"/>
          <p:nvPr/>
        </p:nvSpPr>
        <p:spPr>
          <a:xfrm>
            <a:off x="5159302" y="2771268"/>
            <a:ext cx="7833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Delivery</a:t>
            </a:r>
          </a:p>
        </p:txBody>
      </p: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A2360511-1539-7E0F-ED56-6683106466D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5484421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ZoneTexte 25">
            <a:extLst>
              <a:ext uri="{FF2B5EF4-FFF2-40B4-BE49-F238E27FC236}">
                <a16:creationId xmlns:a16="http://schemas.microsoft.com/office/drawing/2014/main" id="{F0F9C909-119D-2674-CBDC-39F83B1440D9}"/>
              </a:ext>
            </a:extLst>
          </p:cNvPr>
          <p:cNvSpPr txBox="1"/>
          <p:nvPr/>
        </p:nvSpPr>
        <p:spPr>
          <a:xfrm>
            <a:off x="6223932" y="2771268"/>
            <a:ext cx="8722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2 months</a:t>
            </a:r>
          </a:p>
        </p:txBody>
      </p:sp>
      <p:cxnSp>
        <p:nvCxnSpPr>
          <p:cNvPr id="27" name="Connecteur droit avec flèche 26">
            <a:extLst>
              <a:ext uri="{FF2B5EF4-FFF2-40B4-BE49-F238E27FC236}">
                <a16:creationId xmlns:a16="http://schemas.microsoft.com/office/drawing/2014/main" id="{5FB4D2F8-3DFE-A8D5-9771-31EFE646D99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593519" y="3186824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Connecteur droit avec flèche 27">
            <a:extLst>
              <a:ext uri="{FF2B5EF4-FFF2-40B4-BE49-F238E27FC236}">
                <a16:creationId xmlns:a16="http://schemas.microsoft.com/office/drawing/2014/main" id="{60551CD3-7774-DE4B-A499-45FE36CAF92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34206" y="3186825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Connecteur droit avec flèche 28">
            <a:extLst>
              <a:ext uri="{FF2B5EF4-FFF2-40B4-BE49-F238E27FC236}">
                <a16:creationId xmlns:a16="http://schemas.microsoft.com/office/drawing/2014/main" id="{A6221E25-9EF3-0354-AC6F-E7AD6679C2C0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7285002" y="3186826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Connecteur droit avec flèche 29">
            <a:extLst>
              <a:ext uri="{FF2B5EF4-FFF2-40B4-BE49-F238E27FC236}">
                <a16:creationId xmlns:a16="http://schemas.microsoft.com/office/drawing/2014/main" id="{359995C1-B2BA-24EF-C0A9-51E59054EEB9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408388" y="3186827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Connecteur droit avec flèche 30">
            <a:extLst>
              <a:ext uri="{FF2B5EF4-FFF2-40B4-BE49-F238E27FC236}">
                <a16:creationId xmlns:a16="http://schemas.microsoft.com/office/drawing/2014/main" id="{12544625-A91A-56DC-C860-0182F314F83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951311" y="3186828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8E8B57AA-694E-0CED-6724-E603561543C3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0635647" y="3186829"/>
            <a:ext cx="133115" cy="0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" name="Connecteur droit avec flèche 32">
            <a:extLst>
              <a:ext uri="{FF2B5EF4-FFF2-40B4-BE49-F238E27FC236}">
                <a16:creationId xmlns:a16="http://schemas.microsoft.com/office/drawing/2014/main" id="{41B40F26-65C8-036A-DD3B-57F534DDDAEB}"/>
              </a:ext>
            </a:extLst>
          </p:cNvPr>
          <p:cNvCxnSpPr>
            <a:cxnSpLocks/>
          </p:cNvCxnSpPr>
          <p:nvPr/>
        </p:nvCxnSpPr>
        <p:spPr bwMode="auto">
          <a:xfrm>
            <a:off x="7372350" y="3186823"/>
            <a:ext cx="3329854" cy="0"/>
          </a:xfrm>
          <a:prstGeom prst="straightConnector1">
            <a:avLst/>
          </a:prstGeom>
          <a:ln w="19050">
            <a:solidFill>
              <a:srgbClr val="00B0F0"/>
            </a:solidFill>
            <a:prstDash val="dash"/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ZoneTexte 33">
            <a:extLst>
              <a:ext uri="{FF2B5EF4-FFF2-40B4-BE49-F238E27FC236}">
                <a16:creationId xmlns:a16="http://schemas.microsoft.com/office/drawing/2014/main" id="{7EC0B2E9-B274-775E-6CD4-3CDF0B904316}"/>
              </a:ext>
            </a:extLst>
          </p:cNvPr>
          <p:cNvSpPr txBox="1"/>
          <p:nvPr/>
        </p:nvSpPr>
        <p:spPr>
          <a:xfrm>
            <a:off x="5274302" y="3366680"/>
            <a:ext cx="5533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noProof="0" dirty="0"/>
              <a:t>Birth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B1FE5299-C10C-A249-11EC-3DB44A29AE98}"/>
              </a:ext>
            </a:extLst>
          </p:cNvPr>
          <p:cNvSpPr txBox="1"/>
          <p:nvPr/>
        </p:nvSpPr>
        <p:spPr>
          <a:xfrm>
            <a:off x="5893282" y="3328576"/>
            <a:ext cx="437940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4-6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FF79011B-EE4F-2C87-6DF7-ED8E8F789E6A}"/>
              </a:ext>
            </a:extLst>
          </p:cNvPr>
          <p:cNvSpPr txBox="1"/>
          <p:nvPr/>
        </p:nvSpPr>
        <p:spPr>
          <a:xfrm>
            <a:off x="6463266" y="3328576"/>
            <a:ext cx="520592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8-10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64914360-094C-2A5C-3526-24EBDD5AD6F0}"/>
              </a:ext>
            </a:extLst>
          </p:cNvPr>
          <p:cNvSpPr txBox="1"/>
          <p:nvPr/>
        </p:nvSpPr>
        <p:spPr>
          <a:xfrm>
            <a:off x="7063963" y="3328576"/>
            <a:ext cx="616771" cy="4562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14-16</a:t>
            </a:r>
            <a:br>
              <a:rPr lang="en-US" sz="1400" noProof="0" dirty="0"/>
            </a:br>
            <a:r>
              <a:rPr lang="en-US" sz="1400" noProof="0" dirty="0"/>
              <a:t>w.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70035FA0-D481-AF68-78E2-93C5C847B55E}"/>
              </a:ext>
            </a:extLst>
          </p:cNvPr>
          <p:cNvSpPr txBox="1"/>
          <p:nvPr/>
        </p:nvSpPr>
        <p:spPr>
          <a:xfrm>
            <a:off x="8258377" y="3328576"/>
            <a:ext cx="433132" cy="274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b="1" noProof="0" dirty="0"/>
              <a:t>M6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6EC6A8FD-B04D-4EDE-66CD-E8617BFD55A2}"/>
              </a:ext>
            </a:extLst>
          </p:cNvPr>
          <p:cNvSpPr txBox="1"/>
          <p:nvPr/>
        </p:nvSpPr>
        <p:spPr>
          <a:xfrm>
            <a:off x="8802569" y="3328576"/>
            <a:ext cx="429926" cy="274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M9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D04AD4CE-AC6F-63BC-0A8C-77D8CA161BA0}"/>
              </a:ext>
            </a:extLst>
          </p:cNvPr>
          <p:cNvSpPr txBox="1"/>
          <p:nvPr/>
        </p:nvSpPr>
        <p:spPr>
          <a:xfrm>
            <a:off x="10443020" y="3328576"/>
            <a:ext cx="518092" cy="2766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noProof="0" dirty="0"/>
              <a:t>M18</a:t>
            </a: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D9A95DB7-3815-1637-9799-B7CAF2A8A1A5}"/>
              </a:ext>
            </a:extLst>
          </p:cNvPr>
          <p:cNvGrpSpPr/>
          <p:nvPr/>
        </p:nvGrpSpPr>
        <p:grpSpPr>
          <a:xfrm>
            <a:off x="3903160" y="3294602"/>
            <a:ext cx="545151" cy="977937"/>
            <a:chOff x="3903160" y="2728426"/>
            <a:chExt cx="545151" cy="1060995"/>
          </a:xfrm>
        </p:grpSpPr>
        <p:cxnSp>
          <p:nvCxnSpPr>
            <p:cNvPr id="42" name="Connecteur droit avec flèche 41">
              <a:extLst>
                <a:ext uri="{FF2B5EF4-FFF2-40B4-BE49-F238E27FC236}">
                  <a16:creationId xmlns:a16="http://schemas.microsoft.com/office/drawing/2014/main" id="{FC855A41-8334-F154-13BA-E6B578E9E31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3372662" y="3258924"/>
              <a:ext cx="1060995" cy="0"/>
            </a:xfrm>
            <a:prstGeom prst="straightConnector1">
              <a:avLst/>
            </a:prstGeom>
            <a:ln w="28575">
              <a:solidFill>
                <a:srgbClr val="0070C0"/>
              </a:solidFill>
              <a:prstDash val="dash"/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Connecteur droit avec flèche 42">
              <a:extLst>
                <a:ext uri="{FF2B5EF4-FFF2-40B4-BE49-F238E27FC236}">
                  <a16:creationId xmlns:a16="http://schemas.microsoft.com/office/drawing/2014/main" id="{F41F46A2-1C5A-E219-C433-305CFAAA49E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448311" y="2728427"/>
              <a:ext cx="0" cy="924414"/>
            </a:xfrm>
            <a:prstGeom prst="straightConnector1">
              <a:avLst/>
            </a:prstGeom>
            <a:ln w="28575">
              <a:solidFill>
                <a:srgbClr val="0070C0"/>
              </a:solidFill>
              <a:prstDash val="dash"/>
              <a:headEnd type="none" w="med" len="med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44" name="Flèche : droite 56">
            <a:extLst>
              <a:ext uri="{FF2B5EF4-FFF2-40B4-BE49-F238E27FC236}">
                <a16:creationId xmlns:a16="http://schemas.microsoft.com/office/drawing/2014/main" id="{744D19C9-860D-ECA7-154F-6FE30C416C6B}"/>
              </a:ext>
            </a:extLst>
          </p:cNvPr>
          <p:cNvSpPr/>
          <p:nvPr/>
        </p:nvSpPr>
        <p:spPr bwMode="auto">
          <a:xfrm>
            <a:off x="3495675" y="3101959"/>
            <a:ext cx="263683" cy="210948"/>
          </a:xfrm>
          <a:prstGeom prst="rightArrow">
            <a:avLst/>
          </a:prstGeom>
          <a:solidFill>
            <a:srgbClr val="00B0F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noProof="0" dirty="0">
              <a:ln>
                <a:noFill/>
              </a:ln>
              <a:solidFill>
                <a:schemeClr val="bg1"/>
              </a:solidFill>
              <a:effectLst/>
            </a:endParaRPr>
          </a:p>
        </p:txBody>
      </p:sp>
      <p:cxnSp>
        <p:nvCxnSpPr>
          <p:cNvPr id="45" name="Connecteur droit avec flèche 44">
            <a:extLst>
              <a:ext uri="{FF2B5EF4-FFF2-40B4-BE49-F238E27FC236}">
                <a16:creationId xmlns:a16="http://schemas.microsoft.com/office/drawing/2014/main" id="{778ACB1A-E03D-D5F6-4D50-08EA7F92F792}"/>
              </a:ext>
            </a:extLst>
          </p:cNvPr>
          <p:cNvCxnSpPr>
            <a:cxnSpLocks/>
            <a:endCxn id="8" idx="0"/>
          </p:cNvCxnSpPr>
          <p:nvPr/>
        </p:nvCxnSpPr>
        <p:spPr bwMode="auto">
          <a:xfrm flipH="1">
            <a:off x="8469377" y="4107168"/>
            <a:ext cx="5568" cy="292415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Connecteur droit avec flèche 45">
            <a:extLst>
              <a:ext uri="{FF2B5EF4-FFF2-40B4-BE49-F238E27FC236}">
                <a16:creationId xmlns:a16="http://schemas.microsoft.com/office/drawing/2014/main" id="{CD5C66C4-CECB-4F80-6AB8-A9ECE44F7F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0690371" y="3897276"/>
            <a:ext cx="11833" cy="324366"/>
          </a:xfrm>
          <a:prstGeom prst="straightConnector1">
            <a:avLst/>
          </a:prstGeom>
          <a:ln w="19050">
            <a:solidFill>
              <a:srgbClr val="00B0F0"/>
            </a:solidFill>
            <a:headEnd type="none" w="med" len="med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ZoneTexte 48">
            <a:extLst>
              <a:ext uri="{FF2B5EF4-FFF2-40B4-BE49-F238E27FC236}">
                <a16:creationId xmlns:a16="http://schemas.microsoft.com/office/drawing/2014/main" id="{51BC4942-4C47-743E-EF30-9614F7487BFE}"/>
              </a:ext>
            </a:extLst>
          </p:cNvPr>
          <p:cNvSpPr txBox="1"/>
          <p:nvPr/>
        </p:nvSpPr>
        <p:spPr>
          <a:xfrm>
            <a:off x="562658" y="5893188"/>
            <a:ext cx="108614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noProof="0" dirty="0">
                <a:effectLst/>
              </a:rPr>
              <a:t>Results: 4 singleton infants of 423 pregnancies were infected at 6 months</a:t>
            </a:r>
            <a:r>
              <a:rPr lang="en-US" noProof="0" dirty="0"/>
              <a:t> = </a:t>
            </a:r>
            <a:r>
              <a:rPr lang="en-US" noProof="0" dirty="0">
                <a:effectLst/>
              </a:rPr>
              <a:t>infection risk of 0.95% </a:t>
            </a:r>
            <a:br>
              <a:rPr lang="en-US" noProof="0" dirty="0">
                <a:effectLst/>
              </a:rPr>
            </a:br>
            <a:r>
              <a:rPr lang="en-US" noProof="0" dirty="0">
                <a:effectLst/>
              </a:rPr>
              <a:t>(90% CI: 0.32%-2.15%), with the upper limit above the 2% hypothesized</a:t>
            </a:r>
          </a:p>
        </p:txBody>
      </p:sp>
    </p:spTree>
    <p:extLst>
      <p:ext uri="{BB962C8B-B14F-4D97-AF65-F5344CB8AC3E}">
        <p14:creationId xmlns:p14="http://schemas.microsoft.com/office/powerpoint/2010/main" val="971376147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BIC/F/TAF exposure during pregnancy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2D8439C-18C5-FCE3-25DF-8508AE5136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2899" y="1570334"/>
            <a:ext cx="11286201" cy="442874"/>
          </a:xfrm>
        </p:spPr>
        <p:txBody>
          <a:bodyPr>
            <a:normAutofit/>
          </a:bodyPr>
          <a:lstStyle/>
          <a:p>
            <a:r>
              <a:rPr lang="en-US" sz="2000" noProof="0" dirty="0"/>
              <a:t>Retrospective review of all Canadian infants exposed to BIC/F/TAF in pregnancy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CF253E5E-F4F8-A81B-A2FE-0843925B2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4475" y="6469710"/>
            <a:ext cx="219752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Wong JMH,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997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A8B510F-F48F-F178-4E21-334614BE3A2E}"/>
              </a:ext>
            </a:extLst>
          </p:cNvPr>
          <p:cNvGrpSpPr/>
          <p:nvPr/>
        </p:nvGrpSpPr>
        <p:grpSpPr>
          <a:xfrm>
            <a:off x="1294430" y="5675418"/>
            <a:ext cx="399717" cy="329000"/>
            <a:chOff x="1910724" y="4885446"/>
            <a:chExt cx="399717" cy="329000"/>
          </a:xfrm>
        </p:grpSpPr>
        <p:sp>
          <p:nvSpPr>
            <p:cNvPr id="7" name="Line 19">
              <a:extLst>
                <a:ext uri="{FF2B5EF4-FFF2-40B4-BE49-F238E27FC236}">
                  <a16:creationId xmlns:a16="http://schemas.microsoft.com/office/drawing/2014/main" id="{0A4A981D-FB7E-6621-358B-BD26B79E7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8" name="Rectangle 49">
              <a:extLst>
                <a:ext uri="{FF2B5EF4-FFF2-40B4-BE49-F238E27FC236}">
                  <a16:creationId xmlns:a16="http://schemas.microsoft.com/office/drawing/2014/main" id="{BD6C9947-FBB3-A4DA-B5D6-C1E0DCE4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2018</a:t>
              </a:r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D9BB16CB-5385-4C5A-A268-0FEB417F1AD0}"/>
              </a:ext>
            </a:extLst>
          </p:cNvPr>
          <p:cNvSpPr/>
          <p:nvPr/>
        </p:nvSpPr>
        <p:spPr bwMode="auto">
          <a:xfrm>
            <a:off x="1076003" y="2876940"/>
            <a:ext cx="5131906" cy="2797451"/>
          </a:xfrm>
          <a:custGeom>
            <a:avLst/>
            <a:gdLst>
              <a:gd name="connsiteX0" fmla="*/ 0 w 5250180"/>
              <a:gd name="connsiteY0" fmla="*/ 0 h 3192780"/>
              <a:gd name="connsiteX1" fmla="*/ 0 w 5250180"/>
              <a:gd name="connsiteY1" fmla="*/ 3192780 h 3192780"/>
              <a:gd name="connsiteX2" fmla="*/ 5250180 w 5250180"/>
              <a:gd name="connsiteY2" fmla="*/ 3192780 h 3192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0180" h="3192780">
                <a:moveTo>
                  <a:pt x="0" y="0"/>
                </a:moveTo>
                <a:lnTo>
                  <a:pt x="0" y="3192780"/>
                </a:lnTo>
                <a:lnTo>
                  <a:pt x="5250180" y="3192780"/>
                </a:lnTo>
              </a:path>
            </a:pathLst>
          </a:cu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49A5DE3-769B-3085-1D5A-99E20241E9E6}"/>
              </a:ext>
            </a:extLst>
          </p:cNvPr>
          <p:cNvGrpSpPr/>
          <p:nvPr/>
        </p:nvGrpSpPr>
        <p:grpSpPr>
          <a:xfrm>
            <a:off x="832572" y="5556167"/>
            <a:ext cx="246954" cy="257369"/>
            <a:chOff x="1856416" y="4762667"/>
            <a:chExt cx="246954" cy="257369"/>
          </a:xfrm>
        </p:grpSpPr>
        <p:sp>
          <p:nvSpPr>
            <p:cNvPr id="11" name="Line 7">
              <a:extLst>
                <a:ext uri="{FF2B5EF4-FFF2-40B4-BE49-F238E27FC236}">
                  <a16:creationId xmlns:a16="http://schemas.microsoft.com/office/drawing/2014/main" id="{42834191-7B6E-CCA5-D6EF-93FD58E4C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2" name="Rectangle 38">
              <a:extLst>
                <a:ext uri="{FF2B5EF4-FFF2-40B4-BE49-F238E27FC236}">
                  <a16:creationId xmlns:a16="http://schemas.microsoft.com/office/drawing/2014/main" id="{DA9B4401-5176-C8FF-7CC0-2866A37D6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416" y="4762667"/>
              <a:ext cx="15445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0</a:t>
              </a:r>
            </a:p>
          </p:txBody>
        </p: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314A9F0-EE06-AD47-4FCC-ECAD24C1A109}"/>
              </a:ext>
            </a:extLst>
          </p:cNvPr>
          <p:cNvGrpSpPr/>
          <p:nvPr/>
        </p:nvGrpSpPr>
        <p:grpSpPr>
          <a:xfrm>
            <a:off x="750819" y="5189455"/>
            <a:ext cx="328707" cy="257369"/>
            <a:chOff x="1774663" y="4762667"/>
            <a:chExt cx="328707" cy="257369"/>
          </a:xfrm>
        </p:grpSpPr>
        <p:sp>
          <p:nvSpPr>
            <p:cNvPr id="14" name="Line 7">
              <a:extLst>
                <a:ext uri="{FF2B5EF4-FFF2-40B4-BE49-F238E27FC236}">
                  <a16:creationId xmlns:a16="http://schemas.microsoft.com/office/drawing/2014/main" id="{A7747A96-F850-7F76-B939-97C9101EA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38">
              <a:extLst>
                <a:ext uri="{FF2B5EF4-FFF2-40B4-BE49-F238E27FC236}">
                  <a16:creationId xmlns:a16="http://schemas.microsoft.com/office/drawing/2014/main" id="{A2D8937A-1CBE-DA18-3150-874D6B71C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10</a:t>
              </a: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C51F7EE5-E4BD-ED2E-E83B-1A39CA3C92AB}"/>
              </a:ext>
            </a:extLst>
          </p:cNvPr>
          <p:cNvGrpSpPr/>
          <p:nvPr/>
        </p:nvGrpSpPr>
        <p:grpSpPr>
          <a:xfrm>
            <a:off x="750819" y="4805653"/>
            <a:ext cx="328707" cy="257369"/>
            <a:chOff x="1774663" y="4762667"/>
            <a:chExt cx="328707" cy="257369"/>
          </a:xfrm>
        </p:grpSpPr>
        <p:sp>
          <p:nvSpPr>
            <p:cNvPr id="17" name="Line 7">
              <a:extLst>
                <a:ext uri="{FF2B5EF4-FFF2-40B4-BE49-F238E27FC236}">
                  <a16:creationId xmlns:a16="http://schemas.microsoft.com/office/drawing/2014/main" id="{6D275B68-C8F3-64C7-720A-32512916C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18" name="Rectangle 38">
              <a:extLst>
                <a:ext uri="{FF2B5EF4-FFF2-40B4-BE49-F238E27FC236}">
                  <a16:creationId xmlns:a16="http://schemas.microsoft.com/office/drawing/2014/main" id="{AEDE1870-CA8E-1C38-1810-01855A246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</a:t>
              </a: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F106DCC-CD1E-EAAE-4435-31C53118201F}"/>
              </a:ext>
            </a:extLst>
          </p:cNvPr>
          <p:cNvGrpSpPr/>
          <p:nvPr/>
        </p:nvGrpSpPr>
        <p:grpSpPr>
          <a:xfrm>
            <a:off x="750819" y="4421384"/>
            <a:ext cx="328707" cy="257369"/>
            <a:chOff x="1774663" y="4762667"/>
            <a:chExt cx="328707" cy="257369"/>
          </a:xfrm>
        </p:grpSpPr>
        <p:sp>
          <p:nvSpPr>
            <p:cNvPr id="20" name="Line 7">
              <a:extLst>
                <a:ext uri="{FF2B5EF4-FFF2-40B4-BE49-F238E27FC236}">
                  <a16:creationId xmlns:a16="http://schemas.microsoft.com/office/drawing/2014/main" id="{581B5968-525E-557B-F27F-AC4EEFE28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1" name="Rectangle 38">
              <a:extLst>
                <a:ext uri="{FF2B5EF4-FFF2-40B4-BE49-F238E27FC236}">
                  <a16:creationId xmlns:a16="http://schemas.microsoft.com/office/drawing/2014/main" id="{28CEA3BC-DC7D-A947-3ADB-42161CC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30</a:t>
              </a:r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910F3DDD-FA8F-B1CE-A0BF-98FBFAC2FB4A}"/>
              </a:ext>
            </a:extLst>
          </p:cNvPr>
          <p:cNvGrpSpPr/>
          <p:nvPr/>
        </p:nvGrpSpPr>
        <p:grpSpPr>
          <a:xfrm>
            <a:off x="750819" y="4037582"/>
            <a:ext cx="328707" cy="257369"/>
            <a:chOff x="1774663" y="4762667"/>
            <a:chExt cx="328707" cy="257369"/>
          </a:xfrm>
        </p:grpSpPr>
        <p:sp>
          <p:nvSpPr>
            <p:cNvPr id="23" name="Line 7">
              <a:extLst>
                <a:ext uri="{FF2B5EF4-FFF2-40B4-BE49-F238E27FC236}">
                  <a16:creationId xmlns:a16="http://schemas.microsoft.com/office/drawing/2014/main" id="{8E5A4DF0-64B7-2602-5774-B34773107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4" name="Rectangle 38">
              <a:extLst>
                <a:ext uri="{FF2B5EF4-FFF2-40B4-BE49-F238E27FC236}">
                  <a16:creationId xmlns:a16="http://schemas.microsoft.com/office/drawing/2014/main" id="{4F4615D0-6FD6-ECC0-8B38-204303CD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40</a:t>
              </a: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CE421B77-954E-9F65-EB71-210F65E7DF63}"/>
              </a:ext>
            </a:extLst>
          </p:cNvPr>
          <p:cNvGrpSpPr/>
          <p:nvPr/>
        </p:nvGrpSpPr>
        <p:grpSpPr>
          <a:xfrm>
            <a:off x="750819" y="3651648"/>
            <a:ext cx="328707" cy="257369"/>
            <a:chOff x="1774663" y="4762667"/>
            <a:chExt cx="328707" cy="257369"/>
          </a:xfrm>
        </p:grpSpPr>
        <p:sp>
          <p:nvSpPr>
            <p:cNvPr id="26" name="Line 7">
              <a:extLst>
                <a:ext uri="{FF2B5EF4-FFF2-40B4-BE49-F238E27FC236}">
                  <a16:creationId xmlns:a16="http://schemas.microsoft.com/office/drawing/2014/main" id="{BC035D45-1AF3-8CB7-C6FC-8C22F52D1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27" name="Rectangle 38">
              <a:extLst>
                <a:ext uri="{FF2B5EF4-FFF2-40B4-BE49-F238E27FC236}">
                  <a16:creationId xmlns:a16="http://schemas.microsoft.com/office/drawing/2014/main" id="{9DF004C5-3E2B-740E-F238-53B1F3DB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50</a:t>
              </a: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38172E1F-2336-9883-5DF6-9F7433C283A7}"/>
              </a:ext>
            </a:extLst>
          </p:cNvPr>
          <p:cNvGrpSpPr/>
          <p:nvPr/>
        </p:nvGrpSpPr>
        <p:grpSpPr>
          <a:xfrm>
            <a:off x="750819" y="3267846"/>
            <a:ext cx="328707" cy="257369"/>
            <a:chOff x="1774663" y="4762667"/>
            <a:chExt cx="328707" cy="257369"/>
          </a:xfrm>
        </p:grpSpPr>
        <p:sp>
          <p:nvSpPr>
            <p:cNvPr id="29" name="Line 7">
              <a:extLst>
                <a:ext uri="{FF2B5EF4-FFF2-40B4-BE49-F238E27FC236}">
                  <a16:creationId xmlns:a16="http://schemas.microsoft.com/office/drawing/2014/main" id="{6B06C2EE-5BF9-9A44-B581-499A0275A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0" name="Rectangle 38">
              <a:extLst>
                <a:ext uri="{FF2B5EF4-FFF2-40B4-BE49-F238E27FC236}">
                  <a16:creationId xmlns:a16="http://schemas.microsoft.com/office/drawing/2014/main" id="{097C88F6-8B7C-99BB-4208-1E9ABC92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60</a:t>
              </a:r>
            </a:p>
          </p:txBody>
        </p: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8DBA36B8-AE60-A09E-D956-FC75D98F247B}"/>
              </a:ext>
            </a:extLst>
          </p:cNvPr>
          <p:cNvGrpSpPr/>
          <p:nvPr/>
        </p:nvGrpSpPr>
        <p:grpSpPr>
          <a:xfrm>
            <a:off x="750819" y="2876940"/>
            <a:ext cx="328707" cy="257369"/>
            <a:chOff x="1774663" y="4762667"/>
            <a:chExt cx="328707" cy="257369"/>
          </a:xfrm>
        </p:grpSpPr>
        <p:sp>
          <p:nvSpPr>
            <p:cNvPr id="32" name="Line 7">
              <a:extLst>
                <a:ext uri="{FF2B5EF4-FFF2-40B4-BE49-F238E27FC236}">
                  <a16:creationId xmlns:a16="http://schemas.microsoft.com/office/drawing/2014/main" id="{A2DF1D83-2150-DE7E-F69A-8FB491D14F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303" y="4880631"/>
              <a:ext cx="7606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D7226B6D-B861-8C12-C234-C2934D519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663" y="4762667"/>
              <a:ext cx="2362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70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95EE8AEE-0FC4-B534-B073-072E3EE9214A}"/>
              </a:ext>
            </a:extLst>
          </p:cNvPr>
          <p:cNvSpPr/>
          <p:nvPr/>
        </p:nvSpPr>
        <p:spPr>
          <a:xfrm>
            <a:off x="1363734" y="5642798"/>
            <a:ext cx="277651" cy="312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222B8ACB-AE48-36FE-80F7-CB2A41880315}"/>
              </a:ext>
            </a:extLst>
          </p:cNvPr>
          <p:cNvGrpSpPr/>
          <p:nvPr/>
        </p:nvGrpSpPr>
        <p:grpSpPr>
          <a:xfrm>
            <a:off x="2158824" y="5675418"/>
            <a:ext cx="399717" cy="329000"/>
            <a:chOff x="1910724" y="4885446"/>
            <a:chExt cx="399717" cy="329000"/>
          </a:xfrm>
        </p:grpSpPr>
        <p:sp>
          <p:nvSpPr>
            <p:cNvPr id="36" name="Line 19">
              <a:extLst>
                <a:ext uri="{FF2B5EF4-FFF2-40B4-BE49-F238E27FC236}">
                  <a16:creationId xmlns:a16="http://schemas.microsoft.com/office/drawing/2014/main" id="{40D89C68-C6F2-E05E-F057-E437B32BFC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37" name="Rectangle 49">
              <a:extLst>
                <a:ext uri="{FF2B5EF4-FFF2-40B4-BE49-F238E27FC236}">
                  <a16:creationId xmlns:a16="http://schemas.microsoft.com/office/drawing/2014/main" id="{1DD99C16-2D53-E429-C6A7-7A0B67A28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2019</a:t>
              </a: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A2E2CDE0-4D8D-AD50-5CF7-605AE0FBE84F}"/>
              </a:ext>
            </a:extLst>
          </p:cNvPr>
          <p:cNvSpPr/>
          <p:nvPr/>
        </p:nvSpPr>
        <p:spPr>
          <a:xfrm>
            <a:off x="2228128" y="5534416"/>
            <a:ext cx="277651" cy="13961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A2A49B03-C550-6E73-A12C-92E0738C22BF}"/>
              </a:ext>
            </a:extLst>
          </p:cNvPr>
          <p:cNvGrpSpPr/>
          <p:nvPr/>
        </p:nvGrpSpPr>
        <p:grpSpPr>
          <a:xfrm>
            <a:off x="3024429" y="5675418"/>
            <a:ext cx="399717" cy="329000"/>
            <a:chOff x="1910724" y="4885446"/>
            <a:chExt cx="399717" cy="329000"/>
          </a:xfrm>
        </p:grpSpPr>
        <p:sp>
          <p:nvSpPr>
            <p:cNvPr id="41" name="Line 19">
              <a:extLst>
                <a:ext uri="{FF2B5EF4-FFF2-40B4-BE49-F238E27FC236}">
                  <a16:creationId xmlns:a16="http://schemas.microsoft.com/office/drawing/2014/main" id="{718FA513-8E29-98B1-43F8-8F785D8C0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42" name="Rectangle 49">
              <a:extLst>
                <a:ext uri="{FF2B5EF4-FFF2-40B4-BE49-F238E27FC236}">
                  <a16:creationId xmlns:a16="http://schemas.microsoft.com/office/drawing/2014/main" id="{ADABAC5D-90AF-CF26-72EC-742049B1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2020</a:t>
              </a:r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FFAFEC91-8F72-7299-BCC8-A7F0CC38DBC8}"/>
              </a:ext>
            </a:extLst>
          </p:cNvPr>
          <p:cNvSpPr/>
          <p:nvPr/>
        </p:nvSpPr>
        <p:spPr>
          <a:xfrm>
            <a:off x="3093733" y="5067690"/>
            <a:ext cx="277651" cy="60633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E3551B4C-FCB6-F69F-772D-3CDFA375B2DD}"/>
              </a:ext>
            </a:extLst>
          </p:cNvPr>
          <p:cNvGrpSpPr/>
          <p:nvPr/>
        </p:nvGrpSpPr>
        <p:grpSpPr>
          <a:xfrm>
            <a:off x="3872668" y="5675418"/>
            <a:ext cx="399717" cy="329000"/>
            <a:chOff x="1910724" y="4885446"/>
            <a:chExt cx="399717" cy="329000"/>
          </a:xfrm>
        </p:grpSpPr>
        <p:sp>
          <p:nvSpPr>
            <p:cNvPr id="45" name="Line 19">
              <a:extLst>
                <a:ext uri="{FF2B5EF4-FFF2-40B4-BE49-F238E27FC236}">
                  <a16:creationId xmlns:a16="http://schemas.microsoft.com/office/drawing/2014/main" id="{DF2165D2-CEFF-83DA-CB26-094471CB3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46" name="Rectangle 49">
              <a:extLst>
                <a:ext uri="{FF2B5EF4-FFF2-40B4-BE49-F238E27FC236}">
                  <a16:creationId xmlns:a16="http://schemas.microsoft.com/office/drawing/2014/main" id="{5293BC4A-5E17-6647-0012-11014FD95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2021</a:t>
              </a: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54CD4456-BA84-5F6A-E6C8-D42654086A95}"/>
              </a:ext>
            </a:extLst>
          </p:cNvPr>
          <p:cNvSpPr/>
          <p:nvPr/>
        </p:nvSpPr>
        <p:spPr>
          <a:xfrm>
            <a:off x="3941972" y="4227109"/>
            <a:ext cx="277651" cy="144691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48" name="Groupe 47">
            <a:extLst>
              <a:ext uri="{FF2B5EF4-FFF2-40B4-BE49-F238E27FC236}">
                <a16:creationId xmlns:a16="http://schemas.microsoft.com/office/drawing/2014/main" id="{515BE77B-994B-9148-763A-9C6CE4B1447B}"/>
              </a:ext>
            </a:extLst>
          </p:cNvPr>
          <p:cNvGrpSpPr/>
          <p:nvPr/>
        </p:nvGrpSpPr>
        <p:grpSpPr>
          <a:xfrm>
            <a:off x="4735372" y="5675418"/>
            <a:ext cx="399717" cy="329000"/>
            <a:chOff x="1910724" y="4885446"/>
            <a:chExt cx="399717" cy="329000"/>
          </a:xfrm>
        </p:grpSpPr>
        <p:sp>
          <p:nvSpPr>
            <p:cNvPr id="49" name="Line 19">
              <a:extLst>
                <a:ext uri="{FF2B5EF4-FFF2-40B4-BE49-F238E27FC236}">
                  <a16:creationId xmlns:a16="http://schemas.microsoft.com/office/drawing/2014/main" id="{46FA9C79-1117-7BE1-7160-7071950C9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167A7FC-85FA-7BFD-5557-4201CC9B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2022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107ABB6B-6EF0-D4CA-9348-A4655F1E4563}"/>
              </a:ext>
            </a:extLst>
          </p:cNvPr>
          <p:cNvSpPr/>
          <p:nvPr/>
        </p:nvSpPr>
        <p:spPr>
          <a:xfrm>
            <a:off x="4804676" y="4115191"/>
            <a:ext cx="277651" cy="155883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BA445DF8-303D-538C-F69F-5F1A598B0509}"/>
              </a:ext>
            </a:extLst>
          </p:cNvPr>
          <p:cNvGrpSpPr/>
          <p:nvPr/>
        </p:nvGrpSpPr>
        <p:grpSpPr>
          <a:xfrm>
            <a:off x="5598076" y="5675418"/>
            <a:ext cx="399717" cy="329000"/>
            <a:chOff x="1910724" y="4885446"/>
            <a:chExt cx="399717" cy="329000"/>
          </a:xfrm>
        </p:grpSpPr>
        <p:sp>
          <p:nvSpPr>
            <p:cNvPr id="53" name="Line 19">
              <a:extLst>
                <a:ext uri="{FF2B5EF4-FFF2-40B4-BE49-F238E27FC236}">
                  <a16:creationId xmlns:a16="http://schemas.microsoft.com/office/drawing/2014/main" id="{85C178AB-3422-99B4-CD48-B28A0700F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5818" y="4885446"/>
              <a:ext cx="0" cy="8367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B9F61196-2C81-C17A-AA5F-B48880D58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4" y="4957077"/>
              <a:ext cx="39971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rPr>
                <a:t>2023</a:t>
              </a:r>
            </a:p>
          </p:txBody>
        </p:sp>
      </p:grpSp>
      <p:sp>
        <p:nvSpPr>
          <p:cNvPr id="55" name="Rectangle 54">
            <a:extLst>
              <a:ext uri="{FF2B5EF4-FFF2-40B4-BE49-F238E27FC236}">
                <a16:creationId xmlns:a16="http://schemas.microsoft.com/office/drawing/2014/main" id="{69C8CAB4-80B9-F3AC-1F47-7F18EA7BBE0E}"/>
              </a:ext>
            </a:extLst>
          </p:cNvPr>
          <p:cNvSpPr/>
          <p:nvPr/>
        </p:nvSpPr>
        <p:spPr>
          <a:xfrm>
            <a:off x="5667380" y="3348428"/>
            <a:ext cx="277651" cy="232559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276285F0-1196-33A0-BE0B-409DC68A25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5674131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58" name="Rectangle 38">
            <a:extLst>
              <a:ext uri="{FF2B5EF4-FFF2-40B4-BE49-F238E27FC236}">
                <a16:creationId xmlns:a16="http://schemas.microsoft.com/office/drawing/2014/main" id="{7A99AEBA-43C6-C2CD-779B-F07C6AB7488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5556167"/>
            <a:ext cx="26185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0%</a:t>
            </a:r>
          </a:p>
        </p:txBody>
      </p:sp>
      <p:sp>
        <p:nvSpPr>
          <p:cNvPr id="60" name="Line 7">
            <a:extLst>
              <a:ext uri="{FF2B5EF4-FFF2-40B4-BE49-F238E27FC236}">
                <a16:creationId xmlns:a16="http://schemas.microsoft.com/office/drawing/2014/main" id="{0AA1D56F-5939-3883-8312-25D854541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5233344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61" name="Rectangle 38">
            <a:extLst>
              <a:ext uri="{FF2B5EF4-FFF2-40B4-BE49-F238E27FC236}">
                <a16:creationId xmlns:a16="http://schemas.microsoft.com/office/drawing/2014/main" id="{19A3E919-A738-CF9F-F2DF-4472D3471C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5115380"/>
            <a:ext cx="26185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5%</a:t>
            </a:r>
          </a:p>
        </p:txBody>
      </p:sp>
      <p:sp>
        <p:nvSpPr>
          <p:cNvPr id="63" name="Line 7">
            <a:extLst>
              <a:ext uri="{FF2B5EF4-FFF2-40B4-BE49-F238E27FC236}">
                <a16:creationId xmlns:a16="http://schemas.microsoft.com/office/drawing/2014/main" id="{A2B0F434-BA29-44D0-A642-A0B9B8782E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4768487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64" name="Rectangle 38">
            <a:extLst>
              <a:ext uri="{FF2B5EF4-FFF2-40B4-BE49-F238E27FC236}">
                <a16:creationId xmlns:a16="http://schemas.microsoft.com/office/drawing/2014/main" id="{AA6A1692-9D13-3EA6-B930-EF6A61F3952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4650523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10%</a:t>
            </a:r>
          </a:p>
        </p:txBody>
      </p:sp>
      <p:sp>
        <p:nvSpPr>
          <p:cNvPr id="69" name="Line 7">
            <a:extLst>
              <a:ext uri="{FF2B5EF4-FFF2-40B4-BE49-F238E27FC236}">
                <a16:creationId xmlns:a16="http://schemas.microsoft.com/office/drawing/2014/main" id="{536E699F-F8FC-4196-5E96-0E1BA6B1A4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4329425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0" name="Rectangle 38">
            <a:extLst>
              <a:ext uri="{FF2B5EF4-FFF2-40B4-BE49-F238E27FC236}">
                <a16:creationId xmlns:a16="http://schemas.microsoft.com/office/drawing/2014/main" id="{F8E132EC-7902-3976-1B37-21EA6489D39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4211461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15%</a:t>
            </a:r>
          </a:p>
        </p:txBody>
      </p:sp>
      <p:sp>
        <p:nvSpPr>
          <p:cNvPr id="72" name="Line 7">
            <a:extLst>
              <a:ext uri="{FF2B5EF4-FFF2-40B4-BE49-F238E27FC236}">
                <a16:creationId xmlns:a16="http://schemas.microsoft.com/office/drawing/2014/main" id="{318DB204-C0AA-7888-D793-CC2CF56585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3878201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3" name="Rectangle 38">
            <a:extLst>
              <a:ext uri="{FF2B5EF4-FFF2-40B4-BE49-F238E27FC236}">
                <a16:creationId xmlns:a16="http://schemas.microsoft.com/office/drawing/2014/main" id="{3340206C-C6B7-C4BD-84F9-EC91A4CD91D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3760237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20%</a:t>
            </a:r>
          </a:p>
        </p:txBody>
      </p:sp>
      <p:sp>
        <p:nvSpPr>
          <p:cNvPr id="75" name="Line 7">
            <a:extLst>
              <a:ext uri="{FF2B5EF4-FFF2-40B4-BE49-F238E27FC236}">
                <a16:creationId xmlns:a16="http://schemas.microsoft.com/office/drawing/2014/main" id="{7EF83512-BB10-19F9-C98C-502452E56A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3421180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6" name="Rectangle 38">
            <a:extLst>
              <a:ext uri="{FF2B5EF4-FFF2-40B4-BE49-F238E27FC236}">
                <a16:creationId xmlns:a16="http://schemas.microsoft.com/office/drawing/2014/main" id="{38A1D01F-337B-859D-3BD1-6389EDEE038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98713" y="3303216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25%</a:t>
            </a:r>
          </a:p>
        </p:txBody>
      </p:sp>
      <p:sp>
        <p:nvSpPr>
          <p:cNvPr id="78" name="Line 7">
            <a:extLst>
              <a:ext uri="{FF2B5EF4-FFF2-40B4-BE49-F238E27FC236}">
                <a16:creationId xmlns:a16="http://schemas.microsoft.com/office/drawing/2014/main" id="{4813CF99-D508-C6E8-2E1F-64CEA4AADD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6216" y="2994904"/>
            <a:ext cx="7606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79" name="Rectangle 38">
            <a:extLst>
              <a:ext uri="{FF2B5EF4-FFF2-40B4-BE49-F238E27FC236}">
                <a16:creationId xmlns:a16="http://schemas.microsoft.com/office/drawing/2014/main" id="{D60B24BD-84B2-99AD-9E48-1266CC7107E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36813" y="2876940"/>
            <a:ext cx="340405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30%</a:t>
            </a:r>
          </a:p>
        </p:txBody>
      </p:sp>
      <p:sp>
        <p:nvSpPr>
          <p:cNvPr id="80" name="Rectangle 38">
            <a:extLst>
              <a:ext uri="{FF2B5EF4-FFF2-40B4-BE49-F238E27FC236}">
                <a16:creationId xmlns:a16="http://schemas.microsoft.com/office/drawing/2014/main" id="{448F6466-2E57-FFAF-B5A7-DFA01DB0DCD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407492" y="2499219"/>
            <a:ext cx="1957835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Number of BIC exposures</a:t>
            </a:r>
          </a:p>
        </p:txBody>
      </p:sp>
      <p:sp>
        <p:nvSpPr>
          <p:cNvPr id="81" name="Rectangle 38">
            <a:extLst>
              <a:ext uri="{FF2B5EF4-FFF2-40B4-BE49-F238E27FC236}">
                <a16:creationId xmlns:a16="http://schemas.microsoft.com/office/drawing/2014/main" id="{659B8A78-0BAD-BC19-A95B-CCF48D008A3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960690" y="2499219"/>
            <a:ext cx="2921240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Percent of pregnancies exposed to BIC</a:t>
            </a:r>
          </a:p>
        </p:txBody>
      </p:sp>
      <p:sp>
        <p:nvSpPr>
          <p:cNvPr id="82" name="Rectangle 38">
            <a:extLst>
              <a:ext uri="{FF2B5EF4-FFF2-40B4-BE49-F238E27FC236}">
                <a16:creationId xmlns:a16="http://schemas.microsoft.com/office/drawing/2014/main" id="{8CCADD83-85D8-CD50-6CB0-29393B19F8D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6594" y="530216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1%</a:t>
            </a:r>
          </a:p>
        </p:txBody>
      </p:sp>
      <p:sp>
        <p:nvSpPr>
          <p:cNvPr id="83" name="Rectangle 38">
            <a:extLst>
              <a:ext uri="{FF2B5EF4-FFF2-40B4-BE49-F238E27FC236}">
                <a16:creationId xmlns:a16="http://schemas.microsoft.com/office/drawing/2014/main" id="{FFEE5B57-D4A1-C025-CB0E-7F75B01EC9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85894" y="527041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2%</a:t>
            </a: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A45CD53E-A0CA-C833-43DC-85EBD423513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047894" y="4679867"/>
            <a:ext cx="263460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7%</a:t>
            </a:r>
          </a:p>
        </p:txBody>
      </p:sp>
      <p:sp>
        <p:nvSpPr>
          <p:cNvPr id="85" name="Rectangle 38">
            <a:extLst>
              <a:ext uri="{FF2B5EF4-FFF2-40B4-BE49-F238E27FC236}">
                <a16:creationId xmlns:a16="http://schemas.microsoft.com/office/drawing/2014/main" id="{387B82EF-CBAA-D9A3-E1BF-F8B741A839D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97620" y="3670217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19%</a:t>
            </a:r>
          </a:p>
        </p:txBody>
      </p:sp>
      <p:sp>
        <p:nvSpPr>
          <p:cNvPr id="86" name="Rectangle 38">
            <a:extLst>
              <a:ext uri="{FF2B5EF4-FFF2-40B4-BE49-F238E27FC236}">
                <a16:creationId xmlns:a16="http://schemas.microsoft.com/office/drawing/2014/main" id="{12DBB42F-0675-CB35-579D-66A54DB1AFF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59461" y="3670217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19%</a:t>
            </a:r>
          </a:p>
        </p:txBody>
      </p:sp>
      <p:sp>
        <p:nvSpPr>
          <p:cNvPr id="87" name="Rectangle 38">
            <a:extLst>
              <a:ext uri="{FF2B5EF4-FFF2-40B4-BE49-F238E27FC236}">
                <a16:creationId xmlns:a16="http://schemas.microsoft.com/office/drawing/2014/main" id="{7C754481-D68F-FF56-867C-C34FDBDEDC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61948" y="2961861"/>
            <a:ext cx="342008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28%</a:t>
            </a:r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3D394248-DF89-B520-A43E-DF25B24A66AD}"/>
              </a:ext>
            </a:extLst>
          </p:cNvPr>
          <p:cNvSpPr/>
          <p:nvPr/>
        </p:nvSpPr>
        <p:spPr>
          <a:xfrm>
            <a:off x="1499384" y="3213490"/>
            <a:ext cx="4311650" cy="2393950"/>
          </a:xfrm>
          <a:custGeom>
            <a:avLst/>
            <a:gdLst>
              <a:gd name="connsiteX0" fmla="*/ 0 w 4311650"/>
              <a:gd name="connsiteY0" fmla="*/ 2393950 h 2393950"/>
              <a:gd name="connsiteX1" fmla="*/ 869950 w 4311650"/>
              <a:gd name="connsiteY1" fmla="*/ 2324100 h 2393950"/>
              <a:gd name="connsiteX2" fmla="*/ 1714500 w 4311650"/>
              <a:gd name="connsiteY2" fmla="*/ 1873250 h 2393950"/>
              <a:gd name="connsiteX3" fmla="*/ 2603500 w 4311650"/>
              <a:gd name="connsiteY3" fmla="*/ 755650 h 2393950"/>
              <a:gd name="connsiteX4" fmla="*/ 3448050 w 4311650"/>
              <a:gd name="connsiteY4" fmla="*/ 812800 h 2393950"/>
              <a:gd name="connsiteX5" fmla="*/ 4311650 w 4311650"/>
              <a:gd name="connsiteY5" fmla="*/ 0 h 239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1650" h="2393950">
                <a:moveTo>
                  <a:pt x="0" y="2393950"/>
                </a:moveTo>
                <a:lnTo>
                  <a:pt x="869950" y="2324100"/>
                </a:lnTo>
                <a:lnTo>
                  <a:pt x="1714500" y="1873250"/>
                </a:lnTo>
                <a:lnTo>
                  <a:pt x="2603500" y="755650"/>
                </a:lnTo>
                <a:lnTo>
                  <a:pt x="3448050" y="812800"/>
                </a:lnTo>
                <a:lnTo>
                  <a:pt x="4311650" y="0"/>
                </a:lnTo>
              </a:path>
            </a:pathLst>
          </a:custGeom>
          <a:noFill/>
          <a:ln w="38100">
            <a:solidFill>
              <a:srgbClr val="FF66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noProof="0" dirty="0"/>
          </a:p>
        </p:txBody>
      </p:sp>
      <p:cxnSp>
        <p:nvCxnSpPr>
          <p:cNvPr id="90" name="Connecteur droit 89">
            <a:extLst>
              <a:ext uri="{FF2B5EF4-FFF2-40B4-BE49-F238E27FC236}">
                <a16:creationId xmlns:a16="http://schemas.microsoft.com/office/drawing/2014/main" id="{08232825-0473-7BD8-B3CE-4DC3C7E231E6}"/>
              </a:ext>
            </a:extLst>
          </p:cNvPr>
          <p:cNvCxnSpPr/>
          <p:nvPr/>
        </p:nvCxnSpPr>
        <p:spPr>
          <a:xfrm>
            <a:off x="1084491" y="2648135"/>
            <a:ext cx="279400" cy="0"/>
          </a:xfrm>
          <a:prstGeom prst="line">
            <a:avLst/>
          </a:prstGeom>
          <a:ln w="76200"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droit 90">
            <a:extLst>
              <a:ext uri="{FF2B5EF4-FFF2-40B4-BE49-F238E27FC236}">
                <a16:creationId xmlns:a16="http://schemas.microsoft.com/office/drawing/2014/main" id="{01E35CFF-0685-8C29-4826-AAB253DE0CF8}"/>
              </a:ext>
            </a:extLst>
          </p:cNvPr>
          <p:cNvCxnSpPr/>
          <p:nvPr/>
        </p:nvCxnSpPr>
        <p:spPr>
          <a:xfrm>
            <a:off x="3531890" y="2648135"/>
            <a:ext cx="371881" cy="0"/>
          </a:xfrm>
          <a:prstGeom prst="line">
            <a:avLst/>
          </a:prstGeom>
          <a:ln w="38100">
            <a:solidFill>
              <a:srgbClr val="FF6600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" name="Line 7">
            <a:extLst>
              <a:ext uri="{FF2B5EF4-FFF2-40B4-BE49-F238E27FC236}">
                <a16:creationId xmlns:a16="http://schemas.microsoft.com/office/drawing/2014/main" id="{BE29AFCA-B8DD-8168-909D-12AAF43ADE37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4799024" y="4270690"/>
            <a:ext cx="2825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09265E1-CAF9-C28B-12E0-A7AE610D9888}"/>
              </a:ext>
            </a:extLst>
          </p:cNvPr>
          <p:cNvSpPr txBox="1"/>
          <p:nvPr/>
        </p:nvSpPr>
        <p:spPr>
          <a:xfrm>
            <a:off x="7581174" y="2713142"/>
            <a:ext cx="4519942" cy="310039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000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Preconception BIC/F/TAF, </a:t>
            </a:r>
            <a:br>
              <a:rPr lang="en-US" dirty="0"/>
            </a:br>
            <a:r>
              <a:rPr lang="en-US" dirty="0"/>
              <a:t>discontinued in pregnancy: 22% (N = 34)</a:t>
            </a:r>
            <a:br>
              <a:rPr lang="en-US" dirty="0"/>
            </a:br>
            <a:endParaRPr lang="en-US" dirty="0"/>
          </a:p>
          <a:p>
            <a:r>
              <a:rPr lang="en-US" dirty="0"/>
              <a:t>Preconception BIC/F/TAF, </a:t>
            </a:r>
            <a:br>
              <a:rPr lang="en-US" dirty="0"/>
            </a:br>
            <a:r>
              <a:rPr lang="en-US" dirty="0"/>
              <a:t>continued in pregnancy: 52% (N = 81)</a:t>
            </a:r>
          </a:p>
          <a:p>
            <a:endParaRPr lang="en-US" dirty="0"/>
          </a:p>
          <a:p>
            <a:pPr algn="l"/>
            <a:r>
              <a:rPr lang="en-US" sz="2000" noProof="0" dirty="0"/>
              <a:t>No adverse perinatal and early infant outcomes</a:t>
            </a:r>
            <a:br>
              <a:rPr lang="en-US" sz="2000" noProof="0" dirty="0"/>
            </a:br>
            <a:endParaRPr lang="en-US" sz="2000" noProof="0" dirty="0"/>
          </a:p>
          <a:p>
            <a:pPr algn="l"/>
            <a:r>
              <a:rPr lang="en-US" sz="2000" noProof="0" dirty="0"/>
              <a:t>Congenital abnormalities: 5.3% vs 5.5% in non-BIC exposed infants</a:t>
            </a:r>
          </a:p>
        </p:txBody>
      </p:sp>
    </p:spTree>
    <p:extLst>
      <p:ext uri="{BB962C8B-B14F-4D97-AF65-F5344CB8AC3E}">
        <p14:creationId xmlns:p14="http://schemas.microsoft.com/office/powerpoint/2010/main" val="2935356334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COMORBIDITIES</a:t>
            </a:r>
          </a:p>
        </p:txBody>
      </p:sp>
    </p:spTree>
    <p:extLst>
      <p:ext uri="{BB962C8B-B14F-4D97-AF65-F5344CB8AC3E}">
        <p14:creationId xmlns:p14="http://schemas.microsoft.com/office/powerpoint/2010/main" val="331515220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68A1BEF-D62D-7EF1-BC95-510D96449B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11325726" cy="1481068"/>
          </a:xfrm>
        </p:spPr>
        <p:txBody>
          <a:bodyPr>
            <a:normAutofit/>
          </a:bodyPr>
          <a:lstStyle/>
          <a:p>
            <a:r>
              <a:rPr lang="en-US" noProof="0" dirty="0"/>
              <a:t>Persistence of stable HIV DNA in CSF despite long-term virologic suppression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5BDD21D-3FF0-4BEA-68A6-1660F9EBCF47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5744655"/>
            <a:ext cx="10972800" cy="809300"/>
          </a:xfrm>
        </p:spPr>
        <p:txBody>
          <a:bodyPr>
            <a:normAutofit/>
          </a:bodyPr>
          <a:lstStyle/>
          <a:p>
            <a:r>
              <a:rPr lang="en-US" sz="1800" noProof="0" dirty="0">
                <a:effectLst/>
              </a:rPr>
              <a:t>In this longitudinal study in which 4-5 serial lumbar punctures were obtained over 2-4 years in people on ART for 6-19 years, HIV DNA was found to persist in CSF in most participants (70%) with no evidence of decay </a:t>
            </a:r>
          </a:p>
          <a:p>
            <a:endParaRPr lang="en-US" sz="1800" noProof="0" dirty="0"/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69132D86-4FE6-F11F-5170-0CB714D2E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08417" y="6469710"/>
            <a:ext cx="208358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Cyktor</a:t>
            </a: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JC, CROI 2025, Abs. 169</a:t>
            </a:r>
          </a:p>
        </p:txBody>
      </p:sp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id="{369DD558-E865-739E-D4CE-7FAE2345A2E0}"/>
              </a:ext>
            </a:extLst>
          </p:cNvPr>
          <p:cNvSpPr txBox="1">
            <a:spLocks/>
          </p:cNvSpPr>
          <p:nvPr/>
        </p:nvSpPr>
        <p:spPr>
          <a:xfrm>
            <a:off x="609599" y="1446423"/>
            <a:ext cx="11181347" cy="633389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noProof="0" dirty="0"/>
              <a:t>16 PWH who started ART during chronic infection and had long-term virologic suppression: serial lumbar punctures over 4 years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5A1F053-3888-4E7D-4D5D-4745A3C3ECCD}"/>
              </a:ext>
            </a:extLst>
          </p:cNvPr>
          <p:cNvSpPr txBox="1"/>
          <p:nvPr/>
        </p:nvSpPr>
        <p:spPr>
          <a:xfrm>
            <a:off x="4109727" y="2311837"/>
            <a:ext cx="30219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000" b="1" noProof="0" dirty="0">
                <a:solidFill>
                  <a:srgbClr val="0070C0"/>
                </a:solidFill>
              </a:rPr>
              <a:t>HIV DNA (c/1000 CSF cells)</a:t>
            </a:r>
          </a:p>
        </p:txBody>
      </p:sp>
      <p:grpSp>
        <p:nvGrpSpPr>
          <p:cNvPr id="2236" name="Groupe 2235">
            <a:extLst>
              <a:ext uri="{FF2B5EF4-FFF2-40B4-BE49-F238E27FC236}">
                <a16:creationId xmlns:a16="http://schemas.microsoft.com/office/drawing/2014/main" id="{B8CAB114-B039-635B-4E84-83C8C83B7601}"/>
              </a:ext>
            </a:extLst>
          </p:cNvPr>
          <p:cNvGrpSpPr/>
          <p:nvPr/>
        </p:nvGrpSpPr>
        <p:grpSpPr>
          <a:xfrm>
            <a:off x="2860395" y="2565492"/>
            <a:ext cx="6102350" cy="2682875"/>
            <a:chOff x="2932113" y="2744788"/>
            <a:chExt cx="6102350" cy="2682875"/>
          </a:xfrm>
        </p:grpSpPr>
        <p:sp>
          <p:nvSpPr>
            <p:cNvPr id="2117" name="Freeform 125">
              <a:extLst>
                <a:ext uri="{FF2B5EF4-FFF2-40B4-BE49-F238E27FC236}">
                  <a16:creationId xmlns:a16="http://schemas.microsoft.com/office/drawing/2014/main" id="{AA99719A-EBCC-A336-8AC6-0A951E199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2744788"/>
              <a:ext cx="6016625" cy="2597150"/>
            </a:xfrm>
            <a:custGeom>
              <a:avLst/>
              <a:gdLst>
                <a:gd name="T0" fmla="*/ 18949 w 18949"/>
                <a:gd name="T1" fmla="*/ 8179 h 8179"/>
                <a:gd name="T2" fmla="*/ 0 w 18949"/>
                <a:gd name="T3" fmla="*/ 8179 h 8179"/>
                <a:gd name="T4" fmla="*/ 0 w 18949"/>
                <a:gd name="T5" fmla="*/ 0 h 8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49" h="8179">
                  <a:moveTo>
                    <a:pt x="18949" y="8179"/>
                  </a:moveTo>
                  <a:lnTo>
                    <a:pt x="0" y="817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18" name="Line 126">
              <a:extLst>
                <a:ext uri="{FF2B5EF4-FFF2-40B4-BE49-F238E27FC236}">
                  <a16:creationId xmlns:a16="http://schemas.microsoft.com/office/drawing/2014/main" id="{2A9A1933-87D5-6D31-9176-018DBC012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73888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19" name="Line 127">
              <a:extLst>
                <a:ext uri="{FF2B5EF4-FFF2-40B4-BE49-F238E27FC236}">
                  <a16:creationId xmlns:a16="http://schemas.microsoft.com/office/drawing/2014/main" id="{B0ECB985-F83F-2F02-CB0F-D64900BE6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6350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0" name="Line 128">
              <a:extLst>
                <a:ext uri="{FF2B5EF4-FFF2-40B4-BE49-F238E27FC236}">
                  <a16:creationId xmlns:a16="http://schemas.microsoft.com/office/drawing/2014/main" id="{FE72C8FB-2F94-B6F0-F32D-F5D73128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8813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1" name="Line 129">
              <a:extLst>
                <a:ext uri="{FF2B5EF4-FFF2-40B4-BE49-F238E27FC236}">
                  <a16:creationId xmlns:a16="http://schemas.microsoft.com/office/drawing/2014/main" id="{DBE2B14C-D809-851A-6CB3-FE835F3A7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63013" y="5341938"/>
              <a:ext cx="0" cy="857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2" name="Line 130">
              <a:extLst>
                <a:ext uri="{FF2B5EF4-FFF2-40B4-BE49-F238E27FC236}">
                  <a16:creationId xmlns:a16="http://schemas.microsoft.com/office/drawing/2014/main" id="{5C00A689-7495-E46E-F43F-7E95C82F0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235325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3" name="Line 131">
              <a:extLst>
                <a:ext uri="{FF2B5EF4-FFF2-40B4-BE49-F238E27FC236}">
                  <a16:creationId xmlns:a16="http://schemas.microsoft.com/office/drawing/2014/main" id="{8184F595-CC3F-2C23-4791-962D6D11F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589338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4" name="Line 132">
              <a:extLst>
                <a:ext uri="{FF2B5EF4-FFF2-40B4-BE49-F238E27FC236}">
                  <a16:creationId xmlns:a16="http://schemas.microsoft.com/office/drawing/2014/main" id="{CB634F9D-B772-CD22-0631-2AEFC5E541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3941763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5" name="Line 133">
              <a:extLst>
                <a:ext uri="{FF2B5EF4-FFF2-40B4-BE49-F238E27FC236}">
                  <a16:creationId xmlns:a16="http://schemas.microsoft.com/office/drawing/2014/main" id="{09D5E2DF-C309-641C-0ECC-9EA4DC01B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4295775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6" name="Line 134">
              <a:extLst>
                <a:ext uri="{FF2B5EF4-FFF2-40B4-BE49-F238E27FC236}">
                  <a16:creationId xmlns:a16="http://schemas.microsoft.com/office/drawing/2014/main" id="{9A1AF57C-16D6-2C06-C724-089382B68F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5003800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7" name="Line 135">
              <a:extLst>
                <a:ext uri="{FF2B5EF4-FFF2-40B4-BE49-F238E27FC236}">
                  <a16:creationId xmlns:a16="http://schemas.microsoft.com/office/drawing/2014/main" id="{8BF0D63A-24D2-CC33-A8B5-F75FB42EC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4649788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8" name="Line 136">
              <a:extLst>
                <a:ext uri="{FF2B5EF4-FFF2-40B4-BE49-F238E27FC236}">
                  <a16:creationId xmlns:a16="http://schemas.microsoft.com/office/drawing/2014/main" id="{12F186F2-7D99-D71D-F57B-99676EF756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2113" y="2881313"/>
              <a:ext cx="8572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29" name="Freeform 137">
              <a:extLst>
                <a:ext uri="{FF2B5EF4-FFF2-40B4-BE49-F238E27FC236}">
                  <a16:creationId xmlns:a16="http://schemas.microsoft.com/office/drawing/2014/main" id="{9D82060B-9F29-1FE1-E647-01526A0F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3589338"/>
              <a:ext cx="6002337" cy="0"/>
            </a:xfrm>
            <a:custGeom>
              <a:avLst/>
              <a:gdLst>
                <a:gd name="T0" fmla="*/ 18904 w 18904"/>
                <a:gd name="T1" fmla="*/ 17183 w 18904"/>
                <a:gd name="T2" fmla="*/ 16593 w 18904"/>
                <a:gd name="T3" fmla="*/ 15303 w 18904"/>
                <a:gd name="T4" fmla="*/ 7992 w 18904"/>
                <a:gd name="T5" fmla="*/ 6919 w 18904"/>
                <a:gd name="T6" fmla="*/ 6742 w 18904"/>
                <a:gd name="T7" fmla="*/ 6430 w 18904"/>
                <a:gd name="T8" fmla="*/ 6098 w 18904"/>
                <a:gd name="T9" fmla="*/ 5704 w 18904"/>
                <a:gd name="T10" fmla="*/ 5394 w 18904"/>
                <a:gd name="T11" fmla="*/ 5005 w 18904"/>
                <a:gd name="T12" fmla="*/ 4144 w 18904"/>
                <a:gd name="T13" fmla="*/ 0 w 189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18904">
                  <a:moveTo>
                    <a:pt x="18904" y="0"/>
                  </a:moveTo>
                  <a:lnTo>
                    <a:pt x="17183" y="0"/>
                  </a:lnTo>
                  <a:lnTo>
                    <a:pt x="16593" y="0"/>
                  </a:lnTo>
                  <a:lnTo>
                    <a:pt x="15303" y="0"/>
                  </a:lnTo>
                  <a:lnTo>
                    <a:pt x="7992" y="0"/>
                  </a:lnTo>
                  <a:lnTo>
                    <a:pt x="6919" y="0"/>
                  </a:lnTo>
                  <a:lnTo>
                    <a:pt x="6742" y="0"/>
                  </a:lnTo>
                  <a:lnTo>
                    <a:pt x="6430" y="0"/>
                  </a:lnTo>
                  <a:lnTo>
                    <a:pt x="6098" y="0"/>
                  </a:lnTo>
                  <a:lnTo>
                    <a:pt x="5704" y="0"/>
                  </a:lnTo>
                  <a:lnTo>
                    <a:pt x="5394" y="0"/>
                  </a:lnTo>
                  <a:lnTo>
                    <a:pt x="5005" y="0"/>
                  </a:lnTo>
                  <a:lnTo>
                    <a:pt x="4144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0" name="Line 138">
              <a:extLst>
                <a:ext uri="{FF2B5EF4-FFF2-40B4-BE49-F238E27FC236}">
                  <a16:creationId xmlns:a16="http://schemas.microsoft.com/office/drawing/2014/main" id="{C0F1401E-ED5D-D6AC-C26A-24C118E0C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3913188"/>
              <a:ext cx="15875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1" name="Freeform 139">
              <a:extLst>
                <a:ext uri="{FF2B5EF4-FFF2-40B4-BE49-F238E27FC236}">
                  <a16:creationId xmlns:a16="http://schemas.microsoft.com/office/drawing/2014/main" id="{3F971269-C4EE-83AC-05EE-21CBB91B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4295775"/>
              <a:ext cx="5981700" cy="0"/>
            </a:xfrm>
            <a:custGeom>
              <a:avLst/>
              <a:gdLst>
                <a:gd name="T0" fmla="*/ 18836 w 18836"/>
                <a:gd name="T1" fmla="*/ 13779 w 18836"/>
                <a:gd name="T2" fmla="*/ 8528 w 18836"/>
                <a:gd name="T3" fmla="*/ 8156 w 18836"/>
                <a:gd name="T4" fmla="*/ 7806 w 18836"/>
                <a:gd name="T5" fmla="*/ 7553 w 18836"/>
                <a:gd name="T6" fmla="*/ 1985 w 18836"/>
                <a:gd name="T7" fmla="*/ 0 w 188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8836">
                  <a:moveTo>
                    <a:pt x="18836" y="0"/>
                  </a:moveTo>
                  <a:lnTo>
                    <a:pt x="13779" y="0"/>
                  </a:lnTo>
                  <a:lnTo>
                    <a:pt x="8528" y="0"/>
                  </a:lnTo>
                  <a:lnTo>
                    <a:pt x="8156" y="0"/>
                  </a:lnTo>
                  <a:lnTo>
                    <a:pt x="7806" y="0"/>
                  </a:lnTo>
                  <a:lnTo>
                    <a:pt x="7553" y="0"/>
                  </a:lnTo>
                  <a:lnTo>
                    <a:pt x="1985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2" name="Freeform 140">
              <a:extLst>
                <a:ext uri="{FF2B5EF4-FFF2-40B4-BE49-F238E27FC236}">
                  <a16:creationId xmlns:a16="http://schemas.microsoft.com/office/drawing/2014/main" id="{0747A5F0-AA2C-4B89-9470-FFE5A0B0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3459163"/>
              <a:ext cx="195262" cy="444500"/>
            </a:xfrm>
            <a:custGeom>
              <a:avLst/>
              <a:gdLst>
                <a:gd name="T0" fmla="*/ 0 w 615"/>
                <a:gd name="T1" fmla="*/ 1399 h 1399"/>
                <a:gd name="T2" fmla="*/ 65 w 615"/>
                <a:gd name="T3" fmla="*/ 1252 h 1399"/>
                <a:gd name="T4" fmla="*/ 435 w 615"/>
                <a:gd name="T5" fmla="*/ 409 h 1399"/>
                <a:gd name="T6" fmla="*/ 615 w 615"/>
                <a:gd name="T7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5" h="1399">
                  <a:moveTo>
                    <a:pt x="0" y="1399"/>
                  </a:moveTo>
                  <a:lnTo>
                    <a:pt x="65" y="1252"/>
                  </a:lnTo>
                  <a:lnTo>
                    <a:pt x="435" y="409"/>
                  </a:lnTo>
                  <a:lnTo>
                    <a:pt x="615" y="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3" name="Line 141">
              <a:extLst>
                <a:ext uri="{FF2B5EF4-FFF2-40B4-BE49-F238E27FC236}">
                  <a16:creationId xmlns:a16="http://schemas.microsoft.com/office/drawing/2014/main" id="{422C98C2-D007-77AE-9142-F48DFECA4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3886200"/>
              <a:ext cx="225425" cy="177800"/>
            </a:xfrm>
            <a:prstGeom prst="line">
              <a:avLst/>
            </a:pr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4" name="Freeform 142">
              <a:extLst>
                <a:ext uri="{FF2B5EF4-FFF2-40B4-BE49-F238E27FC236}">
                  <a16:creationId xmlns:a16="http://schemas.microsoft.com/office/drawing/2014/main" id="{98854B02-E308-6D1B-973A-B1DA43E8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519488"/>
              <a:ext cx="1104900" cy="650875"/>
            </a:xfrm>
            <a:custGeom>
              <a:avLst/>
              <a:gdLst>
                <a:gd name="T0" fmla="*/ 0 w 3478"/>
                <a:gd name="T1" fmla="*/ 1082 h 2054"/>
                <a:gd name="T2" fmla="*/ 242 w 3478"/>
                <a:gd name="T3" fmla="*/ 811 h 2054"/>
                <a:gd name="T4" fmla="*/ 605 w 3478"/>
                <a:gd name="T5" fmla="*/ 404 h 2054"/>
                <a:gd name="T6" fmla="*/ 767 w 3478"/>
                <a:gd name="T7" fmla="*/ 221 h 2054"/>
                <a:gd name="T8" fmla="*/ 964 w 3478"/>
                <a:gd name="T9" fmla="*/ 0 h 2054"/>
                <a:gd name="T10" fmla="*/ 1079 w 3478"/>
                <a:gd name="T11" fmla="*/ 221 h 2054"/>
                <a:gd name="T12" fmla="*/ 1139 w 3478"/>
                <a:gd name="T13" fmla="*/ 337 h 2054"/>
                <a:gd name="T14" fmla="*/ 1662 w 3478"/>
                <a:gd name="T15" fmla="*/ 1341 h 2054"/>
                <a:gd name="T16" fmla="*/ 2000 w 3478"/>
                <a:gd name="T17" fmla="*/ 1989 h 2054"/>
                <a:gd name="T18" fmla="*/ 2034 w 3478"/>
                <a:gd name="T19" fmla="*/ 2054 h 2054"/>
                <a:gd name="T20" fmla="*/ 2250 w 3478"/>
                <a:gd name="T21" fmla="*/ 1758 h 2054"/>
                <a:gd name="T22" fmla="*/ 2395 w 3478"/>
                <a:gd name="T23" fmla="*/ 1559 h 2054"/>
                <a:gd name="T24" fmla="*/ 2628 w 3478"/>
                <a:gd name="T25" fmla="*/ 1239 h 2054"/>
                <a:gd name="T26" fmla="*/ 3133 w 3478"/>
                <a:gd name="T27" fmla="*/ 955 h 2054"/>
                <a:gd name="T28" fmla="*/ 3478 w 3478"/>
                <a:gd name="T29" fmla="*/ 760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78" h="2054">
                  <a:moveTo>
                    <a:pt x="0" y="1082"/>
                  </a:moveTo>
                  <a:lnTo>
                    <a:pt x="242" y="811"/>
                  </a:lnTo>
                  <a:lnTo>
                    <a:pt x="605" y="404"/>
                  </a:lnTo>
                  <a:lnTo>
                    <a:pt x="767" y="221"/>
                  </a:lnTo>
                  <a:lnTo>
                    <a:pt x="964" y="0"/>
                  </a:lnTo>
                  <a:lnTo>
                    <a:pt x="1079" y="221"/>
                  </a:lnTo>
                  <a:lnTo>
                    <a:pt x="1139" y="337"/>
                  </a:lnTo>
                  <a:lnTo>
                    <a:pt x="1662" y="1341"/>
                  </a:lnTo>
                  <a:lnTo>
                    <a:pt x="2000" y="1989"/>
                  </a:lnTo>
                  <a:lnTo>
                    <a:pt x="2034" y="2054"/>
                  </a:lnTo>
                  <a:lnTo>
                    <a:pt x="2250" y="1758"/>
                  </a:lnTo>
                  <a:lnTo>
                    <a:pt x="2395" y="1559"/>
                  </a:lnTo>
                  <a:lnTo>
                    <a:pt x="2628" y="1239"/>
                  </a:lnTo>
                  <a:lnTo>
                    <a:pt x="3133" y="955"/>
                  </a:lnTo>
                  <a:lnTo>
                    <a:pt x="3478" y="760"/>
                  </a:lnTo>
                </a:path>
              </a:pathLst>
            </a:custGeom>
            <a:noFill/>
            <a:ln w="14288">
              <a:solidFill>
                <a:srgbClr val="00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5" name="Freeform 143">
              <a:extLst>
                <a:ext uri="{FF2B5EF4-FFF2-40B4-BE49-F238E27FC236}">
                  <a16:creationId xmlns:a16="http://schemas.microsoft.com/office/drawing/2014/main" id="{1B328C0E-3933-DA83-BC07-279FBA7F6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3538538"/>
              <a:ext cx="831850" cy="407988"/>
            </a:xfrm>
            <a:custGeom>
              <a:avLst/>
              <a:gdLst>
                <a:gd name="T0" fmla="*/ 2621 w 2621"/>
                <a:gd name="T1" fmla="*/ 1287 h 1287"/>
                <a:gd name="T2" fmla="*/ 2599 w 2621"/>
                <a:gd name="T3" fmla="*/ 1262 h 1287"/>
                <a:gd name="T4" fmla="*/ 2157 w 2621"/>
                <a:gd name="T5" fmla="*/ 751 h 1287"/>
                <a:gd name="T6" fmla="*/ 1779 w 2621"/>
                <a:gd name="T7" fmla="*/ 314 h 1287"/>
                <a:gd name="T8" fmla="*/ 1646 w 2621"/>
                <a:gd name="T9" fmla="*/ 161 h 1287"/>
                <a:gd name="T10" fmla="*/ 1507 w 2621"/>
                <a:gd name="T11" fmla="*/ 0 h 1287"/>
                <a:gd name="T12" fmla="*/ 1257 w 2621"/>
                <a:gd name="T13" fmla="*/ 161 h 1287"/>
                <a:gd name="T14" fmla="*/ 487 w 2621"/>
                <a:gd name="T15" fmla="*/ 656 h 1287"/>
                <a:gd name="T16" fmla="*/ 370 w 2621"/>
                <a:gd name="T17" fmla="*/ 731 h 1287"/>
                <a:gd name="T18" fmla="*/ 0 w 2621"/>
                <a:gd name="T19" fmla="*/ 969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1" h="1287">
                  <a:moveTo>
                    <a:pt x="2621" y="1287"/>
                  </a:moveTo>
                  <a:lnTo>
                    <a:pt x="2599" y="1262"/>
                  </a:lnTo>
                  <a:lnTo>
                    <a:pt x="2157" y="751"/>
                  </a:lnTo>
                  <a:lnTo>
                    <a:pt x="1779" y="314"/>
                  </a:lnTo>
                  <a:lnTo>
                    <a:pt x="1646" y="161"/>
                  </a:lnTo>
                  <a:lnTo>
                    <a:pt x="1507" y="0"/>
                  </a:lnTo>
                  <a:lnTo>
                    <a:pt x="1257" y="161"/>
                  </a:lnTo>
                  <a:lnTo>
                    <a:pt x="487" y="656"/>
                  </a:lnTo>
                  <a:lnTo>
                    <a:pt x="370" y="731"/>
                  </a:lnTo>
                  <a:lnTo>
                    <a:pt x="0" y="969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6" name="Freeform 144">
              <a:extLst>
                <a:ext uri="{FF2B5EF4-FFF2-40B4-BE49-F238E27FC236}">
                  <a16:creationId xmlns:a16="http://schemas.microsoft.com/office/drawing/2014/main" id="{A9B08FF4-DB37-1AEE-0009-C9B9160A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529013"/>
              <a:ext cx="1093787" cy="434975"/>
            </a:xfrm>
            <a:custGeom>
              <a:avLst/>
              <a:gdLst>
                <a:gd name="T0" fmla="*/ 3444 w 3444"/>
                <a:gd name="T1" fmla="*/ 10 h 1368"/>
                <a:gd name="T2" fmla="*/ 3267 w 3444"/>
                <a:gd name="T3" fmla="*/ 188 h 1368"/>
                <a:gd name="T4" fmla="*/ 3150 w 3444"/>
                <a:gd name="T5" fmla="*/ 304 h 1368"/>
                <a:gd name="T6" fmla="*/ 2841 w 3444"/>
                <a:gd name="T7" fmla="*/ 614 h 1368"/>
                <a:gd name="T8" fmla="*/ 2616 w 3444"/>
                <a:gd name="T9" fmla="*/ 371 h 1368"/>
                <a:gd name="T10" fmla="*/ 2446 w 3444"/>
                <a:gd name="T11" fmla="*/ 188 h 1368"/>
                <a:gd name="T12" fmla="*/ 2271 w 3444"/>
                <a:gd name="T13" fmla="*/ 0 h 1368"/>
                <a:gd name="T14" fmla="*/ 2052 w 3444"/>
                <a:gd name="T15" fmla="*/ 188 h 1368"/>
                <a:gd name="T16" fmla="*/ 1875 w 3444"/>
                <a:gd name="T17" fmla="*/ 341 h 1368"/>
                <a:gd name="T18" fmla="*/ 1391 w 3444"/>
                <a:gd name="T19" fmla="*/ 758 h 1368"/>
                <a:gd name="T20" fmla="*/ 1297 w 3444"/>
                <a:gd name="T21" fmla="*/ 838 h 1368"/>
                <a:gd name="T22" fmla="*/ 809 w 3444"/>
                <a:gd name="T23" fmla="*/ 1038 h 1368"/>
                <a:gd name="T24" fmla="*/ 660 w 3444"/>
                <a:gd name="T25" fmla="*/ 1099 h 1368"/>
                <a:gd name="T26" fmla="*/ 0 w 3444"/>
                <a:gd name="T27" fmla="*/ 1368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44" h="1368">
                  <a:moveTo>
                    <a:pt x="3444" y="10"/>
                  </a:moveTo>
                  <a:lnTo>
                    <a:pt x="3267" y="188"/>
                  </a:lnTo>
                  <a:lnTo>
                    <a:pt x="3150" y="304"/>
                  </a:lnTo>
                  <a:lnTo>
                    <a:pt x="2841" y="614"/>
                  </a:lnTo>
                  <a:lnTo>
                    <a:pt x="2616" y="371"/>
                  </a:lnTo>
                  <a:lnTo>
                    <a:pt x="2446" y="188"/>
                  </a:lnTo>
                  <a:lnTo>
                    <a:pt x="2271" y="0"/>
                  </a:lnTo>
                  <a:lnTo>
                    <a:pt x="2052" y="188"/>
                  </a:lnTo>
                  <a:lnTo>
                    <a:pt x="1875" y="341"/>
                  </a:lnTo>
                  <a:lnTo>
                    <a:pt x="1391" y="758"/>
                  </a:lnTo>
                  <a:lnTo>
                    <a:pt x="1297" y="838"/>
                  </a:lnTo>
                  <a:lnTo>
                    <a:pt x="809" y="1038"/>
                  </a:lnTo>
                  <a:lnTo>
                    <a:pt x="660" y="1099"/>
                  </a:lnTo>
                  <a:lnTo>
                    <a:pt x="0" y="1368"/>
                  </a:lnTo>
                </a:path>
              </a:pathLst>
            </a:custGeom>
            <a:noFill/>
            <a:ln w="1428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7" name="Freeform 145">
              <a:extLst>
                <a:ext uri="{FF2B5EF4-FFF2-40B4-BE49-F238E27FC236}">
                  <a16:creationId xmlns:a16="http://schemas.microsoft.com/office/drawing/2014/main" id="{C1F97537-3058-CF2B-7D71-9B1C7702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175" y="3976688"/>
              <a:ext cx="1674812" cy="319088"/>
            </a:xfrm>
            <a:custGeom>
              <a:avLst/>
              <a:gdLst>
                <a:gd name="T0" fmla="*/ 5274 w 5274"/>
                <a:gd name="T1" fmla="*/ 1004 h 1004"/>
                <a:gd name="T2" fmla="*/ 4764 w 5274"/>
                <a:gd name="T3" fmla="*/ 307 h 1004"/>
                <a:gd name="T4" fmla="*/ 4470 w 5274"/>
                <a:gd name="T5" fmla="*/ 344 h 1004"/>
                <a:gd name="T6" fmla="*/ 4118 w 5274"/>
                <a:gd name="T7" fmla="*/ 387 h 1004"/>
                <a:gd name="T8" fmla="*/ 3089 w 5274"/>
                <a:gd name="T9" fmla="*/ 474 h 1004"/>
                <a:gd name="T10" fmla="*/ 866 w 5274"/>
                <a:gd name="T11" fmla="*/ 133 h 1004"/>
                <a:gd name="T12" fmla="*/ 482 w 5274"/>
                <a:gd name="T13" fmla="*/ 74 h 1004"/>
                <a:gd name="T14" fmla="*/ 444 w 5274"/>
                <a:gd name="T15" fmla="*/ 68 h 1004"/>
                <a:gd name="T16" fmla="*/ 0 w 5274"/>
                <a:gd name="T17" fmla="*/ 0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4" h="1004">
                  <a:moveTo>
                    <a:pt x="5274" y="1004"/>
                  </a:moveTo>
                  <a:lnTo>
                    <a:pt x="4764" y="307"/>
                  </a:lnTo>
                  <a:lnTo>
                    <a:pt x="4470" y="344"/>
                  </a:lnTo>
                  <a:lnTo>
                    <a:pt x="4118" y="387"/>
                  </a:lnTo>
                  <a:lnTo>
                    <a:pt x="3089" y="474"/>
                  </a:lnTo>
                  <a:lnTo>
                    <a:pt x="866" y="133"/>
                  </a:lnTo>
                  <a:lnTo>
                    <a:pt x="482" y="74"/>
                  </a:lnTo>
                  <a:lnTo>
                    <a:pt x="444" y="68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8" name="Freeform 146">
              <a:extLst>
                <a:ext uri="{FF2B5EF4-FFF2-40B4-BE49-F238E27FC236}">
                  <a16:creationId xmlns:a16="http://schemas.microsoft.com/office/drawing/2014/main" id="{A5C6C3E1-B6F8-2DD7-024D-91F9EEF1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4027488"/>
              <a:ext cx="141287" cy="268288"/>
            </a:xfrm>
            <a:custGeom>
              <a:avLst/>
              <a:gdLst>
                <a:gd name="T0" fmla="*/ 0 w 446"/>
                <a:gd name="T1" fmla="*/ 0 h 845"/>
                <a:gd name="T2" fmla="*/ 307 w 446"/>
                <a:gd name="T3" fmla="*/ 583 h 845"/>
                <a:gd name="T4" fmla="*/ 446 w 446"/>
                <a:gd name="T5" fmla="*/ 84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6" h="845">
                  <a:moveTo>
                    <a:pt x="0" y="0"/>
                  </a:moveTo>
                  <a:lnTo>
                    <a:pt x="307" y="583"/>
                  </a:lnTo>
                  <a:lnTo>
                    <a:pt x="446" y="845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39" name="Freeform 147">
              <a:extLst>
                <a:ext uri="{FF2B5EF4-FFF2-40B4-BE49-F238E27FC236}">
                  <a16:creationId xmlns:a16="http://schemas.microsoft.com/office/drawing/2014/main" id="{75BA3478-8AF7-302D-25E5-0BA8AA2F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3927475"/>
              <a:ext cx="1087437" cy="350838"/>
            </a:xfrm>
            <a:custGeom>
              <a:avLst/>
              <a:gdLst>
                <a:gd name="T0" fmla="*/ 3426 w 3426"/>
                <a:gd name="T1" fmla="*/ 315 h 1104"/>
                <a:gd name="T2" fmla="*/ 3257 w 3426"/>
                <a:gd name="T3" fmla="*/ 470 h 1104"/>
                <a:gd name="T4" fmla="*/ 3007 w 3426"/>
                <a:gd name="T5" fmla="*/ 701 h 1104"/>
                <a:gd name="T6" fmla="*/ 2839 w 3426"/>
                <a:gd name="T7" fmla="*/ 857 h 1104"/>
                <a:gd name="T8" fmla="*/ 2752 w 3426"/>
                <a:gd name="T9" fmla="*/ 937 h 1104"/>
                <a:gd name="T10" fmla="*/ 2682 w 3426"/>
                <a:gd name="T11" fmla="*/ 1002 h 1104"/>
                <a:gd name="T12" fmla="*/ 2601 w 3426"/>
                <a:gd name="T13" fmla="*/ 915 h 1104"/>
                <a:gd name="T14" fmla="*/ 1972 w 3426"/>
                <a:gd name="T15" fmla="*/ 242 h 1104"/>
                <a:gd name="T16" fmla="*/ 1970 w 3426"/>
                <a:gd name="T17" fmla="*/ 240 h 1104"/>
                <a:gd name="T18" fmla="*/ 1746 w 3426"/>
                <a:gd name="T19" fmla="*/ 0 h 1104"/>
                <a:gd name="T20" fmla="*/ 1691 w 3426"/>
                <a:gd name="T21" fmla="*/ 34 h 1104"/>
                <a:gd name="T22" fmla="*/ 1552 w 3426"/>
                <a:gd name="T23" fmla="*/ 122 h 1104"/>
                <a:gd name="T24" fmla="*/ 914 w 3426"/>
                <a:gd name="T25" fmla="*/ 526 h 1104"/>
                <a:gd name="T26" fmla="*/ 0 w 3426"/>
                <a:gd name="T27" fmla="*/ 1104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26" h="1104">
                  <a:moveTo>
                    <a:pt x="3426" y="315"/>
                  </a:moveTo>
                  <a:lnTo>
                    <a:pt x="3257" y="470"/>
                  </a:lnTo>
                  <a:lnTo>
                    <a:pt x="3007" y="701"/>
                  </a:lnTo>
                  <a:lnTo>
                    <a:pt x="2839" y="857"/>
                  </a:lnTo>
                  <a:lnTo>
                    <a:pt x="2752" y="937"/>
                  </a:lnTo>
                  <a:lnTo>
                    <a:pt x="2682" y="1002"/>
                  </a:lnTo>
                  <a:lnTo>
                    <a:pt x="2601" y="915"/>
                  </a:lnTo>
                  <a:lnTo>
                    <a:pt x="1972" y="242"/>
                  </a:lnTo>
                  <a:lnTo>
                    <a:pt x="1970" y="240"/>
                  </a:lnTo>
                  <a:lnTo>
                    <a:pt x="1746" y="0"/>
                  </a:lnTo>
                  <a:lnTo>
                    <a:pt x="1691" y="34"/>
                  </a:lnTo>
                  <a:lnTo>
                    <a:pt x="1552" y="122"/>
                  </a:lnTo>
                  <a:lnTo>
                    <a:pt x="914" y="526"/>
                  </a:lnTo>
                  <a:lnTo>
                    <a:pt x="0" y="1104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0" name="Line 148">
              <a:extLst>
                <a:ext uri="{FF2B5EF4-FFF2-40B4-BE49-F238E27FC236}">
                  <a16:creationId xmlns:a16="http://schemas.microsoft.com/office/drawing/2014/main" id="{6BC19002-FF86-3FA5-EA7A-B6490B5AC8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76888" y="4013200"/>
              <a:ext cx="7937" cy="14288"/>
            </a:xfrm>
            <a:prstGeom prst="line">
              <a:avLst/>
            </a:pr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1" name="Freeform 149">
              <a:extLst>
                <a:ext uri="{FF2B5EF4-FFF2-40B4-BE49-F238E27FC236}">
                  <a16:creationId xmlns:a16="http://schemas.microsoft.com/office/drawing/2014/main" id="{AB266084-EE9F-0E31-F83C-CB0B0B79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660775"/>
              <a:ext cx="684212" cy="549275"/>
            </a:xfrm>
            <a:custGeom>
              <a:avLst/>
              <a:gdLst>
                <a:gd name="T0" fmla="*/ 0 w 2153"/>
                <a:gd name="T1" fmla="*/ 642 h 1729"/>
                <a:gd name="T2" fmla="*/ 42 w 2153"/>
                <a:gd name="T3" fmla="*/ 617 h 1729"/>
                <a:gd name="T4" fmla="*/ 1077 w 2153"/>
                <a:gd name="T5" fmla="*/ 0 h 1729"/>
                <a:gd name="T6" fmla="*/ 1216 w 2153"/>
                <a:gd name="T7" fmla="*/ 508 h 1729"/>
                <a:gd name="T8" fmla="*/ 1369 w 2153"/>
                <a:gd name="T9" fmla="*/ 1065 h 1729"/>
                <a:gd name="T10" fmla="*/ 1379 w 2153"/>
                <a:gd name="T11" fmla="*/ 1104 h 1729"/>
                <a:gd name="T12" fmla="*/ 1550 w 2153"/>
                <a:gd name="T13" fmla="*/ 1729 h 1729"/>
                <a:gd name="T14" fmla="*/ 1791 w 2153"/>
                <a:gd name="T15" fmla="*/ 1130 h 1729"/>
                <a:gd name="T16" fmla="*/ 1975 w 2153"/>
                <a:gd name="T17" fmla="*/ 673 h 1729"/>
                <a:gd name="T18" fmla="*/ 2153 w 2153"/>
                <a:gd name="T19" fmla="*/ 233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3" h="1729">
                  <a:moveTo>
                    <a:pt x="0" y="642"/>
                  </a:moveTo>
                  <a:lnTo>
                    <a:pt x="42" y="617"/>
                  </a:lnTo>
                  <a:lnTo>
                    <a:pt x="1077" y="0"/>
                  </a:lnTo>
                  <a:lnTo>
                    <a:pt x="1216" y="508"/>
                  </a:lnTo>
                  <a:lnTo>
                    <a:pt x="1369" y="1065"/>
                  </a:lnTo>
                  <a:lnTo>
                    <a:pt x="1379" y="1104"/>
                  </a:lnTo>
                  <a:lnTo>
                    <a:pt x="1550" y="1729"/>
                  </a:lnTo>
                  <a:lnTo>
                    <a:pt x="1791" y="1130"/>
                  </a:lnTo>
                  <a:lnTo>
                    <a:pt x="1975" y="673"/>
                  </a:lnTo>
                  <a:lnTo>
                    <a:pt x="2153" y="233"/>
                  </a:lnTo>
                </a:path>
              </a:pathLst>
            </a:custGeom>
            <a:noFill/>
            <a:ln w="14288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2" name="Freeform 150">
              <a:extLst>
                <a:ext uri="{FF2B5EF4-FFF2-40B4-BE49-F238E27FC236}">
                  <a16:creationId xmlns:a16="http://schemas.microsoft.com/office/drawing/2014/main" id="{1EC4C4BD-8DFB-F785-EAC5-ADFC9042C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3481388"/>
              <a:ext cx="1020762" cy="676275"/>
            </a:xfrm>
            <a:custGeom>
              <a:avLst/>
              <a:gdLst>
                <a:gd name="T0" fmla="*/ 0 w 3212"/>
                <a:gd name="T1" fmla="*/ 2132 h 2132"/>
                <a:gd name="T2" fmla="*/ 963 w 3212"/>
                <a:gd name="T3" fmla="*/ 687 h 2132"/>
                <a:gd name="T4" fmla="*/ 1194 w 3212"/>
                <a:gd name="T5" fmla="*/ 339 h 2132"/>
                <a:gd name="T6" fmla="*/ 2270 w 3212"/>
                <a:gd name="T7" fmla="*/ 528 h 2132"/>
                <a:gd name="T8" fmla="*/ 2484 w 3212"/>
                <a:gd name="T9" fmla="*/ 339 h 2132"/>
                <a:gd name="T10" fmla="*/ 2867 w 3212"/>
                <a:gd name="T11" fmla="*/ 0 h 2132"/>
                <a:gd name="T12" fmla="*/ 3074 w 3212"/>
                <a:gd name="T13" fmla="*/ 339 h 2132"/>
                <a:gd name="T14" fmla="*/ 3212 w 3212"/>
                <a:gd name="T15" fmla="*/ 565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2" h="2132">
                  <a:moveTo>
                    <a:pt x="0" y="2132"/>
                  </a:moveTo>
                  <a:lnTo>
                    <a:pt x="963" y="687"/>
                  </a:lnTo>
                  <a:lnTo>
                    <a:pt x="1194" y="339"/>
                  </a:lnTo>
                  <a:lnTo>
                    <a:pt x="2270" y="528"/>
                  </a:lnTo>
                  <a:lnTo>
                    <a:pt x="2484" y="339"/>
                  </a:lnTo>
                  <a:lnTo>
                    <a:pt x="2867" y="0"/>
                  </a:lnTo>
                  <a:lnTo>
                    <a:pt x="3074" y="339"/>
                  </a:lnTo>
                  <a:lnTo>
                    <a:pt x="3212" y="565"/>
                  </a:lnTo>
                </a:path>
              </a:pathLst>
            </a:custGeom>
            <a:noFill/>
            <a:ln w="14288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3" name="Freeform 151">
              <a:extLst>
                <a:ext uri="{FF2B5EF4-FFF2-40B4-BE49-F238E27FC236}">
                  <a16:creationId xmlns:a16="http://schemas.microsoft.com/office/drawing/2014/main" id="{6AEE59EA-8FAC-4139-3034-B59B34A0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3922713"/>
              <a:ext cx="974725" cy="530225"/>
            </a:xfrm>
            <a:custGeom>
              <a:avLst/>
              <a:gdLst>
                <a:gd name="T0" fmla="*/ 3070 w 3070"/>
                <a:gd name="T1" fmla="*/ 1074 h 1670"/>
                <a:gd name="T2" fmla="*/ 2624 w 3070"/>
                <a:gd name="T3" fmla="*/ 628 h 1670"/>
                <a:gd name="T4" fmla="*/ 1996 w 3070"/>
                <a:gd name="T5" fmla="*/ 0 h 1670"/>
                <a:gd name="T6" fmla="*/ 1537 w 3070"/>
                <a:gd name="T7" fmla="*/ 384 h 1670"/>
                <a:gd name="T8" fmla="*/ 588 w 3070"/>
                <a:gd name="T9" fmla="*/ 1177 h 1670"/>
                <a:gd name="T10" fmla="*/ 0 w 3070"/>
                <a:gd name="T11" fmla="*/ 1670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0" h="1670">
                  <a:moveTo>
                    <a:pt x="3070" y="1074"/>
                  </a:moveTo>
                  <a:lnTo>
                    <a:pt x="2624" y="628"/>
                  </a:lnTo>
                  <a:lnTo>
                    <a:pt x="1996" y="0"/>
                  </a:lnTo>
                  <a:lnTo>
                    <a:pt x="1537" y="384"/>
                  </a:lnTo>
                  <a:lnTo>
                    <a:pt x="588" y="1177"/>
                  </a:lnTo>
                  <a:lnTo>
                    <a:pt x="0" y="167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4" name="Freeform 152">
              <a:extLst>
                <a:ext uri="{FF2B5EF4-FFF2-40B4-BE49-F238E27FC236}">
                  <a16:creationId xmlns:a16="http://schemas.microsoft.com/office/drawing/2014/main" id="{F0B2C1A2-902D-E053-6540-8AF0359E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3732213"/>
              <a:ext cx="979487" cy="311150"/>
            </a:xfrm>
            <a:custGeom>
              <a:avLst/>
              <a:gdLst>
                <a:gd name="T0" fmla="*/ 0 w 3083"/>
                <a:gd name="T1" fmla="*/ 188 h 979"/>
                <a:gd name="T2" fmla="*/ 261 w 3083"/>
                <a:gd name="T3" fmla="*/ 156 h 979"/>
                <a:gd name="T4" fmla="*/ 964 w 3083"/>
                <a:gd name="T5" fmla="*/ 69 h 979"/>
                <a:gd name="T6" fmla="*/ 2126 w 3083"/>
                <a:gd name="T7" fmla="*/ 0 h 979"/>
                <a:gd name="T8" fmla="*/ 2383 w 3083"/>
                <a:gd name="T9" fmla="*/ 117 h 979"/>
                <a:gd name="T10" fmla="*/ 2526 w 3083"/>
                <a:gd name="T11" fmla="*/ 182 h 979"/>
                <a:gd name="T12" fmla="*/ 2621 w 3083"/>
                <a:gd name="T13" fmla="*/ 225 h 979"/>
                <a:gd name="T14" fmla="*/ 2726 w 3083"/>
                <a:gd name="T15" fmla="*/ 397 h 979"/>
                <a:gd name="T16" fmla="*/ 2873 w 3083"/>
                <a:gd name="T17" fmla="*/ 638 h 979"/>
                <a:gd name="T18" fmla="*/ 3083 w 3083"/>
                <a:gd name="T19" fmla="*/ 97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3" h="979">
                  <a:moveTo>
                    <a:pt x="0" y="188"/>
                  </a:moveTo>
                  <a:lnTo>
                    <a:pt x="261" y="156"/>
                  </a:lnTo>
                  <a:lnTo>
                    <a:pt x="964" y="69"/>
                  </a:lnTo>
                  <a:lnTo>
                    <a:pt x="2126" y="0"/>
                  </a:lnTo>
                  <a:lnTo>
                    <a:pt x="2383" y="117"/>
                  </a:lnTo>
                  <a:lnTo>
                    <a:pt x="2526" y="182"/>
                  </a:lnTo>
                  <a:lnTo>
                    <a:pt x="2621" y="225"/>
                  </a:lnTo>
                  <a:lnTo>
                    <a:pt x="2726" y="397"/>
                  </a:lnTo>
                  <a:lnTo>
                    <a:pt x="2873" y="638"/>
                  </a:lnTo>
                  <a:lnTo>
                    <a:pt x="3083" y="979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5" name="Freeform 153">
              <a:extLst>
                <a:ext uri="{FF2B5EF4-FFF2-40B4-BE49-F238E27FC236}">
                  <a16:creationId xmlns:a16="http://schemas.microsoft.com/office/drawing/2014/main" id="{458C16BD-4C79-C840-33FC-53946977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56025"/>
              <a:ext cx="288925" cy="60325"/>
            </a:xfrm>
            <a:custGeom>
              <a:avLst/>
              <a:gdLst>
                <a:gd name="T0" fmla="*/ 0 w 910"/>
                <a:gd name="T1" fmla="*/ 0 h 187"/>
                <a:gd name="T2" fmla="*/ 205 w 910"/>
                <a:gd name="T3" fmla="*/ 42 h 187"/>
                <a:gd name="T4" fmla="*/ 910 w 910"/>
                <a:gd name="T5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0" h="187">
                  <a:moveTo>
                    <a:pt x="0" y="0"/>
                  </a:moveTo>
                  <a:lnTo>
                    <a:pt x="205" y="42"/>
                  </a:lnTo>
                  <a:lnTo>
                    <a:pt x="910" y="187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6" name="Freeform 154">
              <a:extLst>
                <a:ext uri="{FF2B5EF4-FFF2-40B4-BE49-F238E27FC236}">
                  <a16:creationId xmlns:a16="http://schemas.microsoft.com/office/drawing/2014/main" id="{852B0FCD-664A-553F-3671-98598420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3886200"/>
              <a:ext cx="109537" cy="146050"/>
            </a:xfrm>
            <a:custGeom>
              <a:avLst/>
              <a:gdLst>
                <a:gd name="T0" fmla="*/ 342 w 342"/>
                <a:gd name="T1" fmla="*/ 459 h 459"/>
                <a:gd name="T2" fmla="*/ 189 w 342"/>
                <a:gd name="T3" fmla="*/ 252 h 459"/>
                <a:gd name="T4" fmla="*/ 0 w 342"/>
                <a:gd name="T5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2" h="459">
                  <a:moveTo>
                    <a:pt x="342" y="459"/>
                  </a:moveTo>
                  <a:lnTo>
                    <a:pt x="189" y="25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7" name="Freeform 155">
              <a:extLst>
                <a:ext uri="{FF2B5EF4-FFF2-40B4-BE49-F238E27FC236}">
                  <a16:creationId xmlns:a16="http://schemas.microsoft.com/office/drawing/2014/main" id="{C4A9E348-0504-DCC3-3515-BCEB1A4A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5" y="3987800"/>
              <a:ext cx="63500" cy="20638"/>
            </a:xfrm>
            <a:custGeom>
              <a:avLst/>
              <a:gdLst>
                <a:gd name="T0" fmla="*/ 200 w 200"/>
                <a:gd name="T1" fmla="*/ 0 h 67"/>
                <a:gd name="T2" fmla="*/ 41 w 200"/>
                <a:gd name="T3" fmla="*/ 53 h 67"/>
                <a:gd name="T4" fmla="*/ 0 w 200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0" h="67">
                  <a:moveTo>
                    <a:pt x="200" y="0"/>
                  </a:moveTo>
                  <a:lnTo>
                    <a:pt x="41" y="53"/>
                  </a:lnTo>
                  <a:lnTo>
                    <a:pt x="0" y="67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8" name="Freeform 156">
              <a:extLst>
                <a:ext uri="{FF2B5EF4-FFF2-40B4-BE49-F238E27FC236}">
                  <a16:creationId xmlns:a16="http://schemas.microsoft.com/office/drawing/2014/main" id="{CF5A3718-9CAD-2017-514E-40DA0C2C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4032250"/>
              <a:ext cx="534987" cy="363538"/>
            </a:xfrm>
            <a:custGeom>
              <a:avLst/>
              <a:gdLst>
                <a:gd name="T0" fmla="*/ 0 w 1687"/>
                <a:gd name="T1" fmla="*/ 0 h 1146"/>
                <a:gd name="T2" fmla="*/ 508 w 1687"/>
                <a:gd name="T3" fmla="*/ 683 h 1146"/>
                <a:gd name="T4" fmla="*/ 896 w 1687"/>
                <a:gd name="T5" fmla="*/ 586 h 1146"/>
                <a:gd name="T6" fmla="*/ 1013 w 1687"/>
                <a:gd name="T7" fmla="*/ 557 h 1146"/>
                <a:gd name="T8" fmla="*/ 1134 w 1687"/>
                <a:gd name="T9" fmla="*/ 528 h 1146"/>
                <a:gd name="T10" fmla="*/ 1200 w 1687"/>
                <a:gd name="T11" fmla="*/ 511 h 1146"/>
                <a:gd name="T12" fmla="*/ 1445 w 1687"/>
                <a:gd name="T13" fmla="*/ 831 h 1146"/>
                <a:gd name="T14" fmla="*/ 1607 w 1687"/>
                <a:gd name="T15" fmla="*/ 1042 h 1146"/>
                <a:gd name="T16" fmla="*/ 1687 w 1687"/>
                <a:gd name="T17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7" h="1146">
                  <a:moveTo>
                    <a:pt x="0" y="0"/>
                  </a:moveTo>
                  <a:lnTo>
                    <a:pt x="508" y="683"/>
                  </a:lnTo>
                  <a:lnTo>
                    <a:pt x="896" y="586"/>
                  </a:lnTo>
                  <a:lnTo>
                    <a:pt x="1013" y="557"/>
                  </a:lnTo>
                  <a:lnTo>
                    <a:pt x="1134" y="528"/>
                  </a:lnTo>
                  <a:lnTo>
                    <a:pt x="1200" y="511"/>
                  </a:lnTo>
                  <a:lnTo>
                    <a:pt x="1445" y="831"/>
                  </a:lnTo>
                  <a:lnTo>
                    <a:pt x="1607" y="1042"/>
                  </a:lnTo>
                  <a:lnTo>
                    <a:pt x="1687" y="1146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49" name="Line 157">
              <a:extLst>
                <a:ext uri="{FF2B5EF4-FFF2-40B4-BE49-F238E27FC236}">
                  <a16:creationId xmlns:a16="http://schemas.microsoft.com/office/drawing/2014/main" id="{9E9B6090-3799-F952-B9D3-D7E2326CCF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8725" y="4010025"/>
              <a:ext cx="66675" cy="22225"/>
            </a:xfrm>
            <a:prstGeom prst="line">
              <a:avLst/>
            </a:pr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0" name="Freeform 158">
              <a:extLst>
                <a:ext uri="{FF2B5EF4-FFF2-40B4-BE49-F238E27FC236}">
                  <a16:creationId xmlns:a16="http://schemas.microsoft.com/office/drawing/2014/main" id="{C61E397E-D2DB-7D71-A4D4-6375A1B0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5" y="3343275"/>
              <a:ext cx="749300" cy="835025"/>
            </a:xfrm>
            <a:custGeom>
              <a:avLst/>
              <a:gdLst>
                <a:gd name="T0" fmla="*/ 2359 w 2359"/>
                <a:gd name="T1" fmla="*/ 2171 h 2633"/>
                <a:gd name="T2" fmla="*/ 2136 w 2359"/>
                <a:gd name="T3" fmla="*/ 2245 h 2633"/>
                <a:gd name="T4" fmla="*/ 1568 w 2359"/>
                <a:gd name="T5" fmla="*/ 2368 h 2633"/>
                <a:gd name="T6" fmla="*/ 617 w 2359"/>
                <a:gd name="T7" fmla="*/ 2601 h 2633"/>
                <a:gd name="T8" fmla="*/ 483 w 2359"/>
                <a:gd name="T9" fmla="*/ 2633 h 2633"/>
                <a:gd name="T10" fmla="*/ 387 w 2359"/>
                <a:gd name="T11" fmla="*/ 2106 h 2633"/>
                <a:gd name="T12" fmla="*/ 310 w 2359"/>
                <a:gd name="T13" fmla="*/ 1686 h 2633"/>
                <a:gd name="T14" fmla="*/ 259 w 2359"/>
                <a:gd name="T15" fmla="*/ 1410 h 2633"/>
                <a:gd name="T16" fmla="*/ 233 w 2359"/>
                <a:gd name="T17" fmla="*/ 1270 h 2633"/>
                <a:gd name="T18" fmla="*/ 142 w 2359"/>
                <a:gd name="T19" fmla="*/ 775 h 2633"/>
                <a:gd name="T20" fmla="*/ 0 w 2359"/>
                <a:gd name="T21" fmla="*/ 0 h 2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9" h="2633">
                  <a:moveTo>
                    <a:pt x="2359" y="2171"/>
                  </a:moveTo>
                  <a:lnTo>
                    <a:pt x="2136" y="2245"/>
                  </a:lnTo>
                  <a:lnTo>
                    <a:pt x="1568" y="2368"/>
                  </a:lnTo>
                  <a:lnTo>
                    <a:pt x="617" y="2601"/>
                  </a:lnTo>
                  <a:lnTo>
                    <a:pt x="483" y="2633"/>
                  </a:lnTo>
                  <a:lnTo>
                    <a:pt x="387" y="2106"/>
                  </a:lnTo>
                  <a:lnTo>
                    <a:pt x="310" y="1686"/>
                  </a:lnTo>
                  <a:lnTo>
                    <a:pt x="259" y="1410"/>
                  </a:lnTo>
                  <a:lnTo>
                    <a:pt x="233" y="1270"/>
                  </a:lnTo>
                  <a:lnTo>
                    <a:pt x="142" y="77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1" name="Freeform 159">
              <a:extLst>
                <a:ext uri="{FF2B5EF4-FFF2-40B4-BE49-F238E27FC236}">
                  <a16:creationId xmlns:a16="http://schemas.microsoft.com/office/drawing/2014/main" id="{A408322B-2DBA-5919-2026-D95AC57E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3798888"/>
              <a:ext cx="342900" cy="465138"/>
            </a:xfrm>
            <a:custGeom>
              <a:avLst/>
              <a:gdLst>
                <a:gd name="T0" fmla="*/ 1079 w 1079"/>
                <a:gd name="T1" fmla="*/ 522 h 1461"/>
                <a:gd name="T2" fmla="*/ 739 w 1079"/>
                <a:gd name="T3" fmla="*/ 0 h 1461"/>
                <a:gd name="T4" fmla="*/ 351 w 1079"/>
                <a:gd name="T5" fmla="*/ 769 h 1461"/>
                <a:gd name="T6" fmla="*/ 152 w 1079"/>
                <a:gd name="T7" fmla="*/ 1163 h 1461"/>
                <a:gd name="T8" fmla="*/ 0 w 1079"/>
                <a:gd name="T9" fmla="*/ 1461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9" h="1461">
                  <a:moveTo>
                    <a:pt x="1079" y="522"/>
                  </a:moveTo>
                  <a:lnTo>
                    <a:pt x="739" y="0"/>
                  </a:lnTo>
                  <a:lnTo>
                    <a:pt x="351" y="769"/>
                  </a:lnTo>
                  <a:lnTo>
                    <a:pt x="152" y="1163"/>
                  </a:lnTo>
                  <a:lnTo>
                    <a:pt x="0" y="1461"/>
                  </a:lnTo>
                </a:path>
              </a:pathLst>
            </a:custGeom>
            <a:noFill/>
            <a:ln w="14288">
              <a:solidFill>
                <a:srgbClr val="FF20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2" name="Freeform 160">
              <a:extLst>
                <a:ext uri="{FF2B5EF4-FFF2-40B4-BE49-F238E27FC236}">
                  <a16:creationId xmlns:a16="http://schemas.microsoft.com/office/drawing/2014/main" id="{84B730E9-31BF-139C-4810-F6CFB302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3790950"/>
              <a:ext cx="588962" cy="190500"/>
            </a:xfrm>
            <a:custGeom>
              <a:avLst/>
              <a:gdLst>
                <a:gd name="T0" fmla="*/ 0 w 1858"/>
                <a:gd name="T1" fmla="*/ 599 h 599"/>
                <a:gd name="T2" fmla="*/ 419 w 1858"/>
                <a:gd name="T3" fmla="*/ 485 h 599"/>
                <a:gd name="T4" fmla="*/ 847 w 1858"/>
                <a:gd name="T5" fmla="*/ 370 h 599"/>
                <a:gd name="T6" fmla="*/ 1503 w 1858"/>
                <a:gd name="T7" fmla="*/ 0 h 599"/>
                <a:gd name="T8" fmla="*/ 1858 w 1858"/>
                <a:gd name="T9" fmla="*/ 7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8" h="599">
                  <a:moveTo>
                    <a:pt x="0" y="599"/>
                  </a:moveTo>
                  <a:lnTo>
                    <a:pt x="419" y="485"/>
                  </a:lnTo>
                  <a:lnTo>
                    <a:pt x="847" y="370"/>
                  </a:lnTo>
                  <a:lnTo>
                    <a:pt x="1503" y="0"/>
                  </a:lnTo>
                  <a:lnTo>
                    <a:pt x="1858" y="76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3" name="Freeform 161">
              <a:extLst>
                <a:ext uri="{FF2B5EF4-FFF2-40B4-BE49-F238E27FC236}">
                  <a16:creationId xmlns:a16="http://schemas.microsoft.com/office/drawing/2014/main" id="{D20523FC-8D15-75E4-1307-E9EEF318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981450"/>
              <a:ext cx="106362" cy="28575"/>
            </a:xfrm>
            <a:custGeom>
              <a:avLst/>
              <a:gdLst>
                <a:gd name="T0" fmla="*/ 333 w 333"/>
                <a:gd name="T1" fmla="*/ 0 h 91"/>
                <a:gd name="T2" fmla="*/ 55 w 333"/>
                <a:gd name="T3" fmla="*/ 75 h 91"/>
                <a:gd name="T4" fmla="*/ 12 w 333"/>
                <a:gd name="T5" fmla="*/ 87 h 91"/>
                <a:gd name="T6" fmla="*/ 0 w 333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3" h="91">
                  <a:moveTo>
                    <a:pt x="333" y="0"/>
                  </a:moveTo>
                  <a:lnTo>
                    <a:pt x="55" y="75"/>
                  </a:lnTo>
                  <a:lnTo>
                    <a:pt x="12" y="87"/>
                  </a:lnTo>
                  <a:lnTo>
                    <a:pt x="0" y="91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4" name="Freeform 162">
              <a:extLst>
                <a:ext uri="{FF2B5EF4-FFF2-40B4-BE49-F238E27FC236}">
                  <a16:creationId xmlns:a16="http://schemas.microsoft.com/office/drawing/2014/main" id="{D58DADE6-26AD-BD51-45BD-08E27B1C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3657600"/>
              <a:ext cx="2627312" cy="762000"/>
            </a:xfrm>
            <a:custGeom>
              <a:avLst/>
              <a:gdLst>
                <a:gd name="T0" fmla="*/ 8278 w 8278"/>
                <a:gd name="T1" fmla="*/ 172 h 2402"/>
                <a:gd name="T2" fmla="*/ 8166 w 8278"/>
                <a:gd name="T3" fmla="*/ 132 h 2402"/>
                <a:gd name="T4" fmla="*/ 7810 w 8278"/>
                <a:gd name="T5" fmla="*/ 0 h 2402"/>
                <a:gd name="T6" fmla="*/ 7197 w 8278"/>
                <a:gd name="T7" fmla="*/ 323 h 2402"/>
                <a:gd name="T8" fmla="*/ 6069 w 8278"/>
                <a:gd name="T9" fmla="*/ 1351 h 2402"/>
                <a:gd name="T10" fmla="*/ 5986 w 8278"/>
                <a:gd name="T11" fmla="*/ 1427 h 2402"/>
                <a:gd name="T12" fmla="*/ 5717 w 8278"/>
                <a:gd name="T13" fmla="*/ 1394 h 2402"/>
                <a:gd name="T14" fmla="*/ 2995 w 8278"/>
                <a:gd name="T15" fmla="*/ 1059 h 2402"/>
                <a:gd name="T16" fmla="*/ 2649 w 8278"/>
                <a:gd name="T17" fmla="*/ 683 h 2402"/>
                <a:gd name="T18" fmla="*/ 2542 w 8278"/>
                <a:gd name="T19" fmla="*/ 566 h 2402"/>
                <a:gd name="T20" fmla="*/ 2081 w 8278"/>
                <a:gd name="T21" fmla="*/ 1081 h 2402"/>
                <a:gd name="T22" fmla="*/ 2053 w 8278"/>
                <a:gd name="T23" fmla="*/ 1114 h 2402"/>
                <a:gd name="T24" fmla="*/ 1483 w 8278"/>
                <a:gd name="T25" fmla="*/ 1749 h 2402"/>
                <a:gd name="T26" fmla="*/ 1250 w 8278"/>
                <a:gd name="T27" fmla="*/ 2011 h 2402"/>
                <a:gd name="T28" fmla="*/ 1062 w 8278"/>
                <a:gd name="T29" fmla="*/ 2222 h 2402"/>
                <a:gd name="T30" fmla="*/ 900 w 8278"/>
                <a:gd name="T31" fmla="*/ 2402 h 2402"/>
                <a:gd name="T32" fmla="*/ 647 w 8278"/>
                <a:gd name="T33" fmla="*/ 2011 h 2402"/>
                <a:gd name="T34" fmla="*/ 502 w 8278"/>
                <a:gd name="T35" fmla="*/ 1788 h 2402"/>
                <a:gd name="T36" fmla="*/ 468 w 8278"/>
                <a:gd name="T37" fmla="*/ 1737 h 2402"/>
                <a:gd name="T38" fmla="*/ 0 w 8278"/>
                <a:gd name="T39" fmla="*/ 1018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78" h="2402">
                  <a:moveTo>
                    <a:pt x="8278" y="172"/>
                  </a:moveTo>
                  <a:lnTo>
                    <a:pt x="8166" y="132"/>
                  </a:lnTo>
                  <a:lnTo>
                    <a:pt x="7810" y="0"/>
                  </a:lnTo>
                  <a:lnTo>
                    <a:pt x="7197" y="323"/>
                  </a:lnTo>
                  <a:lnTo>
                    <a:pt x="6069" y="1351"/>
                  </a:lnTo>
                  <a:lnTo>
                    <a:pt x="5986" y="1427"/>
                  </a:lnTo>
                  <a:lnTo>
                    <a:pt x="5717" y="1394"/>
                  </a:lnTo>
                  <a:lnTo>
                    <a:pt x="2995" y="1059"/>
                  </a:lnTo>
                  <a:lnTo>
                    <a:pt x="2649" y="683"/>
                  </a:lnTo>
                  <a:lnTo>
                    <a:pt x="2542" y="566"/>
                  </a:lnTo>
                  <a:lnTo>
                    <a:pt x="2081" y="1081"/>
                  </a:lnTo>
                  <a:lnTo>
                    <a:pt x="2053" y="1114"/>
                  </a:lnTo>
                  <a:lnTo>
                    <a:pt x="1483" y="1749"/>
                  </a:lnTo>
                  <a:lnTo>
                    <a:pt x="1250" y="2011"/>
                  </a:lnTo>
                  <a:lnTo>
                    <a:pt x="1062" y="2222"/>
                  </a:lnTo>
                  <a:lnTo>
                    <a:pt x="900" y="2402"/>
                  </a:lnTo>
                  <a:lnTo>
                    <a:pt x="647" y="2011"/>
                  </a:lnTo>
                  <a:lnTo>
                    <a:pt x="502" y="1788"/>
                  </a:lnTo>
                  <a:lnTo>
                    <a:pt x="468" y="1737"/>
                  </a:lnTo>
                  <a:lnTo>
                    <a:pt x="0" y="1018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5" name="Line 163">
              <a:extLst>
                <a:ext uri="{FF2B5EF4-FFF2-40B4-BE49-F238E27FC236}">
                  <a16:creationId xmlns:a16="http://schemas.microsoft.com/office/drawing/2014/main" id="{DF0FD23B-7BBA-3D27-BDF9-F29C9F8CA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8738" y="3867150"/>
              <a:ext cx="73025" cy="114300"/>
            </a:xfrm>
            <a:prstGeom prst="line">
              <a:avLst/>
            </a:pr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6" name="Freeform 164">
              <a:extLst>
                <a:ext uri="{FF2B5EF4-FFF2-40B4-BE49-F238E27FC236}">
                  <a16:creationId xmlns:a16="http://schemas.microsoft.com/office/drawing/2014/main" id="{DDEE87DF-7256-7C5E-366E-21CEAE56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695700"/>
              <a:ext cx="969962" cy="476250"/>
            </a:xfrm>
            <a:custGeom>
              <a:avLst/>
              <a:gdLst>
                <a:gd name="T0" fmla="*/ 3056 w 3056"/>
                <a:gd name="T1" fmla="*/ 549 h 1502"/>
                <a:gd name="T2" fmla="*/ 2867 w 3056"/>
                <a:gd name="T3" fmla="*/ 757 h 1502"/>
                <a:gd name="T4" fmla="*/ 2648 w 3056"/>
                <a:gd name="T5" fmla="*/ 997 h 1502"/>
                <a:gd name="T6" fmla="*/ 2363 w 3056"/>
                <a:gd name="T7" fmla="*/ 1309 h 1502"/>
                <a:gd name="T8" fmla="*/ 2280 w 3056"/>
                <a:gd name="T9" fmla="*/ 1344 h 1502"/>
                <a:gd name="T10" fmla="*/ 1900 w 3056"/>
                <a:gd name="T11" fmla="*/ 1502 h 1502"/>
                <a:gd name="T12" fmla="*/ 1193 w 3056"/>
                <a:gd name="T13" fmla="*/ 1100 h 1502"/>
                <a:gd name="T14" fmla="*/ 823 w 3056"/>
                <a:gd name="T15" fmla="*/ 888 h 1502"/>
                <a:gd name="T16" fmla="*/ 255 w 3056"/>
                <a:gd name="T17" fmla="*/ 275 h 1502"/>
                <a:gd name="T18" fmla="*/ 0 w 3056"/>
                <a:gd name="T19" fmla="*/ 0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56" h="1502">
                  <a:moveTo>
                    <a:pt x="3056" y="549"/>
                  </a:moveTo>
                  <a:lnTo>
                    <a:pt x="2867" y="757"/>
                  </a:lnTo>
                  <a:lnTo>
                    <a:pt x="2648" y="997"/>
                  </a:lnTo>
                  <a:lnTo>
                    <a:pt x="2363" y="1309"/>
                  </a:lnTo>
                  <a:lnTo>
                    <a:pt x="2280" y="1344"/>
                  </a:lnTo>
                  <a:lnTo>
                    <a:pt x="1900" y="1502"/>
                  </a:lnTo>
                  <a:lnTo>
                    <a:pt x="1193" y="1100"/>
                  </a:lnTo>
                  <a:lnTo>
                    <a:pt x="823" y="888"/>
                  </a:lnTo>
                  <a:lnTo>
                    <a:pt x="255" y="27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7" name="Freeform 165">
              <a:extLst>
                <a:ext uri="{FF2B5EF4-FFF2-40B4-BE49-F238E27FC236}">
                  <a16:creationId xmlns:a16="http://schemas.microsoft.com/office/drawing/2014/main" id="{BEB28195-4E6D-239A-FE14-A964661F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3886200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9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8" name="Freeform 166">
              <a:extLst>
                <a:ext uri="{FF2B5EF4-FFF2-40B4-BE49-F238E27FC236}">
                  <a16:creationId xmlns:a16="http://schemas.microsoft.com/office/drawing/2014/main" id="{F467F39E-8F1A-01FD-6C32-0893C177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0" y="3738563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5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7 h 340"/>
                <a:gd name="T24" fmla="*/ 49 w 339"/>
                <a:gd name="T25" fmla="*/ 290 h 340"/>
                <a:gd name="T26" fmla="*/ 62 w 339"/>
                <a:gd name="T27" fmla="*/ 302 h 340"/>
                <a:gd name="T28" fmla="*/ 75 w 339"/>
                <a:gd name="T29" fmla="*/ 312 h 340"/>
                <a:gd name="T30" fmla="*/ 104 w 339"/>
                <a:gd name="T31" fmla="*/ 328 h 340"/>
                <a:gd name="T32" fmla="*/ 134 w 339"/>
                <a:gd name="T33" fmla="*/ 337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7 h 340"/>
                <a:gd name="T42" fmla="*/ 218 w 339"/>
                <a:gd name="T43" fmla="*/ 332 h 340"/>
                <a:gd name="T44" fmla="*/ 234 w 339"/>
                <a:gd name="T45" fmla="*/ 328 h 340"/>
                <a:gd name="T46" fmla="*/ 247 w 339"/>
                <a:gd name="T47" fmla="*/ 320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2 h 340"/>
                <a:gd name="T54" fmla="*/ 276 w 339"/>
                <a:gd name="T55" fmla="*/ 302 h 340"/>
                <a:gd name="T56" fmla="*/ 289 w 339"/>
                <a:gd name="T57" fmla="*/ 290 h 340"/>
                <a:gd name="T58" fmla="*/ 301 w 339"/>
                <a:gd name="T59" fmla="*/ 277 h 340"/>
                <a:gd name="T60" fmla="*/ 311 w 339"/>
                <a:gd name="T61" fmla="*/ 263 h 340"/>
                <a:gd name="T62" fmla="*/ 312 w 339"/>
                <a:gd name="T63" fmla="*/ 259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5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3 h 340"/>
                <a:gd name="T88" fmla="*/ 289 w 339"/>
                <a:gd name="T89" fmla="*/ 50 h 340"/>
                <a:gd name="T90" fmla="*/ 276 w 339"/>
                <a:gd name="T91" fmla="*/ 38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3 h 340"/>
                <a:gd name="T98" fmla="*/ 218 w 339"/>
                <a:gd name="T99" fmla="*/ 6 h 340"/>
                <a:gd name="T100" fmla="*/ 202 w 339"/>
                <a:gd name="T101" fmla="*/ 3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3 h 340"/>
                <a:gd name="T108" fmla="*/ 104 w 339"/>
                <a:gd name="T109" fmla="*/ 13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7"/>
                  </a:lnTo>
                  <a:lnTo>
                    <a:pt x="49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59" name="Freeform 167">
              <a:extLst>
                <a:ext uri="{FF2B5EF4-FFF2-40B4-BE49-F238E27FC236}">
                  <a16:creationId xmlns:a16="http://schemas.microsoft.com/office/drawing/2014/main" id="{A1BB2346-06A5-9D18-AD52-F91F2278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694113"/>
              <a:ext cx="107950" cy="107950"/>
            </a:xfrm>
            <a:custGeom>
              <a:avLst/>
              <a:gdLst>
                <a:gd name="T0" fmla="*/ 50 w 340"/>
                <a:gd name="T1" fmla="*/ 50 h 340"/>
                <a:gd name="T2" fmla="*/ 28 w 340"/>
                <a:gd name="T3" fmla="*/ 76 h 340"/>
                <a:gd name="T4" fmla="*/ 13 w 340"/>
                <a:gd name="T5" fmla="*/ 104 h 340"/>
                <a:gd name="T6" fmla="*/ 3 w 340"/>
                <a:gd name="T7" fmla="*/ 135 h 340"/>
                <a:gd name="T8" fmla="*/ 0 w 340"/>
                <a:gd name="T9" fmla="*/ 170 h 340"/>
                <a:gd name="T10" fmla="*/ 0 w 340"/>
                <a:gd name="T11" fmla="*/ 186 h 340"/>
                <a:gd name="T12" fmla="*/ 3 w 340"/>
                <a:gd name="T13" fmla="*/ 203 h 340"/>
                <a:gd name="T14" fmla="*/ 6 w 340"/>
                <a:gd name="T15" fmla="*/ 219 h 340"/>
                <a:gd name="T16" fmla="*/ 13 w 340"/>
                <a:gd name="T17" fmla="*/ 234 h 340"/>
                <a:gd name="T18" fmla="*/ 18 w 340"/>
                <a:gd name="T19" fmla="*/ 248 h 340"/>
                <a:gd name="T20" fmla="*/ 28 w 340"/>
                <a:gd name="T21" fmla="*/ 263 h 340"/>
                <a:gd name="T22" fmla="*/ 38 w 340"/>
                <a:gd name="T23" fmla="*/ 276 h 340"/>
                <a:gd name="T24" fmla="*/ 50 w 340"/>
                <a:gd name="T25" fmla="*/ 290 h 340"/>
                <a:gd name="T26" fmla="*/ 63 w 340"/>
                <a:gd name="T27" fmla="*/ 301 h 340"/>
                <a:gd name="T28" fmla="*/ 76 w 340"/>
                <a:gd name="T29" fmla="*/ 311 h 340"/>
                <a:gd name="T30" fmla="*/ 105 w 340"/>
                <a:gd name="T31" fmla="*/ 327 h 340"/>
                <a:gd name="T32" fmla="*/ 135 w 340"/>
                <a:gd name="T33" fmla="*/ 336 h 340"/>
                <a:gd name="T34" fmla="*/ 152 w 340"/>
                <a:gd name="T35" fmla="*/ 339 h 340"/>
                <a:gd name="T36" fmla="*/ 170 w 340"/>
                <a:gd name="T37" fmla="*/ 340 h 340"/>
                <a:gd name="T38" fmla="*/ 186 w 340"/>
                <a:gd name="T39" fmla="*/ 339 h 340"/>
                <a:gd name="T40" fmla="*/ 203 w 340"/>
                <a:gd name="T41" fmla="*/ 336 h 340"/>
                <a:gd name="T42" fmla="*/ 219 w 340"/>
                <a:gd name="T43" fmla="*/ 332 h 340"/>
                <a:gd name="T44" fmla="*/ 235 w 340"/>
                <a:gd name="T45" fmla="*/ 327 h 340"/>
                <a:gd name="T46" fmla="*/ 248 w 340"/>
                <a:gd name="T47" fmla="*/ 319 h 340"/>
                <a:gd name="T48" fmla="*/ 255 w 340"/>
                <a:gd name="T49" fmla="*/ 315 h 340"/>
                <a:gd name="T50" fmla="*/ 258 w 340"/>
                <a:gd name="T51" fmla="*/ 313 h 340"/>
                <a:gd name="T52" fmla="*/ 263 w 340"/>
                <a:gd name="T53" fmla="*/ 311 h 340"/>
                <a:gd name="T54" fmla="*/ 277 w 340"/>
                <a:gd name="T55" fmla="*/ 301 h 340"/>
                <a:gd name="T56" fmla="*/ 290 w 340"/>
                <a:gd name="T57" fmla="*/ 290 h 340"/>
                <a:gd name="T58" fmla="*/ 302 w 340"/>
                <a:gd name="T59" fmla="*/ 276 h 340"/>
                <a:gd name="T60" fmla="*/ 312 w 340"/>
                <a:gd name="T61" fmla="*/ 263 h 340"/>
                <a:gd name="T62" fmla="*/ 313 w 340"/>
                <a:gd name="T63" fmla="*/ 258 h 340"/>
                <a:gd name="T64" fmla="*/ 315 w 340"/>
                <a:gd name="T65" fmla="*/ 255 h 340"/>
                <a:gd name="T66" fmla="*/ 320 w 340"/>
                <a:gd name="T67" fmla="*/ 248 h 340"/>
                <a:gd name="T68" fmla="*/ 328 w 340"/>
                <a:gd name="T69" fmla="*/ 234 h 340"/>
                <a:gd name="T70" fmla="*/ 332 w 340"/>
                <a:gd name="T71" fmla="*/ 219 h 340"/>
                <a:gd name="T72" fmla="*/ 337 w 340"/>
                <a:gd name="T73" fmla="*/ 203 h 340"/>
                <a:gd name="T74" fmla="*/ 339 w 340"/>
                <a:gd name="T75" fmla="*/ 186 h 340"/>
                <a:gd name="T76" fmla="*/ 340 w 340"/>
                <a:gd name="T77" fmla="*/ 170 h 340"/>
                <a:gd name="T78" fmla="*/ 339 w 340"/>
                <a:gd name="T79" fmla="*/ 152 h 340"/>
                <a:gd name="T80" fmla="*/ 337 w 340"/>
                <a:gd name="T81" fmla="*/ 135 h 340"/>
                <a:gd name="T82" fmla="*/ 328 w 340"/>
                <a:gd name="T83" fmla="*/ 104 h 340"/>
                <a:gd name="T84" fmla="*/ 312 w 340"/>
                <a:gd name="T85" fmla="*/ 76 h 340"/>
                <a:gd name="T86" fmla="*/ 302 w 340"/>
                <a:gd name="T87" fmla="*/ 62 h 340"/>
                <a:gd name="T88" fmla="*/ 290 w 340"/>
                <a:gd name="T89" fmla="*/ 50 h 340"/>
                <a:gd name="T90" fmla="*/ 277 w 340"/>
                <a:gd name="T91" fmla="*/ 37 h 340"/>
                <a:gd name="T92" fmla="*/ 263 w 340"/>
                <a:gd name="T93" fmla="*/ 27 h 340"/>
                <a:gd name="T94" fmla="*/ 248 w 340"/>
                <a:gd name="T95" fmla="*/ 18 h 340"/>
                <a:gd name="T96" fmla="*/ 235 w 340"/>
                <a:gd name="T97" fmla="*/ 12 h 340"/>
                <a:gd name="T98" fmla="*/ 219 w 340"/>
                <a:gd name="T99" fmla="*/ 6 h 340"/>
                <a:gd name="T100" fmla="*/ 203 w 340"/>
                <a:gd name="T101" fmla="*/ 2 h 340"/>
                <a:gd name="T102" fmla="*/ 186 w 340"/>
                <a:gd name="T103" fmla="*/ 0 h 340"/>
                <a:gd name="T104" fmla="*/ 170 w 340"/>
                <a:gd name="T105" fmla="*/ 0 h 340"/>
                <a:gd name="T106" fmla="*/ 135 w 340"/>
                <a:gd name="T107" fmla="*/ 2 h 340"/>
                <a:gd name="T108" fmla="*/ 105 w 340"/>
                <a:gd name="T109" fmla="*/ 12 h 340"/>
                <a:gd name="T110" fmla="*/ 76 w 340"/>
                <a:gd name="T111" fmla="*/ 27 h 340"/>
                <a:gd name="T112" fmla="*/ 5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50"/>
                  </a:move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0" name="Freeform 168">
              <a:extLst>
                <a:ext uri="{FF2B5EF4-FFF2-40B4-BE49-F238E27FC236}">
                  <a16:creationId xmlns:a16="http://schemas.microsoft.com/office/drawing/2014/main" id="{513D68FD-C707-2359-6E98-EDCC46968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3684588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49 w 339"/>
                <a:gd name="T25" fmla="*/ 290 h 340"/>
                <a:gd name="T26" fmla="*/ 62 w 339"/>
                <a:gd name="T27" fmla="*/ 301 h 340"/>
                <a:gd name="T28" fmla="*/ 75 w 339"/>
                <a:gd name="T29" fmla="*/ 311 h 340"/>
                <a:gd name="T30" fmla="*/ 104 w 339"/>
                <a:gd name="T31" fmla="*/ 327 h 340"/>
                <a:gd name="T32" fmla="*/ 134 w 339"/>
                <a:gd name="T33" fmla="*/ 336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7 w 339"/>
                <a:gd name="T47" fmla="*/ 319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1 h 340"/>
                <a:gd name="T54" fmla="*/ 276 w 339"/>
                <a:gd name="T55" fmla="*/ 301 h 340"/>
                <a:gd name="T56" fmla="*/ 289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89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2 h 340"/>
                <a:gd name="T108" fmla="*/ 104 w 339"/>
                <a:gd name="T109" fmla="*/ 12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1" name="Freeform 169">
              <a:extLst>
                <a:ext uri="{FF2B5EF4-FFF2-40B4-BE49-F238E27FC236}">
                  <a16:creationId xmlns:a16="http://schemas.microsoft.com/office/drawing/2014/main" id="{7CBB669B-BB5A-425D-434D-DF6C4FB9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749675"/>
              <a:ext cx="107950" cy="107950"/>
            </a:xfrm>
            <a:custGeom>
              <a:avLst/>
              <a:gdLst>
                <a:gd name="T0" fmla="*/ 50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50 w 339"/>
                <a:gd name="T25" fmla="*/ 290 h 340"/>
                <a:gd name="T26" fmla="*/ 62 w 339"/>
                <a:gd name="T27" fmla="*/ 301 h 340"/>
                <a:gd name="T28" fmla="*/ 76 w 339"/>
                <a:gd name="T29" fmla="*/ 312 h 340"/>
                <a:gd name="T30" fmla="*/ 104 w 339"/>
                <a:gd name="T31" fmla="*/ 327 h 340"/>
                <a:gd name="T32" fmla="*/ 135 w 339"/>
                <a:gd name="T33" fmla="*/ 336 h 340"/>
                <a:gd name="T34" fmla="*/ 152 w 339"/>
                <a:gd name="T35" fmla="*/ 339 h 340"/>
                <a:gd name="T36" fmla="*/ 170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8 w 339"/>
                <a:gd name="T47" fmla="*/ 319 h 340"/>
                <a:gd name="T48" fmla="*/ 255 w 339"/>
                <a:gd name="T49" fmla="*/ 315 h 340"/>
                <a:gd name="T50" fmla="*/ 258 w 339"/>
                <a:gd name="T51" fmla="*/ 313 h 340"/>
                <a:gd name="T52" fmla="*/ 262 w 339"/>
                <a:gd name="T53" fmla="*/ 312 h 340"/>
                <a:gd name="T54" fmla="*/ 276 w 339"/>
                <a:gd name="T55" fmla="*/ 301 h 340"/>
                <a:gd name="T56" fmla="*/ 290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5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2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90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8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70 w 339"/>
                <a:gd name="T105" fmla="*/ 0 h 340"/>
                <a:gd name="T106" fmla="*/ 135 w 339"/>
                <a:gd name="T107" fmla="*/ 2 h 340"/>
                <a:gd name="T108" fmla="*/ 104 w 339"/>
                <a:gd name="T109" fmla="*/ 12 h 340"/>
                <a:gd name="T110" fmla="*/ 76 w 339"/>
                <a:gd name="T111" fmla="*/ 27 h 340"/>
                <a:gd name="T112" fmla="*/ 5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50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2" name="Freeform 170">
              <a:extLst>
                <a:ext uri="{FF2B5EF4-FFF2-40B4-BE49-F238E27FC236}">
                  <a16:creationId xmlns:a16="http://schemas.microsoft.com/office/drawing/2014/main" id="{24A4A9C9-A8F4-29FE-08FF-C139FA175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4011613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3" name="Freeform 171">
              <a:extLst>
                <a:ext uri="{FF2B5EF4-FFF2-40B4-BE49-F238E27FC236}">
                  <a16:creationId xmlns:a16="http://schemas.microsoft.com/office/drawing/2014/main" id="{43C4F899-6769-4E34-1957-75F40826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5" y="4210050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3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2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2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7 h 340"/>
                <a:gd name="T32" fmla="*/ 50 w 340"/>
                <a:gd name="T33" fmla="*/ 290 h 340"/>
                <a:gd name="T34" fmla="*/ 62 w 340"/>
                <a:gd name="T35" fmla="*/ 302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4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2 h 340"/>
                <a:gd name="T64" fmla="*/ 290 w 340"/>
                <a:gd name="T65" fmla="*/ 290 h 340"/>
                <a:gd name="T66" fmla="*/ 301 w 340"/>
                <a:gd name="T67" fmla="*/ 277 h 340"/>
                <a:gd name="T68" fmla="*/ 311 w 340"/>
                <a:gd name="T69" fmla="*/ 263 h 340"/>
                <a:gd name="T70" fmla="*/ 312 w 340"/>
                <a:gd name="T71" fmla="*/ 259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3 h 340"/>
                <a:gd name="T96" fmla="*/ 290 w 340"/>
                <a:gd name="T97" fmla="*/ 50 h 340"/>
                <a:gd name="T98" fmla="*/ 276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3 h 340"/>
                <a:gd name="T106" fmla="*/ 219 w 340"/>
                <a:gd name="T107" fmla="*/ 6 h 340"/>
                <a:gd name="T108" fmla="*/ 203 w 340"/>
                <a:gd name="T109" fmla="*/ 3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4" name="Freeform 172">
              <a:extLst>
                <a:ext uri="{FF2B5EF4-FFF2-40B4-BE49-F238E27FC236}">
                  <a16:creationId xmlns:a16="http://schemas.microsoft.com/office/drawing/2014/main" id="{69FBFC5C-F960-F6D6-564F-09076B68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3863975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5 w 339"/>
                <a:gd name="T7" fmla="*/ 28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49 w 339"/>
                <a:gd name="T33" fmla="*/ 291 h 340"/>
                <a:gd name="T34" fmla="*/ 62 w 339"/>
                <a:gd name="T35" fmla="*/ 302 h 340"/>
                <a:gd name="T36" fmla="*/ 75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7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89 w 339"/>
                <a:gd name="T65" fmla="*/ 291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89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7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1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1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7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5" name="Freeform 173">
              <a:extLst>
                <a:ext uri="{FF2B5EF4-FFF2-40B4-BE49-F238E27FC236}">
                  <a16:creationId xmlns:a16="http://schemas.microsoft.com/office/drawing/2014/main" id="{7ECC515B-29C4-6868-E445-C1E2A0A25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950" y="43973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49 h 340"/>
                <a:gd name="T10" fmla="*/ 27 w 340"/>
                <a:gd name="T11" fmla="*/ 76 h 340"/>
                <a:gd name="T12" fmla="*/ 12 w 340"/>
                <a:gd name="T13" fmla="*/ 104 h 340"/>
                <a:gd name="T14" fmla="*/ 2 w 340"/>
                <a:gd name="T15" fmla="*/ 134 h 340"/>
                <a:gd name="T16" fmla="*/ 0 w 340"/>
                <a:gd name="T17" fmla="*/ 170 h 340"/>
                <a:gd name="T18" fmla="*/ 0 w 340"/>
                <a:gd name="T19" fmla="*/ 185 h 340"/>
                <a:gd name="T20" fmla="*/ 2 w 340"/>
                <a:gd name="T21" fmla="*/ 202 h 340"/>
                <a:gd name="T22" fmla="*/ 6 w 340"/>
                <a:gd name="T23" fmla="*/ 218 h 340"/>
                <a:gd name="T24" fmla="*/ 12 w 340"/>
                <a:gd name="T25" fmla="*/ 234 h 340"/>
                <a:gd name="T26" fmla="*/ 18 w 340"/>
                <a:gd name="T27" fmla="*/ 248 h 340"/>
                <a:gd name="T28" fmla="*/ 27 w 340"/>
                <a:gd name="T29" fmla="*/ 262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8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2 h 340"/>
                <a:gd name="T70" fmla="*/ 312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2 h 340"/>
                <a:gd name="T82" fmla="*/ 338 w 340"/>
                <a:gd name="T83" fmla="*/ 185 h 340"/>
                <a:gd name="T84" fmla="*/ 340 w 340"/>
                <a:gd name="T85" fmla="*/ 170 h 340"/>
                <a:gd name="T86" fmla="*/ 338 w 340"/>
                <a:gd name="T87" fmla="*/ 151 h 340"/>
                <a:gd name="T88" fmla="*/ 336 w 340"/>
                <a:gd name="T89" fmla="*/ 134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49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8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40" y="170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C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6" name="Freeform 174">
              <a:extLst>
                <a:ext uri="{FF2B5EF4-FFF2-40B4-BE49-F238E27FC236}">
                  <a16:creationId xmlns:a16="http://schemas.microsoft.com/office/drawing/2014/main" id="{DFC87C83-6F14-2039-FABC-14DA2E66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0" y="3643313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2 h 340"/>
                <a:gd name="T4" fmla="*/ 104 w 339"/>
                <a:gd name="T5" fmla="*/ 12 h 340"/>
                <a:gd name="T6" fmla="*/ 75 w 339"/>
                <a:gd name="T7" fmla="*/ 27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4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8 h 340"/>
                <a:gd name="T28" fmla="*/ 27 w 339"/>
                <a:gd name="T29" fmla="*/ 263 h 340"/>
                <a:gd name="T30" fmla="*/ 37 w 339"/>
                <a:gd name="T31" fmla="*/ 276 h 340"/>
                <a:gd name="T32" fmla="*/ 49 w 339"/>
                <a:gd name="T33" fmla="*/ 290 h 340"/>
                <a:gd name="T34" fmla="*/ 62 w 339"/>
                <a:gd name="T35" fmla="*/ 301 h 340"/>
                <a:gd name="T36" fmla="*/ 75 w 339"/>
                <a:gd name="T37" fmla="*/ 312 h 340"/>
                <a:gd name="T38" fmla="*/ 104 w 339"/>
                <a:gd name="T39" fmla="*/ 327 h 340"/>
                <a:gd name="T40" fmla="*/ 134 w 339"/>
                <a:gd name="T41" fmla="*/ 336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6 h 340"/>
                <a:gd name="T50" fmla="*/ 218 w 339"/>
                <a:gd name="T51" fmla="*/ 332 h 340"/>
                <a:gd name="T52" fmla="*/ 234 w 339"/>
                <a:gd name="T53" fmla="*/ 327 h 340"/>
                <a:gd name="T54" fmla="*/ 247 w 339"/>
                <a:gd name="T55" fmla="*/ 319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1 h 340"/>
                <a:gd name="T64" fmla="*/ 289 w 339"/>
                <a:gd name="T65" fmla="*/ 290 h 340"/>
                <a:gd name="T66" fmla="*/ 301 w 339"/>
                <a:gd name="T67" fmla="*/ 276 h 340"/>
                <a:gd name="T68" fmla="*/ 311 w 339"/>
                <a:gd name="T69" fmla="*/ 263 h 340"/>
                <a:gd name="T70" fmla="*/ 312 w 339"/>
                <a:gd name="T71" fmla="*/ 258 h 340"/>
                <a:gd name="T72" fmla="*/ 314 w 339"/>
                <a:gd name="T73" fmla="*/ 255 h 340"/>
                <a:gd name="T74" fmla="*/ 319 w 339"/>
                <a:gd name="T75" fmla="*/ 248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4 h 340"/>
                <a:gd name="T92" fmla="*/ 311 w 339"/>
                <a:gd name="T93" fmla="*/ 76 h 340"/>
                <a:gd name="T94" fmla="*/ 301 w 339"/>
                <a:gd name="T95" fmla="*/ 62 h 340"/>
                <a:gd name="T96" fmla="*/ 289 w 339"/>
                <a:gd name="T97" fmla="*/ 50 h 340"/>
                <a:gd name="T98" fmla="*/ 276 w 339"/>
                <a:gd name="T99" fmla="*/ 37 h 340"/>
                <a:gd name="T100" fmla="*/ 262 w 339"/>
                <a:gd name="T101" fmla="*/ 27 h 340"/>
                <a:gd name="T102" fmla="*/ 247 w 339"/>
                <a:gd name="T103" fmla="*/ 18 h 340"/>
                <a:gd name="T104" fmla="*/ 234 w 339"/>
                <a:gd name="T105" fmla="*/ 12 h 340"/>
                <a:gd name="T106" fmla="*/ 218 w 339"/>
                <a:gd name="T107" fmla="*/ 6 h 340"/>
                <a:gd name="T108" fmla="*/ 202 w 339"/>
                <a:gd name="T109" fmla="*/ 2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7" name="Freeform 175">
              <a:extLst>
                <a:ext uri="{FF2B5EF4-FFF2-40B4-BE49-F238E27FC236}">
                  <a16:creationId xmlns:a16="http://schemas.microsoft.com/office/drawing/2014/main" id="{8BC21814-6A14-9667-9A4C-66C0CC4E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9258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7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7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2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8" name="Freeform 176">
              <a:extLst>
                <a:ext uri="{FF2B5EF4-FFF2-40B4-BE49-F238E27FC236}">
                  <a16:creationId xmlns:a16="http://schemas.microsoft.com/office/drawing/2014/main" id="{DBBD4C39-115C-EB3B-233D-B25A406D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8" y="38131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9 w 340"/>
                <a:gd name="T27" fmla="*/ 248 h 340"/>
                <a:gd name="T28" fmla="*/ 28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5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9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6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4 h 340"/>
                <a:gd name="T78" fmla="*/ 332 w 340"/>
                <a:gd name="T79" fmla="*/ 218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50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69" name="Freeform 177">
              <a:extLst>
                <a:ext uri="{FF2B5EF4-FFF2-40B4-BE49-F238E27FC236}">
                  <a16:creationId xmlns:a16="http://schemas.microsoft.com/office/drawing/2014/main" id="{E961668C-F726-FBD6-8DB3-D74BEE32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4119563"/>
              <a:ext cx="107950" cy="107950"/>
            </a:xfrm>
            <a:custGeom>
              <a:avLst/>
              <a:gdLst>
                <a:gd name="T0" fmla="*/ 290 w 340"/>
                <a:gd name="T1" fmla="*/ 50 h 340"/>
                <a:gd name="T2" fmla="*/ 277 w 340"/>
                <a:gd name="T3" fmla="*/ 37 h 340"/>
                <a:gd name="T4" fmla="*/ 263 w 340"/>
                <a:gd name="T5" fmla="*/ 27 h 340"/>
                <a:gd name="T6" fmla="*/ 248 w 340"/>
                <a:gd name="T7" fmla="*/ 18 h 340"/>
                <a:gd name="T8" fmla="*/ 235 w 340"/>
                <a:gd name="T9" fmla="*/ 12 h 340"/>
                <a:gd name="T10" fmla="*/ 219 w 340"/>
                <a:gd name="T11" fmla="*/ 6 h 340"/>
                <a:gd name="T12" fmla="*/ 203 w 340"/>
                <a:gd name="T13" fmla="*/ 2 h 340"/>
                <a:gd name="T14" fmla="*/ 186 w 340"/>
                <a:gd name="T15" fmla="*/ 0 h 340"/>
                <a:gd name="T16" fmla="*/ 170 w 340"/>
                <a:gd name="T17" fmla="*/ 0 h 340"/>
                <a:gd name="T18" fmla="*/ 135 w 340"/>
                <a:gd name="T19" fmla="*/ 2 h 340"/>
                <a:gd name="T20" fmla="*/ 105 w 340"/>
                <a:gd name="T21" fmla="*/ 12 h 340"/>
                <a:gd name="T22" fmla="*/ 76 w 340"/>
                <a:gd name="T23" fmla="*/ 27 h 340"/>
                <a:gd name="T24" fmla="*/ 50 w 340"/>
                <a:gd name="T25" fmla="*/ 50 h 340"/>
                <a:gd name="T26" fmla="*/ 28 w 340"/>
                <a:gd name="T27" fmla="*/ 76 h 340"/>
                <a:gd name="T28" fmla="*/ 13 w 340"/>
                <a:gd name="T29" fmla="*/ 104 h 340"/>
                <a:gd name="T30" fmla="*/ 3 w 340"/>
                <a:gd name="T31" fmla="*/ 135 h 340"/>
                <a:gd name="T32" fmla="*/ 0 w 340"/>
                <a:gd name="T33" fmla="*/ 170 h 340"/>
                <a:gd name="T34" fmla="*/ 0 w 340"/>
                <a:gd name="T35" fmla="*/ 186 h 340"/>
                <a:gd name="T36" fmla="*/ 3 w 340"/>
                <a:gd name="T37" fmla="*/ 203 h 340"/>
                <a:gd name="T38" fmla="*/ 6 w 340"/>
                <a:gd name="T39" fmla="*/ 219 h 340"/>
                <a:gd name="T40" fmla="*/ 13 w 340"/>
                <a:gd name="T41" fmla="*/ 234 h 340"/>
                <a:gd name="T42" fmla="*/ 18 w 340"/>
                <a:gd name="T43" fmla="*/ 248 h 340"/>
                <a:gd name="T44" fmla="*/ 28 w 340"/>
                <a:gd name="T45" fmla="*/ 263 h 340"/>
                <a:gd name="T46" fmla="*/ 38 w 340"/>
                <a:gd name="T47" fmla="*/ 276 h 340"/>
                <a:gd name="T48" fmla="*/ 50 w 340"/>
                <a:gd name="T49" fmla="*/ 290 h 340"/>
                <a:gd name="T50" fmla="*/ 63 w 340"/>
                <a:gd name="T51" fmla="*/ 301 h 340"/>
                <a:gd name="T52" fmla="*/ 76 w 340"/>
                <a:gd name="T53" fmla="*/ 311 h 340"/>
                <a:gd name="T54" fmla="*/ 105 w 340"/>
                <a:gd name="T55" fmla="*/ 327 h 340"/>
                <a:gd name="T56" fmla="*/ 135 w 340"/>
                <a:gd name="T57" fmla="*/ 336 h 340"/>
                <a:gd name="T58" fmla="*/ 152 w 340"/>
                <a:gd name="T59" fmla="*/ 339 h 340"/>
                <a:gd name="T60" fmla="*/ 170 w 340"/>
                <a:gd name="T61" fmla="*/ 340 h 340"/>
                <a:gd name="T62" fmla="*/ 186 w 340"/>
                <a:gd name="T63" fmla="*/ 339 h 340"/>
                <a:gd name="T64" fmla="*/ 203 w 340"/>
                <a:gd name="T65" fmla="*/ 336 h 340"/>
                <a:gd name="T66" fmla="*/ 219 w 340"/>
                <a:gd name="T67" fmla="*/ 332 h 340"/>
                <a:gd name="T68" fmla="*/ 235 w 340"/>
                <a:gd name="T69" fmla="*/ 327 h 340"/>
                <a:gd name="T70" fmla="*/ 248 w 340"/>
                <a:gd name="T71" fmla="*/ 319 h 340"/>
                <a:gd name="T72" fmla="*/ 255 w 340"/>
                <a:gd name="T73" fmla="*/ 315 h 340"/>
                <a:gd name="T74" fmla="*/ 258 w 340"/>
                <a:gd name="T75" fmla="*/ 313 h 340"/>
                <a:gd name="T76" fmla="*/ 263 w 340"/>
                <a:gd name="T77" fmla="*/ 311 h 340"/>
                <a:gd name="T78" fmla="*/ 277 w 340"/>
                <a:gd name="T79" fmla="*/ 301 h 340"/>
                <a:gd name="T80" fmla="*/ 290 w 340"/>
                <a:gd name="T81" fmla="*/ 290 h 340"/>
                <a:gd name="T82" fmla="*/ 301 w 340"/>
                <a:gd name="T83" fmla="*/ 276 h 340"/>
                <a:gd name="T84" fmla="*/ 312 w 340"/>
                <a:gd name="T85" fmla="*/ 263 h 340"/>
                <a:gd name="T86" fmla="*/ 313 w 340"/>
                <a:gd name="T87" fmla="*/ 258 h 340"/>
                <a:gd name="T88" fmla="*/ 315 w 340"/>
                <a:gd name="T89" fmla="*/ 255 h 340"/>
                <a:gd name="T90" fmla="*/ 320 w 340"/>
                <a:gd name="T91" fmla="*/ 248 h 340"/>
                <a:gd name="T92" fmla="*/ 328 w 340"/>
                <a:gd name="T93" fmla="*/ 234 h 340"/>
                <a:gd name="T94" fmla="*/ 332 w 340"/>
                <a:gd name="T95" fmla="*/ 219 h 340"/>
                <a:gd name="T96" fmla="*/ 337 w 340"/>
                <a:gd name="T97" fmla="*/ 203 h 340"/>
                <a:gd name="T98" fmla="*/ 339 w 340"/>
                <a:gd name="T99" fmla="*/ 186 h 340"/>
                <a:gd name="T100" fmla="*/ 340 w 340"/>
                <a:gd name="T101" fmla="*/ 170 h 340"/>
                <a:gd name="T102" fmla="*/ 339 w 340"/>
                <a:gd name="T103" fmla="*/ 152 h 340"/>
                <a:gd name="T104" fmla="*/ 337 w 340"/>
                <a:gd name="T105" fmla="*/ 135 h 340"/>
                <a:gd name="T106" fmla="*/ 328 w 340"/>
                <a:gd name="T107" fmla="*/ 104 h 340"/>
                <a:gd name="T108" fmla="*/ 312 w 340"/>
                <a:gd name="T109" fmla="*/ 76 h 340"/>
                <a:gd name="T110" fmla="*/ 301 w 340"/>
                <a:gd name="T111" fmla="*/ 62 h 340"/>
                <a:gd name="T112" fmla="*/ 29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50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0" name="Freeform 178">
              <a:extLst>
                <a:ext uri="{FF2B5EF4-FFF2-40B4-BE49-F238E27FC236}">
                  <a16:creationId xmlns:a16="http://schemas.microsoft.com/office/drawing/2014/main" id="{902EF685-8061-F9F1-0022-829737F3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4062413"/>
              <a:ext cx="107950" cy="107950"/>
            </a:xfrm>
            <a:custGeom>
              <a:avLst/>
              <a:gdLst>
                <a:gd name="T0" fmla="*/ 290 w 340"/>
                <a:gd name="T1" fmla="*/ 49 h 339"/>
                <a:gd name="T2" fmla="*/ 277 w 340"/>
                <a:gd name="T3" fmla="*/ 37 h 339"/>
                <a:gd name="T4" fmla="*/ 263 w 340"/>
                <a:gd name="T5" fmla="*/ 27 h 339"/>
                <a:gd name="T6" fmla="*/ 248 w 340"/>
                <a:gd name="T7" fmla="*/ 18 h 339"/>
                <a:gd name="T8" fmla="*/ 235 w 340"/>
                <a:gd name="T9" fmla="*/ 12 h 339"/>
                <a:gd name="T10" fmla="*/ 219 w 340"/>
                <a:gd name="T11" fmla="*/ 5 h 339"/>
                <a:gd name="T12" fmla="*/ 203 w 340"/>
                <a:gd name="T13" fmla="*/ 2 h 339"/>
                <a:gd name="T14" fmla="*/ 186 w 340"/>
                <a:gd name="T15" fmla="*/ 0 h 339"/>
                <a:gd name="T16" fmla="*/ 170 w 340"/>
                <a:gd name="T17" fmla="*/ 0 h 339"/>
                <a:gd name="T18" fmla="*/ 135 w 340"/>
                <a:gd name="T19" fmla="*/ 2 h 339"/>
                <a:gd name="T20" fmla="*/ 105 w 340"/>
                <a:gd name="T21" fmla="*/ 12 h 339"/>
                <a:gd name="T22" fmla="*/ 76 w 340"/>
                <a:gd name="T23" fmla="*/ 27 h 339"/>
                <a:gd name="T24" fmla="*/ 50 w 340"/>
                <a:gd name="T25" fmla="*/ 49 h 339"/>
                <a:gd name="T26" fmla="*/ 28 w 340"/>
                <a:gd name="T27" fmla="*/ 76 h 339"/>
                <a:gd name="T28" fmla="*/ 13 w 340"/>
                <a:gd name="T29" fmla="*/ 104 h 339"/>
                <a:gd name="T30" fmla="*/ 3 w 340"/>
                <a:gd name="T31" fmla="*/ 134 h 339"/>
                <a:gd name="T32" fmla="*/ 0 w 340"/>
                <a:gd name="T33" fmla="*/ 170 h 339"/>
                <a:gd name="T34" fmla="*/ 0 w 340"/>
                <a:gd name="T35" fmla="*/ 185 h 339"/>
                <a:gd name="T36" fmla="*/ 3 w 340"/>
                <a:gd name="T37" fmla="*/ 202 h 339"/>
                <a:gd name="T38" fmla="*/ 6 w 340"/>
                <a:gd name="T39" fmla="*/ 218 h 339"/>
                <a:gd name="T40" fmla="*/ 13 w 340"/>
                <a:gd name="T41" fmla="*/ 234 h 339"/>
                <a:gd name="T42" fmla="*/ 19 w 340"/>
                <a:gd name="T43" fmla="*/ 248 h 339"/>
                <a:gd name="T44" fmla="*/ 28 w 340"/>
                <a:gd name="T45" fmla="*/ 262 h 339"/>
                <a:gd name="T46" fmla="*/ 38 w 340"/>
                <a:gd name="T47" fmla="*/ 276 h 339"/>
                <a:gd name="T48" fmla="*/ 50 w 340"/>
                <a:gd name="T49" fmla="*/ 290 h 339"/>
                <a:gd name="T50" fmla="*/ 63 w 340"/>
                <a:gd name="T51" fmla="*/ 301 h 339"/>
                <a:gd name="T52" fmla="*/ 76 w 340"/>
                <a:gd name="T53" fmla="*/ 311 h 339"/>
                <a:gd name="T54" fmla="*/ 105 w 340"/>
                <a:gd name="T55" fmla="*/ 327 h 339"/>
                <a:gd name="T56" fmla="*/ 135 w 340"/>
                <a:gd name="T57" fmla="*/ 336 h 339"/>
                <a:gd name="T58" fmla="*/ 152 w 340"/>
                <a:gd name="T59" fmla="*/ 338 h 339"/>
                <a:gd name="T60" fmla="*/ 170 w 340"/>
                <a:gd name="T61" fmla="*/ 339 h 339"/>
                <a:gd name="T62" fmla="*/ 186 w 340"/>
                <a:gd name="T63" fmla="*/ 338 h 339"/>
                <a:gd name="T64" fmla="*/ 203 w 340"/>
                <a:gd name="T65" fmla="*/ 336 h 339"/>
                <a:gd name="T66" fmla="*/ 219 w 340"/>
                <a:gd name="T67" fmla="*/ 332 h 339"/>
                <a:gd name="T68" fmla="*/ 235 w 340"/>
                <a:gd name="T69" fmla="*/ 327 h 339"/>
                <a:gd name="T70" fmla="*/ 248 w 340"/>
                <a:gd name="T71" fmla="*/ 319 h 339"/>
                <a:gd name="T72" fmla="*/ 255 w 340"/>
                <a:gd name="T73" fmla="*/ 315 h 339"/>
                <a:gd name="T74" fmla="*/ 259 w 340"/>
                <a:gd name="T75" fmla="*/ 312 h 339"/>
                <a:gd name="T76" fmla="*/ 263 w 340"/>
                <a:gd name="T77" fmla="*/ 311 h 339"/>
                <a:gd name="T78" fmla="*/ 277 w 340"/>
                <a:gd name="T79" fmla="*/ 301 h 339"/>
                <a:gd name="T80" fmla="*/ 290 w 340"/>
                <a:gd name="T81" fmla="*/ 290 h 339"/>
                <a:gd name="T82" fmla="*/ 302 w 340"/>
                <a:gd name="T83" fmla="*/ 276 h 339"/>
                <a:gd name="T84" fmla="*/ 312 w 340"/>
                <a:gd name="T85" fmla="*/ 262 h 339"/>
                <a:gd name="T86" fmla="*/ 313 w 340"/>
                <a:gd name="T87" fmla="*/ 258 h 339"/>
                <a:gd name="T88" fmla="*/ 315 w 340"/>
                <a:gd name="T89" fmla="*/ 255 h 339"/>
                <a:gd name="T90" fmla="*/ 320 w 340"/>
                <a:gd name="T91" fmla="*/ 248 h 339"/>
                <a:gd name="T92" fmla="*/ 328 w 340"/>
                <a:gd name="T93" fmla="*/ 234 h 339"/>
                <a:gd name="T94" fmla="*/ 332 w 340"/>
                <a:gd name="T95" fmla="*/ 218 h 339"/>
                <a:gd name="T96" fmla="*/ 337 w 340"/>
                <a:gd name="T97" fmla="*/ 202 h 339"/>
                <a:gd name="T98" fmla="*/ 339 w 340"/>
                <a:gd name="T99" fmla="*/ 185 h 339"/>
                <a:gd name="T100" fmla="*/ 340 w 340"/>
                <a:gd name="T101" fmla="*/ 170 h 339"/>
                <a:gd name="T102" fmla="*/ 339 w 340"/>
                <a:gd name="T103" fmla="*/ 151 h 339"/>
                <a:gd name="T104" fmla="*/ 337 w 340"/>
                <a:gd name="T105" fmla="*/ 134 h 339"/>
                <a:gd name="T106" fmla="*/ 328 w 340"/>
                <a:gd name="T107" fmla="*/ 104 h 339"/>
                <a:gd name="T108" fmla="*/ 312 w 340"/>
                <a:gd name="T109" fmla="*/ 76 h 339"/>
                <a:gd name="T110" fmla="*/ 302 w 340"/>
                <a:gd name="T111" fmla="*/ 62 h 339"/>
                <a:gd name="T112" fmla="*/ 290 w 340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290" y="49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49"/>
                  </a:lnTo>
                </a:path>
              </a:pathLst>
            </a:custGeom>
            <a:noFill/>
            <a:ln w="14288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1" name="Freeform 179">
              <a:extLst>
                <a:ext uri="{FF2B5EF4-FFF2-40B4-BE49-F238E27FC236}">
                  <a16:creationId xmlns:a16="http://schemas.microsoft.com/office/drawing/2014/main" id="{BCAC82A7-C915-013A-055C-51680F8A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34131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2 h 340"/>
                <a:gd name="T38" fmla="*/ 104 w 340"/>
                <a:gd name="T39" fmla="*/ 327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3" name="Freeform 180">
              <a:extLst>
                <a:ext uri="{FF2B5EF4-FFF2-40B4-BE49-F238E27FC236}">
                  <a16:creationId xmlns:a16="http://schemas.microsoft.com/office/drawing/2014/main" id="{6E52C043-1EE3-5733-F251-A8EADB64C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388937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4" name="Freeform 181">
              <a:extLst>
                <a:ext uri="{FF2B5EF4-FFF2-40B4-BE49-F238E27FC236}">
                  <a16:creationId xmlns:a16="http://schemas.microsoft.com/office/drawing/2014/main" id="{32321FCD-55DA-6B4B-A77B-155AD466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3835400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9 w 340"/>
                <a:gd name="T27" fmla="*/ 248 h 340"/>
                <a:gd name="T28" fmla="*/ 28 w 340"/>
                <a:gd name="T29" fmla="*/ 263 h 340"/>
                <a:gd name="T30" fmla="*/ 38 w 340"/>
                <a:gd name="T31" fmla="*/ 277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2 h 340"/>
                <a:gd name="T38" fmla="*/ 105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5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9 w 340"/>
                <a:gd name="T59" fmla="*/ 313 h 340"/>
                <a:gd name="T60" fmla="*/ 263 w 340"/>
                <a:gd name="T61" fmla="*/ 312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7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5 h 340"/>
                <a:gd name="T78" fmla="*/ 332 w 340"/>
                <a:gd name="T79" fmla="*/ 219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50 h 340"/>
                <a:gd name="T98" fmla="*/ 277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3 h 340"/>
                <a:gd name="T106" fmla="*/ 219 w 340"/>
                <a:gd name="T107" fmla="*/ 6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7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5" name="Freeform 182">
              <a:extLst>
                <a:ext uri="{FF2B5EF4-FFF2-40B4-BE49-F238E27FC236}">
                  <a16:creationId xmlns:a16="http://schemas.microsoft.com/office/drawing/2014/main" id="{CC46D01B-29AC-199F-A171-96944A0E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4011613"/>
              <a:ext cx="107950" cy="107950"/>
            </a:xfrm>
            <a:custGeom>
              <a:avLst/>
              <a:gdLst>
                <a:gd name="T0" fmla="*/ 50 w 340"/>
                <a:gd name="T1" fmla="*/ 290 h 340"/>
                <a:gd name="T2" fmla="*/ 62 w 340"/>
                <a:gd name="T3" fmla="*/ 301 h 340"/>
                <a:gd name="T4" fmla="*/ 76 w 340"/>
                <a:gd name="T5" fmla="*/ 312 h 340"/>
                <a:gd name="T6" fmla="*/ 104 w 340"/>
                <a:gd name="T7" fmla="*/ 327 h 340"/>
                <a:gd name="T8" fmla="*/ 135 w 340"/>
                <a:gd name="T9" fmla="*/ 336 h 340"/>
                <a:gd name="T10" fmla="*/ 152 w 340"/>
                <a:gd name="T11" fmla="*/ 339 h 340"/>
                <a:gd name="T12" fmla="*/ 170 w 340"/>
                <a:gd name="T13" fmla="*/ 340 h 340"/>
                <a:gd name="T14" fmla="*/ 186 w 340"/>
                <a:gd name="T15" fmla="*/ 339 h 340"/>
                <a:gd name="T16" fmla="*/ 203 w 340"/>
                <a:gd name="T17" fmla="*/ 336 h 340"/>
                <a:gd name="T18" fmla="*/ 219 w 340"/>
                <a:gd name="T19" fmla="*/ 332 h 340"/>
                <a:gd name="T20" fmla="*/ 235 w 340"/>
                <a:gd name="T21" fmla="*/ 327 h 340"/>
                <a:gd name="T22" fmla="*/ 248 w 340"/>
                <a:gd name="T23" fmla="*/ 319 h 340"/>
                <a:gd name="T24" fmla="*/ 255 w 340"/>
                <a:gd name="T25" fmla="*/ 315 h 340"/>
                <a:gd name="T26" fmla="*/ 258 w 340"/>
                <a:gd name="T27" fmla="*/ 313 h 340"/>
                <a:gd name="T28" fmla="*/ 263 w 340"/>
                <a:gd name="T29" fmla="*/ 312 h 340"/>
                <a:gd name="T30" fmla="*/ 276 w 340"/>
                <a:gd name="T31" fmla="*/ 301 h 340"/>
                <a:gd name="T32" fmla="*/ 290 w 340"/>
                <a:gd name="T33" fmla="*/ 290 h 340"/>
                <a:gd name="T34" fmla="*/ 301 w 340"/>
                <a:gd name="T35" fmla="*/ 276 h 340"/>
                <a:gd name="T36" fmla="*/ 311 w 340"/>
                <a:gd name="T37" fmla="*/ 263 h 340"/>
                <a:gd name="T38" fmla="*/ 313 w 340"/>
                <a:gd name="T39" fmla="*/ 258 h 340"/>
                <a:gd name="T40" fmla="*/ 315 w 340"/>
                <a:gd name="T41" fmla="*/ 255 h 340"/>
                <a:gd name="T42" fmla="*/ 319 w 340"/>
                <a:gd name="T43" fmla="*/ 248 h 340"/>
                <a:gd name="T44" fmla="*/ 327 w 340"/>
                <a:gd name="T45" fmla="*/ 235 h 340"/>
                <a:gd name="T46" fmla="*/ 332 w 340"/>
                <a:gd name="T47" fmla="*/ 219 h 340"/>
                <a:gd name="T48" fmla="*/ 336 w 340"/>
                <a:gd name="T49" fmla="*/ 203 h 340"/>
                <a:gd name="T50" fmla="*/ 339 w 340"/>
                <a:gd name="T51" fmla="*/ 186 h 340"/>
                <a:gd name="T52" fmla="*/ 340 w 340"/>
                <a:gd name="T53" fmla="*/ 170 h 340"/>
                <a:gd name="T54" fmla="*/ 339 w 340"/>
                <a:gd name="T55" fmla="*/ 152 h 340"/>
                <a:gd name="T56" fmla="*/ 336 w 340"/>
                <a:gd name="T57" fmla="*/ 135 h 340"/>
                <a:gd name="T58" fmla="*/ 327 w 340"/>
                <a:gd name="T59" fmla="*/ 104 h 340"/>
                <a:gd name="T60" fmla="*/ 311 w 340"/>
                <a:gd name="T61" fmla="*/ 76 h 340"/>
                <a:gd name="T62" fmla="*/ 301 w 340"/>
                <a:gd name="T63" fmla="*/ 62 h 340"/>
                <a:gd name="T64" fmla="*/ 290 w 340"/>
                <a:gd name="T65" fmla="*/ 50 h 340"/>
                <a:gd name="T66" fmla="*/ 276 w 340"/>
                <a:gd name="T67" fmla="*/ 37 h 340"/>
                <a:gd name="T68" fmla="*/ 263 w 340"/>
                <a:gd name="T69" fmla="*/ 27 h 340"/>
                <a:gd name="T70" fmla="*/ 248 w 340"/>
                <a:gd name="T71" fmla="*/ 18 h 340"/>
                <a:gd name="T72" fmla="*/ 235 w 340"/>
                <a:gd name="T73" fmla="*/ 12 h 340"/>
                <a:gd name="T74" fmla="*/ 219 w 340"/>
                <a:gd name="T75" fmla="*/ 6 h 340"/>
                <a:gd name="T76" fmla="*/ 203 w 340"/>
                <a:gd name="T77" fmla="*/ 2 h 340"/>
                <a:gd name="T78" fmla="*/ 186 w 340"/>
                <a:gd name="T79" fmla="*/ 0 h 340"/>
                <a:gd name="T80" fmla="*/ 170 w 340"/>
                <a:gd name="T81" fmla="*/ 0 h 340"/>
                <a:gd name="T82" fmla="*/ 135 w 340"/>
                <a:gd name="T83" fmla="*/ 2 h 340"/>
                <a:gd name="T84" fmla="*/ 104 w 340"/>
                <a:gd name="T85" fmla="*/ 12 h 340"/>
                <a:gd name="T86" fmla="*/ 76 w 340"/>
                <a:gd name="T87" fmla="*/ 27 h 340"/>
                <a:gd name="T88" fmla="*/ 50 w 340"/>
                <a:gd name="T89" fmla="*/ 50 h 340"/>
                <a:gd name="T90" fmla="*/ 27 w 340"/>
                <a:gd name="T91" fmla="*/ 76 h 340"/>
                <a:gd name="T92" fmla="*/ 13 w 340"/>
                <a:gd name="T93" fmla="*/ 104 h 340"/>
                <a:gd name="T94" fmla="*/ 2 w 340"/>
                <a:gd name="T95" fmla="*/ 135 h 340"/>
                <a:gd name="T96" fmla="*/ 0 w 340"/>
                <a:gd name="T97" fmla="*/ 170 h 340"/>
                <a:gd name="T98" fmla="*/ 0 w 340"/>
                <a:gd name="T99" fmla="*/ 186 h 340"/>
                <a:gd name="T100" fmla="*/ 2 w 340"/>
                <a:gd name="T101" fmla="*/ 203 h 340"/>
                <a:gd name="T102" fmla="*/ 6 w 340"/>
                <a:gd name="T103" fmla="*/ 219 h 340"/>
                <a:gd name="T104" fmla="*/ 13 w 340"/>
                <a:gd name="T105" fmla="*/ 235 h 340"/>
                <a:gd name="T106" fmla="*/ 18 w 340"/>
                <a:gd name="T107" fmla="*/ 248 h 340"/>
                <a:gd name="T108" fmla="*/ 27 w 340"/>
                <a:gd name="T109" fmla="*/ 263 h 340"/>
                <a:gd name="T110" fmla="*/ 38 w 340"/>
                <a:gd name="T111" fmla="*/ 276 h 340"/>
                <a:gd name="T112" fmla="*/ 5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290"/>
                  </a:moveTo>
                  <a:lnTo>
                    <a:pt x="62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6" name="Freeform 183">
              <a:extLst>
                <a:ext uri="{FF2B5EF4-FFF2-40B4-BE49-F238E27FC236}">
                  <a16:creationId xmlns:a16="http://schemas.microsoft.com/office/drawing/2014/main" id="{8867BC1E-0053-6D63-28D6-7648FD0D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3481388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1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7" name="Freeform 184">
              <a:extLst>
                <a:ext uri="{FF2B5EF4-FFF2-40B4-BE49-F238E27FC236}">
                  <a16:creationId xmlns:a16="http://schemas.microsoft.com/office/drawing/2014/main" id="{5446A1AA-251B-B9E9-9104-37CFA8D23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39036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7 h 340"/>
                <a:gd name="T18" fmla="*/ 248 w 340"/>
                <a:gd name="T19" fmla="*/ 18 h 340"/>
                <a:gd name="T20" fmla="*/ 234 w 340"/>
                <a:gd name="T21" fmla="*/ 13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3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7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4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7 h 340"/>
                <a:gd name="T96" fmla="*/ 311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8" name="Freeform 185">
              <a:extLst>
                <a:ext uri="{FF2B5EF4-FFF2-40B4-BE49-F238E27FC236}">
                  <a16:creationId xmlns:a16="http://schemas.microsoft.com/office/drawing/2014/main" id="{0548E31D-471C-A835-FC9D-B8330706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835400"/>
              <a:ext cx="107950" cy="106363"/>
            </a:xfrm>
            <a:custGeom>
              <a:avLst/>
              <a:gdLst>
                <a:gd name="T0" fmla="*/ 340 w 340"/>
                <a:gd name="T1" fmla="*/ 170 h 339"/>
                <a:gd name="T2" fmla="*/ 339 w 340"/>
                <a:gd name="T3" fmla="*/ 151 h 339"/>
                <a:gd name="T4" fmla="*/ 336 w 340"/>
                <a:gd name="T5" fmla="*/ 134 h 339"/>
                <a:gd name="T6" fmla="*/ 327 w 340"/>
                <a:gd name="T7" fmla="*/ 104 h 339"/>
                <a:gd name="T8" fmla="*/ 311 w 340"/>
                <a:gd name="T9" fmla="*/ 76 h 339"/>
                <a:gd name="T10" fmla="*/ 301 w 340"/>
                <a:gd name="T11" fmla="*/ 62 h 339"/>
                <a:gd name="T12" fmla="*/ 290 w 340"/>
                <a:gd name="T13" fmla="*/ 49 h 339"/>
                <a:gd name="T14" fmla="*/ 276 w 340"/>
                <a:gd name="T15" fmla="*/ 37 h 339"/>
                <a:gd name="T16" fmla="*/ 263 w 340"/>
                <a:gd name="T17" fmla="*/ 27 h 339"/>
                <a:gd name="T18" fmla="*/ 248 w 340"/>
                <a:gd name="T19" fmla="*/ 18 h 339"/>
                <a:gd name="T20" fmla="*/ 234 w 340"/>
                <a:gd name="T21" fmla="*/ 12 h 339"/>
                <a:gd name="T22" fmla="*/ 219 w 340"/>
                <a:gd name="T23" fmla="*/ 5 h 339"/>
                <a:gd name="T24" fmla="*/ 203 w 340"/>
                <a:gd name="T25" fmla="*/ 2 h 339"/>
                <a:gd name="T26" fmla="*/ 186 w 340"/>
                <a:gd name="T27" fmla="*/ 0 h 339"/>
                <a:gd name="T28" fmla="*/ 170 w 340"/>
                <a:gd name="T29" fmla="*/ 0 h 339"/>
                <a:gd name="T30" fmla="*/ 135 w 340"/>
                <a:gd name="T31" fmla="*/ 2 h 339"/>
                <a:gd name="T32" fmla="*/ 104 w 340"/>
                <a:gd name="T33" fmla="*/ 12 h 339"/>
                <a:gd name="T34" fmla="*/ 76 w 340"/>
                <a:gd name="T35" fmla="*/ 27 h 339"/>
                <a:gd name="T36" fmla="*/ 50 w 340"/>
                <a:gd name="T37" fmla="*/ 49 h 339"/>
                <a:gd name="T38" fmla="*/ 27 w 340"/>
                <a:gd name="T39" fmla="*/ 76 h 339"/>
                <a:gd name="T40" fmla="*/ 13 w 340"/>
                <a:gd name="T41" fmla="*/ 104 h 339"/>
                <a:gd name="T42" fmla="*/ 2 w 340"/>
                <a:gd name="T43" fmla="*/ 134 h 339"/>
                <a:gd name="T44" fmla="*/ 0 w 340"/>
                <a:gd name="T45" fmla="*/ 170 h 339"/>
                <a:gd name="T46" fmla="*/ 0 w 340"/>
                <a:gd name="T47" fmla="*/ 185 h 339"/>
                <a:gd name="T48" fmla="*/ 2 w 340"/>
                <a:gd name="T49" fmla="*/ 202 h 339"/>
                <a:gd name="T50" fmla="*/ 6 w 340"/>
                <a:gd name="T51" fmla="*/ 218 h 339"/>
                <a:gd name="T52" fmla="*/ 13 w 340"/>
                <a:gd name="T53" fmla="*/ 234 h 339"/>
                <a:gd name="T54" fmla="*/ 18 w 340"/>
                <a:gd name="T55" fmla="*/ 248 h 339"/>
                <a:gd name="T56" fmla="*/ 27 w 340"/>
                <a:gd name="T57" fmla="*/ 262 h 339"/>
                <a:gd name="T58" fmla="*/ 37 w 340"/>
                <a:gd name="T59" fmla="*/ 276 h 339"/>
                <a:gd name="T60" fmla="*/ 50 w 340"/>
                <a:gd name="T61" fmla="*/ 290 h 339"/>
                <a:gd name="T62" fmla="*/ 62 w 340"/>
                <a:gd name="T63" fmla="*/ 301 h 339"/>
                <a:gd name="T64" fmla="*/ 76 w 340"/>
                <a:gd name="T65" fmla="*/ 311 h 339"/>
                <a:gd name="T66" fmla="*/ 104 w 340"/>
                <a:gd name="T67" fmla="*/ 327 h 339"/>
                <a:gd name="T68" fmla="*/ 135 w 340"/>
                <a:gd name="T69" fmla="*/ 336 h 339"/>
                <a:gd name="T70" fmla="*/ 152 w 340"/>
                <a:gd name="T71" fmla="*/ 338 h 339"/>
                <a:gd name="T72" fmla="*/ 170 w 340"/>
                <a:gd name="T73" fmla="*/ 339 h 339"/>
                <a:gd name="T74" fmla="*/ 186 w 340"/>
                <a:gd name="T75" fmla="*/ 338 h 339"/>
                <a:gd name="T76" fmla="*/ 203 w 340"/>
                <a:gd name="T77" fmla="*/ 336 h 339"/>
                <a:gd name="T78" fmla="*/ 219 w 340"/>
                <a:gd name="T79" fmla="*/ 332 h 339"/>
                <a:gd name="T80" fmla="*/ 234 w 340"/>
                <a:gd name="T81" fmla="*/ 327 h 339"/>
                <a:gd name="T82" fmla="*/ 248 w 340"/>
                <a:gd name="T83" fmla="*/ 319 h 339"/>
                <a:gd name="T84" fmla="*/ 255 w 340"/>
                <a:gd name="T85" fmla="*/ 315 h 339"/>
                <a:gd name="T86" fmla="*/ 258 w 340"/>
                <a:gd name="T87" fmla="*/ 312 h 339"/>
                <a:gd name="T88" fmla="*/ 263 w 340"/>
                <a:gd name="T89" fmla="*/ 311 h 339"/>
                <a:gd name="T90" fmla="*/ 276 w 340"/>
                <a:gd name="T91" fmla="*/ 301 h 339"/>
                <a:gd name="T92" fmla="*/ 290 w 340"/>
                <a:gd name="T93" fmla="*/ 290 h 339"/>
                <a:gd name="T94" fmla="*/ 301 w 340"/>
                <a:gd name="T95" fmla="*/ 276 h 339"/>
                <a:gd name="T96" fmla="*/ 311 w 340"/>
                <a:gd name="T97" fmla="*/ 262 h 339"/>
                <a:gd name="T98" fmla="*/ 313 w 340"/>
                <a:gd name="T99" fmla="*/ 258 h 339"/>
                <a:gd name="T100" fmla="*/ 315 w 340"/>
                <a:gd name="T101" fmla="*/ 255 h 339"/>
                <a:gd name="T102" fmla="*/ 319 w 340"/>
                <a:gd name="T103" fmla="*/ 248 h 339"/>
                <a:gd name="T104" fmla="*/ 327 w 340"/>
                <a:gd name="T105" fmla="*/ 234 h 339"/>
                <a:gd name="T106" fmla="*/ 332 w 340"/>
                <a:gd name="T107" fmla="*/ 218 h 339"/>
                <a:gd name="T108" fmla="*/ 336 w 340"/>
                <a:gd name="T109" fmla="*/ 202 h 339"/>
                <a:gd name="T110" fmla="*/ 339 w 340"/>
                <a:gd name="T111" fmla="*/ 185 h 339"/>
                <a:gd name="T112" fmla="*/ 340 w 340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9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9" y="185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79" name="Freeform 186">
              <a:extLst>
                <a:ext uri="{FF2B5EF4-FFF2-40B4-BE49-F238E27FC236}">
                  <a16:creationId xmlns:a16="http://schemas.microsoft.com/office/drawing/2014/main" id="{F9CC5F6E-A0AB-BEC3-AD75-012C462C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63" y="3835400"/>
              <a:ext cx="107950" cy="106363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6 h 339"/>
                <a:gd name="T10" fmla="*/ 301 w 339"/>
                <a:gd name="T11" fmla="*/ 62 h 339"/>
                <a:gd name="T12" fmla="*/ 289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69 w 339"/>
                <a:gd name="T29" fmla="*/ 0 h 339"/>
                <a:gd name="T30" fmla="*/ 134 w 339"/>
                <a:gd name="T31" fmla="*/ 2 h 339"/>
                <a:gd name="T32" fmla="*/ 104 w 339"/>
                <a:gd name="T33" fmla="*/ 12 h 339"/>
                <a:gd name="T34" fmla="*/ 75 w 339"/>
                <a:gd name="T35" fmla="*/ 27 h 339"/>
                <a:gd name="T36" fmla="*/ 49 w 339"/>
                <a:gd name="T37" fmla="*/ 49 h 339"/>
                <a:gd name="T38" fmla="*/ 27 w 339"/>
                <a:gd name="T39" fmla="*/ 76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49 w 339"/>
                <a:gd name="T61" fmla="*/ 290 h 339"/>
                <a:gd name="T62" fmla="*/ 62 w 339"/>
                <a:gd name="T63" fmla="*/ 301 h 339"/>
                <a:gd name="T64" fmla="*/ 75 w 339"/>
                <a:gd name="T65" fmla="*/ 311 h 339"/>
                <a:gd name="T66" fmla="*/ 104 w 339"/>
                <a:gd name="T67" fmla="*/ 327 h 339"/>
                <a:gd name="T68" fmla="*/ 134 w 339"/>
                <a:gd name="T69" fmla="*/ 336 h 339"/>
                <a:gd name="T70" fmla="*/ 151 w 339"/>
                <a:gd name="T71" fmla="*/ 338 h 339"/>
                <a:gd name="T72" fmla="*/ 169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4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89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4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0" name="Freeform 187">
              <a:extLst>
                <a:ext uri="{FF2B5EF4-FFF2-40B4-BE49-F238E27FC236}">
                  <a16:creationId xmlns:a16="http://schemas.microsoft.com/office/drawing/2014/main" id="{0F9DA4BD-18F3-2274-B016-A218EDEE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95713"/>
              <a:ext cx="107950" cy="107950"/>
            </a:xfrm>
            <a:custGeom>
              <a:avLst/>
              <a:gdLst>
                <a:gd name="T0" fmla="*/ 50 w 340"/>
                <a:gd name="T1" fmla="*/ 50 h 340"/>
                <a:gd name="T2" fmla="*/ 27 w 340"/>
                <a:gd name="T3" fmla="*/ 76 h 340"/>
                <a:gd name="T4" fmla="*/ 13 w 340"/>
                <a:gd name="T5" fmla="*/ 104 h 340"/>
                <a:gd name="T6" fmla="*/ 2 w 340"/>
                <a:gd name="T7" fmla="*/ 135 h 340"/>
                <a:gd name="T8" fmla="*/ 0 w 340"/>
                <a:gd name="T9" fmla="*/ 170 h 340"/>
                <a:gd name="T10" fmla="*/ 0 w 340"/>
                <a:gd name="T11" fmla="*/ 186 h 340"/>
                <a:gd name="T12" fmla="*/ 2 w 340"/>
                <a:gd name="T13" fmla="*/ 203 h 340"/>
                <a:gd name="T14" fmla="*/ 6 w 340"/>
                <a:gd name="T15" fmla="*/ 219 h 340"/>
                <a:gd name="T16" fmla="*/ 13 w 340"/>
                <a:gd name="T17" fmla="*/ 235 h 340"/>
                <a:gd name="T18" fmla="*/ 18 w 340"/>
                <a:gd name="T19" fmla="*/ 248 h 340"/>
                <a:gd name="T20" fmla="*/ 27 w 340"/>
                <a:gd name="T21" fmla="*/ 263 h 340"/>
                <a:gd name="T22" fmla="*/ 38 w 340"/>
                <a:gd name="T23" fmla="*/ 277 h 340"/>
                <a:gd name="T24" fmla="*/ 50 w 340"/>
                <a:gd name="T25" fmla="*/ 290 h 340"/>
                <a:gd name="T26" fmla="*/ 62 w 340"/>
                <a:gd name="T27" fmla="*/ 302 h 340"/>
                <a:gd name="T28" fmla="*/ 76 w 340"/>
                <a:gd name="T29" fmla="*/ 312 h 340"/>
                <a:gd name="T30" fmla="*/ 104 w 340"/>
                <a:gd name="T31" fmla="*/ 328 h 340"/>
                <a:gd name="T32" fmla="*/ 135 w 340"/>
                <a:gd name="T33" fmla="*/ 337 h 340"/>
                <a:gd name="T34" fmla="*/ 152 w 340"/>
                <a:gd name="T35" fmla="*/ 339 h 340"/>
                <a:gd name="T36" fmla="*/ 170 w 340"/>
                <a:gd name="T37" fmla="*/ 340 h 340"/>
                <a:gd name="T38" fmla="*/ 186 w 340"/>
                <a:gd name="T39" fmla="*/ 339 h 340"/>
                <a:gd name="T40" fmla="*/ 203 w 340"/>
                <a:gd name="T41" fmla="*/ 337 h 340"/>
                <a:gd name="T42" fmla="*/ 219 w 340"/>
                <a:gd name="T43" fmla="*/ 332 h 340"/>
                <a:gd name="T44" fmla="*/ 235 w 340"/>
                <a:gd name="T45" fmla="*/ 328 h 340"/>
                <a:gd name="T46" fmla="*/ 248 w 340"/>
                <a:gd name="T47" fmla="*/ 320 h 340"/>
                <a:gd name="T48" fmla="*/ 255 w 340"/>
                <a:gd name="T49" fmla="*/ 315 h 340"/>
                <a:gd name="T50" fmla="*/ 258 w 340"/>
                <a:gd name="T51" fmla="*/ 313 h 340"/>
                <a:gd name="T52" fmla="*/ 263 w 340"/>
                <a:gd name="T53" fmla="*/ 312 h 340"/>
                <a:gd name="T54" fmla="*/ 276 w 340"/>
                <a:gd name="T55" fmla="*/ 302 h 340"/>
                <a:gd name="T56" fmla="*/ 290 w 340"/>
                <a:gd name="T57" fmla="*/ 290 h 340"/>
                <a:gd name="T58" fmla="*/ 301 w 340"/>
                <a:gd name="T59" fmla="*/ 277 h 340"/>
                <a:gd name="T60" fmla="*/ 311 w 340"/>
                <a:gd name="T61" fmla="*/ 263 h 340"/>
                <a:gd name="T62" fmla="*/ 313 w 340"/>
                <a:gd name="T63" fmla="*/ 259 h 340"/>
                <a:gd name="T64" fmla="*/ 315 w 340"/>
                <a:gd name="T65" fmla="*/ 255 h 340"/>
                <a:gd name="T66" fmla="*/ 319 w 340"/>
                <a:gd name="T67" fmla="*/ 248 h 340"/>
                <a:gd name="T68" fmla="*/ 327 w 340"/>
                <a:gd name="T69" fmla="*/ 235 h 340"/>
                <a:gd name="T70" fmla="*/ 332 w 340"/>
                <a:gd name="T71" fmla="*/ 219 h 340"/>
                <a:gd name="T72" fmla="*/ 336 w 340"/>
                <a:gd name="T73" fmla="*/ 203 h 340"/>
                <a:gd name="T74" fmla="*/ 339 w 340"/>
                <a:gd name="T75" fmla="*/ 186 h 340"/>
                <a:gd name="T76" fmla="*/ 340 w 340"/>
                <a:gd name="T77" fmla="*/ 170 h 340"/>
                <a:gd name="T78" fmla="*/ 339 w 340"/>
                <a:gd name="T79" fmla="*/ 152 h 340"/>
                <a:gd name="T80" fmla="*/ 336 w 340"/>
                <a:gd name="T81" fmla="*/ 135 h 340"/>
                <a:gd name="T82" fmla="*/ 327 w 340"/>
                <a:gd name="T83" fmla="*/ 104 h 340"/>
                <a:gd name="T84" fmla="*/ 311 w 340"/>
                <a:gd name="T85" fmla="*/ 76 h 340"/>
                <a:gd name="T86" fmla="*/ 301 w 340"/>
                <a:gd name="T87" fmla="*/ 63 h 340"/>
                <a:gd name="T88" fmla="*/ 290 w 340"/>
                <a:gd name="T89" fmla="*/ 50 h 340"/>
                <a:gd name="T90" fmla="*/ 276 w 340"/>
                <a:gd name="T91" fmla="*/ 38 h 340"/>
                <a:gd name="T92" fmla="*/ 263 w 340"/>
                <a:gd name="T93" fmla="*/ 27 h 340"/>
                <a:gd name="T94" fmla="*/ 248 w 340"/>
                <a:gd name="T95" fmla="*/ 18 h 340"/>
                <a:gd name="T96" fmla="*/ 235 w 340"/>
                <a:gd name="T97" fmla="*/ 13 h 340"/>
                <a:gd name="T98" fmla="*/ 219 w 340"/>
                <a:gd name="T99" fmla="*/ 6 h 340"/>
                <a:gd name="T100" fmla="*/ 203 w 340"/>
                <a:gd name="T101" fmla="*/ 3 h 340"/>
                <a:gd name="T102" fmla="*/ 186 w 340"/>
                <a:gd name="T103" fmla="*/ 0 h 340"/>
                <a:gd name="T104" fmla="*/ 170 w 340"/>
                <a:gd name="T105" fmla="*/ 0 h 340"/>
                <a:gd name="T106" fmla="*/ 135 w 340"/>
                <a:gd name="T107" fmla="*/ 3 h 340"/>
                <a:gd name="T108" fmla="*/ 104 w 340"/>
                <a:gd name="T109" fmla="*/ 13 h 340"/>
                <a:gd name="T110" fmla="*/ 76 w 340"/>
                <a:gd name="T111" fmla="*/ 27 h 340"/>
                <a:gd name="T112" fmla="*/ 50 w 340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50" y="50"/>
                  </a:move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1" name="Freeform 188">
              <a:extLst>
                <a:ext uri="{FF2B5EF4-FFF2-40B4-BE49-F238E27FC236}">
                  <a16:creationId xmlns:a16="http://schemas.microsoft.com/office/drawing/2014/main" id="{FDB57635-9A5D-9E3A-0351-803BF6757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90888"/>
              <a:ext cx="107950" cy="107950"/>
            </a:xfrm>
            <a:custGeom>
              <a:avLst/>
              <a:gdLst>
                <a:gd name="T0" fmla="*/ 169 w 339"/>
                <a:gd name="T1" fmla="*/ 0 h 340"/>
                <a:gd name="T2" fmla="*/ 134 w 339"/>
                <a:gd name="T3" fmla="*/ 2 h 340"/>
                <a:gd name="T4" fmla="*/ 104 w 339"/>
                <a:gd name="T5" fmla="*/ 12 h 340"/>
                <a:gd name="T6" fmla="*/ 75 w 339"/>
                <a:gd name="T7" fmla="*/ 27 h 340"/>
                <a:gd name="T8" fmla="*/ 49 w 339"/>
                <a:gd name="T9" fmla="*/ 50 h 340"/>
                <a:gd name="T10" fmla="*/ 27 w 339"/>
                <a:gd name="T11" fmla="*/ 76 h 340"/>
                <a:gd name="T12" fmla="*/ 12 w 339"/>
                <a:gd name="T13" fmla="*/ 104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4 h 340"/>
                <a:gd name="T26" fmla="*/ 18 w 339"/>
                <a:gd name="T27" fmla="*/ 248 h 340"/>
                <a:gd name="T28" fmla="*/ 27 w 339"/>
                <a:gd name="T29" fmla="*/ 263 h 340"/>
                <a:gd name="T30" fmla="*/ 37 w 339"/>
                <a:gd name="T31" fmla="*/ 276 h 340"/>
                <a:gd name="T32" fmla="*/ 49 w 339"/>
                <a:gd name="T33" fmla="*/ 290 h 340"/>
                <a:gd name="T34" fmla="*/ 62 w 339"/>
                <a:gd name="T35" fmla="*/ 301 h 340"/>
                <a:gd name="T36" fmla="*/ 75 w 339"/>
                <a:gd name="T37" fmla="*/ 311 h 340"/>
                <a:gd name="T38" fmla="*/ 104 w 339"/>
                <a:gd name="T39" fmla="*/ 327 h 340"/>
                <a:gd name="T40" fmla="*/ 134 w 339"/>
                <a:gd name="T41" fmla="*/ 336 h 340"/>
                <a:gd name="T42" fmla="*/ 151 w 339"/>
                <a:gd name="T43" fmla="*/ 339 h 340"/>
                <a:gd name="T44" fmla="*/ 169 w 339"/>
                <a:gd name="T45" fmla="*/ 340 h 340"/>
                <a:gd name="T46" fmla="*/ 185 w 339"/>
                <a:gd name="T47" fmla="*/ 339 h 340"/>
                <a:gd name="T48" fmla="*/ 202 w 339"/>
                <a:gd name="T49" fmla="*/ 336 h 340"/>
                <a:gd name="T50" fmla="*/ 218 w 339"/>
                <a:gd name="T51" fmla="*/ 332 h 340"/>
                <a:gd name="T52" fmla="*/ 234 w 339"/>
                <a:gd name="T53" fmla="*/ 327 h 340"/>
                <a:gd name="T54" fmla="*/ 247 w 339"/>
                <a:gd name="T55" fmla="*/ 319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1 h 340"/>
                <a:gd name="T62" fmla="*/ 276 w 339"/>
                <a:gd name="T63" fmla="*/ 301 h 340"/>
                <a:gd name="T64" fmla="*/ 289 w 339"/>
                <a:gd name="T65" fmla="*/ 290 h 340"/>
                <a:gd name="T66" fmla="*/ 301 w 339"/>
                <a:gd name="T67" fmla="*/ 276 h 340"/>
                <a:gd name="T68" fmla="*/ 311 w 339"/>
                <a:gd name="T69" fmla="*/ 263 h 340"/>
                <a:gd name="T70" fmla="*/ 312 w 339"/>
                <a:gd name="T71" fmla="*/ 258 h 340"/>
                <a:gd name="T72" fmla="*/ 314 w 339"/>
                <a:gd name="T73" fmla="*/ 255 h 340"/>
                <a:gd name="T74" fmla="*/ 319 w 339"/>
                <a:gd name="T75" fmla="*/ 248 h 340"/>
                <a:gd name="T76" fmla="*/ 327 w 339"/>
                <a:gd name="T77" fmla="*/ 234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4 h 340"/>
                <a:gd name="T92" fmla="*/ 311 w 339"/>
                <a:gd name="T93" fmla="*/ 76 h 340"/>
                <a:gd name="T94" fmla="*/ 301 w 339"/>
                <a:gd name="T95" fmla="*/ 62 h 340"/>
                <a:gd name="T96" fmla="*/ 289 w 339"/>
                <a:gd name="T97" fmla="*/ 50 h 340"/>
                <a:gd name="T98" fmla="*/ 276 w 339"/>
                <a:gd name="T99" fmla="*/ 37 h 340"/>
                <a:gd name="T100" fmla="*/ 262 w 339"/>
                <a:gd name="T101" fmla="*/ 27 h 340"/>
                <a:gd name="T102" fmla="*/ 247 w 339"/>
                <a:gd name="T103" fmla="*/ 18 h 340"/>
                <a:gd name="T104" fmla="*/ 234 w 339"/>
                <a:gd name="T105" fmla="*/ 12 h 340"/>
                <a:gd name="T106" fmla="*/ 218 w 339"/>
                <a:gd name="T107" fmla="*/ 6 h 340"/>
                <a:gd name="T108" fmla="*/ 202 w 339"/>
                <a:gd name="T109" fmla="*/ 2 h 340"/>
                <a:gd name="T110" fmla="*/ 185 w 339"/>
                <a:gd name="T111" fmla="*/ 0 h 340"/>
                <a:gd name="T112" fmla="*/ 169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0"/>
                  </a:move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2" name="Freeform 189">
              <a:extLst>
                <a:ext uri="{FF2B5EF4-FFF2-40B4-BE49-F238E27FC236}">
                  <a16:creationId xmlns:a16="http://schemas.microsoft.com/office/drawing/2014/main" id="{92680F68-D244-DE9B-6F46-C9723186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4037013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3 h 340"/>
                <a:gd name="T4" fmla="*/ 104 w 340"/>
                <a:gd name="T5" fmla="*/ 13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5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9 h 340"/>
                <a:gd name="T24" fmla="*/ 13 w 340"/>
                <a:gd name="T25" fmla="*/ 235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7 h 340"/>
                <a:gd name="T32" fmla="*/ 50 w 340"/>
                <a:gd name="T33" fmla="*/ 290 h 340"/>
                <a:gd name="T34" fmla="*/ 62 w 340"/>
                <a:gd name="T35" fmla="*/ 302 h 340"/>
                <a:gd name="T36" fmla="*/ 76 w 340"/>
                <a:gd name="T37" fmla="*/ 312 h 340"/>
                <a:gd name="T38" fmla="*/ 104 w 340"/>
                <a:gd name="T39" fmla="*/ 328 h 340"/>
                <a:gd name="T40" fmla="*/ 135 w 340"/>
                <a:gd name="T41" fmla="*/ 337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7 h 340"/>
                <a:gd name="T50" fmla="*/ 219 w 340"/>
                <a:gd name="T51" fmla="*/ 332 h 340"/>
                <a:gd name="T52" fmla="*/ 234 w 340"/>
                <a:gd name="T53" fmla="*/ 328 h 340"/>
                <a:gd name="T54" fmla="*/ 248 w 340"/>
                <a:gd name="T55" fmla="*/ 320 h 340"/>
                <a:gd name="T56" fmla="*/ 255 w 340"/>
                <a:gd name="T57" fmla="*/ 315 h 340"/>
                <a:gd name="T58" fmla="*/ 258 w 340"/>
                <a:gd name="T59" fmla="*/ 313 h 340"/>
                <a:gd name="T60" fmla="*/ 263 w 340"/>
                <a:gd name="T61" fmla="*/ 312 h 340"/>
                <a:gd name="T62" fmla="*/ 276 w 340"/>
                <a:gd name="T63" fmla="*/ 302 h 340"/>
                <a:gd name="T64" fmla="*/ 290 w 340"/>
                <a:gd name="T65" fmla="*/ 290 h 340"/>
                <a:gd name="T66" fmla="*/ 301 w 340"/>
                <a:gd name="T67" fmla="*/ 277 h 340"/>
                <a:gd name="T68" fmla="*/ 311 w 340"/>
                <a:gd name="T69" fmla="*/ 263 h 340"/>
                <a:gd name="T70" fmla="*/ 312 w 340"/>
                <a:gd name="T71" fmla="*/ 259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5 h 340"/>
                <a:gd name="T78" fmla="*/ 332 w 340"/>
                <a:gd name="T79" fmla="*/ 219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5 h 340"/>
                <a:gd name="T92" fmla="*/ 311 w 340"/>
                <a:gd name="T93" fmla="*/ 76 h 340"/>
                <a:gd name="T94" fmla="*/ 301 w 340"/>
                <a:gd name="T95" fmla="*/ 63 h 340"/>
                <a:gd name="T96" fmla="*/ 290 w 340"/>
                <a:gd name="T97" fmla="*/ 50 h 340"/>
                <a:gd name="T98" fmla="*/ 276 w 340"/>
                <a:gd name="T99" fmla="*/ 38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3 h 340"/>
                <a:gd name="T106" fmla="*/ 219 w 340"/>
                <a:gd name="T107" fmla="*/ 6 h 340"/>
                <a:gd name="T108" fmla="*/ 203 w 340"/>
                <a:gd name="T109" fmla="*/ 3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3" name="Freeform 190">
              <a:extLst>
                <a:ext uri="{FF2B5EF4-FFF2-40B4-BE49-F238E27FC236}">
                  <a16:creationId xmlns:a16="http://schemas.microsoft.com/office/drawing/2014/main" id="{85542E12-ECDB-77E6-41D0-E2F2659D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138" y="39973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5 h 340"/>
                <a:gd name="T20" fmla="*/ 2 w 340"/>
                <a:gd name="T21" fmla="*/ 202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2 h 340"/>
                <a:gd name="T82" fmla="*/ 339 w 340"/>
                <a:gd name="T83" fmla="*/ 185 h 340"/>
                <a:gd name="T84" fmla="*/ 340 w 340"/>
                <a:gd name="T85" fmla="*/ 170 h 340"/>
                <a:gd name="T86" fmla="*/ 339 w 340"/>
                <a:gd name="T87" fmla="*/ 151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4" name="Freeform 191">
              <a:extLst>
                <a:ext uri="{FF2B5EF4-FFF2-40B4-BE49-F238E27FC236}">
                  <a16:creationId xmlns:a16="http://schemas.microsoft.com/office/drawing/2014/main" id="{BA20A113-C09A-7043-7958-EF4454B2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3929063"/>
              <a:ext cx="106362" cy="107950"/>
            </a:xfrm>
            <a:custGeom>
              <a:avLst/>
              <a:gdLst>
                <a:gd name="T0" fmla="*/ 170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6 w 339"/>
                <a:gd name="T7" fmla="*/ 28 h 340"/>
                <a:gd name="T8" fmla="*/ 50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50 w 339"/>
                <a:gd name="T33" fmla="*/ 290 h 340"/>
                <a:gd name="T34" fmla="*/ 62 w 339"/>
                <a:gd name="T35" fmla="*/ 302 h 340"/>
                <a:gd name="T36" fmla="*/ 76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70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8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90 w 339"/>
                <a:gd name="T65" fmla="*/ 290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90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8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70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C09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5" name="Freeform 192">
              <a:extLst>
                <a:ext uri="{FF2B5EF4-FFF2-40B4-BE49-F238E27FC236}">
                  <a16:creationId xmlns:a16="http://schemas.microsoft.com/office/drawing/2014/main" id="{E12C6534-0A58-4B1D-3A58-C53A32261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150" y="3700463"/>
              <a:ext cx="106362" cy="107950"/>
            </a:xfrm>
            <a:custGeom>
              <a:avLst/>
              <a:gdLst>
                <a:gd name="T0" fmla="*/ 289 w 339"/>
                <a:gd name="T1" fmla="*/ 50 h 340"/>
                <a:gd name="T2" fmla="*/ 276 w 339"/>
                <a:gd name="T3" fmla="*/ 37 h 340"/>
                <a:gd name="T4" fmla="*/ 262 w 339"/>
                <a:gd name="T5" fmla="*/ 27 h 340"/>
                <a:gd name="T6" fmla="*/ 248 w 339"/>
                <a:gd name="T7" fmla="*/ 18 h 340"/>
                <a:gd name="T8" fmla="*/ 234 w 339"/>
                <a:gd name="T9" fmla="*/ 12 h 340"/>
                <a:gd name="T10" fmla="*/ 218 w 339"/>
                <a:gd name="T11" fmla="*/ 6 h 340"/>
                <a:gd name="T12" fmla="*/ 202 w 339"/>
                <a:gd name="T13" fmla="*/ 2 h 340"/>
                <a:gd name="T14" fmla="*/ 185 w 339"/>
                <a:gd name="T15" fmla="*/ 0 h 340"/>
                <a:gd name="T16" fmla="*/ 169 w 339"/>
                <a:gd name="T17" fmla="*/ 0 h 340"/>
                <a:gd name="T18" fmla="*/ 134 w 339"/>
                <a:gd name="T19" fmla="*/ 2 h 340"/>
                <a:gd name="T20" fmla="*/ 104 w 339"/>
                <a:gd name="T21" fmla="*/ 12 h 340"/>
                <a:gd name="T22" fmla="*/ 76 w 339"/>
                <a:gd name="T23" fmla="*/ 27 h 340"/>
                <a:gd name="T24" fmla="*/ 49 w 339"/>
                <a:gd name="T25" fmla="*/ 50 h 340"/>
                <a:gd name="T26" fmla="*/ 27 w 339"/>
                <a:gd name="T27" fmla="*/ 76 h 340"/>
                <a:gd name="T28" fmla="*/ 12 w 339"/>
                <a:gd name="T29" fmla="*/ 104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4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6 h 340"/>
                <a:gd name="T48" fmla="*/ 49 w 339"/>
                <a:gd name="T49" fmla="*/ 290 h 340"/>
                <a:gd name="T50" fmla="*/ 62 w 339"/>
                <a:gd name="T51" fmla="*/ 301 h 340"/>
                <a:gd name="T52" fmla="*/ 76 w 339"/>
                <a:gd name="T53" fmla="*/ 311 h 340"/>
                <a:gd name="T54" fmla="*/ 104 w 339"/>
                <a:gd name="T55" fmla="*/ 327 h 340"/>
                <a:gd name="T56" fmla="*/ 134 w 339"/>
                <a:gd name="T57" fmla="*/ 336 h 340"/>
                <a:gd name="T58" fmla="*/ 151 w 339"/>
                <a:gd name="T59" fmla="*/ 339 h 340"/>
                <a:gd name="T60" fmla="*/ 169 w 339"/>
                <a:gd name="T61" fmla="*/ 340 h 340"/>
                <a:gd name="T62" fmla="*/ 185 w 339"/>
                <a:gd name="T63" fmla="*/ 339 h 340"/>
                <a:gd name="T64" fmla="*/ 202 w 339"/>
                <a:gd name="T65" fmla="*/ 336 h 340"/>
                <a:gd name="T66" fmla="*/ 218 w 339"/>
                <a:gd name="T67" fmla="*/ 332 h 340"/>
                <a:gd name="T68" fmla="*/ 234 w 339"/>
                <a:gd name="T69" fmla="*/ 327 h 340"/>
                <a:gd name="T70" fmla="*/ 248 w 339"/>
                <a:gd name="T71" fmla="*/ 319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1 h 340"/>
                <a:gd name="T78" fmla="*/ 276 w 339"/>
                <a:gd name="T79" fmla="*/ 301 h 340"/>
                <a:gd name="T80" fmla="*/ 289 w 339"/>
                <a:gd name="T81" fmla="*/ 290 h 340"/>
                <a:gd name="T82" fmla="*/ 301 w 339"/>
                <a:gd name="T83" fmla="*/ 276 h 340"/>
                <a:gd name="T84" fmla="*/ 311 w 339"/>
                <a:gd name="T85" fmla="*/ 263 h 340"/>
                <a:gd name="T86" fmla="*/ 312 w 339"/>
                <a:gd name="T87" fmla="*/ 258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4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4 h 340"/>
                <a:gd name="T108" fmla="*/ 311 w 339"/>
                <a:gd name="T109" fmla="*/ 76 h 340"/>
                <a:gd name="T110" fmla="*/ 301 w 339"/>
                <a:gd name="T111" fmla="*/ 62 h 340"/>
                <a:gd name="T112" fmla="*/ 28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50"/>
                  </a:move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6" name="Freeform 193">
              <a:extLst>
                <a:ext uri="{FF2B5EF4-FFF2-40B4-BE49-F238E27FC236}">
                  <a16:creationId xmlns:a16="http://schemas.microsoft.com/office/drawing/2014/main" id="{B6D8E5DD-C44D-4566-CE85-284D517B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4191000"/>
              <a:ext cx="106362" cy="107950"/>
            </a:xfrm>
            <a:custGeom>
              <a:avLst/>
              <a:gdLst>
                <a:gd name="T0" fmla="*/ 290 w 339"/>
                <a:gd name="T1" fmla="*/ 50 h 340"/>
                <a:gd name="T2" fmla="*/ 276 w 339"/>
                <a:gd name="T3" fmla="*/ 38 h 340"/>
                <a:gd name="T4" fmla="*/ 262 w 339"/>
                <a:gd name="T5" fmla="*/ 28 h 340"/>
                <a:gd name="T6" fmla="*/ 248 w 339"/>
                <a:gd name="T7" fmla="*/ 19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3 h 340"/>
                <a:gd name="T14" fmla="*/ 185 w 339"/>
                <a:gd name="T15" fmla="*/ 0 h 340"/>
                <a:gd name="T16" fmla="*/ 170 w 339"/>
                <a:gd name="T17" fmla="*/ 0 h 340"/>
                <a:gd name="T18" fmla="*/ 134 w 339"/>
                <a:gd name="T19" fmla="*/ 3 h 340"/>
                <a:gd name="T20" fmla="*/ 104 w 339"/>
                <a:gd name="T21" fmla="*/ 13 h 340"/>
                <a:gd name="T22" fmla="*/ 76 w 339"/>
                <a:gd name="T23" fmla="*/ 28 h 340"/>
                <a:gd name="T24" fmla="*/ 50 w 339"/>
                <a:gd name="T25" fmla="*/ 50 h 340"/>
                <a:gd name="T26" fmla="*/ 27 w 339"/>
                <a:gd name="T27" fmla="*/ 76 h 340"/>
                <a:gd name="T28" fmla="*/ 12 w 339"/>
                <a:gd name="T29" fmla="*/ 105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9 h 340"/>
                <a:gd name="T44" fmla="*/ 27 w 339"/>
                <a:gd name="T45" fmla="*/ 263 h 340"/>
                <a:gd name="T46" fmla="*/ 37 w 339"/>
                <a:gd name="T47" fmla="*/ 277 h 340"/>
                <a:gd name="T48" fmla="*/ 50 w 339"/>
                <a:gd name="T49" fmla="*/ 291 h 340"/>
                <a:gd name="T50" fmla="*/ 62 w 339"/>
                <a:gd name="T51" fmla="*/ 302 h 340"/>
                <a:gd name="T52" fmla="*/ 76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70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90 w 339"/>
                <a:gd name="T81" fmla="*/ 291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9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5 h 340"/>
                <a:gd name="T108" fmla="*/ 311 w 339"/>
                <a:gd name="T109" fmla="*/ 76 h 340"/>
                <a:gd name="T110" fmla="*/ 301 w 339"/>
                <a:gd name="T111" fmla="*/ 63 h 340"/>
                <a:gd name="T112" fmla="*/ 29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50"/>
                  </a:move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1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1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7" name="Freeform 194">
              <a:extLst>
                <a:ext uri="{FF2B5EF4-FFF2-40B4-BE49-F238E27FC236}">
                  <a16:creationId xmlns:a16="http://schemas.microsoft.com/office/drawing/2014/main" id="{1C3E3185-B611-A91A-612F-3A810244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4344988"/>
              <a:ext cx="107950" cy="107950"/>
            </a:xfrm>
            <a:custGeom>
              <a:avLst/>
              <a:gdLst>
                <a:gd name="T0" fmla="*/ 289 w 339"/>
                <a:gd name="T1" fmla="*/ 50 h 340"/>
                <a:gd name="T2" fmla="*/ 276 w 339"/>
                <a:gd name="T3" fmla="*/ 38 h 340"/>
                <a:gd name="T4" fmla="*/ 262 w 339"/>
                <a:gd name="T5" fmla="*/ 28 h 340"/>
                <a:gd name="T6" fmla="*/ 248 w 339"/>
                <a:gd name="T7" fmla="*/ 18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3 h 340"/>
                <a:gd name="T14" fmla="*/ 185 w 339"/>
                <a:gd name="T15" fmla="*/ 0 h 340"/>
                <a:gd name="T16" fmla="*/ 169 w 339"/>
                <a:gd name="T17" fmla="*/ 0 h 340"/>
                <a:gd name="T18" fmla="*/ 134 w 339"/>
                <a:gd name="T19" fmla="*/ 3 h 340"/>
                <a:gd name="T20" fmla="*/ 104 w 339"/>
                <a:gd name="T21" fmla="*/ 13 h 340"/>
                <a:gd name="T22" fmla="*/ 75 w 339"/>
                <a:gd name="T23" fmla="*/ 28 h 340"/>
                <a:gd name="T24" fmla="*/ 49 w 339"/>
                <a:gd name="T25" fmla="*/ 50 h 340"/>
                <a:gd name="T26" fmla="*/ 27 w 339"/>
                <a:gd name="T27" fmla="*/ 76 h 340"/>
                <a:gd name="T28" fmla="*/ 12 w 339"/>
                <a:gd name="T29" fmla="*/ 105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7 h 340"/>
                <a:gd name="T48" fmla="*/ 49 w 339"/>
                <a:gd name="T49" fmla="*/ 290 h 340"/>
                <a:gd name="T50" fmla="*/ 62 w 339"/>
                <a:gd name="T51" fmla="*/ 302 h 340"/>
                <a:gd name="T52" fmla="*/ 75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69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89 w 339"/>
                <a:gd name="T81" fmla="*/ 290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5 h 340"/>
                <a:gd name="T108" fmla="*/ 311 w 339"/>
                <a:gd name="T109" fmla="*/ 76 h 340"/>
                <a:gd name="T110" fmla="*/ 301 w 339"/>
                <a:gd name="T111" fmla="*/ 63 h 340"/>
                <a:gd name="T112" fmla="*/ 28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50"/>
                  </a:moveTo>
                  <a:lnTo>
                    <a:pt x="276" y="38"/>
                  </a:lnTo>
                  <a:lnTo>
                    <a:pt x="262" y="28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8" name="Freeform 195">
              <a:extLst>
                <a:ext uri="{FF2B5EF4-FFF2-40B4-BE49-F238E27FC236}">
                  <a16:creationId xmlns:a16="http://schemas.microsoft.com/office/drawing/2014/main" id="{30E9D502-F125-67CB-02E4-94082709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4117975"/>
              <a:ext cx="106362" cy="107950"/>
            </a:xfrm>
            <a:custGeom>
              <a:avLst/>
              <a:gdLst>
                <a:gd name="T0" fmla="*/ 290 w 339"/>
                <a:gd name="T1" fmla="*/ 50 h 340"/>
                <a:gd name="T2" fmla="*/ 276 w 339"/>
                <a:gd name="T3" fmla="*/ 38 h 340"/>
                <a:gd name="T4" fmla="*/ 262 w 339"/>
                <a:gd name="T5" fmla="*/ 27 h 340"/>
                <a:gd name="T6" fmla="*/ 248 w 339"/>
                <a:gd name="T7" fmla="*/ 18 h 340"/>
                <a:gd name="T8" fmla="*/ 234 w 339"/>
                <a:gd name="T9" fmla="*/ 13 h 340"/>
                <a:gd name="T10" fmla="*/ 218 w 339"/>
                <a:gd name="T11" fmla="*/ 6 h 340"/>
                <a:gd name="T12" fmla="*/ 202 w 339"/>
                <a:gd name="T13" fmla="*/ 2 h 340"/>
                <a:gd name="T14" fmla="*/ 185 w 339"/>
                <a:gd name="T15" fmla="*/ 0 h 340"/>
                <a:gd name="T16" fmla="*/ 170 w 339"/>
                <a:gd name="T17" fmla="*/ 0 h 340"/>
                <a:gd name="T18" fmla="*/ 134 w 339"/>
                <a:gd name="T19" fmla="*/ 2 h 340"/>
                <a:gd name="T20" fmla="*/ 104 w 339"/>
                <a:gd name="T21" fmla="*/ 13 h 340"/>
                <a:gd name="T22" fmla="*/ 76 w 339"/>
                <a:gd name="T23" fmla="*/ 27 h 340"/>
                <a:gd name="T24" fmla="*/ 50 w 339"/>
                <a:gd name="T25" fmla="*/ 50 h 340"/>
                <a:gd name="T26" fmla="*/ 27 w 339"/>
                <a:gd name="T27" fmla="*/ 76 h 340"/>
                <a:gd name="T28" fmla="*/ 12 w 339"/>
                <a:gd name="T29" fmla="*/ 104 h 340"/>
                <a:gd name="T30" fmla="*/ 2 w 339"/>
                <a:gd name="T31" fmla="*/ 135 h 340"/>
                <a:gd name="T32" fmla="*/ 0 w 339"/>
                <a:gd name="T33" fmla="*/ 170 h 340"/>
                <a:gd name="T34" fmla="*/ 0 w 339"/>
                <a:gd name="T35" fmla="*/ 186 h 340"/>
                <a:gd name="T36" fmla="*/ 2 w 339"/>
                <a:gd name="T37" fmla="*/ 203 h 340"/>
                <a:gd name="T38" fmla="*/ 5 w 339"/>
                <a:gd name="T39" fmla="*/ 219 h 340"/>
                <a:gd name="T40" fmla="*/ 12 w 339"/>
                <a:gd name="T41" fmla="*/ 235 h 340"/>
                <a:gd name="T42" fmla="*/ 18 w 339"/>
                <a:gd name="T43" fmla="*/ 248 h 340"/>
                <a:gd name="T44" fmla="*/ 27 w 339"/>
                <a:gd name="T45" fmla="*/ 263 h 340"/>
                <a:gd name="T46" fmla="*/ 37 w 339"/>
                <a:gd name="T47" fmla="*/ 277 h 340"/>
                <a:gd name="T48" fmla="*/ 50 w 339"/>
                <a:gd name="T49" fmla="*/ 290 h 340"/>
                <a:gd name="T50" fmla="*/ 62 w 339"/>
                <a:gd name="T51" fmla="*/ 302 h 340"/>
                <a:gd name="T52" fmla="*/ 76 w 339"/>
                <a:gd name="T53" fmla="*/ 312 h 340"/>
                <a:gd name="T54" fmla="*/ 104 w 339"/>
                <a:gd name="T55" fmla="*/ 328 h 340"/>
                <a:gd name="T56" fmla="*/ 134 w 339"/>
                <a:gd name="T57" fmla="*/ 337 h 340"/>
                <a:gd name="T58" fmla="*/ 151 w 339"/>
                <a:gd name="T59" fmla="*/ 339 h 340"/>
                <a:gd name="T60" fmla="*/ 170 w 339"/>
                <a:gd name="T61" fmla="*/ 340 h 340"/>
                <a:gd name="T62" fmla="*/ 185 w 339"/>
                <a:gd name="T63" fmla="*/ 339 h 340"/>
                <a:gd name="T64" fmla="*/ 202 w 339"/>
                <a:gd name="T65" fmla="*/ 337 h 340"/>
                <a:gd name="T66" fmla="*/ 218 w 339"/>
                <a:gd name="T67" fmla="*/ 332 h 340"/>
                <a:gd name="T68" fmla="*/ 234 w 339"/>
                <a:gd name="T69" fmla="*/ 328 h 340"/>
                <a:gd name="T70" fmla="*/ 248 w 339"/>
                <a:gd name="T71" fmla="*/ 320 h 340"/>
                <a:gd name="T72" fmla="*/ 254 w 339"/>
                <a:gd name="T73" fmla="*/ 315 h 340"/>
                <a:gd name="T74" fmla="*/ 258 w 339"/>
                <a:gd name="T75" fmla="*/ 313 h 340"/>
                <a:gd name="T76" fmla="*/ 262 w 339"/>
                <a:gd name="T77" fmla="*/ 312 h 340"/>
                <a:gd name="T78" fmla="*/ 276 w 339"/>
                <a:gd name="T79" fmla="*/ 302 h 340"/>
                <a:gd name="T80" fmla="*/ 290 w 339"/>
                <a:gd name="T81" fmla="*/ 290 h 340"/>
                <a:gd name="T82" fmla="*/ 301 w 339"/>
                <a:gd name="T83" fmla="*/ 277 h 340"/>
                <a:gd name="T84" fmla="*/ 311 w 339"/>
                <a:gd name="T85" fmla="*/ 263 h 340"/>
                <a:gd name="T86" fmla="*/ 312 w 339"/>
                <a:gd name="T87" fmla="*/ 259 h 340"/>
                <a:gd name="T88" fmla="*/ 314 w 339"/>
                <a:gd name="T89" fmla="*/ 255 h 340"/>
                <a:gd name="T90" fmla="*/ 319 w 339"/>
                <a:gd name="T91" fmla="*/ 248 h 340"/>
                <a:gd name="T92" fmla="*/ 327 w 339"/>
                <a:gd name="T93" fmla="*/ 235 h 340"/>
                <a:gd name="T94" fmla="*/ 331 w 339"/>
                <a:gd name="T95" fmla="*/ 219 h 340"/>
                <a:gd name="T96" fmla="*/ 336 w 339"/>
                <a:gd name="T97" fmla="*/ 203 h 340"/>
                <a:gd name="T98" fmla="*/ 338 w 339"/>
                <a:gd name="T99" fmla="*/ 186 h 340"/>
                <a:gd name="T100" fmla="*/ 339 w 339"/>
                <a:gd name="T101" fmla="*/ 170 h 340"/>
                <a:gd name="T102" fmla="*/ 338 w 339"/>
                <a:gd name="T103" fmla="*/ 152 h 340"/>
                <a:gd name="T104" fmla="*/ 336 w 339"/>
                <a:gd name="T105" fmla="*/ 135 h 340"/>
                <a:gd name="T106" fmla="*/ 327 w 339"/>
                <a:gd name="T107" fmla="*/ 104 h 340"/>
                <a:gd name="T108" fmla="*/ 311 w 339"/>
                <a:gd name="T109" fmla="*/ 76 h 340"/>
                <a:gd name="T110" fmla="*/ 301 w 339"/>
                <a:gd name="T111" fmla="*/ 63 h 340"/>
                <a:gd name="T112" fmla="*/ 290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50"/>
                  </a:move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89" name="Freeform 196">
              <a:extLst>
                <a:ext uri="{FF2B5EF4-FFF2-40B4-BE49-F238E27FC236}">
                  <a16:creationId xmlns:a16="http://schemas.microsoft.com/office/drawing/2014/main" id="{402090CA-643E-E63B-B848-FE6F5FCB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673475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6 h 340"/>
                <a:gd name="T6" fmla="*/ 219 w 340"/>
                <a:gd name="T7" fmla="*/ 332 h 340"/>
                <a:gd name="T8" fmla="*/ 235 w 340"/>
                <a:gd name="T9" fmla="*/ 327 h 340"/>
                <a:gd name="T10" fmla="*/ 248 w 340"/>
                <a:gd name="T11" fmla="*/ 319 h 340"/>
                <a:gd name="T12" fmla="*/ 255 w 340"/>
                <a:gd name="T13" fmla="*/ 315 h 340"/>
                <a:gd name="T14" fmla="*/ 258 w 340"/>
                <a:gd name="T15" fmla="*/ 313 h 340"/>
                <a:gd name="T16" fmla="*/ 263 w 340"/>
                <a:gd name="T17" fmla="*/ 311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6 h 340"/>
                <a:gd name="T24" fmla="*/ 312 w 340"/>
                <a:gd name="T25" fmla="*/ 263 h 340"/>
                <a:gd name="T26" fmla="*/ 313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4 h 340"/>
                <a:gd name="T34" fmla="*/ 332 w 340"/>
                <a:gd name="T35" fmla="*/ 219 h 340"/>
                <a:gd name="T36" fmla="*/ 336 w 340"/>
                <a:gd name="T37" fmla="*/ 203 h 340"/>
                <a:gd name="T38" fmla="*/ 339 w 340"/>
                <a:gd name="T39" fmla="*/ 186 h 340"/>
                <a:gd name="T40" fmla="*/ 340 w 340"/>
                <a:gd name="T41" fmla="*/ 170 h 340"/>
                <a:gd name="T42" fmla="*/ 339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2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7 h 340"/>
                <a:gd name="T56" fmla="*/ 263 w 340"/>
                <a:gd name="T57" fmla="*/ 27 h 340"/>
                <a:gd name="T58" fmla="*/ 248 w 340"/>
                <a:gd name="T59" fmla="*/ 18 h 340"/>
                <a:gd name="T60" fmla="*/ 235 w 340"/>
                <a:gd name="T61" fmla="*/ 12 h 340"/>
                <a:gd name="T62" fmla="*/ 219 w 340"/>
                <a:gd name="T63" fmla="*/ 6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2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3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9 h 340"/>
                <a:gd name="T92" fmla="*/ 13 w 340"/>
                <a:gd name="T93" fmla="*/ 234 h 340"/>
                <a:gd name="T94" fmla="*/ 18 w 340"/>
                <a:gd name="T95" fmla="*/ 248 h 340"/>
                <a:gd name="T96" fmla="*/ 27 w 340"/>
                <a:gd name="T97" fmla="*/ 263 h 340"/>
                <a:gd name="T98" fmla="*/ 38 w 340"/>
                <a:gd name="T99" fmla="*/ 276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1 h 340"/>
                <a:gd name="T106" fmla="*/ 104 w 340"/>
                <a:gd name="T107" fmla="*/ 327 h 340"/>
                <a:gd name="T108" fmla="*/ 135 w 340"/>
                <a:gd name="T109" fmla="*/ 336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0" name="Freeform 197">
              <a:extLst>
                <a:ext uri="{FF2B5EF4-FFF2-40B4-BE49-F238E27FC236}">
                  <a16:creationId xmlns:a16="http://schemas.microsoft.com/office/drawing/2014/main" id="{D132AD4C-7FA2-4110-44D5-EE60249F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5" y="3849688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5 h 340"/>
                <a:gd name="T8" fmla="*/ 311 w 339"/>
                <a:gd name="T9" fmla="*/ 76 h 340"/>
                <a:gd name="T10" fmla="*/ 301 w 339"/>
                <a:gd name="T11" fmla="*/ 63 h 340"/>
                <a:gd name="T12" fmla="*/ 289 w 339"/>
                <a:gd name="T13" fmla="*/ 50 h 340"/>
                <a:gd name="T14" fmla="*/ 276 w 339"/>
                <a:gd name="T15" fmla="*/ 38 h 340"/>
                <a:gd name="T16" fmla="*/ 262 w 339"/>
                <a:gd name="T17" fmla="*/ 28 h 340"/>
                <a:gd name="T18" fmla="*/ 247 w 339"/>
                <a:gd name="T19" fmla="*/ 19 h 340"/>
                <a:gd name="T20" fmla="*/ 234 w 339"/>
                <a:gd name="T21" fmla="*/ 13 h 340"/>
                <a:gd name="T22" fmla="*/ 218 w 339"/>
                <a:gd name="T23" fmla="*/ 6 h 340"/>
                <a:gd name="T24" fmla="*/ 202 w 339"/>
                <a:gd name="T25" fmla="*/ 3 h 340"/>
                <a:gd name="T26" fmla="*/ 185 w 339"/>
                <a:gd name="T27" fmla="*/ 0 h 340"/>
                <a:gd name="T28" fmla="*/ 169 w 339"/>
                <a:gd name="T29" fmla="*/ 0 h 340"/>
                <a:gd name="T30" fmla="*/ 134 w 339"/>
                <a:gd name="T31" fmla="*/ 3 h 340"/>
                <a:gd name="T32" fmla="*/ 104 w 339"/>
                <a:gd name="T33" fmla="*/ 13 h 340"/>
                <a:gd name="T34" fmla="*/ 75 w 339"/>
                <a:gd name="T35" fmla="*/ 28 h 340"/>
                <a:gd name="T36" fmla="*/ 49 w 339"/>
                <a:gd name="T37" fmla="*/ 50 h 340"/>
                <a:gd name="T38" fmla="*/ 27 w 339"/>
                <a:gd name="T39" fmla="*/ 76 h 340"/>
                <a:gd name="T40" fmla="*/ 12 w 339"/>
                <a:gd name="T41" fmla="*/ 105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5 h 340"/>
                <a:gd name="T54" fmla="*/ 18 w 339"/>
                <a:gd name="T55" fmla="*/ 249 h 340"/>
                <a:gd name="T56" fmla="*/ 27 w 339"/>
                <a:gd name="T57" fmla="*/ 263 h 340"/>
                <a:gd name="T58" fmla="*/ 37 w 339"/>
                <a:gd name="T59" fmla="*/ 277 h 340"/>
                <a:gd name="T60" fmla="*/ 49 w 339"/>
                <a:gd name="T61" fmla="*/ 290 h 340"/>
                <a:gd name="T62" fmla="*/ 62 w 339"/>
                <a:gd name="T63" fmla="*/ 302 h 340"/>
                <a:gd name="T64" fmla="*/ 75 w 339"/>
                <a:gd name="T65" fmla="*/ 312 h 340"/>
                <a:gd name="T66" fmla="*/ 104 w 339"/>
                <a:gd name="T67" fmla="*/ 328 h 340"/>
                <a:gd name="T68" fmla="*/ 134 w 339"/>
                <a:gd name="T69" fmla="*/ 337 h 340"/>
                <a:gd name="T70" fmla="*/ 151 w 339"/>
                <a:gd name="T71" fmla="*/ 339 h 340"/>
                <a:gd name="T72" fmla="*/ 169 w 339"/>
                <a:gd name="T73" fmla="*/ 340 h 340"/>
                <a:gd name="T74" fmla="*/ 185 w 339"/>
                <a:gd name="T75" fmla="*/ 339 h 340"/>
                <a:gd name="T76" fmla="*/ 202 w 339"/>
                <a:gd name="T77" fmla="*/ 337 h 340"/>
                <a:gd name="T78" fmla="*/ 218 w 339"/>
                <a:gd name="T79" fmla="*/ 332 h 340"/>
                <a:gd name="T80" fmla="*/ 234 w 339"/>
                <a:gd name="T81" fmla="*/ 328 h 340"/>
                <a:gd name="T82" fmla="*/ 247 w 339"/>
                <a:gd name="T83" fmla="*/ 320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2 h 340"/>
                <a:gd name="T90" fmla="*/ 276 w 339"/>
                <a:gd name="T91" fmla="*/ 302 h 340"/>
                <a:gd name="T92" fmla="*/ 289 w 339"/>
                <a:gd name="T93" fmla="*/ 290 h 340"/>
                <a:gd name="T94" fmla="*/ 301 w 339"/>
                <a:gd name="T95" fmla="*/ 277 h 340"/>
                <a:gd name="T96" fmla="*/ 311 w 339"/>
                <a:gd name="T97" fmla="*/ 263 h 340"/>
                <a:gd name="T98" fmla="*/ 312 w 339"/>
                <a:gd name="T99" fmla="*/ 259 h 340"/>
                <a:gd name="T100" fmla="*/ 314 w 339"/>
                <a:gd name="T101" fmla="*/ 255 h 340"/>
                <a:gd name="T102" fmla="*/ 319 w 339"/>
                <a:gd name="T103" fmla="*/ 249 h 340"/>
                <a:gd name="T104" fmla="*/ 327 w 339"/>
                <a:gd name="T105" fmla="*/ 235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7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0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1" name="Freeform 198">
              <a:extLst>
                <a:ext uri="{FF2B5EF4-FFF2-40B4-BE49-F238E27FC236}">
                  <a16:creationId xmlns:a16="http://schemas.microsoft.com/office/drawing/2014/main" id="{D6876F9B-EEB8-AD0A-C2C4-395492A77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0" y="37385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3 h 340"/>
                <a:gd name="T22" fmla="*/ 219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3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3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7 h 340"/>
                <a:gd name="T60" fmla="*/ 50 w 340"/>
                <a:gd name="T61" fmla="*/ 290 h 340"/>
                <a:gd name="T62" fmla="*/ 63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5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2 w 340"/>
                <a:gd name="T97" fmla="*/ 263 h 340"/>
                <a:gd name="T98" fmla="*/ 313 w 340"/>
                <a:gd name="T99" fmla="*/ 259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2" name="Freeform 199">
              <a:extLst>
                <a:ext uri="{FF2B5EF4-FFF2-40B4-BE49-F238E27FC236}">
                  <a16:creationId xmlns:a16="http://schemas.microsoft.com/office/drawing/2014/main" id="{9E7D3350-E53D-EC62-C89F-8AC00BFCE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75761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8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1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4 w 340"/>
                <a:gd name="T21" fmla="*/ 12 h 340"/>
                <a:gd name="T22" fmla="*/ 218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2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2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8 w 340"/>
                <a:gd name="T79" fmla="*/ 332 h 340"/>
                <a:gd name="T80" fmla="*/ 234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1 w 340"/>
                <a:gd name="T97" fmla="*/ 263 h 340"/>
                <a:gd name="T98" fmla="*/ 312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8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3" name="Freeform 200">
              <a:extLst>
                <a:ext uri="{FF2B5EF4-FFF2-40B4-BE49-F238E27FC236}">
                  <a16:creationId xmlns:a16="http://schemas.microsoft.com/office/drawing/2014/main" id="{5E0DBC0B-9C4F-2ABA-A07E-C21424CD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949700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5 h 340"/>
                <a:gd name="T8" fmla="*/ 311 w 339"/>
                <a:gd name="T9" fmla="*/ 76 h 340"/>
                <a:gd name="T10" fmla="*/ 301 w 339"/>
                <a:gd name="T11" fmla="*/ 63 h 340"/>
                <a:gd name="T12" fmla="*/ 290 w 339"/>
                <a:gd name="T13" fmla="*/ 50 h 340"/>
                <a:gd name="T14" fmla="*/ 276 w 339"/>
                <a:gd name="T15" fmla="*/ 38 h 340"/>
                <a:gd name="T16" fmla="*/ 262 w 339"/>
                <a:gd name="T17" fmla="*/ 28 h 340"/>
                <a:gd name="T18" fmla="*/ 248 w 339"/>
                <a:gd name="T19" fmla="*/ 19 h 340"/>
                <a:gd name="T20" fmla="*/ 234 w 339"/>
                <a:gd name="T21" fmla="*/ 13 h 340"/>
                <a:gd name="T22" fmla="*/ 218 w 339"/>
                <a:gd name="T23" fmla="*/ 6 h 340"/>
                <a:gd name="T24" fmla="*/ 202 w 339"/>
                <a:gd name="T25" fmla="*/ 3 h 340"/>
                <a:gd name="T26" fmla="*/ 185 w 339"/>
                <a:gd name="T27" fmla="*/ 0 h 340"/>
                <a:gd name="T28" fmla="*/ 170 w 339"/>
                <a:gd name="T29" fmla="*/ 0 h 340"/>
                <a:gd name="T30" fmla="*/ 135 w 339"/>
                <a:gd name="T31" fmla="*/ 3 h 340"/>
                <a:gd name="T32" fmla="*/ 104 w 339"/>
                <a:gd name="T33" fmla="*/ 13 h 340"/>
                <a:gd name="T34" fmla="*/ 76 w 339"/>
                <a:gd name="T35" fmla="*/ 28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5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5 h 340"/>
                <a:gd name="T54" fmla="*/ 18 w 339"/>
                <a:gd name="T55" fmla="*/ 249 h 340"/>
                <a:gd name="T56" fmla="*/ 27 w 339"/>
                <a:gd name="T57" fmla="*/ 263 h 340"/>
                <a:gd name="T58" fmla="*/ 37 w 339"/>
                <a:gd name="T59" fmla="*/ 277 h 340"/>
                <a:gd name="T60" fmla="*/ 50 w 339"/>
                <a:gd name="T61" fmla="*/ 290 h 340"/>
                <a:gd name="T62" fmla="*/ 62 w 339"/>
                <a:gd name="T63" fmla="*/ 302 h 340"/>
                <a:gd name="T64" fmla="*/ 76 w 339"/>
                <a:gd name="T65" fmla="*/ 312 h 340"/>
                <a:gd name="T66" fmla="*/ 104 w 339"/>
                <a:gd name="T67" fmla="*/ 328 h 340"/>
                <a:gd name="T68" fmla="*/ 135 w 339"/>
                <a:gd name="T69" fmla="*/ 337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7 h 340"/>
                <a:gd name="T78" fmla="*/ 218 w 339"/>
                <a:gd name="T79" fmla="*/ 332 h 340"/>
                <a:gd name="T80" fmla="*/ 234 w 339"/>
                <a:gd name="T81" fmla="*/ 328 h 340"/>
                <a:gd name="T82" fmla="*/ 248 w 339"/>
                <a:gd name="T83" fmla="*/ 320 h 340"/>
                <a:gd name="T84" fmla="*/ 255 w 339"/>
                <a:gd name="T85" fmla="*/ 315 h 340"/>
                <a:gd name="T86" fmla="*/ 258 w 339"/>
                <a:gd name="T87" fmla="*/ 313 h 340"/>
                <a:gd name="T88" fmla="*/ 262 w 339"/>
                <a:gd name="T89" fmla="*/ 312 h 340"/>
                <a:gd name="T90" fmla="*/ 276 w 339"/>
                <a:gd name="T91" fmla="*/ 302 h 340"/>
                <a:gd name="T92" fmla="*/ 290 w 339"/>
                <a:gd name="T93" fmla="*/ 290 h 340"/>
                <a:gd name="T94" fmla="*/ 301 w 339"/>
                <a:gd name="T95" fmla="*/ 277 h 340"/>
                <a:gd name="T96" fmla="*/ 311 w 339"/>
                <a:gd name="T97" fmla="*/ 263 h 340"/>
                <a:gd name="T98" fmla="*/ 312 w 339"/>
                <a:gd name="T99" fmla="*/ 259 h 340"/>
                <a:gd name="T100" fmla="*/ 315 w 339"/>
                <a:gd name="T101" fmla="*/ 255 h 340"/>
                <a:gd name="T102" fmla="*/ 319 w 339"/>
                <a:gd name="T103" fmla="*/ 249 h 340"/>
                <a:gd name="T104" fmla="*/ 327 w 339"/>
                <a:gd name="T105" fmla="*/ 235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</a:path>
              </a:pathLst>
            </a:custGeom>
            <a:noFill/>
            <a:ln w="14288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4" name="Freeform 201">
              <a:extLst>
                <a:ext uri="{FF2B5EF4-FFF2-40B4-BE49-F238E27FC236}">
                  <a16:creationId xmlns:a16="http://schemas.microsoft.com/office/drawing/2014/main" id="{8D52ACB4-92A8-CDC4-4A54-2CAF2113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038" y="37353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5 w 340"/>
                <a:gd name="T5" fmla="*/ 12 h 340"/>
                <a:gd name="T6" fmla="*/ 76 w 340"/>
                <a:gd name="T7" fmla="*/ 27 h 340"/>
                <a:gd name="T8" fmla="*/ 50 w 340"/>
                <a:gd name="T9" fmla="*/ 49 h 340"/>
                <a:gd name="T10" fmla="*/ 28 w 340"/>
                <a:gd name="T11" fmla="*/ 76 h 340"/>
                <a:gd name="T12" fmla="*/ 13 w 340"/>
                <a:gd name="T13" fmla="*/ 104 h 340"/>
                <a:gd name="T14" fmla="*/ 3 w 340"/>
                <a:gd name="T15" fmla="*/ 134 h 340"/>
                <a:gd name="T16" fmla="*/ 0 w 340"/>
                <a:gd name="T17" fmla="*/ 170 h 340"/>
                <a:gd name="T18" fmla="*/ 0 w 340"/>
                <a:gd name="T19" fmla="*/ 185 h 340"/>
                <a:gd name="T20" fmla="*/ 3 w 340"/>
                <a:gd name="T21" fmla="*/ 202 h 340"/>
                <a:gd name="T22" fmla="*/ 6 w 340"/>
                <a:gd name="T23" fmla="*/ 218 h 340"/>
                <a:gd name="T24" fmla="*/ 13 w 340"/>
                <a:gd name="T25" fmla="*/ 234 h 340"/>
                <a:gd name="T26" fmla="*/ 19 w 340"/>
                <a:gd name="T27" fmla="*/ 248 h 340"/>
                <a:gd name="T28" fmla="*/ 28 w 340"/>
                <a:gd name="T29" fmla="*/ 262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5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9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2 w 340"/>
                <a:gd name="T67" fmla="*/ 276 h 340"/>
                <a:gd name="T68" fmla="*/ 312 w 340"/>
                <a:gd name="T69" fmla="*/ 262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8 w 340"/>
                <a:gd name="T77" fmla="*/ 234 h 340"/>
                <a:gd name="T78" fmla="*/ 332 w 340"/>
                <a:gd name="T79" fmla="*/ 218 h 340"/>
                <a:gd name="T80" fmla="*/ 337 w 340"/>
                <a:gd name="T81" fmla="*/ 202 h 340"/>
                <a:gd name="T82" fmla="*/ 339 w 340"/>
                <a:gd name="T83" fmla="*/ 185 h 340"/>
                <a:gd name="T84" fmla="*/ 340 w 340"/>
                <a:gd name="T85" fmla="*/ 170 h 340"/>
                <a:gd name="T86" fmla="*/ 339 w 340"/>
                <a:gd name="T87" fmla="*/ 151 h 340"/>
                <a:gd name="T88" fmla="*/ 337 w 340"/>
                <a:gd name="T89" fmla="*/ 134 h 340"/>
                <a:gd name="T90" fmla="*/ 328 w 340"/>
                <a:gd name="T91" fmla="*/ 104 h 340"/>
                <a:gd name="T92" fmla="*/ 312 w 340"/>
                <a:gd name="T93" fmla="*/ 76 h 340"/>
                <a:gd name="T94" fmla="*/ 302 w 340"/>
                <a:gd name="T95" fmla="*/ 62 h 340"/>
                <a:gd name="T96" fmla="*/ 290 w 340"/>
                <a:gd name="T97" fmla="*/ 49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49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5" name="Freeform 202">
              <a:extLst>
                <a:ext uri="{FF2B5EF4-FFF2-40B4-BE49-F238E27FC236}">
                  <a16:creationId xmlns:a16="http://schemas.microsoft.com/office/drawing/2014/main" id="{868A6030-088D-141D-DE1C-2D4AD2CE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338" y="3906838"/>
              <a:ext cx="107950" cy="107950"/>
            </a:xfrm>
            <a:custGeom>
              <a:avLst/>
              <a:gdLst>
                <a:gd name="T0" fmla="*/ 170 w 339"/>
                <a:gd name="T1" fmla="*/ 0 h 340"/>
                <a:gd name="T2" fmla="*/ 134 w 339"/>
                <a:gd name="T3" fmla="*/ 3 h 340"/>
                <a:gd name="T4" fmla="*/ 104 w 339"/>
                <a:gd name="T5" fmla="*/ 13 h 340"/>
                <a:gd name="T6" fmla="*/ 76 w 339"/>
                <a:gd name="T7" fmla="*/ 28 h 340"/>
                <a:gd name="T8" fmla="*/ 50 w 339"/>
                <a:gd name="T9" fmla="*/ 50 h 340"/>
                <a:gd name="T10" fmla="*/ 27 w 339"/>
                <a:gd name="T11" fmla="*/ 76 h 340"/>
                <a:gd name="T12" fmla="*/ 12 w 339"/>
                <a:gd name="T13" fmla="*/ 105 h 340"/>
                <a:gd name="T14" fmla="*/ 2 w 339"/>
                <a:gd name="T15" fmla="*/ 135 h 340"/>
                <a:gd name="T16" fmla="*/ 0 w 339"/>
                <a:gd name="T17" fmla="*/ 170 h 340"/>
                <a:gd name="T18" fmla="*/ 0 w 339"/>
                <a:gd name="T19" fmla="*/ 186 h 340"/>
                <a:gd name="T20" fmla="*/ 2 w 339"/>
                <a:gd name="T21" fmla="*/ 203 h 340"/>
                <a:gd name="T22" fmla="*/ 5 w 339"/>
                <a:gd name="T23" fmla="*/ 219 h 340"/>
                <a:gd name="T24" fmla="*/ 12 w 339"/>
                <a:gd name="T25" fmla="*/ 235 h 340"/>
                <a:gd name="T26" fmla="*/ 18 w 339"/>
                <a:gd name="T27" fmla="*/ 249 h 340"/>
                <a:gd name="T28" fmla="*/ 27 w 339"/>
                <a:gd name="T29" fmla="*/ 263 h 340"/>
                <a:gd name="T30" fmla="*/ 37 w 339"/>
                <a:gd name="T31" fmla="*/ 277 h 340"/>
                <a:gd name="T32" fmla="*/ 50 w 339"/>
                <a:gd name="T33" fmla="*/ 290 h 340"/>
                <a:gd name="T34" fmla="*/ 62 w 339"/>
                <a:gd name="T35" fmla="*/ 302 h 340"/>
                <a:gd name="T36" fmla="*/ 76 w 339"/>
                <a:gd name="T37" fmla="*/ 312 h 340"/>
                <a:gd name="T38" fmla="*/ 104 w 339"/>
                <a:gd name="T39" fmla="*/ 328 h 340"/>
                <a:gd name="T40" fmla="*/ 134 w 339"/>
                <a:gd name="T41" fmla="*/ 337 h 340"/>
                <a:gd name="T42" fmla="*/ 151 w 339"/>
                <a:gd name="T43" fmla="*/ 339 h 340"/>
                <a:gd name="T44" fmla="*/ 170 w 339"/>
                <a:gd name="T45" fmla="*/ 340 h 340"/>
                <a:gd name="T46" fmla="*/ 185 w 339"/>
                <a:gd name="T47" fmla="*/ 339 h 340"/>
                <a:gd name="T48" fmla="*/ 202 w 339"/>
                <a:gd name="T49" fmla="*/ 337 h 340"/>
                <a:gd name="T50" fmla="*/ 218 w 339"/>
                <a:gd name="T51" fmla="*/ 332 h 340"/>
                <a:gd name="T52" fmla="*/ 234 w 339"/>
                <a:gd name="T53" fmla="*/ 328 h 340"/>
                <a:gd name="T54" fmla="*/ 248 w 339"/>
                <a:gd name="T55" fmla="*/ 320 h 340"/>
                <a:gd name="T56" fmla="*/ 254 w 339"/>
                <a:gd name="T57" fmla="*/ 315 h 340"/>
                <a:gd name="T58" fmla="*/ 258 w 339"/>
                <a:gd name="T59" fmla="*/ 313 h 340"/>
                <a:gd name="T60" fmla="*/ 262 w 339"/>
                <a:gd name="T61" fmla="*/ 312 h 340"/>
                <a:gd name="T62" fmla="*/ 276 w 339"/>
                <a:gd name="T63" fmla="*/ 302 h 340"/>
                <a:gd name="T64" fmla="*/ 290 w 339"/>
                <a:gd name="T65" fmla="*/ 290 h 340"/>
                <a:gd name="T66" fmla="*/ 301 w 339"/>
                <a:gd name="T67" fmla="*/ 277 h 340"/>
                <a:gd name="T68" fmla="*/ 311 w 339"/>
                <a:gd name="T69" fmla="*/ 263 h 340"/>
                <a:gd name="T70" fmla="*/ 312 w 339"/>
                <a:gd name="T71" fmla="*/ 259 h 340"/>
                <a:gd name="T72" fmla="*/ 314 w 339"/>
                <a:gd name="T73" fmla="*/ 255 h 340"/>
                <a:gd name="T74" fmla="*/ 319 w 339"/>
                <a:gd name="T75" fmla="*/ 249 h 340"/>
                <a:gd name="T76" fmla="*/ 327 w 339"/>
                <a:gd name="T77" fmla="*/ 235 h 340"/>
                <a:gd name="T78" fmla="*/ 331 w 339"/>
                <a:gd name="T79" fmla="*/ 219 h 340"/>
                <a:gd name="T80" fmla="*/ 336 w 339"/>
                <a:gd name="T81" fmla="*/ 203 h 340"/>
                <a:gd name="T82" fmla="*/ 338 w 339"/>
                <a:gd name="T83" fmla="*/ 186 h 340"/>
                <a:gd name="T84" fmla="*/ 339 w 339"/>
                <a:gd name="T85" fmla="*/ 170 h 340"/>
                <a:gd name="T86" fmla="*/ 338 w 339"/>
                <a:gd name="T87" fmla="*/ 152 h 340"/>
                <a:gd name="T88" fmla="*/ 336 w 339"/>
                <a:gd name="T89" fmla="*/ 135 h 340"/>
                <a:gd name="T90" fmla="*/ 327 w 339"/>
                <a:gd name="T91" fmla="*/ 105 h 340"/>
                <a:gd name="T92" fmla="*/ 311 w 339"/>
                <a:gd name="T93" fmla="*/ 76 h 340"/>
                <a:gd name="T94" fmla="*/ 301 w 339"/>
                <a:gd name="T95" fmla="*/ 63 h 340"/>
                <a:gd name="T96" fmla="*/ 290 w 339"/>
                <a:gd name="T97" fmla="*/ 50 h 340"/>
                <a:gd name="T98" fmla="*/ 276 w 339"/>
                <a:gd name="T99" fmla="*/ 38 h 340"/>
                <a:gd name="T100" fmla="*/ 262 w 339"/>
                <a:gd name="T101" fmla="*/ 28 h 340"/>
                <a:gd name="T102" fmla="*/ 248 w 339"/>
                <a:gd name="T103" fmla="*/ 19 h 340"/>
                <a:gd name="T104" fmla="*/ 234 w 339"/>
                <a:gd name="T105" fmla="*/ 13 h 340"/>
                <a:gd name="T106" fmla="*/ 218 w 339"/>
                <a:gd name="T107" fmla="*/ 6 h 340"/>
                <a:gd name="T108" fmla="*/ 202 w 339"/>
                <a:gd name="T109" fmla="*/ 3 h 340"/>
                <a:gd name="T110" fmla="*/ 185 w 339"/>
                <a:gd name="T111" fmla="*/ 0 h 340"/>
                <a:gd name="T112" fmla="*/ 170 w 339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0"/>
                  </a:moveTo>
                  <a:lnTo>
                    <a:pt x="134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6" name="Freeform 203">
              <a:extLst>
                <a:ext uri="{FF2B5EF4-FFF2-40B4-BE49-F238E27FC236}">
                  <a16:creationId xmlns:a16="http://schemas.microsoft.com/office/drawing/2014/main" id="{43F1B205-B7A6-B3DA-37C9-2EE977184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3478213"/>
              <a:ext cx="107950" cy="106363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5 h 339"/>
                <a:gd name="T10" fmla="*/ 301 w 339"/>
                <a:gd name="T11" fmla="*/ 62 h 339"/>
                <a:gd name="T12" fmla="*/ 290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70 w 339"/>
                <a:gd name="T29" fmla="*/ 0 h 339"/>
                <a:gd name="T30" fmla="*/ 135 w 339"/>
                <a:gd name="T31" fmla="*/ 2 h 339"/>
                <a:gd name="T32" fmla="*/ 104 w 339"/>
                <a:gd name="T33" fmla="*/ 12 h 339"/>
                <a:gd name="T34" fmla="*/ 76 w 339"/>
                <a:gd name="T35" fmla="*/ 27 h 339"/>
                <a:gd name="T36" fmla="*/ 50 w 339"/>
                <a:gd name="T37" fmla="*/ 49 h 339"/>
                <a:gd name="T38" fmla="*/ 27 w 339"/>
                <a:gd name="T39" fmla="*/ 75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50 w 339"/>
                <a:gd name="T61" fmla="*/ 290 h 339"/>
                <a:gd name="T62" fmla="*/ 62 w 339"/>
                <a:gd name="T63" fmla="*/ 301 h 339"/>
                <a:gd name="T64" fmla="*/ 76 w 339"/>
                <a:gd name="T65" fmla="*/ 311 h 339"/>
                <a:gd name="T66" fmla="*/ 104 w 339"/>
                <a:gd name="T67" fmla="*/ 327 h 339"/>
                <a:gd name="T68" fmla="*/ 135 w 339"/>
                <a:gd name="T69" fmla="*/ 336 h 339"/>
                <a:gd name="T70" fmla="*/ 151 w 339"/>
                <a:gd name="T71" fmla="*/ 338 h 339"/>
                <a:gd name="T72" fmla="*/ 170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4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90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4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1" y="338"/>
                  </a:lnTo>
                  <a:lnTo>
                    <a:pt x="170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7" name="Freeform 204">
              <a:extLst>
                <a:ext uri="{FF2B5EF4-FFF2-40B4-BE49-F238E27FC236}">
                  <a16:creationId xmlns:a16="http://schemas.microsoft.com/office/drawing/2014/main" id="{42DE6172-8D34-430D-C4DA-A6844956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3481388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4 h 340"/>
                <a:gd name="T8" fmla="*/ 311 w 339"/>
                <a:gd name="T9" fmla="*/ 76 h 340"/>
                <a:gd name="T10" fmla="*/ 301 w 339"/>
                <a:gd name="T11" fmla="*/ 62 h 340"/>
                <a:gd name="T12" fmla="*/ 290 w 339"/>
                <a:gd name="T13" fmla="*/ 50 h 340"/>
                <a:gd name="T14" fmla="*/ 276 w 339"/>
                <a:gd name="T15" fmla="*/ 37 h 340"/>
                <a:gd name="T16" fmla="*/ 262 w 339"/>
                <a:gd name="T17" fmla="*/ 27 h 340"/>
                <a:gd name="T18" fmla="*/ 248 w 339"/>
                <a:gd name="T19" fmla="*/ 18 h 340"/>
                <a:gd name="T20" fmla="*/ 234 w 339"/>
                <a:gd name="T21" fmla="*/ 12 h 340"/>
                <a:gd name="T22" fmla="*/ 218 w 339"/>
                <a:gd name="T23" fmla="*/ 6 h 340"/>
                <a:gd name="T24" fmla="*/ 202 w 339"/>
                <a:gd name="T25" fmla="*/ 2 h 340"/>
                <a:gd name="T26" fmla="*/ 185 w 339"/>
                <a:gd name="T27" fmla="*/ 0 h 340"/>
                <a:gd name="T28" fmla="*/ 170 w 339"/>
                <a:gd name="T29" fmla="*/ 0 h 340"/>
                <a:gd name="T30" fmla="*/ 134 w 339"/>
                <a:gd name="T31" fmla="*/ 2 h 340"/>
                <a:gd name="T32" fmla="*/ 104 w 339"/>
                <a:gd name="T33" fmla="*/ 12 h 340"/>
                <a:gd name="T34" fmla="*/ 76 w 339"/>
                <a:gd name="T35" fmla="*/ 27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4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9 h 340"/>
                <a:gd name="T52" fmla="*/ 12 w 339"/>
                <a:gd name="T53" fmla="*/ 234 h 340"/>
                <a:gd name="T54" fmla="*/ 18 w 339"/>
                <a:gd name="T55" fmla="*/ 248 h 340"/>
                <a:gd name="T56" fmla="*/ 27 w 339"/>
                <a:gd name="T57" fmla="*/ 263 h 340"/>
                <a:gd name="T58" fmla="*/ 37 w 339"/>
                <a:gd name="T59" fmla="*/ 276 h 340"/>
                <a:gd name="T60" fmla="*/ 50 w 339"/>
                <a:gd name="T61" fmla="*/ 290 h 340"/>
                <a:gd name="T62" fmla="*/ 62 w 339"/>
                <a:gd name="T63" fmla="*/ 301 h 340"/>
                <a:gd name="T64" fmla="*/ 76 w 339"/>
                <a:gd name="T65" fmla="*/ 311 h 340"/>
                <a:gd name="T66" fmla="*/ 104 w 339"/>
                <a:gd name="T67" fmla="*/ 327 h 340"/>
                <a:gd name="T68" fmla="*/ 134 w 339"/>
                <a:gd name="T69" fmla="*/ 336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6 h 340"/>
                <a:gd name="T78" fmla="*/ 218 w 339"/>
                <a:gd name="T79" fmla="*/ 332 h 340"/>
                <a:gd name="T80" fmla="*/ 234 w 339"/>
                <a:gd name="T81" fmla="*/ 327 h 340"/>
                <a:gd name="T82" fmla="*/ 248 w 339"/>
                <a:gd name="T83" fmla="*/ 319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1 h 340"/>
                <a:gd name="T90" fmla="*/ 276 w 339"/>
                <a:gd name="T91" fmla="*/ 301 h 340"/>
                <a:gd name="T92" fmla="*/ 290 w 339"/>
                <a:gd name="T93" fmla="*/ 290 h 340"/>
                <a:gd name="T94" fmla="*/ 301 w 339"/>
                <a:gd name="T95" fmla="*/ 276 h 340"/>
                <a:gd name="T96" fmla="*/ 311 w 339"/>
                <a:gd name="T97" fmla="*/ 263 h 340"/>
                <a:gd name="T98" fmla="*/ 312 w 339"/>
                <a:gd name="T99" fmla="*/ 258 h 340"/>
                <a:gd name="T100" fmla="*/ 314 w 339"/>
                <a:gd name="T101" fmla="*/ 255 h 340"/>
                <a:gd name="T102" fmla="*/ 319 w 339"/>
                <a:gd name="T103" fmla="*/ 248 h 340"/>
                <a:gd name="T104" fmla="*/ 327 w 339"/>
                <a:gd name="T105" fmla="*/ 234 h 340"/>
                <a:gd name="T106" fmla="*/ 331 w 339"/>
                <a:gd name="T107" fmla="*/ 219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8" name="Freeform 205">
              <a:extLst>
                <a:ext uri="{FF2B5EF4-FFF2-40B4-BE49-F238E27FC236}">
                  <a16:creationId xmlns:a16="http://schemas.microsoft.com/office/drawing/2014/main" id="{2BFAF999-18F2-9FAD-EF23-A13D52B1A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36734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7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7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3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3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3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7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20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7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199" name="Freeform 206">
              <a:extLst>
                <a:ext uri="{FF2B5EF4-FFF2-40B4-BE49-F238E27FC236}">
                  <a16:creationId xmlns:a16="http://schemas.microsoft.com/office/drawing/2014/main" id="{7F2BE7F6-AB27-5C3A-4A46-F089A8C2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0" y="3738563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8 w 340"/>
                <a:gd name="T3" fmla="*/ 152 h 340"/>
                <a:gd name="T4" fmla="*/ 336 w 340"/>
                <a:gd name="T5" fmla="*/ 135 h 340"/>
                <a:gd name="T6" fmla="*/ 327 w 340"/>
                <a:gd name="T7" fmla="*/ 105 h 340"/>
                <a:gd name="T8" fmla="*/ 311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8 h 340"/>
                <a:gd name="T18" fmla="*/ 248 w 340"/>
                <a:gd name="T19" fmla="*/ 18 h 340"/>
                <a:gd name="T20" fmla="*/ 234 w 340"/>
                <a:gd name="T21" fmla="*/ 13 h 340"/>
                <a:gd name="T22" fmla="*/ 218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8 h 340"/>
                <a:gd name="T36" fmla="*/ 50 w 340"/>
                <a:gd name="T37" fmla="*/ 50 h 340"/>
                <a:gd name="T38" fmla="*/ 27 w 340"/>
                <a:gd name="T39" fmla="*/ 76 h 340"/>
                <a:gd name="T40" fmla="*/ 12 w 340"/>
                <a:gd name="T41" fmla="*/ 105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2 w 340"/>
                <a:gd name="T53" fmla="*/ 235 h 340"/>
                <a:gd name="T54" fmla="*/ 18 w 340"/>
                <a:gd name="T55" fmla="*/ 248 h 340"/>
                <a:gd name="T56" fmla="*/ 27 w 340"/>
                <a:gd name="T57" fmla="*/ 263 h 340"/>
                <a:gd name="T58" fmla="*/ 37 w 340"/>
                <a:gd name="T59" fmla="*/ 277 h 340"/>
                <a:gd name="T60" fmla="*/ 50 w 340"/>
                <a:gd name="T61" fmla="*/ 290 h 340"/>
                <a:gd name="T62" fmla="*/ 62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8 w 340"/>
                <a:gd name="T79" fmla="*/ 332 h 340"/>
                <a:gd name="T80" fmla="*/ 234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1 w 340"/>
                <a:gd name="T97" fmla="*/ 263 h 340"/>
                <a:gd name="T98" fmla="*/ 312 w 340"/>
                <a:gd name="T99" fmla="*/ 259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8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0" name="Freeform 207">
              <a:extLst>
                <a:ext uri="{FF2B5EF4-FFF2-40B4-BE49-F238E27FC236}">
                  <a16:creationId xmlns:a16="http://schemas.microsoft.com/office/drawing/2014/main" id="{E1E66BCE-DF7B-2F2A-D5E9-46088493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013" y="3429000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1" name="Freeform 208">
              <a:extLst>
                <a:ext uri="{FF2B5EF4-FFF2-40B4-BE49-F238E27FC236}">
                  <a16:creationId xmlns:a16="http://schemas.microsoft.com/office/drawing/2014/main" id="{01641909-31C3-831E-CDA7-B3A48923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725" y="3608388"/>
              <a:ext cx="107950" cy="107950"/>
            </a:xfrm>
            <a:custGeom>
              <a:avLst/>
              <a:gdLst>
                <a:gd name="T0" fmla="*/ 290 w 339"/>
                <a:gd name="T1" fmla="*/ 290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8 h 340"/>
                <a:gd name="T8" fmla="*/ 315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2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90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2 h 340"/>
                <a:gd name="T46" fmla="*/ 186 w 339"/>
                <a:gd name="T47" fmla="*/ 0 h 340"/>
                <a:gd name="T48" fmla="*/ 170 w 339"/>
                <a:gd name="T49" fmla="*/ 0 h 340"/>
                <a:gd name="T50" fmla="*/ 135 w 339"/>
                <a:gd name="T51" fmla="*/ 2 h 340"/>
                <a:gd name="T52" fmla="*/ 104 w 339"/>
                <a:gd name="T53" fmla="*/ 13 h 340"/>
                <a:gd name="T54" fmla="*/ 76 w 339"/>
                <a:gd name="T55" fmla="*/ 27 h 340"/>
                <a:gd name="T56" fmla="*/ 50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6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7 h 340"/>
                <a:gd name="T80" fmla="*/ 50 w 339"/>
                <a:gd name="T81" fmla="*/ 290 h 340"/>
                <a:gd name="T82" fmla="*/ 62 w 339"/>
                <a:gd name="T83" fmla="*/ 301 h 340"/>
                <a:gd name="T84" fmla="*/ 76 w 339"/>
                <a:gd name="T85" fmla="*/ 312 h 340"/>
                <a:gd name="T86" fmla="*/ 104 w 339"/>
                <a:gd name="T87" fmla="*/ 328 h 340"/>
                <a:gd name="T88" fmla="*/ 135 w 339"/>
                <a:gd name="T89" fmla="*/ 337 h 340"/>
                <a:gd name="T90" fmla="*/ 152 w 339"/>
                <a:gd name="T91" fmla="*/ 339 h 340"/>
                <a:gd name="T92" fmla="*/ 170 w 339"/>
                <a:gd name="T93" fmla="*/ 340 h 340"/>
                <a:gd name="T94" fmla="*/ 186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5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1 h 340"/>
                <a:gd name="T112" fmla="*/ 290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2" name="Freeform 209">
              <a:extLst>
                <a:ext uri="{FF2B5EF4-FFF2-40B4-BE49-F238E27FC236}">
                  <a16:creationId xmlns:a16="http://schemas.microsoft.com/office/drawing/2014/main" id="{F7CAEB56-8052-B01B-3F1C-22C7C839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5" y="359092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7 h 340"/>
                <a:gd name="T4" fmla="*/ 311 w 340"/>
                <a:gd name="T5" fmla="*/ 263 h 340"/>
                <a:gd name="T6" fmla="*/ 312 w 340"/>
                <a:gd name="T7" fmla="*/ 259 h 340"/>
                <a:gd name="T8" fmla="*/ 315 w 340"/>
                <a:gd name="T9" fmla="*/ 255 h 340"/>
                <a:gd name="T10" fmla="*/ 319 w 340"/>
                <a:gd name="T11" fmla="*/ 249 h 340"/>
                <a:gd name="T12" fmla="*/ 327 w 340"/>
                <a:gd name="T13" fmla="*/ 235 h 340"/>
                <a:gd name="T14" fmla="*/ 332 w 340"/>
                <a:gd name="T15" fmla="*/ 219 h 340"/>
                <a:gd name="T16" fmla="*/ 336 w 340"/>
                <a:gd name="T17" fmla="*/ 203 h 340"/>
                <a:gd name="T18" fmla="*/ 338 w 340"/>
                <a:gd name="T19" fmla="*/ 186 h 340"/>
                <a:gd name="T20" fmla="*/ 340 w 340"/>
                <a:gd name="T21" fmla="*/ 170 h 340"/>
                <a:gd name="T22" fmla="*/ 338 w 340"/>
                <a:gd name="T23" fmla="*/ 152 h 340"/>
                <a:gd name="T24" fmla="*/ 336 w 340"/>
                <a:gd name="T25" fmla="*/ 135 h 340"/>
                <a:gd name="T26" fmla="*/ 327 w 340"/>
                <a:gd name="T27" fmla="*/ 105 h 340"/>
                <a:gd name="T28" fmla="*/ 311 w 340"/>
                <a:gd name="T29" fmla="*/ 76 h 340"/>
                <a:gd name="T30" fmla="*/ 301 w 340"/>
                <a:gd name="T31" fmla="*/ 63 h 340"/>
                <a:gd name="T32" fmla="*/ 290 w 340"/>
                <a:gd name="T33" fmla="*/ 50 h 340"/>
                <a:gd name="T34" fmla="*/ 276 w 340"/>
                <a:gd name="T35" fmla="*/ 38 h 340"/>
                <a:gd name="T36" fmla="*/ 263 w 340"/>
                <a:gd name="T37" fmla="*/ 28 h 340"/>
                <a:gd name="T38" fmla="*/ 248 w 340"/>
                <a:gd name="T39" fmla="*/ 19 h 340"/>
                <a:gd name="T40" fmla="*/ 234 w 340"/>
                <a:gd name="T41" fmla="*/ 13 h 340"/>
                <a:gd name="T42" fmla="*/ 218 w 340"/>
                <a:gd name="T43" fmla="*/ 6 h 340"/>
                <a:gd name="T44" fmla="*/ 203 w 340"/>
                <a:gd name="T45" fmla="*/ 3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3 h 340"/>
                <a:gd name="T52" fmla="*/ 104 w 340"/>
                <a:gd name="T53" fmla="*/ 13 h 340"/>
                <a:gd name="T54" fmla="*/ 76 w 340"/>
                <a:gd name="T55" fmla="*/ 28 h 340"/>
                <a:gd name="T56" fmla="*/ 50 w 340"/>
                <a:gd name="T57" fmla="*/ 50 h 340"/>
                <a:gd name="T58" fmla="*/ 27 w 340"/>
                <a:gd name="T59" fmla="*/ 76 h 340"/>
                <a:gd name="T60" fmla="*/ 12 w 340"/>
                <a:gd name="T61" fmla="*/ 105 h 340"/>
                <a:gd name="T62" fmla="*/ 2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2 w 340"/>
                <a:gd name="T69" fmla="*/ 203 h 340"/>
                <a:gd name="T70" fmla="*/ 6 w 340"/>
                <a:gd name="T71" fmla="*/ 219 h 340"/>
                <a:gd name="T72" fmla="*/ 12 w 340"/>
                <a:gd name="T73" fmla="*/ 235 h 340"/>
                <a:gd name="T74" fmla="*/ 18 w 340"/>
                <a:gd name="T75" fmla="*/ 249 h 340"/>
                <a:gd name="T76" fmla="*/ 27 w 340"/>
                <a:gd name="T77" fmla="*/ 263 h 340"/>
                <a:gd name="T78" fmla="*/ 37 w 340"/>
                <a:gd name="T79" fmla="*/ 277 h 340"/>
                <a:gd name="T80" fmla="*/ 50 w 340"/>
                <a:gd name="T81" fmla="*/ 290 h 340"/>
                <a:gd name="T82" fmla="*/ 62 w 340"/>
                <a:gd name="T83" fmla="*/ 302 h 340"/>
                <a:gd name="T84" fmla="*/ 76 w 340"/>
                <a:gd name="T85" fmla="*/ 312 h 340"/>
                <a:gd name="T86" fmla="*/ 104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8 w 340"/>
                <a:gd name="T99" fmla="*/ 332 h 340"/>
                <a:gd name="T100" fmla="*/ 234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6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3" name="Freeform 210">
              <a:extLst>
                <a:ext uri="{FF2B5EF4-FFF2-40B4-BE49-F238E27FC236}">
                  <a16:creationId xmlns:a16="http://schemas.microsoft.com/office/drawing/2014/main" id="{D39B2377-D526-5EFB-1A04-60D65FCA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3546475"/>
              <a:ext cx="107950" cy="107950"/>
            </a:xfrm>
            <a:custGeom>
              <a:avLst/>
              <a:gdLst>
                <a:gd name="T0" fmla="*/ 289 w 339"/>
                <a:gd name="T1" fmla="*/ 290 h 340"/>
                <a:gd name="T2" fmla="*/ 301 w 339"/>
                <a:gd name="T3" fmla="*/ 276 h 340"/>
                <a:gd name="T4" fmla="*/ 311 w 339"/>
                <a:gd name="T5" fmla="*/ 263 h 340"/>
                <a:gd name="T6" fmla="*/ 312 w 339"/>
                <a:gd name="T7" fmla="*/ 258 h 340"/>
                <a:gd name="T8" fmla="*/ 314 w 339"/>
                <a:gd name="T9" fmla="*/ 255 h 340"/>
                <a:gd name="T10" fmla="*/ 319 w 339"/>
                <a:gd name="T11" fmla="*/ 248 h 340"/>
                <a:gd name="T12" fmla="*/ 327 w 339"/>
                <a:gd name="T13" fmla="*/ 234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89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7 w 339"/>
                <a:gd name="T39" fmla="*/ 18 h 340"/>
                <a:gd name="T40" fmla="*/ 234 w 339"/>
                <a:gd name="T41" fmla="*/ 12 h 340"/>
                <a:gd name="T42" fmla="*/ 218 w 339"/>
                <a:gd name="T43" fmla="*/ 6 h 340"/>
                <a:gd name="T44" fmla="*/ 202 w 339"/>
                <a:gd name="T45" fmla="*/ 2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2 h 340"/>
                <a:gd name="T52" fmla="*/ 104 w 339"/>
                <a:gd name="T53" fmla="*/ 12 h 340"/>
                <a:gd name="T54" fmla="*/ 75 w 339"/>
                <a:gd name="T55" fmla="*/ 27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4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6 h 340"/>
                <a:gd name="T80" fmla="*/ 49 w 339"/>
                <a:gd name="T81" fmla="*/ 290 h 340"/>
                <a:gd name="T82" fmla="*/ 62 w 339"/>
                <a:gd name="T83" fmla="*/ 301 h 340"/>
                <a:gd name="T84" fmla="*/ 75 w 339"/>
                <a:gd name="T85" fmla="*/ 311 h 340"/>
                <a:gd name="T86" fmla="*/ 104 w 339"/>
                <a:gd name="T87" fmla="*/ 327 h 340"/>
                <a:gd name="T88" fmla="*/ 134 w 339"/>
                <a:gd name="T89" fmla="*/ 336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6 h 340"/>
                <a:gd name="T98" fmla="*/ 218 w 339"/>
                <a:gd name="T99" fmla="*/ 332 h 340"/>
                <a:gd name="T100" fmla="*/ 234 w 339"/>
                <a:gd name="T101" fmla="*/ 327 h 340"/>
                <a:gd name="T102" fmla="*/ 247 w 339"/>
                <a:gd name="T103" fmla="*/ 319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1 h 340"/>
                <a:gd name="T110" fmla="*/ 276 w 339"/>
                <a:gd name="T111" fmla="*/ 301 h 340"/>
                <a:gd name="T112" fmla="*/ 289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4" name="Freeform 211">
              <a:extLst>
                <a:ext uri="{FF2B5EF4-FFF2-40B4-BE49-F238E27FC236}">
                  <a16:creationId xmlns:a16="http://schemas.microsoft.com/office/drawing/2014/main" id="{69AF71BB-C2D2-C772-E7CB-DACA29470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102100"/>
              <a:ext cx="107950" cy="107950"/>
            </a:xfrm>
            <a:custGeom>
              <a:avLst/>
              <a:gdLst>
                <a:gd name="T0" fmla="*/ 290 w 339"/>
                <a:gd name="T1" fmla="*/ 290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9 h 340"/>
                <a:gd name="T8" fmla="*/ 315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3 h 340"/>
                <a:gd name="T32" fmla="*/ 290 w 339"/>
                <a:gd name="T33" fmla="*/ 50 h 340"/>
                <a:gd name="T34" fmla="*/ 276 w 339"/>
                <a:gd name="T35" fmla="*/ 38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3 h 340"/>
                <a:gd name="T46" fmla="*/ 185 w 339"/>
                <a:gd name="T47" fmla="*/ 0 h 340"/>
                <a:gd name="T48" fmla="*/ 170 w 339"/>
                <a:gd name="T49" fmla="*/ 0 h 340"/>
                <a:gd name="T50" fmla="*/ 135 w 339"/>
                <a:gd name="T51" fmla="*/ 3 h 340"/>
                <a:gd name="T52" fmla="*/ 104 w 339"/>
                <a:gd name="T53" fmla="*/ 13 h 340"/>
                <a:gd name="T54" fmla="*/ 76 w 339"/>
                <a:gd name="T55" fmla="*/ 27 h 340"/>
                <a:gd name="T56" fmla="*/ 50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7 h 340"/>
                <a:gd name="T80" fmla="*/ 50 w 339"/>
                <a:gd name="T81" fmla="*/ 290 h 340"/>
                <a:gd name="T82" fmla="*/ 62 w 339"/>
                <a:gd name="T83" fmla="*/ 302 h 340"/>
                <a:gd name="T84" fmla="*/ 76 w 339"/>
                <a:gd name="T85" fmla="*/ 312 h 340"/>
                <a:gd name="T86" fmla="*/ 104 w 339"/>
                <a:gd name="T87" fmla="*/ 328 h 340"/>
                <a:gd name="T88" fmla="*/ 135 w 339"/>
                <a:gd name="T89" fmla="*/ 337 h 340"/>
                <a:gd name="T90" fmla="*/ 151 w 339"/>
                <a:gd name="T91" fmla="*/ 339 h 340"/>
                <a:gd name="T92" fmla="*/ 170 w 339"/>
                <a:gd name="T93" fmla="*/ 340 h 340"/>
                <a:gd name="T94" fmla="*/ 185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5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2 h 340"/>
                <a:gd name="T112" fmla="*/ 290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90" y="290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5" name="Freeform 212">
              <a:extLst>
                <a:ext uri="{FF2B5EF4-FFF2-40B4-BE49-F238E27FC236}">
                  <a16:creationId xmlns:a16="http://schemas.microsoft.com/office/drawing/2014/main" id="{C3DCAA33-E545-3506-BFE6-1A535BE7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3654425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7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20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7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7 w 340"/>
                <a:gd name="T73" fmla="*/ 135 h 340"/>
                <a:gd name="T74" fmla="*/ 327 w 340"/>
                <a:gd name="T75" fmla="*/ 104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7 w 340"/>
                <a:gd name="T83" fmla="*/ 38 h 340"/>
                <a:gd name="T84" fmla="*/ 263 w 340"/>
                <a:gd name="T85" fmla="*/ 27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7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4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CC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6" name="Freeform 213">
              <a:extLst>
                <a:ext uri="{FF2B5EF4-FFF2-40B4-BE49-F238E27FC236}">
                  <a16:creationId xmlns:a16="http://schemas.microsoft.com/office/drawing/2014/main" id="{6CDAEA06-DBA6-28CB-7B9F-279C55DD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5375" y="3698875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9 w 340"/>
                <a:gd name="T11" fmla="*/ 248 h 340"/>
                <a:gd name="T12" fmla="*/ 28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5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9 w 340"/>
                <a:gd name="T43" fmla="*/ 313 h 340"/>
                <a:gd name="T44" fmla="*/ 263 w 340"/>
                <a:gd name="T45" fmla="*/ 312 h 340"/>
                <a:gd name="T46" fmla="*/ 277 w 340"/>
                <a:gd name="T47" fmla="*/ 302 h 340"/>
                <a:gd name="T48" fmla="*/ 290 w 340"/>
                <a:gd name="T49" fmla="*/ 290 h 340"/>
                <a:gd name="T50" fmla="*/ 302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20 w 340"/>
                <a:gd name="T59" fmla="*/ 248 h 340"/>
                <a:gd name="T60" fmla="*/ 328 w 340"/>
                <a:gd name="T61" fmla="*/ 235 h 340"/>
                <a:gd name="T62" fmla="*/ 332 w 340"/>
                <a:gd name="T63" fmla="*/ 219 h 340"/>
                <a:gd name="T64" fmla="*/ 337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7 w 340"/>
                <a:gd name="T73" fmla="*/ 135 h 340"/>
                <a:gd name="T74" fmla="*/ 328 w 340"/>
                <a:gd name="T75" fmla="*/ 104 h 340"/>
                <a:gd name="T76" fmla="*/ 312 w 340"/>
                <a:gd name="T77" fmla="*/ 76 h 340"/>
                <a:gd name="T78" fmla="*/ 302 w 340"/>
                <a:gd name="T79" fmla="*/ 63 h 340"/>
                <a:gd name="T80" fmla="*/ 290 w 340"/>
                <a:gd name="T81" fmla="*/ 50 h 340"/>
                <a:gd name="T82" fmla="*/ 277 w 340"/>
                <a:gd name="T83" fmla="*/ 38 h 340"/>
                <a:gd name="T84" fmla="*/ 263 w 340"/>
                <a:gd name="T85" fmla="*/ 27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2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2 h 340"/>
                <a:gd name="T100" fmla="*/ 105 w 340"/>
                <a:gd name="T101" fmla="*/ 13 h 340"/>
                <a:gd name="T102" fmla="*/ 76 w 340"/>
                <a:gd name="T103" fmla="*/ 27 h 340"/>
                <a:gd name="T104" fmla="*/ 50 w 340"/>
                <a:gd name="T105" fmla="*/ 50 h 340"/>
                <a:gd name="T106" fmla="*/ 28 w 340"/>
                <a:gd name="T107" fmla="*/ 76 h 340"/>
                <a:gd name="T108" fmla="*/ 13 w 340"/>
                <a:gd name="T109" fmla="*/ 104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lnTo>
                    <a:pt x="302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CC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7" name="Freeform 214">
              <a:extLst>
                <a:ext uri="{FF2B5EF4-FFF2-40B4-BE49-F238E27FC236}">
                  <a16:creationId xmlns:a16="http://schemas.microsoft.com/office/drawing/2014/main" id="{280D7C75-C7F4-8ABC-5978-B85B01D0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8" y="3603625"/>
              <a:ext cx="107950" cy="107950"/>
            </a:xfrm>
            <a:custGeom>
              <a:avLst/>
              <a:gdLst>
                <a:gd name="T0" fmla="*/ 289 w 339"/>
                <a:gd name="T1" fmla="*/ 290 h 340"/>
                <a:gd name="T2" fmla="*/ 301 w 339"/>
                <a:gd name="T3" fmla="*/ 276 h 340"/>
                <a:gd name="T4" fmla="*/ 311 w 339"/>
                <a:gd name="T5" fmla="*/ 263 h 340"/>
                <a:gd name="T6" fmla="*/ 312 w 339"/>
                <a:gd name="T7" fmla="*/ 258 h 340"/>
                <a:gd name="T8" fmla="*/ 314 w 339"/>
                <a:gd name="T9" fmla="*/ 255 h 340"/>
                <a:gd name="T10" fmla="*/ 319 w 339"/>
                <a:gd name="T11" fmla="*/ 248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4 h 340"/>
                <a:gd name="T28" fmla="*/ 311 w 339"/>
                <a:gd name="T29" fmla="*/ 76 h 340"/>
                <a:gd name="T30" fmla="*/ 301 w 339"/>
                <a:gd name="T31" fmla="*/ 62 h 340"/>
                <a:gd name="T32" fmla="*/ 289 w 339"/>
                <a:gd name="T33" fmla="*/ 50 h 340"/>
                <a:gd name="T34" fmla="*/ 276 w 339"/>
                <a:gd name="T35" fmla="*/ 37 h 340"/>
                <a:gd name="T36" fmla="*/ 262 w 339"/>
                <a:gd name="T37" fmla="*/ 27 h 340"/>
                <a:gd name="T38" fmla="*/ 248 w 339"/>
                <a:gd name="T39" fmla="*/ 18 h 340"/>
                <a:gd name="T40" fmla="*/ 234 w 339"/>
                <a:gd name="T41" fmla="*/ 12 h 340"/>
                <a:gd name="T42" fmla="*/ 218 w 339"/>
                <a:gd name="T43" fmla="*/ 6 h 340"/>
                <a:gd name="T44" fmla="*/ 202 w 339"/>
                <a:gd name="T45" fmla="*/ 2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2 h 340"/>
                <a:gd name="T52" fmla="*/ 104 w 339"/>
                <a:gd name="T53" fmla="*/ 12 h 340"/>
                <a:gd name="T54" fmla="*/ 75 w 339"/>
                <a:gd name="T55" fmla="*/ 27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4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8 h 340"/>
                <a:gd name="T76" fmla="*/ 27 w 339"/>
                <a:gd name="T77" fmla="*/ 263 h 340"/>
                <a:gd name="T78" fmla="*/ 37 w 339"/>
                <a:gd name="T79" fmla="*/ 276 h 340"/>
                <a:gd name="T80" fmla="*/ 49 w 339"/>
                <a:gd name="T81" fmla="*/ 290 h 340"/>
                <a:gd name="T82" fmla="*/ 62 w 339"/>
                <a:gd name="T83" fmla="*/ 301 h 340"/>
                <a:gd name="T84" fmla="*/ 75 w 339"/>
                <a:gd name="T85" fmla="*/ 312 h 340"/>
                <a:gd name="T86" fmla="*/ 104 w 339"/>
                <a:gd name="T87" fmla="*/ 327 h 340"/>
                <a:gd name="T88" fmla="*/ 134 w 339"/>
                <a:gd name="T89" fmla="*/ 336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6 h 340"/>
                <a:gd name="T98" fmla="*/ 218 w 339"/>
                <a:gd name="T99" fmla="*/ 332 h 340"/>
                <a:gd name="T100" fmla="*/ 234 w 339"/>
                <a:gd name="T101" fmla="*/ 327 h 340"/>
                <a:gd name="T102" fmla="*/ 248 w 339"/>
                <a:gd name="T103" fmla="*/ 319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1 h 340"/>
                <a:gd name="T112" fmla="*/ 289 w 339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8" name="Freeform 215">
              <a:extLst>
                <a:ext uri="{FF2B5EF4-FFF2-40B4-BE49-F238E27FC236}">
                  <a16:creationId xmlns:a16="http://schemas.microsoft.com/office/drawing/2014/main" id="{E30E78EB-61E6-4AE5-A8D8-5ED54C617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0" y="405447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19 w 340"/>
                <a:gd name="T11" fmla="*/ 248 h 340"/>
                <a:gd name="T12" fmla="*/ 327 w 340"/>
                <a:gd name="T13" fmla="*/ 234 h 340"/>
                <a:gd name="T14" fmla="*/ 332 w 340"/>
                <a:gd name="T15" fmla="*/ 219 h 340"/>
                <a:gd name="T16" fmla="*/ 336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6 w 340"/>
                <a:gd name="T25" fmla="*/ 135 h 340"/>
                <a:gd name="T26" fmla="*/ 327 w 340"/>
                <a:gd name="T27" fmla="*/ 104 h 340"/>
                <a:gd name="T28" fmla="*/ 312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6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7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8 w 340"/>
                <a:gd name="T75" fmla="*/ 248 h 340"/>
                <a:gd name="T76" fmla="*/ 27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2 h 340"/>
                <a:gd name="T86" fmla="*/ 104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6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09" name="Freeform 216">
              <a:extLst>
                <a:ext uri="{FF2B5EF4-FFF2-40B4-BE49-F238E27FC236}">
                  <a16:creationId xmlns:a16="http://schemas.microsoft.com/office/drawing/2014/main" id="{183EDBEF-3D09-3F0D-F913-6903B714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3949700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7 h 340"/>
                <a:gd name="T6" fmla="*/ 218 w 340"/>
                <a:gd name="T7" fmla="*/ 332 h 340"/>
                <a:gd name="T8" fmla="*/ 234 w 340"/>
                <a:gd name="T9" fmla="*/ 328 h 340"/>
                <a:gd name="T10" fmla="*/ 248 w 340"/>
                <a:gd name="T11" fmla="*/ 320 h 340"/>
                <a:gd name="T12" fmla="*/ 255 w 340"/>
                <a:gd name="T13" fmla="*/ 315 h 340"/>
                <a:gd name="T14" fmla="*/ 258 w 340"/>
                <a:gd name="T15" fmla="*/ 313 h 340"/>
                <a:gd name="T16" fmla="*/ 263 w 340"/>
                <a:gd name="T17" fmla="*/ 312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7 h 340"/>
                <a:gd name="T24" fmla="*/ 311 w 340"/>
                <a:gd name="T25" fmla="*/ 263 h 340"/>
                <a:gd name="T26" fmla="*/ 312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5 h 340"/>
                <a:gd name="T34" fmla="*/ 332 w 340"/>
                <a:gd name="T35" fmla="*/ 219 h 340"/>
                <a:gd name="T36" fmla="*/ 336 w 340"/>
                <a:gd name="T37" fmla="*/ 203 h 340"/>
                <a:gd name="T38" fmla="*/ 338 w 340"/>
                <a:gd name="T39" fmla="*/ 186 h 340"/>
                <a:gd name="T40" fmla="*/ 340 w 340"/>
                <a:gd name="T41" fmla="*/ 170 h 340"/>
                <a:gd name="T42" fmla="*/ 338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1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8 h 340"/>
                <a:gd name="T56" fmla="*/ 263 w 340"/>
                <a:gd name="T57" fmla="*/ 27 h 340"/>
                <a:gd name="T58" fmla="*/ 248 w 340"/>
                <a:gd name="T59" fmla="*/ 18 h 340"/>
                <a:gd name="T60" fmla="*/ 234 w 340"/>
                <a:gd name="T61" fmla="*/ 13 h 340"/>
                <a:gd name="T62" fmla="*/ 218 w 340"/>
                <a:gd name="T63" fmla="*/ 6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3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2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9 h 340"/>
                <a:gd name="T92" fmla="*/ 12 w 340"/>
                <a:gd name="T93" fmla="*/ 235 h 340"/>
                <a:gd name="T94" fmla="*/ 18 w 340"/>
                <a:gd name="T95" fmla="*/ 248 h 340"/>
                <a:gd name="T96" fmla="*/ 27 w 340"/>
                <a:gd name="T97" fmla="*/ 263 h 340"/>
                <a:gd name="T98" fmla="*/ 37 w 340"/>
                <a:gd name="T99" fmla="*/ 277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2 h 340"/>
                <a:gd name="T106" fmla="*/ 104 w 340"/>
                <a:gd name="T107" fmla="*/ 328 h 340"/>
                <a:gd name="T108" fmla="*/ 135 w 340"/>
                <a:gd name="T109" fmla="*/ 337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0" name="Freeform 217">
              <a:extLst>
                <a:ext uri="{FF2B5EF4-FFF2-40B4-BE49-F238E27FC236}">
                  <a16:creationId xmlns:a16="http://schemas.microsoft.com/office/drawing/2014/main" id="{FD718DCE-52F2-CCAF-B26D-095F8F27F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0" y="3781425"/>
              <a:ext cx="107950" cy="107950"/>
            </a:xfrm>
            <a:custGeom>
              <a:avLst/>
              <a:gdLst>
                <a:gd name="T0" fmla="*/ 170 w 340"/>
                <a:gd name="T1" fmla="*/ 340 h 340"/>
                <a:gd name="T2" fmla="*/ 186 w 340"/>
                <a:gd name="T3" fmla="*/ 339 h 340"/>
                <a:gd name="T4" fmla="*/ 203 w 340"/>
                <a:gd name="T5" fmla="*/ 336 h 340"/>
                <a:gd name="T6" fmla="*/ 219 w 340"/>
                <a:gd name="T7" fmla="*/ 332 h 340"/>
                <a:gd name="T8" fmla="*/ 234 w 340"/>
                <a:gd name="T9" fmla="*/ 327 h 340"/>
                <a:gd name="T10" fmla="*/ 248 w 340"/>
                <a:gd name="T11" fmla="*/ 319 h 340"/>
                <a:gd name="T12" fmla="*/ 255 w 340"/>
                <a:gd name="T13" fmla="*/ 315 h 340"/>
                <a:gd name="T14" fmla="*/ 258 w 340"/>
                <a:gd name="T15" fmla="*/ 312 h 340"/>
                <a:gd name="T16" fmla="*/ 263 w 340"/>
                <a:gd name="T17" fmla="*/ 311 h 340"/>
                <a:gd name="T18" fmla="*/ 276 w 340"/>
                <a:gd name="T19" fmla="*/ 301 h 340"/>
                <a:gd name="T20" fmla="*/ 290 w 340"/>
                <a:gd name="T21" fmla="*/ 290 h 340"/>
                <a:gd name="T22" fmla="*/ 301 w 340"/>
                <a:gd name="T23" fmla="*/ 276 h 340"/>
                <a:gd name="T24" fmla="*/ 311 w 340"/>
                <a:gd name="T25" fmla="*/ 263 h 340"/>
                <a:gd name="T26" fmla="*/ 313 w 340"/>
                <a:gd name="T27" fmla="*/ 258 h 340"/>
                <a:gd name="T28" fmla="*/ 315 w 340"/>
                <a:gd name="T29" fmla="*/ 255 h 340"/>
                <a:gd name="T30" fmla="*/ 319 w 340"/>
                <a:gd name="T31" fmla="*/ 248 h 340"/>
                <a:gd name="T32" fmla="*/ 327 w 340"/>
                <a:gd name="T33" fmla="*/ 234 h 340"/>
                <a:gd name="T34" fmla="*/ 332 w 340"/>
                <a:gd name="T35" fmla="*/ 218 h 340"/>
                <a:gd name="T36" fmla="*/ 336 w 340"/>
                <a:gd name="T37" fmla="*/ 203 h 340"/>
                <a:gd name="T38" fmla="*/ 339 w 340"/>
                <a:gd name="T39" fmla="*/ 186 h 340"/>
                <a:gd name="T40" fmla="*/ 340 w 340"/>
                <a:gd name="T41" fmla="*/ 170 h 340"/>
                <a:gd name="T42" fmla="*/ 339 w 340"/>
                <a:gd name="T43" fmla="*/ 152 h 340"/>
                <a:gd name="T44" fmla="*/ 336 w 340"/>
                <a:gd name="T45" fmla="*/ 135 h 340"/>
                <a:gd name="T46" fmla="*/ 327 w 340"/>
                <a:gd name="T47" fmla="*/ 104 h 340"/>
                <a:gd name="T48" fmla="*/ 311 w 340"/>
                <a:gd name="T49" fmla="*/ 76 h 340"/>
                <a:gd name="T50" fmla="*/ 301 w 340"/>
                <a:gd name="T51" fmla="*/ 62 h 340"/>
                <a:gd name="T52" fmla="*/ 290 w 340"/>
                <a:gd name="T53" fmla="*/ 50 h 340"/>
                <a:gd name="T54" fmla="*/ 276 w 340"/>
                <a:gd name="T55" fmla="*/ 37 h 340"/>
                <a:gd name="T56" fmla="*/ 263 w 340"/>
                <a:gd name="T57" fmla="*/ 27 h 340"/>
                <a:gd name="T58" fmla="*/ 248 w 340"/>
                <a:gd name="T59" fmla="*/ 18 h 340"/>
                <a:gd name="T60" fmla="*/ 234 w 340"/>
                <a:gd name="T61" fmla="*/ 12 h 340"/>
                <a:gd name="T62" fmla="*/ 219 w 340"/>
                <a:gd name="T63" fmla="*/ 5 h 340"/>
                <a:gd name="T64" fmla="*/ 203 w 340"/>
                <a:gd name="T65" fmla="*/ 2 h 340"/>
                <a:gd name="T66" fmla="*/ 186 w 340"/>
                <a:gd name="T67" fmla="*/ 0 h 340"/>
                <a:gd name="T68" fmla="*/ 170 w 340"/>
                <a:gd name="T69" fmla="*/ 0 h 340"/>
                <a:gd name="T70" fmla="*/ 135 w 340"/>
                <a:gd name="T71" fmla="*/ 2 h 340"/>
                <a:gd name="T72" fmla="*/ 104 w 340"/>
                <a:gd name="T73" fmla="*/ 12 h 340"/>
                <a:gd name="T74" fmla="*/ 76 w 340"/>
                <a:gd name="T75" fmla="*/ 27 h 340"/>
                <a:gd name="T76" fmla="*/ 50 w 340"/>
                <a:gd name="T77" fmla="*/ 50 h 340"/>
                <a:gd name="T78" fmla="*/ 27 w 340"/>
                <a:gd name="T79" fmla="*/ 76 h 340"/>
                <a:gd name="T80" fmla="*/ 13 w 340"/>
                <a:gd name="T81" fmla="*/ 104 h 340"/>
                <a:gd name="T82" fmla="*/ 2 w 340"/>
                <a:gd name="T83" fmla="*/ 135 h 340"/>
                <a:gd name="T84" fmla="*/ 0 w 340"/>
                <a:gd name="T85" fmla="*/ 170 h 340"/>
                <a:gd name="T86" fmla="*/ 0 w 340"/>
                <a:gd name="T87" fmla="*/ 186 h 340"/>
                <a:gd name="T88" fmla="*/ 2 w 340"/>
                <a:gd name="T89" fmla="*/ 203 h 340"/>
                <a:gd name="T90" fmla="*/ 6 w 340"/>
                <a:gd name="T91" fmla="*/ 218 h 340"/>
                <a:gd name="T92" fmla="*/ 13 w 340"/>
                <a:gd name="T93" fmla="*/ 234 h 340"/>
                <a:gd name="T94" fmla="*/ 18 w 340"/>
                <a:gd name="T95" fmla="*/ 248 h 340"/>
                <a:gd name="T96" fmla="*/ 27 w 340"/>
                <a:gd name="T97" fmla="*/ 263 h 340"/>
                <a:gd name="T98" fmla="*/ 37 w 340"/>
                <a:gd name="T99" fmla="*/ 276 h 340"/>
                <a:gd name="T100" fmla="*/ 50 w 340"/>
                <a:gd name="T101" fmla="*/ 290 h 340"/>
                <a:gd name="T102" fmla="*/ 62 w 340"/>
                <a:gd name="T103" fmla="*/ 301 h 340"/>
                <a:gd name="T104" fmla="*/ 76 w 340"/>
                <a:gd name="T105" fmla="*/ 311 h 340"/>
                <a:gd name="T106" fmla="*/ 104 w 340"/>
                <a:gd name="T107" fmla="*/ 327 h 340"/>
                <a:gd name="T108" fmla="*/ 135 w 340"/>
                <a:gd name="T109" fmla="*/ 336 h 340"/>
                <a:gd name="T110" fmla="*/ 152 w 340"/>
                <a:gd name="T111" fmla="*/ 339 h 340"/>
                <a:gd name="T112" fmla="*/ 170 w 340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340"/>
                  </a:move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1" name="Freeform 218">
              <a:extLst>
                <a:ext uri="{FF2B5EF4-FFF2-40B4-BE49-F238E27FC236}">
                  <a16:creationId xmlns:a16="http://schemas.microsoft.com/office/drawing/2014/main" id="{3684AC07-4461-37FF-5D44-12C434B4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3937000"/>
              <a:ext cx="107950" cy="107950"/>
            </a:xfrm>
            <a:custGeom>
              <a:avLst/>
              <a:gdLst>
                <a:gd name="T0" fmla="*/ 289 w 339"/>
                <a:gd name="T1" fmla="*/ 291 h 340"/>
                <a:gd name="T2" fmla="*/ 301 w 339"/>
                <a:gd name="T3" fmla="*/ 277 h 340"/>
                <a:gd name="T4" fmla="*/ 311 w 339"/>
                <a:gd name="T5" fmla="*/ 263 h 340"/>
                <a:gd name="T6" fmla="*/ 312 w 339"/>
                <a:gd name="T7" fmla="*/ 259 h 340"/>
                <a:gd name="T8" fmla="*/ 314 w 339"/>
                <a:gd name="T9" fmla="*/ 255 h 340"/>
                <a:gd name="T10" fmla="*/ 319 w 339"/>
                <a:gd name="T11" fmla="*/ 249 h 340"/>
                <a:gd name="T12" fmla="*/ 327 w 339"/>
                <a:gd name="T13" fmla="*/ 235 h 340"/>
                <a:gd name="T14" fmla="*/ 331 w 339"/>
                <a:gd name="T15" fmla="*/ 219 h 340"/>
                <a:gd name="T16" fmla="*/ 336 w 339"/>
                <a:gd name="T17" fmla="*/ 203 h 340"/>
                <a:gd name="T18" fmla="*/ 338 w 339"/>
                <a:gd name="T19" fmla="*/ 186 h 340"/>
                <a:gd name="T20" fmla="*/ 339 w 339"/>
                <a:gd name="T21" fmla="*/ 170 h 340"/>
                <a:gd name="T22" fmla="*/ 338 w 339"/>
                <a:gd name="T23" fmla="*/ 152 h 340"/>
                <a:gd name="T24" fmla="*/ 336 w 339"/>
                <a:gd name="T25" fmla="*/ 135 h 340"/>
                <a:gd name="T26" fmla="*/ 327 w 339"/>
                <a:gd name="T27" fmla="*/ 105 h 340"/>
                <a:gd name="T28" fmla="*/ 311 w 339"/>
                <a:gd name="T29" fmla="*/ 76 h 340"/>
                <a:gd name="T30" fmla="*/ 301 w 339"/>
                <a:gd name="T31" fmla="*/ 63 h 340"/>
                <a:gd name="T32" fmla="*/ 289 w 339"/>
                <a:gd name="T33" fmla="*/ 50 h 340"/>
                <a:gd name="T34" fmla="*/ 276 w 339"/>
                <a:gd name="T35" fmla="*/ 38 h 340"/>
                <a:gd name="T36" fmla="*/ 262 w 339"/>
                <a:gd name="T37" fmla="*/ 28 h 340"/>
                <a:gd name="T38" fmla="*/ 248 w 339"/>
                <a:gd name="T39" fmla="*/ 19 h 340"/>
                <a:gd name="T40" fmla="*/ 234 w 339"/>
                <a:gd name="T41" fmla="*/ 13 h 340"/>
                <a:gd name="T42" fmla="*/ 218 w 339"/>
                <a:gd name="T43" fmla="*/ 6 h 340"/>
                <a:gd name="T44" fmla="*/ 202 w 339"/>
                <a:gd name="T45" fmla="*/ 3 h 340"/>
                <a:gd name="T46" fmla="*/ 185 w 339"/>
                <a:gd name="T47" fmla="*/ 0 h 340"/>
                <a:gd name="T48" fmla="*/ 169 w 339"/>
                <a:gd name="T49" fmla="*/ 0 h 340"/>
                <a:gd name="T50" fmla="*/ 134 w 339"/>
                <a:gd name="T51" fmla="*/ 3 h 340"/>
                <a:gd name="T52" fmla="*/ 104 w 339"/>
                <a:gd name="T53" fmla="*/ 13 h 340"/>
                <a:gd name="T54" fmla="*/ 75 w 339"/>
                <a:gd name="T55" fmla="*/ 28 h 340"/>
                <a:gd name="T56" fmla="*/ 49 w 339"/>
                <a:gd name="T57" fmla="*/ 50 h 340"/>
                <a:gd name="T58" fmla="*/ 27 w 339"/>
                <a:gd name="T59" fmla="*/ 76 h 340"/>
                <a:gd name="T60" fmla="*/ 12 w 339"/>
                <a:gd name="T61" fmla="*/ 105 h 340"/>
                <a:gd name="T62" fmla="*/ 2 w 339"/>
                <a:gd name="T63" fmla="*/ 135 h 340"/>
                <a:gd name="T64" fmla="*/ 0 w 339"/>
                <a:gd name="T65" fmla="*/ 170 h 340"/>
                <a:gd name="T66" fmla="*/ 0 w 339"/>
                <a:gd name="T67" fmla="*/ 186 h 340"/>
                <a:gd name="T68" fmla="*/ 2 w 339"/>
                <a:gd name="T69" fmla="*/ 203 h 340"/>
                <a:gd name="T70" fmla="*/ 5 w 339"/>
                <a:gd name="T71" fmla="*/ 219 h 340"/>
                <a:gd name="T72" fmla="*/ 12 w 339"/>
                <a:gd name="T73" fmla="*/ 235 h 340"/>
                <a:gd name="T74" fmla="*/ 18 w 339"/>
                <a:gd name="T75" fmla="*/ 249 h 340"/>
                <a:gd name="T76" fmla="*/ 27 w 339"/>
                <a:gd name="T77" fmla="*/ 263 h 340"/>
                <a:gd name="T78" fmla="*/ 37 w 339"/>
                <a:gd name="T79" fmla="*/ 277 h 340"/>
                <a:gd name="T80" fmla="*/ 49 w 339"/>
                <a:gd name="T81" fmla="*/ 291 h 340"/>
                <a:gd name="T82" fmla="*/ 62 w 339"/>
                <a:gd name="T83" fmla="*/ 302 h 340"/>
                <a:gd name="T84" fmla="*/ 75 w 339"/>
                <a:gd name="T85" fmla="*/ 312 h 340"/>
                <a:gd name="T86" fmla="*/ 104 w 339"/>
                <a:gd name="T87" fmla="*/ 328 h 340"/>
                <a:gd name="T88" fmla="*/ 134 w 339"/>
                <a:gd name="T89" fmla="*/ 337 h 340"/>
                <a:gd name="T90" fmla="*/ 151 w 339"/>
                <a:gd name="T91" fmla="*/ 339 h 340"/>
                <a:gd name="T92" fmla="*/ 169 w 339"/>
                <a:gd name="T93" fmla="*/ 340 h 340"/>
                <a:gd name="T94" fmla="*/ 185 w 339"/>
                <a:gd name="T95" fmla="*/ 339 h 340"/>
                <a:gd name="T96" fmla="*/ 202 w 339"/>
                <a:gd name="T97" fmla="*/ 337 h 340"/>
                <a:gd name="T98" fmla="*/ 218 w 339"/>
                <a:gd name="T99" fmla="*/ 332 h 340"/>
                <a:gd name="T100" fmla="*/ 234 w 339"/>
                <a:gd name="T101" fmla="*/ 328 h 340"/>
                <a:gd name="T102" fmla="*/ 248 w 339"/>
                <a:gd name="T103" fmla="*/ 320 h 340"/>
                <a:gd name="T104" fmla="*/ 254 w 339"/>
                <a:gd name="T105" fmla="*/ 315 h 340"/>
                <a:gd name="T106" fmla="*/ 258 w 339"/>
                <a:gd name="T107" fmla="*/ 313 h 340"/>
                <a:gd name="T108" fmla="*/ 262 w 339"/>
                <a:gd name="T109" fmla="*/ 312 h 340"/>
                <a:gd name="T110" fmla="*/ 276 w 339"/>
                <a:gd name="T111" fmla="*/ 302 h 340"/>
                <a:gd name="T112" fmla="*/ 289 w 339"/>
                <a:gd name="T113" fmla="*/ 29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289" y="291"/>
                  </a:move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4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89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3"/>
                  </a:lnTo>
                  <a:lnTo>
                    <a:pt x="104" y="13"/>
                  </a:lnTo>
                  <a:lnTo>
                    <a:pt x="75" y="28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49" y="291"/>
                  </a:lnTo>
                  <a:lnTo>
                    <a:pt x="62" y="302"/>
                  </a:lnTo>
                  <a:lnTo>
                    <a:pt x="75" y="312"/>
                  </a:lnTo>
                  <a:lnTo>
                    <a:pt x="104" y="328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89" y="291"/>
                  </a:lnTo>
                </a:path>
              </a:pathLst>
            </a:custGeom>
            <a:noFill/>
            <a:ln w="14288">
              <a:solidFill>
                <a:srgbClr val="CC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2" name="Freeform 219">
              <a:extLst>
                <a:ext uri="{FF2B5EF4-FFF2-40B4-BE49-F238E27FC236}">
                  <a16:creationId xmlns:a16="http://schemas.microsoft.com/office/drawing/2014/main" id="{9AFC6041-FF6F-6E05-DE5C-D96A9FE4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076700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2 w 340"/>
                <a:gd name="T5" fmla="*/ 203 h 340"/>
                <a:gd name="T6" fmla="*/ 6 w 340"/>
                <a:gd name="T7" fmla="*/ 219 h 340"/>
                <a:gd name="T8" fmla="*/ 12 w 340"/>
                <a:gd name="T9" fmla="*/ 234 h 340"/>
                <a:gd name="T10" fmla="*/ 18 w 340"/>
                <a:gd name="T11" fmla="*/ 248 h 340"/>
                <a:gd name="T12" fmla="*/ 27 w 340"/>
                <a:gd name="T13" fmla="*/ 263 h 340"/>
                <a:gd name="T14" fmla="*/ 37 w 340"/>
                <a:gd name="T15" fmla="*/ 276 h 340"/>
                <a:gd name="T16" fmla="*/ 50 w 340"/>
                <a:gd name="T17" fmla="*/ 290 h 340"/>
                <a:gd name="T18" fmla="*/ 62 w 340"/>
                <a:gd name="T19" fmla="*/ 301 h 340"/>
                <a:gd name="T20" fmla="*/ 76 w 340"/>
                <a:gd name="T21" fmla="*/ 311 h 340"/>
                <a:gd name="T22" fmla="*/ 104 w 340"/>
                <a:gd name="T23" fmla="*/ 327 h 340"/>
                <a:gd name="T24" fmla="*/ 135 w 340"/>
                <a:gd name="T25" fmla="*/ 336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6 h 340"/>
                <a:gd name="T34" fmla="*/ 218 w 340"/>
                <a:gd name="T35" fmla="*/ 332 h 340"/>
                <a:gd name="T36" fmla="*/ 234 w 340"/>
                <a:gd name="T37" fmla="*/ 327 h 340"/>
                <a:gd name="T38" fmla="*/ 248 w 340"/>
                <a:gd name="T39" fmla="*/ 319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1 h 340"/>
                <a:gd name="T46" fmla="*/ 276 w 340"/>
                <a:gd name="T47" fmla="*/ 301 h 340"/>
                <a:gd name="T48" fmla="*/ 290 w 340"/>
                <a:gd name="T49" fmla="*/ 290 h 340"/>
                <a:gd name="T50" fmla="*/ 301 w 340"/>
                <a:gd name="T51" fmla="*/ 276 h 340"/>
                <a:gd name="T52" fmla="*/ 311 w 340"/>
                <a:gd name="T53" fmla="*/ 263 h 340"/>
                <a:gd name="T54" fmla="*/ 312 w 340"/>
                <a:gd name="T55" fmla="*/ 258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4 h 340"/>
                <a:gd name="T62" fmla="*/ 332 w 340"/>
                <a:gd name="T63" fmla="*/ 219 h 340"/>
                <a:gd name="T64" fmla="*/ 336 w 340"/>
                <a:gd name="T65" fmla="*/ 203 h 340"/>
                <a:gd name="T66" fmla="*/ 338 w 340"/>
                <a:gd name="T67" fmla="*/ 186 h 340"/>
                <a:gd name="T68" fmla="*/ 340 w 340"/>
                <a:gd name="T69" fmla="*/ 170 h 340"/>
                <a:gd name="T70" fmla="*/ 338 w 340"/>
                <a:gd name="T71" fmla="*/ 152 h 340"/>
                <a:gd name="T72" fmla="*/ 336 w 340"/>
                <a:gd name="T73" fmla="*/ 135 h 340"/>
                <a:gd name="T74" fmla="*/ 327 w 340"/>
                <a:gd name="T75" fmla="*/ 104 h 340"/>
                <a:gd name="T76" fmla="*/ 311 w 340"/>
                <a:gd name="T77" fmla="*/ 76 h 340"/>
                <a:gd name="T78" fmla="*/ 301 w 340"/>
                <a:gd name="T79" fmla="*/ 62 h 340"/>
                <a:gd name="T80" fmla="*/ 290 w 340"/>
                <a:gd name="T81" fmla="*/ 50 h 340"/>
                <a:gd name="T82" fmla="*/ 276 w 340"/>
                <a:gd name="T83" fmla="*/ 37 h 340"/>
                <a:gd name="T84" fmla="*/ 263 w 340"/>
                <a:gd name="T85" fmla="*/ 27 h 340"/>
                <a:gd name="T86" fmla="*/ 248 w 340"/>
                <a:gd name="T87" fmla="*/ 18 h 340"/>
                <a:gd name="T88" fmla="*/ 234 w 340"/>
                <a:gd name="T89" fmla="*/ 12 h 340"/>
                <a:gd name="T90" fmla="*/ 218 w 340"/>
                <a:gd name="T91" fmla="*/ 6 h 340"/>
                <a:gd name="T92" fmla="*/ 203 w 340"/>
                <a:gd name="T93" fmla="*/ 2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2 h 340"/>
                <a:gd name="T100" fmla="*/ 104 w 340"/>
                <a:gd name="T101" fmla="*/ 12 h 340"/>
                <a:gd name="T102" fmla="*/ 76 w 340"/>
                <a:gd name="T103" fmla="*/ 27 h 340"/>
                <a:gd name="T104" fmla="*/ 50 w 340"/>
                <a:gd name="T105" fmla="*/ 50 h 340"/>
                <a:gd name="T106" fmla="*/ 27 w 340"/>
                <a:gd name="T107" fmla="*/ 76 h 340"/>
                <a:gd name="T108" fmla="*/ 12 w 340"/>
                <a:gd name="T109" fmla="*/ 104 h 340"/>
                <a:gd name="T110" fmla="*/ 2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40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3" name="Freeform 220">
              <a:extLst>
                <a:ext uri="{FF2B5EF4-FFF2-40B4-BE49-F238E27FC236}">
                  <a16:creationId xmlns:a16="http://schemas.microsoft.com/office/drawing/2014/main" id="{D4D2CAD6-1673-0029-E7C7-5B3DDA08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241800"/>
              <a:ext cx="107950" cy="107950"/>
            </a:xfrm>
            <a:custGeom>
              <a:avLst/>
              <a:gdLst>
                <a:gd name="T0" fmla="*/ 0 w 339"/>
                <a:gd name="T1" fmla="*/ 170 h 340"/>
                <a:gd name="T2" fmla="*/ 0 w 339"/>
                <a:gd name="T3" fmla="*/ 186 h 340"/>
                <a:gd name="T4" fmla="*/ 2 w 339"/>
                <a:gd name="T5" fmla="*/ 203 h 340"/>
                <a:gd name="T6" fmla="*/ 6 w 339"/>
                <a:gd name="T7" fmla="*/ 219 h 340"/>
                <a:gd name="T8" fmla="*/ 12 w 339"/>
                <a:gd name="T9" fmla="*/ 235 h 340"/>
                <a:gd name="T10" fmla="*/ 18 w 339"/>
                <a:gd name="T11" fmla="*/ 248 h 340"/>
                <a:gd name="T12" fmla="*/ 27 w 339"/>
                <a:gd name="T13" fmla="*/ 263 h 340"/>
                <a:gd name="T14" fmla="*/ 37 w 339"/>
                <a:gd name="T15" fmla="*/ 277 h 340"/>
                <a:gd name="T16" fmla="*/ 50 w 339"/>
                <a:gd name="T17" fmla="*/ 290 h 340"/>
                <a:gd name="T18" fmla="*/ 62 w 339"/>
                <a:gd name="T19" fmla="*/ 302 h 340"/>
                <a:gd name="T20" fmla="*/ 76 w 339"/>
                <a:gd name="T21" fmla="*/ 312 h 340"/>
                <a:gd name="T22" fmla="*/ 104 w 339"/>
                <a:gd name="T23" fmla="*/ 328 h 340"/>
                <a:gd name="T24" fmla="*/ 135 w 339"/>
                <a:gd name="T25" fmla="*/ 337 h 340"/>
                <a:gd name="T26" fmla="*/ 152 w 339"/>
                <a:gd name="T27" fmla="*/ 339 h 340"/>
                <a:gd name="T28" fmla="*/ 170 w 339"/>
                <a:gd name="T29" fmla="*/ 340 h 340"/>
                <a:gd name="T30" fmla="*/ 185 w 339"/>
                <a:gd name="T31" fmla="*/ 339 h 340"/>
                <a:gd name="T32" fmla="*/ 202 w 339"/>
                <a:gd name="T33" fmla="*/ 337 h 340"/>
                <a:gd name="T34" fmla="*/ 218 w 339"/>
                <a:gd name="T35" fmla="*/ 332 h 340"/>
                <a:gd name="T36" fmla="*/ 234 w 339"/>
                <a:gd name="T37" fmla="*/ 328 h 340"/>
                <a:gd name="T38" fmla="*/ 248 w 339"/>
                <a:gd name="T39" fmla="*/ 320 h 340"/>
                <a:gd name="T40" fmla="*/ 255 w 339"/>
                <a:gd name="T41" fmla="*/ 315 h 340"/>
                <a:gd name="T42" fmla="*/ 258 w 339"/>
                <a:gd name="T43" fmla="*/ 313 h 340"/>
                <a:gd name="T44" fmla="*/ 262 w 339"/>
                <a:gd name="T45" fmla="*/ 312 h 340"/>
                <a:gd name="T46" fmla="*/ 276 w 339"/>
                <a:gd name="T47" fmla="*/ 302 h 340"/>
                <a:gd name="T48" fmla="*/ 290 w 339"/>
                <a:gd name="T49" fmla="*/ 290 h 340"/>
                <a:gd name="T50" fmla="*/ 301 w 339"/>
                <a:gd name="T51" fmla="*/ 277 h 340"/>
                <a:gd name="T52" fmla="*/ 311 w 339"/>
                <a:gd name="T53" fmla="*/ 263 h 340"/>
                <a:gd name="T54" fmla="*/ 312 w 339"/>
                <a:gd name="T55" fmla="*/ 259 h 340"/>
                <a:gd name="T56" fmla="*/ 315 w 339"/>
                <a:gd name="T57" fmla="*/ 255 h 340"/>
                <a:gd name="T58" fmla="*/ 319 w 339"/>
                <a:gd name="T59" fmla="*/ 248 h 340"/>
                <a:gd name="T60" fmla="*/ 327 w 339"/>
                <a:gd name="T61" fmla="*/ 235 h 340"/>
                <a:gd name="T62" fmla="*/ 332 w 339"/>
                <a:gd name="T63" fmla="*/ 219 h 340"/>
                <a:gd name="T64" fmla="*/ 336 w 339"/>
                <a:gd name="T65" fmla="*/ 203 h 340"/>
                <a:gd name="T66" fmla="*/ 338 w 339"/>
                <a:gd name="T67" fmla="*/ 186 h 340"/>
                <a:gd name="T68" fmla="*/ 339 w 339"/>
                <a:gd name="T69" fmla="*/ 170 h 340"/>
                <a:gd name="T70" fmla="*/ 338 w 339"/>
                <a:gd name="T71" fmla="*/ 152 h 340"/>
                <a:gd name="T72" fmla="*/ 336 w 339"/>
                <a:gd name="T73" fmla="*/ 135 h 340"/>
                <a:gd name="T74" fmla="*/ 327 w 339"/>
                <a:gd name="T75" fmla="*/ 104 h 340"/>
                <a:gd name="T76" fmla="*/ 311 w 339"/>
                <a:gd name="T77" fmla="*/ 76 h 340"/>
                <a:gd name="T78" fmla="*/ 301 w 339"/>
                <a:gd name="T79" fmla="*/ 63 h 340"/>
                <a:gd name="T80" fmla="*/ 290 w 339"/>
                <a:gd name="T81" fmla="*/ 50 h 340"/>
                <a:gd name="T82" fmla="*/ 276 w 339"/>
                <a:gd name="T83" fmla="*/ 38 h 340"/>
                <a:gd name="T84" fmla="*/ 262 w 339"/>
                <a:gd name="T85" fmla="*/ 27 h 340"/>
                <a:gd name="T86" fmla="*/ 248 w 339"/>
                <a:gd name="T87" fmla="*/ 18 h 340"/>
                <a:gd name="T88" fmla="*/ 234 w 339"/>
                <a:gd name="T89" fmla="*/ 13 h 340"/>
                <a:gd name="T90" fmla="*/ 218 w 339"/>
                <a:gd name="T91" fmla="*/ 6 h 340"/>
                <a:gd name="T92" fmla="*/ 202 w 339"/>
                <a:gd name="T93" fmla="*/ 2 h 340"/>
                <a:gd name="T94" fmla="*/ 185 w 339"/>
                <a:gd name="T95" fmla="*/ 0 h 340"/>
                <a:gd name="T96" fmla="*/ 170 w 339"/>
                <a:gd name="T97" fmla="*/ 0 h 340"/>
                <a:gd name="T98" fmla="*/ 135 w 339"/>
                <a:gd name="T99" fmla="*/ 2 h 340"/>
                <a:gd name="T100" fmla="*/ 104 w 339"/>
                <a:gd name="T101" fmla="*/ 13 h 340"/>
                <a:gd name="T102" fmla="*/ 76 w 339"/>
                <a:gd name="T103" fmla="*/ 27 h 340"/>
                <a:gd name="T104" fmla="*/ 50 w 339"/>
                <a:gd name="T105" fmla="*/ 50 h 340"/>
                <a:gd name="T106" fmla="*/ 27 w 339"/>
                <a:gd name="T107" fmla="*/ 76 h 340"/>
                <a:gd name="T108" fmla="*/ 12 w 339"/>
                <a:gd name="T109" fmla="*/ 104 h 340"/>
                <a:gd name="T110" fmla="*/ 2 w 339"/>
                <a:gd name="T111" fmla="*/ 135 h 340"/>
                <a:gd name="T112" fmla="*/ 0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4" name="Freeform 221">
              <a:extLst>
                <a:ext uri="{FF2B5EF4-FFF2-40B4-BE49-F238E27FC236}">
                  <a16:creationId xmlns:a16="http://schemas.microsoft.com/office/drawing/2014/main" id="{7D5D8F29-9EE0-448E-1F7B-603EEDF2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929063"/>
              <a:ext cx="106362" cy="107950"/>
            </a:xfrm>
            <a:custGeom>
              <a:avLst/>
              <a:gdLst>
                <a:gd name="T0" fmla="*/ 0 w 339"/>
                <a:gd name="T1" fmla="*/ 170 h 340"/>
                <a:gd name="T2" fmla="*/ 0 w 339"/>
                <a:gd name="T3" fmla="*/ 186 h 340"/>
                <a:gd name="T4" fmla="*/ 2 w 339"/>
                <a:gd name="T5" fmla="*/ 203 h 340"/>
                <a:gd name="T6" fmla="*/ 5 w 339"/>
                <a:gd name="T7" fmla="*/ 219 h 340"/>
                <a:gd name="T8" fmla="*/ 12 w 339"/>
                <a:gd name="T9" fmla="*/ 235 h 340"/>
                <a:gd name="T10" fmla="*/ 18 w 339"/>
                <a:gd name="T11" fmla="*/ 249 h 340"/>
                <a:gd name="T12" fmla="*/ 27 w 339"/>
                <a:gd name="T13" fmla="*/ 263 h 340"/>
                <a:gd name="T14" fmla="*/ 37 w 339"/>
                <a:gd name="T15" fmla="*/ 277 h 340"/>
                <a:gd name="T16" fmla="*/ 50 w 339"/>
                <a:gd name="T17" fmla="*/ 290 h 340"/>
                <a:gd name="T18" fmla="*/ 62 w 339"/>
                <a:gd name="T19" fmla="*/ 302 h 340"/>
                <a:gd name="T20" fmla="*/ 76 w 339"/>
                <a:gd name="T21" fmla="*/ 312 h 340"/>
                <a:gd name="T22" fmla="*/ 104 w 339"/>
                <a:gd name="T23" fmla="*/ 328 h 340"/>
                <a:gd name="T24" fmla="*/ 135 w 339"/>
                <a:gd name="T25" fmla="*/ 337 h 340"/>
                <a:gd name="T26" fmla="*/ 151 w 339"/>
                <a:gd name="T27" fmla="*/ 339 h 340"/>
                <a:gd name="T28" fmla="*/ 170 w 339"/>
                <a:gd name="T29" fmla="*/ 340 h 340"/>
                <a:gd name="T30" fmla="*/ 185 w 339"/>
                <a:gd name="T31" fmla="*/ 339 h 340"/>
                <a:gd name="T32" fmla="*/ 202 w 339"/>
                <a:gd name="T33" fmla="*/ 337 h 340"/>
                <a:gd name="T34" fmla="*/ 218 w 339"/>
                <a:gd name="T35" fmla="*/ 332 h 340"/>
                <a:gd name="T36" fmla="*/ 234 w 339"/>
                <a:gd name="T37" fmla="*/ 328 h 340"/>
                <a:gd name="T38" fmla="*/ 248 w 339"/>
                <a:gd name="T39" fmla="*/ 320 h 340"/>
                <a:gd name="T40" fmla="*/ 255 w 339"/>
                <a:gd name="T41" fmla="*/ 315 h 340"/>
                <a:gd name="T42" fmla="*/ 258 w 339"/>
                <a:gd name="T43" fmla="*/ 313 h 340"/>
                <a:gd name="T44" fmla="*/ 262 w 339"/>
                <a:gd name="T45" fmla="*/ 312 h 340"/>
                <a:gd name="T46" fmla="*/ 276 w 339"/>
                <a:gd name="T47" fmla="*/ 302 h 340"/>
                <a:gd name="T48" fmla="*/ 290 w 339"/>
                <a:gd name="T49" fmla="*/ 290 h 340"/>
                <a:gd name="T50" fmla="*/ 301 w 339"/>
                <a:gd name="T51" fmla="*/ 277 h 340"/>
                <a:gd name="T52" fmla="*/ 311 w 339"/>
                <a:gd name="T53" fmla="*/ 263 h 340"/>
                <a:gd name="T54" fmla="*/ 312 w 339"/>
                <a:gd name="T55" fmla="*/ 259 h 340"/>
                <a:gd name="T56" fmla="*/ 315 w 339"/>
                <a:gd name="T57" fmla="*/ 255 h 340"/>
                <a:gd name="T58" fmla="*/ 319 w 339"/>
                <a:gd name="T59" fmla="*/ 249 h 340"/>
                <a:gd name="T60" fmla="*/ 327 w 339"/>
                <a:gd name="T61" fmla="*/ 235 h 340"/>
                <a:gd name="T62" fmla="*/ 331 w 339"/>
                <a:gd name="T63" fmla="*/ 219 h 340"/>
                <a:gd name="T64" fmla="*/ 336 w 339"/>
                <a:gd name="T65" fmla="*/ 203 h 340"/>
                <a:gd name="T66" fmla="*/ 338 w 339"/>
                <a:gd name="T67" fmla="*/ 186 h 340"/>
                <a:gd name="T68" fmla="*/ 339 w 339"/>
                <a:gd name="T69" fmla="*/ 170 h 340"/>
                <a:gd name="T70" fmla="*/ 338 w 339"/>
                <a:gd name="T71" fmla="*/ 152 h 340"/>
                <a:gd name="T72" fmla="*/ 336 w 339"/>
                <a:gd name="T73" fmla="*/ 135 h 340"/>
                <a:gd name="T74" fmla="*/ 327 w 339"/>
                <a:gd name="T75" fmla="*/ 105 h 340"/>
                <a:gd name="T76" fmla="*/ 311 w 339"/>
                <a:gd name="T77" fmla="*/ 76 h 340"/>
                <a:gd name="T78" fmla="*/ 301 w 339"/>
                <a:gd name="T79" fmla="*/ 63 h 340"/>
                <a:gd name="T80" fmla="*/ 290 w 339"/>
                <a:gd name="T81" fmla="*/ 50 h 340"/>
                <a:gd name="T82" fmla="*/ 276 w 339"/>
                <a:gd name="T83" fmla="*/ 38 h 340"/>
                <a:gd name="T84" fmla="*/ 262 w 339"/>
                <a:gd name="T85" fmla="*/ 28 h 340"/>
                <a:gd name="T86" fmla="*/ 248 w 339"/>
                <a:gd name="T87" fmla="*/ 19 h 340"/>
                <a:gd name="T88" fmla="*/ 234 w 339"/>
                <a:gd name="T89" fmla="*/ 13 h 340"/>
                <a:gd name="T90" fmla="*/ 218 w 339"/>
                <a:gd name="T91" fmla="*/ 6 h 340"/>
                <a:gd name="T92" fmla="*/ 202 w 339"/>
                <a:gd name="T93" fmla="*/ 3 h 340"/>
                <a:gd name="T94" fmla="*/ 185 w 339"/>
                <a:gd name="T95" fmla="*/ 0 h 340"/>
                <a:gd name="T96" fmla="*/ 170 w 339"/>
                <a:gd name="T97" fmla="*/ 0 h 340"/>
                <a:gd name="T98" fmla="*/ 135 w 339"/>
                <a:gd name="T99" fmla="*/ 3 h 340"/>
                <a:gd name="T100" fmla="*/ 104 w 339"/>
                <a:gd name="T101" fmla="*/ 13 h 340"/>
                <a:gd name="T102" fmla="*/ 76 w 339"/>
                <a:gd name="T103" fmla="*/ 28 h 340"/>
                <a:gd name="T104" fmla="*/ 50 w 339"/>
                <a:gd name="T105" fmla="*/ 50 h 340"/>
                <a:gd name="T106" fmla="*/ 27 w 339"/>
                <a:gd name="T107" fmla="*/ 76 h 340"/>
                <a:gd name="T108" fmla="*/ 12 w 339"/>
                <a:gd name="T109" fmla="*/ 105 h 340"/>
                <a:gd name="T110" fmla="*/ 2 w 339"/>
                <a:gd name="T111" fmla="*/ 135 h 340"/>
                <a:gd name="T112" fmla="*/ 0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1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2" y="28"/>
                  </a:lnTo>
                  <a:lnTo>
                    <a:pt x="248" y="19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3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5"/>
                  </a:lnTo>
                  <a:lnTo>
                    <a:pt x="2" y="13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17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5" name="Freeform 222">
              <a:extLst>
                <a:ext uri="{FF2B5EF4-FFF2-40B4-BE49-F238E27FC236}">
                  <a16:creationId xmlns:a16="http://schemas.microsoft.com/office/drawing/2014/main" id="{D0CAAFC2-AD3D-836C-9930-B17E648F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044950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3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3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6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6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6 w 340"/>
                <a:gd name="T73" fmla="*/ 135 h 340"/>
                <a:gd name="T74" fmla="*/ 327 w 340"/>
                <a:gd name="T75" fmla="*/ 105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6 w 340"/>
                <a:gd name="T83" fmla="*/ 38 h 340"/>
                <a:gd name="T84" fmla="*/ 263 w 340"/>
                <a:gd name="T85" fmla="*/ 28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8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5 h 340"/>
                <a:gd name="T110" fmla="*/ 3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3" y="135"/>
                  </a:lnTo>
                  <a:lnTo>
                    <a:pt x="0" y="17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6" name="Freeform 223">
              <a:extLst>
                <a:ext uri="{FF2B5EF4-FFF2-40B4-BE49-F238E27FC236}">
                  <a16:creationId xmlns:a16="http://schemas.microsoft.com/office/drawing/2014/main" id="{22AD6B39-0435-CF3F-1A5A-8E547B8A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5" y="4014788"/>
              <a:ext cx="107950" cy="107950"/>
            </a:xfrm>
            <a:custGeom>
              <a:avLst/>
              <a:gdLst>
                <a:gd name="T0" fmla="*/ 0 w 340"/>
                <a:gd name="T1" fmla="*/ 170 h 340"/>
                <a:gd name="T2" fmla="*/ 0 w 340"/>
                <a:gd name="T3" fmla="*/ 186 h 340"/>
                <a:gd name="T4" fmla="*/ 2 w 340"/>
                <a:gd name="T5" fmla="*/ 203 h 340"/>
                <a:gd name="T6" fmla="*/ 6 w 340"/>
                <a:gd name="T7" fmla="*/ 219 h 340"/>
                <a:gd name="T8" fmla="*/ 13 w 340"/>
                <a:gd name="T9" fmla="*/ 235 h 340"/>
                <a:gd name="T10" fmla="*/ 18 w 340"/>
                <a:gd name="T11" fmla="*/ 248 h 340"/>
                <a:gd name="T12" fmla="*/ 27 w 340"/>
                <a:gd name="T13" fmla="*/ 263 h 340"/>
                <a:gd name="T14" fmla="*/ 38 w 340"/>
                <a:gd name="T15" fmla="*/ 277 h 340"/>
                <a:gd name="T16" fmla="*/ 50 w 340"/>
                <a:gd name="T17" fmla="*/ 290 h 340"/>
                <a:gd name="T18" fmla="*/ 62 w 340"/>
                <a:gd name="T19" fmla="*/ 302 h 340"/>
                <a:gd name="T20" fmla="*/ 76 w 340"/>
                <a:gd name="T21" fmla="*/ 312 h 340"/>
                <a:gd name="T22" fmla="*/ 104 w 340"/>
                <a:gd name="T23" fmla="*/ 328 h 340"/>
                <a:gd name="T24" fmla="*/ 135 w 340"/>
                <a:gd name="T25" fmla="*/ 337 h 340"/>
                <a:gd name="T26" fmla="*/ 152 w 340"/>
                <a:gd name="T27" fmla="*/ 339 h 340"/>
                <a:gd name="T28" fmla="*/ 170 w 340"/>
                <a:gd name="T29" fmla="*/ 340 h 340"/>
                <a:gd name="T30" fmla="*/ 186 w 340"/>
                <a:gd name="T31" fmla="*/ 339 h 340"/>
                <a:gd name="T32" fmla="*/ 203 w 340"/>
                <a:gd name="T33" fmla="*/ 337 h 340"/>
                <a:gd name="T34" fmla="*/ 219 w 340"/>
                <a:gd name="T35" fmla="*/ 332 h 340"/>
                <a:gd name="T36" fmla="*/ 235 w 340"/>
                <a:gd name="T37" fmla="*/ 328 h 340"/>
                <a:gd name="T38" fmla="*/ 248 w 340"/>
                <a:gd name="T39" fmla="*/ 320 h 340"/>
                <a:gd name="T40" fmla="*/ 255 w 340"/>
                <a:gd name="T41" fmla="*/ 315 h 340"/>
                <a:gd name="T42" fmla="*/ 258 w 340"/>
                <a:gd name="T43" fmla="*/ 313 h 340"/>
                <a:gd name="T44" fmla="*/ 263 w 340"/>
                <a:gd name="T45" fmla="*/ 312 h 340"/>
                <a:gd name="T46" fmla="*/ 276 w 340"/>
                <a:gd name="T47" fmla="*/ 302 h 340"/>
                <a:gd name="T48" fmla="*/ 290 w 340"/>
                <a:gd name="T49" fmla="*/ 290 h 340"/>
                <a:gd name="T50" fmla="*/ 301 w 340"/>
                <a:gd name="T51" fmla="*/ 277 h 340"/>
                <a:gd name="T52" fmla="*/ 312 w 340"/>
                <a:gd name="T53" fmla="*/ 263 h 340"/>
                <a:gd name="T54" fmla="*/ 313 w 340"/>
                <a:gd name="T55" fmla="*/ 259 h 340"/>
                <a:gd name="T56" fmla="*/ 315 w 340"/>
                <a:gd name="T57" fmla="*/ 255 h 340"/>
                <a:gd name="T58" fmla="*/ 319 w 340"/>
                <a:gd name="T59" fmla="*/ 248 h 340"/>
                <a:gd name="T60" fmla="*/ 327 w 340"/>
                <a:gd name="T61" fmla="*/ 235 h 340"/>
                <a:gd name="T62" fmla="*/ 332 w 340"/>
                <a:gd name="T63" fmla="*/ 219 h 340"/>
                <a:gd name="T64" fmla="*/ 336 w 340"/>
                <a:gd name="T65" fmla="*/ 203 h 340"/>
                <a:gd name="T66" fmla="*/ 339 w 340"/>
                <a:gd name="T67" fmla="*/ 186 h 340"/>
                <a:gd name="T68" fmla="*/ 340 w 340"/>
                <a:gd name="T69" fmla="*/ 170 h 340"/>
                <a:gd name="T70" fmla="*/ 339 w 340"/>
                <a:gd name="T71" fmla="*/ 152 h 340"/>
                <a:gd name="T72" fmla="*/ 336 w 340"/>
                <a:gd name="T73" fmla="*/ 135 h 340"/>
                <a:gd name="T74" fmla="*/ 327 w 340"/>
                <a:gd name="T75" fmla="*/ 105 h 340"/>
                <a:gd name="T76" fmla="*/ 312 w 340"/>
                <a:gd name="T77" fmla="*/ 76 h 340"/>
                <a:gd name="T78" fmla="*/ 301 w 340"/>
                <a:gd name="T79" fmla="*/ 63 h 340"/>
                <a:gd name="T80" fmla="*/ 290 w 340"/>
                <a:gd name="T81" fmla="*/ 50 h 340"/>
                <a:gd name="T82" fmla="*/ 276 w 340"/>
                <a:gd name="T83" fmla="*/ 38 h 340"/>
                <a:gd name="T84" fmla="*/ 263 w 340"/>
                <a:gd name="T85" fmla="*/ 28 h 340"/>
                <a:gd name="T86" fmla="*/ 248 w 340"/>
                <a:gd name="T87" fmla="*/ 18 h 340"/>
                <a:gd name="T88" fmla="*/ 235 w 340"/>
                <a:gd name="T89" fmla="*/ 13 h 340"/>
                <a:gd name="T90" fmla="*/ 219 w 340"/>
                <a:gd name="T91" fmla="*/ 6 h 340"/>
                <a:gd name="T92" fmla="*/ 203 w 340"/>
                <a:gd name="T93" fmla="*/ 3 h 340"/>
                <a:gd name="T94" fmla="*/ 186 w 340"/>
                <a:gd name="T95" fmla="*/ 0 h 340"/>
                <a:gd name="T96" fmla="*/ 170 w 340"/>
                <a:gd name="T97" fmla="*/ 0 h 340"/>
                <a:gd name="T98" fmla="*/ 135 w 340"/>
                <a:gd name="T99" fmla="*/ 3 h 340"/>
                <a:gd name="T100" fmla="*/ 104 w 340"/>
                <a:gd name="T101" fmla="*/ 13 h 340"/>
                <a:gd name="T102" fmla="*/ 76 w 340"/>
                <a:gd name="T103" fmla="*/ 28 h 340"/>
                <a:gd name="T104" fmla="*/ 50 w 340"/>
                <a:gd name="T105" fmla="*/ 50 h 340"/>
                <a:gd name="T106" fmla="*/ 27 w 340"/>
                <a:gd name="T107" fmla="*/ 76 h 340"/>
                <a:gd name="T108" fmla="*/ 13 w 340"/>
                <a:gd name="T109" fmla="*/ 105 h 340"/>
                <a:gd name="T110" fmla="*/ 2 w 340"/>
                <a:gd name="T111" fmla="*/ 135 h 340"/>
                <a:gd name="T112" fmla="*/ 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0" y="170"/>
                  </a:move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</a:path>
              </a:pathLst>
            </a:custGeom>
            <a:noFill/>
            <a:ln w="14288">
              <a:solidFill>
                <a:srgbClr val="17FF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7" name="Freeform 224">
              <a:extLst>
                <a:ext uri="{FF2B5EF4-FFF2-40B4-BE49-F238E27FC236}">
                  <a16:creationId xmlns:a16="http://schemas.microsoft.com/office/drawing/2014/main" id="{847D610B-9A85-7C02-D45A-385BF5014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550" y="36877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7 h 340"/>
                <a:gd name="T4" fmla="*/ 312 w 340"/>
                <a:gd name="T5" fmla="*/ 263 h 340"/>
                <a:gd name="T6" fmla="*/ 313 w 340"/>
                <a:gd name="T7" fmla="*/ 259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1 w 340"/>
                <a:gd name="T31" fmla="*/ 63 h 340"/>
                <a:gd name="T32" fmla="*/ 290 w 340"/>
                <a:gd name="T33" fmla="*/ 50 h 340"/>
                <a:gd name="T34" fmla="*/ 277 w 340"/>
                <a:gd name="T35" fmla="*/ 38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3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3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7 h 340"/>
                <a:gd name="T80" fmla="*/ 50 w 340"/>
                <a:gd name="T81" fmla="*/ 290 h 340"/>
                <a:gd name="T82" fmla="*/ 63 w 340"/>
                <a:gd name="T83" fmla="*/ 302 h 340"/>
                <a:gd name="T84" fmla="*/ 76 w 340"/>
                <a:gd name="T85" fmla="*/ 312 h 340"/>
                <a:gd name="T86" fmla="*/ 104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9 w 340"/>
                <a:gd name="T99" fmla="*/ 332 h 340"/>
                <a:gd name="T100" fmla="*/ 235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7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8" name="Freeform 225">
              <a:extLst>
                <a:ext uri="{FF2B5EF4-FFF2-40B4-BE49-F238E27FC236}">
                  <a16:creationId xmlns:a16="http://schemas.microsoft.com/office/drawing/2014/main" id="{E3B2E308-D173-5148-8130-5256B438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3603625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9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2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9 w 340"/>
                <a:gd name="T107" fmla="*/ 313 h 340"/>
                <a:gd name="T108" fmla="*/ 263 w 340"/>
                <a:gd name="T109" fmla="*/ 312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2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3"/>
                  </a:lnTo>
                  <a:lnTo>
                    <a:pt x="263" y="312"/>
                  </a:lnTo>
                  <a:lnTo>
                    <a:pt x="277" y="301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19" name="Freeform 226">
              <a:extLst>
                <a:ext uri="{FF2B5EF4-FFF2-40B4-BE49-F238E27FC236}">
                  <a16:creationId xmlns:a16="http://schemas.microsoft.com/office/drawing/2014/main" id="{3A198C94-52B3-5937-5B79-2C279593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379571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2 w 340"/>
                <a:gd name="T3" fmla="*/ 277 h 340"/>
                <a:gd name="T4" fmla="*/ 312 w 340"/>
                <a:gd name="T5" fmla="*/ 263 h 340"/>
                <a:gd name="T6" fmla="*/ 313 w 340"/>
                <a:gd name="T7" fmla="*/ 259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5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2 w 340"/>
                <a:gd name="T31" fmla="*/ 63 h 340"/>
                <a:gd name="T32" fmla="*/ 290 w 340"/>
                <a:gd name="T33" fmla="*/ 50 h 340"/>
                <a:gd name="T34" fmla="*/ 277 w 340"/>
                <a:gd name="T35" fmla="*/ 38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3 h 340"/>
                <a:gd name="T42" fmla="*/ 219 w 340"/>
                <a:gd name="T43" fmla="*/ 6 h 340"/>
                <a:gd name="T44" fmla="*/ 203 w 340"/>
                <a:gd name="T45" fmla="*/ 3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3 h 340"/>
                <a:gd name="T52" fmla="*/ 105 w 340"/>
                <a:gd name="T53" fmla="*/ 13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5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7 h 340"/>
                <a:gd name="T80" fmla="*/ 50 w 340"/>
                <a:gd name="T81" fmla="*/ 290 h 340"/>
                <a:gd name="T82" fmla="*/ 63 w 340"/>
                <a:gd name="T83" fmla="*/ 302 h 340"/>
                <a:gd name="T84" fmla="*/ 76 w 340"/>
                <a:gd name="T85" fmla="*/ 312 h 340"/>
                <a:gd name="T86" fmla="*/ 105 w 340"/>
                <a:gd name="T87" fmla="*/ 328 h 340"/>
                <a:gd name="T88" fmla="*/ 135 w 340"/>
                <a:gd name="T89" fmla="*/ 337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7 h 340"/>
                <a:gd name="T98" fmla="*/ 219 w 340"/>
                <a:gd name="T99" fmla="*/ 332 h 340"/>
                <a:gd name="T100" fmla="*/ 235 w 340"/>
                <a:gd name="T101" fmla="*/ 328 h 340"/>
                <a:gd name="T102" fmla="*/ 248 w 340"/>
                <a:gd name="T103" fmla="*/ 320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2 h 340"/>
                <a:gd name="T110" fmla="*/ 277 w 340"/>
                <a:gd name="T111" fmla="*/ 302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2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5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3"/>
                  </a:lnTo>
                  <a:lnTo>
                    <a:pt x="290" y="50"/>
                  </a:lnTo>
                  <a:lnTo>
                    <a:pt x="277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5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5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7" y="302"/>
                  </a:lnTo>
                  <a:lnTo>
                    <a:pt x="290" y="290"/>
                  </a:lnTo>
                  <a:close/>
                </a:path>
              </a:pathLst>
            </a:custGeom>
            <a:solidFill>
              <a:srgbClr val="66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0" name="Freeform 227">
              <a:extLst>
                <a:ext uri="{FF2B5EF4-FFF2-40B4-BE49-F238E27FC236}">
                  <a16:creationId xmlns:a16="http://schemas.microsoft.com/office/drawing/2014/main" id="{50ADDECC-A1B5-9799-7B1C-E97556E7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159250"/>
              <a:ext cx="107950" cy="107950"/>
            </a:xfrm>
            <a:custGeom>
              <a:avLst/>
              <a:gdLst>
                <a:gd name="T0" fmla="*/ 289 w 339"/>
                <a:gd name="T1" fmla="*/ 290 h 339"/>
                <a:gd name="T2" fmla="*/ 301 w 339"/>
                <a:gd name="T3" fmla="*/ 276 h 339"/>
                <a:gd name="T4" fmla="*/ 311 w 339"/>
                <a:gd name="T5" fmla="*/ 262 h 339"/>
                <a:gd name="T6" fmla="*/ 312 w 339"/>
                <a:gd name="T7" fmla="*/ 258 h 339"/>
                <a:gd name="T8" fmla="*/ 314 w 339"/>
                <a:gd name="T9" fmla="*/ 254 h 339"/>
                <a:gd name="T10" fmla="*/ 319 w 339"/>
                <a:gd name="T11" fmla="*/ 248 h 339"/>
                <a:gd name="T12" fmla="*/ 327 w 339"/>
                <a:gd name="T13" fmla="*/ 234 h 339"/>
                <a:gd name="T14" fmla="*/ 331 w 339"/>
                <a:gd name="T15" fmla="*/ 218 h 339"/>
                <a:gd name="T16" fmla="*/ 336 w 339"/>
                <a:gd name="T17" fmla="*/ 202 h 339"/>
                <a:gd name="T18" fmla="*/ 338 w 339"/>
                <a:gd name="T19" fmla="*/ 185 h 339"/>
                <a:gd name="T20" fmla="*/ 339 w 339"/>
                <a:gd name="T21" fmla="*/ 169 h 339"/>
                <a:gd name="T22" fmla="*/ 338 w 339"/>
                <a:gd name="T23" fmla="*/ 151 h 339"/>
                <a:gd name="T24" fmla="*/ 336 w 339"/>
                <a:gd name="T25" fmla="*/ 134 h 339"/>
                <a:gd name="T26" fmla="*/ 327 w 339"/>
                <a:gd name="T27" fmla="*/ 104 h 339"/>
                <a:gd name="T28" fmla="*/ 311 w 339"/>
                <a:gd name="T29" fmla="*/ 75 h 339"/>
                <a:gd name="T30" fmla="*/ 301 w 339"/>
                <a:gd name="T31" fmla="*/ 62 h 339"/>
                <a:gd name="T32" fmla="*/ 289 w 339"/>
                <a:gd name="T33" fmla="*/ 49 h 339"/>
                <a:gd name="T34" fmla="*/ 276 w 339"/>
                <a:gd name="T35" fmla="*/ 37 h 339"/>
                <a:gd name="T36" fmla="*/ 262 w 339"/>
                <a:gd name="T37" fmla="*/ 27 h 339"/>
                <a:gd name="T38" fmla="*/ 247 w 339"/>
                <a:gd name="T39" fmla="*/ 18 h 339"/>
                <a:gd name="T40" fmla="*/ 234 w 339"/>
                <a:gd name="T41" fmla="*/ 12 h 339"/>
                <a:gd name="T42" fmla="*/ 218 w 339"/>
                <a:gd name="T43" fmla="*/ 5 h 339"/>
                <a:gd name="T44" fmla="*/ 202 w 339"/>
                <a:gd name="T45" fmla="*/ 2 h 339"/>
                <a:gd name="T46" fmla="*/ 185 w 339"/>
                <a:gd name="T47" fmla="*/ 0 h 339"/>
                <a:gd name="T48" fmla="*/ 169 w 339"/>
                <a:gd name="T49" fmla="*/ 0 h 339"/>
                <a:gd name="T50" fmla="*/ 134 w 339"/>
                <a:gd name="T51" fmla="*/ 2 h 339"/>
                <a:gd name="T52" fmla="*/ 104 w 339"/>
                <a:gd name="T53" fmla="*/ 12 h 339"/>
                <a:gd name="T54" fmla="*/ 75 w 339"/>
                <a:gd name="T55" fmla="*/ 27 h 339"/>
                <a:gd name="T56" fmla="*/ 49 w 339"/>
                <a:gd name="T57" fmla="*/ 49 h 339"/>
                <a:gd name="T58" fmla="*/ 27 w 339"/>
                <a:gd name="T59" fmla="*/ 75 h 339"/>
                <a:gd name="T60" fmla="*/ 12 w 339"/>
                <a:gd name="T61" fmla="*/ 104 h 339"/>
                <a:gd name="T62" fmla="*/ 2 w 339"/>
                <a:gd name="T63" fmla="*/ 134 h 339"/>
                <a:gd name="T64" fmla="*/ 0 w 339"/>
                <a:gd name="T65" fmla="*/ 169 h 339"/>
                <a:gd name="T66" fmla="*/ 0 w 339"/>
                <a:gd name="T67" fmla="*/ 185 h 339"/>
                <a:gd name="T68" fmla="*/ 2 w 339"/>
                <a:gd name="T69" fmla="*/ 202 h 339"/>
                <a:gd name="T70" fmla="*/ 5 w 339"/>
                <a:gd name="T71" fmla="*/ 218 h 339"/>
                <a:gd name="T72" fmla="*/ 12 w 339"/>
                <a:gd name="T73" fmla="*/ 234 h 339"/>
                <a:gd name="T74" fmla="*/ 18 w 339"/>
                <a:gd name="T75" fmla="*/ 248 h 339"/>
                <a:gd name="T76" fmla="*/ 27 w 339"/>
                <a:gd name="T77" fmla="*/ 262 h 339"/>
                <a:gd name="T78" fmla="*/ 37 w 339"/>
                <a:gd name="T79" fmla="*/ 276 h 339"/>
                <a:gd name="T80" fmla="*/ 49 w 339"/>
                <a:gd name="T81" fmla="*/ 290 h 339"/>
                <a:gd name="T82" fmla="*/ 62 w 339"/>
                <a:gd name="T83" fmla="*/ 301 h 339"/>
                <a:gd name="T84" fmla="*/ 75 w 339"/>
                <a:gd name="T85" fmla="*/ 311 h 339"/>
                <a:gd name="T86" fmla="*/ 104 w 339"/>
                <a:gd name="T87" fmla="*/ 327 h 339"/>
                <a:gd name="T88" fmla="*/ 134 w 339"/>
                <a:gd name="T89" fmla="*/ 336 h 339"/>
                <a:gd name="T90" fmla="*/ 151 w 339"/>
                <a:gd name="T91" fmla="*/ 338 h 339"/>
                <a:gd name="T92" fmla="*/ 169 w 339"/>
                <a:gd name="T93" fmla="*/ 339 h 339"/>
                <a:gd name="T94" fmla="*/ 185 w 339"/>
                <a:gd name="T95" fmla="*/ 338 h 339"/>
                <a:gd name="T96" fmla="*/ 202 w 339"/>
                <a:gd name="T97" fmla="*/ 336 h 339"/>
                <a:gd name="T98" fmla="*/ 218 w 339"/>
                <a:gd name="T99" fmla="*/ 331 h 339"/>
                <a:gd name="T100" fmla="*/ 234 w 339"/>
                <a:gd name="T101" fmla="*/ 327 h 339"/>
                <a:gd name="T102" fmla="*/ 247 w 339"/>
                <a:gd name="T103" fmla="*/ 319 h 339"/>
                <a:gd name="T104" fmla="*/ 254 w 339"/>
                <a:gd name="T105" fmla="*/ 314 h 339"/>
                <a:gd name="T106" fmla="*/ 258 w 339"/>
                <a:gd name="T107" fmla="*/ 312 h 339"/>
                <a:gd name="T108" fmla="*/ 262 w 339"/>
                <a:gd name="T109" fmla="*/ 311 h 339"/>
                <a:gd name="T110" fmla="*/ 276 w 339"/>
                <a:gd name="T111" fmla="*/ 301 h 339"/>
                <a:gd name="T112" fmla="*/ 289 w 339"/>
                <a:gd name="T113" fmla="*/ 29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289" y="290"/>
                  </a:move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4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69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1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4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</a:path>
              </a:pathLst>
            </a:custGeom>
            <a:noFill/>
            <a:ln w="14288">
              <a:solidFill>
                <a:srgbClr val="66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1" name="Freeform 228">
              <a:extLst>
                <a:ext uri="{FF2B5EF4-FFF2-40B4-BE49-F238E27FC236}">
                  <a16:creationId xmlns:a16="http://schemas.microsoft.com/office/drawing/2014/main" id="{01799D7F-4997-AEEA-2B53-42447751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37115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4 h 340"/>
                <a:gd name="T8" fmla="*/ 312 w 340"/>
                <a:gd name="T9" fmla="*/ 76 h 340"/>
                <a:gd name="T10" fmla="*/ 301 w 340"/>
                <a:gd name="T11" fmla="*/ 62 h 340"/>
                <a:gd name="T12" fmla="*/ 290 w 340"/>
                <a:gd name="T13" fmla="*/ 50 h 340"/>
                <a:gd name="T14" fmla="*/ 276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6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4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4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4 h 340"/>
                <a:gd name="T54" fmla="*/ 18 w 340"/>
                <a:gd name="T55" fmla="*/ 248 h 340"/>
                <a:gd name="T56" fmla="*/ 27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2 w 340"/>
                <a:gd name="T63" fmla="*/ 301 h 340"/>
                <a:gd name="T64" fmla="*/ 76 w 340"/>
                <a:gd name="T65" fmla="*/ 311 h 340"/>
                <a:gd name="T66" fmla="*/ 104 w 340"/>
                <a:gd name="T67" fmla="*/ 327 h 340"/>
                <a:gd name="T68" fmla="*/ 135 w 340"/>
                <a:gd name="T69" fmla="*/ 336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1 h 340"/>
                <a:gd name="T90" fmla="*/ 276 w 340"/>
                <a:gd name="T91" fmla="*/ 301 h 340"/>
                <a:gd name="T92" fmla="*/ 290 w 340"/>
                <a:gd name="T93" fmla="*/ 290 h 340"/>
                <a:gd name="T94" fmla="*/ 301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19 w 340"/>
                <a:gd name="T103" fmla="*/ 248 h 340"/>
                <a:gd name="T104" fmla="*/ 327 w 340"/>
                <a:gd name="T105" fmla="*/ 234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2" name="Freeform 229">
              <a:extLst>
                <a:ext uri="{FF2B5EF4-FFF2-40B4-BE49-F238E27FC236}">
                  <a16:creationId xmlns:a16="http://schemas.microsoft.com/office/drawing/2014/main" id="{D8884551-66BE-37C1-C866-DEDDEBF7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3857625"/>
              <a:ext cx="107950" cy="107950"/>
            </a:xfrm>
            <a:custGeom>
              <a:avLst/>
              <a:gdLst>
                <a:gd name="T0" fmla="*/ 339 w 339"/>
                <a:gd name="T1" fmla="*/ 170 h 340"/>
                <a:gd name="T2" fmla="*/ 338 w 339"/>
                <a:gd name="T3" fmla="*/ 152 h 340"/>
                <a:gd name="T4" fmla="*/ 336 w 339"/>
                <a:gd name="T5" fmla="*/ 135 h 340"/>
                <a:gd name="T6" fmla="*/ 327 w 339"/>
                <a:gd name="T7" fmla="*/ 104 h 340"/>
                <a:gd name="T8" fmla="*/ 311 w 339"/>
                <a:gd name="T9" fmla="*/ 76 h 340"/>
                <a:gd name="T10" fmla="*/ 301 w 339"/>
                <a:gd name="T11" fmla="*/ 62 h 340"/>
                <a:gd name="T12" fmla="*/ 290 w 339"/>
                <a:gd name="T13" fmla="*/ 50 h 340"/>
                <a:gd name="T14" fmla="*/ 276 w 339"/>
                <a:gd name="T15" fmla="*/ 37 h 340"/>
                <a:gd name="T16" fmla="*/ 262 w 339"/>
                <a:gd name="T17" fmla="*/ 27 h 340"/>
                <a:gd name="T18" fmla="*/ 248 w 339"/>
                <a:gd name="T19" fmla="*/ 18 h 340"/>
                <a:gd name="T20" fmla="*/ 234 w 339"/>
                <a:gd name="T21" fmla="*/ 12 h 340"/>
                <a:gd name="T22" fmla="*/ 218 w 339"/>
                <a:gd name="T23" fmla="*/ 6 h 340"/>
                <a:gd name="T24" fmla="*/ 202 w 339"/>
                <a:gd name="T25" fmla="*/ 2 h 340"/>
                <a:gd name="T26" fmla="*/ 185 w 339"/>
                <a:gd name="T27" fmla="*/ 0 h 340"/>
                <a:gd name="T28" fmla="*/ 170 w 339"/>
                <a:gd name="T29" fmla="*/ 0 h 340"/>
                <a:gd name="T30" fmla="*/ 134 w 339"/>
                <a:gd name="T31" fmla="*/ 2 h 340"/>
                <a:gd name="T32" fmla="*/ 104 w 339"/>
                <a:gd name="T33" fmla="*/ 12 h 340"/>
                <a:gd name="T34" fmla="*/ 76 w 339"/>
                <a:gd name="T35" fmla="*/ 27 h 340"/>
                <a:gd name="T36" fmla="*/ 50 w 339"/>
                <a:gd name="T37" fmla="*/ 50 h 340"/>
                <a:gd name="T38" fmla="*/ 27 w 339"/>
                <a:gd name="T39" fmla="*/ 76 h 340"/>
                <a:gd name="T40" fmla="*/ 12 w 339"/>
                <a:gd name="T41" fmla="*/ 104 h 340"/>
                <a:gd name="T42" fmla="*/ 2 w 339"/>
                <a:gd name="T43" fmla="*/ 135 h 340"/>
                <a:gd name="T44" fmla="*/ 0 w 339"/>
                <a:gd name="T45" fmla="*/ 170 h 340"/>
                <a:gd name="T46" fmla="*/ 0 w 339"/>
                <a:gd name="T47" fmla="*/ 186 h 340"/>
                <a:gd name="T48" fmla="*/ 2 w 339"/>
                <a:gd name="T49" fmla="*/ 203 h 340"/>
                <a:gd name="T50" fmla="*/ 5 w 339"/>
                <a:gd name="T51" fmla="*/ 218 h 340"/>
                <a:gd name="T52" fmla="*/ 12 w 339"/>
                <a:gd name="T53" fmla="*/ 234 h 340"/>
                <a:gd name="T54" fmla="*/ 18 w 339"/>
                <a:gd name="T55" fmla="*/ 248 h 340"/>
                <a:gd name="T56" fmla="*/ 27 w 339"/>
                <a:gd name="T57" fmla="*/ 263 h 340"/>
                <a:gd name="T58" fmla="*/ 37 w 339"/>
                <a:gd name="T59" fmla="*/ 276 h 340"/>
                <a:gd name="T60" fmla="*/ 50 w 339"/>
                <a:gd name="T61" fmla="*/ 290 h 340"/>
                <a:gd name="T62" fmla="*/ 62 w 339"/>
                <a:gd name="T63" fmla="*/ 301 h 340"/>
                <a:gd name="T64" fmla="*/ 76 w 339"/>
                <a:gd name="T65" fmla="*/ 311 h 340"/>
                <a:gd name="T66" fmla="*/ 104 w 339"/>
                <a:gd name="T67" fmla="*/ 327 h 340"/>
                <a:gd name="T68" fmla="*/ 134 w 339"/>
                <a:gd name="T69" fmla="*/ 336 h 340"/>
                <a:gd name="T70" fmla="*/ 151 w 339"/>
                <a:gd name="T71" fmla="*/ 339 h 340"/>
                <a:gd name="T72" fmla="*/ 170 w 339"/>
                <a:gd name="T73" fmla="*/ 340 h 340"/>
                <a:gd name="T74" fmla="*/ 185 w 339"/>
                <a:gd name="T75" fmla="*/ 339 h 340"/>
                <a:gd name="T76" fmla="*/ 202 w 339"/>
                <a:gd name="T77" fmla="*/ 336 h 340"/>
                <a:gd name="T78" fmla="*/ 218 w 339"/>
                <a:gd name="T79" fmla="*/ 332 h 340"/>
                <a:gd name="T80" fmla="*/ 234 w 339"/>
                <a:gd name="T81" fmla="*/ 327 h 340"/>
                <a:gd name="T82" fmla="*/ 248 w 339"/>
                <a:gd name="T83" fmla="*/ 319 h 340"/>
                <a:gd name="T84" fmla="*/ 254 w 339"/>
                <a:gd name="T85" fmla="*/ 315 h 340"/>
                <a:gd name="T86" fmla="*/ 258 w 339"/>
                <a:gd name="T87" fmla="*/ 313 h 340"/>
                <a:gd name="T88" fmla="*/ 262 w 339"/>
                <a:gd name="T89" fmla="*/ 311 h 340"/>
                <a:gd name="T90" fmla="*/ 276 w 339"/>
                <a:gd name="T91" fmla="*/ 301 h 340"/>
                <a:gd name="T92" fmla="*/ 290 w 339"/>
                <a:gd name="T93" fmla="*/ 290 h 340"/>
                <a:gd name="T94" fmla="*/ 301 w 339"/>
                <a:gd name="T95" fmla="*/ 276 h 340"/>
                <a:gd name="T96" fmla="*/ 311 w 339"/>
                <a:gd name="T97" fmla="*/ 263 h 340"/>
                <a:gd name="T98" fmla="*/ 312 w 339"/>
                <a:gd name="T99" fmla="*/ 258 h 340"/>
                <a:gd name="T100" fmla="*/ 314 w 339"/>
                <a:gd name="T101" fmla="*/ 255 h 340"/>
                <a:gd name="T102" fmla="*/ 319 w 339"/>
                <a:gd name="T103" fmla="*/ 248 h 340"/>
                <a:gd name="T104" fmla="*/ 327 w 339"/>
                <a:gd name="T105" fmla="*/ 234 h 340"/>
                <a:gd name="T106" fmla="*/ 331 w 339"/>
                <a:gd name="T107" fmla="*/ 218 h 340"/>
                <a:gd name="T108" fmla="*/ 336 w 339"/>
                <a:gd name="T109" fmla="*/ 203 h 340"/>
                <a:gd name="T110" fmla="*/ 338 w 339"/>
                <a:gd name="T111" fmla="*/ 186 h 340"/>
                <a:gd name="T112" fmla="*/ 339 w 339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339" y="170"/>
                  </a:move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70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3" name="Freeform 230">
              <a:extLst>
                <a:ext uri="{FF2B5EF4-FFF2-40B4-BE49-F238E27FC236}">
                  <a16:creationId xmlns:a16="http://schemas.microsoft.com/office/drawing/2014/main" id="{551D13B7-19BE-8D2D-2E99-E3F46D50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1195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2 w 340"/>
                <a:gd name="T5" fmla="*/ 263 h 340"/>
                <a:gd name="T6" fmla="*/ 313 w 340"/>
                <a:gd name="T7" fmla="*/ 258 h 340"/>
                <a:gd name="T8" fmla="*/ 315 w 340"/>
                <a:gd name="T9" fmla="*/ 255 h 340"/>
                <a:gd name="T10" fmla="*/ 320 w 340"/>
                <a:gd name="T11" fmla="*/ 248 h 340"/>
                <a:gd name="T12" fmla="*/ 328 w 340"/>
                <a:gd name="T13" fmla="*/ 234 h 340"/>
                <a:gd name="T14" fmla="*/ 332 w 340"/>
                <a:gd name="T15" fmla="*/ 219 h 340"/>
                <a:gd name="T16" fmla="*/ 337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7 w 340"/>
                <a:gd name="T25" fmla="*/ 135 h 340"/>
                <a:gd name="T26" fmla="*/ 328 w 340"/>
                <a:gd name="T27" fmla="*/ 104 h 340"/>
                <a:gd name="T28" fmla="*/ 312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7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5 w 340"/>
                <a:gd name="T41" fmla="*/ 12 h 340"/>
                <a:gd name="T42" fmla="*/ 219 w 340"/>
                <a:gd name="T43" fmla="*/ 6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5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8 w 340"/>
                <a:gd name="T59" fmla="*/ 76 h 340"/>
                <a:gd name="T60" fmla="*/ 13 w 340"/>
                <a:gd name="T61" fmla="*/ 104 h 340"/>
                <a:gd name="T62" fmla="*/ 3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3 w 340"/>
                <a:gd name="T69" fmla="*/ 203 h 340"/>
                <a:gd name="T70" fmla="*/ 6 w 340"/>
                <a:gd name="T71" fmla="*/ 219 h 340"/>
                <a:gd name="T72" fmla="*/ 13 w 340"/>
                <a:gd name="T73" fmla="*/ 234 h 340"/>
                <a:gd name="T74" fmla="*/ 18 w 340"/>
                <a:gd name="T75" fmla="*/ 248 h 340"/>
                <a:gd name="T76" fmla="*/ 28 w 340"/>
                <a:gd name="T77" fmla="*/ 263 h 340"/>
                <a:gd name="T78" fmla="*/ 38 w 340"/>
                <a:gd name="T79" fmla="*/ 276 h 340"/>
                <a:gd name="T80" fmla="*/ 50 w 340"/>
                <a:gd name="T81" fmla="*/ 290 h 340"/>
                <a:gd name="T82" fmla="*/ 63 w 340"/>
                <a:gd name="T83" fmla="*/ 301 h 340"/>
                <a:gd name="T84" fmla="*/ 76 w 340"/>
                <a:gd name="T85" fmla="*/ 311 h 340"/>
                <a:gd name="T86" fmla="*/ 105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5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3 h 340"/>
                <a:gd name="T108" fmla="*/ 263 w 340"/>
                <a:gd name="T109" fmla="*/ 311 h 340"/>
                <a:gd name="T110" fmla="*/ 277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9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6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00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4" name="Freeform 231">
              <a:extLst>
                <a:ext uri="{FF2B5EF4-FFF2-40B4-BE49-F238E27FC236}">
                  <a16:creationId xmlns:a16="http://schemas.microsoft.com/office/drawing/2014/main" id="{E0263ADA-81CE-1AC3-B9B1-D1F5AB45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3968750"/>
              <a:ext cx="107950" cy="107950"/>
            </a:xfrm>
            <a:custGeom>
              <a:avLst/>
              <a:gdLst>
                <a:gd name="T0" fmla="*/ 169 w 339"/>
                <a:gd name="T1" fmla="*/ 340 h 340"/>
                <a:gd name="T2" fmla="*/ 185 w 339"/>
                <a:gd name="T3" fmla="*/ 339 h 340"/>
                <a:gd name="T4" fmla="*/ 202 w 339"/>
                <a:gd name="T5" fmla="*/ 337 h 340"/>
                <a:gd name="T6" fmla="*/ 218 w 339"/>
                <a:gd name="T7" fmla="*/ 332 h 340"/>
                <a:gd name="T8" fmla="*/ 234 w 339"/>
                <a:gd name="T9" fmla="*/ 327 h 340"/>
                <a:gd name="T10" fmla="*/ 247 w 339"/>
                <a:gd name="T11" fmla="*/ 320 h 340"/>
                <a:gd name="T12" fmla="*/ 254 w 339"/>
                <a:gd name="T13" fmla="*/ 315 h 340"/>
                <a:gd name="T14" fmla="*/ 258 w 339"/>
                <a:gd name="T15" fmla="*/ 313 h 340"/>
                <a:gd name="T16" fmla="*/ 262 w 339"/>
                <a:gd name="T17" fmla="*/ 312 h 340"/>
                <a:gd name="T18" fmla="*/ 276 w 339"/>
                <a:gd name="T19" fmla="*/ 301 h 340"/>
                <a:gd name="T20" fmla="*/ 289 w 339"/>
                <a:gd name="T21" fmla="*/ 290 h 340"/>
                <a:gd name="T22" fmla="*/ 301 w 339"/>
                <a:gd name="T23" fmla="*/ 276 h 340"/>
                <a:gd name="T24" fmla="*/ 311 w 339"/>
                <a:gd name="T25" fmla="*/ 263 h 340"/>
                <a:gd name="T26" fmla="*/ 312 w 339"/>
                <a:gd name="T27" fmla="*/ 258 h 340"/>
                <a:gd name="T28" fmla="*/ 314 w 339"/>
                <a:gd name="T29" fmla="*/ 255 h 340"/>
                <a:gd name="T30" fmla="*/ 319 w 339"/>
                <a:gd name="T31" fmla="*/ 248 h 340"/>
                <a:gd name="T32" fmla="*/ 327 w 339"/>
                <a:gd name="T33" fmla="*/ 235 h 340"/>
                <a:gd name="T34" fmla="*/ 331 w 339"/>
                <a:gd name="T35" fmla="*/ 219 h 340"/>
                <a:gd name="T36" fmla="*/ 336 w 339"/>
                <a:gd name="T37" fmla="*/ 203 h 340"/>
                <a:gd name="T38" fmla="*/ 338 w 339"/>
                <a:gd name="T39" fmla="*/ 186 h 340"/>
                <a:gd name="T40" fmla="*/ 339 w 339"/>
                <a:gd name="T41" fmla="*/ 170 h 340"/>
                <a:gd name="T42" fmla="*/ 338 w 339"/>
                <a:gd name="T43" fmla="*/ 152 h 340"/>
                <a:gd name="T44" fmla="*/ 336 w 339"/>
                <a:gd name="T45" fmla="*/ 135 h 340"/>
                <a:gd name="T46" fmla="*/ 327 w 339"/>
                <a:gd name="T47" fmla="*/ 104 h 340"/>
                <a:gd name="T48" fmla="*/ 311 w 339"/>
                <a:gd name="T49" fmla="*/ 76 h 340"/>
                <a:gd name="T50" fmla="*/ 301 w 339"/>
                <a:gd name="T51" fmla="*/ 62 h 340"/>
                <a:gd name="T52" fmla="*/ 289 w 339"/>
                <a:gd name="T53" fmla="*/ 50 h 340"/>
                <a:gd name="T54" fmla="*/ 276 w 339"/>
                <a:gd name="T55" fmla="*/ 37 h 340"/>
                <a:gd name="T56" fmla="*/ 262 w 339"/>
                <a:gd name="T57" fmla="*/ 27 h 340"/>
                <a:gd name="T58" fmla="*/ 247 w 339"/>
                <a:gd name="T59" fmla="*/ 18 h 340"/>
                <a:gd name="T60" fmla="*/ 234 w 339"/>
                <a:gd name="T61" fmla="*/ 13 h 340"/>
                <a:gd name="T62" fmla="*/ 218 w 339"/>
                <a:gd name="T63" fmla="*/ 6 h 340"/>
                <a:gd name="T64" fmla="*/ 202 w 339"/>
                <a:gd name="T65" fmla="*/ 2 h 340"/>
                <a:gd name="T66" fmla="*/ 185 w 339"/>
                <a:gd name="T67" fmla="*/ 0 h 340"/>
                <a:gd name="T68" fmla="*/ 169 w 339"/>
                <a:gd name="T69" fmla="*/ 0 h 340"/>
                <a:gd name="T70" fmla="*/ 134 w 339"/>
                <a:gd name="T71" fmla="*/ 2 h 340"/>
                <a:gd name="T72" fmla="*/ 104 w 339"/>
                <a:gd name="T73" fmla="*/ 13 h 340"/>
                <a:gd name="T74" fmla="*/ 75 w 339"/>
                <a:gd name="T75" fmla="*/ 27 h 340"/>
                <a:gd name="T76" fmla="*/ 49 w 339"/>
                <a:gd name="T77" fmla="*/ 50 h 340"/>
                <a:gd name="T78" fmla="*/ 27 w 339"/>
                <a:gd name="T79" fmla="*/ 76 h 340"/>
                <a:gd name="T80" fmla="*/ 12 w 339"/>
                <a:gd name="T81" fmla="*/ 104 h 340"/>
                <a:gd name="T82" fmla="*/ 2 w 339"/>
                <a:gd name="T83" fmla="*/ 135 h 340"/>
                <a:gd name="T84" fmla="*/ 0 w 339"/>
                <a:gd name="T85" fmla="*/ 170 h 340"/>
                <a:gd name="T86" fmla="*/ 0 w 339"/>
                <a:gd name="T87" fmla="*/ 186 h 340"/>
                <a:gd name="T88" fmla="*/ 2 w 339"/>
                <a:gd name="T89" fmla="*/ 203 h 340"/>
                <a:gd name="T90" fmla="*/ 5 w 339"/>
                <a:gd name="T91" fmla="*/ 219 h 340"/>
                <a:gd name="T92" fmla="*/ 12 w 339"/>
                <a:gd name="T93" fmla="*/ 235 h 340"/>
                <a:gd name="T94" fmla="*/ 18 w 339"/>
                <a:gd name="T95" fmla="*/ 248 h 340"/>
                <a:gd name="T96" fmla="*/ 27 w 339"/>
                <a:gd name="T97" fmla="*/ 263 h 340"/>
                <a:gd name="T98" fmla="*/ 37 w 339"/>
                <a:gd name="T99" fmla="*/ 276 h 340"/>
                <a:gd name="T100" fmla="*/ 49 w 339"/>
                <a:gd name="T101" fmla="*/ 290 h 340"/>
                <a:gd name="T102" fmla="*/ 62 w 339"/>
                <a:gd name="T103" fmla="*/ 301 h 340"/>
                <a:gd name="T104" fmla="*/ 75 w 339"/>
                <a:gd name="T105" fmla="*/ 312 h 340"/>
                <a:gd name="T106" fmla="*/ 104 w 339"/>
                <a:gd name="T107" fmla="*/ 327 h 340"/>
                <a:gd name="T108" fmla="*/ 134 w 339"/>
                <a:gd name="T109" fmla="*/ 337 h 340"/>
                <a:gd name="T110" fmla="*/ 151 w 339"/>
                <a:gd name="T111" fmla="*/ 339 h 340"/>
                <a:gd name="T112" fmla="*/ 169 w 339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69" y="340"/>
                  </a:move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20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3"/>
                  </a:lnTo>
                  <a:lnTo>
                    <a:pt x="75" y="27"/>
                  </a:lnTo>
                  <a:lnTo>
                    <a:pt x="49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2"/>
                  </a:lnTo>
                  <a:lnTo>
                    <a:pt x="104" y="327"/>
                  </a:lnTo>
                  <a:lnTo>
                    <a:pt x="134" y="337"/>
                  </a:lnTo>
                  <a:lnTo>
                    <a:pt x="151" y="339"/>
                  </a:lnTo>
                  <a:lnTo>
                    <a:pt x="169" y="34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5" name="Freeform 232">
              <a:extLst>
                <a:ext uri="{FF2B5EF4-FFF2-40B4-BE49-F238E27FC236}">
                  <a16:creationId xmlns:a16="http://schemas.microsoft.com/office/drawing/2014/main" id="{1B9171A5-7F3C-4EC5-3257-3D2C9360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0" y="4238625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2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2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7 w 340"/>
                <a:gd name="T31" fmla="*/ 276 h 340"/>
                <a:gd name="T32" fmla="*/ 50 w 340"/>
                <a:gd name="T33" fmla="*/ 290 h 340"/>
                <a:gd name="T34" fmla="*/ 62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9 h 340"/>
                <a:gd name="T44" fmla="*/ 170 w 340"/>
                <a:gd name="T45" fmla="*/ 340 h 340"/>
                <a:gd name="T46" fmla="*/ 186 w 340"/>
                <a:gd name="T47" fmla="*/ 339 h 340"/>
                <a:gd name="T48" fmla="*/ 203 w 340"/>
                <a:gd name="T49" fmla="*/ 336 h 340"/>
                <a:gd name="T50" fmla="*/ 219 w 340"/>
                <a:gd name="T51" fmla="*/ 332 h 340"/>
                <a:gd name="T52" fmla="*/ 234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6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1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19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6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6 w 340"/>
                <a:gd name="T89" fmla="*/ 135 h 340"/>
                <a:gd name="T90" fmla="*/ 327 w 340"/>
                <a:gd name="T91" fmla="*/ 104 h 340"/>
                <a:gd name="T92" fmla="*/ 311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6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4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6" name="Freeform 233">
              <a:extLst>
                <a:ext uri="{FF2B5EF4-FFF2-40B4-BE49-F238E27FC236}">
                  <a16:creationId xmlns:a16="http://schemas.microsoft.com/office/drawing/2014/main" id="{66417310-6F36-BAD0-DC53-81711CE66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795713"/>
              <a:ext cx="107950" cy="107950"/>
            </a:xfrm>
            <a:custGeom>
              <a:avLst/>
              <a:gdLst>
                <a:gd name="T0" fmla="*/ 170 w 339"/>
                <a:gd name="T1" fmla="*/ 340 h 340"/>
                <a:gd name="T2" fmla="*/ 185 w 339"/>
                <a:gd name="T3" fmla="*/ 339 h 340"/>
                <a:gd name="T4" fmla="*/ 202 w 339"/>
                <a:gd name="T5" fmla="*/ 337 h 340"/>
                <a:gd name="T6" fmla="*/ 218 w 339"/>
                <a:gd name="T7" fmla="*/ 332 h 340"/>
                <a:gd name="T8" fmla="*/ 234 w 339"/>
                <a:gd name="T9" fmla="*/ 328 h 340"/>
                <a:gd name="T10" fmla="*/ 248 w 339"/>
                <a:gd name="T11" fmla="*/ 320 h 340"/>
                <a:gd name="T12" fmla="*/ 255 w 339"/>
                <a:gd name="T13" fmla="*/ 315 h 340"/>
                <a:gd name="T14" fmla="*/ 258 w 339"/>
                <a:gd name="T15" fmla="*/ 313 h 340"/>
                <a:gd name="T16" fmla="*/ 262 w 339"/>
                <a:gd name="T17" fmla="*/ 312 h 340"/>
                <a:gd name="T18" fmla="*/ 276 w 339"/>
                <a:gd name="T19" fmla="*/ 301 h 340"/>
                <a:gd name="T20" fmla="*/ 290 w 339"/>
                <a:gd name="T21" fmla="*/ 290 h 340"/>
                <a:gd name="T22" fmla="*/ 301 w 339"/>
                <a:gd name="T23" fmla="*/ 277 h 340"/>
                <a:gd name="T24" fmla="*/ 311 w 339"/>
                <a:gd name="T25" fmla="*/ 263 h 340"/>
                <a:gd name="T26" fmla="*/ 312 w 339"/>
                <a:gd name="T27" fmla="*/ 258 h 340"/>
                <a:gd name="T28" fmla="*/ 315 w 339"/>
                <a:gd name="T29" fmla="*/ 255 h 340"/>
                <a:gd name="T30" fmla="*/ 319 w 339"/>
                <a:gd name="T31" fmla="*/ 248 h 340"/>
                <a:gd name="T32" fmla="*/ 327 w 339"/>
                <a:gd name="T33" fmla="*/ 235 h 340"/>
                <a:gd name="T34" fmla="*/ 331 w 339"/>
                <a:gd name="T35" fmla="*/ 219 h 340"/>
                <a:gd name="T36" fmla="*/ 336 w 339"/>
                <a:gd name="T37" fmla="*/ 203 h 340"/>
                <a:gd name="T38" fmla="*/ 338 w 339"/>
                <a:gd name="T39" fmla="*/ 186 h 340"/>
                <a:gd name="T40" fmla="*/ 339 w 339"/>
                <a:gd name="T41" fmla="*/ 170 h 340"/>
                <a:gd name="T42" fmla="*/ 338 w 339"/>
                <a:gd name="T43" fmla="*/ 152 h 340"/>
                <a:gd name="T44" fmla="*/ 336 w 339"/>
                <a:gd name="T45" fmla="*/ 135 h 340"/>
                <a:gd name="T46" fmla="*/ 327 w 339"/>
                <a:gd name="T47" fmla="*/ 104 h 340"/>
                <a:gd name="T48" fmla="*/ 311 w 339"/>
                <a:gd name="T49" fmla="*/ 76 h 340"/>
                <a:gd name="T50" fmla="*/ 301 w 339"/>
                <a:gd name="T51" fmla="*/ 62 h 340"/>
                <a:gd name="T52" fmla="*/ 290 w 339"/>
                <a:gd name="T53" fmla="*/ 50 h 340"/>
                <a:gd name="T54" fmla="*/ 276 w 339"/>
                <a:gd name="T55" fmla="*/ 37 h 340"/>
                <a:gd name="T56" fmla="*/ 262 w 339"/>
                <a:gd name="T57" fmla="*/ 27 h 340"/>
                <a:gd name="T58" fmla="*/ 248 w 339"/>
                <a:gd name="T59" fmla="*/ 18 h 340"/>
                <a:gd name="T60" fmla="*/ 234 w 339"/>
                <a:gd name="T61" fmla="*/ 13 h 340"/>
                <a:gd name="T62" fmla="*/ 218 w 339"/>
                <a:gd name="T63" fmla="*/ 6 h 340"/>
                <a:gd name="T64" fmla="*/ 202 w 339"/>
                <a:gd name="T65" fmla="*/ 2 h 340"/>
                <a:gd name="T66" fmla="*/ 185 w 339"/>
                <a:gd name="T67" fmla="*/ 0 h 340"/>
                <a:gd name="T68" fmla="*/ 170 w 339"/>
                <a:gd name="T69" fmla="*/ 0 h 340"/>
                <a:gd name="T70" fmla="*/ 135 w 339"/>
                <a:gd name="T71" fmla="*/ 2 h 340"/>
                <a:gd name="T72" fmla="*/ 104 w 339"/>
                <a:gd name="T73" fmla="*/ 13 h 340"/>
                <a:gd name="T74" fmla="*/ 76 w 339"/>
                <a:gd name="T75" fmla="*/ 27 h 340"/>
                <a:gd name="T76" fmla="*/ 50 w 339"/>
                <a:gd name="T77" fmla="*/ 50 h 340"/>
                <a:gd name="T78" fmla="*/ 27 w 339"/>
                <a:gd name="T79" fmla="*/ 76 h 340"/>
                <a:gd name="T80" fmla="*/ 12 w 339"/>
                <a:gd name="T81" fmla="*/ 104 h 340"/>
                <a:gd name="T82" fmla="*/ 2 w 339"/>
                <a:gd name="T83" fmla="*/ 135 h 340"/>
                <a:gd name="T84" fmla="*/ 0 w 339"/>
                <a:gd name="T85" fmla="*/ 170 h 340"/>
                <a:gd name="T86" fmla="*/ 0 w 339"/>
                <a:gd name="T87" fmla="*/ 186 h 340"/>
                <a:gd name="T88" fmla="*/ 2 w 339"/>
                <a:gd name="T89" fmla="*/ 203 h 340"/>
                <a:gd name="T90" fmla="*/ 5 w 339"/>
                <a:gd name="T91" fmla="*/ 219 h 340"/>
                <a:gd name="T92" fmla="*/ 12 w 339"/>
                <a:gd name="T93" fmla="*/ 235 h 340"/>
                <a:gd name="T94" fmla="*/ 18 w 339"/>
                <a:gd name="T95" fmla="*/ 248 h 340"/>
                <a:gd name="T96" fmla="*/ 27 w 339"/>
                <a:gd name="T97" fmla="*/ 263 h 340"/>
                <a:gd name="T98" fmla="*/ 37 w 339"/>
                <a:gd name="T99" fmla="*/ 277 h 340"/>
                <a:gd name="T100" fmla="*/ 50 w 339"/>
                <a:gd name="T101" fmla="*/ 290 h 340"/>
                <a:gd name="T102" fmla="*/ 62 w 339"/>
                <a:gd name="T103" fmla="*/ 301 h 340"/>
                <a:gd name="T104" fmla="*/ 76 w 339"/>
                <a:gd name="T105" fmla="*/ 312 h 340"/>
                <a:gd name="T106" fmla="*/ 104 w 339"/>
                <a:gd name="T107" fmla="*/ 328 h 340"/>
                <a:gd name="T108" fmla="*/ 135 w 339"/>
                <a:gd name="T109" fmla="*/ 337 h 340"/>
                <a:gd name="T110" fmla="*/ 151 w 339"/>
                <a:gd name="T111" fmla="*/ 339 h 340"/>
                <a:gd name="T112" fmla="*/ 170 w 339"/>
                <a:gd name="T113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170" y="340"/>
                  </a:moveTo>
                  <a:lnTo>
                    <a:pt x="185" y="339"/>
                  </a:lnTo>
                  <a:lnTo>
                    <a:pt x="202" y="337"/>
                  </a:lnTo>
                  <a:lnTo>
                    <a:pt x="218" y="332"/>
                  </a:lnTo>
                  <a:lnTo>
                    <a:pt x="234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2" y="312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5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3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7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1" y="339"/>
                  </a:lnTo>
                  <a:lnTo>
                    <a:pt x="170" y="340"/>
                  </a:lnTo>
                  <a:close/>
                </a:path>
              </a:pathLst>
            </a:custGeom>
            <a:solidFill>
              <a:srgbClr val="FF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7" name="Freeform 234">
              <a:extLst>
                <a:ext uri="{FF2B5EF4-FFF2-40B4-BE49-F238E27FC236}">
                  <a16:creationId xmlns:a16="http://schemas.microsoft.com/office/drawing/2014/main" id="{F7D0324A-0C05-CCEF-CB8F-BCC56FFA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471863"/>
              <a:ext cx="107950" cy="107950"/>
            </a:xfrm>
            <a:custGeom>
              <a:avLst/>
              <a:gdLst>
                <a:gd name="T0" fmla="*/ 339 w 339"/>
                <a:gd name="T1" fmla="*/ 170 h 339"/>
                <a:gd name="T2" fmla="*/ 338 w 339"/>
                <a:gd name="T3" fmla="*/ 151 h 339"/>
                <a:gd name="T4" fmla="*/ 336 w 339"/>
                <a:gd name="T5" fmla="*/ 134 h 339"/>
                <a:gd name="T6" fmla="*/ 327 w 339"/>
                <a:gd name="T7" fmla="*/ 104 h 339"/>
                <a:gd name="T8" fmla="*/ 311 w 339"/>
                <a:gd name="T9" fmla="*/ 76 h 339"/>
                <a:gd name="T10" fmla="*/ 301 w 339"/>
                <a:gd name="T11" fmla="*/ 62 h 339"/>
                <a:gd name="T12" fmla="*/ 290 w 339"/>
                <a:gd name="T13" fmla="*/ 49 h 339"/>
                <a:gd name="T14" fmla="*/ 276 w 339"/>
                <a:gd name="T15" fmla="*/ 37 h 339"/>
                <a:gd name="T16" fmla="*/ 262 w 339"/>
                <a:gd name="T17" fmla="*/ 27 h 339"/>
                <a:gd name="T18" fmla="*/ 248 w 339"/>
                <a:gd name="T19" fmla="*/ 18 h 339"/>
                <a:gd name="T20" fmla="*/ 234 w 339"/>
                <a:gd name="T21" fmla="*/ 12 h 339"/>
                <a:gd name="T22" fmla="*/ 218 w 339"/>
                <a:gd name="T23" fmla="*/ 5 h 339"/>
                <a:gd name="T24" fmla="*/ 202 w 339"/>
                <a:gd name="T25" fmla="*/ 2 h 339"/>
                <a:gd name="T26" fmla="*/ 185 w 339"/>
                <a:gd name="T27" fmla="*/ 0 h 339"/>
                <a:gd name="T28" fmla="*/ 170 w 339"/>
                <a:gd name="T29" fmla="*/ 0 h 339"/>
                <a:gd name="T30" fmla="*/ 135 w 339"/>
                <a:gd name="T31" fmla="*/ 2 h 339"/>
                <a:gd name="T32" fmla="*/ 104 w 339"/>
                <a:gd name="T33" fmla="*/ 12 h 339"/>
                <a:gd name="T34" fmla="*/ 76 w 339"/>
                <a:gd name="T35" fmla="*/ 27 h 339"/>
                <a:gd name="T36" fmla="*/ 50 w 339"/>
                <a:gd name="T37" fmla="*/ 49 h 339"/>
                <a:gd name="T38" fmla="*/ 27 w 339"/>
                <a:gd name="T39" fmla="*/ 76 h 339"/>
                <a:gd name="T40" fmla="*/ 12 w 339"/>
                <a:gd name="T41" fmla="*/ 104 h 339"/>
                <a:gd name="T42" fmla="*/ 2 w 339"/>
                <a:gd name="T43" fmla="*/ 134 h 339"/>
                <a:gd name="T44" fmla="*/ 0 w 339"/>
                <a:gd name="T45" fmla="*/ 170 h 339"/>
                <a:gd name="T46" fmla="*/ 0 w 339"/>
                <a:gd name="T47" fmla="*/ 185 h 339"/>
                <a:gd name="T48" fmla="*/ 2 w 339"/>
                <a:gd name="T49" fmla="*/ 202 h 339"/>
                <a:gd name="T50" fmla="*/ 5 w 339"/>
                <a:gd name="T51" fmla="*/ 218 h 339"/>
                <a:gd name="T52" fmla="*/ 12 w 339"/>
                <a:gd name="T53" fmla="*/ 234 h 339"/>
                <a:gd name="T54" fmla="*/ 18 w 339"/>
                <a:gd name="T55" fmla="*/ 248 h 339"/>
                <a:gd name="T56" fmla="*/ 27 w 339"/>
                <a:gd name="T57" fmla="*/ 262 h 339"/>
                <a:gd name="T58" fmla="*/ 37 w 339"/>
                <a:gd name="T59" fmla="*/ 276 h 339"/>
                <a:gd name="T60" fmla="*/ 50 w 339"/>
                <a:gd name="T61" fmla="*/ 290 h 339"/>
                <a:gd name="T62" fmla="*/ 62 w 339"/>
                <a:gd name="T63" fmla="*/ 301 h 339"/>
                <a:gd name="T64" fmla="*/ 76 w 339"/>
                <a:gd name="T65" fmla="*/ 311 h 339"/>
                <a:gd name="T66" fmla="*/ 104 w 339"/>
                <a:gd name="T67" fmla="*/ 327 h 339"/>
                <a:gd name="T68" fmla="*/ 135 w 339"/>
                <a:gd name="T69" fmla="*/ 336 h 339"/>
                <a:gd name="T70" fmla="*/ 151 w 339"/>
                <a:gd name="T71" fmla="*/ 338 h 339"/>
                <a:gd name="T72" fmla="*/ 170 w 339"/>
                <a:gd name="T73" fmla="*/ 339 h 339"/>
                <a:gd name="T74" fmla="*/ 185 w 339"/>
                <a:gd name="T75" fmla="*/ 338 h 339"/>
                <a:gd name="T76" fmla="*/ 202 w 339"/>
                <a:gd name="T77" fmla="*/ 336 h 339"/>
                <a:gd name="T78" fmla="*/ 218 w 339"/>
                <a:gd name="T79" fmla="*/ 332 h 339"/>
                <a:gd name="T80" fmla="*/ 234 w 339"/>
                <a:gd name="T81" fmla="*/ 327 h 339"/>
                <a:gd name="T82" fmla="*/ 248 w 339"/>
                <a:gd name="T83" fmla="*/ 319 h 339"/>
                <a:gd name="T84" fmla="*/ 255 w 339"/>
                <a:gd name="T85" fmla="*/ 315 h 339"/>
                <a:gd name="T86" fmla="*/ 258 w 339"/>
                <a:gd name="T87" fmla="*/ 312 h 339"/>
                <a:gd name="T88" fmla="*/ 262 w 339"/>
                <a:gd name="T89" fmla="*/ 311 h 339"/>
                <a:gd name="T90" fmla="*/ 276 w 339"/>
                <a:gd name="T91" fmla="*/ 301 h 339"/>
                <a:gd name="T92" fmla="*/ 290 w 339"/>
                <a:gd name="T93" fmla="*/ 290 h 339"/>
                <a:gd name="T94" fmla="*/ 301 w 339"/>
                <a:gd name="T95" fmla="*/ 276 h 339"/>
                <a:gd name="T96" fmla="*/ 311 w 339"/>
                <a:gd name="T97" fmla="*/ 262 h 339"/>
                <a:gd name="T98" fmla="*/ 312 w 339"/>
                <a:gd name="T99" fmla="*/ 258 h 339"/>
                <a:gd name="T100" fmla="*/ 315 w 339"/>
                <a:gd name="T101" fmla="*/ 255 h 339"/>
                <a:gd name="T102" fmla="*/ 319 w 339"/>
                <a:gd name="T103" fmla="*/ 248 h 339"/>
                <a:gd name="T104" fmla="*/ 327 w 339"/>
                <a:gd name="T105" fmla="*/ 234 h 339"/>
                <a:gd name="T106" fmla="*/ 331 w 339"/>
                <a:gd name="T107" fmla="*/ 218 h 339"/>
                <a:gd name="T108" fmla="*/ 336 w 339"/>
                <a:gd name="T109" fmla="*/ 202 h 339"/>
                <a:gd name="T110" fmla="*/ 338 w 339"/>
                <a:gd name="T111" fmla="*/ 185 h 339"/>
                <a:gd name="T112" fmla="*/ 339 w 339"/>
                <a:gd name="T113" fmla="*/ 17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339" y="170"/>
                  </a:move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1" y="338"/>
                  </a:lnTo>
                  <a:lnTo>
                    <a:pt x="170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8" name="Freeform 235">
              <a:extLst>
                <a:ext uri="{FF2B5EF4-FFF2-40B4-BE49-F238E27FC236}">
                  <a16:creationId xmlns:a16="http://schemas.microsoft.com/office/drawing/2014/main" id="{D8E5F207-D9B0-8A47-C2E5-966629D8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810000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2 h 340"/>
                <a:gd name="T4" fmla="*/ 336 w 340"/>
                <a:gd name="T5" fmla="*/ 135 h 340"/>
                <a:gd name="T6" fmla="*/ 327 w 340"/>
                <a:gd name="T7" fmla="*/ 105 h 340"/>
                <a:gd name="T8" fmla="*/ 312 w 340"/>
                <a:gd name="T9" fmla="*/ 76 h 340"/>
                <a:gd name="T10" fmla="*/ 301 w 340"/>
                <a:gd name="T11" fmla="*/ 63 h 340"/>
                <a:gd name="T12" fmla="*/ 290 w 340"/>
                <a:gd name="T13" fmla="*/ 50 h 340"/>
                <a:gd name="T14" fmla="*/ 276 w 340"/>
                <a:gd name="T15" fmla="*/ 38 h 340"/>
                <a:gd name="T16" fmla="*/ 263 w 340"/>
                <a:gd name="T17" fmla="*/ 28 h 340"/>
                <a:gd name="T18" fmla="*/ 248 w 340"/>
                <a:gd name="T19" fmla="*/ 19 h 340"/>
                <a:gd name="T20" fmla="*/ 235 w 340"/>
                <a:gd name="T21" fmla="*/ 13 h 340"/>
                <a:gd name="T22" fmla="*/ 219 w 340"/>
                <a:gd name="T23" fmla="*/ 6 h 340"/>
                <a:gd name="T24" fmla="*/ 203 w 340"/>
                <a:gd name="T25" fmla="*/ 3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3 h 340"/>
                <a:gd name="T32" fmla="*/ 104 w 340"/>
                <a:gd name="T33" fmla="*/ 13 h 340"/>
                <a:gd name="T34" fmla="*/ 76 w 340"/>
                <a:gd name="T35" fmla="*/ 28 h 340"/>
                <a:gd name="T36" fmla="*/ 50 w 340"/>
                <a:gd name="T37" fmla="*/ 50 h 340"/>
                <a:gd name="T38" fmla="*/ 27 w 340"/>
                <a:gd name="T39" fmla="*/ 76 h 340"/>
                <a:gd name="T40" fmla="*/ 13 w 340"/>
                <a:gd name="T41" fmla="*/ 105 h 340"/>
                <a:gd name="T42" fmla="*/ 2 w 340"/>
                <a:gd name="T43" fmla="*/ 135 h 340"/>
                <a:gd name="T44" fmla="*/ 0 w 340"/>
                <a:gd name="T45" fmla="*/ 170 h 340"/>
                <a:gd name="T46" fmla="*/ 0 w 340"/>
                <a:gd name="T47" fmla="*/ 186 h 340"/>
                <a:gd name="T48" fmla="*/ 2 w 340"/>
                <a:gd name="T49" fmla="*/ 203 h 340"/>
                <a:gd name="T50" fmla="*/ 6 w 340"/>
                <a:gd name="T51" fmla="*/ 219 h 340"/>
                <a:gd name="T52" fmla="*/ 13 w 340"/>
                <a:gd name="T53" fmla="*/ 235 h 340"/>
                <a:gd name="T54" fmla="*/ 18 w 340"/>
                <a:gd name="T55" fmla="*/ 249 h 340"/>
                <a:gd name="T56" fmla="*/ 27 w 340"/>
                <a:gd name="T57" fmla="*/ 263 h 340"/>
                <a:gd name="T58" fmla="*/ 38 w 340"/>
                <a:gd name="T59" fmla="*/ 277 h 340"/>
                <a:gd name="T60" fmla="*/ 50 w 340"/>
                <a:gd name="T61" fmla="*/ 290 h 340"/>
                <a:gd name="T62" fmla="*/ 62 w 340"/>
                <a:gd name="T63" fmla="*/ 302 h 340"/>
                <a:gd name="T64" fmla="*/ 76 w 340"/>
                <a:gd name="T65" fmla="*/ 312 h 340"/>
                <a:gd name="T66" fmla="*/ 104 w 340"/>
                <a:gd name="T67" fmla="*/ 328 h 340"/>
                <a:gd name="T68" fmla="*/ 135 w 340"/>
                <a:gd name="T69" fmla="*/ 337 h 340"/>
                <a:gd name="T70" fmla="*/ 152 w 340"/>
                <a:gd name="T71" fmla="*/ 339 h 340"/>
                <a:gd name="T72" fmla="*/ 170 w 340"/>
                <a:gd name="T73" fmla="*/ 340 h 340"/>
                <a:gd name="T74" fmla="*/ 186 w 340"/>
                <a:gd name="T75" fmla="*/ 339 h 340"/>
                <a:gd name="T76" fmla="*/ 203 w 340"/>
                <a:gd name="T77" fmla="*/ 337 h 340"/>
                <a:gd name="T78" fmla="*/ 219 w 340"/>
                <a:gd name="T79" fmla="*/ 332 h 340"/>
                <a:gd name="T80" fmla="*/ 235 w 340"/>
                <a:gd name="T81" fmla="*/ 328 h 340"/>
                <a:gd name="T82" fmla="*/ 248 w 340"/>
                <a:gd name="T83" fmla="*/ 320 h 340"/>
                <a:gd name="T84" fmla="*/ 255 w 340"/>
                <a:gd name="T85" fmla="*/ 315 h 340"/>
                <a:gd name="T86" fmla="*/ 258 w 340"/>
                <a:gd name="T87" fmla="*/ 313 h 340"/>
                <a:gd name="T88" fmla="*/ 263 w 340"/>
                <a:gd name="T89" fmla="*/ 312 h 340"/>
                <a:gd name="T90" fmla="*/ 276 w 340"/>
                <a:gd name="T91" fmla="*/ 302 h 340"/>
                <a:gd name="T92" fmla="*/ 290 w 340"/>
                <a:gd name="T93" fmla="*/ 290 h 340"/>
                <a:gd name="T94" fmla="*/ 301 w 340"/>
                <a:gd name="T95" fmla="*/ 277 h 340"/>
                <a:gd name="T96" fmla="*/ 312 w 340"/>
                <a:gd name="T97" fmla="*/ 263 h 340"/>
                <a:gd name="T98" fmla="*/ 313 w 340"/>
                <a:gd name="T99" fmla="*/ 259 h 340"/>
                <a:gd name="T100" fmla="*/ 315 w 340"/>
                <a:gd name="T101" fmla="*/ 255 h 340"/>
                <a:gd name="T102" fmla="*/ 319 w 340"/>
                <a:gd name="T103" fmla="*/ 249 h 340"/>
                <a:gd name="T104" fmla="*/ 327 w 340"/>
                <a:gd name="T105" fmla="*/ 235 h 340"/>
                <a:gd name="T106" fmla="*/ 332 w 340"/>
                <a:gd name="T107" fmla="*/ 219 h 340"/>
                <a:gd name="T108" fmla="*/ 336 w 340"/>
                <a:gd name="T109" fmla="*/ 203 h 340"/>
                <a:gd name="T110" fmla="*/ 339 w 340"/>
                <a:gd name="T111" fmla="*/ 186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  <a:lnTo>
                    <a:pt x="276" y="38"/>
                  </a:lnTo>
                  <a:lnTo>
                    <a:pt x="263" y="28"/>
                  </a:lnTo>
                  <a:lnTo>
                    <a:pt x="248" y="19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8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5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9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2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19" y="249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00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29" name="Freeform 236">
              <a:extLst>
                <a:ext uri="{FF2B5EF4-FFF2-40B4-BE49-F238E27FC236}">
                  <a16:creationId xmlns:a16="http://schemas.microsoft.com/office/drawing/2014/main" id="{3FC6E312-9536-A445-DAC5-40ACE80C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363" y="3775075"/>
              <a:ext cx="107950" cy="107950"/>
            </a:xfrm>
            <a:custGeom>
              <a:avLst/>
              <a:gdLst>
                <a:gd name="T0" fmla="*/ 340 w 340"/>
                <a:gd name="T1" fmla="*/ 170 h 340"/>
                <a:gd name="T2" fmla="*/ 339 w 340"/>
                <a:gd name="T3" fmla="*/ 151 h 340"/>
                <a:gd name="T4" fmla="*/ 337 w 340"/>
                <a:gd name="T5" fmla="*/ 134 h 340"/>
                <a:gd name="T6" fmla="*/ 328 w 340"/>
                <a:gd name="T7" fmla="*/ 104 h 340"/>
                <a:gd name="T8" fmla="*/ 312 w 340"/>
                <a:gd name="T9" fmla="*/ 76 h 340"/>
                <a:gd name="T10" fmla="*/ 302 w 340"/>
                <a:gd name="T11" fmla="*/ 62 h 340"/>
                <a:gd name="T12" fmla="*/ 290 w 340"/>
                <a:gd name="T13" fmla="*/ 50 h 340"/>
                <a:gd name="T14" fmla="*/ 277 w 340"/>
                <a:gd name="T15" fmla="*/ 37 h 340"/>
                <a:gd name="T16" fmla="*/ 263 w 340"/>
                <a:gd name="T17" fmla="*/ 27 h 340"/>
                <a:gd name="T18" fmla="*/ 248 w 340"/>
                <a:gd name="T19" fmla="*/ 18 h 340"/>
                <a:gd name="T20" fmla="*/ 235 w 340"/>
                <a:gd name="T21" fmla="*/ 12 h 340"/>
                <a:gd name="T22" fmla="*/ 219 w 340"/>
                <a:gd name="T23" fmla="*/ 5 h 340"/>
                <a:gd name="T24" fmla="*/ 203 w 340"/>
                <a:gd name="T25" fmla="*/ 2 h 340"/>
                <a:gd name="T26" fmla="*/ 186 w 340"/>
                <a:gd name="T27" fmla="*/ 0 h 340"/>
                <a:gd name="T28" fmla="*/ 170 w 340"/>
                <a:gd name="T29" fmla="*/ 0 h 340"/>
                <a:gd name="T30" fmla="*/ 135 w 340"/>
                <a:gd name="T31" fmla="*/ 2 h 340"/>
                <a:gd name="T32" fmla="*/ 105 w 340"/>
                <a:gd name="T33" fmla="*/ 12 h 340"/>
                <a:gd name="T34" fmla="*/ 76 w 340"/>
                <a:gd name="T35" fmla="*/ 27 h 340"/>
                <a:gd name="T36" fmla="*/ 50 w 340"/>
                <a:gd name="T37" fmla="*/ 50 h 340"/>
                <a:gd name="T38" fmla="*/ 28 w 340"/>
                <a:gd name="T39" fmla="*/ 76 h 340"/>
                <a:gd name="T40" fmla="*/ 13 w 340"/>
                <a:gd name="T41" fmla="*/ 104 h 340"/>
                <a:gd name="T42" fmla="*/ 3 w 340"/>
                <a:gd name="T43" fmla="*/ 134 h 340"/>
                <a:gd name="T44" fmla="*/ 0 w 340"/>
                <a:gd name="T45" fmla="*/ 170 h 340"/>
                <a:gd name="T46" fmla="*/ 0 w 340"/>
                <a:gd name="T47" fmla="*/ 185 h 340"/>
                <a:gd name="T48" fmla="*/ 3 w 340"/>
                <a:gd name="T49" fmla="*/ 202 h 340"/>
                <a:gd name="T50" fmla="*/ 6 w 340"/>
                <a:gd name="T51" fmla="*/ 218 h 340"/>
                <a:gd name="T52" fmla="*/ 13 w 340"/>
                <a:gd name="T53" fmla="*/ 234 h 340"/>
                <a:gd name="T54" fmla="*/ 19 w 340"/>
                <a:gd name="T55" fmla="*/ 248 h 340"/>
                <a:gd name="T56" fmla="*/ 28 w 340"/>
                <a:gd name="T57" fmla="*/ 263 h 340"/>
                <a:gd name="T58" fmla="*/ 38 w 340"/>
                <a:gd name="T59" fmla="*/ 276 h 340"/>
                <a:gd name="T60" fmla="*/ 50 w 340"/>
                <a:gd name="T61" fmla="*/ 290 h 340"/>
                <a:gd name="T62" fmla="*/ 63 w 340"/>
                <a:gd name="T63" fmla="*/ 301 h 340"/>
                <a:gd name="T64" fmla="*/ 76 w 340"/>
                <a:gd name="T65" fmla="*/ 311 h 340"/>
                <a:gd name="T66" fmla="*/ 105 w 340"/>
                <a:gd name="T67" fmla="*/ 327 h 340"/>
                <a:gd name="T68" fmla="*/ 135 w 340"/>
                <a:gd name="T69" fmla="*/ 336 h 340"/>
                <a:gd name="T70" fmla="*/ 152 w 340"/>
                <a:gd name="T71" fmla="*/ 338 h 340"/>
                <a:gd name="T72" fmla="*/ 170 w 340"/>
                <a:gd name="T73" fmla="*/ 340 h 340"/>
                <a:gd name="T74" fmla="*/ 186 w 340"/>
                <a:gd name="T75" fmla="*/ 338 h 340"/>
                <a:gd name="T76" fmla="*/ 203 w 340"/>
                <a:gd name="T77" fmla="*/ 336 h 340"/>
                <a:gd name="T78" fmla="*/ 219 w 340"/>
                <a:gd name="T79" fmla="*/ 332 h 340"/>
                <a:gd name="T80" fmla="*/ 235 w 340"/>
                <a:gd name="T81" fmla="*/ 327 h 340"/>
                <a:gd name="T82" fmla="*/ 248 w 340"/>
                <a:gd name="T83" fmla="*/ 319 h 340"/>
                <a:gd name="T84" fmla="*/ 255 w 340"/>
                <a:gd name="T85" fmla="*/ 315 h 340"/>
                <a:gd name="T86" fmla="*/ 259 w 340"/>
                <a:gd name="T87" fmla="*/ 312 h 340"/>
                <a:gd name="T88" fmla="*/ 263 w 340"/>
                <a:gd name="T89" fmla="*/ 311 h 340"/>
                <a:gd name="T90" fmla="*/ 277 w 340"/>
                <a:gd name="T91" fmla="*/ 301 h 340"/>
                <a:gd name="T92" fmla="*/ 290 w 340"/>
                <a:gd name="T93" fmla="*/ 290 h 340"/>
                <a:gd name="T94" fmla="*/ 302 w 340"/>
                <a:gd name="T95" fmla="*/ 276 h 340"/>
                <a:gd name="T96" fmla="*/ 312 w 340"/>
                <a:gd name="T97" fmla="*/ 263 h 340"/>
                <a:gd name="T98" fmla="*/ 313 w 340"/>
                <a:gd name="T99" fmla="*/ 258 h 340"/>
                <a:gd name="T100" fmla="*/ 315 w 340"/>
                <a:gd name="T101" fmla="*/ 255 h 340"/>
                <a:gd name="T102" fmla="*/ 320 w 340"/>
                <a:gd name="T103" fmla="*/ 248 h 340"/>
                <a:gd name="T104" fmla="*/ 328 w 340"/>
                <a:gd name="T105" fmla="*/ 234 h 340"/>
                <a:gd name="T106" fmla="*/ 332 w 340"/>
                <a:gd name="T107" fmla="*/ 218 h 340"/>
                <a:gd name="T108" fmla="*/ 337 w 340"/>
                <a:gd name="T109" fmla="*/ 202 h 340"/>
                <a:gd name="T110" fmla="*/ 339 w 340"/>
                <a:gd name="T111" fmla="*/ 185 h 340"/>
                <a:gd name="T112" fmla="*/ 340 w 340"/>
                <a:gd name="T113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340" y="170"/>
                  </a:moveTo>
                  <a:lnTo>
                    <a:pt x="339" y="151"/>
                  </a:lnTo>
                  <a:lnTo>
                    <a:pt x="337" y="134"/>
                  </a:lnTo>
                  <a:lnTo>
                    <a:pt x="328" y="104"/>
                  </a:lnTo>
                  <a:lnTo>
                    <a:pt x="312" y="76"/>
                  </a:lnTo>
                  <a:lnTo>
                    <a:pt x="302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5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8" y="76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9" y="248"/>
                  </a:lnTo>
                  <a:lnTo>
                    <a:pt x="28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5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9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2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8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70"/>
                  </a:lnTo>
                  <a:close/>
                </a:path>
              </a:pathLst>
            </a:custGeom>
            <a:solidFill>
              <a:srgbClr val="FF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0" name="Freeform 237">
              <a:extLst>
                <a:ext uri="{FF2B5EF4-FFF2-40B4-BE49-F238E27FC236}">
                  <a16:creationId xmlns:a16="http://schemas.microsoft.com/office/drawing/2014/main" id="{ACE36055-7388-0681-C9F5-156DEBB3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189413"/>
              <a:ext cx="107950" cy="107950"/>
            </a:xfrm>
            <a:custGeom>
              <a:avLst/>
              <a:gdLst>
                <a:gd name="T0" fmla="*/ 49 w 339"/>
                <a:gd name="T1" fmla="*/ 50 h 340"/>
                <a:gd name="T2" fmla="*/ 27 w 339"/>
                <a:gd name="T3" fmla="*/ 76 h 340"/>
                <a:gd name="T4" fmla="*/ 12 w 339"/>
                <a:gd name="T5" fmla="*/ 104 h 340"/>
                <a:gd name="T6" fmla="*/ 2 w 339"/>
                <a:gd name="T7" fmla="*/ 135 h 340"/>
                <a:gd name="T8" fmla="*/ 0 w 339"/>
                <a:gd name="T9" fmla="*/ 170 h 340"/>
                <a:gd name="T10" fmla="*/ 0 w 339"/>
                <a:gd name="T11" fmla="*/ 186 h 340"/>
                <a:gd name="T12" fmla="*/ 2 w 339"/>
                <a:gd name="T13" fmla="*/ 203 h 340"/>
                <a:gd name="T14" fmla="*/ 5 w 339"/>
                <a:gd name="T15" fmla="*/ 219 h 340"/>
                <a:gd name="T16" fmla="*/ 12 w 339"/>
                <a:gd name="T17" fmla="*/ 234 h 340"/>
                <a:gd name="T18" fmla="*/ 18 w 339"/>
                <a:gd name="T19" fmla="*/ 248 h 340"/>
                <a:gd name="T20" fmla="*/ 27 w 339"/>
                <a:gd name="T21" fmla="*/ 263 h 340"/>
                <a:gd name="T22" fmla="*/ 37 w 339"/>
                <a:gd name="T23" fmla="*/ 276 h 340"/>
                <a:gd name="T24" fmla="*/ 49 w 339"/>
                <a:gd name="T25" fmla="*/ 290 h 340"/>
                <a:gd name="T26" fmla="*/ 62 w 339"/>
                <a:gd name="T27" fmla="*/ 301 h 340"/>
                <a:gd name="T28" fmla="*/ 75 w 339"/>
                <a:gd name="T29" fmla="*/ 311 h 340"/>
                <a:gd name="T30" fmla="*/ 104 w 339"/>
                <a:gd name="T31" fmla="*/ 327 h 340"/>
                <a:gd name="T32" fmla="*/ 134 w 339"/>
                <a:gd name="T33" fmla="*/ 336 h 340"/>
                <a:gd name="T34" fmla="*/ 151 w 339"/>
                <a:gd name="T35" fmla="*/ 339 h 340"/>
                <a:gd name="T36" fmla="*/ 169 w 339"/>
                <a:gd name="T37" fmla="*/ 340 h 340"/>
                <a:gd name="T38" fmla="*/ 185 w 339"/>
                <a:gd name="T39" fmla="*/ 339 h 340"/>
                <a:gd name="T40" fmla="*/ 202 w 339"/>
                <a:gd name="T41" fmla="*/ 336 h 340"/>
                <a:gd name="T42" fmla="*/ 218 w 339"/>
                <a:gd name="T43" fmla="*/ 332 h 340"/>
                <a:gd name="T44" fmla="*/ 234 w 339"/>
                <a:gd name="T45" fmla="*/ 327 h 340"/>
                <a:gd name="T46" fmla="*/ 247 w 339"/>
                <a:gd name="T47" fmla="*/ 319 h 340"/>
                <a:gd name="T48" fmla="*/ 254 w 339"/>
                <a:gd name="T49" fmla="*/ 315 h 340"/>
                <a:gd name="T50" fmla="*/ 258 w 339"/>
                <a:gd name="T51" fmla="*/ 313 h 340"/>
                <a:gd name="T52" fmla="*/ 262 w 339"/>
                <a:gd name="T53" fmla="*/ 311 h 340"/>
                <a:gd name="T54" fmla="*/ 276 w 339"/>
                <a:gd name="T55" fmla="*/ 301 h 340"/>
                <a:gd name="T56" fmla="*/ 289 w 339"/>
                <a:gd name="T57" fmla="*/ 290 h 340"/>
                <a:gd name="T58" fmla="*/ 301 w 339"/>
                <a:gd name="T59" fmla="*/ 276 h 340"/>
                <a:gd name="T60" fmla="*/ 311 w 339"/>
                <a:gd name="T61" fmla="*/ 263 h 340"/>
                <a:gd name="T62" fmla="*/ 312 w 339"/>
                <a:gd name="T63" fmla="*/ 258 h 340"/>
                <a:gd name="T64" fmla="*/ 314 w 339"/>
                <a:gd name="T65" fmla="*/ 255 h 340"/>
                <a:gd name="T66" fmla="*/ 319 w 339"/>
                <a:gd name="T67" fmla="*/ 248 h 340"/>
                <a:gd name="T68" fmla="*/ 327 w 339"/>
                <a:gd name="T69" fmla="*/ 234 h 340"/>
                <a:gd name="T70" fmla="*/ 331 w 339"/>
                <a:gd name="T71" fmla="*/ 219 h 340"/>
                <a:gd name="T72" fmla="*/ 336 w 339"/>
                <a:gd name="T73" fmla="*/ 203 h 340"/>
                <a:gd name="T74" fmla="*/ 338 w 339"/>
                <a:gd name="T75" fmla="*/ 186 h 340"/>
                <a:gd name="T76" fmla="*/ 339 w 339"/>
                <a:gd name="T77" fmla="*/ 170 h 340"/>
                <a:gd name="T78" fmla="*/ 338 w 339"/>
                <a:gd name="T79" fmla="*/ 152 h 340"/>
                <a:gd name="T80" fmla="*/ 336 w 339"/>
                <a:gd name="T81" fmla="*/ 135 h 340"/>
                <a:gd name="T82" fmla="*/ 327 w 339"/>
                <a:gd name="T83" fmla="*/ 104 h 340"/>
                <a:gd name="T84" fmla="*/ 311 w 339"/>
                <a:gd name="T85" fmla="*/ 76 h 340"/>
                <a:gd name="T86" fmla="*/ 301 w 339"/>
                <a:gd name="T87" fmla="*/ 62 h 340"/>
                <a:gd name="T88" fmla="*/ 289 w 339"/>
                <a:gd name="T89" fmla="*/ 50 h 340"/>
                <a:gd name="T90" fmla="*/ 276 w 339"/>
                <a:gd name="T91" fmla="*/ 37 h 340"/>
                <a:gd name="T92" fmla="*/ 262 w 339"/>
                <a:gd name="T93" fmla="*/ 27 h 340"/>
                <a:gd name="T94" fmla="*/ 247 w 339"/>
                <a:gd name="T95" fmla="*/ 18 h 340"/>
                <a:gd name="T96" fmla="*/ 234 w 339"/>
                <a:gd name="T97" fmla="*/ 12 h 340"/>
                <a:gd name="T98" fmla="*/ 218 w 339"/>
                <a:gd name="T99" fmla="*/ 6 h 340"/>
                <a:gd name="T100" fmla="*/ 202 w 339"/>
                <a:gd name="T101" fmla="*/ 2 h 340"/>
                <a:gd name="T102" fmla="*/ 185 w 339"/>
                <a:gd name="T103" fmla="*/ 0 h 340"/>
                <a:gd name="T104" fmla="*/ 169 w 339"/>
                <a:gd name="T105" fmla="*/ 0 h 340"/>
                <a:gd name="T106" fmla="*/ 134 w 339"/>
                <a:gd name="T107" fmla="*/ 2 h 340"/>
                <a:gd name="T108" fmla="*/ 104 w 339"/>
                <a:gd name="T109" fmla="*/ 12 h 340"/>
                <a:gd name="T110" fmla="*/ 75 w 339"/>
                <a:gd name="T111" fmla="*/ 27 h 340"/>
                <a:gd name="T112" fmla="*/ 49 w 339"/>
                <a:gd name="T113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40">
                  <a:moveTo>
                    <a:pt x="49" y="50"/>
                  </a:move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5" y="219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9"/>
                  </a:lnTo>
                  <a:lnTo>
                    <a:pt x="169" y="340"/>
                  </a:lnTo>
                  <a:lnTo>
                    <a:pt x="185" y="339"/>
                  </a:lnTo>
                  <a:lnTo>
                    <a:pt x="202" y="336"/>
                  </a:lnTo>
                  <a:lnTo>
                    <a:pt x="218" y="332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5"/>
                  </a:lnTo>
                  <a:lnTo>
                    <a:pt x="258" y="313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4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9"/>
                  </a:lnTo>
                  <a:lnTo>
                    <a:pt x="336" y="203"/>
                  </a:lnTo>
                  <a:lnTo>
                    <a:pt x="338" y="186"/>
                  </a:lnTo>
                  <a:lnTo>
                    <a:pt x="339" y="170"/>
                  </a:lnTo>
                  <a:lnTo>
                    <a:pt x="338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89" y="50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6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50"/>
                  </a:lnTo>
                </a:path>
              </a:pathLst>
            </a:custGeom>
            <a:noFill/>
            <a:ln w="14288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1" name="Freeform 238">
              <a:extLst>
                <a:ext uri="{FF2B5EF4-FFF2-40B4-BE49-F238E27FC236}">
                  <a16:creationId xmlns:a16="http://schemas.microsoft.com/office/drawing/2014/main" id="{2CC7AA52-9F97-5896-1BB2-4E34B87B8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8" y="4143375"/>
              <a:ext cx="107950" cy="107950"/>
            </a:xfrm>
            <a:custGeom>
              <a:avLst/>
              <a:gdLst>
                <a:gd name="T0" fmla="*/ 290 w 340"/>
                <a:gd name="T1" fmla="*/ 49 h 339"/>
                <a:gd name="T2" fmla="*/ 277 w 340"/>
                <a:gd name="T3" fmla="*/ 37 h 339"/>
                <a:gd name="T4" fmla="*/ 263 w 340"/>
                <a:gd name="T5" fmla="*/ 27 h 339"/>
                <a:gd name="T6" fmla="*/ 248 w 340"/>
                <a:gd name="T7" fmla="*/ 18 h 339"/>
                <a:gd name="T8" fmla="*/ 235 w 340"/>
                <a:gd name="T9" fmla="*/ 12 h 339"/>
                <a:gd name="T10" fmla="*/ 219 w 340"/>
                <a:gd name="T11" fmla="*/ 5 h 339"/>
                <a:gd name="T12" fmla="*/ 203 w 340"/>
                <a:gd name="T13" fmla="*/ 2 h 339"/>
                <a:gd name="T14" fmla="*/ 186 w 340"/>
                <a:gd name="T15" fmla="*/ 0 h 339"/>
                <a:gd name="T16" fmla="*/ 170 w 340"/>
                <a:gd name="T17" fmla="*/ 0 h 339"/>
                <a:gd name="T18" fmla="*/ 135 w 340"/>
                <a:gd name="T19" fmla="*/ 2 h 339"/>
                <a:gd name="T20" fmla="*/ 104 w 340"/>
                <a:gd name="T21" fmla="*/ 12 h 339"/>
                <a:gd name="T22" fmla="*/ 76 w 340"/>
                <a:gd name="T23" fmla="*/ 27 h 339"/>
                <a:gd name="T24" fmla="*/ 50 w 340"/>
                <a:gd name="T25" fmla="*/ 49 h 339"/>
                <a:gd name="T26" fmla="*/ 27 w 340"/>
                <a:gd name="T27" fmla="*/ 75 h 339"/>
                <a:gd name="T28" fmla="*/ 13 w 340"/>
                <a:gd name="T29" fmla="*/ 104 h 339"/>
                <a:gd name="T30" fmla="*/ 3 w 340"/>
                <a:gd name="T31" fmla="*/ 134 h 339"/>
                <a:gd name="T32" fmla="*/ 0 w 340"/>
                <a:gd name="T33" fmla="*/ 169 h 339"/>
                <a:gd name="T34" fmla="*/ 0 w 340"/>
                <a:gd name="T35" fmla="*/ 185 h 339"/>
                <a:gd name="T36" fmla="*/ 3 w 340"/>
                <a:gd name="T37" fmla="*/ 202 h 339"/>
                <a:gd name="T38" fmla="*/ 6 w 340"/>
                <a:gd name="T39" fmla="*/ 218 h 339"/>
                <a:gd name="T40" fmla="*/ 13 w 340"/>
                <a:gd name="T41" fmla="*/ 234 h 339"/>
                <a:gd name="T42" fmla="*/ 18 w 340"/>
                <a:gd name="T43" fmla="*/ 248 h 339"/>
                <a:gd name="T44" fmla="*/ 27 w 340"/>
                <a:gd name="T45" fmla="*/ 262 h 339"/>
                <a:gd name="T46" fmla="*/ 38 w 340"/>
                <a:gd name="T47" fmla="*/ 276 h 339"/>
                <a:gd name="T48" fmla="*/ 50 w 340"/>
                <a:gd name="T49" fmla="*/ 290 h 339"/>
                <a:gd name="T50" fmla="*/ 63 w 340"/>
                <a:gd name="T51" fmla="*/ 301 h 339"/>
                <a:gd name="T52" fmla="*/ 76 w 340"/>
                <a:gd name="T53" fmla="*/ 311 h 339"/>
                <a:gd name="T54" fmla="*/ 104 w 340"/>
                <a:gd name="T55" fmla="*/ 327 h 339"/>
                <a:gd name="T56" fmla="*/ 135 w 340"/>
                <a:gd name="T57" fmla="*/ 336 h 339"/>
                <a:gd name="T58" fmla="*/ 152 w 340"/>
                <a:gd name="T59" fmla="*/ 338 h 339"/>
                <a:gd name="T60" fmla="*/ 170 w 340"/>
                <a:gd name="T61" fmla="*/ 339 h 339"/>
                <a:gd name="T62" fmla="*/ 186 w 340"/>
                <a:gd name="T63" fmla="*/ 338 h 339"/>
                <a:gd name="T64" fmla="*/ 203 w 340"/>
                <a:gd name="T65" fmla="*/ 336 h 339"/>
                <a:gd name="T66" fmla="*/ 219 w 340"/>
                <a:gd name="T67" fmla="*/ 331 h 339"/>
                <a:gd name="T68" fmla="*/ 235 w 340"/>
                <a:gd name="T69" fmla="*/ 327 h 339"/>
                <a:gd name="T70" fmla="*/ 248 w 340"/>
                <a:gd name="T71" fmla="*/ 319 h 339"/>
                <a:gd name="T72" fmla="*/ 255 w 340"/>
                <a:gd name="T73" fmla="*/ 314 h 339"/>
                <a:gd name="T74" fmla="*/ 258 w 340"/>
                <a:gd name="T75" fmla="*/ 312 h 339"/>
                <a:gd name="T76" fmla="*/ 263 w 340"/>
                <a:gd name="T77" fmla="*/ 311 h 339"/>
                <a:gd name="T78" fmla="*/ 277 w 340"/>
                <a:gd name="T79" fmla="*/ 301 h 339"/>
                <a:gd name="T80" fmla="*/ 290 w 340"/>
                <a:gd name="T81" fmla="*/ 290 h 339"/>
                <a:gd name="T82" fmla="*/ 301 w 340"/>
                <a:gd name="T83" fmla="*/ 276 h 339"/>
                <a:gd name="T84" fmla="*/ 312 w 340"/>
                <a:gd name="T85" fmla="*/ 262 h 339"/>
                <a:gd name="T86" fmla="*/ 313 w 340"/>
                <a:gd name="T87" fmla="*/ 258 h 339"/>
                <a:gd name="T88" fmla="*/ 315 w 340"/>
                <a:gd name="T89" fmla="*/ 254 h 339"/>
                <a:gd name="T90" fmla="*/ 320 w 340"/>
                <a:gd name="T91" fmla="*/ 248 h 339"/>
                <a:gd name="T92" fmla="*/ 327 w 340"/>
                <a:gd name="T93" fmla="*/ 234 h 339"/>
                <a:gd name="T94" fmla="*/ 332 w 340"/>
                <a:gd name="T95" fmla="*/ 218 h 339"/>
                <a:gd name="T96" fmla="*/ 337 w 340"/>
                <a:gd name="T97" fmla="*/ 202 h 339"/>
                <a:gd name="T98" fmla="*/ 339 w 340"/>
                <a:gd name="T99" fmla="*/ 185 h 339"/>
                <a:gd name="T100" fmla="*/ 340 w 340"/>
                <a:gd name="T101" fmla="*/ 169 h 339"/>
                <a:gd name="T102" fmla="*/ 339 w 340"/>
                <a:gd name="T103" fmla="*/ 151 h 339"/>
                <a:gd name="T104" fmla="*/ 337 w 340"/>
                <a:gd name="T105" fmla="*/ 134 h 339"/>
                <a:gd name="T106" fmla="*/ 327 w 340"/>
                <a:gd name="T107" fmla="*/ 104 h 339"/>
                <a:gd name="T108" fmla="*/ 312 w 340"/>
                <a:gd name="T109" fmla="*/ 75 h 339"/>
                <a:gd name="T110" fmla="*/ 301 w 340"/>
                <a:gd name="T111" fmla="*/ 62 h 339"/>
                <a:gd name="T112" fmla="*/ 290 w 340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39">
                  <a:moveTo>
                    <a:pt x="290" y="49"/>
                  </a:move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49"/>
                  </a:lnTo>
                  <a:lnTo>
                    <a:pt x="27" y="75"/>
                  </a:lnTo>
                  <a:lnTo>
                    <a:pt x="13" y="104"/>
                  </a:lnTo>
                  <a:lnTo>
                    <a:pt x="3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3" y="202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39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1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4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2"/>
                  </a:lnTo>
                  <a:lnTo>
                    <a:pt x="313" y="258"/>
                  </a:lnTo>
                  <a:lnTo>
                    <a:pt x="315" y="254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7" y="202"/>
                  </a:lnTo>
                  <a:lnTo>
                    <a:pt x="339" y="185"/>
                  </a:lnTo>
                  <a:lnTo>
                    <a:pt x="340" y="169"/>
                  </a:lnTo>
                  <a:lnTo>
                    <a:pt x="339" y="151"/>
                  </a:lnTo>
                  <a:lnTo>
                    <a:pt x="337" y="134"/>
                  </a:lnTo>
                  <a:lnTo>
                    <a:pt x="327" y="104"/>
                  </a:lnTo>
                  <a:lnTo>
                    <a:pt x="312" y="75"/>
                  </a:lnTo>
                  <a:lnTo>
                    <a:pt x="301" y="62"/>
                  </a:lnTo>
                  <a:lnTo>
                    <a:pt x="290" y="49"/>
                  </a:lnTo>
                </a:path>
              </a:pathLst>
            </a:custGeom>
            <a:noFill/>
            <a:ln w="14288">
              <a:solidFill>
                <a:srgbClr val="C097D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2" name="Freeform 239">
              <a:extLst>
                <a:ext uri="{FF2B5EF4-FFF2-40B4-BE49-F238E27FC236}">
                  <a16:creationId xmlns:a16="http://schemas.microsoft.com/office/drawing/2014/main" id="{5CDEC857-E6F6-1874-2405-8E2BFD7BC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88" y="3865563"/>
              <a:ext cx="107950" cy="107950"/>
            </a:xfrm>
            <a:custGeom>
              <a:avLst/>
              <a:gdLst>
                <a:gd name="T0" fmla="*/ 290 w 340"/>
                <a:gd name="T1" fmla="*/ 290 h 340"/>
                <a:gd name="T2" fmla="*/ 301 w 340"/>
                <a:gd name="T3" fmla="*/ 276 h 340"/>
                <a:gd name="T4" fmla="*/ 311 w 340"/>
                <a:gd name="T5" fmla="*/ 263 h 340"/>
                <a:gd name="T6" fmla="*/ 312 w 340"/>
                <a:gd name="T7" fmla="*/ 258 h 340"/>
                <a:gd name="T8" fmla="*/ 315 w 340"/>
                <a:gd name="T9" fmla="*/ 255 h 340"/>
                <a:gd name="T10" fmla="*/ 319 w 340"/>
                <a:gd name="T11" fmla="*/ 248 h 340"/>
                <a:gd name="T12" fmla="*/ 327 w 340"/>
                <a:gd name="T13" fmla="*/ 234 h 340"/>
                <a:gd name="T14" fmla="*/ 332 w 340"/>
                <a:gd name="T15" fmla="*/ 218 h 340"/>
                <a:gd name="T16" fmla="*/ 336 w 340"/>
                <a:gd name="T17" fmla="*/ 203 h 340"/>
                <a:gd name="T18" fmla="*/ 339 w 340"/>
                <a:gd name="T19" fmla="*/ 186 h 340"/>
                <a:gd name="T20" fmla="*/ 340 w 340"/>
                <a:gd name="T21" fmla="*/ 170 h 340"/>
                <a:gd name="T22" fmla="*/ 339 w 340"/>
                <a:gd name="T23" fmla="*/ 152 h 340"/>
                <a:gd name="T24" fmla="*/ 336 w 340"/>
                <a:gd name="T25" fmla="*/ 135 h 340"/>
                <a:gd name="T26" fmla="*/ 327 w 340"/>
                <a:gd name="T27" fmla="*/ 104 h 340"/>
                <a:gd name="T28" fmla="*/ 311 w 340"/>
                <a:gd name="T29" fmla="*/ 76 h 340"/>
                <a:gd name="T30" fmla="*/ 301 w 340"/>
                <a:gd name="T31" fmla="*/ 62 h 340"/>
                <a:gd name="T32" fmla="*/ 290 w 340"/>
                <a:gd name="T33" fmla="*/ 50 h 340"/>
                <a:gd name="T34" fmla="*/ 276 w 340"/>
                <a:gd name="T35" fmla="*/ 37 h 340"/>
                <a:gd name="T36" fmla="*/ 263 w 340"/>
                <a:gd name="T37" fmla="*/ 27 h 340"/>
                <a:gd name="T38" fmla="*/ 248 w 340"/>
                <a:gd name="T39" fmla="*/ 18 h 340"/>
                <a:gd name="T40" fmla="*/ 234 w 340"/>
                <a:gd name="T41" fmla="*/ 12 h 340"/>
                <a:gd name="T42" fmla="*/ 219 w 340"/>
                <a:gd name="T43" fmla="*/ 5 h 340"/>
                <a:gd name="T44" fmla="*/ 203 w 340"/>
                <a:gd name="T45" fmla="*/ 2 h 340"/>
                <a:gd name="T46" fmla="*/ 186 w 340"/>
                <a:gd name="T47" fmla="*/ 0 h 340"/>
                <a:gd name="T48" fmla="*/ 170 w 340"/>
                <a:gd name="T49" fmla="*/ 0 h 340"/>
                <a:gd name="T50" fmla="*/ 135 w 340"/>
                <a:gd name="T51" fmla="*/ 2 h 340"/>
                <a:gd name="T52" fmla="*/ 104 w 340"/>
                <a:gd name="T53" fmla="*/ 12 h 340"/>
                <a:gd name="T54" fmla="*/ 76 w 340"/>
                <a:gd name="T55" fmla="*/ 27 h 340"/>
                <a:gd name="T56" fmla="*/ 50 w 340"/>
                <a:gd name="T57" fmla="*/ 50 h 340"/>
                <a:gd name="T58" fmla="*/ 27 w 340"/>
                <a:gd name="T59" fmla="*/ 76 h 340"/>
                <a:gd name="T60" fmla="*/ 12 w 340"/>
                <a:gd name="T61" fmla="*/ 104 h 340"/>
                <a:gd name="T62" fmla="*/ 2 w 340"/>
                <a:gd name="T63" fmla="*/ 135 h 340"/>
                <a:gd name="T64" fmla="*/ 0 w 340"/>
                <a:gd name="T65" fmla="*/ 170 h 340"/>
                <a:gd name="T66" fmla="*/ 0 w 340"/>
                <a:gd name="T67" fmla="*/ 186 h 340"/>
                <a:gd name="T68" fmla="*/ 2 w 340"/>
                <a:gd name="T69" fmla="*/ 203 h 340"/>
                <a:gd name="T70" fmla="*/ 6 w 340"/>
                <a:gd name="T71" fmla="*/ 218 h 340"/>
                <a:gd name="T72" fmla="*/ 12 w 340"/>
                <a:gd name="T73" fmla="*/ 234 h 340"/>
                <a:gd name="T74" fmla="*/ 18 w 340"/>
                <a:gd name="T75" fmla="*/ 248 h 340"/>
                <a:gd name="T76" fmla="*/ 27 w 340"/>
                <a:gd name="T77" fmla="*/ 263 h 340"/>
                <a:gd name="T78" fmla="*/ 37 w 340"/>
                <a:gd name="T79" fmla="*/ 276 h 340"/>
                <a:gd name="T80" fmla="*/ 50 w 340"/>
                <a:gd name="T81" fmla="*/ 290 h 340"/>
                <a:gd name="T82" fmla="*/ 62 w 340"/>
                <a:gd name="T83" fmla="*/ 301 h 340"/>
                <a:gd name="T84" fmla="*/ 76 w 340"/>
                <a:gd name="T85" fmla="*/ 311 h 340"/>
                <a:gd name="T86" fmla="*/ 104 w 340"/>
                <a:gd name="T87" fmla="*/ 327 h 340"/>
                <a:gd name="T88" fmla="*/ 135 w 340"/>
                <a:gd name="T89" fmla="*/ 336 h 340"/>
                <a:gd name="T90" fmla="*/ 152 w 340"/>
                <a:gd name="T91" fmla="*/ 339 h 340"/>
                <a:gd name="T92" fmla="*/ 170 w 340"/>
                <a:gd name="T93" fmla="*/ 340 h 340"/>
                <a:gd name="T94" fmla="*/ 186 w 340"/>
                <a:gd name="T95" fmla="*/ 339 h 340"/>
                <a:gd name="T96" fmla="*/ 203 w 340"/>
                <a:gd name="T97" fmla="*/ 336 h 340"/>
                <a:gd name="T98" fmla="*/ 219 w 340"/>
                <a:gd name="T99" fmla="*/ 332 h 340"/>
                <a:gd name="T100" fmla="*/ 234 w 340"/>
                <a:gd name="T101" fmla="*/ 327 h 340"/>
                <a:gd name="T102" fmla="*/ 248 w 340"/>
                <a:gd name="T103" fmla="*/ 319 h 340"/>
                <a:gd name="T104" fmla="*/ 255 w 340"/>
                <a:gd name="T105" fmla="*/ 315 h 340"/>
                <a:gd name="T106" fmla="*/ 258 w 340"/>
                <a:gd name="T107" fmla="*/ 312 h 340"/>
                <a:gd name="T108" fmla="*/ 263 w 340"/>
                <a:gd name="T109" fmla="*/ 311 h 340"/>
                <a:gd name="T110" fmla="*/ 276 w 340"/>
                <a:gd name="T111" fmla="*/ 301 h 340"/>
                <a:gd name="T112" fmla="*/ 290 w 340"/>
                <a:gd name="T113" fmla="*/ 29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290" y="290"/>
                  </a:moveTo>
                  <a:lnTo>
                    <a:pt x="301" y="276"/>
                  </a:lnTo>
                  <a:lnTo>
                    <a:pt x="311" y="263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4"/>
                  </a:lnTo>
                  <a:lnTo>
                    <a:pt x="311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6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4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2" y="104"/>
                  </a:lnTo>
                  <a:lnTo>
                    <a:pt x="2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2" y="203"/>
                  </a:lnTo>
                  <a:lnTo>
                    <a:pt x="6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7" y="276"/>
                  </a:lnTo>
                  <a:lnTo>
                    <a:pt x="50" y="290"/>
                  </a:lnTo>
                  <a:lnTo>
                    <a:pt x="62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4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6" y="301"/>
                  </a:lnTo>
                  <a:lnTo>
                    <a:pt x="290" y="290"/>
                  </a:lnTo>
                </a:path>
              </a:pathLst>
            </a:custGeom>
            <a:noFill/>
            <a:ln w="14288">
              <a:solidFill>
                <a:srgbClr val="007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3" name="Freeform 240">
              <a:extLst>
                <a:ext uri="{FF2B5EF4-FFF2-40B4-BE49-F238E27FC236}">
                  <a16:creationId xmlns:a16="http://schemas.microsoft.com/office/drawing/2014/main" id="{737DB721-1677-69FA-4299-D6632D63D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475" y="4221163"/>
              <a:ext cx="107950" cy="107950"/>
            </a:xfrm>
            <a:custGeom>
              <a:avLst/>
              <a:gdLst>
                <a:gd name="T0" fmla="*/ 49 w 339"/>
                <a:gd name="T1" fmla="*/ 49 h 339"/>
                <a:gd name="T2" fmla="*/ 27 w 339"/>
                <a:gd name="T3" fmla="*/ 75 h 339"/>
                <a:gd name="T4" fmla="*/ 12 w 339"/>
                <a:gd name="T5" fmla="*/ 104 h 339"/>
                <a:gd name="T6" fmla="*/ 2 w 339"/>
                <a:gd name="T7" fmla="*/ 134 h 339"/>
                <a:gd name="T8" fmla="*/ 0 w 339"/>
                <a:gd name="T9" fmla="*/ 169 h 339"/>
                <a:gd name="T10" fmla="*/ 0 w 339"/>
                <a:gd name="T11" fmla="*/ 185 h 339"/>
                <a:gd name="T12" fmla="*/ 2 w 339"/>
                <a:gd name="T13" fmla="*/ 202 h 339"/>
                <a:gd name="T14" fmla="*/ 5 w 339"/>
                <a:gd name="T15" fmla="*/ 218 h 339"/>
                <a:gd name="T16" fmla="*/ 12 w 339"/>
                <a:gd name="T17" fmla="*/ 234 h 339"/>
                <a:gd name="T18" fmla="*/ 18 w 339"/>
                <a:gd name="T19" fmla="*/ 248 h 339"/>
                <a:gd name="T20" fmla="*/ 27 w 339"/>
                <a:gd name="T21" fmla="*/ 262 h 339"/>
                <a:gd name="T22" fmla="*/ 37 w 339"/>
                <a:gd name="T23" fmla="*/ 276 h 339"/>
                <a:gd name="T24" fmla="*/ 49 w 339"/>
                <a:gd name="T25" fmla="*/ 290 h 339"/>
                <a:gd name="T26" fmla="*/ 62 w 339"/>
                <a:gd name="T27" fmla="*/ 301 h 339"/>
                <a:gd name="T28" fmla="*/ 75 w 339"/>
                <a:gd name="T29" fmla="*/ 311 h 339"/>
                <a:gd name="T30" fmla="*/ 104 w 339"/>
                <a:gd name="T31" fmla="*/ 327 h 339"/>
                <a:gd name="T32" fmla="*/ 134 w 339"/>
                <a:gd name="T33" fmla="*/ 336 h 339"/>
                <a:gd name="T34" fmla="*/ 151 w 339"/>
                <a:gd name="T35" fmla="*/ 338 h 339"/>
                <a:gd name="T36" fmla="*/ 169 w 339"/>
                <a:gd name="T37" fmla="*/ 339 h 339"/>
                <a:gd name="T38" fmla="*/ 185 w 339"/>
                <a:gd name="T39" fmla="*/ 338 h 339"/>
                <a:gd name="T40" fmla="*/ 202 w 339"/>
                <a:gd name="T41" fmla="*/ 336 h 339"/>
                <a:gd name="T42" fmla="*/ 218 w 339"/>
                <a:gd name="T43" fmla="*/ 331 h 339"/>
                <a:gd name="T44" fmla="*/ 234 w 339"/>
                <a:gd name="T45" fmla="*/ 327 h 339"/>
                <a:gd name="T46" fmla="*/ 247 w 339"/>
                <a:gd name="T47" fmla="*/ 319 h 339"/>
                <a:gd name="T48" fmla="*/ 254 w 339"/>
                <a:gd name="T49" fmla="*/ 314 h 339"/>
                <a:gd name="T50" fmla="*/ 258 w 339"/>
                <a:gd name="T51" fmla="*/ 312 h 339"/>
                <a:gd name="T52" fmla="*/ 262 w 339"/>
                <a:gd name="T53" fmla="*/ 311 h 339"/>
                <a:gd name="T54" fmla="*/ 276 w 339"/>
                <a:gd name="T55" fmla="*/ 301 h 339"/>
                <a:gd name="T56" fmla="*/ 289 w 339"/>
                <a:gd name="T57" fmla="*/ 290 h 339"/>
                <a:gd name="T58" fmla="*/ 301 w 339"/>
                <a:gd name="T59" fmla="*/ 276 h 339"/>
                <a:gd name="T60" fmla="*/ 311 w 339"/>
                <a:gd name="T61" fmla="*/ 262 h 339"/>
                <a:gd name="T62" fmla="*/ 312 w 339"/>
                <a:gd name="T63" fmla="*/ 258 h 339"/>
                <a:gd name="T64" fmla="*/ 314 w 339"/>
                <a:gd name="T65" fmla="*/ 254 h 339"/>
                <a:gd name="T66" fmla="*/ 319 w 339"/>
                <a:gd name="T67" fmla="*/ 248 h 339"/>
                <a:gd name="T68" fmla="*/ 327 w 339"/>
                <a:gd name="T69" fmla="*/ 234 h 339"/>
                <a:gd name="T70" fmla="*/ 331 w 339"/>
                <a:gd name="T71" fmla="*/ 218 h 339"/>
                <a:gd name="T72" fmla="*/ 336 w 339"/>
                <a:gd name="T73" fmla="*/ 202 h 339"/>
                <a:gd name="T74" fmla="*/ 338 w 339"/>
                <a:gd name="T75" fmla="*/ 185 h 339"/>
                <a:gd name="T76" fmla="*/ 339 w 339"/>
                <a:gd name="T77" fmla="*/ 169 h 339"/>
                <a:gd name="T78" fmla="*/ 338 w 339"/>
                <a:gd name="T79" fmla="*/ 151 h 339"/>
                <a:gd name="T80" fmla="*/ 336 w 339"/>
                <a:gd name="T81" fmla="*/ 134 h 339"/>
                <a:gd name="T82" fmla="*/ 327 w 339"/>
                <a:gd name="T83" fmla="*/ 104 h 339"/>
                <a:gd name="T84" fmla="*/ 311 w 339"/>
                <a:gd name="T85" fmla="*/ 75 h 339"/>
                <a:gd name="T86" fmla="*/ 301 w 339"/>
                <a:gd name="T87" fmla="*/ 62 h 339"/>
                <a:gd name="T88" fmla="*/ 289 w 339"/>
                <a:gd name="T89" fmla="*/ 49 h 339"/>
                <a:gd name="T90" fmla="*/ 276 w 339"/>
                <a:gd name="T91" fmla="*/ 37 h 339"/>
                <a:gd name="T92" fmla="*/ 262 w 339"/>
                <a:gd name="T93" fmla="*/ 27 h 339"/>
                <a:gd name="T94" fmla="*/ 247 w 339"/>
                <a:gd name="T95" fmla="*/ 18 h 339"/>
                <a:gd name="T96" fmla="*/ 234 w 339"/>
                <a:gd name="T97" fmla="*/ 12 h 339"/>
                <a:gd name="T98" fmla="*/ 218 w 339"/>
                <a:gd name="T99" fmla="*/ 5 h 339"/>
                <a:gd name="T100" fmla="*/ 202 w 339"/>
                <a:gd name="T101" fmla="*/ 2 h 339"/>
                <a:gd name="T102" fmla="*/ 185 w 339"/>
                <a:gd name="T103" fmla="*/ 0 h 339"/>
                <a:gd name="T104" fmla="*/ 169 w 339"/>
                <a:gd name="T105" fmla="*/ 0 h 339"/>
                <a:gd name="T106" fmla="*/ 134 w 339"/>
                <a:gd name="T107" fmla="*/ 2 h 339"/>
                <a:gd name="T108" fmla="*/ 104 w 339"/>
                <a:gd name="T109" fmla="*/ 12 h 339"/>
                <a:gd name="T110" fmla="*/ 75 w 339"/>
                <a:gd name="T111" fmla="*/ 27 h 339"/>
                <a:gd name="T112" fmla="*/ 49 w 339"/>
                <a:gd name="T113" fmla="*/ 4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" h="339">
                  <a:moveTo>
                    <a:pt x="49" y="49"/>
                  </a:moveTo>
                  <a:lnTo>
                    <a:pt x="27" y="75"/>
                  </a:lnTo>
                  <a:lnTo>
                    <a:pt x="12" y="104"/>
                  </a:lnTo>
                  <a:lnTo>
                    <a:pt x="2" y="134"/>
                  </a:lnTo>
                  <a:lnTo>
                    <a:pt x="0" y="169"/>
                  </a:lnTo>
                  <a:lnTo>
                    <a:pt x="0" y="185"/>
                  </a:lnTo>
                  <a:lnTo>
                    <a:pt x="2" y="202"/>
                  </a:lnTo>
                  <a:lnTo>
                    <a:pt x="5" y="218"/>
                  </a:lnTo>
                  <a:lnTo>
                    <a:pt x="12" y="234"/>
                  </a:lnTo>
                  <a:lnTo>
                    <a:pt x="18" y="248"/>
                  </a:lnTo>
                  <a:lnTo>
                    <a:pt x="27" y="262"/>
                  </a:lnTo>
                  <a:lnTo>
                    <a:pt x="37" y="276"/>
                  </a:lnTo>
                  <a:lnTo>
                    <a:pt x="49" y="290"/>
                  </a:lnTo>
                  <a:lnTo>
                    <a:pt x="62" y="301"/>
                  </a:lnTo>
                  <a:lnTo>
                    <a:pt x="75" y="311"/>
                  </a:lnTo>
                  <a:lnTo>
                    <a:pt x="104" y="327"/>
                  </a:lnTo>
                  <a:lnTo>
                    <a:pt x="134" y="336"/>
                  </a:lnTo>
                  <a:lnTo>
                    <a:pt x="151" y="338"/>
                  </a:lnTo>
                  <a:lnTo>
                    <a:pt x="169" y="339"/>
                  </a:lnTo>
                  <a:lnTo>
                    <a:pt x="185" y="338"/>
                  </a:lnTo>
                  <a:lnTo>
                    <a:pt x="202" y="336"/>
                  </a:lnTo>
                  <a:lnTo>
                    <a:pt x="218" y="331"/>
                  </a:lnTo>
                  <a:lnTo>
                    <a:pt x="234" y="327"/>
                  </a:lnTo>
                  <a:lnTo>
                    <a:pt x="247" y="319"/>
                  </a:lnTo>
                  <a:lnTo>
                    <a:pt x="254" y="314"/>
                  </a:lnTo>
                  <a:lnTo>
                    <a:pt x="258" y="312"/>
                  </a:lnTo>
                  <a:lnTo>
                    <a:pt x="262" y="311"/>
                  </a:lnTo>
                  <a:lnTo>
                    <a:pt x="276" y="301"/>
                  </a:lnTo>
                  <a:lnTo>
                    <a:pt x="289" y="290"/>
                  </a:lnTo>
                  <a:lnTo>
                    <a:pt x="301" y="276"/>
                  </a:lnTo>
                  <a:lnTo>
                    <a:pt x="311" y="262"/>
                  </a:lnTo>
                  <a:lnTo>
                    <a:pt x="312" y="258"/>
                  </a:lnTo>
                  <a:lnTo>
                    <a:pt x="314" y="254"/>
                  </a:lnTo>
                  <a:lnTo>
                    <a:pt x="319" y="248"/>
                  </a:lnTo>
                  <a:lnTo>
                    <a:pt x="327" y="234"/>
                  </a:lnTo>
                  <a:lnTo>
                    <a:pt x="331" y="218"/>
                  </a:lnTo>
                  <a:lnTo>
                    <a:pt x="336" y="202"/>
                  </a:lnTo>
                  <a:lnTo>
                    <a:pt x="338" y="185"/>
                  </a:lnTo>
                  <a:lnTo>
                    <a:pt x="339" y="169"/>
                  </a:lnTo>
                  <a:lnTo>
                    <a:pt x="338" y="151"/>
                  </a:lnTo>
                  <a:lnTo>
                    <a:pt x="336" y="134"/>
                  </a:lnTo>
                  <a:lnTo>
                    <a:pt x="327" y="104"/>
                  </a:lnTo>
                  <a:lnTo>
                    <a:pt x="311" y="75"/>
                  </a:lnTo>
                  <a:lnTo>
                    <a:pt x="301" y="62"/>
                  </a:lnTo>
                  <a:lnTo>
                    <a:pt x="289" y="49"/>
                  </a:lnTo>
                  <a:lnTo>
                    <a:pt x="276" y="37"/>
                  </a:lnTo>
                  <a:lnTo>
                    <a:pt x="262" y="27"/>
                  </a:lnTo>
                  <a:lnTo>
                    <a:pt x="247" y="18"/>
                  </a:lnTo>
                  <a:lnTo>
                    <a:pt x="234" y="12"/>
                  </a:lnTo>
                  <a:lnTo>
                    <a:pt x="218" y="5"/>
                  </a:lnTo>
                  <a:lnTo>
                    <a:pt x="202" y="2"/>
                  </a:lnTo>
                  <a:lnTo>
                    <a:pt x="185" y="0"/>
                  </a:lnTo>
                  <a:lnTo>
                    <a:pt x="169" y="0"/>
                  </a:lnTo>
                  <a:lnTo>
                    <a:pt x="134" y="2"/>
                  </a:lnTo>
                  <a:lnTo>
                    <a:pt x="104" y="12"/>
                  </a:lnTo>
                  <a:lnTo>
                    <a:pt x="75" y="27"/>
                  </a:lnTo>
                  <a:lnTo>
                    <a:pt x="49" y="49"/>
                  </a:lnTo>
                </a:path>
              </a:pathLst>
            </a:custGeom>
            <a:noFill/>
            <a:ln w="14288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4" name="Freeform 241">
              <a:extLst>
                <a:ext uri="{FF2B5EF4-FFF2-40B4-BE49-F238E27FC236}">
                  <a16:creationId xmlns:a16="http://schemas.microsoft.com/office/drawing/2014/main" id="{469EBEA5-64F6-1BC6-4C16-B4A845E3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25" y="3913188"/>
              <a:ext cx="107950" cy="107950"/>
            </a:xfrm>
            <a:custGeom>
              <a:avLst/>
              <a:gdLst>
                <a:gd name="T0" fmla="*/ 170 w 340"/>
                <a:gd name="T1" fmla="*/ 0 h 340"/>
                <a:gd name="T2" fmla="*/ 135 w 340"/>
                <a:gd name="T3" fmla="*/ 2 h 340"/>
                <a:gd name="T4" fmla="*/ 104 w 340"/>
                <a:gd name="T5" fmla="*/ 12 h 340"/>
                <a:gd name="T6" fmla="*/ 76 w 340"/>
                <a:gd name="T7" fmla="*/ 27 h 340"/>
                <a:gd name="T8" fmla="*/ 50 w 340"/>
                <a:gd name="T9" fmla="*/ 50 h 340"/>
                <a:gd name="T10" fmla="*/ 27 w 340"/>
                <a:gd name="T11" fmla="*/ 76 h 340"/>
                <a:gd name="T12" fmla="*/ 13 w 340"/>
                <a:gd name="T13" fmla="*/ 104 h 340"/>
                <a:gd name="T14" fmla="*/ 3 w 340"/>
                <a:gd name="T15" fmla="*/ 135 h 340"/>
                <a:gd name="T16" fmla="*/ 0 w 340"/>
                <a:gd name="T17" fmla="*/ 170 h 340"/>
                <a:gd name="T18" fmla="*/ 0 w 340"/>
                <a:gd name="T19" fmla="*/ 186 h 340"/>
                <a:gd name="T20" fmla="*/ 3 w 340"/>
                <a:gd name="T21" fmla="*/ 203 h 340"/>
                <a:gd name="T22" fmla="*/ 6 w 340"/>
                <a:gd name="T23" fmla="*/ 218 h 340"/>
                <a:gd name="T24" fmla="*/ 13 w 340"/>
                <a:gd name="T25" fmla="*/ 234 h 340"/>
                <a:gd name="T26" fmla="*/ 18 w 340"/>
                <a:gd name="T27" fmla="*/ 248 h 340"/>
                <a:gd name="T28" fmla="*/ 27 w 340"/>
                <a:gd name="T29" fmla="*/ 263 h 340"/>
                <a:gd name="T30" fmla="*/ 38 w 340"/>
                <a:gd name="T31" fmla="*/ 276 h 340"/>
                <a:gd name="T32" fmla="*/ 50 w 340"/>
                <a:gd name="T33" fmla="*/ 290 h 340"/>
                <a:gd name="T34" fmla="*/ 63 w 340"/>
                <a:gd name="T35" fmla="*/ 301 h 340"/>
                <a:gd name="T36" fmla="*/ 76 w 340"/>
                <a:gd name="T37" fmla="*/ 311 h 340"/>
                <a:gd name="T38" fmla="*/ 104 w 340"/>
                <a:gd name="T39" fmla="*/ 327 h 340"/>
                <a:gd name="T40" fmla="*/ 135 w 340"/>
                <a:gd name="T41" fmla="*/ 336 h 340"/>
                <a:gd name="T42" fmla="*/ 152 w 340"/>
                <a:gd name="T43" fmla="*/ 338 h 340"/>
                <a:gd name="T44" fmla="*/ 170 w 340"/>
                <a:gd name="T45" fmla="*/ 340 h 340"/>
                <a:gd name="T46" fmla="*/ 186 w 340"/>
                <a:gd name="T47" fmla="*/ 338 h 340"/>
                <a:gd name="T48" fmla="*/ 203 w 340"/>
                <a:gd name="T49" fmla="*/ 336 h 340"/>
                <a:gd name="T50" fmla="*/ 219 w 340"/>
                <a:gd name="T51" fmla="*/ 332 h 340"/>
                <a:gd name="T52" fmla="*/ 235 w 340"/>
                <a:gd name="T53" fmla="*/ 327 h 340"/>
                <a:gd name="T54" fmla="*/ 248 w 340"/>
                <a:gd name="T55" fmla="*/ 319 h 340"/>
                <a:gd name="T56" fmla="*/ 255 w 340"/>
                <a:gd name="T57" fmla="*/ 315 h 340"/>
                <a:gd name="T58" fmla="*/ 258 w 340"/>
                <a:gd name="T59" fmla="*/ 312 h 340"/>
                <a:gd name="T60" fmla="*/ 263 w 340"/>
                <a:gd name="T61" fmla="*/ 311 h 340"/>
                <a:gd name="T62" fmla="*/ 277 w 340"/>
                <a:gd name="T63" fmla="*/ 301 h 340"/>
                <a:gd name="T64" fmla="*/ 290 w 340"/>
                <a:gd name="T65" fmla="*/ 290 h 340"/>
                <a:gd name="T66" fmla="*/ 301 w 340"/>
                <a:gd name="T67" fmla="*/ 276 h 340"/>
                <a:gd name="T68" fmla="*/ 312 w 340"/>
                <a:gd name="T69" fmla="*/ 263 h 340"/>
                <a:gd name="T70" fmla="*/ 313 w 340"/>
                <a:gd name="T71" fmla="*/ 258 h 340"/>
                <a:gd name="T72" fmla="*/ 315 w 340"/>
                <a:gd name="T73" fmla="*/ 255 h 340"/>
                <a:gd name="T74" fmla="*/ 320 w 340"/>
                <a:gd name="T75" fmla="*/ 248 h 340"/>
                <a:gd name="T76" fmla="*/ 327 w 340"/>
                <a:gd name="T77" fmla="*/ 234 h 340"/>
                <a:gd name="T78" fmla="*/ 332 w 340"/>
                <a:gd name="T79" fmla="*/ 218 h 340"/>
                <a:gd name="T80" fmla="*/ 337 w 340"/>
                <a:gd name="T81" fmla="*/ 203 h 340"/>
                <a:gd name="T82" fmla="*/ 339 w 340"/>
                <a:gd name="T83" fmla="*/ 186 h 340"/>
                <a:gd name="T84" fmla="*/ 340 w 340"/>
                <a:gd name="T85" fmla="*/ 170 h 340"/>
                <a:gd name="T86" fmla="*/ 339 w 340"/>
                <a:gd name="T87" fmla="*/ 152 h 340"/>
                <a:gd name="T88" fmla="*/ 337 w 340"/>
                <a:gd name="T89" fmla="*/ 135 h 340"/>
                <a:gd name="T90" fmla="*/ 327 w 340"/>
                <a:gd name="T91" fmla="*/ 104 h 340"/>
                <a:gd name="T92" fmla="*/ 312 w 340"/>
                <a:gd name="T93" fmla="*/ 76 h 340"/>
                <a:gd name="T94" fmla="*/ 301 w 340"/>
                <a:gd name="T95" fmla="*/ 62 h 340"/>
                <a:gd name="T96" fmla="*/ 290 w 340"/>
                <a:gd name="T97" fmla="*/ 50 h 340"/>
                <a:gd name="T98" fmla="*/ 277 w 340"/>
                <a:gd name="T99" fmla="*/ 37 h 340"/>
                <a:gd name="T100" fmla="*/ 263 w 340"/>
                <a:gd name="T101" fmla="*/ 27 h 340"/>
                <a:gd name="T102" fmla="*/ 248 w 340"/>
                <a:gd name="T103" fmla="*/ 18 h 340"/>
                <a:gd name="T104" fmla="*/ 235 w 340"/>
                <a:gd name="T105" fmla="*/ 12 h 340"/>
                <a:gd name="T106" fmla="*/ 219 w 340"/>
                <a:gd name="T107" fmla="*/ 5 h 340"/>
                <a:gd name="T108" fmla="*/ 203 w 340"/>
                <a:gd name="T109" fmla="*/ 2 h 340"/>
                <a:gd name="T110" fmla="*/ 186 w 340"/>
                <a:gd name="T111" fmla="*/ 0 h 340"/>
                <a:gd name="T112" fmla="*/ 170 w 340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40">
                  <a:moveTo>
                    <a:pt x="170" y="0"/>
                  </a:moveTo>
                  <a:lnTo>
                    <a:pt x="135" y="2"/>
                  </a:lnTo>
                  <a:lnTo>
                    <a:pt x="104" y="12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27" y="76"/>
                  </a:lnTo>
                  <a:lnTo>
                    <a:pt x="13" y="104"/>
                  </a:lnTo>
                  <a:lnTo>
                    <a:pt x="3" y="135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8"/>
                  </a:lnTo>
                  <a:lnTo>
                    <a:pt x="13" y="234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6"/>
                  </a:lnTo>
                  <a:lnTo>
                    <a:pt x="50" y="290"/>
                  </a:lnTo>
                  <a:lnTo>
                    <a:pt x="63" y="301"/>
                  </a:lnTo>
                  <a:lnTo>
                    <a:pt x="76" y="311"/>
                  </a:lnTo>
                  <a:lnTo>
                    <a:pt x="104" y="327"/>
                  </a:lnTo>
                  <a:lnTo>
                    <a:pt x="135" y="336"/>
                  </a:lnTo>
                  <a:lnTo>
                    <a:pt x="152" y="338"/>
                  </a:lnTo>
                  <a:lnTo>
                    <a:pt x="170" y="340"/>
                  </a:lnTo>
                  <a:lnTo>
                    <a:pt x="186" y="338"/>
                  </a:lnTo>
                  <a:lnTo>
                    <a:pt x="203" y="336"/>
                  </a:lnTo>
                  <a:lnTo>
                    <a:pt x="219" y="332"/>
                  </a:lnTo>
                  <a:lnTo>
                    <a:pt x="235" y="327"/>
                  </a:lnTo>
                  <a:lnTo>
                    <a:pt x="248" y="319"/>
                  </a:lnTo>
                  <a:lnTo>
                    <a:pt x="255" y="315"/>
                  </a:lnTo>
                  <a:lnTo>
                    <a:pt x="258" y="312"/>
                  </a:lnTo>
                  <a:lnTo>
                    <a:pt x="263" y="311"/>
                  </a:lnTo>
                  <a:lnTo>
                    <a:pt x="277" y="301"/>
                  </a:lnTo>
                  <a:lnTo>
                    <a:pt x="290" y="290"/>
                  </a:lnTo>
                  <a:lnTo>
                    <a:pt x="301" y="276"/>
                  </a:lnTo>
                  <a:lnTo>
                    <a:pt x="312" y="263"/>
                  </a:lnTo>
                  <a:lnTo>
                    <a:pt x="313" y="258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4"/>
                  </a:lnTo>
                  <a:lnTo>
                    <a:pt x="332" y="218"/>
                  </a:lnTo>
                  <a:lnTo>
                    <a:pt x="337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7" y="135"/>
                  </a:lnTo>
                  <a:lnTo>
                    <a:pt x="327" y="104"/>
                  </a:lnTo>
                  <a:lnTo>
                    <a:pt x="312" y="76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7" y="37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2"/>
                  </a:lnTo>
                  <a:lnTo>
                    <a:pt x="219" y="5"/>
                  </a:lnTo>
                  <a:lnTo>
                    <a:pt x="203" y="2"/>
                  </a:lnTo>
                  <a:lnTo>
                    <a:pt x="186" y="0"/>
                  </a:lnTo>
                  <a:lnTo>
                    <a:pt x="170" y="0"/>
                  </a:lnTo>
                </a:path>
              </a:pathLst>
            </a:custGeom>
            <a:noFill/>
            <a:ln w="14288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  <p:sp>
          <p:nvSpPr>
            <p:cNvPr id="2235" name="Freeform 242">
              <a:extLst>
                <a:ext uri="{FF2B5EF4-FFF2-40B4-BE49-F238E27FC236}">
                  <a16:creationId xmlns:a16="http://schemas.microsoft.com/office/drawing/2014/main" id="{70677609-3FE3-5F51-A589-E26AC3026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4375150"/>
              <a:ext cx="107950" cy="107950"/>
            </a:xfrm>
            <a:custGeom>
              <a:avLst/>
              <a:gdLst>
                <a:gd name="T0" fmla="*/ 290 w 340"/>
                <a:gd name="T1" fmla="*/ 50 h 340"/>
                <a:gd name="T2" fmla="*/ 276 w 340"/>
                <a:gd name="T3" fmla="*/ 38 h 340"/>
                <a:gd name="T4" fmla="*/ 263 w 340"/>
                <a:gd name="T5" fmla="*/ 27 h 340"/>
                <a:gd name="T6" fmla="*/ 248 w 340"/>
                <a:gd name="T7" fmla="*/ 18 h 340"/>
                <a:gd name="T8" fmla="*/ 235 w 340"/>
                <a:gd name="T9" fmla="*/ 13 h 340"/>
                <a:gd name="T10" fmla="*/ 219 w 340"/>
                <a:gd name="T11" fmla="*/ 6 h 340"/>
                <a:gd name="T12" fmla="*/ 203 w 340"/>
                <a:gd name="T13" fmla="*/ 3 h 340"/>
                <a:gd name="T14" fmla="*/ 186 w 340"/>
                <a:gd name="T15" fmla="*/ 0 h 340"/>
                <a:gd name="T16" fmla="*/ 170 w 340"/>
                <a:gd name="T17" fmla="*/ 0 h 340"/>
                <a:gd name="T18" fmla="*/ 135 w 340"/>
                <a:gd name="T19" fmla="*/ 3 h 340"/>
                <a:gd name="T20" fmla="*/ 104 w 340"/>
                <a:gd name="T21" fmla="*/ 13 h 340"/>
                <a:gd name="T22" fmla="*/ 76 w 340"/>
                <a:gd name="T23" fmla="*/ 27 h 340"/>
                <a:gd name="T24" fmla="*/ 50 w 340"/>
                <a:gd name="T25" fmla="*/ 50 h 340"/>
                <a:gd name="T26" fmla="*/ 33 w 340"/>
                <a:gd name="T27" fmla="*/ 68 h 340"/>
                <a:gd name="T28" fmla="*/ 21 w 340"/>
                <a:gd name="T29" fmla="*/ 89 h 340"/>
                <a:gd name="T30" fmla="*/ 10 w 340"/>
                <a:gd name="T31" fmla="*/ 107 h 340"/>
                <a:gd name="T32" fmla="*/ 5 w 340"/>
                <a:gd name="T33" fmla="*/ 127 h 340"/>
                <a:gd name="T34" fmla="*/ 1 w 340"/>
                <a:gd name="T35" fmla="*/ 148 h 340"/>
                <a:gd name="T36" fmla="*/ 0 w 340"/>
                <a:gd name="T37" fmla="*/ 170 h 340"/>
                <a:gd name="T38" fmla="*/ 0 w 340"/>
                <a:gd name="T39" fmla="*/ 186 h 340"/>
                <a:gd name="T40" fmla="*/ 3 w 340"/>
                <a:gd name="T41" fmla="*/ 203 h 340"/>
                <a:gd name="T42" fmla="*/ 6 w 340"/>
                <a:gd name="T43" fmla="*/ 219 h 340"/>
                <a:gd name="T44" fmla="*/ 13 w 340"/>
                <a:gd name="T45" fmla="*/ 235 h 340"/>
                <a:gd name="T46" fmla="*/ 18 w 340"/>
                <a:gd name="T47" fmla="*/ 248 h 340"/>
                <a:gd name="T48" fmla="*/ 27 w 340"/>
                <a:gd name="T49" fmla="*/ 263 h 340"/>
                <a:gd name="T50" fmla="*/ 38 w 340"/>
                <a:gd name="T51" fmla="*/ 277 h 340"/>
                <a:gd name="T52" fmla="*/ 50 w 340"/>
                <a:gd name="T53" fmla="*/ 290 h 340"/>
                <a:gd name="T54" fmla="*/ 63 w 340"/>
                <a:gd name="T55" fmla="*/ 302 h 340"/>
                <a:gd name="T56" fmla="*/ 76 w 340"/>
                <a:gd name="T57" fmla="*/ 312 h 340"/>
                <a:gd name="T58" fmla="*/ 104 w 340"/>
                <a:gd name="T59" fmla="*/ 328 h 340"/>
                <a:gd name="T60" fmla="*/ 135 w 340"/>
                <a:gd name="T61" fmla="*/ 337 h 340"/>
                <a:gd name="T62" fmla="*/ 152 w 340"/>
                <a:gd name="T63" fmla="*/ 339 h 340"/>
                <a:gd name="T64" fmla="*/ 170 w 340"/>
                <a:gd name="T65" fmla="*/ 340 h 340"/>
                <a:gd name="T66" fmla="*/ 186 w 340"/>
                <a:gd name="T67" fmla="*/ 339 h 340"/>
                <a:gd name="T68" fmla="*/ 203 w 340"/>
                <a:gd name="T69" fmla="*/ 337 h 340"/>
                <a:gd name="T70" fmla="*/ 219 w 340"/>
                <a:gd name="T71" fmla="*/ 332 h 340"/>
                <a:gd name="T72" fmla="*/ 235 w 340"/>
                <a:gd name="T73" fmla="*/ 328 h 340"/>
                <a:gd name="T74" fmla="*/ 248 w 340"/>
                <a:gd name="T75" fmla="*/ 320 h 340"/>
                <a:gd name="T76" fmla="*/ 255 w 340"/>
                <a:gd name="T77" fmla="*/ 315 h 340"/>
                <a:gd name="T78" fmla="*/ 258 w 340"/>
                <a:gd name="T79" fmla="*/ 313 h 340"/>
                <a:gd name="T80" fmla="*/ 263 w 340"/>
                <a:gd name="T81" fmla="*/ 312 h 340"/>
                <a:gd name="T82" fmla="*/ 276 w 340"/>
                <a:gd name="T83" fmla="*/ 302 h 340"/>
                <a:gd name="T84" fmla="*/ 290 w 340"/>
                <a:gd name="T85" fmla="*/ 290 h 340"/>
                <a:gd name="T86" fmla="*/ 301 w 340"/>
                <a:gd name="T87" fmla="*/ 277 h 340"/>
                <a:gd name="T88" fmla="*/ 312 w 340"/>
                <a:gd name="T89" fmla="*/ 263 h 340"/>
                <a:gd name="T90" fmla="*/ 313 w 340"/>
                <a:gd name="T91" fmla="*/ 259 h 340"/>
                <a:gd name="T92" fmla="*/ 315 w 340"/>
                <a:gd name="T93" fmla="*/ 255 h 340"/>
                <a:gd name="T94" fmla="*/ 320 w 340"/>
                <a:gd name="T95" fmla="*/ 248 h 340"/>
                <a:gd name="T96" fmla="*/ 327 w 340"/>
                <a:gd name="T97" fmla="*/ 235 h 340"/>
                <a:gd name="T98" fmla="*/ 332 w 340"/>
                <a:gd name="T99" fmla="*/ 219 h 340"/>
                <a:gd name="T100" fmla="*/ 336 w 340"/>
                <a:gd name="T101" fmla="*/ 203 h 340"/>
                <a:gd name="T102" fmla="*/ 339 w 340"/>
                <a:gd name="T103" fmla="*/ 186 h 340"/>
                <a:gd name="T104" fmla="*/ 340 w 340"/>
                <a:gd name="T105" fmla="*/ 170 h 340"/>
                <a:gd name="T106" fmla="*/ 339 w 340"/>
                <a:gd name="T107" fmla="*/ 152 h 340"/>
                <a:gd name="T108" fmla="*/ 336 w 340"/>
                <a:gd name="T109" fmla="*/ 135 h 340"/>
                <a:gd name="T110" fmla="*/ 327 w 340"/>
                <a:gd name="T111" fmla="*/ 105 h 340"/>
                <a:gd name="T112" fmla="*/ 312 w 340"/>
                <a:gd name="T113" fmla="*/ 76 h 340"/>
                <a:gd name="T114" fmla="*/ 301 w 340"/>
                <a:gd name="T115" fmla="*/ 63 h 340"/>
                <a:gd name="T116" fmla="*/ 290 w 340"/>
                <a:gd name="T117" fmla="*/ 5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340">
                  <a:moveTo>
                    <a:pt x="290" y="50"/>
                  </a:moveTo>
                  <a:lnTo>
                    <a:pt x="276" y="38"/>
                  </a:lnTo>
                  <a:lnTo>
                    <a:pt x="263" y="27"/>
                  </a:lnTo>
                  <a:lnTo>
                    <a:pt x="248" y="18"/>
                  </a:lnTo>
                  <a:lnTo>
                    <a:pt x="235" y="13"/>
                  </a:lnTo>
                  <a:lnTo>
                    <a:pt x="219" y="6"/>
                  </a:lnTo>
                  <a:lnTo>
                    <a:pt x="203" y="3"/>
                  </a:lnTo>
                  <a:lnTo>
                    <a:pt x="186" y="0"/>
                  </a:lnTo>
                  <a:lnTo>
                    <a:pt x="170" y="0"/>
                  </a:lnTo>
                  <a:lnTo>
                    <a:pt x="135" y="3"/>
                  </a:lnTo>
                  <a:lnTo>
                    <a:pt x="104" y="13"/>
                  </a:lnTo>
                  <a:lnTo>
                    <a:pt x="76" y="27"/>
                  </a:lnTo>
                  <a:lnTo>
                    <a:pt x="50" y="50"/>
                  </a:lnTo>
                  <a:lnTo>
                    <a:pt x="33" y="68"/>
                  </a:lnTo>
                  <a:lnTo>
                    <a:pt x="21" y="89"/>
                  </a:lnTo>
                  <a:lnTo>
                    <a:pt x="10" y="107"/>
                  </a:lnTo>
                  <a:lnTo>
                    <a:pt x="5" y="127"/>
                  </a:lnTo>
                  <a:lnTo>
                    <a:pt x="1" y="148"/>
                  </a:lnTo>
                  <a:lnTo>
                    <a:pt x="0" y="170"/>
                  </a:lnTo>
                  <a:lnTo>
                    <a:pt x="0" y="186"/>
                  </a:lnTo>
                  <a:lnTo>
                    <a:pt x="3" y="203"/>
                  </a:lnTo>
                  <a:lnTo>
                    <a:pt x="6" y="219"/>
                  </a:lnTo>
                  <a:lnTo>
                    <a:pt x="13" y="235"/>
                  </a:lnTo>
                  <a:lnTo>
                    <a:pt x="18" y="248"/>
                  </a:lnTo>
                  <a:lnTo>
                    <a:pt x="27" y="263"/>
                  </a:lnTo>
                  <a:lnTo>
                    <a:pt x="38" y="277"/>
                  </a:lnTo>
                  <a:lnTo>
                    <a:pt x="50" y="290"/>
                  </a:lnTo>
                  <a:lnTo>
                    <a:pt x="63" y="302"/>
                  </a:lnTo>
                  <a:lnTo>
                    <a:pt x="76" y="312"/>
                  </a:lnTo>
                  <a:lnTo>
                    <a:pt x="104" y="328"/>
                  </a:lnTo>
                  <a:lnTo>
                    <a:pt x="135" y="337"/>
                  </a:lnTo>
                  <a:lnTo>
                    <a:pt x="152" y="339"/>
                  </a:lnTo>
                  <a:lnTo>
                    <a:pt x="170" y="340"/>
                  </a:lnTo>
                  <a:lnTo>
                    <a:pt x="186" y="339"/>
                  </a:lnTo>
                  <a:lnTo>
                    <a:pt x="203" y="337"/>
                  </a:lnTo>
                  <a:lnTo>
                    <a:pt x="219" y="332"/>
                  </a:lnTo>
                  <a:lnTo>
                    <a:pt x="235" y="328"/>
                  </a:lnTo>
                  <a:lnTo>
                    <a:pt x="248" y="320"/>
                  </a:lnTo>
                  <a:lnTo>
                    <a:pt x="255" y="315"/>
                  </a:lnTo>
                  <a:lnTo>
                    <a:pt x="258" y="313"/>
                  </a:lnTo>
                  <a:lnTo>
                    <a:pt x="263" y="312"/>
                  </a:lnTo>
                  <a:lnTo>
                    <a:pt x="276" y="302"/>
                  </a:lnTo>
                  <a:lnTo>
                    <a:pt x="290" y="290"/>
                  </a:lnTo>
                  <a:lnTo>
                    <a:pt x="301" y="277"/>
                  </a:lnTo>
                  <a:lnTo>
                    <a:pt x="312" y="263"/>
                  </a:lnTo>
                  <a:lnTo>
                    <a:pt x="313" y="259"/>
                  </a:lnTo>
                  <a:lnTo>
                    <a:pt x="315" y="255"/>
                  </a:lnTo>
                  <a:lnTo>
                    <a:pt x="320" y="248"/>
                  </a:lnTo>
                  <a:lnTo>
                    <a:pt x="327" y="235"/>
                  </a:lnTo>
                  <a:lnTo>
                    <a:pt x="332" y="219"/>
                  </a:lnTo>
                  <a:lnTo>
                    <a:pt x="336" y="203"/>
                  </a:lnTo>
                  <a:lnTo>
                    <a:pt x="339" y="186"/>
                  </a:lnTo>
                  <a:lnTo>
                    <a:pt x="340" y="170"/>
                  </a:lnTo>
                  <a:lnTo>
                    <a:pt x="339" y="152"/>
                  </a:lnTo>
                  <a:lnTo>
                    <a:pt x="336" y="135"/>
                  </a:lnTo>
                  <a:lnTo>
                    <a:pt x="327" y="105"/>
                  </a:lnTo>
                  <a:lnTo>
                    <a:pt x="312" y="76"/>
                  </a:lnTo>
                  <a:lnTo>
                    <a:pt x="301" y="63"/>
                  </a:lnTo>
                  <a:lnTo>
                    <a:pt x="290" y="50"/>
                  </a:lnTo>
                </a:path>
              </a:pathLst>
            </a:custGeom>
            <a:noFill/>
            <a:ln w="14288">
              <a:solidFill>
                <a:srgbClr val="FF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 noProof="0" dirty="0"/>
            </a:p>
          </p:txBody>
        </p:sp>
      </p:grpSp>
      <p:sp>
        <p:nvSpPr>
          <p:cNvPr id="2237" name="ZoneTexte 2236">
            <a:extLst>
              <a:ext uri="{FF2B5EF4-FFF2-40B4-BE49-F238E27FC236}">
                <a16:creationId xmlns:a16="http://schemas.microsoft.com/office/drawing/2014/main" id="{2E22C5BF-C05A-9901-37C7-1C49FA3EC832}"/>
              </a:ext>
            </a:extLst>
          </p:cNvPr>
          <p:cNvSpPr txBox="1"/>
          <p:nvPr/>
        </p:nvSpPr>
        <p:spPr>
          <a:xfrm>
            <a:off x="2997276" y="5203542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0</a:t>
            </a:r>
          </a:p>
        </p:txBody>
      </p:sp>
      <p:sp>
        <p:nvSpPr>
          <p:cNvPr id="2238" name="ZoneTexte 2237">
            <a:extLst>
              <a:ext uri="{FF2B5EF4-FFF2-40B4-BE49-F238E27FC236}">
                <a16:creationId xmlns:a16="http://schemas.microsoft.com/office/drawing/2014/main" id="{49AD9AC5-B44F-E1E3-FBF3-3017C05266B1}"/>
              </a:ext>
            </a:extLst>
          </p:cNvPr>
          <p:cNvSpPr txBox="1"/>
          <p:nvPr/>
        </p:nvSpPr>
        <p:spPr>
          <a:xfrm>
            <a:off x="2351607" y="4701287"/>
            <a:ext cx="5373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0.001</a:t>
            </a:r>
          </a:p>
        </p:txBody>
      </p:sp>
      <p:sp>
        <p:nvSpPr>
          <p:cNvPr id="2239" name="ZoneTexte 2238">
            <a:extLst>
              <a:ext uri="{FF2B5EF4-FFF2-40B4-BE49-F238E27FC236}">
                <a16:creationId xmlns:a16="http://schemas.microsoft.com/office/drawing/2014/main" id="{2E194493-B303-35C6-AF26-A4E24F1324FE}"/>
              </a:ext>
            </a:extLst>
          </p:cNvPr>
          <p:cNvSpPr txBox="1"/>
          <p:nvPr/>
        </p:nvSpPr>
        <p:spPr>
          <a:xfrm>
            <a:off x="5175954" y="5380442"/>
            <a:ext cx="1419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/>
              <a:t>Years on ART</a:t>
            </a:r>
          </a:p>
        </p:txBody>
      </p:sp>
      <p:sp>
        <p:nvSpPr>
          <p:cNvPr id="2240" name="ZoneTexte 2239">
            <a:extLst>
              <a:ext uri="{FF2B5EF4-FFF2-40B4-BE49-F238E27FC236}">
                <a16:creationId xmlns:a16="http://schemas.microsoft.com/office/drawing/2014/main" id="{6A85BF62-607E-9E38-F8CC-42E9D031914A}"/>
              </a:ext>
            </a:extLst>
          </p:cNvPr>
          <p:cNvSpPr txBox="1"/>
          <p:nvPr/>
        </p:nvSpPr>
        <p:spPr>
          <a:xfrm>
            <a:off x="8837816" y="3467193"/>
            <a:ext cx="28216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noProof="0" dirty="0"/>
              <a:t>Estimated geometric means</a:t>
            </a:r>
            <a:br>
              <a:rPr lang="en-US" sz="1600" b="1" noProof="0" dirty="0"/>
            </a:br>
            <a:r>
              <a:rPr lang="en-US" sz="1600" b="1" noProof="0" dirty="0"/>
              <a:t>Median = 0.7, Q1 - Q3 = 0.3-1.7</a:t>
            </a:r>
          </a:p>
        </p:txBody>
      </p:sp>
      <p:sp>
        <p:nvSpPr>
          <p:cNvPr id="2241" name="ZoneTexte 2240">
            <a:extLst>
              <a:ext uri="{FF2B5EF4-FFF2-40B4-BE49-F238E27FC236}">
                <a16:creationId xmlns:a16="http://schemas.microsoft.com/office/drawing/2014/main" id="{506E31CF-AD06-4FCF-68D1-F01B7365EF36}"/>
              </a:ext>
            </a:extLst>
          </p:cNvPr>
          <p:cNvSpPr txBox="1"/>
          <p:nvPr/>
        </p:nvSpPr>
        <p:spPr>
          <a:xfrm>
            <a:off x="4848462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10</a:t>
            </a:r>
          </a:p>
        </p:txBody>
      </p:sp>
      <p:sp>
        <p:nvSpPr>
          <p:cNvPr id="2242" name="ZoneTexte 2241">
            <a:extLst>
              <a:ext uri="{FF2B5EF4-FFF2-40B4-BE49-F238E27FC236}">
                <a16:creationId xmlns:a16="http://schemas.microsoft.com/office/drawing/2014/main" id="{6AE410D4-1505-606E-775C-188D33088E31}"/>
              </a:ext>
            </a:extLst>
          </p:cNvPr>
          <p:cNvSpPr txBox="1"/>
          <p:nvPr/>
        </p:nvSpPr>
        <p:spPr>
          <a:xfrm>
            <a:off x="6738921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15</a:t>
            </a:r>
          </a:p>
        </p:txBody>
      </p:sp>
      <p:sp>
        <p:nvSpPr>
          <p:cNvPr id="2243" name="ZoneTexte 2242">
            <a:extLst>
              <a:ext uri="{FF2B5EF4-FFF2-40B4-BE49-F238E27FC236}">
                <a16:creationId xmlns:a16="http://schemas.microsoft.com/office/drawing/2014/main" id="{DF32CDC9-770D-16D6-A755-B52512020249}"/>
              </a:ext>
            </a:extLst>
          </p:cNvPr>
          <p:cNvSpPr txBox="1"/>
          <p:nvPr/>
        </p:nvSpPr>
        <p:spPr>
          <a:xfrm>
            <a:off x="8629380" y="5203542"/>
            <a:ext cx="3417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20</a:t>
            </a:r>
          </a:p>
        </p:txBody>
      </p:sp>
      <p:sp>
        <p:nvSpPr>
          <p:cNvPr id="2244" name="ZoneTexte 2243">
            <a:extLst>
              <a:ext uri="{FF2B5EF4-FFF2-40B4-BE49-F238E27FC236}">
                <a16:creationId xmlns:a16="http://schemas.microsoft.com/office/drawing/2014/main" id="{D192F4DD-188C-2C96-EC4C-006053DD5B47}"/>
              </a:ext>
            </a:extLst>
          </p:cNvPr>
          <p:cNvSpPr txBox="1"/>
          <p:nvPr/>
        </p:nvSpPr>
        <p:spPr>
          <a:xfrm>
            <a:off x="2430155" y="4345322"/>
            <a:ext cx="4587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0.01</a:t>
            </a:r>
          </a:p>
        </p:txBody>
      </p:sp>
      <p:sp>
        <p:nvSpPr>
          <p:cNvPr id="2245" name="ZoneTexte 2244">
            <a:extLst>
              <a:ext uri="{FF2B5EF4-FFF2-40B4-BE49-F238E27FC236}">
                <a16:creationId xmlns:a16="http://schemas.microsoft.com/office/drawing/2014/main" id="{181ECD68-7C45-945F-847A-4BD3921988A8}"/>
              </a:ext>
            </a:extLst>
          </p:cNvPr>
          <p:cNvSpPr txBox="1"/>
          <p:nvPr/>
        </p:nvSpPr>
        <p:spPr>
          <a:xfrm>
            <a:off x="2508703" y="398935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0.1</a:t>
            </a:r>
          </a:p>
        </p:txBody>
      </p:sp>
      <p:sp>
        <p:nvSpPr>
          <p:cNvPr id="2246" name="ZoneTexte 2245">
            <a:extLst>
              <a:ext uri="{FF2B5EF4-FFF2-40B4-BE49-F238E27FC236}">
                <a16:creationId xmlns:a16="http://schemas.microsoft.com/office/drawing/2014/main" id="{71042AB8-F17B-ADE3-D670-DF14D0831B42}"/>
              </a:ext>
            </a:extLst>
          </p:cNvPr>
          <p:cNvSpPr txBox="1"/>
          <p:nvPr/>
        </p:nvSpPr>
        <p:spPr>
          <a:xfrm>
            <a:off x="2625721" y="3633390"/>
            <a:ext cx="2632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</a:t>
            </a:r>
          </a:p>
        </p:txBody>
      </p:sp>
      <p:sp>
        <p:nvSpPr>
          <p:cNvPr id="2247" name="ZoneTexte 2246">
            <a:extLst>
              <a:ext uri="{FF2B5EF4-FFF2-40B4-BE49-F238E27FC236}">
                <a16:creationId xmlns:a16="http://schemas.microsoft.com/office/drawing/2014/main" id="{0BEFFD92-4D80-14DF-583D-35427FD51EF0}"/>
              </a:ext>
            </a:extLst>
          </p:cNvPr>
          <p:cNvSpPr txBox="1"/>
          <p:nvPr/>
        </p:nvSpPr>
        <p:spPr>
          <a:xfrm>
            <a:off x="2547175" y="3277424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2248" name="ZoneTexte 2247">
            <a:extLst>
              <a:ext uri="{FF2B5EF4-FFF2-40B4-BE49-F238E27FC236}">
                <a16:creationId xmlns:a16="http://schemas.microsoft.com/office/drawing/2014/main" id="{324CCE4A-62D2-86F4-8D1B-14E63E2D57A0}"/>
              </a:ext>
            </a:extLst>
          </p:cNvPr>
          <p:cNvSpPr txBox="1"/>
          <p:nvPr/>
        </p:nvSpPr>
        <p:spPr>
          <a:xfrm>
            <a:off x="2468627" y="2921458"/>
            <a:ext cx="4203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100</a:t>
            </a:r>
          </a:p>
        </p:txBody>
      </p:sp>
      <p:sp>
        <p:nvSpPr>
          <p:cNvPr id="2249" name="ZoneTexte 2248">
            <a:extLst>
              <a:ext uri="{FF2B5EF4-FFF2-40B4-BE49-F238E27FC236}">
                <a16:creationId xmlns:a16="http://schemas.microsoft.com/office/drawing/2014/main" id="{ED26277F-A5B8-B1C2-B4A5-1DA923543A0A}"/>
              </a:ext>
            </a:extLst>
          </p:cNvPr>
          <p:cNvSpPr txBox="1"/>
          <p:nvPr/>
        </p:nvSpPr>
        <p:spPr>
          <a:xfrm>
            <a:off x="2390080" y="256549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26228944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528FD52-8E50-AE63-DEE4-9DC2613A3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Epigenetic age acceleration prognostic in PWH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6C208F8-3EE7-B591-D25D-BF25CF521F0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1" y="1198424"/>
            <a:ext cx="11141242" cy="1439741"/>
          </a:xfrm>
        </p:spPr>
        <p:txBody>
          <a:bodyPr>
            <a:normAutofit/>
          </a:bodyPr>
          <a:lstStyle/>
          <a:p>
            <a:r>
              <a:rPr lang="en-US" sz="1800" noProof="0" dirty="0"/>
              <a:t>Retrospective study, 2014-2024, 120 PWH virologically suppressed on ART</a:t>
            </a:r>
          </a:p>
          <a:p>
            <a:r>
              <a:rPr lang="en-US" sz="1800" noProof="0" dirty="0"/>
              <a:t>Whole blood DNA methylation analysis (6 epigenetic clocks and </a:t>
            </a:r>
            <a:r>
              <a:rPr lang="en-US" sz="1800" noProof="0" dirty="0" err="1"/>
              <a:t>DNAmTL</a:t>
            </a:r>
            <a:r>
              <a:rPr lang="en-US" sz="1800" noProof="0" dirty="0"/>
              <a:t> (telomere length))</a:t>
            </a:r>
          </a:p>
          <a:p>
            <a:r>
              <a:rPr lang="en-US" sz="1800" noProof="0" dirty="0"/>
              <a:t>Determination of epigenetic age acceleration (difference between measured and expected epigenetic age)</a:t>
            </a:r>
            <a:br>
              <a:rPr lang="en-US" sz="1800" noProof="0" dirty="0"/>
            </a:br>
            <a:r>
              <a:rPr lang="en-US" sz="1800" noProof="0" dirty="0"/>
              <a:t>If &gt; 0: EA accelerated = faster aging, if &lt; 0: EA decelerated = slower aging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8D072627-67F9-9D09-32D4-082BCDA83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9094" y="6469710"/>
            <a:ext cx="265290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Martinez-Martin P, CROI 2025, Abs. 180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5F2C7DEB-960D-BAD5-E374-10150EAF5397}"/>
              </a:ext>
            </a:extLst>
          </p:cNvPr>
          <p:cNvSpPr txBox="1">
            <a:spLocks/>
          </p:cNvSpPr>
          <p:nvPr/>
        </p:nvSpPr>
        <p:spPr>
          <a:xfrm>
            <a:off x="2548022" y="2690915"/>
            <a:ext cx="7264399" cy="48087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</a:pPr>
            <a:r>
              <a:rPr lang="en-US" sz="2000" b="1" noProof="0" dirty="0">
                <a:solidFill>
                  <a:srgbClr val="0070C0"/>
                </a:solidFill>
              </a:rPr>
              <a:t>Hazard ratio (95 % CI) of accelerated aging and events at 10 years</a:t>
            </a:r>
          </a:p>
        </p:txBody>
      </p:sp>
      <p:graphicFrame>
        <p:nvGraphicFramePr>
          <p:cNvPr id="6" name="Tableau 13">
            <a:extLst>
              <a:ext uri="{FF2B5EF4-FFF2-40B4-BE49-F238E27FC236}">
                <a16:creationId xmlns:a16="http://schemas.microsoft.com/office/drawing/2014/main" id="{7DE9ADE9-572A-8AA5-0504-1DCE623C1C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8167670"/>
              </p:ext>
            </p:extLst>
          </p:nvPr>
        </p:nvGraphicFramePr>
        <p:xfrm>
          <a:off x="1144783" y="3096055"/>
          <a:ext cx="9516530" cy="3261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3306">
                  <a:extLst>
                    <a:ext uri="{9D8B030D-6E8A-4147-A177-3AD203B41FA5}">
                      <a16:colId xmlns:a16="http://schemas.microsoft.com/office/drawing/2014/main" val="56697266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2476166925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228977490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1833288492"/>
                    </a:ext>
                  </a:extLst>
                </a:gridCol>
                <a:gridCol w="1903306">
                  <a:extLst>
                    <a:ext uri="{9D8B030D-6E8A-4147-A177-3AD203B41FA5}">
                      <a16:colId xmlns:a16="http://schemas.microsoft.com/office/drawing/2014/main" val="3135297250"/>
                    </a:ext>
                  </a:extLst>
                </a:gridCol>
              </a:tblGrid>
              <a:tr h="504960">
                <a:tc>
                  <a:txBody>
                    <a:bodyPr/>
                    <a:lstStyle/>
                    <a:p>
                      <a:pPr algn="ctr"/>
                      <a:endParaRPr lang="en-US" sz="1600" noProof="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Aging-related events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Serious non-AIDS events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Non-AIDS cancer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noProof="0" dirty="0"/>
                        <a:t>All-cause</a:t>
                      </a:r>
                    </a:p>
                    <a:p>
                      <a:pPr algn="ctr"/>
                      <a:r>
                        <a:rPr lang="en-US" sz="1600" noProof="0" dirty="0"/>
                        <a:t>mortality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080180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marL="7938" marR="0" lvl="0" indent="0" algn="l" defTabSz="3429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Epigenetic clock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600" b="0" noProof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95699313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GrimAge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3.87 (1.65 – 9.09)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6.5 (1.93 – 21.9)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5.24 (1.12 – 24.5)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8981486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noProof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PhenoAge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3.73 (1.3 – 10.7)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4052850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 err="1"/>
                        <a:t>FitAge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2126467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Hannum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2.11 (1.01 – 4.40)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4654633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Horvath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2.19 (1.18 – 4.05)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2576636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 err="1"/>
                        <a:t>SkinBlood</a:t>
                      </a:r>
                      <a:endParaRPr lang="en-US" sz="1600" b="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2.9 (1.04 – 7.93)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25801067"/>
                  </a:ext>
                </a:extLst>
              </a:tr>
              <a:tr h="292345">
                <a:tc>
                  <a:txBody>
                    <a:bodyPr/>
                    <a:lstStyle/>
                    <a:p>
                      <a:pPr algn="l"/>
                      <a:r>
                        <a:rPr lang="en-US" sz="1600" b="1" noProof="0" dirty="0" err="1"/>
                        <a:t>DNAmTL</a:t>
                      </a:r>
                      <a:endParaRPr lang="en-US" sz="1600" b="1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noProof="0" dirty="0"/>
                        <a:t>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40652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334178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Epigenetic age acceleration and CD4/CD8 ratio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4CAD824-210F-7C20-C795-541B7402083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82093" y="1230903"/>
            <a:ext cx="11255231" cy="1828632"/>
          </a:xfrm>
        </p:spPr>
        <p:txBody>
          <a:bodyPr>
            <a:normAutofit/>
          </a:bodyPr>
          <a:lstStyle/>
          <a:p>
            <a:r>
              <a:rPr lang="en-US" sz="1800" noProof="0" dirty="0"/>
              <a:t>Cross-sectional study, 62 long-term (median 17 years) virologically suppressed PWH</a:t>
            </a:r>
          </a:p>
          <a:p>
            <a:r>
              <a:rPr lang="en-US" sz="1800" noProof="0" dirty="0"/>
              <a:t>Whole blood DNA methylation: assessment of 5 epigenetic clocks and the age-adjusted</a:t>
            </a:r>
            <a:br>
              <a:rPr lang="en-US" sz="1800" noProof="0" dirty="0"/>
            </a:br>
            <a:r>
              <a:rPr lang="en-US" sz="1800" noProof="0" dirty="0"/>
              <a:t>DNA methylation-based telomere length (</a:t>
            </a:r>
            <a:r>
              <a:rPr lang="en-US" sz="1800" noProof="0" dirty="0" err="1"/>
              <a:t>DNAmTL</a:t>
            </a:r>
            <a:r>
              <a:rPr lang="en-US" sz="1800" noProof="0" dirty="0"/>
              <a:t>)</a:t>
            </a:r>
          </a:p>
          <a:p>
            <a:r>
              <a:rPr lang="en-US" sz="1800" noProof="0" dirty="0"/>
              <a:t>Epigenetic age acceleration = difference between observed and expected epigenetic age. If &gt;0 = faster aging</a:t>
            </a:r>
          </a:p>
          <a:p>
            <a:r>
              <a:rPr lang="en-US" sz="1800" noProof="0" dirty="0"/>
              <a:t>Linear regression models  adjusting for AIDS history, CD4 nadir, time since diagnosis and diagnosis-to-ART delay</a:t>
            </a:r>
          </a:p>
          <a:p>
            <a:endParaRPr lang="en-US" sz="1800" noProof="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B4E66189-90CD-46F6-873D-03C3555EB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7987" y="6469710"/>
            <a:ext cx="24840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De Gea-Grela A,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867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EB26304B-D719-15D0-F861-A9C48C11F09C}"/>
              </a:ext>
            </a:extLst>
          </p:cNvPr>
          <p:cNvGrpSpPr/>
          <p:nvPr/>
        </p:nvGrpSpPr>
        <p:grpSpPr>
          <a:xfrm>
            <a:off x="609600" y="3304808"/>
            <a:ext cx="3746167" cy="3175045"/>
            <a:chOff x="954271" y="2044700"/>
            <a:chExt cx="3738379" cy="4282755"/>
          </a:xfrm>
        </p:grpSpPr>
        <p:cxnSp>
          <p:nvCxnSpPr>
            <p:cNvPr id="98" name="Connecteur droit 97">
              <a:extLst>
                <a:ext uri="{FF2B5EF4-FFF2-40B4-BE49-F238E27FC236}">
                  <a16:creationId xmlns:a16="http://schemas.microsoft.com/office/drawing/2014/main" id="{5FCB576C-3176-F6F8-764C-B2D8A31C65E2}"/>
                </a:ext>
              </a:extLst>
            </p:cNvPr>
            <p:cNvCxnSpPr>
              <a:cxnSpLocks/>
            </p:cNvCxnSpPr>
            <p:nvPr/>
          </p:nvCxnSpPr>
          <p:spPr>
            <a:xfrm>
              <a:off x="2646104" y="2726493"/>
              <a:ext cx="0" cy="2921832"/>
            </a:xfrm>
            <a:prstGeom prst="line">
              <a:avLst/>
            </a:prstGeom>
            <a:ln w="12700"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Connecteur droit 117">
              <a:extLst>
                <a:ext uri="{FF2B5EF4-FFF2-40B4-BE49-F238E27FC236}">
                  <a16:creationId xmlns:a16="http://schemas.microsoft.com/office/drawing/2014/main" id="{1375DB99-D73B-5604-5244-D959F7E8B2DB}"/>
                </a:ext>
              </a:extLst>
            </p:cNvPr>
            <p:cNvCxnSpPr>
              <a:cxnSpLocks/>
            </p:cNvCxnSpPr>
            <p:nvPr/>
          </p:nvCxnSpPr>
          <p:spPr>
            <a:xfrm>
              <a:off x="3921951" y="2228850"/>
              <a:ext cx="0" cy="3419475"/>
            </a:xfrm>
            <a:prstGeom prst="line">
              <a:avLst/>
            </a:prstGeom>
            <a:ln w="12700">
              <a:solidFill>
                <a:srgbClr val="0070C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942AB5D6-F6B6-FDB2-2107-FFB157180582}"/>
                </a:ext>
              </a:extLst>
            </p:cNvPr>
            <p:cNvSpPr/>
            <p:nvPr/>
          </p:nvSpPr>
          <p:spPr>
            <a:xfrm>
              <a:off x="3438525" y="3022600"/>
              <a:ext cx="968375" cy="1120775"/>
            </a:xfrm>
            <a:custGeom>
              <a:avLst/>
              <a:gdLst>
                <a:gd name="connsiteX0" fmla="*/ 6350 w 968375"/>
                <a:gd name="connsiteY0" fmla="*/ 0 h 1120775"/>
                <a:gd name="connsiteX1" fmla="*/ 6350 w 968375"/>
                <a:gd name="connsiteY1" fmla="*/ 301625 h 1120775"/>
                <a:gd name="connsiteX2" fmla="*/ 238125 w 968375"/>
                <a:gd name="connsiteY2" fmla="*/ 558800 h 1120775"/>
                <a:gd name="connsiteX3" fmla="*/ 0 w 968375"/>
                <a:gd name="connsiteY3" fmla="*/ 819150 h 1120775"/>
                <a:gd name="connsiteX4" fmla="*/ 0 w 968375"/>
                <a:gd name="connsiteY4" fmla="*/ 1120775 h 1120775"/>
                <a:gd name="connsiteX5" fmla="*/ 958850 w 968375"/>
                <a:gd name="connsiteY5" fmla="*/ 1120775 h 1120775"/>
                <a:gd name="connsiteX6" fmla="*/ 958850 w 968375"/>
                <a:gd name="connsiteY6" fmla="*/ 819150 h 1120775"/>
                <a:gd name="connsiteX7" fmla="*/ 720725 w 968375"/>
                <a:gd name="connsiteY7" fmla="*/ 558800 h 1120775"/>
                <a:gd name="connsiteX8" fmla="*/ 968375 w 968375"/>
                <a:gd name="connsiteY8" fmla="*/ 282575 h 1120775"/>
                <a:gd name="connsiteX9" fmla="*/ 968375 w 968375"/>
                <a:gd name="connsiteY9" fmla="*/ 3175 h 1120775"/>
                <a:gd name="connsiteX10" fmla="*/ 6350 w 968375"/>
                <a:gd name="connsiteY10" fmla="*/ 0 h 112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8375" h="1120775">
                  <a:moveTo>
                    <a:pt x="6350" y="0"/>
                  </a:moveTo>
                  <a:lnTo>
                    <a:pt x="6350" y="301625"/>
                  </a:lnTo>
                  <a:lnTo>
                    <a:pt x="238125" y="558800"/>
                  </a:lnTo>
                  <a:lnTo>
                    <a:pt x="0" y="819150"/>
                  </a:lnTo>
                  <a:lnTo>
                    <a:pt x="0" y="1120775"/>
                  </a:lnTo>
                  <a:lnTo>
                    <a:pt x="958850" y="1120775"/>
                  </a:lnTo>
                  <a:lnTo>
                    <a:pt x="958850" y="819150"/>
                  </a:lnTo>
                  <a:lnTo>
                    <a:pt x="720725" y="558800"/>
                  </a:lnTo>
                  <a:lnTo>
                    <a:pt x="968375" y="282575"/>
                  </a:lnTo>
                  <a:lnTo>
                    <a:pt x="968375" y="3175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70C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F6734E3E-9F5B-5AEE-A75E-30E0AC8667C1}"/>
                </a:ext>
              </a:extLst>
            </p:cNvPr>
            <p:cNvGrpSpPr/>
            <p:nvPr/>
          </p:nvGrpSpPr>
          <p:grpSpPr>
            <a:xfrm>
              <a:off x="1345595" y="4515309"/>
              <a:ext cx="541875" cy="288147"/>
              <a:chOff x="1561495" y="3480259"/>
              <a:chExt cx="541875" cy="288147"/>
            </a:xfrm>
          </p:grpSpPr>
          <p:sp>
            <p:nvSpPr>
              <p:cNvPr id="38" name="Line 11">
                <a:extLst>
                  <a:ext uri="{FF2B5EF4-FFF2-40B4-BE49-F238E27FC236}">
                    <a16:creationId xmlns:a16="http://schemas.microsoft.com/office/drawing/2014/main" id="{6B228393-B049-380A-A32F-B9838B7BA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36244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tangle 42">
                <a:extLst>
                  <a:ext uri="{FF2B5EF4-FFF2-40B4-BE49-F238E27FC236}">
                    <a16:creationId xmlns:a16="http://schemas.microsoft.com/office/drawing/2014/main" id="{30370504-3599-C853-A99E-48A75360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495" y="3480259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-0.25</a:t>
                </a:r>
              </a:p>
            </p:txBody>
          </p:sp>
        </p:grp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E86CA0C4-E282-FCAA-340F-D19DB8E2D48A}"/>
                </a:ext>
              </a:extLst>
            </p:cNvPr>
            <p:cNvGrpSpPr/>
            <p:nvPr/>
          </p:nvGrpSpPr>
          <p:grpSpPr>
            <a:xfrm>
              <a:off x="1400097" y="3569159"/>
              <a:ext cx="487373" cy="288147"/>
              <a:chOff x="1615997" y="2832559"/>
              <a:chExt cx="487373" cy="288147"/>
            </a:xfrm>
          </p:grpSpPr>
          <p:sp>
            <p:nvSpPr>
              <p:cNvPr id="41" name="Line 13">
                <a:extLst>
                  <a:ext uri="{FF2B5EF4-FFF2-40B4-BE49-F238E27FC236}">
                    <a16:creationId xmlns:a16="http://schemas.microsoft.com/office/drawing/2014/main" id="{55BCE29F-9B75-29E4-62B8-02CA164AD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29767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ectangle 44">
                <a:extLst>
                  <a:ext uri="{FF2B5EF4-FFF2-40B4-BE49-F238E27FC236}">
                    <a16:creationId xmlns:a16="http://schemas.microsoft.com/office/drawing/2014/main" id="{31F1BB55-F944-91C7-2EB1-8D9A8B7FC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997" y="2832559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0.00</a:t>
                </a:r>
              </a:p>
            </p:txBody>
          </p:sp>
        </p:grp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28203386-9DDA-5918-3C7E-FFE365884E3B}"/>
                </a:ext>
              </a:extLst>
            </p:cNvPr>
            <p:cNvGrpSpPr/>
            <p:nvPr/>
          </p:nvGrpSpPr>
          <p:grpSpPr>
            <a:xfrm>
              <a:off x="1494642" y="2612581"/>
              <a:ext cx="392828" cy="288147"/>
              <a:chOff x="1710542" y="1546878"/>
              <a:chExt cx="392828" cy="288147"/>
            </a:xfrm>
          </p:grpSpPr>
          <p:sp>
            <p:nvSpPr>
              <p:cNvPr id="47" name="Line 17">
                <a:extLst>
                  <a:ext uri="{FF2B5EF4-FFF2-40B4-BE49-F238E27FC236}">
                    <a16:creationId xmlns:a16="http://schemas.microsoft.com/office/drawing/2014/main" id="{75B5AA8F-F330-4427-A788-11321B2B0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Rectangle 48">
                <a:extLst>
                  <a:ext uri="{FF2B5EF4-FFF2-40B4-BE49-F238E27FC236}">
                    <a16:creationId xmlns:a16="http://schemas.microsoft.com/office/drawing/2014/main" id="{879E2A90-83B3-FE80-3681-9A5BD8ABC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1D5AFE42-39CE-AC78-B555-E288FF69F43C}"/>
                </a:ext>
              </a:extLst>
            </p:cNvPr>
            <p:cNvGrpSpPr/>
            <p:nvPr/>
          </p:nvGrpSpPr>
          <p:grpSpPr>
            <a:xfrm>
              <a:off x="2460336" y="5818896"/>
              <a:ext cx="390099" cy="344389"/>
              <a:chOff x="1915532" y="4885446"/>
              <a:chExt cx="390099" cy="344389"/>
            </a:xfrm>
          </p:grpSpPr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EC95BF2C-34A5-B464-9BEE-6227995AB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Rectangle 49">
                <a:extLst>
                  <a:ext uri="{FF2B5EF4-FFF2-40B4-BE49-F238E27FC236}">
                    <a16:creationId xmlns:a16="http://schemas.microsoft.com/office/drawing/2014/main" id="{5355E9EA-2861-BF2F-CD8B-AA23AEF59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532" y="4941688"/>
                <a:ext cx="390099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u="sng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&lt;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sp>
          <p:nvSpPr>
            <p:cNvPr id="53" name="Rectangle 70">
              <a:extLst>
                <a:ext uri="{FF2B5EF4-FFF2-40B4-BE49-F238E27FC236}">
                  <a16:creationId xmlns:a16="http://schemas.microsoft.com/office/drawing/2014/main" id="{1F48EBCD-CE66-DDE4-A318-5822127D8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049" y="6039308"/>
              <a:ext cx="749170" cy="288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CD4/CD8</a:t>
              </a:r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21D6F64-B79C-08F6-CA7F-E7BA04ACB989}"/>
                </a:ext>
              </a:extLst>
            </p:cNvPr>
            <p:cNvSpPr/>
            <p:nvPr/>
          </p:nvSpPr>
          <p:spPr bwMode="auto">
            <a:xfrm>
              <a:off x="1887220" y="2044700"/>
              <a:ext cx="2805430" cy="377317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55" name="Groupe 54">
              <a:extLst>
                <a:ext uri="{FF2B5EF4-FFF2-40B4-BE49-F238E27FC236}">
                  <a16:creationId xmlns:a16="http://schemas.microsoft.com/office/drawing/2014/main" id="{48FA7EE0-4E6B-A145-D2FA-B4DE4D2362D7}"/>
                </a:ext>
              </a:extLst>
            </p:cNvPr>
            <p:cNvGrpSpPr/>
            <p:nvPr/>
          </p:nvGrpSpPr>
          <p:grpSpPr>
            <a:xfrm>
              <a:off x="1345595" y="5472901"/>
              <a:ext cx="541875" cy="288147"/>
              <a:chOff x="1561495" y="3480259"/>
              <a:chExt cx="541875" cy="288147"/>
            </a:xfrm>
          </p:grpSpPr>
          <p:sp>
            <p:nvSpPr>
              <p:cNvPr id="56" name="Line 11">
                <a:extLst>
                  <a:ext uri="{FF2B5EF4-FFF2-40B4-BE49-F238E27FC236}">
                    <a16:creationId xmlns:a16="http://schemas.microsoft.com/office/drawing/2014/main" id="{32505963-2BA8-7052-321B-ABB64AC103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36244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tangle 42">
                <a:extLst>
                  <a:ext uri="{FF2B5EF4-FFF2-40B4-BE49-F238E27FC236}">
                    <a16:creationId xmlns:a16="http://schemas.microsoft.com/office/drawing/2014/main" id="{A41AD678-4690-98A5-EE01-657EBFFF8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495" y="3480259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-0.50</a:t>
                </a:r>
              </a:p>
            </p:txBody>
          </p:sp>
        </p:grpSp>
        <p:sp>
          <p:nvSpPr>
            <p:cNvPr id="58" name="Rectangle 69">
              <a:extLst>
                <a:ext uri="{FF2B5EF4-FFF2-40B4-BE49-F238E27FC236}">
                  <a16:creationId xmlns:a16="http://schemas.microsoft.com/office/drawing/2014/main" id="{DE5BD3FC-157C-EE43-D843-C2C60E96C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49" y="2186987"/>
              <a:ext cx="1613125" cy="3189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Wilcoxon, p=0.036</a:t>
              </a:r>
            </a:p>
          </p:txBody>
        </p:sp>
        <p:grpSp>
          <p:nvGrpSpPr>
            <p:cNvPr id="59" name="Groupe 58">
              <a:extLst>
                <a:ext uri="{FF2B5EF4-FFF2-40B4-BE49-F238E27FC236}">
                  <a16:creationId xmlns:a16="http://schemas.microsoft.com/office/drawing/2014/main" id="{672CF47D-E47C-C651-117D-B948F420EC0F}"/>
                </a:ext>
              </a:extLst>
            </p:cNvPr>
            <p:cNvGrpSpPr/>
            <p:nvPr/>
          </p:nvGrpSpPr>
          <p:grpSpPr>
            <a:xfrm>
              <a:off x="3730336" y="5818896"/>
              <a:ext cx="390099" cy="344389"/>
              <a:chOff x="1915532" y="4885446"/>
              <a:chExt cx="390099" cy="344389"/>
            </a:xfrm>
          </p:grpSpPr>
          <p:sp>
            <p:nvSpPr>
              <p:cNvPr id="60" name="Line 19">
                <a:extLst>
                  <a:ext uri="{FF2B5EF4-FFF2-40B4-BE49-F238E27FC236}">
                    <a16:creationId xmlns:a16="http://schemas.microsoft.com/office/drawing/2014/main" id="{2AB39AA3-F014-8CA3-0021-97A804B75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tangle 49">
                <a:extLst>
                  <a:ext uri="{FF2B5EF4-FFF2-40B4-BE49-F238E27FC236}">
                    <a16:creationId xmlns:a16="http://schemas.microsoft.com/office/drawing/2014/main" id="{EA50EE69-E439-333F-6938-04CF6BED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532" y="4941688"/>
                <a:ext cx="390099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&gt;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sp>
          <p:nvSpPr>
            <p:cNvPr id="62" name="Rectangle 70">
              <a:extLst>
                <a:ext uri="{FF2B5EF4-FFF2-40B4-BE49-F238E27FC236}">
                  <a16:creationId xmlns:a16="http://schemas.microsoft.com/office/drawing/2014/main" id="{052547C9-BC53-EBC2-409A-D00176B9F0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3829" y="3920515"/>
              <a:ext cx="1409031" cy="288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AA-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DNAmTL</a:t>
              </a: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 in 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Kb</a:t>
              </a:r>
              <a:endParaRPr lang="en-US" sz="1400" b="1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FD25C115-9173-3B54-2C38-0E1AD3448832}"/>
                </a:ext>
              </a:extLst>
            </p:cNvPr>
            <p:cNvSpPr/>
            <p:nvPr/>
          </p:nvSpPr>
          <p:spPr>
            <a:xfrm>
              <a:off x="2159794" y="3645694"/>
              <a:ext cx="971550" cy="895350"/>
            </a:xfrm>
            <a:custGeom>
              <a:avLst/>
              <a:gdLst>
                <a:gd name="connsiteX0" fmla="*/ 4762 w 971550"/>
                <a:gd name="connsiteY0" fmla="*/ 895350 h 895350"/>
                <a:gd name="connsiteX1" fmla="*/ 959644 w 971550"/>
                <a:gd name="connsiteY1" fmla="*/ 895350 h 895350"/>
                <a:gd name="connsiteX2" fmla="*/ 959644 w 971550"/>
                <a:gd name="connsiteY2" fmla="*/ 657225 h 895350"/>
                <a:gd name="connsiteX3" fmla="*/ 723900 w 971550"/>
                <a:gd name="connsiteY3" fmla="*/ 345281 h 895350"/>
                <a:gd name="connsiteX4" fmla="*/ 971550 w 971550"/>
                <a:gd name="connsiteY4" fmla="*/ 0 h 895350"/>
                <a:gd name="connsiteX5" fmla="*/ 971550 w 971550"/>
                <a:gd name="connsiteY5" fmla="*/ 52387 h 895350"/>
                <a:gd name="connsiteX6" fmla="*/ 2381 w 971550"/>
                <a:gd name="connsiteY6" fmla="*/ 52387 h 895350"/>
                <a:gd name="connsiteX7" fmla="*/ 2381 w 971550"/>
                <a:gd name="connsiteY7" fmla="*/ 0 h 895350"/>
                <a:gd name="connsiteX8" fmla="*/ 247650 w 971550"/>
                <a:gd name="connsiteY8" fmla="*/ 342900 h 895350"/>
                <a:gd name="connsiteX9" fmla="*/ 0 w 971550"/>
                <a:gd name="connsiteY9" fmla="*/ 669131 h 895350"/>
                <a:gd name="connsiteX10" fmla="*/ 4762 w 971550"/>
                <a:gd name="connsiteY10" fmla="*/ 8953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1550" h="895350">
                  <a:moveTo>
                    <a:pt x="4762" y="895350"/>
                  </a:moveTo>
                  <a:lnTo>
                    <a:pt x="959644" y="895350"/>
                  </a:lnTo>
                  <a:lnTo>
                    <a:pt x="959644" y="657225"/>
                  </a:lnTo>
                  <a:lnTo>
                    <a:pt x="723900" y="345281"/>
                  </a:lnTo>
                  <a:lnTo>
                    <a:pt x="971550" y="0"/>
                  </a:lnTo>
                  <a:lnTo>
                    <a:pt x="971550" y="52387"/>
                  </a:lnTo>
                  <a:lnTo>
                    <a:pt x="2381" y="52387"/>
                  </a:lnTo>
                  <a:lnTo>
                    <a:pt x="2381" y="0"/>
                  </a:lnTo>
                  <a:lnTo>
                    <a:pt x="247650" y="342900"/>
                  </a:lnTo>
                  <a:lnTo>
                    <a:pt x="0" y="669131"/>
                  </a:lnTo>
                  <a:lnTo>
                    <a:pt x="4762" y="89535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96" name="Connecteur droit 95">
              <a:extLst>
                <a:ext uri="{FF2B5EF4-FFF2-40B4-BE49-F238E27FC236}">
                  <a16:creationId xmlns:a16="http://schemas.microsoft.com/office/drawing/2014/main" id="{FFAB0940-A952-0A94-3F2E-78268955E26E}"/>
                </a:ext>
              </a:extLst>
            </p:cNvPr>
            <p:cNvCxnSpPr>
              <a:cxnSpLocks/>
            </p:cNvCxnSpPr>
            <p:nvPr/>
          </p:nvCxnSpPr>
          <p:spPr>
            <a:xfrm>
              <a:off x="2398990" y="3988020"/>
              <a:ext cx="484704" cy="0"/>
            </a:xfrm>
            <a:prstGeom prst="line">
              <a:avLst/>
            </a:prstGeom>
            <a:ln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E71DB8DA-72F0-92AA-A9CD-079363087454}"/>
                </a:ext>
              </a:extLst>
            </p:cNvPr>
            <p:cNvSpPr/>
            <p:nvPr/>
          </p:nvSpPr>
          <p:spPr>
            <a:xfrm>
              <a:off x="2660028" y="2707654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1" name="Ellipse 100">
              <a:extLst>
                <a:ext uri="{FF2B5EF4-FFF2-40B4-BE49-F238E27FC236}">
                  <a16:creationId xmlns:a16="http://schemas.microsoft.com/office/drawing/2014/main" id="{4E111FDA-1C93-4D4A-38FF-F3CD1D65EA54}"/>
                </a:ext>
              </a:extLst>
            </p:cNvPr>
            <p:cNvSpPr/>
            <p:nvPr/>
          </p:nvSpPr>
          <p:spPr>
            <a:xfrm>
              <a:off x="3105322" y="2983879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0EEB67C7-076E-2A04-FF10-2AEC996A9C68}"/>
                </a:ext>
              </a:extLst>
            </p:cNvPr>
            <p:cNvSpPr/>
            <p:nvPr/>
          </p:nvSpPr>
          <p:spPr>
            <a:xfrm>
              <a:off x="2640978" y="309579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3" name="Ellipse 102">
              <a:extLst>
                <a:ext uri="{FF2B5EF4-FFF2-40B4-BE49-F238E27FC236}">
                  <a16:creationId xmlns:a16="http://schemas.microsoft.com/office/drawing/2014/main" id="{DD8DDAAA-752F-3068-1164-8D113AA720BC}"/>
                </a:ext>
              </a:extLst>
            </p:cNvPr>
            <p:cNvSpPr/>
            <p:nvPr/>
          </p:nvSpPr>
          <p:spPr>
            <a:xfrm>
              <a:off x="2155203" y="34839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BAA6B80B-18A8-1212-3951-0D9B4480F9F0}"/>
                </a:ext>
              </a:extLst>
            </p:cNvPr>
            <p:cNvSpPr/>
            <p:nvPr/>
          </p:nvSpPr>
          <p:spPr>
            <a:xfrm>
              <a:off x="2136153" y="3917329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4DF85283-2EE9-A239-0461-EAF925F354E2}"/>
                </a:ext>
              </a:extLst>
            </p:cNvPr>
            <p:cNvSpPr/>
            <p:nvPr/>
          </p:nvSpPr>
          <p:spPr>
            <a:xfrm>
              <a:off x="2238547" y="3907804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6" name="Ellipse 105">
              <a:extLst>
                <a:ext uri="{FF2B5EF4-FFF2-40B4-BE49-F238E27FC236}">
                  <a16:creationId xmlns:a16="http://schemas.microsoft.com/office/drawing/2014/main" id="{FF343A03-9721-0EB7-AD99-23633764C370}"/>
                </a:ext>
              </a:extLst>
            </p:cNvPr>
            <p:cNvSpPr/>
            <p:nvPr/>
          </p:nvSpPr>
          <p:spPr>
            <a:xfrm>
              <a:off x="2231403" y="4148310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7" name="Ellipse 106">
              <a:extLst>
                <a:ext uri="{FF2B5EF4-FFF2-40B4-BE49-F238E27FC236}">
                  <a16:creationId xmlns:a16="http://schemas.microsoft.com/office/drawing/2014/main" id="{16C2C034-0BF5-BF4D-3F8E-03FB656D4438}"/>
                </a:ext>
              </a:extLst>
            </p:cNvPr>
            <p:cNvSpPr/>
            <p:nvPr/>
          </p:nvSpPr>
          <p:spPr>
            <a:xfrm>
              <a:off x="2867197" y="3957810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AB18973-A0F6-F9C3-9E05-C66D046EA9E6}"/>
                </a:ext>
              </a:extLst>
            </p:cNvPr>
            <p:cNvSpPr/>
            <p:nvPr/>
          </p:nvSpPr>
          <p:spPr>
            <a:xfrm>
              <a:off x="2671935" y="378159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09" name="Ellipse 108">
              <a:extLst>
                <a:ext uri="{FF2B5EF4-FFF2-40B4-BE49-F238E27FC236}">
                  <a16:creationId xmlns:a16="http://schemas.microsoft.com/office/drawing/2014/main" id="{5584412B-8532-17D7-4CC9-216695F65030}"/>
                </a:ext>
              </a:extLst>
            </p:cNvPr>
            <p:cNvSpPr/>
            <p:nvPr/>
          </p:nvSpPr>
          <p:spPr>
            <a:xfrm>
              <a:off x="3005310" y="36744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0" name="Ellipse 109">
              <a:extLst>
                <a:ext uri="{FF2B5EF4-FFF2-40B4-BE49-F238E27FC236}">
                  <a16:creationId xmlns:a16="http://schemas.microsoft.com/office/drawing/2014/main" id="{A8815BCD-F5B8-28C1-2EC5-F512FFC4FC8A}"/>
                </a:ext>
              </a:extLst>
            </p:cNvPr>
            <p:cNvSpPr/>
            <p:nvPr/>
          </p:nvSpPr>
          <p:spPr>
            <a:xfrm>
              <a:off x="3055316" y="396971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7037F313-CC8B-041F-3DAE-E191A52A217C}"/>
                </a:ext>
              </a:extLst>
            </p:cNvPr>
            <p:cNvSpPr/>
            <p:nvPr/>
          </p:nvSpPr>
          <p:spPr>
            <a:xfrm>
              <a:off x="2802904" y="4322142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2" name="Ellipse 111">
              <a:extLst>
                <a:ext uri="{FF2B5EF4-FFF2-40B4-BE49-F238E27FC236}">
                  <a16:creationId xmlns:a16="http://schemas.microsoft.com/office/drawing/2014/main" id="{437F1248-94DC-5DD4-2854-1EF9E210D8BE}"/>
                </a:ext>
              </a:extLst>
            </p:cNvPr>
            <p:cNvSpPr/>
            <p:nvPr/>
          </p:nvSpPr>
          <p:spPr>
            <a:xfrm>
              <a:off x="2248073" y="4515023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CCF37663-000D-826C-9B1C-0408479C83DD}"/>
                </a:ext>
              </a:extLst>
            </p:cNvPr>
            <p:cNvSpPr/>
            <p:nvPr/>
          </p:nvSpPr>
          <p:spPr>
            <a:xfrm>
              <a:off x="2581448" y="473171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72BF5B61-CF4D-8007-B88D-AB09D7AA1AB9}"/>
                </a:ext>
              </a:extLst>
            </p:cNvPr>
            <p:cNvSpPr/>
            <p:nvPr/>
          </p:nvSpPr>
          <p:spPr>
            <a:xfrm>
              <a:off x="2640980" y="5405611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5" name="Ellipse 114">
              <a:extLst>
                <a:ext uri="{FF2B5EF4-FFF2-40B4-BE49-F238E27FC236}">
                  <a16:creationId xmlns:a16="http://schemas.microsoft.com/office/drawing/2014/main" id="{BFC58044-F619-3A96-0FD2-C8BDD4467133}"/>
                </a:ext>
              </a:extLst>
            </p:cNvPr>
            <p:cNvSpPr/>
            <p:nvPr/>
          </p:nvSpPr>
          <p:spPr>
            <a:xfrm>
              <a:off x="2340942" y="5608018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6" name="Ellipse 115">
              <a:extLst>
                <a:ext uri="{FF2B5EF4-FFF2-40B4-BE49-F238E27FC236}">
                  <a16:creationId xmlns:a16="http://schemas.microsoft.com/office/drawing/2014/main" id="{DF169EE7-5ED9-0866-5047-FE07F1A26D46}"/>
                </a:ext>
              </a:extLst>
            </p:cNvPr>
            <p:cNvSpPr/>
            <p:nvPr/>
          </p:nvSpPr>
          <p:spPr>
            <a:xfrm>
              <a:off x="3026742" y="5605637"/>
              <a:ext cx="52045" cy="52045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BD1A3068-C5D1-044F-0BF3-6FFC65D7C272}"/>
                </a:ext>
              </a:extLst>
            </p:cNvPr>
            <p:cNvSpPr/>
            <p:nvPr/>
          </p:nvSpPr>
          <p:spPr>
            <a:xfrm>
              <a:off x="3626817" y="5631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122" name="Connecteur droit 121">
              <a:extLst>
                <a:ext uri="{FF2B5EF4-FFF2-40B4-BE49-F238E27FC236}">
                  <a16:creationId xmlns:a16="http://schemas.microsoft.com/office/drawing/2014/main" id="{282D6DB9-CA79-88C3-0686-84E61681C403}"/>
                </a:ext>
              </a:extLst>
            </p:cNvPr>
            <p:cNvCxnSpPr>
              <a:cxnSpLocks/>
            </p:cNvCxnSpPr>
            <p:nvPr/>
          </p:nvCxnSpPr>
          <p:spPr>
            <a:xfrm>
              <a:off x="3676092" y="3581620"/>
              <a:ext cx="489551" cy="0"/>
            </a:xfrm>
            <a:prstGeom prst="line">
              <a:avLst/>
            </a:prstGeom>
            <a:ln>
              <a:solidFill>
                <a:srgbClr val="0070C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Ellipse 122">
              <a:extLst>
                <a:ext uri="{FF2B5EF4-FFF2-40B4-BE49-F238E27FC236}">
                  <a16:creationId xmlns:a16="http://schemas.microsoft.com/office/drawing/2014/main" id="{FED971BB-24A7-407D-65A9-C6B5AF4837AC}"/>
                </a:ext>
              </a:extLst>
            </p:cNvPr>
            <p:cNvSpPr/>
            <p:nvPr/>
          </p:nvSpPr>
          <p:spPr>
            <a:xfrm>
              <a:off x="4049092" y="470155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4" name="Ellipse 123">
              <a:extLst>
                <a:ext uri="{FF2B5EF4-FFF2-40B4-BE49-F238E27FC236}">
                  <a16:creationId xmlns:a16="http://schemas.microsoft.com/office/drawing/2014/main" id="{1C29E31C-8054-F976-A9D4-8CA6962A3ED3}"/>
                </a:ext>
              </a:extLst>
            </p:cNvPr>
            <p:cNvSpPr/>
            <p:nvPr/>
          </p:nvSpPr>
          <p:spPr>
            <a:xfrm>
              <a:off x="3937967" y="44697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5" name="Ellipse 124">
              <a:extLst>
                <a:ext uri="{FF2B5EF4-FFF2-40B4-BE49-F238E27FC236}">
                  <a16:creationId xmlns:a16="http://schemas.microsoft.com/office/drawing/2014/main" id="{C41B6314-D97C-80A0-B2FC-D915167040C7}"/>
                </a:ext>
              </a:extLst>
            </p:cNvPr>
            <p:cNvSpPr/>
            <p:nvPr/>
          </p:nvSpPr>
          <p:spPr>
            <a:xfrm>
              <a:off x="4311824" y="452216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6" name="Ellipse 125">
              <a:extLst>
                <a:ext uri="{FF2B5EF4-FFF2-40B4-BE49-F238E27FC236}">
                  <a16:creationId xmlns:a16="http://schemas.microsoft.com/office/drawing/2014/main" id="{F3E42A77-C99C-9831-0DE3-DDDDF713CF7D}"/>
                </a:ext>
              </a:extLst>
            </p:cNvPr>
            <p:cNvSpPr/>
            <p:nvPr/>
          </p:nvSpPr>
          <p:spPr>
            <a:xfrm>
              <a:off x="4364212" y="44316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7" name="Ellipse 126">
              <a:extLst>
                <a:ext uri="{FF2B5EF4-FFF2-40B4-BE49-F238E27FC236}">
                  <a16:creationId xmlns:a16="http://schemas.microsoft.com/office/drawing/2014/main" id="{69E8E9D3-980A-32D2-6F93-81F99897447C}"/>
                </a:ext>
              </a:extLst>
            </p:cNvPr>
            <p:cNvSpPr/>
            <p:nvPr/>
          </p:nvSpPr>
          <p:spPr>
            <a:xfrm>
              <a:off x="4092749" y="43364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8" name="Ellipse 127">
              <a:extLst>
                <a:ext uri="{FF2B5EF4-FFF2-40B4-BE49-F238E27FC236}">
                  <a16:creationId xmlns:a16="http://schemas.microsoft.com/office/drawing/2014/main" id="{2F0A840E-10BD-80F2-A183-8A744CD0ADD9}"/>
                </a:ext>
              </a:extLst>
            </p:cNvPr>
            <p:cNvSpPr/>
            <p:nvPr/>
          </p:nvSpPr>
          <p:spPr>
            <a:xfrm>
              <a:off x="3730799" y="43935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29" name="Ellipse 128">
              <a:extLst>
                <a:ext uri="{FF2B5EF4-FFF2-40B4-BE49-F238E27FC236}">
                  <a16:creationId xmlns:a16="http://schemas.microsoft.com/office/drawing/2014/main" id="{3450600E-8D01-C712-3BF5-CDC808EF457C}"/>
                </a:ext>
              </a:extLst>
            </p:cNvPr>
            <p:cNvSpPr/>
            <p:nvPr/>
          </p:nvSpPr>
          <p:spPr>
            <a:xfrm>
              <a:off x="3487912" y="432214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0" name="Ellipse 129">
              <a:extLst>
                <a:ext uri="{FF2B5EF4-FFF2-40B4-BE49-F238E27FC236}">
                  <a16:creationId xmlns:a16="http://schemas.microsoft.com/office/drawing/2014/main" id="{09DFD1BE-5EAD-2FAF-131B-5282A3EA89C2}"/>
                </a:ext>
              </a:extLst>
            </p:cNvPr>
            <p:cNvSpPr/>
            <p:nvPr/>
          </p:nvSpPr>
          <p:spPr>
            <a:xfrm>
              <a:off x="3645075" y="419117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1" name="Ellipse 130">
              <a:extLst>
                <a:ext uri="{FF2B5EF4-FFF2-40B4-BE49-F238E27FC236}">
                  <a16:creationId xmlns:a16="http://schemas.microsoft.com/office/drawing/2014/main" id="{CDC51467-5C99-10B3-7487-4B8321A4F2AF}"/>
                </a:ext>
              </a:extLst>
            </p:cNvPr>
            <p:cNvSpPr/>
            <p:nvPr/>
          </p:nvSpPr>
          <p:spPr>
            <a:xfrm>
              <a:off x="3795094" y="4200700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2" name="Ellipse 131">
              <a:extLst>
                <a:ext uri="{FF2B5EF4-FFF2-40B4-BE49-F238E27FC236}">
                  <a16:creationId xmlns:a16="http://schemas.microsoft.com/office/drawing/2014/main" id="{C878D320-1EEC-F636-AF8B-46E0F691B869}"/>
                </a:ext>
              </a:extLst>
            </p:cNvPr>
            <p:cNvSpPr/>
            <p:nvPr/>
          </p:nvSpPr>
          <p:spPr>
            <a:xfrm>
              <a:off x="4235625" y="41649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3" name="Ellipse 132">
              <a:extLst>
                <a:ext uri="{FF2B5EF4-FFF2-40B4-BE49-F238E27FC236}">
                  <a16:creationId xmlns:a16="http://schemas.microsoft.com/office/drawing/2014/main" id="{DB36C1BD-3537-0037-76F2-8F72AAE70024}"/>
                </a:ext>
              </a:extLst>
            </p:cNvPr>
            <p:cNvSpPr/>
            <p:nvPr/>
          </p:nvSpPr>
          <p:spPr>
            <a:xfrm>
              <a:off x="3895107" y="411497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4" name="Ellipse 133">
              <a:extLst>
                <a:ext uri="{FF2B5EF4-FFF2-40B4-BE49-F238E27FC236}">
                  <a16:creationId xmlns:a16="http://schemas.microsoft.com/office/drawing/2014/main" id="{BCD26615-9E2D-6E84-A5DF-A6C99A3844B6}"/>
                </a:ext>
              </a:extLst>
            </p:cNvPr>
            <p:cNvSpPr/>
            <p:nvPr/>
          </p:nvSpPr>
          <p:spPr>
            <a:xfrm>
              <a:off x="3818907" y="400305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5" name="Ellipse 134">
              <a:extLst>
                <a:ext uri="{FF2B5EF4-FFF2-40B4-BE49-F238E27FC236}">
                  <a16:creationId xmlns:a16="http://schemas.microsoft.com/office/drawing/2014/main" id="{6BCF34F1-8107-2F1C-EE77-E4DD032428F2}"/>
                </a:ext>
              </a:extLst>
            </p:cNvPr>
            <p:cNvSpPr/>
            <p:nvPr/>
          </p:nvSpPr>
          <p:spPr>
            <a:xfrm>
              <a:off x="4009407" y="39935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6" name="Ellipse 135">
              <a:extLst>
                <a:ext uri="{FF2B5EF4-FFF2-40B4-BE49-F238E27FC236}">
                  <a16:creationId xmlns:a16="http://schemas.microsoft.com/office/drawing/2014/main" id="{61F6FB24-46C2-D454-EA7B-A4853979F474}"/>
                </a:ext>
              </a:extLst>
            </p:cNvPr>
            <p:cNvSpPr/>
            <p:nvPr/>
          </p:nvSpPr>
          <p:spPr>
            <a:xfrm>
              <a:off x="4087988" y="390066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33C6BA2B-84AD-EA1A-A6B2-792E04E48717}"/>
                </a:ext>
              </a:extLst>
            </p:cNvPr>
            <p:cNvSpPr/>
            <p:nvPr/>
          </p:nvSpPr>
          <p:spPr>
            <a:xfrm>
              <a:off x="4323732" y="3922093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8" name="Ellipse 137">
              <a:extLst>
                <a:ext uri="{FF2B5EF4-FFF2-40B4-BE49-F238E27FC236}">
                  <a16:creationId xmlns:a16="http://schemas.microsoft.com/office/drawing/2014/main" id="{8EF7243E-D982-3196-25FF-7ED1BCE734EF}"/>
                </a:ext>
              </a:extLst>
            </p:cNvPr>
            <p:cNvSpPr/>
            <p:nvPr/>
          </p:nvSpPr>
          <p:spPr>
            <a:xfrm>
              <a:off x="4383263" y="392923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39" name="Ellipse 138">
              <a:extLst>
                <a:ext uri="{FF2B5EF4-FFF2-40B4-BE49-F238E27FC236}">
                  <a16:creationId xmlns:a16="http://schemas.microsoft.com/office/drawing/2014/main" id="{04D22C26-28D2-149B-047E-A6D1C1780EA5}"/>
                </a:ext>
              </a:extLst>
            </p:cNvPr>
            <p:cNvSpPr/>
            <p:nvPr/>
          </p:nvSpPr>
          <p:spPr>
            <a:xfrm>
              <a:off x="4340401" y="3726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9CF1FBEC-1695-8A1A-B6AE-C400F2517608}"/>
                </a:ext>
              </a:extLst>
            </p:cNvPr>
            <p:cNvSpPr/>
            <p:nvPr/>
          </p:nvSpPr>
          <p:spPr>
            <a:xfrm>
              <a:off x="4018932" y="370778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1" name="Ellipse 140">
              <a:extLst>
                <a:ext uri="{FF2B5EF4-FFF2-40B4-BE49-F238E27FC236}">
                  <a16:creationId xmlns:a16="http://schemas.microsoft.com/office/drawing/2014/main" id="{4646E2F8-472C-6D65-8FFF-A79B29B5C00B}"/>
                </a:ext>
              </a:extLst>
            </p:cNvPr>
            <p:cNvSpPr/>
            <p:nvPr/>
          </p:nvSpPr>
          <p:spPr>
            <a:xfrm>
              <a:off x="3621264" y="379588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2" name="Ellipse 141">
              <a:extLst>
                <a:ext uri="{FF2B5EF4-FFF2-40B4-BE49-F238E27FC236}">
                  <a16:creationId xmlns:a16="http://schemas.microsoft.com/office/drawing/2014/main" id="{D08F3E37-351F-CB6D-C91B-F6B973613F0B}"/>
                </a:ext>
              </a:extLst>
            </p:cNvPr>
            <p:cNvSpPr/>
            <p:nvPr/>
          </p:nvSpPr>
          <p:spPr>
            <a:xfrm>
              <a:off x="3487914" y="357681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3" name="Ellipse 142">
              <a:extLst>
                <a:ext uri="{FF2B5EF4-FFF2-40B4-BE49-F238E27FC236}">
                  <a16:creationId xmlns:a16="http://schemas.microsoft.com/office/drawing/2014/main" id="{EF19F065-C451-2A85-4378-1FC76CD99B49}"/>
                </a:ext>
              </a:extLst>
            </p:cNvPr>
            <p:cNvSpPr/>
            <p:nvPr/>
          </p:nvSpPr>
          <p:spPr>
            <a:xfrm>
              <a:off x="4302301" y="358633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4" name="Ellipse 143">
              <a:extLst>
                <a:ext uri="{FF2B5EF4-FFF2-40B4-BE49-F238E27FC236}">
                  <a16:creationId xmlns:a16="http://schemas.microsoft.com/office/drawing/2014/main" id="{C08B62E6-3AEC-FB2B-63F1-5EDC1434DED4}"/>
                </a:ext>
              </a:extLst>
            </p:cNvPr>
            <p:cNvSpPr/>
            <p:nvPr/>
          </p:nvSpPr>
          <p:spPr>
            <a:xfrm>
              <a:off x="4195145" y="355061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5" name="Ellipse 144">
              <a:extLst>
                <a:ext uri="{FF2B5EF4-FFF2-40B4-BE49-F238E27FC236}">
                  <a16:creationId xmlns:a16="http://schemas.microsoft.com/office/drawing/2014/main" id="{193C02D9-63BB-90D8-BC12-E9B72A8B8681}"/>
                </a:ext>
              </a:extLst>
            </p:cNvPr>
            <p:cNvSpPr/>
            <p:nvPr/>
          </p:nvSpPr>
          <p:spPr>
            <a:xfrm>
              <a:off x="3897489" y="351489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6" name="Ellipse 145">
              <a:extLst>
                <a:ext uri="{FF2B5EF4-FFF2-40B4-BE49-F238E27FC236}">
                  <a16:creationId xmlns:a16="http://schemas.microsoft.com/office/drawing/2014/main" id="{EBB56AA7-FB5A-8D22-99A3-5275C2128007}"/>
                </a:ext>
              </a:extLst>
            </p:cNvPr>
            <p:cNvSpPr/>
            <p:nvPr/>
          </p:nvSpPr>
          <p:spPr>
            <a:xfrm>
              <a:off x="4028458" y="334583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7" name="Ellipse 146">
              <a:extLst>
                <a:ext uri="{FF2B5EF4-FFF2-40B4-BE49-F238E27FC236}">
                  <a16:creationId xmlns:a16="http://schemas.microsoft.com/office/drawing/2014/main" id="{4836EA5C-6902-939A-1927-75BFD0BE217A}"/>
                </a:ext>
              </a:extLst>
            </p:cNvPr>
            <p:cNvSpPr/>
            <p:nvPr/>
          </p:nvSpPr>
          <p:spPr>
            <a:xfrm>
              <a:off x="4111801" y="329106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8" name="Ellipse 147">
              <a:extLst>
                <a:ext uri="{FF2B5EF4-FFF2-40B4-BE49-F238E27FC236}">
                  <a16:creationId xmlns:a16="http://schemas.microsoft.com/office/drawing/2014/main" id="{E6D13533-5002-390F-7542-373331104A12}"/>
                </a:ext>
              </a:extLst>
            </p:cNvPr>
            <p:cNvSpPr/>
            <p:nvPr/>
          </p:nvSpPr>
          <p:spPr>
            <a:xfrm>
              <a:off x="4204670" y="324581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49" name="Ellipse 148">
              <a:extLst>
                <a:ext uri="{FF2B5EF4-FFF2-40B4-BE49-F238E27FC236}">
                  <a16:creationId xmlns:a16="http://schemas.microsoft.com/office/drawing/2014/main" id="{9651EB53-6314-66D6-8B5E-56ABA99CD0CE}"/>
                </a:ext>
              </a:extLst>
            </p:cNvPr>
            <p:cNvSpPr/>
            <p:nvPr/>
          </p:nvSpPr>
          <p:spPr>
            <a:xfrm>
              <a:off x="4354689" y="324105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0" name="Ellipse 149">
              <a:extLst>
                <a:ext uri="{FF2B5EF4-FFF2-40B4-BE49-F238E27FC236}">
                  <a16:creationId xmlns:a16="http://schemas.microsoft.com/office/drawing/2014/main" id="{13EA36B4-5B20-47ED-E0B6-B42BFF045DAA}"/>
                </a:ext>
              </a:extLst>
            </p:cNvPr>
            <p:cNvSpPr/>
            <p:nvPr/>
          </p:nvSpPr>
          <p:spPr>
            <a:xfrm>
              <a:off x="4278489" y="3145805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1" name="Ellipse 150">
              <a:extLst>
                <a:ext uri="{FF2B5EF4-FFF2-40B4-BE49-F238E27FC236}">
                  <a16:creationId xmlns:a16="http://schemas.microsoft.com/office/drawing/2014/main" id="{5FDF147F-D326-5922-947C-B97A96BBBC34}"/>
                </a:ext>
              </a:extLst>
            </p:cNvPr>
            <p:cNvSpPr/>
            <p:nvPr/>
          </p:nvSpPr>
          <p:spPr>
            <a:xfrm>
              <a:off x="3926064" y="319104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2" name="Ellipse 151">
              <a:extLst>
                <a:ext uri="{FF2B5EF4-FFF2-40B4-BE49-F238E27FC236}">
                  <a16:creationId xmlns:a16="http://schemas.microsoft.com/office/drawing/2014/main" id="{F148DD61-2AF2-A46B-D0B2-D64695A7B457}"/>
                </a:ext>
              </a:extLst>
            </p:cNvPr>
            <p:cNvSpPr/>
            <p:nvPr/>
          </p:nvSpPr>
          <p:spPr>
            <a:xfrm>
              <a:off x="3633170" y="331011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3" name="Ellipse 152">
              <a:extLst>
                <a:ext uri="{FF2B5EF4-FFF2-40B4-BE49-F238E27FC236}">
                  <a16:creationId xmlns:a16="http://schemas.microsoft.com/office/drawing/2014/main" id="{14677490-1B7F-DEFB-B126-2F064184AFC5}"/>
                </a:ext>
              </a:extLst>
            </p:cNvPr>
            <p:cNvSpPr/>
            <p:nvPr/>
          </p:nvSpPr>
          <p:spPr>
            <a:xfrm>
              <a:off x="3647457" y="317437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4" name="Ellipse 153">
              <a:extLst>
                <a:ext uri="{FF2B5EF4-FFF2-40B4-BE49-F238E27FC236}">
                  <a16:creationId xmlns:a16="http://schemas.microsoft.com/office/drawing/2014/main" id="{A99ADBFB-41B0-68FB-926A-D460DB56B242}"/>
                </a:ext>
              </a:extLst>
            </p:cNvPr>
            <p:cNvSpPr/>
            <p:nvPr/>
          </p:nvSpPr>
          <p:spPr>
            <a:xfrm>
              <a:off x="3459338" y="319104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5" name="Ellipse 154">
              <a:extLst>
                <a:ext uri="{FF2B5EF4-FFF2-40B4-BE49-F238E27FC236}">
                  <a16:creationId xmlns:a16="http://schemas.microsoft.com/office/drawing/2014/main" id="{66B8BBCF-DF94-11E7-AA6D-6D26D8442067}"/>
                </a:ext>
              </a:extLst>
            </p:cNvPr>
            <p:cNvSpPr/>
            <p:nvPr/>
          </p:nvSpPr>
          <p:spPr>
            <a:xfrm>
              <a:off x="3768901" y="2998167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6" name="Ellipse 155">
              <a:extLst>
                <a:ext uri="{FF2B5EF4-FFF2-40B4-BE49-F238E27FC236}">
                  <a16:creationId xmlns:a16="http://schemas.microsoft.com/office/drawing/2014/main" id="{0016A463-783C-08D5-70E2-9CB9AF22B5F4}"/>
                </a:ext>
              </a:extLst>
            </p:cNvPr>
            <p:cNvSpPr/>
            <p:nvPr/>
          </p:nvSpPr>
          <p:spPr>
            <a:xfrm>
              <a:off x="4126088" y="294816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7" name="Ellipse 156">
              <a:extLst>
                <a:ext uri="{FF2B5EF4-FFF2-40B4-BE49-F238E27FC236}">
                  <a16:creationId xmlns:a16="http://schemas.microsoft.com/office/drawing/2014/main" id="{A4D40E9D-8250-C1FB-B3A3-AA34B04108D9}"/>
                </a:ext>
              </a:extLst>
            </p:cNvPr>
            <p:cNvSpPr/>
            <p:nvPr/>
          </p:nvSpPr>
          <p:spPr>
            <a:xfrm>
              <a:off x="4180857" y="2798142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8" name="Ellipse 157">
              <a:extLst>
                <a:ext uri="{FF2B5EF4-FFF2-40B4-BE49-F238E27FC236}">
                  <a16:creationId xmlns:a16="http://schemas.microsoft.com/office/drawing/2014/main" id="{2CC5C3CD-814D-2B95-24A0-6CEEB28B4EF2}"/>
                </a:ext>
              </a:extLst>
            </p:cNvPr>
            <p:cNvSpPr/>
            <p:nvPr/>
          </p:nvSpPr>
          <p:spPr>
            <a:xfrm>
              <a:off x="4378501" y="260049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59" name="Ellipse 158">
              <a:extLst>
                <a:ext uri="{FF2B5EF4-FFF2-40B4-BE49-F238E27FC236}">
                  <a16:creationId xmlns:a16="http://schemas.microsoft.com/office/drawing/2014/main" id="{67C67AB6-330D-D334-EA3E-063007B98D61}"/>
                </a:ext>
              </a:extLst>
            </p:cNvPr>
            <p:cNvSpPr/>
            <p:nvPr/>
          </p:nvSpPr>
          <p:spPr>
            <a:xfrm>
              <a:off x="3942732" y="263859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0" name="Ellipse 159">
              <a:extLst>
                <a:ext uri="{FF2B5EF4-FFF2-40B4-BE49-F238E27FC236}">
                  <a16:creationId xmlns:a16="http://schemas.microsoft.com/office/drawing/2014/main" id="{380EB4B0-3DAD-708B-BA4F-B66D7F8DF4F9}"/>
                </a:ext>
              </a:extLst>
            </p:cNvPr>
            <p:cNvSpPr/>
            <p:nvPr/>
          </p:nvSpPr>
          <p:spPr>
            <a:xfrm>
              <a:off x="3566494" y="263145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1" name="Ellipse 160">
              <a:extLst>
                <a:ext uri="{FF2B5EF4-FFF2-40B4-BE49-F238E27FC236}">
                  <a16:creationId xmlns:a16="http://schemas.microsoft.com/office/drawing/2014/main" id="{3BDA06D2-2F09-49E2-C67D-AD08F3973BDB}"/>
                </a:ext>
              </a:extLst>
            </p:cNvPr>
            <p:cNvSpPr/>
            <p:nvPr/>
          </p:nvSpPr>
          <p:spPr>
            <a:xfrm>
              <a:off x="3421238" y="251715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2" name="Ellipse 161">
              <a:extLst>
                <a:ext uri="{FF2B5EF4-FFF2-40B4-BE49-F238E27FC236}">
                  <a16:creationId xmlns:a16="http://schemas.microsoft.com/office/drawing/2014/main" id="{C1BE5806-1252-99E9-2595-11630733BDCF}"/>
                </a:ext>
              </a:extLst>
            </p:cNvPr>
            <p:cNvSpPr/>
            <p:nvPr/>
          </p:nvSpPr>
          <p:spPr>
            <a:xfrm>
              <a:off x="3828432" y="2345704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3F8F70C-E94E-DB6C-FBD1-43B9E616C95E}"/>
                </a:ext>
              </a:extLst>
            </p:cNvPr>
            <p:cNvSpPr/>
            <p:nvPr/>
          </p:nvSpPr>
          <p:spPr>
            <a:xfrm>
              <a:off x="3978450" y="2469529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6134ADA0-522B-96BE-E4C9-43453DBC2750}"/>
                </a:ext>
              </a:extLst>
            </p:cNvPr>
            <p:cNvSpPr/>
            <p:nvPr/>
          </p:nvSpPr>
          <p:spPr>
            <a:xfrm>
              <a:off x="4087988" y="2424286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50DB5F9-5DDF-BF3F-960D-3AF3291428AB}"/>
                </a:ext>
              </a:extLst>
            </p:cNvPr>
            <p:cNvSpPr/>
            <p:nvPr/>
          </p:nvSpPr>
          <p:spPr>
            <a:xfrm>
              <a:off x="4042744" y="2376661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BC348CA4-3A80-7E02-97E5-24713105EDED}"/>
                </a:ext>
              </a:extLst>
            </p:cNvPr>
            <p:cNvSpPr/>
            <p:nvPr/>
          </p:nvSpPr>
          <p:spPr>
            <a:xfrm>
              <a:off x="4307063" y="2200448"/>
              <a:ext cx="52045" cy="52045"/>
            </a:xfrm>
            <a:prstGeom prst="ellipse">
              <a:avLst/>
            </a:prstGeom>
            <a:solidFill>
              <a:srgbClr val="0099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</p:grpSp>
      <p:sp>
        <p:nvSpPr>
          <p:cNvPr id="167" name="Rectangle 69">
            <a:extLst>
              <a:ext uri="{FF2B5EF4-FFF2-40B4-BE49-F238E27FC236}">
                <a16:creationId xmlns:a16="http://schemas.microsoft.com/office/drawing/2014/main" id="{F5382189-C633-3A62-5924-615154477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437" y="3251254"/>
            <a:ext cx="1614472" cy="288147"/>
          </a:xfrm>
          <a:prstGeom prst="rect">
            <a:avLst/>
          </a:prstGeom>
          <a:solidFill>
            <a:schemeClr val="bg1"/>
          </a:solidFill>
          <a:ln w="12700">
            <a:solidFill>
              <a:srgbClr val="009900"/>
            </a:solidFill>
          </a:ln>
        </p:spPr>
        <p:txBody>
          <a:bodyPr wrap="square" lIns="36000" tIns="36000" rIns="36000" bIns="36000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noProof="0" dirty="0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Rho: -0.06 </a:t>
            </a:r>
            <a:r>
              <a:rPr lang="en-US" sz="1400" b="1" noProof="0" dirty="0" err="1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pval</a:t>
            </a:r>
            <a:r>
              <a:rPr lang="en-US" sz="1400" b="1" noProof="0" dirty="0">
                <a:solidFill>
                  <a:srgbClr val="0099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: 0.65</a:t>
            </a:r>
          </a:p>
        </p:txBody>
      </p:sp>
      <p:sp>
        <p:nvSpPr>
          <p:cNvPr id="168" name="Rectangle 69">
            <a:extLst>
              <a:ext uri="{FF2B5EF4-FFF2-40B4-BE49-F238E27FC236}">
                <a16:creationId xmlns:a16="http://schemas.microsoft.com/office/drawing/2014/main" id="{A71AF2B2-A073-5C52-E1FA-BA7B97096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437" y="3630180"/>
            <a:ext cx="1636914" cy="288147"/>
          </a:xfrm>
          <a:prstGeom prst="rect">
            <a:avLst/>
          </a:prstGeom>
          <a:solidFill>
            <a:schemeClr val="bg1"/>
          </a:solidFill>
          <a:ln w="12700">
            <a:solidFill>
              <a:srgbClr val="C00000"/>
            </a:solidFill>
          </a:ln>
        </p:spPr>
        <p:txBody>
          <a:bodyPr wrap="none" lIns="36000" tIns="36000" rIns="36000" bIns="36000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noProof="0" dirty="0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Rho: 0.48 </a:t>
            </a:r>
            <a:r>
              <a:rPr lang="en-US" sz="1400" b="1" noProof="0" dirty="0" err="1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pval</a:t>
            </a:r>
            <a:r>
              <a:rPr lang="en-US" sz="1400" b="1" noProof="0" dirty="0">
                <a:solidFill>
                  <a:srgbClr val="C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: 1e-04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1826F115-9243-7F9D-603A-C3E80611BD7F}"/>
              </a:ext>
            </a:extLst>
          </p:cNvPr>
          <p:cNvGrpSpPr/>
          <p:nvPr/>
        </p:nvGrpSpPr>
        <p:grpSpPr>
          <a:xfrm>
            <a:off x="4531660" y="3123454"/>
            <a:ext cx="3690563" cy="3466571"/>
            <a:chOff x="4697622" y="1504950"/>
            <a:chExt cx="4993976" cy="5293340"/>
          </a:xfrm>
        </p:grpSpPr>
        <p:sp>
          <p:nvSpPr>
            <p:cNvPr id="222" name="Ellipse 221">
              <a:extLst>
                <a:ext uri="{FF2B5EF4-FFF2-40B4-BE49-F238E27FC236}">
                  <a16:creationId xmlns:a16="http://schemas.microsoft.com/office/drawing/2014/main" id="{09FE9EEE-1182-1CE2-1B2D-B615C69F43C4}"/>
                </a:ext>
              </a:extLst>
            </p:cNvPr>
            <p:cNvSpPr/>
            <p:nvPr/>
          </p:nvSpPr>
          <p:spPr>
            <a:xfrm>
              <a:off x="7525754" y="38625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E00DCB9-6D78-BAFE-B135-EEF2B96D67CD}"/>
                </a:ext>
              </a:extLst>
            </p:cNvPr>
            <p:cNvSpPr/>
            <p:nvPr/>
          </p:nvSpPr>
          <p:spPr>
            <a:xfrm>
              <a:off x="5667375" y="3181350"/>
              <a:ext cx="3405188" cy="2647950"/>
            </a:xfrm>
            <a:custGeom>
              <a:avLst/>
              <a:gdLst>
                <a:gd name="connsiteX0" fmla="*/ 0 w 3405188"/>
                <a:gd name="connsiteY0" fmla="*/ 1628775 h 2647950"/>
                <a:gd name="connsiteX1" fmla="*/ 633413 w 3405188"/>
                <a:gd name="connsiteY1" fmla="*/ 1447800 h 2647950"/>
                <a:gd name="connsiteX2" fmla="*/ 1219200 w 3405188"/>
                <a:gd name="connsiteY2" fmla="*/ 1252538 h 2647950"/>
                <a:gd name="connsiteX3" fmla="*/ 1752600 w 3405188"/>
                <a:gd name="connsiteY3" fmla="*/ 1042988 h 2647950"/>
                <a:gd name="connsiteX4" fmla="*/ 2209800 w 3405188"/>
                <a:gd name="connsiteY4" fmla="*/ 809625 h 2647950"/>
                <a:gd name="connsiteX5" fmla="*/ 2781300 w 3405188"/>
                <a:gd name="connsiteY5" fmla="*/ 438150 h 2647950"/>
                <a:gd name="connsiteX6" fmla="*/ 3405188 w 3405188"/>
                <a:gd name="connsiteY6" fmla="*/ 0 h 2647950"/>
                <a:gd name="connsiteX7" fmla="*/ 3405188 w 3405188"/>
                <a:gd name="connsiteY7" fmla="*/ 800100 h 2647950"/>
                <a:gd name="connsiteX8" fmla="*/ 3038475 w 3405188"/>
                <a:gd name="connsiteY8" fmla="*/ 909638 h 2647950"/>
                <a:gd name="connsiteX9" fmla="*/ 2695575 w 3405188"/>
                <a:gd name="connsiteY9" fmla="*/ 1014413 h 2647950"/>
                <a:gd name="connsiteX10" fmla="*/ 2376488 w 3405188"/>
                <a:gd name="connsiteY10" fmla="*/ 1147763 h 2647950"/>
                <a:gd name="connsiteX11" fmla="*/ 2190750 w 3405188"/>
                <a:gd name="connsiteY11" fmla="*/ 1214438 h 2647950"/>
                <a:gd name="connsiteX12" fmla="*/ 1881188 w 3405188"/>
                <a:gd name="connsiteY12" fmla="*/ 1371600 h 2647950"/>
                <a:gd name="connsiteX13" fmla="*/ 1562100 w 3405188"/>
                <a:gd name="connsiteY13" fmla="*/ 1562100 h 2647950"/>
                <a:gd name="connsiteX14" fmla="*/ 1204913 w 3405188"/>
                <a:gd name="connsiteY14" fmla="*/ 1790700 h 2647950"/>
                <a:gd name="connsiteX15" fmla="*/ 795338 w 3405188"/>
                <a:gd name="connsiteY15" fmla="*/ 2081213 h 2647950"/>
                <a:gd name="connsiteX16" fmla="*/ 304800 w 3405188"/>
                <a:gd name="connsiteY16" fmla="*/ 2433638 h 2647950"/>
                <a:gd name="connsiteX17" fmla="*/ 4763 w 3405188"/>
                <a:gd name="connsiteY17" fmla="*/ 2647950 h 2647950"/>
                <a:gd name="connsiteX18" fmla="*/ 0 w 3405188"/>
                <a:gd name="connsiteY18" fmla="*/ 1628775 h 264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05188" h="2647950">
                  <a:moveTo>
                    <a:pt x="0" y="1628775"/>
                  </a:moveTo>
                  <a:lnTo>
                    <a:pt x="633413" y="1447800"/>
                  </a:lnTo>
                  <a:lnTo>
                    <a:pt x="1219200" y="1252538"/>
                  </a:lnTo>
                  <a:lnTo>
                    <a:pt x="1752600" y="1042988"/>
                  </a:lnTo>
                  <a:lnTo>
                    <a:pt x="2209800" y="809625"/>
                  </a:lnTo>
                  <a:lnTo>
                    <a:pt x="2781300" y="438150"/>
                  </a:lnTo>
                  <a:lnTo>
                    <a:pt x="3405188" y="0"/>
                  </a:lnTo>
                  <a:lnTo>
                    <a:pt x="3405188" y="800100"/>
                  </a:lnTo>
                  <a:lnTo>
                    <a:pt x="3038475" y="909638"/>
                  </a:lnTo>
                  <a:lnTo>
                    <a:pt x="2695575" y="1014413"/>
                  </a:lnTo>
                  <a:lnTo>
                    <a:pt x="2376488" y="1147763"/>
                  </a:lnTo>
                  <a:lnTo>
                    <a:pt x="2190750" y="1214438"/>
                  </a:lnTo>
                  <a:lnTo>
                    <a:pt x="1881188" y="1371600"/>
                  </a:lnTo>
                  <a:lnTo>
                    <a:pt x="1562100" y="1562100"/>
                  </a:lnTo>
                  <a:lnTo>
                    <a:pt x="1204913" y="1790700"/>
                  </a:lnTo>
                  <a:lnTo>
                    <a:pt x="795338" y="2081213"/>
                  </a:lnTo>
                  <a:lnTo>
                    <a:pt x="304800" y="2433638"/>
                  </a:lnTo>
                  <a:lnTo>
                    <a:pt x="4763" y="2647950"/>
                  </a:lnTo>
                  <a:cubicBezTo>
                    <a:pt x="3175" y="2308225"/>
                    <a:pt x="1588" y="1968500"/>
                    <a:pt x="0" y="1628775"/>
                  </a:cubicBezTo>
                  <a:close/>
                </a:path>
              </a:pathLst>
            </a:custGeom>
            <a:solidFill>
              <a:srgbClr val="BFBFBF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6AFCF5F9-DCC8-77B5-8403-DD063CB68C87}"/>
                </a:ext>
              </a:extLst>
            </p:cNvPr>
            <p:cNvSpPr/>
            <p:nvPr/>
          </p:nvSpPr>
          <p:spPr>
            <a:xfrm>
              <a:off x="5930900" y="3648075"/>
              <a:ext cx="3397250" cy="1384300"/>
            </a:xfrm>
            <a:custGeom>
              <a:avLst/>
              <a:gdLst>
                <a:gd name="connsiteX0" fmla="*/ 0 w 3397250"/>
                <a:gd name="connsiteY0" fmla="*/ 0 h 1384300"/>
                <a:gd name="connsiteX1" fmla="*/ 0 w 3397250"/>
                <a:gd name="connsiteY1" fmla="*/ 1136650 h 1384300"/>
                <a:gd name="connsiteX2" fmla="*/ 320675 w 3397250"/>
                <a:gd name="connsiteY2" fmla="*/ 1054100 h 1384300"/>
                <a:gd name="connsiteX3" fmla="*/ 673100 w 3397250"/>
                <a:gd name="connsiteY3" fmla="*/ 987425 h 1384300"/>
                <a:gd name="connsiteX4" fmla="*/ 1022350 w 3397250"/>
                <a:gd name="connsiteY4" fmla="*/ 930275 h 1384300"/>
                <a:gd name="connsiteX5" fmla="*/ 1282700 w 3397250"/>
                <a:gd name="connsiteY5" fmla="*/ 901700 h 1384300"/>
                <a:gd name="connsiteX6" fmla="*/ 1511300 w 3397250"/>
                <a:gd name="connsiteY6" fmla="*/ 898525 h 1384300"/>
                <a:gd name="connsiteX7" fmla="*/ 1704975 w 3397250"/>
                <a:gd name="connsiteY7" fmla="*/ 904875 h 1384300"/>
                <a:gd name="connsiteX8" fmla="*/ 1974850 w 3397250"/>
                <a:gd name="connsiteY8" fmla="*/ 942975 h 1384300"/>
                <a:gd name="connsiteX9" fmla="*/ 2260600 w 3397250"/>
                <a:gd name="connsiteY9" fmla="*/ 1012825 h 1384300"/>
                <a:gd name="connsiteX10" fmla="*/ 2628900 w 3397250"/>
                <a:gd name="connsiteY10" fmla="*/ 1117600 h 1384300"/>
                <a:gd name="connsiteX11" fmla="*/ 3108325 w 3397250"/>
                <a:gd name="connsiteY11" fmla="*/ 1279525 h 1384300"/>
                <a:gd name="connsiteX12" fmla="*/ 3397250 w 3397250"/>
                <a:gd name="connsiteY12" fmla="*/ 1384300 h 1384300"/>
                <a:gd name="connsiteX13" fmla="*/ 3397250 w 3397250"/>
                <a:gd name="connsiteY13" fmla="*/ 228600 h 1384300"/>
                <a:gd name="connsiteX14" fmla="*/ 3111500 w 3397250"/>
                <a:gd name="connsiteY14" fmla="*/ 292100 h 1384300"/>
                <a:gd name="connsiteX15" fmla="*/ 2740025 w 3397250"/>
                <a:gd name="connsiteY15" fmla="*/ 365125 h 1384300"/>
                <a:gd name="connsiteX16" fmla="*/ 2343150 w 3397250"/>
                <a:gd name="connsiteY16" fmla="*/ 431800 h 1384300"/>
                <a:gd name="connsiteX17" fmla="*/ 2108200 w 3397250"/>
                <a:gd name="connsiteY17" fmla="*/ 469900 h 1384300"/>
                <a:gd name="connsiteX18" fmla="*/ 1692275 w 3397250"/>
                <a:gd name="connsiteY18" fmla="*/ 466725 h 1384300"/>
                <a:gd name="connsiteX19" fmla="*/ 1498600 w 3397250"/>
                <a:gd name="connsiteY19" fmla="*/ 447675 h 1384300"/>
                <a:gd name="connsiteX20" fmla="*/ 1222375 w 3397250"/>
                <a:gd name="connsiteY20" fmla="*/ 393700 h 1384300"/>
                <a:gd name="connsiteX21" fmla="*/ 917575 w 3397250"/>
                <a:gd name="connsiteY21" fmla="*/ 311150 h 1384300"/>
                <a:gd name="connsiteX22" fmla="*/ 603250 w 3397250"/>
                <a:gd name="connsiteY22" fmla="*/ 219075 h 1384300"/>
                <a:gd name="connsiteX23" fmla="*/ 0 w 3397250"/>
                <a:gd name="connsiteY23" fmla="*/ 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97250" h="1384300">
                  <a:moveTo>
                    <a:pt x="0" y="0"/>
                  </a:moveTo>
                  <a:lnTo>
                    <a:pt x="0" y="1136650"/>
                  </a:lnTo>
                  <a:lnTo>
                    <a:pt x="320675" y="1054100"/>
                  </a:lnTo>
                  <a:lnTo>
                    <a:pt x="673100" y="987425"/>
                  </a:lnTo>
                  <a:lnTo>
                    <a:pt x="1022350" y="930275"/>
                  </a:lnTo>
                  <a:lnTo>
                    <a:pt x="1282700" y="901700"/>
                  </a:lnTo>
                  <a:lnTo>
                    <a:pt x="1511300" y="898525"/>
                  </a:lnTo>
                  <a:lnTo>
                    <a:pt x="1704975" y="904875"/>
                  </a:lnTo>
                  <a:lnTo>
                    <a:pt x="1974850" y="942975"/>
                  </a:lnTo>
                  <a:lnTo>
                    <a:pt x="2260600" y="1012825"/>
                  </a:lnTo>
                  <a:lnTo>
                    <a:pt x="2628900" y="1117600"/>
                  </a:lnTo>
                  <a:lnTo>
                    <a:pt x="3108325" y="1279525"/>
                  </a:lnTo>
                  <a:lnTo>
                    <a:pt x="3397250" y="1384300"/>
                  </a:lnTo>
                  <a:lnTo>
                    <a:pt x="3397250" y="228600"/>
                  </a:lnTo>
                  <a:lnTo>
                    <a:pt x="3111500" y="292100"/>
                  </a:lnTo>
                  <a:lnTo>
                    <a:pt x="2740025" y="365125"/>
                  </a:lnTo>
                  <a:lnTo>
                    <a:pt x="2343150" y="431800"/>
                  </a:lnTo>
                  <a:lnTo>
                    <a:pt x="2108200" y="469900"/>
                  </a:lnTo>
                  <a:lnTo>
                    <a:pt x="1692275" y="466725"/>
                  </a:lnTo>
                  <a:lnTo>
                    <a:pt x="1498600" y="447675"/>
                  </a:lnTo>
                  <a:lnTo>
                    <a:pt x="1222375" y="393700"/>
                  </a:lnTo>
                  <a:lnTo>
                    <a:pt x="917575" y="311150"/>
                  </a:lnTo>
                  <a:lnTo>
                    <a:pt x="603250" y="219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>
                <a:alpha val="6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64" name="Rectangle 70">
              <a:extLst>
                <a:ext uri="{FF2B5EF4-FFF2-40B4-BE49-F238E27FC236}">
                  <a16:creationId xmlns:a16="http://schemas.microsoft.com/office/drawing/2014/main" id="{3A8EDCD2-9017-DA64-A7B8-3AD702D05E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91428" y="3642368"/>
              <a:ext cx="1802301" cy="38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Ratio CD4/CD8</a:t>
              </a:r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EED8A660-382A-B753-9402-5B696E1BB035}"/>
                </a:ext>
              </a:extLst>
            </p:cNvPr>
            <p:cNvSpPr/>
            <p:nvPr/>
          </p:nvSpPr>
          <p:spPr bwMode="auto">
            <a:xfrm>
              <a:off x="5487670" y="1504950"/>
              <a:ext cx="4037330" cy="454152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7E56E9F7-FCA9-2776-5BC2-D2A96B198114}"/>
                </a:ext>
              </a:extLst>
            </p:cNvPr>
            <p:cNvGrpSpPr/>
            <p:nvPr/>
          </p:nvGrpSpPr>
          <p:grpSpPr>
            <a:xfrm>
              <a:off x="5088742" y="1780731"/>
              <a:ext cx="392828" cy="288147"/>
              <a:chOff x="1710542" y="1546878"/>
              <a:chExt cx="392828" cy="288147"/>
            </a:xfrm>
          </p:grpSpPr>
          <p:sp>
            <p:nvSpPr>
              <p:cNvPr id="67" name="Line 17">
                <a:extLst>
                  <a:ext uri="{FF2B5EF4-FFF2-40B4-BE49-F238E27FC236}">
                    <a16:creationId xmlns:a16="http://schemas.microsoft.com/office/drawing/2014/main" id="{FA8EB979-CBE9-C04B-DAED-8C0CDAACA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Rectangle 48">
                <a:extLst>
                  <a:ext uri="{FF2B5EF4-FFF2-40B4-BE49-F238E27FC236}">
                    <a16:creationId xmlns:a16="http://schemas.microsoft.com/office/drawing/2014/main" id="{B06FA117-F176-1364-0E61-13C46C6D6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3</a:t>
                </a:r>
              </a:p>
            </p:txBody>
          </p: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812B4455-A26B-E566-D746-48CD6C721644}"/>
                </a:ext>
              </a:extLst>
            </p:cNvPr>
            <p:cNvGrpSpPr/>
            <p:nvPr/>
          </p:nvGrpSpPr>
          <p:grpSpPr>
            <a:xfrm>
              <a:off x="5088742" y="3037772"/>
              <a:ext cx="392828" cy="288147"/>
              <a:chOff x="1710542" y="1546878"/>
              <a:chExt cx="392828" cy="288147"/>
            </a:xfrm>
          </p:grpSpPr>
          <p:sp>
            <p:nvSpPr>
              <p:cNvPr id="70" name="Line 17">
                <a:extLst>
                  <a:ext uri="{FF2B5EF4-FFF2-40B4-BE49-F238E27FC236}">
                    <a16:creationId xmlns:a16="http://schemas.microsoft.com/office/drawing/2014/main" id="{92FE5C94-1F3C-7DC4-8715-C7EBB0CED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48">
                <a:extLst>
                  <a:ext uri="{FF2B5EF4-FFF2-40B4-BE49-F238E27FC236}">
                    <a16:creationId xmlns:a16="http://schemas.microsoft.com/office/drawing/2014/main" id="{55EFE2AC-34BE-74F5-0525-EBC1EA1F5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2</a:t>
                </a:r>
              </a:p>
            </p:txBody>
          </p:sp>
        </p:grpSp>
        <p:grpSp>
          <p:nvGrpSpPr>
            <p:cNvPr id="72" name="Groupe 71">
              <a:extLst>
                <a:ext uri="{FF2B5EF4-FFF2-40B4-BE49-F238E27FC236}">
                  <a16:creationId xmlns:a16="http://schemas.microsoft.com/office/drawing/2014/main" id="{DC33CEB9-CA71-921B-F821-38114AFEC842}"/>
                </a:ext>
              </a:extLst>
            </p:cNvPr>
            <p:cNvGrpSpPr/>
            <p:nvPr/>
          </p:nvGrpSpPr>
          <p:grpSpPr>
            <a:xfrm>
              <a:off x="5088742" y="4282361"/>
              <a:ext cx="392828" cy="288147"/>
              <a:chOff x="1710542" y="1546878"/>
              <a:chExt cx="392828" cy="288147"/>
            </a:xfrm>
          </p:grpSpPr>
          <p:sp>
            <p:nvSpPr>
              <p:cNvPr id="73" name="Line 17">
                <a:extLst>
                  <a:ext uri="{FF2B5EF4-FFF2-40B4-BE49-F238E27FC236}">
                    <a16:creationId xmlns:a16="http://schemas.microsoft.com/office/drawing/2014/main" id="{0D242910-59A2-61B3-7362-07353B79C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Rectangle 48">
                <a:extLst>
                  <a:ext uri="{FF2B5EF4-FFF2-40B4-BE49-F238E27FC236}">
                    <a16:creationId xmlns:a16="http://schemas.microsoft.com/office/drawing/2014/main" id="{E7AD072E-FF9E-95A4-72A9-08E102F67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</p:grp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D3BE2FA1-3AFB-763D-2E23-53C571671B40}"/>
                </a:ext>
              </a:extLst>
            </p:cNvPr>
            <p:cNvGrpSpPr/>
            <p:nvPr/>
          </p:nvGrpSpPr>
          <p:grpSpPr>
            <a:xfrm>
              <a:off x="5088742" y="5537099"/>
              <a:ext cx="392828" cy="288147"/>
              <a:chOff x="1710542" y="1546878"/>
              <a:chExt cx="392828" cy="288147"/>
            </a:xfrm>
          </p:grpSpPr>
          <p:sp>
            <p:nvSpPr>
              <p:cNvPr id="76" name="Line 17">
                <a:extLst>
                  <a:ext uri="{FF2B5EF4-FFF2-40B4-BE49-F238E27FC236}">
                    <a16:creationId xmlns:a16="http://schemas.microsoft.com/office/drawing/2014/main" id="{FF9445C8-39B6-FD73-D27D-F939F9227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Rectangle 48">
                <a:extLst>
                  <a:ext uri="{FF2B5EF4-FFF2-40B4-BE49-F238E27FC236}">
                    <a16:creationId xmlns:a16="http://schemas.microsoft.com/office/drawing/2014/main" id="{338BFBD3-5E6A-6E61-1372-9A1E2B44F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78" name="Groupe 77">
              <a:extLst>
                <a:ext uri="{FF2B5EF4-FFF2-40B4-BE49-F238E27FC236}">
                  <a16:creationId xmlns:a16="http://schemas.microsoft.com/office/drawing/2014/main" id="{76895876-FBE9-6639-9403-9D0882BFA8C5}"/>
                </a:ext>
              </a:extLst>
            </p:cNvPr>
            <p:cNvGrpSpPr/>
            <p:nvPr/>
          </p:nvGrpSpPr>
          <p:grpSpPr>
            <a:xfrm>
              <a:off x="5538670" y="6053846"/>
              <a:ext cx="354832" cy="344389"/>
              <a:chOff x="1933166" y="4885446"/>
              <a:chExt cx="354832" cy="344389"/>
            </a:xfrm>
          </p:grpSpPr>
          <p:sp>
            <p:nvSpPr>
              <p:cNvPr id="79" name="Line 19">
                <a:extLst>
                  <a:ext uri="{FF2B5EF4-FFF2-40B4-BE49-F238E27FC236}">
                    <a16:creationId xmlns:a16="http://schemas.microsoft.com/office/drawing/2014/main" id="{0A58CA56-B155-A1C1-9CE4-56D5D885AF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0" name="Rectangle 49">
                <a:extLst>
                  <a:ext uri="{FF2B5EF4-FFF2-40B4-BE49-F238E27FC236}">
                    <a16:creationId xmlns:a16="http://schemas.microsoft.com/office/drawing/2014/main" id="{F6B908C0-4544-E822-AEC7-69E46D457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166" y="4941688"/>
                <a:ext cx="354832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-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</a:t>
                </a:r>
              </a:p>
            </p:txBody>
          </p:sp>
        </p:grpSp>
        <p:grpSp>
          <p:nvGrpSpPr>
            <p:cNvPr id="81" name="Groupe 80">
              <a:extLst>
                <a:ext uri="{FF2B5EF4-FFF2-40B4-BE49-F238E27FC236}">
                  <a16:creationId xmlns:a16="http://schemas.microsoft.com/office/drawing/2014/main" id="{9D877884-3239-436B-490B-60D2553EDDFB}"/>
                </a:ext>
              </a:extLst>
            </p:cNvPr>
            <p:cNvGrpSpPr/>
            <p:nvPr/>
          </p:nvGrpSpPr>
          <p:grpSpPr>
            <a:xfrm>
              <a:off x="6439135" y="6053846"/>
              <a:ext cx="446203" cy="344389"/>
              <a:chOff x="1887481" y="4885446"/>
              <a:chExt cx="446203" cy="344389"/>
            </a:xfrm>
          </p:grpSpPr>
          <p:sp>
            <p:nvSpPr>
              <p:cNvPr id="82" name="Line 19">
                <a:extLst>
                  <a:ext uri="{FF2B5EF4-FFF2-40B4-BE49-F238E27FC236}">
                    <a16:creationId xmlns:a16="http://schemas.microsoft.com/office/drawing/2014/main" id="{0A064A38-C720-2961-D981-2709D7469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Rectangle 49">
                <a:extLst>
                  <a:ext uri="{FF2B5EF4-FFF2-40B4-BE49-F238E27FC236}">
                    <a16:creationId xmlns:a16="http://schemas.microsoft.com/office/drawing/2014/main" id="{E0399DFB-3521-2B53-C596-B7224ADF3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481" y="4941688"/>
                <a:ext cx="446203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400" kern="0" noProof="0" dirty="0">
                    <a:solidFill>
                      <a:srgbClr val="000000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-</a:t>
                </a: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C8AC182B-7E3B-DED0-7AEF-750033F337DB}"/>
                </a:ext>
              </a:extLst>
            </p:cNvPr>
            <p:cNvGrpSpPr/>
            <p:nvPr/>
          </p:nvGrpSpPr>
          <p:grpSpPr>
            <a:xfrm>
              <a:off x="7409364" y="6053846"/>
              <a:ext cx="391701" cy="344389"/>
              <a:chOff x="1914731" y="4885446"/>
              <a:chExt cx="391701" cy="344389"/>
            </a:xfrm>
          </p:grpSpPr>
          <p:sp>
            <p:nvSpPr>
              <p:cNvPr id="85" name="Line 19">
                <a:extLst>
                  <a:ext uri="{FF2B5EF4-FFF2-40B4-BE49-F238E27FC236}">
                    <a16:creationId xmlns:a16="http://schemas.microsoft.com/office/drawing/2014/main" id="{CECA459F-06C0-A6FC-0EA5-B961F5A79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" name="Rectangle 49">
                <a:extLst>
                  <a:ext uri="{FF2B5EF4-FFF2-40B4-BE49-F238E27FC236}">
                    <a16:creationId xmlns:a16="http://schemas.microsoft.com/office/drawing/2014/main" id="{708CE0F3-3D6A-BE15-B7D7-89591376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0.00</a:t>
                </a:r>
              </a:p>
            </p:txBody>
          </p:sp>
        </p:grpSp>
        <p:grpSp>
          <p:nvGrpSpPr>
            <p:cNvPr id="87" name="Groupe 86">
              <a:extLst>
                <a:ext uri="{FF2B5EF4-FFF2-40B4-BE49-F238E27FC236}">
                  <a16:creationId xmlns:a16="http://schemas.microsoft.com/office/drawing/2014/main" id="{FA453700-F0AB-82D9-7DE5-E00696A15A8B}"/>
                </a:ext>
              </a:extLst>
            </p:cNvPr>
            <p:cNvGrpSpPr/>
            <p:nvPr/>
          </p:nvGrpSpPr>
          <p:grpSpPr>
            <a:xfrm>
              <a:off x="8358845" y="6053846"/>
              <a:ext cx="391701" cy="344389"/>
              <a:chOff x="1914731" y="4885446"/>
              <a:chExt cx="391701" cy="344389"/>
            </a:xfrm>
          </p:grpSpPr>
          <p:sp>
            <p:nvSpPr>
              <p:cNvPr id="88" name="Line 19">
                <a:extLst>
                  <a:ext uri="{FF2B5EF4-FFF2-40B4-BE49-F238E27FC236}">
                    <a16:creationId xmlns:a16="http://schemas.microsoft.com/office/drawing/2014/main" id="{7A0C16A5-DB4D-DFCE-0029-54489EDF3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9" name="Rectangle 49">
                <a:extLst>
                  <a:ext uri="{FF2B5EF4-FFF2-40B4-BE49-F238E27FC236}">
                    <a16:creationId xmlns:a16="http://schemas.microsoft.com/office/drawing/2014/main" id="{B3D61AB0-9991-9873-6495-33681A06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0.25</a:t>
                </a:r>
              </a:p>
            </p:txBody>
          </p:sp>
        </p:grp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251B5E01-6E74-A73B-604D-8063D45A71E2}"/>
                </a:ext>
              </a:extLst>
            </p:cNvPr>
            <p:cNvGrpSpPr/>
            <p:nvPr/>
          </p:nvGrpSpPr>
          <p:grpSpPr>
            <a:xfrm>
              <a:off x="9299897" y="6053846"/>
              <a:ext cx="391701" cy="344389"/>
              <a:chOff x="1914731" y="4885446"/>
              <a:chExt cx="391701" cy="344389"/>
            </a:xfrm>
          </p:grpSpPr>
          <p:sp>
            <p:nvSpPr>
              <p:cNvPr id="91" name="Line 19">
                <a:extLst>
                  <a:ext uri="{FF2B5EF4-FFF2-40B4-BE49-F238E27FC236}">
                    <a16:creationId xmlns:a16="http://schemas.microsoft.com/office/drawing/2014/main" id="{2342EB23-2BC2-4B54-B4FD-D76A01A1E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tangle 49">
                <a:extLst>
                  <a:ext uri="{FF2B5EF4-FFF2-40B4-BE49-F238E27FC236}">
                    <a16:creationId xmlns:a16="http://schemas.microsoft.com/office/drawing/2014/main" id="{0A75E8CF-361C-8A0C-E7FA-96A60D02E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731" y="4941688"/>
                <a:ext cx="39170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Roboto Condensed" panose="02000000000000000000" pitchFamily="2" charset="0"/>
                    <a:cs typeface="Calibri" panose="020F0502020204030204" pitchFamily="34" charset="0"/>
                  </a:rPr>
                  <a:t>0.50</a:t>
                </a:r>
              </a:p>
            </p:txBody>
          </p:sp>
        </p:grpSp>
        <p:sp>
          <p:nvSpPr>
            <p:cNvPr id="169" name="Rectangle 70">
              <a:extLst>
                <a:ext uri="{FF2B5EF4-FFF2-40B4-BE49-F238E27FC236}">
                  <a16:creationId xmlns:a16="http://schemas.microsoft.com/office/drawing/2014/main" id="{B7940708-D0BC-A3C6-0B5B-155793A94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2753" y="6358299"/>
              <a:ext cx="3155397" cy="4399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AA-</a:t>
              </a:r>
              <a:r>
                <a:rPr lang="en-US" sz="1400" b="1" noProof="0" dirty="0" err="1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DNAmTL</a:t>
              </a:r>
              <a:r>
                <a:rPr lang="en-US" sz="1400" b="1" noProof="0" dirty="0">
                  <a:solidFill>
                    <a:srgbClr val="000000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 range normalized</a:t>
              </a: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5338AEAA-9841-DD58-824B-32B0F4EDE85B}"/>
                </a:ext>
              </a:extLst>
            </p:cNvPr>
            <p:cNvSpPr/>
            <p:nvPr/>
          </p:nvSpPr>
          <p:spPr>
            <a:xfrm>
              <a:off x="6880436" y="1687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F32713A5-8269-CA8B-EE19-E09CD41DB5B2}"/>
                </a:ext>
              </a:extLst>
            </p:cNvPr>
            <p:cNvSpPr/>
            <p:nvPr/>
          </p:nvSpPr>
          <p:spPr>
            <a:xfrm>
              <a:off x="7105861" y="23481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ECDE5CFA-31F4-05EF-3EB5-CC851F771C9F}"/>
                </a:ext>
              </a:extLst>
            </p:cNvPr>
            <p:cNvSpPr/>
            <p:nvPr/>
          </p:nvSpPr>
          <p:spPr>
            <a:xfrm>
              <a:off x="7356686" y="2322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F2FC7E73-258C-AA10-00B1-1392EC3E386F}"/>
                </a:ext>
              </a:extLst>
            </p:cNvPr>
            <p:cNvSpPr/>
            <p:nvPr/>
          </p:nvSpPr>
          <p:spPr>
            <a:xfrm>
              <a:off x="7445586" y="24719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3A2736E0-F021-C7FD-8D39-90552C47A816}"/>
                </a:ext>
              </a:extLst>
            </p:cNvPr>
            <p:cNvSpPr/>
            <p:nvPr/>
          </p:nvSpPr>
          <p:spPr>
            <a:xfrm>
              <a:off x="7239211" y="294819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5" name="Ellipse 174">
              <a:extLst>
                <a:ext uri="{FF2B5EF4-FFF2-40B4-BE49-F238E27FC236}">
                  <a16:creationId xmlns:a16="http://schemas.microsoft.com/office/drawing/2014/main" id="{71677234-6F44-76DD-9A66-A2286832A217}"/>
                </a:ext>
              </a:extLst>
            </p:cNvPr>
            <p:cNvSpPr/>
            <p:nvPr/>
          </p:nvSpPr>
          <p:spPr>
            <a:xfrm>
              <a:off x="7439236" y="31355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6" name="Ellipse 175">
              <a:extLst>
                <a:ext uri="{FF2B5EF4-FFF2-40B4-BE49-F238E27FC236}">
                  <a16:creationId xmlns:a16="http://schemas.microsoft.com/office/drawing/2014/main" id="{A321BE74-377C-01D6-ADE7-742252336C8E}"/>
                </a:ext>
              </a:extLst>
            </p:cNvPr>
            <p:cNvSpPr/>
            <p:nvPr/>
          </p:nvSpPr>
          <p:spPr>
            <a:xfrm>
              <a:off x="8013911" y="32466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7" name="Ellipse 176">
              <a:extLst>
                <a:ext uri="{FF2B5EF4-FFF2-40B4-BE49-F238E27FC236}">
                  <a16:creationId xmlns:a16="http://schemas.microsoft.com/office/drawing/2014/main" id="{3C82375B-EB8B-667E-42ED-8C492D060044}"/>
                </a:ext>
              </a:extLst>
            </p:cNvPr>
            <p:cNvSpPr/>
            <p:nvPr/>
          </p:nvSpPr>
          <p:spPr>
            <a:xfrm>
              <a:off x="8464761" y="333872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8" name="Ellipse 177">
              <a:extLst>
                <a:ext uri="{FF2B5EF4-FFF2-40B4-BE49-F238E27FC236}">
                  <a16:creationId xmlns:a16="http://schemas.microsoft.com/office/drawing/2014/main" id="{1AB1D7A2-38EB-47DD-A732-93B400953BF4}"/>
                </a:ext>
              </a:extLst>
            </p:cNvPr>
            <p:cNvSpPr/>
            <p:nvPr/>
          </p:nvSpPr>
          <p:spPr>
            <a:xfrm>
              <a:off x="8661611" y="331014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79" name="Ellipse 178">
              <a:extLst>
                <a:ext uri="{FF2B5EF4-FFF2-40B4-BE49-F238E27FC236}">
                  <a16:creationId xmlns:a16="http://schemas.microsoft.com/office/drawing/2014/main" id="{A40C8DC2-A93E-5A4C-40D0-EE5AEDD88B47}"/>
                </a:ext>
              </a:extLst>
            </p:cNvPr>
            <p:cNvSpPr/>
            <p:nvPr/>
          </p:nvSpPr>
          <p:spPr>
            <a:xfrm>
              <a:off x="8817186" y="168334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0" name="Ellipse 179">
              <a:extLst>
                <a:ext uri="{FF2B5EF4-FFF2-40B4-BE49-F238E27FC236}">
                  <a16:creationId xmlns:a16="http://schemas.microsoft.com/office/drawing/2014/main" id="{48024A4B-7BD2-E4BA-854D-8D879FA20233}"/>
                </a:ext>
              </a:extLst>
            </p:cNvPr>
            <p:cNvSpPr/>
            <p:nvPr/>
          </p:nvSpPr>
          <p:spPr>
            <a:xfrm>
              <a:off x="9039436" y="247391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1" name="Ellipse 180">
              <a:extLst>
                <a:ext uri="{FF2B5EF4-FFF2-40B4-BE49-F238E27FC236}">
                  <a16:creationId xmlns:a16="http://schemas.microsoft.com/office/drawing/2014/main" id="{E625F37D-4E45-4B05-4EAC-47A0C21F95AB}"/>
                </a:ext>
              </a:extLst>
            </p:cNvPr>
            <p:cNvSpPr/>
            <p:nvPr/>
          </p:nvSpPr>
          <p:spPr>
            <a:xfrm>
              <a:off x="8598111" y="234691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2" name="Ellipse 181">
              <a:extLst>
                <a:ext uri="{FF2B5EF4-FFF2-40B4-BE49-F238E27FC236}">
                  <a16:creationId xmlns:a16="http://schemas.microsoft.com/office/drawing/2014/main" id="{B692D7EE-1DA0-0F0A-795C-4069B8DC498E}"/>
                </a:ext>
              </a:extLst>
            </p:cNvPr>
            <p:cNvSpPr/>
            <p:nvPr/>
          </p:nvSpPr>
          <p:spPr>
            <a:xfrm>
              <a:off x="8061536" y="23151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3" name="Ellipse 182">
              <a:extLst>
                <a:ext uri="{FF2B5EF4-FFF2-40B4-BE49-F238E27FC236}">
                  <a16:creationId xmlns:a16="http://schemas.microsoft.com/office/drawing/2014/main" id="{99DA0153-CD49-DFA3-E35B-B04109937F36}"/>
                </a:ext>
              </a:extLst>
            </p:cNvPr>
            <p:cNvSpPr/>
            <p:nvPr/>
          </p:nvSpPr>
          <p:spPr>
            <a:xfrm>
              <a:off x="8610811" y="29469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4" name="Ellipse 183">
              <a:extLst>
                <a:ext uri="{FF2B5EF4-FFF2-40B4-BE49-F238E27FC236}">
                  <a16:creationId xmlns:a16="http://schemas.microsoft.com/office/drawing/2014/main" id="{CE72BFC6-9FBC-49D8-193D-82AB6062A7BA}"/>
                </a:ext>
              </a:extLst>
            </p:cNvPr>
            <p:cNvSpPr/>
            <p:nvPr/>
          </p:nvSpPr>
          <p:spPr>
            <a:xfrm>
              <a:off x="8071061" y="313114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5" name="Ellipse 184">
              <a:extLst>
                <a:ext uri="{FF2B5EF4-FFF2-40B4-BE49-F238E27FC236}">
                  <a16:creationId xmlns:a16="http://schemas.microsoft.com/office/drawing/2014/main" id="{250EC488-EF03-D86C-796E-C82BD5FEB266}"/>
                </a:ext>
              </a:extLst>
            </p:cNvPr>
            <p:cNvSpPr/>
            <p:nvPr/>
          </p:nvSpPr>
          <p:spPr>
            <a:xfrm>
              <a:off x="7728161" y="32517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6" name="Ellipse 185">
              <a:extLst>
                <a:ext uri="{FF2B5EF4-FFF2-40B4-BE49-F238E27FC236}">
                  <a16:creationId xmlns:a16="http://schemas.microsoft.com/office/drawing/2014/main" id="{440AEFA7-D548-0D65-ADB9-13DA7DAE8340}"/>
                </a:ext>
              </a:extLst>
            </p:cNvPr>
            <p:cNvSpPr/>
            <p:nvPr/>
          </p:nvSpPr>
          <p:spPr>
            <a:xfrm>
              <a:off x="7998036" y="33406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89" name="Ellipse 188">
              <a:extLst>
                <a:ext uri="{FF2B5EF4-FFF2-40B4-BE49-F238E27FC236}">
                  <a16:creationId xmlns:a16="http://schemas.microsoft.com/office/drawing/2014/main" id="{EA41267F-0468-5412-003F-CEA7975280BC}"/>
                </a:ext>
              </a:extLst>
            </p:cNvPr>
            <p:cNvSpPr/>
            <p:nvPr/>
          </p:nvSpPr>
          <p:spPr>
            <a:xfrm>
              <a:off x="9285498" y="356017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0" name="Ellipse 189">
              <a:extLst>
                <a:ext uri="{FF2B5EF4-FFF2-40B4-BE49-F238E27FC236}">
                  <a16:creationId xmlns:a16="http://schemas.microsoft.com/office/drawing/2014/main" id="{8AB7A393-9AD0-A768-C7FB-5007537826A0}"/>
                </a:ext>
              </a:extLst>
            </p:cNvPr>
            <p:cNvSpPr/>
            <p:nvPr/>
          </p:nvSpPr>
          <p:spPr>
            <a:xfrm>
              <a:off x="8835442" y="389831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1" name="Ellipse 190">
              <a:extLst>
                <a:ext uri="{FF2B5EF4-FFF2-40B4-BE49-F238E27FC236}">
                  <a16:creationId xmlns:a16="http://schemas.microsoft.com/office/drawing/2014/main" id="{0744DF41-7984-2BE5-D67B-739054AA6A32}"/>
                </a:ext>
              </a:extLst>
            </p:cNvPr>
            <p:cNvSpPr/>
            <p:nvPr/>
          </p:nvSpPr>
          <p:spPr>
            <a:xfrm>
              <a:off x="8754479" y="399594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2" name="Ellipse 191">
              <a:extLst>
                <a:ext uri="{FF2B5EF4-FFF2-40B4-BE49-F238E27FC236}">
                  <a16:creationId xmlns:a16="http://schemas.microsoft.com/office/drawing/2014/main" id="{5A84E39B-B4B6-172E-352B-E602ACB5E170}"/>
                </a:ext>
              </a:extLst>
            </p:cNvPr>
            <p:cNvSpPr/>
            <p:nvPr/>
          </p:nvSpPr>
          <p:spPr>
            <a:xfrm>
              <a:off x="8430629" y="403642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3" name="Ellipse 192">
              <a:extLst>
                <a:ext uri="{FF2B5EF4-FFF2-40B4-BE49-F238E27FC236}">
                  <a16:creationId xmlns:a16="http://schemas.microsoft.com/office/drawing/2014/main" id="{1D960026-F1EC-CC8B-C84C-DDF1FBB3E96F}"/>
                </a:ext>
              </a:extLst>
            </p:cNvPr>
            <p:cNvSpPr/>
            <p:nvPr/>
          </p:nvSpPr>
          <p:spPr>
            <a:xfrm>
              <a:off x="8242510" y="39888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4" name="Ellipse 193">
              <a:extLst>
                <a:ext uri="{FF2B5EF4-FFF2-40B4-BE49-F238E27FC236}">
                  <a16:creationId xmlns:a16="http://schemas.microsoft.com/office/drawing/2014/main" id="{EBE42999-DD28-FA89-1FCE-47C5B184F172}"/>
                </a:ext>
              </a:extLst>
            </p:cNvPr>
            <p:cNvSpPr/>
            <p:nvPr/>
          </p:nvSpPr>
          <p:spPr>
            <a:xfrm>
              <a:off x="7897229" y="38340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5" name="Ellipse 194">
              <a:extLst>
                <a:ext uri="{FF2B5EF4-FFF2-40B4-BE49-F238E27FC236}">
                  <a16:creationId xmlns:a16="http://schemas.microsoft.com/office/drawing/2014/main" id="{A89677F8-DD8D-3E00-CB17-B36C19452E48}"/>
                </a:ext>
              </a:extLst>
            </p:cNvPr>
            <p:cNvSpPr/>
            <p:nvPr/>
          </p:nvSpPr>
          <p:spPr>
            <a:xfrm>
              <a:off x="7973429" y="42054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6" name="Ellipse 195">
              <a:extLst>
                <a:ext uri="{FF2B5EF4-FFF2-40B4-BE49-F238E27FC236}">
                  <a16:creationId xmlns:a16="http://schemas.microsoft.com/office/drawing/2014/main" id="{A5450367-2D5B-8C60-BECA-E0C98F08ABD5}"/>
                </a:ext>
              </a:extLst>
            </p:cNvPr>
            <p:cNvSpPr/>
            <p:nvPr/>
          </p:nvSpPr>
          <p:spPr>
            <a:xfrm>
              <a:off x="7518611" y="41031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7" name="Ellipse 196">
              <a:extLst>
                <a:ext uri="{FF2B5EF4-FFF2-40B4-BE49-F238E27FC236}">
                  <a16:creationId xmlns:a16="http://schemas.microsoft.com/office/drawing/2014/main" id="{DEC3C344-75F1-1E23-7A40-507DFEA287C2}"/>
                </a:ext>
              </a:extLst>
            </p:cNvPr>
            <p:cNvSpPr/>
            <p:nvPr/>
          </p:nvSpPr>
          <p:spPr>
            <a:xfrm>
              <a:off x="6999498" y="40911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8" name="Ellipse 197">
              <a:extLst>
                <a:ext uri="{FF2B5EF4-FFF2-40B4-BE49-F238E27FC236}">
                  <a16:creationId xmlns:a16="http://schemas.microsoft.com/office/drawing/2014/main" id="{830A698C-EC62-BAD3-7DF8-EABF14027C60}"/>
                </a:ext>
              </a:extLst>
            </p:cNvPr>
            <p:cNvSpPr/>
            <p:nvPr/>
          </p:nvSpPr>
          <p:spPr>
            <a:xfrm>
              <a:off x="7104273" y="42531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199" name="Ellipse 198">
              <a:extLst>
                <a:ext uri="{FF2B5EF4-FFF2-40B4-BE49-F238E27FC236}">
                  <a16:creationId xmlns:a16="http://schemas.microsoft.com/office/drawing/2014/main" id="{3BBB5673-C634-1512-C48B-25F01E82D529}"/>
                </a:ext>
              </a:extLst>
            </p:cNvPr>
            <p:cNvSpPr/>
            <p:nvPr/>
          </p:nvSpPr>
          <p:spPr>
            <a:xfrm>
              <a:off x="7256673" y="426740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0" name="Ellipse 199">
              <a:extLst>
                <a:ext uri="{FF2B5EF4-FFF2-40B4-BE49-F238E27FC236}">
                  <a16:creationId xmlns:a16="http://schemas.microsoft.com/office/drawing/2014/main" id="{D1F54621-1DC4-4CB2-D16E-0F592B34A22F}"/>
                </a:ext>
              </a:extLst>
            </p:cNvPr>
            <p:cNvSpPr/>
            <p:nvPr/>
          </p:nvSpPr>
          <p:spPr>
            <a:xfrm>
              <a:off x="7320967" y="347445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1" name="Ellipse 200">
              <a:extLst>
                <a:ext uri="{FF2B5EF4-FFF2-40B4-BE49-F238E27FC236}">
                  <a16:creationId xmlns:a16="http://schemas.microsoft.com/office/drawing/2014/main" id="{29DE6A94-431A-6973-FC32-2891BEE4F86E}"/>
                </a:ext>
              </a:extLst>
            </p:cNvPr>
            <p:cNvSpPr/>
            <p:nvPr/>
          </p:nvSpPr>
          <p:spPr>
            <a:xfrm>
              <a:off x="7311442" y="364590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2" name="Ellipse 201">
              <a:extLst>
                <a:ext uri="{FF2B5EF4-FFF2-40B4-BE49-F238E27FC236}">
                  <a16:creationId xmlns:a16="http://schemas.microsoft.com/office/drawing/2014/main" id="{EC807DF1-D08F-48EA-165A-08768B922651}"/>
                </a:ext>
              </a:extLst>
            </p:cNvPr>
            <p:cNvSpPr/>
            <p:nvPr/>
          </p:nvSpPr>
          <p:spPr>
            <a:xfrm>
              <a:off x="7318586" y="37197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3" name="Ellipse 202">
              <a:extLst>
                <a:ext uri="{FF2B5EF4-FFF2-40B4-BE49-F238E27FC236}">
                  <a16:creationId xmlns:a16="http://schemas.microsoft.com/office/drawing/2014/main" id="{AA9E2B25-3FF8-ADFB-041A-0E13345A80B5}"/>
                </a:ext>
              </a:extLst>
            </p:cNvPr>
            <p:cNvSpPr/>
            <p:nvPr/>
          </p:nvSpPr>
          <p:spPr>
            <a:xfrm>
              <a:off x="7318586" y="382687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4" name="Ellipse 203">
              <a:extLst>
                <a:ext uri="{FF2B5EF4-FFF2-40B4-BE49-F238E27FC236}">
                  <a16:creationId xmlns:a16="http://schemas.microsoft.com/office/drawing/2014/main" id="{3B75A45A-68AC-AFF6-33C1-590C7C89832A}"/>
                </a:ext>
              </a:extLst>
            </p:cNvPr>
            <p:cNvSpPr/>
            <p:nvPr/>
          </p:nvSpPr>
          <p:spPr>
            <a:xfrm>
              <a:off x="6863767" y="389593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5" name="Ellipse 204">
              <a:extLst>
                <a:ext uri="{FF2B5EF4-FFF2-40B4-BE49-F238E27FC236}">
                  <a16:creationId xmlns:a16="http://schemas.microsoft.com/office/drawing/2014/main" id="{B48A8F8E-2676-8472-E7BA-A45A8A596AFD}"/>
                </a:ext>
              </a:extLst>
            </p:cNvPr>
            <p:cNvSpPr/>
            <p:nvPr/>
          </p:nvSpPr>
          <p:spPr>
            <a:xfrm>
              <a:off x="6811380" y="36720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6" name="Ellipse 205">
              <a:extLst>
                <a:ext uri="{FF2B5EF4-FFF2-40B4-BE49-F238E27FC236}">
                  <a16:creationId xmlns:a16="http://schemas.microsoft.com/office/drawing/2014/main" id="{3BC84C66-A482-3F21-DB6F-5C6B9434A604}"/>
                </a:ext>
              </a:extLst>
            </p:cNvPr>
            <p:cNvSpPr/>
            <p:nvPr/>
          </p:nvSpPr>
          <p:spPr>
            <a:xfrm>
              <a:off x="6358942" y="380068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7" name="Ellipse 206">
              <a:extLst>
                <a:ext uri="{FF2B5EF4-FFF2-40B4-BE49-F238E27FC236}">
                  <a16:creationId xmlns:a16="http://schemas.microsoft.com/office/drawing/2014/main" id="{B2ED3334-14E0-378B-43E9-52EA9447933E}"/>
                </a:ext>
              </a:extLst>
            </p:cNvPr>
            <p:cNvSpPr/>
            <p:nvPr/>
          </p:nvSpPr>
          <p:spPr>
            <a:xfrm>
              <a:off x="6225592" y="39173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8" name="Ellipse 207">
              <a:extLst>
                <a:ext uri="{FF2B5EF4-FFF2-40B4-BE49-F238E27FC236}">
                  <a16:creationId xmlns:a16="http://schemas.microsoft.com/office/drawing/2014/main" id="{85D0615F-C1E9-9CF7-4C18-2E8D5551DCA0}"/>
                </a:ext>
              </a:extLst>
            </p:cNvPr>
            <p:cNvSpPr/>
            <p:nvPr/>
          </p:nvSpPr>
          <p:spPr>
            <a:xfrm>
              <a:off x="7161424" y="4062620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09" name="Ellipse 208">
              <a:extLst>
                <a:ext uri="{FF2B5EF4-FFF2-40B4-BE49-F238E27FC236}">
                  <a16:creationId xmlns:a16="http://schemas.microsoft.com/office/drawing/2014/main" id="{28C9FCC3-C050-D995-F6F9-9111DD36E079}"/>
                </a:ext>
              </a:extLst>
            </p:cNvPr>
            <p:cNvSpPr/>
            <p:nvPr/>
          </p:nvSpPr>
          <p:spPr>
            <a:xfrm>
              <a:off x="7861511" y="477223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0" name="Ellipse 209">
              <a:extLst>
                <a:ext uri="{FF2B5EF4-FFF2-40B4-BE49-F238E27FC236}">
                  <a16:creationId xmlns:a16="http://schemas.microsoft.com/office/drawing/2014/main" id="{43B5E16E-A7CE-F924-3E58-4543E41B1D43}"/>
                </a:ext>
              </a:extLst>
            </p:cNvPr>
            <p:cNvSpPr/>
            <p:nvPr/>
          </p:nvSpPr>
          <p:spPr>
            <a:xfrm>
              <a:off x="7900405" y="354548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1" name="Ellipse 210">
              <a:extLst>
                <a:ext uri="{FF2B5EF4-FFF2-40B4-BE49-F238E27FC236}">
                  <a16:creationId xmlns:a16="http://schemas.microsoft.com/office/drawing/2014/main" id="{77591064-018A-6253-DD2B-BD3D4C84C00C}"/>
                </a:ext>
              </a:extLst>
            </p:cNvPr>
            <p:cNvSpPr/>
            <p:nvPr/>
          </p:nvSpPr>
          <p:spPr>
            <a:xfrm>
              <a:off x="6940761" y="35240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2" name="Ellipse 211">
              <a:extLst>
                <a:ext uri="{FF2B5EF4-FFF2-40B4-BE49-F238E27FC236}">
                  <a16:creationId xmlns:a16="http://schemas.microsoft.com/office/drawing/2014/main" id="{27207C87-04D6-C8BE-1058-7B99F509FB90}"/>
                </a:ext>
              </a:extLst>
            </p:cNvPr>
            <p:cNvSpPr/>
            <p:nvPr/>
          </p:nvSpPr>
          <p:spPr>
            <a:xfrm>
              <a:off x="5631073" y="331450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3" name="Ellipse 212">
              <a:extLst>
                <a:ext uri="{FF2B5EF4-FFF2-40B4-BE49-F238E27FC236}">
                  <a16:creationId xmlns:a16="http://schemas.microsoft.com/office/drawing/2014/main" id="{7B6923C4-04DF-9E52-EBB1-F8EDD81F176C}"/>
                </a:ext>
              </a:extLst>
            </p:cNvPr>
            <p:cNvSpPr/>
            <p:nvPr/>
          </p:nvSpPr>
          <p:spPr>
            <a:xfrm>
              <a:off x="6554998" y="38288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4" name="Ellipse 213">
              <a:extLst>
                <a:ext uri="{FF2B5EF4-FFF2-40B4-BE49-F238E27FC236}">
                  <a16:creationId xmlns:a16="http://schemas.microsoft.com/office/drawing/2014/main" id="{FEA6DA86-DF3C-561F-91C6-1E0BDFB42A61}"/>
                </a:ext>
              </a:extLst>
            </p:cNvPr>
            <p:cNvSpPr/>
            <p:nvPr/>
          </p:nvSpPr>
          <p:spPr>
            <a:xfrm>
              <a:off x="7064585" y="367645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5" name="Ellipse 214">
              <a:extLst>
                <a:ext uri="{FF2B5EF4-FFF2-40B4-BE49-F238E27FC236}">
                  <a16:creationId xmlns:a16="http://schemas.microsoft.com/office/drawing/2014/main" id="{DF4A0529-CE47-E8E9-ABB7-6C6A1ABEE0FC}"/>
                </a:ext>
              </a:extLst>
            </p:cNvPr>
            <p:cNvSpPr/>
            <p:nvPr/>
          </p:nvSpPr>
          <p:spPr>
            <a:xfrm>
              <a:off x="7245560" y="398839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6" name="Ellipse 215">
              <a:extLst>
                <a:ext uri="{FF2B5EF4-FFF2-40B4-BE49-F238E27FC236}">
                  <a16:creationId xmlns:a16="http://schemas.microsoft.com/office/drawing/2014/main" id="{2AB5C03B-250C-3AFF-9EBA-8DEEBA9B5468}"/>
                </a:ext>
              </a:extLst>
            </p:cNvPr>
            <p:cNvSpPr/>
            <p:nvPr/>
          </p:nvSpPr>
          <p:spPr>
            <a:xfrm>
              <a:off x="7257467" y="408840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7" name="Ellipse 216">
              <a:extLst>
                <a:ext uri="{FF2B5EF4-FFF2-40B4-BE49-F238E27FC236}">
                  <a16:creationId xmlns:a16="http://schemas.microsoft.com/office/drawing/2014/main" id="{DA2C5639-EDCE-8BF6-DFA9-402F107DB219}"/>
                </a:ext>
              </a:extLst>
            </p:cNvPr>
            <p:cNvSpPr/>
            <p:nvPr/>
          </p:nvSpPr>
          <p:spPr>
            <a:xfrm>
              <a:off x="7333667" y="40622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8" name="Ellipse 217">
              <a:extLst>
                <a:ext uri="{FF2B5EF4-FFF2-40B4-BE49-F238E27FC236}">
                  <a16:creationId xmlns:a16="http://schemas.microsoft.com/office/drawing/2014/main" id="{6178BDCC-E694-37BC-A105-0228C13CD22A}"/>
                </a:ext>
              </a:extLst>
            </p:cNvPr>
            <p:cNvSpPr/>
            <p:nvPr/>
          </p:nvSpPr>
          <p:spPr>
            <a:xfrm>
              <a:off x="7086017" y="40383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19" name="Ellipse 218">
              <a:extLst>
                <a:ext uri="{FF2B5EF4-FFF2-40B4-BE49-F238E27FC236}">
                  <a16:creationId xmlns:a16="http://schemas.microsoft.com/office/drawing/2014/main" id="{4E708C75-DE87-3DC5-D8F2-217B5227C03D}"/>
                </a:ext>
              </a:extLst>
            </p:cNvPr>
            <p:cNvSpPr/>
            <p:nvPr/>
          </p:nvSpPr>
          <p:spPr>
            <a:xfrm>
              <a:off x="7347954" y="39002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0" name="Ellipse 219">
              <a:extLst>
                <a:ext uri="{FF2B5EF4-FFF2-40B4-BE49-F238E27FC236}">
                  <a16:creationId xmlns:a16="http://schemas.microsoft.com/office/drawing/2014/main" id="{7F61B9F1-4085-1AB1-216C-2ABA0839FFA7}"/>
                </a:ext>
              </a:extLst>
            </p:cNvPr>
            <p:cNvSpPr/>
            <p:nvPr/>
          </p:nvSpPr>
          <p:spPr>
            <a:xfrm>
              <a:off x="7455110" y="383599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1" name="Ellipse 220">
              <a:extLst>
                <a:ext uri="{FF2B5EF4-FFF2-40B4-BE49-F238E27FC236}">
                  <a16:creationId xmlns:a16="http://schemas.microsoft.com/office/drawing/2014/main" id="{9C88AD4B-EAD4-4789-C4B2-9002CFB8E2B2}"/>
                </a:ext>
              </a:extLst>
            </p:cNvPr>
            <p:cNvSpPr/>
            <p:nvPr/>
          </p:nvSpPr>
          <p:spPr>
            <a:xfrm>
              <a:off x="7509881" y="38621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3" name="Ellipse 222">
              <a:extLst>
                <a:ext uri="{FF2B5EF4-FFF2-40B4-BE49-F238E27FC236}">
                  <a16:creationId xmlns:a16="http://schemas.microsoft.com/office/drawing/2014/main" id="{0D24D68A-EC34-E1B6-64C6-468EC4581EEF}"/>
                </a:ext>
              </a:extLst>
            </p:cNvPr>
            <p:cNvSpPr/>
            <p:nvPr/>
          </p:nvSpPr>
          <p:spPr>
            <a:xfrm>
              <a:off x="7676566" y="399077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4" name="Ellipse 223">
              <a:extLst>
                <a:ext uri="{FF2B5EF4-FFF2-40B4-BE49-F238E27FC236}">
                  <a16:creationId xmlns:a16="http://schemas.microsoft.com/office/drawing/2014/main" id="{94C3F0BE-EF34-21AA-3735-E1A33EBA2D66}"/>
                </a:ext>
              </a:extLst>
            </p:cNvPr>
            <p:cNvSpPr/>
            <p:nvPr/>
          </p:nvSpPr>
          <p:spPr>
            <a:xfrm>
              <a:off x="7700379" y="4202705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B59AF7D4-E51E-1319-6AF3-C519C406EC83}"/>
                </a:ext>
              </a:extLst>
            </p:cNvPr>
            <p:cNvSpPr/>
            <p:nvPr/>
          </p:nvSpPr>
          <p:spPr>
            <a:xfrm>
              <a:off x="7659898" y="425509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6" name="Ellipse 225">
              <a:extLst>
                <a:ext uri="{FF2B5EF4-FFF2-40B4-BE49-F238E27FC236}">
                  <a16:creationId xmlns:a16="http://schemas.microsoft.com/office/drawing/2014/main" id="{993B8F34-CA24-224F-A864-88F3714A1A14}"/>
                </a:ext>
              </a:extLst>
            </p:cNvPr>
            <p:cNvSpPr/>
            <p:nvPr/>
          </p:nvSpPr>
          <p:spPr>
            <a:xfrm>
              <a:off x="7995654" y="409793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7" name="Ellipse 226">
              <a:extLst>
                <a:ext uri="{FF2B5EF4-FFF2-40B4-BE49-F238E27FC236}">
                  <a16:creationId xmlns:a16="http://schemas.microsoft.com/office/drawing/2014/main" id="{BBE39274-DFFC-B5DD-F992-080215CC85CF}"/>
                </a:ext>
              </a:extLst>
            </p:cNvPr>
            <p:cNvSpPr/>
            <p:nvPr/>
          </p:nvSpPr>
          <p:spPr>
            <a:xfrm>
              <a:off x="8055185" y="41050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8" name="Ellipse 227">
              <a:extLst>
                <a:ext uri="{FF2B5EF4-FFF2-40B4-BE49-F238E27FC236}">
                  <a16:creationId xmlns:a16="http://schemas.microsoft.com/office/drawing/2014/main" id="{D258D708-79D4-941B-B671-8E05B8467BB6}"/>
                </a:ext>
              </a:extLst>
            </p:cNvPr>
            <p:cNvSpPr/>
            <p:nvPr/>
          </p:nvSpPr>
          <p:spPr>
            <a:xfrm>
              <a:off x="8243304" y="42574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29" name="Ellipse 228">
              <a:extLst>
                <a:ext uri="{FF2B5EF4-FFF2-40B4-BE49-F238E27FC236}">
                  <a16:creationId xmlns:a16="http://schemas.microsoft.com/office/drawing/2014/main" id="{6A5004BB-E932-B975-00D0-2B1F79661246}"/>
                </a:ext>
              </a:extLst>
            </p:cNvPr>
            <p:cNvSpPr/>
            <p:nvPr/>
          </p:nvSpPr>
          <p:spPr>
            <a:xfrm>
              <a:off x="8452854" y="391695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0" name="Ellipse 229">
              <a:extLst>
                <a:ext uri="{FF2B5EF4-FFF2-40B4-BE49-F238E27FC236}">
                  <a16:creationId xmlns:a16="http://schemas.microsoft.com/office/drawing/2014/main" id="{E8D0EED7-831F-1012-13E9-0636B9D4787F}"/>
                </a:ext>
              </a:extLst>
            </p:cNvPr>
            <p:cNvSpPr/>
            <p:nvPr/>
          </p:nvSpPr>
          <p:spPr>
            <a:xfrm>
              <a:off x="8645736" y="3707404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1" name="Ellipse 230">
              <a:extLst>
                <a:ext uri="{FF2B5EF4-FFF2-40B4-BE49-F238E27FC236}">
                  <a16:creationId xmlns:a16="http://schemas.microsoft.com/office/drawing/2014/main" id="{1892D94F-43DF-98D0-8F49-B1307E6420C0}"/>
                </a:ext>
              </a:extLst>
            </p:cNvPr>
            <p:cNvSpPr/>
            <p:nvPr/>
          </p:nvSpPr>
          <p:spPr>
            <a:xfrm>
              <a:off x="8862429" y="364549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2" name="Ellipse 231">
              <a:extLst>
                <a:ext uri="{FF2B5EF4-FFF2-40B4-BE49-F238E27FC236}">
                  <a16:creationId xmlns:a16="http://schemas.microsoft.com/office/drawing/2014/main" id="{BB76F7A6-A755-F61F-6FEC-30F883E87D14}"/>
                </a:ext>
              </a:extLst>
            </p:cNvPr>
            <p:cNvSpPr/>
            <p:nvPr/>
          </p:nvSpPr>
          <p:spPr>
            <a:xfrm>
              <a:off x="8898148" y="347880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3" name="Ellipse 232">
              <a:extLst>
                <a:ext uri="{FF2B5EF4-FFF2-40B4-BE49-F238E27FC236}">
                  <a16:creationId xmlns:a16="http://schemas.microsoft.com/office/drawing/2014/main" id="{4ECBD5C6-41C5-F0E0-9AF7-AC4C5701C75D}"/>
                </a:ext>
              </a:extLst>
            </p:cNvPr>
            <p:cNvSpPr/>
            <p:nvPr/>
          </p:nvSpPr>
          <p:spPr>
            <a:xfrm>
              <a:off x="8767179" y="390504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4" name="Ellipse 233">
              <a:extLst>
                <a:ext uri="{FF2B5EF4-FFF2-40B4-BE49-F238E27FC236}">
                  <a16:creationId xmlns:a16="http://schemas.microsoft.com/office/drawing/2014/main" id="{0BB22876-477B-8687-480B-E64B6480B50A}"/>
                </a:ext>
              </a:extLst>
            </p:cNvPr>
            <p:cNvSpPr/>
            <p:nvPr/>
          </p:nvSpPr>
          <p:spPr>
            <a:xfrm>
              <a:off x="8724317" y="380265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5" name="Ellipse 234">
              <a:extLst>
                <a:ext uri="{FF2B5EF4-FFF2-40B4-BE49-F238E27FC236}">
                  <a16:creationId xmlns:a16="http://schemas.microsoft.com/office/drawing/2014/main" id="{3DE44BAF-95A0-57AE-FE8A-D9F390FD81EC}"/>
                </a:ext>
              </a:extLst>
            </p:cNvPr>
            <p:cNvSpPr/>
            <p:nvPr/>
          </p:nvSpPr>
          <p:spPr>
            <a:xfrm>
              <a:off x="7533692" y="479325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6" name="Ellipse 235">
              <a:extLst>
                <a:ext uri="{FF2B5EF4-FFF2-40B4-BE49-F238E27FC236}">
                  <a16:creationId xmlns:a16="http://schemas.microsoft.com/office/drawing/2014/main" id="{7F025B2C-570F-3B6C-2623-1116D65B5506}"/>
                </a:ext>
              </a:extLst>
            </p:cNvPr>
            <p:cNvSpPr/>
            <p:nvPr/>
          </p:nvSpPr>
          <p:spPr>
            <a:xfrm>
              <a:off x="7154280" y="352445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7" name="Ellipse 236">
              <a:extLst>
                <a:ext uri="{FF2B5EF4-FFF2-40B4-BE49-F238E27FC236}">
                  <a16:creationId xmlns:a16="http://schemas.microsoft.com/office/drawing/2014/main" id="{75B30052-A80C-D9DB-382E-87FD29FD22A2}"/>
                </a:ext>
              </a:extLst>
            </p:cNvPr>
            <p:cNvSpPr/>
            <p:nvPr/>
          </p:nvSpPr>
          <p:spPr>
            <a:xfrm>
              <a:off x="8533816" y="519568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8" name="Ellipse 237">
              <a:extLst>
                <a:ext uri="{FF2B5EF4-FFF2-40B4-BE49-F238E27FC236}">
                  <a16:creationId xmlns:a16="http://schemas.microsoft.com/office/drawing/2014/main" id="{DECDDAA5-E6BD-4621-55D4-737E94095C1F}"/>
                </a:ext>
              </a:extLst>
            </p:cNvPr>
            <p:cNvSpPr/>
            <p:nvPr/>
          </p:nvSpPr>
          <p:spPr>
            <a:xfrm>
              <a:off x="8300453" y="4831355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39" name="Ellipse 238">
              <a:extLst>
                <a:ext uri="{FF2B5EF4-FFF2-40B4-BE49-F238E27FC236}">
                  <a16:creationId xmlns:a16="http://schemas.microsoft.com/office/drawing/2014/main" id="{B863FC05-BEBC-9091-1CA8-6DF0C37E3E00}"/>
                </a:ext>
              </a:extLst>
            </p:cNvPr>
            <p:cNvSpPr/>
            <p:nvPr/>
          </p:nvSpPr>
          <p:spPr>
            <a:xfrm>
              <a:off x="8262353" y="509567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0" name="Ellipse 239">
              <a:extLst>
                <a:ext uri="{FF2B5EF4-FFF2-40B4-BE49-F238E27FC236}">
                  <a16:creationId xmlns:a16="http://schemas.microsoft.com/office/drawing/2014/main" id="{734D1B97-A78D-79A2-29E0-031704E4BBEA}"/>
                </a:ext>
              </a:extLst>
            </p:cNvPr>
            <p:cNvSpPr/>
            <p:nvPr/>
          </p:nvSpPr>
          <p:spPr>
            <a:xfrm>
              <a:off x="8152816" y="5050430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1" name="Ellipse 240">
              <a:extLst>
                <a:ext uri="{FF2B5EF4-FFF2-40B4-BE49-F238E27FC236}">
                  <a16:creationId xmlns:a16="http://schemas.microsoft.com/office/drawing/2014/main" id="{BFD1DF4A-BB43-F2D3-9CCB-4267F9B693C2}"/>
                </a:ext>
              </a:extLst>
            </p:cNvPr>
            <p:cNvSpPr/>
            <p:nvPr/>
          </p:nvSpPr>
          <p:spPr>
            <a:xfrm>
              <a:off x="7930566" y="499368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2" name="Ellipse 241">
              <a:extLst>
                <a:ext uri="{FF2B5EF4-FFF2-40B4-BE49-F238E27FC236}">
                  <a16:creationId xmlns:a16="http://schemas.microsoft.com/office/drawing/2014/main" id="{D9E8467F-4AA2-22D3-7CF6-DBB7E01AABAC}"/>
                </a:ext>
              </a:extLst>
            </p:cNvPr>
            <p:cNvSpPr/>
            <p:nvPr/>
          </p:nvSpPr>
          <p:spPr>
            <a:xfrm>
              <a:off x="7952791" y="499566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AA961197-A23B-40C4-2E6C-417FC119C6D4}"/>
                </a:ext>
              </a:extLst>
            </p:cNvPr>
            <p:cNvSpPr/>
            <p:nvPr/>
          </p:nvSpPr>
          <p:spPr>
            <a:xfrm>
              <a:off x="7130468" y="484128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4" name="Ellipse 243">
              <a:extLst>
                <a:ext uri="{FF2B5EF4-FFF2-40B4-BE49-F238E27FC236}">
                  <a16:creationId xmlns:a16="http://schemas.microsoft.com/office/drawing/2014/main" id="{3B3C7077-8B1F-7450-4039-D72B6163B329}"/>
                </a:ext>
              </a:extLst>
            </p:cNvPr>
            <p:cNvSpPr/>
            <p:nvPr/>
          </p:nvSpPr>
          <p:spPr>
            <a:xfrm>
              <a:off x="7232861" y="483890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5" name="Ellipse 244">
              <a:extLst>
                <a:ext uri="{FF2B5EF4-FFF2-40B4-BE49-F238E27FC236}">
                  <a16:creationId xmlns:a16="http://schemas.microsoft.com/office/drawing/2014/main" id="{7A715AF8-1A36-CE91-8BBC-48330CE10ABC}"/>
                </a:ext>
              </a:extLst>
            </p:cNvPr>
            <p:cNvSpPr/>
            <p:nvPr/>
          </p:nvSpPr>
          <p:spPr>
            <a:xfrm>
              <a:off x="7344780" y="488177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6" name="Ellipse 245">
              <a:extLst>
                <a:ext uri="{FF2B5EF4-FFF2-40B4-BE49-F238E27FC236}">
                  <a16:creationId xmlns:a16="http://schemas.microsoft.com/office/drawing/2014/main" id="{5E2B58CB-B270-444B-9D38-9719CC04955B}"/>
                </a:ext>
              </a:extLst>
            </p:cNvPr>
            <p:cNvSpPr/>
            <p:nvPr/>
          </p:nvSpPr>
          <p:spPr>
            <a:xfrm>
              <a:off x="7513848" y="488415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7" name="Ellipse 246">
              <a:extLst>
                <a:ext uri="{FF2B5EF4-FFF2-40B4-BE49-F238E27FC236}">
                  <a16:creationId xmlns:a16="http://schemas.microsoft.com/office/drawing/2014/main" id="{C85E1641-0451-910C-DE5B-A7B224F8E89E}"/>
                </a:ext>
              </a:extLst>
            </p:cNvPr>
            <p:cNvSpPr/>
            <p:nvPr/>
          </p:nvSpPr>
          <p:spPr>
            <a:xfrm>
              <a:off x="7635292" y="495797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8" name="Ellipse 247">
              <a:extLst>
                <a:ext uri="{FF2B5EF4-FFF2-40B4-BE49-F238E27FC236}">
                  <a16:creationId xmlns:a16="http://schemas.microsoft.com/office/drawing/2014/main" id="{A0AE2F38-C5FC-3DD2-0F9C-481C29C41FBC}"/>
                </a:ext>
              </a:extLst>
            </p:cNvPr>
            <p:cNvSpPr/>
            <p:nvPr/>
          </p:nvSpPr>
          <p:spPr>
            <a:xfrm>
              <a:off x="8054392" y="487938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49" name="Ellipse 248">
              <a:extLst>
                <a:ext uri="{FF2B5EF4-FFF2-40B4-BE49-F238E27FC236}">
                  <a16:creationId xmlns:a16="http://schemas.microsoft.com/office/drawing/2014/main" id="{0390CBF2-B7DE-5FB4-0A53-83E3B3079068}"/>
                </a:ext>
              </a:extLst>
            </p:cNvPr>
            <p:cNvSpPr/>
            <p:nvPr/>
          </p:nvSpPr>
          <p:spPr>
            <a:xfrm>
              <a:off x="8697329" y="48651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0" name="Ellipse 249">
              <a:extLst>
                <a:ext uri="{FF2B5EF4-FFF2-40B4-BE49-F238E27FC236}">
                  <a16:creationId xmlns:a16="http://schemas.microsoft.com/office/drawing/2014/main" id="{6480414F-4614-967B-B154-99DAECBD51BD}"/>
                </a:ext>
              </a:extLst>
            </p:cNvPr>
            <p:cNvSpPr/>
            <p:nvPr/>
          </p:nvSpPr>
          <p:spPr>
            <a:xfrm>
              <a:off x="9264067" y="479128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1" name="Ellipse 250">
              <a:extLst>
                <a:ext uri="{FF2B5EF4-FFF2-40B4-BE49-F238E27FC236}">
                  <a16:creationId xmlns:a16="http://schemas.microsoft.com/office/drawing/2014/main" id="{F9B9501A-5369-1043-F7F8-7C46DE4B743C}"/>
                </a:ext>
              </a:extLst>
            </p:cNvPr>
            <p:cNvSpPr/>
            <p:nvPr/>
          </p:nvSpPr>
          <p:spPr>
            <a:xfrm>
              <a:off x="9078330" y="510560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2" name="Ellipse 251">
              <a:extLst>
                <a:ext uri="{FF2B5EF4-FFF2-40B4-BE49-F238E27FC236}">
                  <a16:creationId xmlns:a16="http://schemas.microsoft.com/office/drawing/2014/main" id="{A429C5A8-EF4A-3A97-14B1-D6CD1237E16D}"/>
                </a:ext>
              </a:extLst>
            </p:cNvPr>
            <p:cNvSpPr/>
            <p:nvPr/>
          </p:nvSpPr>
          <p:spPr>
            <a:xfrm>
              <a:off x="8573505" y="51579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3" name="Ellipse 252">
              <a:extLst>
                <a:ext uri="{FF2B5EF4-FFF2-40B4-BE49-F238E27FC236}">
                  <a16:creationId xmlns:a16="http://schemas.microsoft.com/office/drawing/2014/main" id="{33CC2F0E-0334-7274-EC00-FAC99DC82FB6}"/>
                </a:ext>
              </a:extLst>
            </p:cNvPr>
            <p:cNvSpPr/>
            <p:nvPr/>
          </p:nvSpPr>
          <p:spPr>
            <a:xfrm>
              <a:off x="8116305" y="515799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4" name="Ellipse 253">
              <a:extLst>
                <a:ext uri="{FF2B5EF4-FFF2-40B4-BE49-F238E27FC236}">
                  <a16:creationId xmlns:a16="http://schemas.microsoft.com/office/drawing/2014/main" id="{ECEA5483-6903-2608-F420-9E1CE6BAB32E}"/>
                </a:ext>
              </a:extLst>
            </p:cNvPr>
            <p:cNvSpPr/>
            <p:nvPr/>
          </p:nvSpPr>
          <p:spPr>
            <a:xfrm>
              <a:off x="8042486" y="52842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5" name="Ellipse 254">
              <a:extLst>
                <a:ext uri="{FF2B5EF4-FFF2-40B4-BE49-F238E27FC236}">
                  <a16:creationId xmlns:a16="http://schemas.microsoft.com/office/drawing/2014/main" id="{BB6E22CB-2A5B-E85F-9C13-45CC5D6B073F}"/>
                </a:ext>
              </a:extLst>
            </p:cNvPr>
            <p:cNvSpPr/>
            <p:nvPr/>
          </p:nvSpPr>
          <p:spPr>
            <a:xfrm>
              <a:off x="7994861" y="513894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6" name="Ellipse 255">
              <a:extLst>
                <a:ext uri="{FF2B5EF4-FFF2-40B4-BE49-F238E27FC236}">
                  <a16:creationId xmlns:a16="http://schemas.microsoft.com/office/drawing/2014/main" id="{EFFF8E3F-966D-F196-A6E0-A2CB09ED7F9D}"/>
                </a:ext>
              </a:extLst>
            </p:cNvPr>
            <p:cNvSpPr/>
            <p:nvPr/>
          </p:nvSpPr>
          <p:spPr>
            <a:xfrm>
              <a:off x="7687680" y="50984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7" name="Ellipse 256">
              <a:extLst>
                <a:ext uri="{FF2B5EF4-FFF2-40B4-BE49-F238E27FC236}">
                  <a16:creationId xmlns:a16="http://schemas.microsoft.com/office/drawing/2014/main" id="{7117835A-D4D1-C679-D5FC-0068027A5FA6}"/>
                </a:ext>
              </a:extLst>
            </p:cNvPr>
            <p:cNvSpPr/>
            <p:nvPr/>
          </p:nvSpPr>
          <p:spPr>
            <a:xfrm>
              <a:off x="7163805" y="502226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8" name="Ellipse 257">
              <a:extLst>
                <a:ext uri="{FF2B5EF4-FFF2-40B4-BE49-F238E27FC236}">
                  <a16:creationId xmlns:a16="http://schemas.microsoft.com/office/drawing/2014/main" id="{EF3E645D-D842-4580-6E83-5F1809640115}"/>
                </a:ext>
              </a:extLst>
            </p:cNvPr>
            <p:cNvSpPr/>
            <p:nvPr/>
          </p:nvSpPr>
          <p:spPr>
            <a:xfrm>
              <a:off x="7116180" y="5055602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59" name="Ellipse 258">
              <a:extLst>
                <a:ext uri="{FF2B5EF4-FFF2-40B4-BE49-F238E27FC236}">
                  <a16:creationId xmlns:a16="http://schemas.microsoft.com/office/drawing/2014/main" id="{300D6CBE-F926-93AC-CF4E-340D1AC6679B}"/>
                </a:ext>
              </a:extLst>
            </p:cNvPr>
            <p:cNvSpPr/>
            <p:nvPr/>
          </p:nvSpPr>
          <p:spPr>
            <a:xfrm>
              <a:off x="6989974" y="498892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0" name="Ellipse 259">
              <a:extLst>
                <a:ext uri="{FF2B5EF4-FFF2-40B4-BE49-F238E27FC236}">
                  <a16:creationId xmlns:a16="http://schemas.microsoft.com/office/drawing/2014/main" id="{A595B881-2241-D05C-1F97-9E4966F0A5A1}"/>
                </a:ext>
              </a:extLst>
            </p:cNvPr>
            <p:cNvSpPr/>
            <p:nvPr/>
          </p:nvSpPr>
          <p:spPr>
            <a:xfrm>
              <a:off x="6913774" y="505798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1" name="Ellipse 260">
              <a:extLst>
                <a:ext uri="{FF2B5EF4-FFF2-40B4-BE49-F238E27FC236}">
                  <a16:creationId xmlns:a16="http://schemas.microsoft.com/office/drawing/2014/main" id="{718E4F5D-9500-83B9-8BBB-A329D1E4B6CA}"/>
                </a:ext>
              </a:extLst>
            </p:cNvPr>
            <p:cNvSpPr/>
            <p:nvPr/>
          </p:nvSpPr>
          <p:spPr>
            <a:xfrm>
              <a:off x="6487530" y="4836528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2" name="Ellipse 261">
              <a:extLst>
                <a:ext uri="{FF2B5EF4-FFF2-40B4-BE49-F238E27FC236}">
                  <a16:creationId xmlns:a16="http://schemas.microsoft.com/office/drawing/2014/main" id="{72CBA527-9B7A-E4E0-102E-C0C20DC7E3DD}"/>
                </a:ext>
              </a:extLst>
            </p:cNvPr>
            <p:cNvSpPr/>
            <p:nvPr/>
          </p:nvSpPr>
          <p:spPr>
            <a:xfrm>
              <a:off x="6549443" y="481033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3" name="Ellipse 262">
              <a:extLst>
                <a:ext uri="{FF2B5EF4-FFF2-40B4-BE49-F238E27FC236}">
                  <a16:creationId xmlns:a16="http://schemas.microsoft.com/office/drawing/2014/main" id="{AB755352-1179-F27C-EB73-0A32454712CF}"/>
                </a:ext>
              </a:extLst>
            </p:cNvPr>
            <p:cNvSpPr/>
            <p:nvPr/>
          </p:nvSpPr>
          <p:spPr>
            <a:xfrm>
              <a:off x="5882693" y="5055603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4" name="Ellipse 263">
              <a:extLst>
                <a:ext uri="{FF2B5EF4-FFF2-40B4-BE49-F238E27FC236}">
                  <a16:creationId xmlns:a16="http://schemas.microsoft.com/office/drawing/2014/main" id="{CE72208E-EA25-0ACC-B971-EF99B7E6C87F}"/>
                </a:ext>
              </a:extLst>
            </p:cNvPr>
            <p:cNvSpPr/>
            <p:nvPr/>
          </p:nvSpPr>
          <p:spPr>
            <a:xfrm>
              <a:off x="7051887" y="5143709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5" name="Ellipse 264">
              <a:extLst>
                <a:ext uri="{FF2B5EF4-FFF2-40B4-BE49-F238E27FC236}">
                  <a16:creationId xmlns:a16="http://schemas.microsoft.com/office/drawing/2014/main" id="{124963AC-4519-D688-348A-1826AE2CF2FB}"/>
                </a:ext>
              </a:extLst>
            </p:cNvPr>
            <p:cNvSpPr/>
            <p:nvPr/>
          </p:nvSpPr>
          <p:spPr>
            <a:xfrm>
              <a:off x="7149518" y="5193715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6" name="Ellipse 265">
              <a:extLst>
                <a:ext uri="{FF2B5EF4-FFF2-40B4-BE49-F238E27FC236}">
                  <a16:creationId xmlns:a16="http://schemas.microsoft.com/office/drawing/2014/main" id="{10B42502-024D-7CF6-9AEF-063A91C9C8ED}"/>
                </a:ext>
              </a:extLst>
            </p:cNvPr>
            <p:cNvSpPr/>
            <p:nvPr/>
          </p:nvSpPr>
          <p:spPr>
            <a:xfrm>
              <a:off x="7163805" y="5267534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7" name="Ellipse 266">
              <a:extLst>
                <a:ext uri="{FF2B5EF4-FFF2-40B4-BE49-F238E27FC236}">
                  <a16:creationId xmlns:a16="http://schemas.microsoft.com/office/drawing/2014/main" id="{E63F5095-7133-838D-3AFE-E4417598D76B}"/>
                </a:ext>
              </a:extLst>
            </p:cNvPr>
            <p:cNvSpPr/>
            <p:nvPr/>
          </p:nvSpPr>
          <p:spPr>
            <a:xfrm>
              <a:off x="7651962" y="5384216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8" name="Ellipse 267">
              <a:extLst>
                <a:ext uri="{FF2B5EF4-FFF2-40B4-BE49-F238E27FC236}">
                  <a16:creationId xmlns:a16="http://schemas.microsoft.com/office/drawing/2014/main" id="{E6B7C391-1892-B6E5-37F6-5B406C6D609F}"/>
                </a:ext>
              </a:extLst>
            </p:cNvPr>
            <p:cNvSpPr/>
            <p:nvPr/>
          </p:nvSpPr>
          <p:spPr>
            <a:xfrm>
              <a:off x="7137612" y="5393741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69" name="Ellipse 268">
              <a:extLst>
                <a:ext uri="{FF2B5EF4-FFF2-40B4-BE49-F238E27FC236}">
                  <a16:creationId xmlns:a16="http://schemas.microsoft.com/office/drawing/2014/main" id="{5D06DA92-7E8A-6BCB-A693-5FA21AB2FF84}"/>
                </a:ext>
              </a:extLst>
            </p:cNvPr>
            <p:cNvSpPr/>
            <p:nvPr/>
          </p:nvSpPr>
          <p:spPr>
            <a:xfrm>
              <a:off x="8585412" y="5538997"/>
              <a:ext cx="80549" cy="80549"/>
            </a:xfrm>
            <a:prstGeom prst="ellipse">
              <a:avLst/>
            </a:prstGeom>
            <a:solidFill>
              <a:srgbClr val="0099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0" name="Ellipse 269">
              <a:extLst>
                <a:ext uri="{FF2B5EF4-FFF2-40B4-BE49-F238E27FC236}">
                  <a16:creationId xmlns:a16="http://schemas.microsoft.com/office/drawing/2014/main" id="{97E3584D-F47B-4414-73CC-F072634DBE4C}"/>
                </a:ext>
              </a:extLst>
            </p:cNvPr>
            <p:cNvSpPr/>
            <p:nvPr/>
          </p:nvSpPr>
          <p:spPr>
            <a:xfrm>
              <a:off x="8100428" y="484326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1" name="Ellipse 270">
              <a:extLst>
                <a:ext uri="{FF2B5EF4-FFF2-40B4-BE49-F238E27FC236}">
                  <a16:creationId xmlns:a16="http://schemas.microsoft.com/office/drawing/2014/main" id="{8C091F89-6A4A-BC48-9908-018021B69837}"/>
                </a:ext>
              </a:extLst>
            </p:cNvPr>
            <p:cNvSpPr/>
            <p:nvPr/>
          </p:nvSpPr>
          <p:spPr>
            <a:xfrm>
              <a:off x="7321759" y="49527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2" name="Ellipse 271">
              <a:extLst>
                <a:ext uri="{FF2B5EF4-FFF2-40B4-BE49-F238E27FC236}">
                  <a16:creationId xmlns:a16="http://schemas.microsoft.com/office/drawing/2014/main" id="{42840EA4-9AB3-DE48-5FC5-505746688E05}"/>
                </a:ext>
              </a:extLst>
            </p:cNvPr>
            <p:cNvSpPr/>
            <p:nvPr/>
          </p:nvSpPr>
          <p:spPr>
            <a:xfrm>
              <a:off x="7283659" y="50528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3" name="Ellipse 272">
              <a:extLst>
                <a:ext uri="{FF2B5EF4-FFF2-40B4-BE49-F238E27FC236}">
                  <a16:creationId xmlns:a16="http://schemas.microsoft.com/office/drawing/2014/main" id="{EE84DE06-3011-4A1B-0138-3258A50598CC}"/>
                </a:ext>
              </a:extLst>
            </p:cNvPr>
            <p:cNvSpPr/>
            <p:nvPr/>
          </p:nvSpPr>
          <p:spPr>
            <a:xfrm>
              <a:off x="7333665" y="503138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4" name="Ellipse 273">
              <a:extLst>
                <a:ext uri="{FF2B5EF4-FFF2-40B4-BE49-F238E27FC236}">
                  <a16:creationId xmlns:a16="http://schemas.microsoft.com/office/drawing/2014/main" id="{DB9207D5-3A5A-AAFE-6830-1AA5FA16BEB9}"/>
                </a:ext>
              </a:extLst>
            </p:cNvPr>
            <p:cNvSpPr/>
            <p:nvPr/>
          </p:nvSpPr>
          <p:spPr>
            <a:xfrm>
              <a:off x="7340809" y="514329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5" name="Ellipse 274">
              <a:extLst>
                <a:ext uri="{FF2B5EF4-FFF2-40B4-BE49-F238E27FC236}">
                  <a16:creationId xmlns:a16="http://schemas.microsoft.com/office/drawing/2014/main" id="{7488CBE0-07E5-32E5-2A94-F41C79F47DA4}"/>
                </a:ext>
              </a:extLst>
            </p:cNvPr>
            <p:cNvSpPr/>
            <p:nvPr/>
          </p:nvSpPr>
          <p:spPr>
            <a:xfrm>
              <a:off x="7276515" y="5140918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6" name="Ellipse 275">
              <a:extLst>
                <a:ext uri="{FF2B5EF4-FFF2-40B4-BE49-F238E27FC236}">
                  <a16:creationId xmlns:a16="http://schemas.microsoft.com/office/drawing/2014/main" id="{DE291B65-A198-398B-49F9-57C74033A027}"/>
                </a:ext>
              </a:extLst>
            </p:cNvPr>
            <p:cNvSpPr/>
            <p:nvPr/>
          </p:nvSpPr>
          <p:spPr>
            <a:xfrm>
              <a:off x="7574171" y="505281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7" name="Ellipse 276">
              <a:extLst>
                <a:ext uri="{FF2B5EF4-FFF2-40B4-BE49-F238E27FC236}">
                  <a16:creationId xmlns:a16="http://schemas.microsoft.com/office/drawing/2014/main" id="{41045B9F-8F66-E692-B210-5A82D6D187A8}"/>
                </a:ext>
              </a:extLst>
            </p:cNvPr>
            <p:cNvSpPr/>
            <p:nvPr/>
          </p:nvSpPr>
          <p:spPr>
            <a:xfrm>
              <a:off x="7757528" y="515758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8" name="Ellipse 277">
              <a:extLst>
                <a:ext uri="{FF2B5EF4-FFF2-40B4-BE49-F238E27FC236}">
                  <a16:creationId xmlns:a16="http://schemas.microsoft.com/office/drawing/2014/main" id="{BB7F1164-A120-6755-0A94-D2B5A9FA17C5}"/>
                </a:ext>
              </a:extLst>
            </p:cNvPr>
            <p:cNvSpPr/>
            <p:nvPr/>
          </p:nvSpPr>
          <p:spPr>
            <a:xfrm>
              <a:off x="7459872" y="526236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79" name="Ellipse 278">
              <a:extLst>
                <a:ext uri="{FF2B5EF4-FFF2-40B4-BE49-F238E27FC236}">
                  <a16:creationId xmlns:a16="http://schemas.microsoft.com/office/drawing/2014/main" id="{615C05B3-D164-EF71-A150-8375D52761E3}"/>
                </a:ext>
              </a:extLst>
            </p:cNvPr>
            <p:cNvSpPr/>
            <p:nvPr/>
          </p:nvSpPr>
          <p:spPr>
            <a:xfrm>
              <a:off x="7093159" y="53885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0" name="Ellipse 279">
              <a:extLst>
                <a:ext uri="{FF2B5EF4-FFF2-40B4-BE49-F238E27FC236}">
                  <a16:creationId xmlns:a16="http://schemas.microsoft.com/office/drawing/2014/main" id="{1B9A0317-C3E2-E8A0-0669-B8EBC607CBB4}"/>
                </a:ext>
              </a:extLst>
            </p:cNvPr>
            <p:cNvSpPr/>
            <p:nvPr/>
          </p:nvSpPr>
          <p:spPr>
            <a:xfrm>
              <a:off x="6938378" y="527426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1" name="Ellipse 280">
              <a:extLst>
                <a:ext uri="{FF2B5EF4-FFF2-40B4-BE49-F238E27FC236}">
                  <a16:creationId xmlns:a16="http://schemas.microsoft.com/office/drawing/2014/main" id="{4D2B1FF4-7612-E69E-C2A0-2F7CE4595D3D}"/>
                </a:ext>
              </a:extLst>
            </p:cNvPr>
            <p:cNvSpPr/>
            <p:nvPr/>
          </p:nvSpPr>
          <p:spPr>
            <a:xfrm>
              <a:off x="6736599" y="51912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2" name="Ellipse 281">
              <a:extLst>
                <a:ext uri="{FF2B5EF4-FFF2-40B4-BE49-F238E27FC236}">
                  <a16:creationId xmlns:a16="http://schemas.microsoft.com/office/drawing/2014/main" id="{19318A91-7F2A-B753-BEBD-E3D975DF39F3}"/>
                </a:ext>
              </a:extLst>
            </p:cNvPr>
            <p:cNvSpPr/>
            <p:nvPr/>
          </p:nvSpPr>
          <p:spPr>
            <a:xfrm>
              <a:off x="6517524" y="53817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3" name="Ellipse 282">
              <a:extLst>
                <a:ext uri="{FF2B5EF4-FFF2-40B4-BE49-F238E27FC236}">
                  <a16:creationId xmlns:a16="http://schemas.microsoft.com/office/drawing/2014/main" id="{02F64FCB-497C-D976-97ED-5E073B2C44AC}"/>
                </a:ext>
              </a:extLst>
            </p:cNvPr>
            <p:cNvSpPr/>
            <p:nvPr/>
          </p:nvSpPr>
          <p:spPr>
            <a:xfrm>
              <a:off x="5655511" y="554367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4" name="Ellipse 283">
              <a:extLst>
                <a:ext uri="{FF2B5EF4-FFF2-40B4-BE49-F238E27FC236}">
                  <a16:creationId xmlns:a16="http://schemas.microsoft.com/office/drawing/2014/main" id="{C06EB486-6160-37A0-4061-695803DC52F4}"/>
                </a:ext>
              </a:extLst>
            </p:cNvPr>
            <p:cNvSpPr/>
            <p:nvPr/>
          </p:nvSpPr>
          <p:spPr>
            <a:xfrm>
              <a:off x="5653130" y="5100763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B98E6D7E-D4A8-D629-3966-097E214D73EA}"/>
                </a:ext>
              </a:extLst>
            </p:cNvPr>
            <p:cNvSpPr/>
            <p:nvPr/>
          </p:nvSpPr>
          <p:spPr>
            <a:xfrm>
              <a:off x="5860299" y="515553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6" name="Ellipse 285">
              <a:extLst>
                <a:ext uri="{FF2B5EF4-FFF2-40B4-BE49-F238E27FC236}">
                  <a16:creationId xmlns:a16="http://schemas.microsoft.com/office/drawing/2014/main" id="{3FA7C77C-E978-AE2C-4BAA-08A2D8BB50DF}"/>
                </a:ext>
              </a:extLst>
            </p:cNvPr>
            <p:cNvSpPr/>
            <p:nvPr/>
          </p:nvSpPr>
          <p:spPr>
            <a:xfrm>
              <a:off x="6734217" y="4869782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7" name="Ellipse 286">
              <a:extLst>
                <a:ext uri="{FF2B5EF4-FFF2-40B4-BE49-F238E27FC236}">
                  <a16:creationId xmlns:a16="http://schemas.microsoft.com/office/drawing/2014/main" id="{3C716207-37C0-0C55-1FF8-D74BB1B6C22D}"/>
                </a:ext>
              </a:extLst>
            </p:cNvPr>
            <p:cNvSpPr/>
            <p:nvPr/>
          </p:nvSpPr>
          <p:spPr>
            <a:xfrm>
              <a:off x="6779461" y="48102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8" name="Ellipse 287">
              <a:extLst>
                <a:ext uri="{FF2B5EF4-FFF2-40B4-BE49-F238E27FC236}">
                  <a16:creationId xmlns:a16="http://schemas.microsoft.com/office/drawing/2014/main" id="{6189EC4F-3181-76CB-42FE-21E9C4C7CBE8}"/>
                </a:ext>
              </a:extLst>
            </p:cNvPr>
            <p:cNvSpPr/>
            <p:nvPr/>
          </p:nvSpPr>
          <p:spPr>
            <a:xfrm>
              <a:off x="6831848" y="4843589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89" name="Ellipse 288">
              <a:extLst>
                <a:ext uri="{FF2B5EF4-FFF2-40B4-BE49-F238E27FC236}">
                  <a16:creationId xmlns:a16="http://schemas.microsoft.com/office/drawing/2014/main" id="{972B45FA-FE3A-76CA-0E8D-100E3BD52EEE}"/>
                </a:ext>
              </a:extLst>
            </p:cNvPr>
            <p:cNvSpPr/>
            <p:nvPr/>
          </p:nvSpPr>
          <p:spPr>
            <a:xfrm>
              <a:off x="6867567" y="4772151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0" name="Ellipse 289">
              <a:extLst>
                <a:ext uri="{FF2B5EF4-FFF2-40B4-BE49-F238E27FC236}">
                  <a16:creationId xmlns:a16="http://schemas.microsoft.com/office/drawing/2014/main" id="{FC6CA58F-F091-98CB-1D45-0FE12B6EECB9}"/>
                </a:ext>
              </a:extLst>
            </p:cNvPr>
            <p:cNvSpPr/>
            <p:nvPr/>
          </p:nvSpPr>
          <p:spPr>
            <a:xfrm>
              <a:off x="6919955" y="4879307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1" name="Ellipse 290">
              <a:extLst>
                <a:ext uri="{FF2B5EF4-FFF2-40B4-BE49-F238E27FC236}">
                  <a16:creationId xmlns:a16="http://schemas.microsoft.com/office/drawing/2014/main" id="{E40309C1-EF39-9A64-AEAE-958FC0267D1C}"/>
                </a:ext>
              </a:extLst>
            </p:cNvPr>
            <p:cNvSpPr/>
            <p:nvPr/>
          </p:nvSpPr>
          <p:spPr>
            <a:xfrm>
              <a:off x="7055686" y="487692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sp>
          <p:nvSpPr>
            <p:cNvPr id="292" name="Ellipse 291">
              <a:extLst>
                <a:ext uri="{FF2B5EF4-FFF2-40B4-BE49-F238E27FC236}">
                  <a16:creationId xmlns:a16="http://schemas.microsoft.com/office/drawing/2014/main" id="{FE449AF1-F413-FE60-B1D9-65C5A1588C0F}"/>
                </a:ext>
              </a:extLst>
            </p:cNvPr>
            <p:cNvSpPr/>
            <p:nvPr/>
          </p:nvSpPr>
          <p:spPr>
            <a:xfrm>
              <a:off x="7134268" y="4876926"/>
              <a:ext cx="80549" cy="80549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noProof="0" dirty="0"/>
            </a:p>
          </p:txBody>
        </p:sp>
        <p:cxnSp>
          <p:nvCxnSpPr>
            <p:cNvPr id="293" name="Connecteur droit 292">
              <a:extLst>
                <a:ext uri="{FF2B5EF4-FFF2-40B4-BE49-F238E27FC236}">
                  <a16:creationId xmlns:a16="http://schemas.microsoft.com/office/drawing/2014/main" id="{3FE164DB-6D19-220F-DB3D-3509276359D3}"/>
                </a:ext>
              </a:extLst>
            </p:cNvPr>
            <p:cNvCxnSpPr>
              <a:cxnSpLocks/>
            </p:cNvCxnSpPr>
            <p:nvPr/>
          </p:nvCxnSpPr>
          <p:spPr>
            <a:xfrm>
              <a:off x="5943042" y="4215032"/>
              <a:ext cx="3385108" cy="230594"/>
            </a:xfrm>
            <a:prstGeom prst="line">
              <a:avLst/>
            </a:prstGeom>
            <a:ln w="28575">
              <a:solidFill>
                <a:srgbClr val="0099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Connecteur droit 294">
              <a:extLst>
                <a:ext uri="{FF2B5EF4-FFF2-40B4-BE49-F238E27FC236}">
                  <a16:creationId xmlns:a16="http://schemas.microsoft.com/office/drawing/2014/main" id="{791D0C9D-C0FB-0711-4663-34E76B58AF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81663" y="3581400"/>
              <a:ext cx="3376612" cy="1743075"/>
            </a:xfrm>
            <a:prstGeom prst="line">
              <a:avLst/>
            </a:prstGeom>
            <a:ln w="28575">
              <a:solidFill>
                <a:srgbClr val="C00000"/>
              </a:solidFill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ZoneTexte 8">
            <a:extLst>
              <a:ext uri="{FF2B5EF4-FFF2-40B4-BE49-F238E27FC236}">
                <a16:creationId xmlns:a16="http://schemas.microsoft.com/office/drawing/2014/main" id="{55861D5B-CDF0-28FE-8412-B58AC106BB93}"/>
              </a:ext>
            </a:extLst>
          </p:cNvPr>
          <p:cNvSpPr txBox="1"/>
          <p:nvPr/>
        </p:nvSpPr>
        <p:spPr>
          <a:xfrm>
            <a:off x="8397228" y="4929287"/>
            <a:ext cx="3707904" cy="14773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57175" indent="-257175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1pPr>
            <a:lvl2pPr marL="557213" indent="-214313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/>
            </a:lvl2pPr>
            <a:lvl3pPr marL="8572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•"/>
            </a:lvl3pPr>
            <a:lvl4pPr marL="12001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/>
            </a:lvl4pPr>
            <a:lvl5pPr marL="1543050" indent="-171450" defTabSz="342900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/>
            </a:lvl5pPr>
            <a:lvl6pPr marL="1885950" indent="-171450" defTabSz="342900">
              <a:spcBef>
                <a:spcPct val="20000"/>
              </a:spcBef>
              <a:buFont typeface="Arial"/>
              <a:buChar char="•"/>
              <a:defRPr sz="1500"/>
            </a:lvl6pPr>
            <a:lvl7pPr marL="2228850" indent="-171450" defTabSz="342900">
              <a:spcBef>
                <a:spcPct val="20000"/>
              </a:spcBef>
              <a:buFont typeface="Arial"/>
              <a:buChar char="•"/>
              <a:defRPr sz="1500"/>
            </a:lvl7pPr>
            <a:lvl8pPr marL="2571750" indent="-171450" defTabSz="342900">
              <a:spcBef>
                <a:spcPct val="20000"/>
              </a:spcBef>
              <a:buFont typeface="Arial"/>
              <a:buChar char="•"/>
              <a:defRPr sz="1500"/>
            </a:lvl8pPr>
            <a:lvl9pPr marL="2914650" indent="-171450" defTabSz="342900">
              <a:spcBef>
                <a:spcPct val="20000"/>
              </a:spcBef>
              <a:buFont typeface="Arial"/>
              <a:buChar char="•"/>
              <a:defRPr sz="1500"/>
            </a:lvl9pPr>
          </a:lstStyle>
          <a:p>
            <a:r>
              <a:rPr lang="en-US" dirty="0"/>
              <a:t>Low CD4/CD8 ratio is associated with telomere shortening but not with EAA measured by epigenetic clocks</a:t>
            </a:r>
          </a:p>
        </p:txBody>
      </p:sp>
      <p:sp>
        <p:nvSpPr>
          <p:cNvPr id="7" name="Ellipse 6">
            <a:extLst>
              <a:ext uri="{FF2B5EF4-FFF2-40B4-BE49-F238E27FC236}">
                <a16:creationId xmlns:a16="http://schemas.microsoft.com/office/drawing/2014/main" id="{BE38EF39-6903-FA49-8A00-6B4373BD90B8}"/>
              </a:ext>
            </a:extLst>
          </p:cNvPr>
          <p:cNvSpPr/>
          <p:nvPr/>
        </p:nvSpPr>
        <p:spPr>
          <a:xfrm>
            <a:off x="8706438" y="4070495"/>
            <a:ext cx="147091" cy="147091"/>
          </a:xfrm>
          <a:prstGeom prst="ellipse">
            <a:avLst/>
          </a:prstGeom>
          <a:solidFill>
            <a:srgbClr val="0099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419"/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92A14A13-64DC-BD7D-7A3C-B1A654CBE385}"/>
              </a:ext>
            </a:extLst>
          </p:cNvPr>
          <p:cNvSpPr/>
          <p:nvPr/>
        </p:nvSpPr>
        <p:spPr>
          <a:xfrm>
            <a:off x="8706437" y="4305722"/>
            <a:ext cx="147091" cy="147091"/>
          </a:xfrm>
          <a:prstGeom prst="ellipse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419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549569A5-EC4A-B710-FE41-2A0713EF293C}"/>
              </a:ext>
            </a:extLst>
          </p:cNvPr>
          <p:cNvSpPr txBox="1"/>
          <p:nvPr/>
        </p:nvSpPr>
        <p:spPr>
          <a:xfrm>
            <a:off x="8893686" y="3990754"/>
            <a:ext cx="1193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400" b="1" dirty="0"/>
              <a:t>EAA-</a:t>
            </a:r>
            <a:r>
              <a:rPr lang="fr-FR" sz="1400" b="1" dirty="0" err="1"/>
              <a:t>GrimAge</a:t>
            </a:r>
            <a:br>
              <a:rPr lang="fr-FR" sz="1400" b="1" dirty="0"/>
            </a:br>
            <a:r>
              <a:rPr lang="fr-FR" sz="1400" b="1" dirty="0"/>
              <a:t>AA-</a:t>
            </a:r>
            <a:r>
              <a:rPr lang="fr-FR" sz="1400" b="1" dirty="0" err="1"/>
              <a:t>DNAmTL</a:t>
            </a:r>
            <a:endParaRPr lang="es-419" sz="1400" b="1" dirty="0" err="1"/>
          </a:p>
        </p:txBody>
      </p:sp>
    </p:spTree>
    <p:extLst>
      <p:ext uri="{BB962C8B-B14F-4D97-AF65-F5344CB8AC3E}">
        <p14:creationId xmlns:p14="http://schemas.microsoft.com/office/powerpoint/2010/main" val="39162606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07940DCA-6164-8FF8-FA6D-4CBDD7E3BCC7}"/>
              </a:ext>
            </a:extLst>
          </p:cNvPr>
          <p:cNvSpPr/>
          <p:nvPr/>
        </p:nvSpPr>
        <p:spPr>
          <a:xfrm>
            <a:off x="10347029" y="4034707"/>
            <a:ext cx="517000" cy="758508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E076B87-7919-7875-7B8D-0B11CA862320}"/>
              </a:ext>
            </a:extLst>
          </p:cNvPr>
          <p:cNvSpPr/>
          <p:nvPr/>
        </p:nvSpPr>
        <p:spPr>
          <a:xfrm>
            <a:off x="7289186" y="3901357"/>
            <a:ext cx="517000" cy="132835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DE78165A-CFC6-8168-82A6-A4D77B9F8358}"/>
              </a:ext>
            </a:extLst>
          </p:cNvPr>
          <p:cNvSpPr/>
          <p:nvPr/>
        </p:nvSpPr>
        <p:spPr>
          <a:xfrm>
            <a:off x="5765389" y="4034707"/>
            <a:ext cx="517000" cy="414336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10544312" cy="1491539"/>
          </a:xfrm>
        </p:spPr>
        <p:txBody>
          <a:bodyPr/>
          <a:lstStyle/>
          <a:p>
            <a:r>
              <a:rPr lang="en-US" noProof="0" dirty="0"/>
              <a:t>Renal outcomes on TAF in patients with renal impairment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7517B17-5C1A-BAF5-0D9F-096ED472C8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790700"/>
            <a:ext cx="4088259" cy="4335466"/>
          </a:xfrm>
        </p:spPr>
        <p:txBody>
          <a:bodyPr>
            <a:normAutofit lnSpcReduction="10000"/>
          </a:bodyPr>
          <a:lstStyle/>
          <a:p>
            <a:r>
              <a:rPr lang="en-US" sz="2000" noProof="0" dirty="0"/>
              <a:t>Retrospective analysis </a:t>
            </a:r>
            <a:r>
              <a:rPr lang="en-US" sz="2000" noProof="0" dirty="0">
                <a:effectLst/>
              </a:rPr>
              <a:t>of renal outcomes in PWH with mild to moderate renal impairment (</a:t>
            </a:r>
            <a:r>
              <a:rPr lang="en-US" sz="2000" noProof="0" dirty="0" err="1">
                <a:effectLst/>
              </a:rPr>
              <a:t>eGFR</a:t>
            </a:r>
            <a:r>
              <a:rPr lang="en-US" sz="2000" baseline="-25000" noProof="0" dirty="0" err="1">
                <a:effectLst/>
              </a:rPr>
              <a:t>CG</a:t>
            </a:r>
            <a:r>
              <a:rPr lang="en-US" sz="2000" noProof="0" dirty="0">
                <a:effectLst/>
              </a:rPr>
              <a:t> 30 - &lt; 90 mL/min) at baseline, receiving B/F/TAF</a:t>
            </a:r>
            <a:br>
              <a:rPr lang="en-US" sz="2000" noProof="0" dirty="0">
                <a:effectLst/>
              </a:rPr>
            </a:br>
            <a:endParaRPr lang="en-US" sz="2000" noProof="0" dirty="0">
              <a:effectLst/>
            </a:endParaRPr>
          </a:p>
          <a:p>
            <a:r>
              <a:rPr lang="en-US" sz="2000" noProof="0" dirty="0"/>
              <a:t>Nine trials (3 first-line, 6 switch studies)</a:t>
            </a:r>
            <a:br>
              <a:rPr lang="en-US" sz="2000" noProof="0" dirty="0"/>
            </a:br>
            <a:endParaRPr lang="en-US" sz="2000" noProof="0" dirty="0"/>
          </a:p>
          <a:p>
            <a:r>
              <a:rPr lang="en-US" sz="2000" noProof="0" dirty="0" err="1">
                <a:effectLst/>
              </a:rPr>
              <a:t>eGFR</a:t>
            </a:r>
            <a:r>
              <a:rPr lang="en-US" sz="2000" baseline="-25000" noProof="0" dirty="0" err="1">
                <a:effectLst/>
              </a:rPr>
              <a:t>CG</a:t>
            </a:r>
            <a:r>
              <a:rPr lang="en-US" sz="2000" noProof="0" dirty="0">
                <a:effectLst/>
              </a:rPr>
              <a:t> remained stable with up to 5 years of B/F/TAF treatment (only 1 acute kidney injury unrelated to B/F/TAF)</a:t>
            </a:r>
            <a:br>
              <a:rPr lang="en-US" sz="2000" noProof="0" dirty="0">
                <a:effectLst/>
              </a:rPr>
            </a:br>
            <a:endParaRPr lang="en-US" sz="2000" noProof="0" dirty="0">
              <a:effectLst/>
            </a:endParaRPr>
          </a:p>
          <a:p>
            <a:endParaRPr lang="en-US" sz="2000" noProof="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8D7A2788-5807-EA5E-F05A-B77930578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7128" y="6469710"/>
            <a:ext cx="187487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Post F,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859</a:t>
            </a:r>
          </a:p>
        </p:txBody>
      </p:sp>
      <p:cxnSp>
        <p:nvCxnSpPr>
          <p:cNvPr id="7" name="Connecteur droit 6">
            <a:extLst>
              <a:ext uri="{FF2B5EF4-FFF2-40B4-BE49-F238E27FC236}">
                <a16:creationId xmlns:a16="http://schemas.microsoft.com/office/drawing/2014/main" id="{5BA53914-1868-05BD-620B-B4E9339B1EE8}"/>
              </a:ext>
            </a:extLst>
          </p:cNvPr>
          <p:cNvCxnSpPr/>
          <p:nvPr/>
        </p:nvCxnSpPr>
        <p:spPr>
          <a:xfrm>
            <a:off x="5253475" y="3077443"/>
            <a:ext cx="0" cy="2905125"/>
          </a:xfrm>
          <a:prstGeom prst="line">
            <a:avLst/>
          </a:prstGeom>
          <a:ln w="9525">
            <a:solidFill>
              <a:schemeClr val="tx1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5C1749C6-7D52-F680-C5FC-CABC957D60A6}"/>
              </a:ext>
            </a:extLst>
          </p:cNvPr>
          <p:cNvCxnSpPr>
            <a:cxnSpLocks/>
          </p:cNvCxnSpPr>
          <p:nvPr/>
        </p:nvCxnSpPr>
        <p:spPr>
          <a:xfrm flipH="1">
            <a:off x="5248713" y="4034707"/>
            <a:ext cx="6148390" cy="0"/>
          </a:xfrm>
          <a:prstGeom prst="line">
            <a:avLst/>
          </a:prstGeom>
          <a:ln w="9525">
            <a:solidFill>
              <a:schemeClr val="tx1"/>
            </a:solidFill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ZoneTexte 9">
            <a:extLst>
              <a:ext uri="{FF2B5EF4-FFF2-40B4-BE49-F238E27FC236}">
                <a16:creationId xmlns:a16="http://schemas.microsoft.com/office/drawing/2014/main" id="{ACB10BFF-B68B-83B6-617A-5047C7C93194}"/>
              </a:ext>
            </a:extLst>
          </p:cNvPr>
          <p:cNvSpPr txBox="1"/>
          <p:nvPr/>
        </p:nvSpPr>
        <p:spPr>
          <a:xfrm>
            <a:off x="4880978" y="2955523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15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07BED9F6-D381-D6E6-C2A3-57F3136017C1}"/>
              </a:ext>
            </a:extLst>
          </p:cNvPr>
          <p:cNvSpPr txBox="1"/>
          <p:nvPr/>
        </p:nvSpPr>
        <p:spPr>
          <a:xfrm>
            <a:off x="4880978" y="3281457"/>
            <a:ext cx="341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10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CBDE96-A916-BF8B-4029-730158982C9E}"/>
              </a:ext>
            </a:extLst>
          </p:cNvPr>
          <p:cNvSpPr txBox="1"/>
          <p:nvPr/>
        </p:nvSpPr>
        <p:spPr>
          <a:xfrm>
            <a:off x="4959525" y="3581494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C1959735-FE40-22D2-1AE6-D4F2CF4A0009}"/>
              </a:ext>
            </a:extLst>
          </p:cNvPr>
          <p:cNvSpPr txBox="1"/>
          <p:nvPr/>
        </p:nvSpPr>
        <p:spPr>
          <a:xfrm>
            <a:off x="4959525" y="3907428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0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FC2D494A-0691-B917-16BB-4A9F9D307D6C}"/>
              </a:ext>
            </a:extLst>
          </p:cNvPr>
          <p:cNvSpPr txBox="1"/>
          <p:nvPr/>
        </p:nvSpPr>
        <p:spPr>
          <a:xfrm>
            <a:off x="4959525" y="4189368"/>
            <a:ext cx="263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5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A4D598EB-ABF1-D276-B851-0A6C2D66BC4D}"/>
              </a:ext>
            </a:extLst>
          </p:cNvPr>
          <p:cNvSpPr txBox="1"/>
          <p:nvPr/>
        </p:nvSpPr>
        <p:spPr>
          <a:xfrm>
            <a:off x="4834490" y="4541338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-10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D438E70A-F227-B06A-BF08-41D948603E29}"/>
              </a:ext>
            </a:extLst>
          </p:cNvPr>
          <p:cNvSpPr txBox="1"/>
          <p:nvPr/>
        </p:nvSpPr>
        <p:spPr>
          <a:xfrm>
            <a:off x="4834490" y="4837387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-15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984BFD5E-CDF0-40B5-BDE2-30AE3E3868FF}"/>
              </a:ext>
            </a:extLst>
          </p:cNvPr>
          <p:cNvSpPr txBox="1"/>
          <p:nvPr/>
        </p:nvSpPr>
        <p:spPr>
          <a:xfrm>
            <a:off x="4834490" y="5148936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-20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8DC0A772-3917-68A8-4116-E6F8BFCD0FA1}"/>
              </a:ext>
            </a:extLst>
          </p:cNvPr>
          <p:cNvSpPr txBox="1"/>
          <p:nvPr/>
        </p:nvSpPr>
        <p:spPr>
          <a:xfrm>
            <a:off x="4834490" y="5476833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-25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65F49E7D-C385-F2E8-507C-F9C7F80E2C53}"/>
              </a:ext>
            </a:extLst>
          </p:cNvPr>
          <p:cNvSpPr txBox="1"/>
          <p:nvPr/>
        </p:nvSpPr>
        <p:spPr>
          <a:xfrm>
            <a:off x="4834490" y="5768819"/>
            <a:ext cx="3882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noProof="0" dirty="0"/>
              <a:t>-30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04EE5B13-D761-07F7-78CD-B0F0E01705FA}"/>
              </a:ext>
            </a:extLst>
          </p:cNvPr>
          <p:cNvSpPr txBox="1"/>
          <p:nvPr/>
        </p:nvSpPr>
        <p:spPr>
          <a:xfrm>
            <a:off x="5804397" y="5753832"/>
            <a:ext cx="5180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=45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11CF3726-6054-7693-7C74-C63CCB852C0D}"/>
              </a:ext>
            </a:extLst>
          </p:cNvPr>
          <p:cNvSpPr txBox="1"/>
          <p:nvPr/>
        </p:nvSpPr>
        <p:spPr>
          <a:xfrm>
            <a:off x="7363151" y="5753832"/>
            <a:ext cx="5180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=10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ED14CDEF-ADAA-6808-3C95-74E5619412FD}"/>
              </a:ext>
            </a:extLst>
          </p:cNvPr>
          <p:cNvSpPr txBox="1"/>
          <p:nvPr/>
        </p:nvSpPr>
        <p:spPr>
          <a:xfrm>
            <a:off x="8961178" y="5753832"/>
            <a:ext cx="4395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=6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175A29A6-7704-CAE6-308F-CBF620E0DD7A}"/>
              </a:ext>
            </a:extLst>
          </p:cNvPr>
          <p:cNvSpPr txBox="1"/>
          <p:nvPr/>
        </p:nvSpPr>
        <p:spPr>
          <a:xfrm>
            <a:off x="10360911" y="5753832"/>
            <a:ext cx="5966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N</a:t>
            </a:r>
            <a:r>
              <a:rPr lang="en-US" sz="1200" noProof="0" dirty="0"/>
              <a:t>=404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DC5DBAE-C87A-54E4-C54A-4528CAE965EE}"/>
              </a:ext>
            </a:extLst>
          </p:cNvPr>
          <p:cNvSpPr txBox="1"/>
          <p:nvPr/>
        </p:nvSpPr>
        <p:spPr>
          <a:xfrm>
            <a:off x="5407653" y="2426497"/>
            <a:ext cx="13115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2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endParaRPr lang="en-US" sz="1400" b="1" baseline="-25000" noProof="0" dirty="0"/>
          </a:p>
          <a:p>
            <a:pPr algn="ctr"/>
            <a:r>
              <a:rPr lang="en-US" sz="1400" dirty="0"/>
              <a:t>(60-90 ml/min)</a:t>
            </a:r>
            <a:endParaRPr lang="en-US" sz="1400" noProof="0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1781E786-D670-AF20-5D88-2EA9704D14D3}"/>
              </a:ext>
            </a:extLst>
          </p:cNvPr>
          <p:cNvSpPr txBox="1"/>
          <p:nvPr/>
        </p:nvSpPr>
        <p:spPr>
          <a:xfrm>
            <a:off x="6934092" y="2426497"/>
            <a:ext cx="13762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3a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br>
              <a:rPr lang="en-US" sz="1400" b="1" baseline="-25000" noProof="0" dirty="0"/>
            </a:br>
            <a:r>
              <a:rPr lang="en-US" sz="1400" dirty="0"/>
              <a:t>(45-60 ml/min)</a:t>
            </a:r>
            <a:endParaRPr lang="en-US" sz="1400" b="1" baseline="-25000" noProof="0" dirty="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44342CCD-6D1B-0610-2A41-C82BE8A5D9C3}"/>
              </a:ext>
            </a:extLst>
          </p:cNvPr>
          <p:cNvSpPr txBox="1"/>
          <p:nvPr/>
        </p:nvSpPr>
        <p:spPr>
          <a:xfrm>
            <a:off x="8488839" y="2426497"/>
            <a:ext cx="13842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Stage 3b </a:t>
            </a:r>
            <a:r>
              <a:rPr lang="en-US" sz="1400" b="1" noProof="0" dirty="0" err="1"/>
              <a:t>eGFR</a:t>
            </a:r>
            <a:r>
              <a:rPr lang="en-US" sz="1400" b="1" baseline="-25000" noProof="0" dirty="0" err="1"/>
              <a:t>CG</a:t>
            </a:r>
            <a:endParaRPr lang="en-US" sz="1400" b="1" baseline="-25000" noProof="0" dirty="0"/>
          </a:p>
          <a:p>
            <a:pPr algn="ctr"/>
            <a:r>
              <a:rPr lang="en-US" sz="1400" dirty="0"/>
              <a:t>(30-45 ml/min)</a:t>
            </a:r>
            <a:endParaRPr lang="en-US" sz="1400" b="1" baseline="-25000" noProof="0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3174694C-BCC4-C326-A7D3-281EB1B77826}"/>
              </a:ext>
            </a:extLst>
          </p:cNvPr>
          <p:cNvSpPr txBox="1"/>
          <p:nvPr/>
        </p:nvSpPr>
        <p:spPr>
          <a:xfrm>
            <a:off x="10126908" y="2318775"/>
            <a:ext cx="106465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noProof="0" dirty="0"/>
              <a:t>No Renal</a:t>
            </a:r>
            <a:br>
              <a:rPr lang="en-US" sz="1400" b="1" noProof="0" dirty="0"/>
            </a:br>
            <a:r>
              <a:rPr lang="en-US" sz="1400" b="1" noProof="0" dirty="0"/>
              <a:t>Impairment</a:t>
            </a:r>
            <a:endParaRPr lang="en-US" sz="1400" b="1" baseline="-25000" noProof="0" dirty="0"/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88AF583-ED4B-5DCB-A110-0E7C2E2CF4F8}"/>
              </a:ext>
            </a:extLst>
          </p:cNvPr>
          <p:cNvSpPr txBox="1"/>
          <p:nvPr/>
        </p:nvSpPr>
        <p:spPr>
          <a:xfrm>
            <a:off x="5658140" y="2867232"/>
            <a:ext cx="8106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240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292F9249-E267-14DE-3FEE-BD80AEC71809}"/>
              </a:ext>
            </a:extLst>
          </p:cNvPr>
          <p:cNvSpPr txBox="1"/>
          <p:nvPr/>
        </p:nvSpPr>
        <p:spPr>
          <a:xfrm>
            <a:off x="7216892" y="2867232"/>
            <a:ext cx="8106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120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7F1D46DF-D1A7-9D07-FDA6-85A12A61FFE0}"/>
              </a:ext>
            </a:extLst>
          </p:cNvPr>
          <p:cNvSpPr txBox="1"/>
          <p:nvPr/>
        </p:nvSpPr>
        <p:spPr>
          <a:xfrm>
            <a:off x="8814920" y="2867232"/>
            <a:ext cx="732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72</a:t>
            </a: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A44A8D2F-7DC3-2CF9-2601-7EED6B558171}"/>
              </a:ext>
            </a:extLst>
          </p:cNvPr>
          <p:cNvSpPr txBox="1"/>
          <p:nvPr/>
        </p:nvSpPr>
        <p:spPr>
          <a:xfrm>
            <a:off x="10253926" y="2867232"/>
            <a:ext cx="8106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noProof="0" dirty="0"/>
              <a:t>Week 240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4A6094ED-67B9-23F7-D734-F7C804A2E7BB}"/>
              </a:ext>
            </a:extLst>
          </p:cNvPr>
          <p:cNvSpPr txBox="1"/>
          <p:nvPr/>
        </p:nvSpPr>
        <p:spPr>
          <a:xfrm>
            <a:off x="6051295" y="1630374"/>
            <a:ext cx="4277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noProof="0" dirty="0">
                <a:solidFill>
                  <a:srgbClr val="0070C0"/>
                </a:solidFill>
              </a:rPr>
              <a:t>Change from baseline in </a:t>
            </a:r>
            <a:r>
              <a:rPr lang="en-US" b="1" noProof="0" dirty="0" err="1">
                <a:solidFill>
                  <a:srgbClr val="0070C0"/>
                </a:solidFill>
              </a:rPr>
              <a:t>eGFR</a:t>
            </a:r>
            <a:r>
              <a:rPr lang="en-US" b="1" baseline="-25000" noProof="0" dirty="0" err="1">
                <a:solidFill>
                  <a:srgbClr val="0070C0"/>
                </a:solidFill>
              </a:rPr>
              <a:t>CG</a:t>
            </a:r>
            <a:r>
              <a:rPr lang="en-US" b="1" noProof="0" dirty="0">
                <a:solidFill>
                  <a:srgbClr val="0070C0"/>
                </a:solidFill>
              </a:rPr>
              <a:t> at 5 years</a:t>
            </a:r>
          </a:p>
          <a:p>
            <a:pPr algn="ctr"/>
            <a:r>
              <a:rPr lang="en-US" b="1" noProof="0" dirty="0">
                <a:solidFill>
                  <a:srgbClr val="0070C0"/>
                </a:solidFill>
              </a:rPr>
              <a:t>Median (Q1, Q3), mL/min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00B46C60-A457-C75C-0FC1-1DE573BA297B}"/>
              </a:ext>
            </a:extLst>
          </p:cNvPr>
          <p:cNvSpPr txBox="1"/>
          <p:nvPr/>
        </p:nvSpPr>
        <p:spPr>
          <a:xfrm>
            <a:off x="10592540" y="4793215"/>
            <a:ext cx="5613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-11.9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6DA5DBD2-6FD2-E1E7-4C25-213C5AFE1C0D}"/>
              </a:ext>
            </a:extLst>
          </p:cNvPr>
          <p:cNvSpPr txBox="1"/>
          <p:nvPr/>
        </p:nvSpPr>
        <p:spPr>
          <a:xfrm>
            <a:off x="9167600" y="3726415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0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190B8FE0-BC11-9F54-1BBA-42A81EC9B273}"/>
              </a:ext>
            </a:extLst>
          </p:cNvPr>
          <p:cNvSpPr txBox="1"/>
          <p:nvPr/>
        </p:nvSpPr>
        <p:spPr>
          <a:xfrm>
            <a:off x="7622195" y="3581494"/>
            <a:ext cx="4154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2.2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E9D5B65D-508E-F99A-1B16-CEE7D7554960}"/>
              </a:ext>
            </a:extLst>
          </p:cNvPr>
          <p:cNvSpPr txBox="1"/>
          <p:nvPr/>
        </p:nvSpPr>
        <p:spPr>
          <a:xfrm>
            <a:off x="6029615" y="4465414"/>
            <a:ext cx="470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noProof="0" dirty="0"/>
              <a:t>-6.5</a:t>
            </a:r>
          </a:p>
        </p:txBody>
      </p:sp>
      <p:sp>
        <p:nvSpPr>
          <p:cNvPr id="41" name="Forme libre 8">
            <a:extLst>
              <a:ext uri="{FF2B5EF4-FFF2-40B4-BE49-F238E27FC236}">
                <a16:creationId xmlns:a16="http://schemas.microsoft.com/office/drawing/2014/main" id="{3D1AE46B-D626-DEB9-5E0D-2F8492E0C86C}"/>
              </a:ext>
            </a:extLst>
          </p:cNvPr>
          <p:cNvSpPr/>
          <p:nvPr/>
        </p:nvSpPr>
        <p:spPr>
          <a:xfrm>
            <a:off x="5935736" y="4002346"/>
            <a:ext cx="169580" cy="864598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2" name="Forme libre 8">
            <a:extLst>
              <a:ext uri="{FF2B5EF4-FFF2-40B4-BE49-F238E27FC236}">
                <a16:creationId xmlns:a16="http://schemas.microsoft.com/office/drawing/2014/main" id="{7B5DC96C-26A8-1220-5D83-1D66415DA34F}"/>
              </a:ext>
            </a:extLst>
          </p:cNvPr>
          <p:cNvSpPr/>
          <p:nvPr/>
        </p:nvSpPr>
        <p:spPr>
          <a:xfrm>
            <a:off x="7477516" y="3545146"/>
            <a:ext cx="143660" cy="732447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3" name="Forme libre 8">
            <a:extLst>
              <a:ext uri="{FF2B5EF4-FFF2-40B4-BE49-F238E27FC236}">
                <a16:creationId xmlns:a16="http://schemas.microsoft.com/office/drawing/2014/main" id="{2D0DA1F2-EF05-0652-DCB1-451CD93EA860}"/>
              </a:ext>
            </a:extLst>
          </p:cNvPr>
          <p:cNvSpPr/>
          <p:nvPr/>
        </p:nvSpPr>
        <p:spPr>
          <a:xfrm>
            <a:off x="8998976" y="3585443"/>
            <a:ext cx="143660" cy="996950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6" name="Forme libre 8">
            <a:extLst>
              <a:ext uri="{FF2B5EF4-FFF2-40B4-BE49-F238E27FC236}">
                <a16:creationId xmlns:a16="http://schemas.microsoft.com/office/drawing/2014/main" id="{5693F723-F0AC-8671-8381-06305855BFD0}"/>
              </a:ext>
            </a:extLst>
          </p:cNvPr>
          <p:cNvSpPr/>
          <p:nvPr/>
        </p:nvSpPr>
        <p:spPr>
          <a:xfrm>
            <a:off x="10532501" y="4099792"/>
            <a:ext cx="143660" cy="1450975"/>
          </a:xfrm>
          <a:custGeom>
            <a:avLst/>
            <a:gdLst>
              <a:gd name="connsiteX0" fmla="*/ 0 w 558800"/>
              <a:gd name="connsiteY0" fmla="*/ 0 h 1234440"/>
              <a:gd name="connsiteX1" fmla="*/ 558800 w 558800"/>
              <a:gd name="connsiteY1" fmla="*/ 0 h 1234440"/>
              <a:gd name="connsiteX2" fmla="*/ 279400 w 558800"/>
              <a:gd name="connsiteY2" fmla="*/ 0 h 1234440"/>
              <a:gd name="connsiteX3" fmla="*/ 279400 w 558800"/>
              <a:gd name="connsiteY3" fmla="*/ 1234440 h 1234440"/>
              <a:gd name="connsiteX4" fmla="*/ 558800 w 558800"/>
              <a:gd name="connsiteY4" fmla="*/ 1234440 h 1234440"/>
              <a:gd name="connsiteX5" fmla="*/ 0 w 558800"/>
              <a:gd name="connsiteY5" fmla="*/ 1234440 h 123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800" h="1234440">
                <a:moveTo>
                  <a:pt x="0" y="0"/>
                </a:moveTo>
                <a:lnTo>
                  <a:pt x="558800" y="0"/>
                </a:lnTo>
                <a:lnTo>
                  <a:pt x="279400" y="0"/>
                </a:lnTo>
                <a:lnTo>
                  <a:pt x="279400" y="1234440"/>
                </a:lnTo>
                <a:lnTo>
                  <a:pt x="558800" y="1234440"/>
                </a:lnTo>
                <a:lnTo>
                  <a:pt x="0" y="1234440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73494146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EDFB21-0ADB-633B-B1CE-D97A437094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Switch to INSTI: incident diabetes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99315C4-53B7-F82D-E375-E8E06C56DA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599" y="1339540"/>
            <a:ext cx="9777079" cy="791059"/>
          </a:xfrm>
        </p:spPr>
        <p:txBody>
          <a:bodyPr>
            <a:normAutofit/>
          </a:bodyPr>
          <a:lstStyle/>
          <a:p>
            <a:r>
              <a:rPr lang="en-US" sz="1800" noProof="0" dirty="0"/>
              <a:t>NA-ACCORD (Canada + US cohort)</a:t>
            </a:r>
          </a:p>
          <a:p>
            <a:r>
              <a:rPr lang="en-US" sz="1800" noProof="0" dirty="0"/>
              <a:t>Emulated trial: 81,365 PWH on NNRTI or PI switching (4,416) or not to INSTI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E5A9E683-E79F-10FD-18B5-B7C32CC36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8857" y="6469710"/>
            <a:ext cx="211314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hangingPunct="0">
              <a:defRPr/>
            </a:pPr>
            <a:r>
              <a:rPr lang="en-GB" sz="1200" i="1" dirty="0">
                <a:solidFill>
                  <a:srgbClr val="0070C0"/>
                </a:solidFill>
                <a:latin typeface="+mn-lt"/>
              </a:rPr>
              <a:t>Hwang YJ,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CROI 2025, Abs. 898</a:t>
            </a:r>
          </a:p>
        </p:txBody>
      </p:sp>
      <p:grpSp>
        <p:nvGrpSpPr>
          <p:cNvPr id="1952" name="Groupe 1951">
            <a:extLst>
              <a:ext uri="{FF2B5EF4-FFF2-40B4-BE49-F238E27FC236}">
                <a16:creationId xmlns:a16="http://schemas.microsoft.com/office/drawing/2014/main" id="{30552E30-D25C-6022-BC89-09C92140DB8A}"/>
              </a:ext>
            </a:extLst>
          </p:cNvPr>
          <p:cNvGrpSpPr/>
          <p:nvPr/>
        </p:nvGrpSpPr>
        <p:grpSpPr>
          <a:xfrm>
            <a:off x="1854847" y="2594306"/>
            <a:ext cx="6535738" cy="2130425"/>
            <a:chOff x="13354050" y="1487488"/>
            <a:chExt cx="6535738" cy="2130425"/>
          </a:xfrm>
        </p:grpSpPr>
        <p:sp>
          <p:nvSpPr>
            <p:cNvPr id="1752" name="Line 753">
              <a:extLst>
                <a:ext uri="{FF2B5EF4-FFF2-40B4-BE49-F238E27FC236}">
                  <a16:creationId xmlns:a16="http://schemas.microsoft.com/office/drawing/2014/main" id="{341F8A3C-FC1C-5D10-F6D6-ACB552B70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06438" y="1487488"/>
              <a:ext cx="0" cy="2076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3" name="Line 754">
              <a:extLst>
                <a:ext uri="{FF2B5EF4-FFF2-40B4-BE49-F238E27FC236}">
                  <a16:creationId xmlns:a16="http://schemas.microsoft.com/office/drawing/2014/main" id="{59AC8765-FF5A-DDE0-6A5F-AC4805FAF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6438" y="3563938"/>
              <a:ext cx="64833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4" name="Line 755">
              <a:extLst>
                <a:ext uri="{FF2B5EF4-FFF2-40B4-BE49-F238E27FC236}">
                  <a16:creationId xmlns:a16="http://schemas.microsoft.com/office/drawing/2014/main" id="{45F41880-8458-1ADA-20EE-65CD587078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0088" y="3563938"/>
              <a:ext cx="63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5" name="Line 756">
              <a:extLst>
                <a:ext uri="{FF2B5EF4-FFF2-40B4-BE49-F238E27FC236}">
                  <a16:creationId xmlns:a16="http://schemas.microsoft.com/office/drawing/2014/main" id="{DF2346A6-3D1F-5F78-4607-6FC36DA6A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19763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6" name="Line 757">
              <a:extLst>
                <a:ext uri="{FF2B5EF4-FFF2-40B4-BE49-F238E27FC236}">
                  <a16:creationId xmlns:a16="http://schemas.microsoft.com/office/drawing/2014/main" id="{326F898F-6994-3ACD-23A9-28BB47987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37075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7" name="Line 758">
              <a:extLst>
                <a:ext uri="{FF2B5EF4-FFF2-40B4-BE49-F238E27FC236}">
                  <a16:creationId xmlns:a16="http://schemas.microsoft.com/office/drawing/2014/main" id="{064208C0-C818-7B20-44C6-C9388F91C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7688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8" name="Line 759">
              <a:extLst>
                <a:ext uri="{FF2B5EF4-FFF2-40B4-BE49-F238E27FC236}">
                  <a16:creationId xmlns:a16="http://schemas.microsoft.com/office/drawing/2014/main" id="{9FF45F1B-C27E-8DF6-3FAC-697B96CDE5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160337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59" name="Line 760">
              <a:extLst>
                <a:ext uri="{FF2B5EF4-FFF2-40B4-BE49-F238E27FC236}">
                  <a16:creationId xmlns:a16="http://schemas.microsoft.com/office/drawing/2014/main" id="{90FD2E26-2420-CA0A-84CD-27FFD43910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2071688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0" name="Line 761">
              <a:extLst>
                <a:ext uri="{FF2B5EF4-FFF2-40B4-BE49-F238E27FC236}">
                  <a16:creationId xmlns:a16="http://schemas.microsoft.com/office/drawing/2014/main" id="{C55C9086-8E63-BD99-6598-605EACC06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2533650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1" name="Line 762">
              <a:extLst>
                <a:ext uri="{FF2B5EF4-FFF2-40B4-BE49-F238E27FC236}">
                  <a16:creationId xmlns:a16="http://schemas.microsoft.com/office/drawing/2014/main" id="{FBA35313-94E7-F56D-CC2F-29911EA1D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3001963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2" name="Line 763">
              <a:extLst>
                <a:ext uri="{FF2B5EF4-FFF2-40B4-BE49-F238E27FC236}">
                  <a16:creationId xmlns:a16="http://schemas.microsoft.com/office/drawing/2014/main" id="{3EDEFC4C-1620-DD6C-BF31-3B54E6CEB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74875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3" name="Line 764">
              <a:extLst>
                <a:ext uri="{FF2B5EF4-FFF2-40B4-BE49-F238E27FC236}">
                  <a16:creationId xmlns:a16="http://schemas.microsoft.com/office/drawing/2014/main" id="{5B76E40F-C65A-1FC6-9A06-D44A288D2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96950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4" name="Line 765">
              <a:extLst>
                <a:ext uri="{FF2B5EF4-FFF2-40B4-BE49-F238E27FC236}">
                  <a16:creationId xmlns:a16="http://schemas.microsoft.com/office/drawing/2014/main" id="{7EB93E7D-192E-B21B-2F1D-F45FC17DD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54050" y="347662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5" name="Line 766">
              <a:extLst>
                <a:ext uri="{FF2B5EF4-FFF2-40B4-BE49-F238E27FC236}">
                  <a16:creationId xmlns:a16="http://schemas.microsoft.com/office/drawing/2014/main" id="{2827F036-7826-D3C0-B8E8-F74EB1221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9150" y="3563938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6" name="Freeform 767">
              <a:extLst>
                <a:ext uri="{FF2B5EF4-FFF2-40B4-BE49-F238E27FC236}">
                  <a16:creationId xmlns:a16="http://schemas.microsoft.com/office/drawing/2014/main" id="{5C972FCD-1C37-F1BE-7407-84C22B0B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8088" y="2251075"/>
              <a:ext cx="4419600" cy="984250"/>
            </a:xfrm>
            <a:custGeom>
              <a:avLst/>
              <a:gdLst>
                <a:gd name="T0" fmla="*/ 8351 w 8351"/>
                <a:gd name="T1" fmla="*/ 363 h 1860"/>
                <a:gd name="T2" fmla="*/ 8351 w 8351"/>
                <a:gd name="T3" fmla="*/ 0 h 1860"/>
                <a:gd name="T4" fmla="*/ 8172 w 8351"/>
                <a:gd name="T5" fmla="*/ 49 h 1860"/>
                <a:gd name="T6" fmla="*/ 7991 w 8351"/>
                <a:gd name="T7" fmla="*/ 79 h 1860"/>
                <a:gd name="T8" fmla="*/ 7676 w 8351"/>
                <a:gd name="T9" fmla="*/ 169 h 1860"/>
                <a:gd name="T10" fmla="*/ 7527 w 8351"/>
                <a:gd name="T11" fmla="*/ 180 h 1860"/>
                <a:gd name="T12" fmla="*/ 7344 w 8351"/>
                <a:gd name="T13" fmla="*/ 223 h 1860"/>
                <a:gd name="T14" fmla="*/ 7206 w 8351"/>
                <a:gd name="T15" fmla="*/ 269 h 1860"/>
                <a:gd name="T16" fmla="*/ 7082 w 8351"/>
                <a:gd name="T17" fmla="*/ 283 h 1860"/>
                <a:gd name="T18" fmla="*/ 6947 w 8351"/>
                <a:gd name="T19" fmla="*/ 324 h 1860"/>
                <a:gd name="T20" fmla="*/ 6795 w 8351"/>
                <a:gd name="T21" fmla="*/ 346 h 1860"/>
                <a:gd name="T22" fmla="*/ 6131 w 8351"/>
                <a:gd name="T23" fmla="*/ 503 h 1860"/>
                <a:gd name="T24" fmla="*/ 5816 w 8351"/>
                <a:gd name="T25" fmla="*/ 589 h 1860"/>
                <a:gd name="T26" fmla="*/ 5474 w 8351"/>
                <a:gd name="T27" fmla="*/ 635 h 1860"/>
                <a:gd name="T28" fmla="*/ 5414 w 8351"/>
                <a:gd name="T29" fmla="*/ 663 h 1860"/>
                <a:gd name="T30" fmla="*/ 4963 w 8351"/>
                <a:gd name="T31" fmla="*/ 761 h 1860"/>
                <a:gd name="T32" fmla="*/ 4748 w 8351"/>
                <a:gd name="T33" fmla="*/ 827 h 1860"/>
                <a:gd name="T34" fmla="*/ 4512 w 8351"/>
                <a:gd name="T35" fmla="*/ 880 h 1860"/>
                <a:gd name="T36" fmla="*/ 4240 w 8351"/>
                <a:gd name="T37" fmla="*/ 927 h 1860"/>
                <a:gd name="T38" fmla="*/ 4149 w 8351"/>
                <a:gd name="T39" fmla="*/ 959 h 1860"/>
                <a:gd name="T40" fmla="*/ 4054 w 8351"/>
                <a:gd name="T41" fmla="*/ 976 h 1860"/>
                <a:gd name="T42" fmla="*/ 4032 w 8351"/>
                <a:gd name="T43" fmla="*/ 993 h 1860"/>
                <a:gd name="T44" fmla="*/ 2141 w 8351"/>
                <a:gd name="T45" fmla="*/ 1402 h 1860"/>
                <a:gd name="T46" fmla="*/ 1844 w 8351"/>
                <a:gd name="T47" fmla="*/ 1454 h 1860"/>
                <a:gd name="T48" fmla="*/ 1413 w 8351"/>
                <a:gd name="T49" fmla="*/ 1554 h 1860"/>
                <a:gd name="T50" fmla="*/ 556 w 8351"/>
                <a:gd name="T51" fmla="*/ 1728 h 1860"/>
                <a:gd name="T52" fmla="*/ 284 w 8351"/>
                <a:gd name="T53" fmla="*/ 1790 h 1860"/>
                <a:gd name="T54" fmla="*/ 218 w 8351"/>
                <a:gd name="T55" fmla="*/ 1805 h 1860"/>
                <a:gd name="T56" fmla="*/ 188 w 8351"/>
                <a:gd name="T57" fmla="*/ 1811 h 1860"/>
                <a:gd name="T58" fmla="*/ 162 w 8351"/>
                <a:gd name="T59" fmla="*/ 1818 h 1860"/>
                <a:gd name="T60" fmla="*/ 137 w 8351"/>
                <a:gd name="T61" fmla="*/ 1823 h 1860"/>
                <a:gd name="T62" fmla="*/ 114 w 8351"/>
                <a:gd name="T63" fmla="*/ 1829 h 1860"/>
                <a:gd name="T64" fmla="*/ 93 w 8351"/>
                <a:gd name="T65" fmla="*/ 1833 h 1860"/>
                <a:gd name="T66" fmla="*/ 76 w 8351"/>
                <a:gd name="T67" fmla="*/ 1839 h 1860"/>
                <a:gd name="T68" fmla="*/ 43 w 8351"/>
                <a:gd name="T69" fmla="*/ 1847 h 1860"/>
                <a:gd name="T70" fmla="*/ 30 w 8351"/>
                <a:gd name="T71" fmla="*/ 1849 h 1860"/>
                <a:gd name="T72" fmla="*/ 20 w 8351"/>
                <a:gd name="T73" fmla="*/ 1853 h 1860"/>
                <a:gd name="T74" fmla="*/ 12 w 8351"/>
                <a:gd name="T75" fmla="*/ 1854 h 1860"/>
                <a:gd name="T76" fmla="*/ 6 w 8351"/>
                <a:gd name="T77" fmla="*/ 1856 h 1860"/>
                <a:gd name="T78" fmla="*/ 1 w 8351"/>
                <a:gd name="T79" fmla="*/ 1857 h 1860"/>
                <a:gd name="T80" fmla="*/ 0 w 8351"/>
                <a:gd name="T81" fmla="*/ 1860 h 1860"/>
                <a:gd name="T82" fmla="*/ 333 w 8351"/>
                <a:gd name="T83" fmla="*/ 1845 h 1860"/>
                <a:gd name="T84" fmla="*/ 1554 w 8351"/>
                <a:gd name="T85" fmla="*/ 1642 h 1860"/>
                <a:gd name="T86" fmla="*/ 1777 w 8351"/>
                <a:gd name="T87" fmla="*/ 1591 h 1860"/>
                <a:gd name="T88" fmla="*/ 2681 w 8351"/>
                <a:gd name="T89" fmla="*/ 1436 h 1860"/>
                <a:gd name="T90" fmla="*/ 2964 w 8351"/>
                <a:gd name="T91" fmla="*/ 1378 h 1860"/>
                <a:gd name="T92" fmla="*/ 3177 w 8351"/>
                <a:gd name="T93" fmla="*/ 1348 h 1860"/>
                <a:gd name="T94" fmla="*/ 4969 w 8351"/>
                <a:gd name="T95" fmla="*/ 993 h 1860"/>
                <a:gd name="T96" fmla="*/ 5397 w 8351"/>
                <a:gd name="T97" fmla="*/ 916 h 1860"/>
                <a:gd name="T98" fmla="*/ 5451 w 8351"/>
                <a:gd name="T99" fmla="*/ 892 h 1860"/>
                <a:gd name="T100" fmla="*/ 5601 w 8351"/>
                <a:gd name="T101" fmla="*/ 883 h 1860"/>
                <a:gd name="T102" fmla="*/ 5812 w 8351"/>
                <a:gd name="T103" fmla="*/ 851 h 1860"/>
                <a:gd name="T104" fmla="*/ 7076 w 8351"/>
                <a:gd name="T105" fmla="*/ 596 h 1860"/>
                <a:gd name="T106" fmla="*/ 7243 w 8351"/>
                <a:gd name="T107" fmla="*/ 577 h 1860"/>
                <a:gd name="T108" fmla="*/ 7283 w 8351"/>
                <a:gd name="T109" fmla="*/ 566 h 1860"/>
                <a:gd name="T110" fmla="*/ 8351 w 8351"/>
                <a:gd name="T111" fmla="*/ 363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51" h="1860">
                  <a:moveTo>
                    <a:pt x="8351" y="363"/>
                  </a:moveTo>
                  <a:lnTo>
                    <a:pt x="8351" y="0"/>
                  </a:lnTo>
                  <a:lnTo>
                    <a:pt x="8172" y="49"/>
                  </a:lnTo>
                  <a:lnTo>
                    <a:pt x="7991" y="79"/>
                  </a:lnTo>
                  <a:lnTo>
                    <a:pt x="7676" y="169"/>
                  </a:lnTo>
                  <a:lnTo>
                    <a:pt x="7527" y="180"/>
                  </a:lnTo>
                  <a:lnTo>
                    <a:pt x="7344" y="223"/>
                  </a:lnTo>
                  <a:lnTo>
                    <a:pt x="7206" y="269"/>
                  </a:lnTo>
                  <a:lnTo>
                    <a:pt x="7082" y="283"/>
                  </a:lnTo>
                  <a:lnTo>
                    <a:pt x="6947" y="324"/>
                  </a:lnTo>
                  <a:lnTo>
                    <a:pt x="6795" y="346"/>
                  </a:lnTo>
                  <a:lnTo>
                    <a:pt x="6131" y="503"/>
                  </a:lnTo>
                  <a:lnTo>
                    <a:pt x="5816" y="589"/>
                  </a:lnTo>
                  <a:lnTo>
                    <a:pt x="5474" y="635"/>
                  </a:lnTo>
                  <a:lnTo>
                    <a:pt x="5414" y="663"/>
                  </a:lnTo>
                  <a:lnTo>
                    <a:pt x="4963" y="761"/>
                  </a:lnTo>
                  <a:lnTo>
                    <a:pt x="4748" y="827"/>
                  </a:lnTo>
                  <a:lnTo>
                    <a:pt x="4512" y="880"/>
                  </a:lnTo>
                  <a:lnTo>
                    <a:pt x="4240" y="927"/>
                  </a:lnTo>
                  <a:lnTo>
                    <a:pt x="4149" y="959"/>
                  </a:lnTo>
                  <a:lnTo>
                    <a:pt x="4054" y="976"/>
                  </a:lnTo>
                  <a:lnTo>
                    <a:pt x="4032" y="993"/>
                  </a:lnTo>
                  <a:lnTo>
                    <a:pt x="2141" y="1402"/>
                  </a:lnTo>
                  <a:lnTo>
                    <a:pt x="1844" y="1454"/>
                  </a:lnTo>
                  <a:lnTo>
                    <a:pt x="1413" y="1554"/>
                  </a:lnTo>
                  <a:lnTo>
                    <a:pt x="556" y="1728"/>
                  </a:lnTo>
                  <a:lnTo>
                    <a:pt x="284" y="1790"/>
                  </a:lnTo>
                  <a:lnTo>
                    <a:pt x="218" y="1805"/>
                  </a:lnTo>
                  <a:lnTo>
                    <a:pt x="188" y="1811"/>
                  </a:lnTo>
                  <a:lnTo>
                    <a:pt x="162" y="1818"/>
                  </a:lnTo>
                  <a:lnTo>
                    <a:pt x="137" y="1823"/>
                  </a:lnTo>
                  <a:lnTo>
                    <a:pt x="114" y="1829"/>
                  </a:lnTo>
                  <a:lnTo>
                    <a:pt x="93" y="1833"/>
                  </a:lnTo>
                  <a:lnTo>
                    <a:pt x="76" y="1839"/>
                  </a:lnTo>
                  <a:lnTo>
                    <a:pt x="43" y="1847"/>
                  </a:lnTo>
                  <a:lnTo>
                    <a:pt x="30" y="1849"/>
                  </a:lnTo>
                  <a:lnTo>
                    <a:pt x="20" y="1853"/>
                  </a:lnTo>
                  <a:lnTo>
                    <a:pt x="12" y="1854"/>
                  </a:lnTo>
                  <a:lnTo>
                    <a:pt x="6" y="1856"/>
                  </a:lnTo>
                  <a:lnTo>
                    <a:pt x="1" y="1857"/>
                  </a:lnTo>
                  <a:lnTo>
                    <a:pt x="0" y="1860"/>
                  </a:lnTo>
                  <a:lnTo>
                    <a:pt x="333" y="1845"/>
                  </a:lnTo>
                  <a:lnTo>
                    <a:pt x="1554" y="1642"/>
                  </a:lnTo>
                  <a:lnTo>
                    <a:pt x="1777" y="1591"/>
                  </a:lnTo>
                  <a:lnTo>
                    <a:pt x="2681" y="1436"/>
                  </a:lnTo>
                  <a:lnTo>
                    <a:pt x="2964" y="1378"/>
                  </a:lnTo>
                  <a:lnTo>
                    <a:pt x="3177" y="1348"/>
                  </a:lnTo>
                  <a:lnTo>
                    <a:pt x="4969" y="993"/>
                  </a:lnTo>
                  <a:lnTo>
                    <a:pt x="5397" y="916"/>
                  </a:lnTo>
                  <a:lnTo>
                    <a:pt x="5451" y="892"/>
                  </a:lnTo>
                  <a:lnTo>
                    <a:pt x="5601" y="883"/>
                  </a:lnTo>
                  <a:lnTo>
                    <a:pt x="5812" y="851"/>
                  </a:lnTo>
                  <a:lnTo>
                    <a:pt x="7076" y="596"/>
                  </a:lnTo>
                  <a:lnTo>
                    <a:pt x="7243" y="577"/>
                  </a:lnTo>
                  <a:lnTo>
                    <a:pt x="7283" y="566"/>
                  </a:lnTo>
                  <a:lnTo>
                    <a:pt x="8351" y="363"/>
                  </a:lnTo>
                  <a:close/>
                </a:path>
              </a:pathLst>
            </a:custGeom>
            <a:solidFill>
              <a:srgbClr val="CC0000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768" name="Freeform 769">
              <a:extLst>
                <a:ext uri="{FF2B5EF4-FFF2-40B4-BE49-F238E27FC236}">
                  <a16:creationId xmlns:a16="http://schemas.microsoft.com/office/drawing/2014/main" id="{3EA482C6-9799-9BD7-2E53-6B5A906A9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7125" y="2060575"/>
              <a:ext cx="5765800" cy="1397000"/>
            </a:xfrm>
            <a:custGeom>
              <a:avLst/>
              <a:gdLst>
                <a:gd name="T0" fmla="*/ 10632 w 10896"/>
                <a:gd name="T1" fmla="*/ 41 h 2641"/>
                <a:gd name="T2" fmla="*/ 10323 w 10896"/>
                <a:gd name="T3" fmla="*/ 166 h 2641"/>
                <a:gd name="T4" fmla="*/ 10065 w 10896"/>
                <a:gd name="T5" fmla="*/ 254 h 2641"/>
                <a:gd name="T6" fmla="*/ 9745 w 10896"/>
                <a:gd name="T7" fmla="*/ 321 h 2641"/>
                <a:gd name="T8" fmla="*/ 8652 w 10896"/>
                <a:gd name="T9" fmla="*/ 405 h 2641"/>
                <a:gd name="T10" fmla="*/ 8261 w 10896"/>
                <a:gd name="T11" fmla="*/ 484 h 2641"/>
                <a:gd name="T12" fmla="*/ 7974 w 10896"/>
                <a:gd name="T13" fmla="*/ 587 h 2641"/>
                <a:gd name="T14" fmla="*/ 7881 w 10896"/>
                <a:gd name="T15" fmla="*/ 672 h 2641"/>
                <a:gd name="T16" fmla="*/ 7699 w 10896"/>
                <a:gd name="T17" fmla="*/ 690 h 2641"/>
                <a:gd name="T18" fmla="*/ 7633 w 10896"/>
                <a:gd name="T19" fmla="*/ 733 h 2641"/>
                <a:gd name="T20" fmla="*/ 7215 w 10896"/>
                <a:gd name="T21" fmla="*/ 806 h 2641"/>
                <a:gd name="T22" fmla="*/ 6920 w 10896"/>
                <a:gd name="T23" fmla="*/ 853 h 2641"/>
                <a:gd name="T24" fmla="*/ 6642 w 10896"/>
                <a:gd name="T25" fmla="*/ 928 h 2641"/>
                <a:gd name="T26" fmla="*/ 6347 w 10896"/>
                <a:gd name="T27" fmla="*/ 984 h 2641"/>
                <a:gd name="T28" fmla="*/ 5889 w 10896"/>
                <a:gd name="T29" fmla="*/ 1098 h 2641"/>
                <a:gd name="T30" fmla="*/ 5457 w 10896"/>
                <a:gd name="T31" fmla="*/ 1165 h 2641"/>
                <a:gd name="T32" fmla="*/ 5232 w 10896"/>
                <a:gd name="T33" fmla="*/ 1229 h 2641"/>
                <a:gd name="T34" fmla="*/ 4875 w 10896"/>
                <a:gd name="T35" fmla="*/ 1296 h 2641"/>
                <a:gd name="T36" fmla="*/ 4157 w 10896"/>
                <a:gd name="T37" fmla="*/ 1460 h 2641"/>
                <a:gd name="T38" fmla="*/ 3242 w 10896"/>
                <a:gd name="T39" fmla="*/ 1608 h 2641"/>
                <a:gd name="T40" fmla="*/ 2875 w 10896"/>
                <a:gd name="T41" fmla="*/ 1742 h 2641"/>
                <a:gd name="T42" fmla="*/ 2372 w 10896"/>
                <a:gd name="T43" fmla="*/ 1784 h 2641"/>
                <a:gd name="T44" fmla="*/ 2194 w 10896"/>
                <a:gd name="T45" fmla="*/ 1841 h 2641"/>
                <a:gd name="T46" fmla="*/ 1969 w 10896"/>
                <a:gd name="T47" fmla="*/ 1889 h 2641"/>
                <a:gd name="T48" fmla="*/ 1197 w 10896"/>
                <a:gd name="T49" fmla="*/ 2088 h 2641"/>
                <a:gd name="T50" fmla="*/ 742 w 10896"/>
                <a:gd name="T51" fmla="*/ 2356 h 2641"/>
                <a:gd name="T52" fmla="*/ 30 w 10896"/>
                <a:gd name="T53" fmla="*/ 2540 h 2641"/>
                <a:gd name="T54" fmla="*/ 867 w 10896"/>
                <a:gd name="T55" fmla="*/ 2473 h 2641"/>
                <a:gd name="T56" fmla="*/ 1024 w 10896"/>
                <a:gd name="T57" fmla="*/ 2409 h 2641"/>
                <a:gd name="T58" fmla="*/ 1165 w 10896"/>
                <a:gd name="T59" fmla="*/ 2351 h 2641"/>
                <a:gd name="T60" fmla="*/ 1349 w 10896"/>
                <a:gd name="T61" fmla="*/ 2303 h 2641"/>
                <a:gd name="T62" fmla="*/ 1889 w 10896"/>
                <a:gd name="T63" fmla="*/ 2228 h 2641"/>
                <a:gd name="T64" fmla="*/ 2015 w 10896"/>
                <a:gd name="T65" fmla="*/ 2163 h 2641"/>
                <a:gd name="T66" fmla="*/ 2280 w 10896"/>
                <a:gd name="T67" fmla="*/ 2115 h 2641"/>
                <a:gd name="T68" fmla="*/ 2446 w 10896"/>
                <a:gd name="T69" fmla="*/ 2073 h 2641"/>
                <a:gd name="T70" fmla="*/ 2871 w 10896"/>
                <a:gd name="T71" fmla="*/ 2038 h 2641"/>
                <a:gd name="T72" fmla="*/ 3179 w 10896"/>
                <a:gd name="T73" fmla="*/ 1968 h 2641"/>
                <a:gd name="T74" fmla="*/ 3339 w 10896"/>
                <a:gd name="T75" fmla="*/ 1940 h 2641"/>
                <a:gd name="T76" fmla="*/ 3842 w 10896"/>
                <a:gd name="T77" fmla="*/ 1893 h 2641"/>
                <a:gd name="T78" fmla="*/ 4409 w 10896"/>
                <a:gd name="T79" fmla="*/ 1757 h 2641"/>
                <a:gd name="T80" fmla="*/ 4537 w 10896"/>
                <a:gd name="T81" fmla="*/ 1735 h 2641"/>
                <a:gd name="T82" fmla="*/ 4661 w 10896"/>
                <a:gd name="T83" fmla="*/ 1703 h 2641"/>
                <a:gd name="T84" fmla="*/ 4887 w 10896"/>
                <a:gd name="T85" fmla="*/ 1643 h 2641"/>
                <a:gd name="T86" fmla="*/ 5453 w 10896"/>
                <a:gd name="T87" fmla="*/ 1564 h 2641"/>
                <a:gd name="T88" fmla="*/ 5889 w 10896"/>
                <a:gd name="T89" fmla="*/ 1517 h 2641"/>
                <a:gd name="T90" fmla="*/ 6234 w 10896"/>
                <a:gd name="T91" fmla="*/ 1455 h 2641"/>
                <a:gd name="T92" fmla="*/ 6462 w 10896"/>
                <a:gd name="T93" fmla="*/ 1405 h 2641"/>
                <a:gd name="T94" fmla="*/ 6762 w 10896"/>
                <a:gd name="T95" fmla="*/ 1351 h 2641"/>
                <a:gd name="T96" fmla="*/ 6921 w 10896"/>
                <a:gd name="T97" fmla="*/ 1321 h 2641"/>
                <a:gd name="T98" fmla="*/ 7208 w 10896"/>
                <a:gd name="T99" fmla="*/ 1274 h 2641"/>
                <a:gd name="T100" fmla="*/ 7407 w 10896"/>
                <a:gd name="T101" fmla="*/ 1234 h 2641"/>
                <a:gd name="T102" fmla="*/ 7970 w 10896"/>
                <a:gd name="T103" fmla="*/ 1079 h 2641"/>
                <a:gd name="T104" fmla="*/ 8168 w 10896"/>
                <a:gd name="T105" fmla="*/ 1054 h 2641"/>
                <a:gd name="T106" fmla="*/ 8252 w 10896"/>
                <a:gd name="T107" fmla="*/ 1008 h 2641"/>
                <a:gd name="T108" fmla="*/ 8634 w 10896"/>
                <a:gd name="T109" fmla="*/ 960 h 2641"/>
                <a:gd name="T110" fmla="*/ 9604 w 10896"/>
                <a:gd name="T111" fmla="*/ 880 h 2641"/>
                <a:gd name="T112" fmla="*/ 9800 w 10896"/>
                <a:gd name="T113" fmla="*/ 830 h 2641"/>
                <a:gd name="T114" fmla="*/ 10236 w 10896"/>
                <a:gd name="T115" fmla="*/ 770 h 2641"/>
                <a:gd name="T116" fmla="*/ 10513 w 10896"/>
                <a:gd name="T117" fmla="*/ 713 h 2641"/>
                <a:gd name="T118" fmla="*/ 10588 w 10896"/>
                <a:gd name="T119" fmla="*/ 680 h 2641"/>
                <a:gd name="T120" fmla="*/ 10794 w 10896"/>
                <a:gd name="T121" fmla="*/ 645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96" h="2641">
                  <a:moveTo>
                    <a:pt x="10896" y="0"/>
                  </a:moveTo>
                  <a:lnTo>
                    <a:pt x="10793" y="0"/>
                  </a:lnTo>
                  <a:lnTo>
                    <a:pt x="10793" y="41"/>
                  </a:lnTo>
                  <a:lnTo>
                    <a:pt x="10632" y="41"/>
                  </a:lnTo>
                  <a:lnTo>
                    <a:pt x="10515" y="93"/>
                  </a:lnTo>
                  <a:lnTo>
                    <a:pt x="10515" y="130"/>
                  </a:lnTo>
                  <a:lnTo>
                    <a:pt x="10323" y="130"/>
                  </a:lnTo>
                  <a:lnTo>
                    <a:pt x="10323" y="166"/>
                  </a:lnTo>
                  <a:lnTo>
                    <a:pt x="10244" y="166"/>
                  </a:lnTo>
                  <a:lnTo>
                    <a:pt x="10244" y="209"/>
                  </a:lnTo>
                  <a:lnTo>
                    <a:pt x="10065" y="209"/>
                  </a:lnTo>
                  <a:lnTo>
                    <a:pt x="10065" y="254"/>
                  </a:lnTo>
                  <a:lnTo>
                    <a:pt x="9794" y="256"/>
                  </a:lnTo>
                  <a:lnTo>
                    <a:pt x="9794" y="288"/>
                  </a:lnTo>
                  <a:lnTo>
                    <a:pt x="9757" y="288"/>
                  </a:lnTo>
                  <a:lnTo>
                    <a:pt x="9745" y="321"/>
                  </a:lnTo>
                  <a:lnTo>
                    <a:pt x="9251" y="333"/>
                  </a:lnTo>
                  <a:lnTo>
                    <a:pt x="9052" y="367"/>
                  </a:lnTo>
                  <a:lnTo>
                    <a:pt x="9040" y="397"/>
                  </a:lnTo>
                  <a:lnTo>
                    <a:pt x="8652" y="405"/>
                  </a:lnTo>
                  <a:lnTo>
                    <a:pt x="8634" y="438"/>
                  </a:lnTo>
                  <a:lnTo>
                    <a:pt x="8561" y="444"/>
                  </a:lnTo>
                  <a:lnTo>
                    <a:pt x="8553" y="470"/>
                  </a:lnTo>
                  <a:lnTo>
                    <a:pt x="8261" y="484"/>
                  </a:lnTo>
                  <a:lnTo>
                    <a:pt x="8213" y="537"/>
                  </a:lnTo>
                  <a:lnTo>
                    <a:pt x="8112" y="555"/>
                  </a:lnTo>
                  <a:lnTo>
                    <a:pt x="7980" y="563"/>
                  </a:lnTo>
                  <a:lnTo>
                    <a:pt x="7974" y="587"/>
                  </a:lnTo>
                  <a:lnTo>
                    <a:pt x="7942" y="590"/>
                  </a:lnTo>
                  <a:lnTo>
                    <a:pt x="7921" y="625"/>
                  </a:lnTo>
                  <a:lnTo>
                    <a:pt x="7893" y="628"/>
                  </a:lnTo>
                  <a:lnTo>
                    <a:pt x="7881" y="672"/>
                  </a:lnTo>
                  <a:lnTo>
                    <a:pt x="7717" y="674"/>
                  </a:lnTo>
                  <a:lnTo>
                    <a:pt x="7711" y="676"/>
                  </a:lnTo>
                  <a:lnTo>
                    <a:pt x="7706" y="682"/>
                  </a:lnTo>
                  <a:lnTo>
                    <a:pt x="7699" y="690"/>
                  </a:lnTo>
                  <a:lnTo>
                    <a:pt x="7695" y="695"/>
                  </a:lnTo>
                  <a:lnTo>
                    <a:pt x="7693" y="702"/>
                  </a:lnTo>
                  <a:lnTo>
                    <a:pt x="7680" y="727"/>
                  </a:lnTo>
                  <a:lnTo>
                    <a:pt x="7633" y="733"/>
                  </a:lnTo>
                  <a:lnTo>
                    <a:pt x="7617" y="756"/>
                  </a:lnTo>
                  <a:lnTo>
                    <a:pt x="7317" y="759"/>
                  </a:lnTo>
                  <a:lnTo>
                    <a:pt x="7220" y="786"/>
                  </a:lnTo>
                  <a:lnTo>
                    <a:pt x="7215" y="806"/>
                  </a:lnTo>
                  <a:lnTo>
                    <a:pt x="7007" y="814"/>
                  </a:lnTo>
                  <a:lnTo>
                    <a:pt x="6999" y="832"/>
                  </a:lnTo>
                  <a:lnTo>
                    <a:pt x="6932" y="835"/>
                  </a:lnTo>
                  <a:lnTo>
                    <a:pt x="6920" y="853"/>
                  </a:lnTo>
                  <a:lnTo>
                    <a:pt x="6835" y="879"/>
                  </a:lnTo>
                  <a:lnTo>
                    <a:pt x="6827" y="903"/>
                  </a:lnTo>
                  <a:lnTo>
                    <a:pt x="6660" y="911"/>
                  </a:lnTo>
                  <a:lnTo>
                    <a:pt x="6642" y="928"/>
                  </a:lnTo>
                  <a:lnTo>
                    <a:pt x="6470" y="940"/>
                  </a:lnTo>
                  <a:lnTo>
                    <a:pt x="6468" y="958"/>
                  </a:lnTo>
                  <a:lnTo>
                    <a:pt x="6356" y="960"/>
                  </a:lnTo>
                  <a:lnTo>
                    <a:pt x="6347" y="984"/>
                  </a:lnTo>
                  <a:lnTo>
                    <a:pt x="6245" y="999"/>
                  </a:lnTo>
                  <a:lnTo>
                    <a:pt x="6225" y="1028"/>
                  </a:lnTo>
                  <a:lnTo>
                    <a:pt x="5909" y="1028"/>
                  </a:lnTo>
                  <a:lnTo>
                    <a:pt x="5889" y="1098"/>
                  </a:lnTo>
                  <a:lnTo>
                    <a:pt x="5850" y="1098"/>
                  </a:lnTo>
                  <a:lnTo>
                    <a:pt x="5822" y="1130"/>
                  </a:lnTo>
                  <a:lnTo>
                    <a:pt x="5463" y="1144"/>
                  </a:lnTo>
                  <a:lnTo>
                    <a:pt x="5457" y="1165"/>
                  </a:lnTo>
                  <a:lnTo>
                    <a:pt x="5406" y="1165"/>
                  </a:lnTo>
                  <a:lnTo>
                    <a:pt x="5394" y="1201"/>
                  </a:lnTo>
                  <a:lnTo>
                    <a:pt x="5244" y="1215"/>
                  </a:lnTo>
                  <a:lnTo>
                    <a:pt x="5232" y="1229"/>
                  </a:lnTo>
                  <a:lnTo>
                    <a:pt x="5179" y="1229"/>
                  </a:lnTo>
                  <a:lnTo>
                    <a:pt x="5165" y="1247"/>
                  </a:lnTo>
                  <a:lnTo>
                    <a:pt x="4904" y="1262"/>
                  </a:lnTo>
                  <a:lnTo>
                    <a:pt x="4875" y="1296"/>
                  </a:lnTo>
                  <a:lnTo>
                    <a:pt x="4726" y="1296"/>
                  </a:lnTo>
                  <a:lnTo>
                    <a:pt x="4717" y="1323"/>
                  </a:lnTo>
                  <a:lnTo>
                    <a:pt x="4671" y="1343"/>
                  </a:lnTo>
                  <a:lnTo>
                    <a:pt x="4157" y="1460"/>
                  </a:lnTo>
                  <a:lnTo>
                    <a:pt x="3833" y="1562"/>
                  </a:lnTo>
                  <a:lnTo>
                    <a:pt x="3357" y="1596"/>
                  </a:lnTo>
                  <a:lnTo>
                    <a:pt x="3341" y="1606"/>
                  </a:lnTo>
                  <a:lnTo>
                    <a:pt x="3242" y="1608"/>
                  </a:lnTo>
                  <a:lnTo>
                    <a:pt x="3140" y="1653"/>
                  </a:lnTo>
                  <a:lnTo>
                    <a:pt x="3116" y="1675"/>
                  </a:lnTo>
                  <a:lnTo>
                    <a:pt x="2950" y="1685"/>
                  </a:lnTo>
                  <a:lnTo>
                    <a:pt x="2875" y="1742"/>
                  </a:lnTo>
                  <a:lnTo>
                    <a:pt x="2717" y="1746"/>
                  </a:lnTo>
                  <a:lnTo>
                    <a:pt x="2708" y="1758"/>
                  </a:lnTo>
                  <a:lnTo>
                    <a:pt x="2472" y="1760"/>
                  </a:lnTo>
                  <a:lnTo>
                    <a:pt x="2372" y="1784"/>
                  </a:lnTo>
                  <a:lnTo>
                    <a:pt x="2366" y="1810"/>
                  </a:lnTo>
                  <a:lnTo>
                    <a:pt x="2290" y="1819"/>
                  </a:lnTo>
                  <a:lnTo>
                    <a:pt x="2269" y="1831"/>
                  </a:lnTo>
                  <a:lnTo>
                    <a:pt x="2194" y="1841"/>
                  </a:lnTo>
                  <a:lnTo>
                    <a:pt x="2168" y="1857"/>
                  </a:lnTo>
                  <a:lnTo>
                    <a:pt x="2030" y="1871"/>
                  </a:lnTo>
                  <a:lnTo>
                    <a:pt x="2018" y="1889"/>
                  </a:lnTo>
                  <a:lnTo>
                    <a:pt x="1969" y="1889"/>
                  </a:lnTo>
                  <a:lnTo>
                    <a:pt x="1855" y="1979"/>
                  </a:lnTo>
                  <a:lnTo>
                    <a:pt x="1434" y="2023"/>
                  </a:lnTo>
                  <a:lnTo>
                    <a:pt x="1309" y="2078"/>
                  </a:lnTo>
                  <a:lnTo>
                    <a:pt x="1197" y="2088"/>
                  </a:lnTo>
                  <a:lnTo>
                    <a:pt x="1002" y="2201"/>
                  </a:lnTo>
                  <a:lnTo>
                    <a:pt x="909" y="2216"/>
                  </a:lnTo>
                  <a:lnTo>
                    <a:pt x="871" y="2274"/>
                  </a:lnTo>
                  <a:lnTo>
                    <a:pt x="742" y="2356"/>
                  </a:lnTo>
                  <a:lnTo>
                    <a:pt x="547" y="2382"/>
                  </a:lnTo>
                  <a:lnTo>
                    <a:pt x="356" y="2449"/>
                  </a:lnTo>
                  <a:lnTo>
                    <a:pt x="257" y="2516"/>
                  </a:lnTo>
                  <a:lnTo>
                    <a:pt x="30" y="2540"/>
                  </a:lnTo>
                  <a:lnTo>
                    <a:pt x="0" y="2641"/>
                  </a:lnTo>
                  <a:lnTo>
                    <a:pt x="815" y="2517"/>
                  </a:lnTo>
                  <a:lnTo>
                    <a:pt x="815" y="2473"/>
                  </a:lnTo>
                  <a:lnTo>
                    <a:pt x="867" y="2473"/>
                  </a:lnTo>
                  <a:lnTo>
                    <a:pt x="867" y="2454"/>
                  </a:lnTo>
                  <a:lnTo>
                    <a:pt x="902" y="2454"/>
                  </a:lnTo>
                  <a:lnTo>
                    <a:pt x="902" y="2426"/>
                  </a:lnTo>
                  <a:lnTo>
                    <a:pt x="1024" y="2409"/>
                  </a:lnTo>
                  <a:lnTo>
                    <a:pt x="1062" y="2386"/>
                  </a:lnTo>
                  <a:lnTo>
                    <a:pt x="1105" y="2375"/>
                  </a:lnTo>
                  <a:lnTo>
                    <a:pt x="1111" y="2351"/>
                  </a:lnTo>
                  <a:lnTo>
                    <a:pt x="1165" y="2351"/>
                  </a:lnTo>
                  <a:lnTo>
                    <a:pt x="1171" y="2339"/>
                  </a:lnTo>
                  <a:lnTo>
                    <a:pt x="1205" y="2334"/>
                  </a:lnTo>
                  <a:lnTo>
                    <a:pt x="1213" y="2320"/>
                  </a:lnTo>
                  <a:lnTo>
                    <a:pt x="1349" y="2303"/>
                  </a:lnTo>
                  <a:lnTo>
                    <a:pt x="1391" y="2285"/>
                  </a:lnTo>
                  <a:lnTo>
                    <a:pt x="1463" y="2267"/>
                  </a:lnTo>
                  <a:lnTo>
                    <a:pt x="1851" y="2238"/>
                  </a:lnTo>
                  <a:lnTo>
                    <a:pt x="1889" y="2228"/>
                  </a:lnTo>
                  <a:lnTo>
                    <a:pt x="1889" y="2201"/>
                  </a:lnTo>
                  <a:lnTo>
                    <a:pt x="1925" y="2201"/>
                  </a:lnTo>
                  <a:lnTo>
                    <a:pt x="1942" y="2163"/>
                  </a:lnTo>
                  <a:lnTo>
                    <a:pt x="2015" y="2163"/>
                  </a:lnTo>
                  <a:lnTo>
                    <a:pt x="2015" y="2149"/>
                  </a:lnTo>
                  <a:lnTo>
                    <a:pt x="2186" y="2144"/>
                  </a:lnTo>
                  <a:lnTo>
                    <a:pt x="2186" y="2115"/>
                  </a:lnTo>
                  <a:lnTo>
                    <a:pt x="2280" y="2115"/>
                  </a:lnTo>
                  <a:lnTo>
                    <a:pt x="2280" y="2101"/>
                  </a:lnTo>
                  <a:lnTo>
                    <a:pt x="2359" y="2101"/>
                  </a:lnTo>
                  <a:lnTo>
                    <a:pt x="2359" y="2073"/>
                  </a:lnTo>
                  <a:lnTo>
                    <a:pt x="2446" y="2073"/>
                  </a:lnTo>
                  <a:lnTo>
                    <a:pt x="2446" y="2059"/>
                  </a:lnTo>
                  <a:lnTo>
                    <a:pt x="2708" y="2059"/>
                  </a:lnTo>
                  <a:lnTo>
                    <a:pt x="2708" y="2038"/>
                  </a:lnTo>
                  <a:lnTo>
                    <a:pt x="2871" y="2038"/>
                  </a:lnTo>
                  <a:lnTo>
                    <a:pt x="2943" y="1996"/>
                  </a:lnTo>
                  <a:lnTo>
                    <a:pt x="3108" y="1996"/>
                  </a:lnTo>
                  <a:lnTo>
                    <a:pt x="3126" y="1968"/>
                  </a:lnTo>
                  <a:lnTo>
                    <a:pt x="3179" y="1968"/>
                  </a:lnTo>
                  <a:lnTo>
                    <a:pt x="3179" y="1951"/>
                  </a:lnTo>
                  <a:lnTo>
                    <a:pt x="3219" y="1951"/>
                  </a:lnTo>
                  <a:lnTo>
                    <a:pt x="3219" y="1940"/>
                  </a:lnTo>
                  <a:lnTo>
                    <a:pt x="3339" y="1940"/>
                  </a:lnTo>
                  <a:lnTo>
                    <a:pt x="3358" y="1918"/>
                  </a:lnTo>
                  <a:lnTo>
                    <a:pt x="3718" y="1918"/>
                  </a:lnTo>
                  <a:lnTo>
                    <a:pt x="3718" y="1893"/>
                  </a:lnTo>
                  <a:lnTo>
                    <a:pt x="3842" y="1893"/>
                  </a:lnTo>
                  <a:lnTo>
                    <a:pt x="4130" y="1822"/>
                  </a:lnTo>
                  <a:lnTo>
                    <a:pt x="4172" y="1798"/>
                  </a:lnTo>
                  <a:lnTo>
                    <a:pt x="4409" y="1781"/>
                  </a:lnTo>
                  <a:lnTo>
                    <a:pt x="4409" y="1757"/>
                  </a:lnTo>
                  <a:lnTo>
                    <a:pt x="4497" y="1757"/>
                  </a:lnTo>
                  <a:lnTo>
                    <a:pt x="4497" y="1745"/>
                  </a:lnTo>
                  <a:lnTo>
                    <a:pt x="4527" y="1745"/>
                  </a:lnTo>
                  <a:lnTo>
                    <a:pt x="4537" y="1735"/>
                  </a:lnTo>
                  <a:lnTo>
                    <a:pt x="4608" y="1735"/>
                  </a:lnTo>
                  <a:lnTo>
                    <a:pt x="4608" y="1723"/>
                  </a:lnTo>
                  <a:lnTo>
                    <a:pt x="4661" y="1723"/>
                  </a:lnTo>
                  <a:lnTo>
                    <a:pt x="4661" y="1703"/>
                  </a:lnTo>
                  <a:lnTo>
                    <a:pt x="4717" y="1703"/>
                  </a:lnTo>
                  <a:lnTo>
                    <a:pt x="4717" y="1678"/>
                  </a:lnTo>
                  <a:lnTo>
                    <a:pt x="4887" y="1678"/>
                  </a:lnTo>
                  <a:lnTo>
                    <a:pt x="4887" y="1643"/>
                  </a:lnTo>
                  <a:lnTo>
                    <a:pt x="5075" y="1643"/>
                  </a:lnTo>
                  <a:lnTo>
                    <a:pt x="5387" y="1596"/>
                  </a:lnTo>
                  <a:lnTo>
                    <a:pt x="5387" y="1564"/>
                  </a:lnTo>
                  <a:lnTo>
                    <a:pt x="5453" y="1564"/>
                  </a:lnTo>
                  <a:lnTo>
                    <a:pt x="5453" y="1545"/>
                  </a:lnTo>
                  <a:lnTo>
                    <a:pt x="5832" y="1545"/>
                  </a:lnTo>
                  <a:lnTo>
                    <a:pt x="5832" y="1517"/>
                  </a:lnTo>
                  <a:lnTo>
                    <a:pt x="5889" y="1517"/>
                  </a:lnTo>
                  <a:lnTo>
                    <a:pt x="5889" y="1480"/>
                  </a:lnTo>
                  <a:lnTo>
                    <a:pt x="5914" y="1480"/>
                  </a:lnTo>
                  <a:lnTo>
                    <a:pt x="5914" y="1455"/>
                  </a:lnTo>
                  <a:lnTo>
                    <a:pt x="6234" y="1455"/>
                  </a:lnTo>
                  <a:lnTo>
                    <a:pt x="6234" y="1423"/>
                  </a:lnTo>
                  <a:lnTo>
                    <a:pt x="6354" y="1423"/>
                  </a:lnTo>
                  <a:lnTo>
                    <a:pt x="6354" y="1405"/>
                  </a:lnTo>
                  <a:lnTo>
                    <a:pt x="6462" y="1405"/>
                  </a:lnTo>
                  <a:lnTo>
                    <a:pt x="6462" y="1372"/>
                  </a:lnTo>
                  <a:lnTo>
                    <a:pt x="6651" y="1372"/>
                  </a:lnTo>
                  <a:lnTo>
                    <a:pt x="6651" y="1351"/>
                  </a:lnTo>
                  <a:lnTo>
                    <a:pt x="6762" y="1351"/>
                  </a:lnTo>
                  <a:lnTo>
                    <a:pt x="6762" y="1342"/>
                  </a:lnTo>
                  <a:lnTo>
                    <a:pt x="6822" y="1342"/>
                  </a:lnTo>
                  <a:lnTo>
                    <a:pt x="6859" y="1321"/>
                  </a:lnTo>
                  <a:lnTo>
                    <a:pt x="6921" y="1321"/>
                  </a:lnTo>
                  <a:lnTo>
                    <a:pt x="6921" y="1295"/>
                  </a:lnTo>
                  <a:lnTo>
                    <a:pt x="7000" y="1295"/>
                  </a:lnTo>
                  <a:lnTo>
                    <a:pt x="7000" y="1274"/>
                  </a:lnTo>
                  <a:lnTo>
                    <a:pt x="7208" y="1274"/>
                  </a:lnTo>
                  <a:lnTo>
                    <a:pt x="7208" y="1252"/>
                  </a:lnTo>
                  <a:lnTo>
                    <a:pt x="7318" y="1252"/>
                  </a:lnTo>
                  <a:lnTo>
                    <a:pt x="7318" y="1234"/>
                  </a:lnTo>
                  <a:lnTo>
                    <a:pt x="7407" y="1234"/>
                  </a:lnTo>
                  <a:lnTo>
                    <a:pt x="7935" y="1118"/>
                  </a:lnTo>
                  <a:lnTo>
                    <a:pt x="7935" y="1103"/>
                  </a:lnTo>
                  <a:lnTo>
                    <a:pt x="7970" y="1103"/>
                  </a:lnTo>
                  <a:lnTo>
                    <a:pt x="7970" y="1079"/>
                  </a:lnTo>
                  <a:lnTo>
                    <a:pt x="8090" y="1079"/>
                  </a:lnTo>
                  <a:lnTo>
                    <a:pt x="8090" y="1067"/>
                  </a:lnTo>
                  <a:lnTo>
                    <a:pt x="8168" y="1067"/>
                  </a:lnTo>
                  <a:lnTo>
                    <a:pt x="8168" y="1054"/>
                  </a:lnTo>
                  <a:lnTo>
                    <a:pt x="8225" y="1054"/>
                  </a:lnTo>
                  <a:lnTo>
                    <a:pt x="8225" y="1037"/>
                  </a:lnTo>
                  <a:lnTo>
                    <a:pt x="8252" y="1037"/>
                  </a:lnTo>
                  <a:lnTo>
                    <a:pt x="8252" y="1008"/>
                  </a:lnTo>
                  <a:lnTo>
                    <a:pt x="8548" y="1008"/>
                  </a:lnTo>
                  <a:lnTo>
                    <a:pt x="8548" y="983"/>
                  </a:lnTo>
                  <a:lnTo>
                    <a:pt x="8634" y="983"/>
                  </a:lnTo>
                  <a:lnTo>
                    <a:pt x="8634" y="960"/>
                  </a:lnTo>
                  <a:lnTo>
                    <a:pt x="8776" y="952"/>
                  </a:lnTo>
                  <a:lnTo>
                    <a:pt x="9053" y="891"/>
                  </a:lnTo>
                  <a:lnTo>
                    <a:pt x="9604" y="891"/>
                  </a:lnTo>
                  <a:lnTo>
                    <a:pt x="9604" y="880"/>
                  </a:lnTo>
                  <a:lnTo>
                    <a:pt x="9739" y="880"/>
                  </a:lnTo>
                  <a:lnTo>
                    <a:pt x="9739" y="853"/>
                  </a:lnTo>
                  <a:lnTo>
                    <a:pt x="9784" y="853"/>
                  </a:lnTo>
                  <a:lnTo>
                    <a:pt x="9800" y="830"/>
                  </a:lnTo>
                  <a:lnTo>
                    <a:pt x="10053" y="830"/>
                  </a:lnTo>
                  <a:lnTo>
                    <a:pt x="10053" y="794"/>
                  </a:lnTo>
                  <a:lnTo>
                    <a:pt x="10236" y="794"/>
                  </a:lnTo>
                  <a:lnTo>
                    <a:pt x="10236" y="770"/>
                  </a:lnTo>
                  <a:lnTo>
                    <a:pt x="10317" y="770"/>
                  </a:lnTo>
                  <a:lnTo>
                    <a:pt x="10317" y="740"/>
                  </a:lnTo>
                  <a:lnTo>
                    <a:pt x="10513" y="740"/>
                  </a:lnTo>
                  <a:lnTo>
                    <a:pt x="10513" y="713"/>
                  </a:lnTo>
                  <a:lnTo>
                    <a:pt x="10539" y="713"/>
                  </a:lnTo>
                  <a:lnTo>
                    <a:pt x="10539" y="700"/>
                  </a:lnTo>
                  <a:lnTo>
                    <a:pt x="10569" y="700"/>
                  </a:lnTo>
                  <a:lnTo>
                    <a:pt x="10588" y="680"/>
                  </a:lnTo>
                  <a:lnTo>
                    <a:pt x="10625" y="680"/>
                  </a:lnTo>
                  <a:lnTo>
                    <a:pt x="10636" y="671"/>
                  </a:lnTo>
                  <a:lnTo>
                    <a:pt x="10794" y="671"/>
                  </a:lnTo>
                  <a:lnTo>
                    <a:pt x="10794" y="645"/>
                  </a:lnTo>
                  <a:lnTo>
                    <a:pt x="10896" y="645"/>
                  </a:lnTo>
                  <a:lnTo>
                    <a:pt x="10896" y="0"/>
                  </a:lnTo>
                  <a:close/>
                </a:path>
              </a:pathLst>
            </a:custGeom>
            <a:solidFill>
              <a:srgbClr val="0099FF">
                <a:alpha val="3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50" name="Freeform 1494">
              <a:extLst>
                <a:ext uri="{FF2B5EF4-FFF2-40B4-BE49-F238E27FC236}">
                  <a16:creationId xmlns:a16="http://schemas.microsoft.com/office/drawing/2014/main" id="{3760E79F-F6D6-C6AD-6E5F-33B39992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6475" y="2230438"/>
              <a:ext cx="5884863" cy="1244600"/>
            </a:xfrm>
            <a:custGeom>
              <a:avLst/>
              <a:gdLst>
                <a:gd name="T0" fmla="*/ 11028 w 11122"/>
                <a:gd name="T1" fmla="*/ 0 h 2353"/>
                <a:gd name="T2" fmla="*/ 10863 w 11122"/>
                <a:gd name="T3" fmla="*/ 31 h 2353"/>
                <a:gd name="T4" fmla="*/ 10777 w 11122"/>
                <a:gd name="T5" fmla="*/ 71 h 2353"/>
                <a:gd name="T6" fmla="*/ 10563 w 11122"/>
                <a:gd name="T7" fmla="*/ 108 h 2353"/>
                <a:gd name="T8" fmla="*/ 10485 w 11122"/>
                <a:gd name="T9" fmla="*/ 143 h 2353"/>
                <a:gd name="T10" fmla="*/ 10302 w 11122"/>
                <a:gd name="T11" fmla="*/ 178 h 2353"/>
                <a:gd name="T12" fmla="*/ 10045 w 11122"/>
                <a:gd name="T13" fmla="*/ 217 h 2353"/>
                <a:gd name="T14" fmla="*/ 9855 w 11122"/>
                <a:gd name="T15" fmla="*/ 272 h 2353"/>
                <a:gd name="T16" fmla="*/ 9495 w 11122"/>
                <a:gd name="T17" fmla="*/ 294 h 2353"/>
                <a:gd name="T18" fmla="*/ 9386 w 11122"/>
                <a:gd name="T19" fmla="*/ 321 h 2353"/>
                <a:gd name="T20" fmla="*/ 9288 w 11122"/>
                <a:gd name="T21" fmla="*/ 327 h 2353"/>
                <a:gd name="T22" fmla="*/ 8886 w 11122"/>
                <a:gd name="T23" fmla="*/ 358 h 2353"/>
                <a:gd name="T24" fmla="*/ 8791 w 11122"/>
                <a:gd name="T25" fmla="*/ 395 h 2353"/>
                <a:gd name="T26" fmla="*/ 8493 w 11122"/>
                <a:gd name="T27" fmla="*/ 428 h 2353"/>
                <a:gd name="T28" fmla="*/ 8347 w 11122"/>
                <a:gd name="T29" fmla="*/ 495 h 2353"/>
                <a:gd name="T30" fmla="*/ 8197 w 11122"/>
                <a:gd name="T31" fmla="*/ 524 h 2353"/>
                <a:gd name="T32" fmla="*/ 8158 w 11122"/>
                <a:gd name="T33" fmla="*/ 552 h 2353"/>
                <a:gd name="T34" fmla="*/ 8100 w 11122"/>
                <a:gd name="T35" fmla="*/ 601 h 2353"/>
                <a:gd name="T36" fmla="*/ 7910 w 11122"/>
                <a:gd name="T37" fmla="*/ 649 h 2353"/>
                <a:gd name="T38" fmla="*/ 7579 w 11122"/>
                <a:gd name="T39" fmla="*/ 680 h 2353"/>
                <a:gd name="T40" fmla="*/ 7457 w 11122"/>
                <a:gd name="T41" fmla="*/ 701 h 2353"/>
                <a:gd name="T42" fmla="*/ 7239 w 11122"/>
                <a:gd name="T43" fmla="*/ 723 h 2353"/>
                <a:gd name="T44" fmla="*/ 7180 w 11122"/>
                <a:gd name="T45" fmla="*/ 746 h 2353"/>
                <a:gd name="T46" fmla="*/ 7100 w 11122"/>
                <a:gd name="T47" fmla="*/ 771 h 2353"/>
                <a:gd name="T48" fmla="*/ 7014 w 11122"/>
                <a:gd name="T49" fmla="*/ 797 h 2353"/>
                <a:gd name="T50" fmla="*/ 6912 w 11122"/>
                <a:gd name="T51" fmla="*/ 811 h 2353"/>
                <a:gd name="T52" fmla="*/ 6706 w 11122"/>
                <a:gd name="T53" fmla="*/ 843 h 2353"/>
                <a:gd name="T54" fmla="*/ 6611 w 11122"/>
                <a:gd name="T55" fmla="*/ 857 h 2353"/>
                <a:gd name="T56" fmla="*/ 6492 w 11122"/>
                <a:gd name="T57" fmla="*/ 889 h 2353"/>
                <a:gd name="T58" fmla="*/ 6149 w 11122"/>
                <a:gd name="T59" fmla="*/ 918 h 2353"/>
                <a:gd name="T60" fmla="*/ 6080 w 11122"/>
                <a:gd name="T61" fmla="*/ 981 h 2353"/>
                <a:gd name="T62" fmla="*/ 5942 w 11122"/>
                <a:gd name="T63" fmla="*/ 1018 h 2353"/>
                <a:gd name="T64" fmla="*/ 5699 w 11122"/>
                <a:gd name="T65" fmla="*/ 1030 h 2353"/>
                <a:gd name="T66" fmla="*/ 5640 w 11122"/>
                <a:gd name="T67" fmla="*/ 1045 h 2353"/>
                <a:gd name="T68" fmla="*/ 5475 w 11122"/>
                <a:gd name="T69" fmla="*/ 1094 h 2353"/>
                <a:gd name="T70" fmla="*/ 5140 w 11122"/>
                <a:gd name="T71" fmla="*/ 1133 h 2353"/>
                <a:gd name="T72" fmla="*/ 4973 w 11122"/>
                <a:gd name="T73" fmla="*/ 1170 h 2353"/>
                <a:gd name="T74" fmla="*/ 4906 w 11122"/>
                <a:gd name="T75" fmla="*/ 1199 h 2353"/>
                <a:gd name="T76" fmla="*/ 4796 w 11122"/>
                <a:gd name="T77" fmla="*/ 1223 h 2353"/>
                <a:gd name="T78" fmla="*/ 4667 w 11122"/>
                <a:gd name="T79" fmla="*/ 1255 h 2353"/>
                <a:gd name="T80" fmla="*/ 4503 w 11122"/>
                <a:gd name="T81" fmla="*/ 1298 h 2353"/>
                <a:gd name="T82" fmla="*/ 4259 w 11122"/>
                <a:gd name="T83" fmla="*/ 1346 h 2353"/>
                <a:gd name="T84" fmla="*/ 3968 w 11122"/>
                <a:gd name="T85" fmla="*/ 1415 h 2353"/>
                <a:gd name="T86" fmla="*/ 3687 w 11122"/>
                <a:gd name="T87" fmla="*/ 1428 h 2353"/>
                <a:gd name="T88" fmla="*/ 3478 w 11122"/>
                <a:gd name="T89" fmla="*/ 1455 h 2353"/>
                <a:gd name="T90" fmla="*/ 3335 w 11122"/>
                <a:gd name="T91" fmla="*/ 1519 h 2353"/>
                <a:gd name="T92" fmla="*/ 3097 w 11122"/>
                <a:gd name="T93" fmla="*/ 1580 h 2353"/>
                <a:gd name="T94" fmla="*/ 2921 w 11122"/>
                <a:gd name="T95" fmla="*/ 1595 h 2353"/>
                <a:gd name="T96" fmla="*/ 2629 w 11122"/>
                <a:gd name="T97" fmla="*/ 1607 h 2353"/>
                <a:gd name="T98" fmla="*/ 2469 w 11122"/>
                <a:gd name="T99" fmla="*/ 1652 h 2353"/>
                <a:gd name="T100" fmla="*/ 2288 w 11122"/>
                <a:gd name="T101" fmla="*/ 1688 h 2353"/>
                <a:gd name="T102" fmla="*/ 2191 w 11122"/>
                <a:gd name="T103" fmla="*/ 1711 h 2353"/>
                <a:gd name="T104" fmla="*/ 1851 w 11122"/>
                <a:gd name="T105" fmla="*/ 1797 h 2353"/>
                <a:gd name="T106" fmla="*/ 1546 w 11122"/>
                <a:gd name="T107" fmla="*/ 1874 h 2353"/>
                <a:gd name="T108" fmla="*/ 1312 w 11122"/>
                <a:gd name="T109" fmla="*/ 1939 h 2353"/>
                <a:gd name="T110" fmla="*/ 1151 w 11122"/>
                <a:gd name="T111" fmla="*/ 1996 h 2353"/>
                <a:gd name="T112" fmla="*/ 887 w 11122"/>
                <a:gd name="T113" fmla="*/ 2131 h 2353"/>
                <a:gd name="T114" fmla="*/ 576 w 11122"/>
                <a:gd name="T115" fmla="*/ 2192 h 2353"/>
                <a:gd name="T116" fmla="*/ 402 w 11122"/>
                <a:gd name="T117" fmla="*/ 2256 h 2353"/>
                <a:gd name="T118" fmla="*/ 265 w 11122"/>
                <a:gd name="T119" fmla="*/ 2275 h 2353"/>
                <a:gd name="T120" fmla="*/ 213 w 11122"/>
                <a:gd name="T121" fmla="*/ 2319 h 2353"/>
                <a:gd name="T122" fmla="*/ 49 w 11122"/>
                <a:gd name="T123" fmla="*/ 2330 h 2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22" h="2353">
                  <a:moveTo>
                    <a:pt x="11122" y="0"/>
                  </a:moveTo>
                  <a:lnTo>
                    <a:pt x="11028" y="0"/>
                  </a:lnTo>
                  <a:lnTo>
                    <a:pt x="11017" y="31"/>
                  </a:lnTo>
                  <a:lnTo>
                    <a:pt x="10863" y="31"/>
                  </a:lnTo>
                  <a:lnTo>
                    <a:pt x="10841" y="47"/>
                  </a:lnTo>
                  <a:lnTo>
                    <a:pt x="10777" y="71"/>
                  </a:lnTo>
                  <a:lnTo>
                    <a:pt x="10740" y="108"/>
                  </a:lnTo>
                  <a:lnTo>
                    <a:pt x="10563" y="108"/>
                  </a:lnTo>
                  <a:lnTo>
                    <a:pt x="10548" y="143"/>
                  </a:lnTo>
                  <a:lnTo>
                    <a:pt x="10485" y="143"/>
                  </a:lnTo>
                  <a:lnTo>
                    <a:pt x="10462" y="178"/>
                  </a:lnTo>
                  <a:lnTo>
                    <a:pt x="10302" y="178"/>
                  </a:lnTo>
                  <a:lnTo>
                    <a:pt x="10275" y="217"/>
                  </a:lnTo>
                  <a:lnTo>
                    <a:pt x="10045" y="217"/>
                  </a:lnTo>
                  <a:lnTo>
                    <a:pt x="9964" y="272"/>
                  </a:lnTo>
                  <a:lnTo>
                    <a:pt x="9855" y="272"/>
                  </a:lnTo>
                  <a:lnTo>
                    <a:pt x="9826" y="282"/>
                  </a:lnTo>
                  <a:lnTo>
                    <a:pt x="9495" y="294"/>
                  </a:lnTo>
                  <a:lnTo>
                    <a:pt x="9458" y="315"/>
                  </a:lnTo>
                  <a:lnTo>
                    <a:pt x="9386" y="321"/>
                  </a:lnTo>
                  <a:lnTo>
                    <a:pt x="9354" y="327"/>
                  </a:lnTo>
                  <a:lnTo>
                    <a:pt x="9288" y="327"/>
                  </a:lnTo>
                  <a:lnTo>
                    <a:pt x="9263" y="361"/>
                  </a:lnTo>
                  <a:lnTo>
                    <a:pt x="8886" y="358"/>
                  </a:lnTo>
                  <a:lnTo>
                    <a:pt x="8859" y="395"/>
                  </a:lnTo>
                  <a:lnTo>
                    <a:pt x="8791" y="395"/>
                  </a:lnTo>
                  <a:lnTo>
                    <a:pt x="8779" y="424"/>
                  </a:lnTo>
                  <a:lnTo>
                    <a:pt x="8493" y="428"/>
                  </a:lnTo>
                  <a:lnTo>
                    <a:pt x="8451" y="472"/>
                  </a:lnTo>
                  <a:lnTo>
                    <a:pt x="8347" y="495"/>
                  </a:lnTo>
                  <a:lnTo>
                    <a:pt x="8220" y="502"/>
                  </a:lnTo>
                  <a:lnTo>
                    <a:pt x="8197" y="524"/>
                  </a:lnTo>
                  <a:lnTo>
                    <a:pt x="8176" y="524"/>
                  </a:lnTo>
                  <a:lnTo>
                    <a:pt x="8158" y="552"/>
                  </a:lnTo>
                  <a:lnTo>
                    <a:pt x="8140" y="552"/>
                  </a:lnTo>
                  <a:lnTo>
                    <a:pt x="8100" y="601"/>
                  </a:lnTo>
                  <a:lnTo>
                    <a:pt x="7964" y="601"/>
                  </a:lnTo>
                  <a:lnTo>
                    <a:pt x="7910" y="649"/>
                  </a:lnTo>
                  <a:lnTo>
                    <a:pt x="7783" y="680"/>
                  </a:lnTo>
                  <a:lnTo>
                    <a:pt x="7579" y="680"/>
                  </a:lnTo>
                  <a:lnTo>
                    <a:pt x="7550" y="701"/>
                  </a:lnTo>
                  <a:lnTo>
                    <a:pt x="7457" y="701"/>
                  </a:lnTo>
                  <a:lnTo>
                    <a:pt x="7431" y="723"/>
                  </a:lnTo>
                  <a:lnTo>
                    <a:pt x="7239" y="723"/>
                  </a:lnTo>
                  <a:lnTo>
                    <a:pt x="7219" y="746"/>
                  </a:lnTo>
                  <a:lnTo>
                    <a:pt x="7180" y="746"/>
                  </a:lnTo>
                  <a:lnTo>
                    <a:pt x="7154" y="771"/>
                  </a:lnTo>
                  <a:lnTo>
                    <a:pt x="7100" y="771"/>
                  </a:lnTo>
                  <a:lnTo>
                    <a:pt x="7059" y="797"/>
                  </a:lnTo>
                  <a:lnTo>
                    <a:pt x="7014" y="797"/>
                  </a:lnTo>
                  <a:lnTo>
                    <a:pt x="6985" y="811"/>
                  </a:lnTo>
                  <a:lnTo>
                    <a:pt x="6912" y="811"/>
                  </a:lnTo>
                  <a:lnTo>
                    <a:pt x="6881" y="822"/>
                  </a:lnTo>
                  <a:lnTo>
                    <a:pt x="6706" y="843"/>
                  </a:lnTo>
                  <a:lnTo>
                    <a:pt x="6680" y="857"/>
                  </a:lnTo>
                  <a:lnTo>
                    <a:pt x="6611" y="857"/>
                  </a:lnTo>
                  <a:lnTo>
                    <a:pt x="6578" y="889"/>
                  </a:lnTo>
                  <a:lnTo>
                    <a:pt x="6492" y="889"/>
                  </a:lnTo>
                  <a:lnTo>
                    <a:pt x="6460" y="908"/>
                  </a:lnTo>
                  <a:lnTo>
                    <a:pt x="6149" y="918"/>
                  </a:lnTo>
                  <a:lnTo>
                    <a:pt x="6118" y="981"/>
                  </a:lnTo>
                  <a:lnTo>
                    <a:pt x="6080" y="981"/>
                  </a:lnTo>
                  <a:lnTo>
                    <a:pt x="6048" y="1018"/>
                  </a:lnTo>
                  <a:lnTo>
                    <a:pt x="5942" y="1018"/>
                  </a:lnTo>
                  <a:lnTo>
                    <a:pt x="5904" y="1030"/>
                  </a:lnTo>
                  <a:lnTo>
                    <a:pt x="5699" y="1030"/>
                  </a:lnTo>
                  <a:lnTo>
                    <a:pt x="5676" y="1045"/>
                  </a:lnTo>
                  <a:lnTo>
                    <a:pt x="5640" y="1045"/>
                  </a:lnTo>
                  <a:lnTo>
                    <a:pt x="5613" y="1078"/>
                  </a:lnTo>
                  <a:lnTo>
                    <a:pt x="5475" y="1094"/>
                  </a:lnTo>
                  <a:lnTo>
                    <a:pt x="5393" y="1115"/>
                  </a:lnTo>
                  <a:lnTo>
                    <a:pt x="5140" y="1133"/>
                  </a:lnTo>
                  <a:lnTo>
                    <a:pt x="5067" y="1168"/>
                  </a:lnTo>
                  <a:lnTo>
                    <a:pt x="4973" y="1170"/>
                  </a:lnTo>
                  <a:lnTo>
                    <a:pt x="4944" y="1199"/>
                  </a:lnTo>
                  <a:lnTo>
                    <a:pt x="4906" y="1199"/>
                  </a:lnTo>
                  <a:lnTo>
                    <a:pt x="4890" y="1223"/>
                  </a:lnTo>
                  <a:lnTo>
                    <a:pt x="4796" y="1223"/>
                  </a:lnTo>
                  <a:lnTo>
                    <a:pt x="4745" y="1255"/>
                  </a:lnTo>
                  <a:lnTo>
                    <a:pt x="4667" y="1255"/>
                  </a:lnTo>
                  <a:lnTo>
                    <a:pt x="4616" y="1273"/>
                  </a:lnTo>
                  <a:lnTo>
                    <a:pt x="4503" y="1298"/>
                  </a:lnTo>
                  <a:lnTo>
                    <a:pt x="4427" y="1298"/>
                  </a:lnTo>
                  <a:lnTo>
                    <a:pt x="4259" y="1346"/>
                  </a:lnTo>
                  <a:lnTo>
                    <a:pt x="4062" y="1415"/>
                  </a:lnTo>
                  <a:lnTo>
                    <a:pt x="3968" y="1415"/>
                  </a:lnTo>
                  <a:lnTo>
                    <a:pt x="3940" y="1428"/>
                  </a:lnTo>
                  <a:lnTo>
                    <a:pt x="3687" y="1428"/>
                  </a:lnTo>
                  <a:lnTo>
                    <a:pt x="3541" y="1455"/>
                  </a:lnTo>
                  <a:lnTo>
                    <a:pt x="3478" y="1455"/>
                  </a:lnTo>
                  <a:lnTo>
                    <a:pt x="3390" y="1489"/>
                  </a:lnTo>
                  <a:lnTo>
                    <a:pt x="3335" y="1519"/>
                  </a:lnTo>
                  <a:lnTo>
                    <a:pt x="3171" y="1529"/>
                  </a:lnTo>
                  <a:lnTo>
                    <a:pt x="3097" y="1580"/>
                  </a:lnTo>
                  <a:lnTo>
                    <a:pt x="2954" y="1580"/>
                  </a:lnTo>
                  <a:lnTo>
                    <a:pt x="2921" y="1595"/>
                  </a:lnTo>
                  <a:lnTo>
                    <a:pt x="2712" y="1595"/>
                  </a:lnTo>
                  <a:lnTo>
                    <a:pt x="2629" y="1607"/>
                  </a:lnTo>
                  <a:lnTo>
                    <a:pt x="2580" y="1638"/>
                  </a:lnTo>
                  <a:lnTo>
                    <a:pt x="2469" y="1652"/>
                  </a:lnTo>
                  <a:lnTo>
                    <a:pt x="2392" y="1688"/>
                  </a:lnTo>
                  <a:lnTo>
                    <a:pt x="2288" y="1688"/>
                  </a:lnTo>
                  <a:lnTo>
                    <a:pt x="2265" y="1707"/>
                  </a:lnTo>
                  <a:lnTo>
                    <a:pt x="2191" y="1711"/>
                  </a:lnTo>
                  <a:lnTo>
                    <a:pt x="2069" y="1797"/>
                  </a:lnTo>
                  <a:lnTo>
                    <a:pt x="1851" y="1797"/>
                  </a:lnTo>
                  <a:lnTo>
                    <a:pt x="1623" y="1833"/>
                  </a:lnTo>
                  <a:lnTo>
                    <a:pt x="1546" y="1874"/>
                  </a:lnTo>
                  <a:lnTo>
                    <a:pt x="1457" y="1878"/>
                  </a:lnTo>
                  <a:lnTo>
                    <a:pt x="1312" y="1939"/>
                  </a:lnTo>
                  <a:lnTo>
                    <a:pt x="1232" y="1983"/>
                  </a:lnTo>
                  <a:lnTo>
                    <a:pt x="1151" y="1996"/>
                  </a:lnTo>
                  <a:lnTo>
                    <a:pt x="1049" y="2092"/>
                  </a:lnTo>
                  <a:lnTo>
                    <a:pt x="887" y="2131"/>
                  </a:lnTo>
                  <a:lnTo>
                    <a:pt x="795" y="2134"/>
                  </a:lnTo>
                  <a:lnTo>
                    <a:pt x="576" y="2192"/>
                  </a:lnTo>
                  <a:lnTo>
                    <a:pt x="477" y="2250"/>
                  </a:lnTo>
                  <a:lnTo>
                    <a:pt x="402" y="2256"/>
                  </a:lnTo>
                  <a:lnTo>
                    <a:pt x="361" y="2265"/>
                  </a:lnTo>
                  <a:lnTo>
                    <a:pt x="265" y="2275"/>
                  </a:lnTo>
                  <a:lnTo>
                    <a:pt x="223" y="2317"/>
                  </a:lnTo>
                  <a:lnTo>
                    <a:pt x="213" y="2319"/>
                  </a:lnTo>
                  <a:lnTo>
                    <a:pt x="139" y="2330"/>
                  </a:lnTo>
                  <a:lnTo>
                    <a:pt x="49" y="2330"/>
                  </a:lnTo>
                  <a:lnTo>
                    <a:pt x="0" y="2353"/>
                  </a:lnTo>
                </a:path>
              </a:pathLst>
            </a:custGeom>
            <a:noFill/>
            <a:ln w="25400">
              <a:solidFill>
                <a:srgbClr val="0099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51" name="Freeform 1495">
              <a:extLst>
                <a:ext uri="{FF2B5EF4-FFF2-40B4-BE49-F238E27FC236}">
                  <a16:creationId xmlns:a16="http://schemas.microsoft.com/office/drawing/2014/main" id="{3C83BFED-597A-192A-20BF-0935CFD5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4888" y="2354263"/>
              <a:ext cx="5886450" cy="1117600"/>
            </a:xfrm>
            <a:custGeom>
              <a:avLst/>
              <a:gdLst>
                <a:gd name="T0" fmla="*/ 11125 w 11125"/>
                <a:gd name="T1" fmla="*/ 0 h 2112"/>
                <a:gd name="T2" fmla="*/ 10141 w 11125"/>
                <a:gd name="T3" fmla="*/ 189 h 2112"/>
                <a:gd name="T4" fmla="*/ 10022 w 11125"/>
                <a:gd name="T5" fmla="*/ 226 h 2112"/>
                <a:gd name="T6" fmla="*/ 9903 w 11125"/>
                <a:gd name="T7" fmla="*/ 238 h 2112"/>
                <a:gd name="T8" fmla="*/ 8585 w 11125"/>
                <a:gd name="T9" fmla="*/ 523 h 2112"/>
                <a:gd name="T10" fmla="*/ 8309 w 11125"/>
                <a:gd name="T11" fmla="*/ 562 h 2112"/>
                <a:gd name="T12" fmla="*/ 8188 w 11125"/>
                <a:gd name="T13" fmla="*/ 596 h 2112"/>
                <a:gd name="T14" fmla="*/ 7466 w 11125"/>
                <a:gd name="T15" fmla="*/ 752 h 2112"/>
                <a:gd name="T16" fmla="*/ 7139 w 11125"/>
                <a:gd name="T17" fmla="*/ 813 h 2112"/>
                <a:gd name="T18" fmla="*/ 6823 w 11125"/>
                <a:gd name="T19" fmla="*/ 897 h 2112"/>
                <a:gd name="T20" fmla="*/ 4690 w 11125"/>
                <a:gd name="T21" fmla="*/ 1323 h 2112"/>
                <a:gd name="T22" fmla="*/ 4612 w 11125"/>
                <a:gd name="T23" fmla="*/ 1332 h 2112"/>
                <a:gd name="T24" fmla="*/ 4592 w 11125"/>
                <a:gd name="T25" fmla="*/ 1333 h 2112"/>
                <a:gd name="T26" fmla="*/ 4575 w 11125"/>
                <a:gd name="T27" fmla="*/ 1336 h 2112"/>
                <a:gd name="T28" fmla="*/ 4547 w 11125"/>
                <a:gd name="T29" fmla="*/ 1340 h 2112"/>
                <a:gd name="T30" fmla="*/ 4537 w 11125"/>
                <a:gd name="T31" fmla="*/ 1342 h 2112"/>
                <a:gd name="T32" fmla="*/ 4528 w 11125"/>
                <a:gd name="T33" fmla="*/ 1344 h 2112"/>
                <a:gd name="T34" fmla="*/ 4522 w 11125"/>
                <a:gd name="T35" fmla="*/ 1345 h 2112"/>
                <a:gd name="T36" fmla="*/ 4519 w 11125"/>
                <a:gd name="T37" fmla="*/ 1348 h 2112"/>
                <a:gd name="T38" fmla="*/ 4514 w 11125"/>
                <a:gd name="T39" fmla="*/ 1348 h 2112"/>
                <a:gd name="T40" fmla="*/ 4508 w 11125"/>
                <a:gd name="T41" fmla="*/ 1349 h 2112"/>
                <a:gd name="T42" fmla="*/ 4497 w 11125"/>
                <a:gd name="T43" fmla="*/ 1351 h 2112"/>
                <a:gd name="T44" fmla="*/ 4486 w 11125"/>
                <a:gd name="T45" fmla="*/ 1355 h 2112"/>
                <a:gd name="T46" fmla="*/ 4471 w 11125"/>
                <a:gd name="T47" fmla="*/ 1357 h 2112"/>
                <a:gd name="T48" fmla="*/ 4454 w 11125"/>
                <a:gd name="T49" fmla="*/ 1361 h 2112"/>
                <a:gd name="T50" fmla="*/ 4434 w 11125"/>
                <a:gd name="T51" fmla="*/ 1366 h 2112"/>
                <a:gd name="T52" fmla="*/ 4411 w 11125"/>
                <a:gd name="T53" fmla="*/ 1370 h 2112"/>
                <a:gd name="T54" fmla="*/ 4384 w 11125"/>
                <a:gd name="T55" fmla="*/ 1375 h 2112"/>
                <a:gd name="T56" fmla="*/ 4356 w 11125"/>
                <a:gd name="T57" fmla="*/ 1381 h 2112"/>
                <a:gd name="T58" fmla="*/ 4324 w 11125"/>
                <a:gd name="T59" fmla="*/ 1387 h 2112"/>
                <a:gd name="T60" fmla="*/ 4290 w 11125"/>
                <a:gd name="T61" fmla="*/ 1394 h 2112"/>
                <a:gd name="T62" fmla="*/ 4253 w 11125"/>
                <a:gd name="T63" fmla="*/ 1401 h 2112"/>
                <a:gd name="T64" fmla="*/ 4214 w 11125"/>
                <a:gd name="T65" fmla="*/ 1409 h 2112"/>
                <a:gd name="T66" fmla="*/ 4171 w 11125"/>
                <a:gd name="T67" fmla="*/ 1417 h 2112"/>
                <a:gd name="T68" fmla="*/ 4126 w 11125"/>
                <a:gd name="T69" fmla="*/ 1427 h 2112"/>
                <a:gd name="T70" fmla="*/ 3905 w 11125"/>
                <a:gd name="T71" fmla="*/ 1478 h 2112"/>
                <a:gd name="T72" fmla="*/ 3729 w 11125"/>
                <a:gd name="T73" fmla="*/ 1504 h 2112"/>
                <a:gd name="T74" fmla="*/ 3726 w 11125"/>
                <a:gd name="T75" fmla="*/ 1504 h 2112"/>
                <a:gd name="T76" fmla="*/ 3721 w 11125"/>
                <a:gd name="T77" fmla="*/ 1504 h 2112"/>
                <a:gd name="T78" fmla="*/ 3715 w 11125"/>
                <a:gd name="T79" fmla="*/ 1504 h 2112"/>
                <a:gd name="T80" fmla="*/ 3708 w 11125"/>
                <a:gd name="T81" fmla="*/ 1507 h 2112"/>
                <a:gd name="T82" fmla="*/ 3697 w 11125"/>
                <a:gd name="T83" fmla="*/ 1508 h 2112"/>
                <a:gd name="T84" fmla="*/ 3685 w 11125"/>
                <a:gd name="T85" fmla="*/ 1510 h 2112"/>
                <a:gd name="T86" fmla="*/ 3672 w 11125"/>
                <a:gd name="T87" fmla="*/ 1513 h 2112"/>
                <a:gd name="T88" fmla="*/ 3656 w 11125"/>
                <a:gd name="T89" fmla="*/ 1517 h 2112"/>
                <a:gd name="T90" fmla="*/ 3638 w 11125"/>
                <a:gd name="T91" fmla="*/ 1520 h 2112"/>
                <a:gd name="T92" fmla="*/ 3619 w 11125"/>
                <a:gd name="T93" fmla="*/ 1525 h 2112"/>
                <a:gd name="T94" fmla="*/ 3598 w 11125"/>
                <a:gd name="T95" fmla="*/ 1529 h 2112"/>
                <a:gd name="T96" fmla="*/ 3575 w 11125"/>
                <a:gd name="T97" fmla="*/ 1535 h 2112"/>
                <a:gd name="T98" fmla="*/ 3550 w 11125"/>
                <a:gd name="T99" fmla="*/ 1540 h 2112"/>
                <a:gd name="T100" fmla="*/ 3523 w 11125"/>
                <a:gd name="T101" fmla="*/ 1546 h 2112"/>
                <a:gd name="T102" fmla="*/ 3495 w 11125"/>
                <a:gd name="T103" fmla="*/ 1553 h 2112"/>
                <a:gd name="T104" fmla="*/ 3465 w 11125"/>
                <a:gd name="T105" fmla="*/ 1560 h 2112"/>
                <a:gd name="T106" fmla="*/ 3241 w 11125"/>
                <a:gd name="T107" fmla="*/ 1593 h 2112"/>
                <a:gd name="T108" fmla="*/ 2993 w 11125"/>
                <a:gd name="T109" fmla="*/ 1647 h 2112"/>
                <a:gd name="T110" fmla="*/ 2271 w 11125"/>
                <a:gd name="T111" fmla="*/ 1757 h 2112"/>
                <a:gd name="T112" fmla="*/ 2005 w 11125"/>
                <a:gd name="T113" fmla="*/ 1813 h 2112"/>
                <a:gd name="T114" fmla="*/ 1262 w 11125"/>
                <a:gd name="T115" fmla="*/ 1924 h 2112"/>
                <a:gd name="T116" fmla="*/ 1023 w 11125"/>
                <a:gd name="T117" fmla="*/ 1974 h 2112"/>
                <a:gd name="T118" fmla="*/ 274 w 11125"/>
                <a:gd name="T119" fmla="*/ 2083 h 2112"/>
                <a:gd name="T120" fmla="*/ 216 w 11125"/>
                <a:gd name="T121" fmla="*/ 2084 h 2112"/>
                <a:gd name="T122" fmla="*/ 54 w 11125"/>
                <a:gd name="T123" fmla="*/ 2084 h 2112"/>
                <a:gd name="T124" fmla="*/ 0 w 11125"/>
                <a:gd name="T125" fmla="*/ 2112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25" h="2112">
                  <a:moveTo>
                    <a:pt x="11125" y="0"/>
                  </a:moveTo>
                  <a:lnTo>
                    <a:pt x="10141" y="189"/>
                  </a:lnTo>
                  <a:lnTo>
                    <a:pt x="10022" y="226"/>
                  </a:lnTo>
                  <a:lnTo>
                    <a:pt x="9903" y="238"/>
                  </a:lnTo>
                  <a:lnTo>
                    <a:pt x="8585" y="523"/>
                  </a:lnTo>
                  <a:lnTo>
                    <a:pt x="8309" y="562"/>
                  </a:lnTo>
                  <a:lnTo>
                    <a:pt x="8188" y="596"/>
                  </a:lnTo>
                  <a:lnTo>
                    <a:pt x="7466" y="752"/>
                  </a:lnTo>
                  <a:lnTo>
                    <a:pt x="7139" y="813"/>
                  </a:lnTo>
                  <a:lnTo>
                    <a:pt x="6823" y="897"/>
                  </a:lnTo>
                  <a:lnTo>
                    <a:pt x="4690" y="1323"/>
                  </a:lnTo>
                  <a:lnTo>
                    <a:pt x="4612" y="1332"/>
                  </a:lnTo>
                  <a:lnTo>
                    <a:pt x="4592" y="1333"/>
                  </a:lnTo>
                  <a:lnTo>
                    <a:pt x="4575" y="1336"/>
                  </a:lnTo>
                  <a:lnTo>
                    <a:pt x="4547" y="1340"/>
                  </a:lnTo>
                  <a:lnTo>
                    <a:pt x="4537" y="1342"/>
                  </a:lnTo>
                  <a:lnTo>
                    <a:pt x="4528" y="1344"/>
                  </a:lnTo>
                  <a:lnTo>
                    <a:pt x="4522" y="1345"/>
                  </a:lnTo>
                  <a:lnTo>
                    <a:pt x="4519" y="1348"/>
                  </a:lnTo>
                  <a:lnTo>
                    <a:pt x="4514" y="1348"/>
                  </a:lnTo>
                  <a:lnTo>
                    <a:pt x="4508" y="1349"/>
                  </a:lnTo>
                  <a:lnTo>
                    <a:pt x="4497" y="1351"/>
                  </a:lnTo>
                  <a:lnTo>
                    <a:pt x="4486" y="1355"/>
                  </a:lnTo>
                  <a:lnTo>
                    <a:pt x="4471" y="1357"/>
                  </a:lnTo>
                  <a:lnTo>
                    <a:pt x="4454" y="1361"/>
                  </a:lnTo>
                  <a:lnTo>
                    <a:pt x="4434" y="1366"/>
                  </a:lnTo>
                  <a:lnTo>
                    <a:pt x="4411" y="1370"/>
                  </a:lnTo>
                  <a:lnTo>
                    <a:pt x="4384" y="1375"/>
                  </a:lnTo>
                  <a:lnTo>
                    <a:pt x="4356" y="1381"/>
                  </a:lnTo>
                  <a:lnTo>
                    <a:pt x="4324" y="1387"/>
                  </a:lnTo>
                  <a:lnTo>
                    <a:pt x="4290" y="1394"/>
                  </a:lnTo>
                  <a:lnTo>
                    <a:pt x="4253" y="1401"/>
                  </a:lnTo>
                  <a:lnTo>
                    <a:pt x="4214" y="1409"/>
                  </a:lnTo>
                  <a:lnTo>
                    <a:pt x="4171" y="1417"/>
                  </a:lnTo>
                  <a:lnTo>
                    <a:pt x="4126" y="1427"/>
                  </a:lnTo>
                  <a:lnTo>
                    <a:pt x="3905" y="1478"/>
                  </a:lnTo>
                  <a:lnTo>
                    <a:pt x="3729" y="1504"/>
                  </a:lnTo>
                  <a:lnTo>
                    <a:pt x="3726" y="1504"/>
                  </a:lnTo>
                  <a:lnTo>
                    <a:pt x="3721" y="1504"/>
                  </a:lnTo>
                  <a:lnTo>
                    <a:pt x="3715" y="1504"/>
                  </a:lnTo>
                  <a:lnTo>
                    <a:pt x="3708" y="1507"/>
                  </a:lnTo>
                  <a:lnTo>
                    <a:pt x="3697" y="1508"/>
                  </a:lnTo>
                  <a:lnTo>
                    <a:pt x="3685" y="1510"/>
                  </a:lnTo>
                  <a:lnTo>
                    <a:pt x="3672" y="1513"/>
                  </a:lnTo>
                  <a:lnTo>
                    <a:pt x="3656" y="1517"/>
                  </a:lnTo>
                  <a:lnTo>
                    <a:pt x="3638" y="1520"/>
                  </a:lnTo>
                  <a:lnTo>
                    <a:pt x="3619" y="1525"/>
                  </a:lnTo>
                  <a:lnTo>
                    <a:pt x="3598" y="1529"/>
                  </a:lnTo>
                  <a:lnTo>
                    <a:pt x="3575" y="1535"/>
                  </a:lnTo>
                  <a:lnTo>
                    <a:pt x="3550" y="1540"/>
                  </a:lnTo>
                  <a:lnTo>
                    <a:pt x="3523" y="1546"/>
                  </a:lnTo>
                  <a:lnTo>
                    <a:pt x="3495" y="1553"/>
                  </a:lnTo>
                  <a:lnTo>
                    <a:pt x="3465" y="1560"/>
                  </a:lnTo>
                  <a:lnTo>
                    <a:pt x="3241" y="1593"/>
                  </a:lnTo>
                  <a:lnTo>
                    <a:pt x="2993" y="1647"/>
                  </a:lnTo>
                  <a:lnTo>
                    <a:pt x="2271" y="1757"/>
                  </a:lnTo>
                  <a:lnTo>
                    <a:pt x="2005" y="1813"/>
                  </a:lnTo>
                  <a:lnTo>
                    <a:pt x="1262" y="1924"/>
                  </a:lnTo>
                  <a:lnTo>
                    <a:pt x="1023" y="1974"/>
                  </a:lnTo>
                  <a:lnTo>
                    <a:pt x="274" y="2083"/>
                  </a:lnTo>
                  <a:lnTo>
                    <a:pt x="216" y="2084"/>
                  </a:lnTo>
                  <a:lnTo>
                    <a:pt x="54" y="2084"/>
                  </a:lnTo>
                  <a:lnTo>
                    <a:pt x="0" y="2112"/>
                  </a:lnTo>
                </a:path>
              </a:pathLst>
            </a:custGeom>
            <a:noFill/>
            <a:ln w="25400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953" name="Rectangle 48">
            <a:extLst>
              <a:ext uri="{FF2B5EF4-FFF2-40B4-BE49-F238E27FC236}">
                <a16:creationId xmlns:a16="http://schemas.microsoft.com/office/drawing/2014/main" id="{D4A79CBC-5192-B842-2273-8AB578B38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2557168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0.20</a:t>
            </a:r>
          </a:p>
        </p:txBody>
      </p:sp>
      <p:sp>
        <p:nvSpPr>
          <p:cNvPr id="1954" name="Rectangle 48">
            <a:extLst>
              <a:ext uri="{FF2B5EF4-FFF2-40B4-BE49-F238E27FC236}">
                <a16:creationId xmlns:a16="http://schemas.microsoft.com/office/drawing/2014/main" id="{BE762CE5-B226-4BDE-959A-DDA47FD37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02173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0.15</a:t>
            </a:r>
          </a:p>
        </p:txBody>
      </p:sp>
      <p:sp>
        <p:nvSpPr>
          <p:cNvPr id="1955" name="Rectangle 48">
            <a:extLst>
              <a:ext uri="{FF2B5EF4-FFF2-40B4-BE49-F238E27FC236}">
                <a16:creationId xmlns:a16="http://schemas.microsoft.com/office/drawing/2014/main" id="{88E2C6CB-C774-B270-237E-A8F1F562D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492314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0.10</a:t>
            </a:r>
          </a:p>
        </p:txBody>
      </p:sp>
      <p:sp>
        <p:nvSpPr>
          <p:cNvPr id="1956" name="Rectangle 48">
            <a:extLst>
              <a:ext uri="{FF2B5EF4-FFF2-40B4-BE49-F238E27FC236}">
                <a16:creationId xmlns:a16="http://schemas.microsoft.com/office/drawing/2014/main" id="{1BEB6EFF-A72B-A9D4-8053-57621BDBE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3951390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0.05</a:t>
            </a:r>
          </a:p>
        </p:txBody>
      </p:sp>
      <p:sp>
        <p:nvSpPr>
          <p:cNvPr id="1957" name="Rectangle 48">
            <a:extLst>
              <a:ext uri="{FF2B5EF4-FFF2-40B4-BE49-F238E27FC236}">
                <a16:creationId xmlns:a16="http://schemas.microsoft.com/office/drawing/2014/main" id="{10361BF0-6521-461E-17D5-A173BA3AD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836" y="4442488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0.00</a:t>
            </a:r>
          </a:p>
        </p:txBody>
      </p:sp>
      <p:sp>
        <p:nvSpPr>
          <p:cNvPr id="1958" name="Rectangle 48">
            <a:extLst>
              <a:ext uri="{FF2B5EF4-FFF2-40B4-BE49-F238E27FC236}">
                <a16:creationId xmlns:a16="http://schemas.microsoft.com/office/drawing/2014/main" id="{721F378E-A17B-F2E6-C9E4-4EC03174D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76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</a:p>
        </p:txBody>
      </p:sp>
      <p:sp>
        <p:nvSpPr>
          <p:cNvPr id="1959" name="Rectangle 48">
            <a:extLst>
              <a:ext uri="{FF2B5EF4-FFF2-40B4-BE49-F238E27FC236}">
                <a16:creationId xmlns:a16="http://schemas.microsoft.com/office/drawing/2014/main" id="{C1D133C8-91FD-B71B-506C-9B5E25CF3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3688" y="4898895"/>
            <a:ext cx="1430447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kern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Years of follow-up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60" name="Rectangle 48">
            <a:extLst>
              <a:ext uri="{FF2B5EF4-FFF2-40B4-BE49-F238E27FC236}">
                <a16:creationId xmlns:a16="http://schemas.microsoft.com/office/drawing/2014/main" id="{B0D782ED-5B36-6B7D-1AB1-32DF2DFF7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6059" y="2213587"/>
            <a:ext cx="3240237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Cumulative incidence of diabetes</a:t>
            </a:r>
          </a:p>
        </p:txBody>
      </p:sp>
      <p:sp>
        <p:nvSpPr>
          <p:cNvPr id="1962" name="Rectangle 48">
            <a:extLst>
              <a:ext uri="{FF2B5EF4-FFF2-40B4-BE49-F238E27FC236}">
                <a16:creationId xmlns:a16="http://schemas.microsoft.com/office/drawing/2014/main" id="{ADDE20EB-86C7-CF1B-448C-659D526E6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506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963" name="Rectangle 48">
            <a:extLst>
              <a:ext uri="{FF2B5EF4-FFF2-40B4-BE49-F238E27FC236}">
                <a16:creationId xmlns:a16="http://schemas.microsoft.com/office/drawing/2014/main" id="{296F0FA1-42FD-4F31-8815-5D3C6E4F7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0261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964" name="Rectangle 48">
            <a:extLst>
              <a:ext uri="{FF2B5EF4-FFF2-40B4-BE49-F238E27FC236}">
                <a16:creationId xmlns:a16="http://schemas.microsoft.com/office/drawing/2014/main" id="{75E5544A-877A-DACC-4A51-F2982DAC7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491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965" name="Rectangle 48">
            <a:extLst>
              <a:ext uri="{FF2B5EF4-FFF2-40B4-BE49-F238E27FC236}">
                <a16:creationId xmlns:a16="http://schemas.microsoft.com/office/drawing/2014/main" id="{918C16C2-7B6C-29BE-6163-3B2F5F3CC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5117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1966" name="Rectangle 48">
            <a:extLst>
              <a:ext uri="{FF2B5EF4-FFF2-40B4-BE49-F238E27FC236}">
                <a16:creationId xmlns:a16="http://schemas.microsoft.com/office/drawing/2014/main" id="{A5282CB4-04DF-3BFA-C0E1-946A4B085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4347" y="4684423"/>
            <a:ext cx="300331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no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1967" name="ZoneTexte 1966">
            <a:extLst>
              <a:ext uri="{FF2B5EF4-FFF2-40B4-BE49-F238E27FC236}">
                <a16:creationId xmlns:a16="http://schemas.microsoft.com/office/drawing/2014/main" id="{E0FF1797-6105-7367-D300-4F34FC04DF1A}"/>
              </a:ext>
            </a:extLst>
          </p:cNvPr>
          <p:cNvSpPr txBox="1"/>
          <p:nvPr/>
        </p:nvSpPr>
        <p:spPr>
          <a:xfrm>
            <a:off x="2372175" y="2672957"/>
            <a:ext cx="1853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latin typeface="Calibri" panose="020F0502020204030204"/>
                <a:ea typeface="+mn-ea"/>
                <a:cs typeface="+mn-cs"/>
              </a:rPr>
              <a:t>Continued NNRTI or PI</a:t>
            </a:r>
          </a:p>
        </p:txBody>
      </p:sp>
      <p:sp>
        <p:nvSpPr>
          <p:cNvPr id="1968" name="Rectangle 1967">
            <a:extLst>
              <a:ext uri="{FF2B5EF4-FFF2-40B4-BE49-F238E27FC236}">
                <a16:creationId xmlns:a16="http://schemas.microsoft.com/office/drawing/2014/main" id="{C61AB0E3-794B-6F43-97B8-E93804C0F639}"/>
              </a:ext>
            </a:extLst>
          </p:cNvPr>
          <p:cNvSpPr/>
          <p:nvPr/>
        </p:nvSpPr>
        <p:spPr>
          <a:xfrm>
            <a:off x="2174532" y="2738516"/>
            <a:ext cx="160599" cy="176659"/>
          </a:xfrm>
          <a:prstGeom prst="rect">
            <a:avLst/>
          </a:prstGeom>
          <a:solidFill>
            <a:srgbClr val="C00000">
              <a:alpha val="30196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69" name="ZoneTexte 1968">
            <a:extLst>
              <a:ext uri="{FF2B5EF4-FFF2-40B4-BE49-F238E27FC236}">
                <a16:creationId xmlns:a16="http://schemas.microsoft.com/office/drawing/2014/main" id="{ADF84E6B-3999-A682-CDD0-0838115EA8A2}"/>
              </a:ext>
            </a:extLst>
          </p:cNvPr>
          <p:cNvSpPr txBox="1"/>
          <p:nvPr/>
        </p:nvSpPr>
        <p:spPr>
          <a:xfrm>
            <a:off x="2372175" y="3018547"/>
            <a:ext cx="14868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latin typeface="Calibri" panose="020F0502020204030204"/>
              </a:rPr>
              <a:t>Switched to INSTI</a:t>
            </a:r>
            <a:endParaRPr lang="en-US" sz="1400" b="1" noProof="0" dirty="0"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70" name="Rectangle 1969">
            <a:extLst>
              <a:ext uri="{FF2B5EF4-FFF2-40B4-BE49-F238E27FC236}">
                <a16:creationId xmlns:a16="http://schemas.microsoft.com/office/drawing/2014/main" id="{F6DF942B-BB41-2FEF-E715-533013A6F1BF}"/>
              </a:ext>
            </a:extLst>
          </p:cNvPr>
          <p:cNvSpPr/>
          <p:nvPr/>
        </p:nvSpPr>
        <p:spPr>
          <a:xfrm>
            <a:off x="2174532" y="3084106"/>
            <a:ext cx="160599" cy="176659"/>
          </a:xfrm>
          <a:prstGeom prst="rect">
            <a:avLst/>
          </a:prstGeom>
          <a:solidFill>
            <a:srgbClr val="0070C0">
              <a:alpha val="30196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71" name="Connecteur droit 1970">
            <a:extLst>
              <a:ext uri="{FF2B5EF4-FFF2-40B4-BE49-F238E27FC236}">
                <a16:creationId xmlns:a16="http://schemas.microsoft.com/office/drawing/2014/main" id="{73330CD6-39CA-7116-D098-CC4219E83653}"/>
              </a:ext>
            </a:extLst>
          </p:cNvPr>
          <p:cNvCxnSpPr>
            <a:cxnSpLocks/>
            <a:stCxn id="1968" idx="1"/>
            <a:endCxn id="1968" idx="3"/>
          </p:cNvCxnSpPr>
          <p:nvPr/>
        </p:nvCxnSpPr>
        <p:spPr>
          <a:xfrm>
            <a:off x="2174532" y="2826846"/>
            <a:ext cx="160599" cy="0"/>
          </a:xfrm>
          <a:prstGeom prst="line">
            <a:avLst/>
          </a:prstGeom>
          <a:ln>
            <a:solidFill>
              <a:srgbClr val="C0000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72" name="Connecteur droit 1971">
            <a:extLst>
              <a:ext uri="{FF2B5EF4-FFF2-40B4-BE49-F238E27FC236}">
                <a16:creationId xmlns:a16="http://schemas.microsoft.com/office/drawing/2014/main" id="{0095A47F-AAA3-63FE-17B2-D0C158B9011D}"/>
              </a:ext>
            </a:extLst>
          </p:cNvPr>
          <p:cNvCxnSpPr>
            <a:cxnSpLocks/>
          </p:cNvCxnSpPr>
          <p:nvPr/>
        </p:nvCxnSpPr>
        <p:spPr>
          <a:xfrm>
            <a:off x="2170264" y="3172042"/>
            <a:ext cx="160599" cy="0"/>
          </a:xfrm>
          <a:prstGeom prst="line">
            <a:avLst/>
          </a:prstGeom>
          <a:ln>
            <a:solidFill>
              <a:srgbClr val="0070C0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73" name="Rectangle 48">
            <a:extLst>
              <a:ext uri="{FF2B5EF4-FFF2-40B4-BE49-F238E27FC236}">
                <a16:creationId xmlns:a16="http://schemas.microsoft.com/office/drawing/2014/main" id="{9103D8E1-A641-B681-F2FB-D4216BDE6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219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81,453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4" name="Rectangle 48">
            <a:extLst>
              <a:ext uri="{FF2B5EF4-FFF2-40B4-BE49-F238E27FC236}">
                <a16:creationId xmlns:a16="http://schemas.microsoft.com/office/drawing/2014/main" id="{B601A6E5-4C7F-59E3-9448-DD226525C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8449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63,024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1434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5" name="Rectangle 48">
            <a:extLst>
              <a:ext uri="{FF2B5EF4-FFF2-40B4-BE49-F238E27FC236}">
                <a16:creationId xmlns:a16="http://schemas.microsoft.com/office/drawing/2014/main" id="{D11B239B-1302-7713-E97B-B8BA13154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204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47,052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1277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6" name="Rectangle 48">
            <a:extLst>
              <a:ext uri="{FF2B5EF4-FFF2-40B4-BE49-F238E27FC236}">
                <a16:creationId xmlns:a16="http://schemas.microsoft.com/office/drawing/2014/main" id="{2B5B72E3-E81C-D7EA-C15E-1911737EA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2434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33,582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1035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7" name="Rectangle 48">
            <a:extLst>
              <a:ext uri="{FF2B5EF4-FFF2-40B4-BE49-F238E27FC236}">
                <a16:creationId xmlns:a16="http://schemas.microsoft.com/office/drawing/2014/main" id="{B8541166-5171-4D64-FCBC-7D186DFF5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060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22,068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810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8" name="Rectangle 48">
            <a:extLst>
              <a:ext uri="{FF2B5EF4-FFF2-40B4-BE49-F238E27FC236}">
                <a16:creationId xmlns:a16="http://schemas.microsoft.com/office/drawing/2014/main" id="{A353729D-A907-393D-9B55-C5DEF2842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7290" y="5346478"/>
            <a:ext cx="574444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13,565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515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79" name="Rectangle 48">
            <a:extLst>
              <a:ext uri="{FF2B5EF4-FFF2-40B4-BE49-F238E27FC236}">
                <a16:creationId xmlns:a16="http://schemas.microsoft.com/office/drawing/2014/main" id="{BE760168-8024-9A15-734E-E26375876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74" y="5346478"/>
            <a:ext cx="904662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 at risk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N of events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0" name="Rectangle 48">
            <a:extLst>
              <a:ext uri="{FF2B5EF4-FFF2-40B4-BE49-F238E27FC236}">
                <a16:creationId xmlns:a16="http://schemas.microsoft.com/office/drawing/2014/main" id="{8724450C-779A-C3BB-D03C-8FC5A62A8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00" y="5102763"/>
            <a:ext cx="1741237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solidFill>
                  <a:srgbClr val="C00000"/>
                </a:solidFill>
                <a:latin typeface="Calibri" panose="020F0502020204030204"/>
                <a:ea typeface="+mn-ea"/>
                <a:cs typeface="+mn-cs"/>
              </a:rPr>
              <a:t>Continued NNRTI or PI</a:t>
            </a:r>
          </a:p>
        </p:txBody>
      </p:sp>
      <p:sp>
        <p:nvSpPr>
          <p:cNvPr id="1981" name="Rectangle 48">
            <a:extLst>
              <a:ext uri="{FF2B5EF4-FFF2-40B4-BE49-F238E27FC236}">
                <a16:creationId xmlns:a16="http://schemas.microsoft.com/office/drawing/2014/main" id="{482D9B4C-033A-2F11-6FF1-5A7EDFB03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347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3714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2" name="Rectangle 48">
            <a:extLst>
              <a:ext uri="{FF2B5EF4-FFF2-40B4-BE49-F238E27FC236}">
                <a16:creationId xmlns:a16="http://schemas.microsoft.com/office/drawing/2014/main" id="{E6A26A64-A838-C0BD-F743-3F05136D9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6577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3175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127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3" name="Rectangle 48">
            <a:extLst>
              <a:ext uri="{FF2B5EF4-FFF2-40B4-BE49-F238E27FC236}">
                <a16:creationId xmlns:a16="http://schemas.microsoft.com/office/drawing/2014/main" id="{18985910-3D2C-3224-21C3-32A2C86CC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2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2704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72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4" name="Rectangle 48">
            <a:extLst>
              <a:ext uri="{FF2B5EF4-FFF2-40B4-BE49-F238E27FC236}">
                <a16:creationId xmlns:a16="http://schemas.microsoft.com/office/drawing/2014/main" id="{5B7439E3-F422-0D26-CA03-BCD157361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562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2132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65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5" name="Rectangle 48">
            <a:extLst>
              <a:ext uri="{FF2B5EF4-FFF2-40B4-BE49-F238E27FC236}">
                <a16:creationId xmlns:a16="http://schemas.microsoft.com/office/drawing/2014/main" id="{0EFED2BD-D01A-5BD8-7DD5-5383FFAC7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188" y="6063501"/>
            <a:ext cx="438188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1358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53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6" name="Rectangle 48">
            <a:extLst>
              <a:ext uri="{FF2B5EF4-FFF2-40B4-BE49-F238E27FC236}">
                <a16:creationId xmlns:a16="http://schemas.microsoft.com/office/drawing/2014/main" id="{CF34BFB0-F09A-2D0E-8AB6-0C33AF9C4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04" y="6063501"/>
            <a:ext cx="346816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901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25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7" name="Rectangle 48">
            <a:extLst>
              <a:ext uri="{FF2B5EF4-FFF2-40B4-BE49-F238E27FC236}">
                <a16:creationId xmlns:a16="http://schemas.microsoft.com/office/drawing/2014/main" id="{60173AA1-AC60-6F26-A6E1-5DFC794F1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74" y="6063501"/>
            <a:ext cx="904662" cy="503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Roboto Condensed" panose="02000000000000000000" pitchFamily="2" charset="0"/>
                <a:cs typeface="Calibri" panose="020F0502020204030204" pitchFamily="34" charset="0"/>
              </a:rPr>
              <a:t>N at risk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400" kern="0" noProof="0" dirty="0">
                <a:solidFill>
                  <a:srgbClr val="000000"/>
                </a:solidFill>
                <a:ea typeface="Roboto Condensed" panose="02000000000000000000" pitchFamily="2" charset="0"/>
                <a:cs typeface="Calibri" panose="020F0502020204030204" pitchFamily="34" charset="0"/>
              </a:rPr>
              <a:t>N of events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Roboto Condensed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1988" name="Rectangle 48">
            <a:extLst>
              <a:ext uri="{FF2B5EF4-FFF2-40B4-BE49-F238E27FC236}">
                <a16:creationId xmlns:a16="http://schemas.microsoft.com/office/drawing/2014/main" id="{86B9B57A-5F62-96CB-07B8-348C428FD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00" y="5838869"/>
            <a:ext cx="1374854" cy="288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6000" tIns="36000" rIns="36000" bIns="36000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b="1" noProof="0" dirty="0">
                <a:solidFill>
                  <a:srgbClr val="0070C0"/>
                </a:solidFill>
                <a:latin typeface="Calibri" panose="020F0502020204030204"/>
                <a:ea typeface="+mn-ea"/>
                <a:cs typeface="+mn-cs"/>
              </a:rPr>
              <a:t>Switched to INSTI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12E626E-4B3C-F562-FEB3-F3C7D53289EB}"/>
              </a:ext>
            </a:extLst>
          </p:cNvPr>
          <p:cNvSpPr txBox="1"/>
          <p:nvPr/>
        </p:nvSpPr>
        <p:spPr>
          <a:xfrm>
            <a:off x="6138773" y="3931760"/>
            <a:ext cx="262732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5 y adjusted HR: 1.22 (1.03-1.45)</a:t>
            </a:r>
          </a:p>
          <a:p>
            <a:pPr algn="l"/>
            <a:r>
              <a:rPr lang="en-US" sz="1400" noProof="0" dirty="0"/>
              <a:t>2y </a:t>
            </a:r>
            <a:r>
              <a:rPr lang="en-US" sz="1400" noProof="0" dirty="0" err="1"/>
              <a:t>aHR</a:t>
            </a:r>
            <a:r>
              <a:rPr lang="en-US" sz="1400" noProof="0" dirty="0"/>
              <a:t>: 1.47 (1.19-1.81)</a:t>
            </a:r>
          </a:p>
          <a:p>
            <a:pPr algn="l"/>
            <a:r>
              <a:rPr lang="en-US" sz="1400" noProof="0" dirty="0"/>
              <a:t>Y2-5 </a:t>
            </a:r>
            <a:r>
              <a:rPr lang="en-US" sz="1400" noProof="0" dirty="0" err="1"/>
              <a:t>aHR</a:t>
            </a:r>
            <a:r>
              <a:rPr lang="en-US" sz="1400" noProof="0" dirty="0"/>
              <a:t>: 0.95 (0.74-1.23)</a:t>
            </a:r>
          </a:p>
        </p:txBody>
      </p:sp>
      <p:sp>
        <p:nvSpPr>
          <p:cNvPr id="6" name="Espace réservé du contenu 2">
            <a:extLst>
              <a:ext uri="{FF2B5EF4-FFF2-40B4-BE49-F238E27FC236}">
                <a16:creationId xmlns:a16="http://schemas.microsoft.com/office/drawing/2014/main" id="{B6654568-CC24-B7AB-4200-7DB7BF531B08}"/>
              </a:ext>
            </a:extLst>
          </p:cNvPr>
          <p:cNvSpPr txBox="1">
            <a:spLocks/>
          </p:cNvSpPr>
          <p:nvPr/>
        </p:nvSpPr>
        <p:spPr>
          <a:xfrm>
            <a:off x="8805428" y="2603135"/>
            <a:ext cx="3218208" cy="306774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HR diabetes persists when taking into account 1</a:t>
            </a:r>
            <a:r>
              <a:rPr lang="en-US" sz="1600" baseline="30000" noProof="0" dirty="0"/>
              <a:t>st</a:t>
            </a:r>
            <a:r>
              <a:rPr lang="en-US" sz="1600" noProof="0" dirty="0"/>
              <a:t> year of weight gain</a:t>
            </a:r>
          </a:p>
          <a:p>
            <a:pPr>
              <a:lnSpc>
                <a:spcPct val="110000"/>
              </a:lnSpc>
              <a:spcBef>
                <a:spcPts val="0"/>
              </a:spcBef>
            </a:pP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Switching from NNRTI: no increased risk</a:t>
            </a:r>
            <a:br>
              <a:rPr lang="en-US" sz="1600" noProof="0" dirty="0"/>
            </a:b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Switching from PI: increased risk</a:t>
            </a:r>
          </a:p>
          <a:p>
            <a:pPr>
              <a:lnSpc>
                <a:spcPct val="110000"/>
              </a:lnSpc>
              <a:spcBef>
                <a:spcPts val="0"/>
              </a:spcBef>
            </a:pPr>
            <a:endParaRPr lang="en-US" sz="1600" noProof="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1600" noProof="0" dirty="0"/>
              <a:t>HR a little less with BIC or DTG than with EVG</a:t>
            </a:r>
          </a:p>
        </p:txBody>
      </p:sp>
    </p:spTree>
    <p:extLst>
      <p:ext uri="{BB962C8B-B14F-4D97-AF65-F5344CB8AC3E}">
        <p14:creationId xmlns:p14="http://schemas.microsoft.com/office/powerpoint/2010/main" val="1159867660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55E11B3-2C11-08B2-85FB-BF92111D9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>
            <a:extLst>
              <a:ext uri="{FF2B5EF4-FFF2-40B4-BE49-F238E27FC236}">
                <a16:creationId xmlns:a16="http://schemas.microsoft.com/office/drawing/2014/main" id="{24C38F73-A00E-57BF-8725-B529E7875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 err="1"/>
              <a:t>Semaglutide</a:t>
            </a:r>
            <a:r>
              <a:rPr lang="en-US" noProof="0" dirty="0"/>
              <a:t> improved steatohepatitis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2B11BF7-832C-6F4A-E938-96A3E1765A1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387341"/>
            <a:ext cx="10371992" cy="1841603"/>
          </a:xfrm>
        </p:spPr>
        <p:txBody>
          <a:bodyPr>
            <a:normAutofit fontScale="92500" lnSpcReduction="10000"/>
          </a:bodyPr>
          <a:lstStyle/>
          <a:p>
            <a:r>
              <a:rPr lang="en-US" sz="2000" noProof="0" dirty="0"/>
              <a:t>SLIM LIVER study: 24 weeks of low-dose </a:t>
            </a:r>
            <a:r>
              <a:rPr lang="en-US" sz="2000" noProof="0" dirty="0" err="1"/>
              <a:t>semaglutide</a:t>
            </a:r>
            <a:r>
              <a:rPr lang="en-US" sz="2000" noProof="0" dirty="0"/>
              <a:t> in 51 obese HIV patients</a:t>
            </a:r>
          </a:p>
          <a:p>
            <a:r>
              <a:rPr lang="en-US" sz="2000" noProof="0" dirty="0"/>
              <a:t>Analysis of 36 PWH with clinical response (&gt; </a:t>
            </a:r>
            <a:r>
              <a:rPr lang="en-US" sz="2000" noProof="0" dirty="0" err="1"/>
              <a:t>lb</a:t>
            </a:r>
            <a:r>
              <a:rPr lang="en-US" sz="2000" noProof="0" dirty="0"/>
              <a:t> weight loss): </a:t>
            </a:r>
            <a:r>
              <a:rPr lang="en-US" sz="2000" noProof="0" dirty="0" err="1"/>
              <a:t>OWLiver</a:t>
            </a:r>
            <a:r>
              <a:rPr lang="en-US" sz="2000" noProof="0" dirty="0"/>
              <a:t>® Metabolomics algorithm (non-invasive diagnostic tool validated against liver biopsy) that uses serum profiling to distinguish MASLD from No MASLD</a:t>
            </a:r>
            <a:endParaRPr lang="en-US" sz="2000" dirty="0"/>
          </a:p>
          <a:p>
            <a:r>
              <a:rPr lang="en-US" sz="2000" noProof="0" dirty="0"/>
              <a:t>Among persons with MASLD, it can also distinguish MASH and MASH with significant fibrosis (at risk MASH) from No MASH</a:t>
            </a:r>
          </a:p>
          <a:p>
            <a:pPr marL="0" indent="0">
              <a:buNone/>
            </a:pPr>
            <a:endParaRPr lang="en-US" sz="2000" noProof="0" dirty="0"/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FB9C6B6-FB95-2652-1E13-E69479195D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8196979"/>
              </p:ext>
            </p:extLst>
          </p:nvPr>
        </p:nvGraphicFramePr>
        <p:xfrm>
          <a:off x="240323" y="3723994"/>
          <a:ext cx="7925818" cy="259080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308418">
                  <a:extLst>
                    <a:ext uri="{9D8B030D-6E8A-4147-A177-3AD203B41FA5}">
                      <a16:colId xmlns:a16="http://schemas.microsoft.com/office/drawing/2014/main" val="1804230815"/>
                    </a:ext>
                  </a:extLst>
                </a:gridCol>
                <a:gridCol w="1383728">
                  <a:extLst>
                    <a:ext uri="{9D8B030D-6E8A-4147-A177-3AD203B41FA5}">
                      <a16:colId xmlns:a16="http://schemas.microsoft.com/office/drawing/2014/main" val="885106607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1993612649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349976556"/>
                    </a:ext>
                  </a:extLst>
                </a:gridCol>
                <a:gridCol w="1308418">
                  <a:extLst>
                    <a:ext uri="{9D8B030D-6E8A-4147-A177-3AD203B41FA5}">
                      <a16:colId xmlns:a16="http://schemas.microsoft.com/office/drawing/2014/main" val="250610419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Week 0, N (%)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lnB w="9525" cap="flat" cmpd="sng" algn="ctr">
                      <a:solidFill>
                        <a:srgbClr val="4F81B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Week 24, N (%)</a:t>
                      </a: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445491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4F81BD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 MASLD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MASLD</a:t>
                      </a:r>
                      <a:b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</a:b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without MASH</a:t>
                      </a: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MASH</a:t>
                      </a: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At-risk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No MASLD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>
                    <a:lnT w="9525" cap="flat" cmpd="sng" algn="ctr">
                      <a:solidFill>
                        <a:srgbClr val="4F81B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MASDL</a:t>
                      </a:r>
                      <a:b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without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 (69%)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 (53%)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MASH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 (22%)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 (6%)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At-risk MASH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rgbClr val="AEC5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 (3%)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 (0%)</a:t>
                      </a:r>
                      <a:endParaRPr kumimoji="0" lang="en-US" sz="14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7840159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Total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 (100%)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 (19%)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 (67%)</a:t>
                      </a: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 (11%)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(3%)</a:t>
                      </a:r>
                      <a:endParaRPr kumimoji="0" lang="en-US" sz="14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572602088"/>
                  </a:ext>
                </a:extLst>
              </a:tr>
            </a:tbl>
          </a:graphicData>
        </a:graphic>
      </p:graphicFrame>
      <p:sp>
        <p:nvSpPr>
          <p:cNvPr id="9" name="Text Box 3">
            <a:extLst>
              <a:ext uri="{FF2B5EF4-FFF2-40B4-BE49-F238E27FC236}">
                <a16:creationId xmlns:a16="http://schemas.microsoft.com/office/drawing/2014/main" id="{E538B645-2EEC-48EE-5723-8B42FE0AD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0437" y="6469710"/>
            <a:ext cx="196156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Lake JE, CROI 2025, Abs. 757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1ABA19EA-25E6-92A3-418C-B63DD98582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776706"/>
              </p:ext>
            </p:extLst>
          </p:nvPr>
        </p:nvGraphicFramePr>
        <p:xfrm>
          <a:off x="8416770" y="4146747"/>
          <a:ext cx="3211989" cy="1341120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997672">
                  <a:extLst>
                    <a:ext uri="{9D8B030D-6E8A-4147-A177-3AD203B41FA5}">
                      <a16:colId xmlns:a16="http://schemas.microsoft.com/office/drawing/2014/main" val="358331630"/>
                    </a:ext>
                  </a:extLst>
                </a:gridCol>
                <a:gridCol w="1214317">
                  <a:extLst>
                    <a:ext uri="{9D8B030D-6E8A-4147-A177-3AD203B41FA5}">
                      <a16:colId xmlns:a16="http://schemas.microsoft.com/office/drawing/2014/main" val="250610419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24-week change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 (%)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2248953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Improved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11 (31%)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0701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Worsened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(8%)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>
                    <a:solidFill>
                      <a:srgbClr val="FF99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0949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 change</a:t>
                      </a:r>
                      <a:endParaRPr kumimoji="0" lang="en-US" sz="1600" b="1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22 (61%)</a:t>
                      </a:r>
                      <a:endParaRPr kumimoji="0" lang="en-US" sz="1600" b="0" i="0" u="none" strike="noStrike" cap="none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anchor="ctr" horzOverflow="overflow"/>
                </a:tc>
                <a:extLst>
                  <a:ext uri="{0D108BD9-81ED-4DB2-BD59-A6C34878D82A}">
                    <a16:rowId xmlns:a16="http://schemas.microsoft.com/office/drawing/2014/main" val="4072941035"/>
                  </a:ext>
                </a:extLst>
              </a:tr>
            </a:tbl>
          </a:graphicData>
        </a:graphic>
      </p:graphicFrame>
      <p:sp>
        <p:nvSpPr>
          <p:cNvPr id="689" name="ZoneTexte 688">
            <a:extLst>
              <a:ext uri="{FF2B5EF4-FFF2-40B4-BE49-F238E27FC236}">
                <a16:creationId xmlns:a16="http://schemas.microsoft.com/office/drawing/2014/main" id="{2A60ADEF-D3AD-A5F7-1531-16B73AD64B93}"/>
              </a:ext>
            </a:extLst>
          </p:cNvPr>
          <p:cNvSpPr txBox="1"/>
          <p:nvPr/>
        </p:nvSpPr>
        <p:spPr>
          <a:xfrm>
            <a:off x="3394339" y="3228945"/>
            <a:ext cx="5111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noProof="0" dirty="0">
                <a:solidFill>
                  <a:srgbClr val="0070C0"/>
                </a:solidFill>
              </a:rPr>
              <a:t>Changes in MASLD category on </a:t>
            </a:r>
            <a:r>
              <a:rPr lang="en-US" sz="2000" b="1" noProof="0" dirty="0" err="1">
                <a:solidFill>
                  <a:srgbClr val="0070C0"/>
                </a:solidFill>
              </a:rPr>
              <a:t>semaglutide</a:t>
            </a:r>
            <a:endParaRPr lang="en-US" sz="2000" b="1" noProof="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81716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AD2E903-6A17-048C-D424-F7B5C117F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0"/>
            <a:ext cx="11253537" cy="1491539"/>
          </a:xfrm>
        </p:spPr>
        <p:txBody>
          <a:bodyPr/>
          <a:lstStyle/>
          <a:p>
            <a:r>
              <a:rPr lang="en-US" noProof="0" dirty="0"/>
              <a:t>Risk of HBV reactivation in PWH with isolated anti-HBc on ART without TDF/TAF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DC49402-5FF7-D2F9-BD05-04F8D2D5EC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27461"/>
            <a:ext cx="5589550" cy="541057"/>
          </a:xfrm>
        </p:spPr>
        <p:txBody>
          <a:bodyPr>
            <a:normAutofit/>
          </a:bodyPr>
          <a:lstStyle/>
          <a:p>
            <a:r>
              <a:rPr lang="en-US" sz="2000" noProof="0" dirty="0"/>
              <a:t>Cross-sectional, single center study, Madrid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1B5F09E4-1723-8F1B-20E5-7E5F003A229B}"/>
              </a:ext>
            </a:extLst>
          </p:cNvPr>
          <p:cNvSpPr>
            <a:spLocks/>
          </p:cNvSpPr>
          <p:nvPr/>
        </p:nvSpPr>
        <p:spPr bwMode="auto">
          <a:xfrm>
            <a:off x="3086804" y="2851843"/>
            <a:ext cx="3148012" cy="3375025"/>
          </a:xfrm>
          <a:custGeom>
            <a:avLst/>
            <a:gdLst>
              <a:gd name="T0" fmla="*/ 1008 w 1983"/>
              <a:gd name="T1" fmla="*/ 278 h 2126"/>
              <a:gd name="T2" fmla="*/ 1272 w 1983"/>
              <a:gd name="T3" fmla="*/ 199 h 2126"/>
              <a:gd name="T4" fmla="*/ 1449 w 1983"/>
              <a:gd name="T5" fmla="*/ 214 h 2126"/>
              <a:gd name="T6" fmla="*/ 1578 w 1983"/>
              <a:gd name="T7" fmla="*/ 262 h 2126"/>
              <a:gd name="T8" fmla="*/ 1725 w 1983"/>
              <a:gd name="T9" fmla="*/ 365 h 2126"/>
              <a:gd name="T10" fmla="*/ 1846 w 1983"/>
              <a:gd name="T11" fmla="*/ 506 h 2126"/>
              <a:gd name="T12" fmla="*/ 1942 w 1983"/>
              <a:gd name="T13" fmla="*/ 684 h 2126"/>
              <a:gd name="T14" fmla="*/ 1944 w 1983"/>
              <a:gd name="T15" fmla="*/ 675 h 2126"/>
              <a:gd name="T16" fmla="*/ 1823 w 1983"/>
              <a:gd name="T17" fmla="*/ 442 h 2126"/>
              <a:gd name="T18" fmla="*/ 1659 w 1983"/>
              <a:gd name="T19" fmla="*/ 254 h 2126"/>
              <a:gd name="T20" fmla="*/ 1498 w 1983"/>
              <a:gd name="T21" fmla="*/ 133 h 2126"/>
              <a:gd name="T22" fmla="*/ 1323 w 1983"/>
              <a:gd name="T23" fmla="*/ 50 h 2126"/>
              <a:gd name="T24" fmla="*/ 1132 w 1983"/>
              <a:gd name="T25" fmla="*/ 7 h 2126"/>
              <a:gd name="T26" fmla="*/ 903 w 1983"/>
              <a:gd name="T27" fmla="*/ 4 h 2126"/>
              <a:gd name="T28" fmla="*/ 664 w 1983"/>
              <a:gd name="T29" fmla="*/ 59 h 2126"/>
              <a:gd name="T30" fmla="*/ 489 w 1983"/>
              <a:gd name="T31" fmla="*/ 146 h 2126"/>
              <a:gd name="T32" fmla="*/ 294 w 1983"/>
              <a:gd name="T33" fmla="*/ 310 h 2126"/>
              <a:gd name="T34" fmla="*/ 126 w 1983"/>
              <a:gd name="T35" fmla="*/ 540 h 2126"/>
              <a:gd name="T36" fmla="*/ 41 w 1983"/>
              <a:gd name="T37" fmla="*/ 750 h 2126"/>
              <a:gd name="T38" fmla="*/ 0 w 1983"/>
              <a:gd name="T39" fmla="*/ 1063 h 2126"/>
              <a:gd name="T40" fmla="*/ 18 w 1983"/>
              <a:gd name="T41" fmla="*/ 1275 h 2126"/>
              <a:gd name="T42" fmla="*/ 73 w 1983"/>
              <a:gd name="T43" fmla="*/ 1471 h 2126"/>
              <a:gd name="T44" fmla="*/ 165 w 1983"/>
              <a:gd name="T45" fmla="*/ 1650 h 2126"/>
              <a:gd name="T46" fmla="*/ 294 w 1983"/>
              <a:gd name="T47" fmla="*/ 1814 h 2126"/>
              <a:gd name="T48" fmla="*/ 449 w 1983"/>
              <a:gd name="T49" fmla="*/ 1950 h 2126"/>
              <a:gd name="T50" fmla="*/ 619 w 1983"/>
              <a:gd name="T51" fmla="*/ 2048 h 2126"/>
              <a:gd name="T52" fmla="*/ 804 w 1983"/>
              <a:gd name="T53" fmla="*/ 2106 h 2126"/>
              <a:gd name="T54" fmla="*/ 1005 w 1983"/>
              <a:gd name="T55" fmla="*/ 2126 h 2126"/>
              <a:gd name="T56" fmla="*/ 1157 w 1983"/>
              <a:gd name="T57" fmla="*/ 2114 h 2126"/>
              <a:gd name="T58" fmla="*/ 1264 w 1983"/>
              <a:gd name="T59" fmla="*/ 2091 h 2126"/>
              <a:gd name="T60" fmla="*/ 1334 w 1983"/>
              <a:gd name="T61" fmla="*/ 2070 h 2126"/>
              <a:gd name="T62" fmla="*/ 1445 w 1983"/>
              <a:gd name="T63" fmla="*/ 2021 h 2126"/>
              <a:gd name="T64" fmla="*/ 1555 w 1983"/>
              <a:gd name="T65" fmla="*/ 1953 h 2126"/>
              <a:gd name="T66" fmla="*/ 1625 w 1983"/>
              <a:gd name="T67" fmla="*/ 1899 h 2126"/>
              <a:gd name="T68" fmla="*/ 1741 w 1983"/>
              <a:gd name="T69" fmla="*/ 1787 h 2126"/>
              <a:gd name="T70" fmla="*/ 1810 w 1983"/>
              <a:gd name="T71" fmla="*/ 1701 h 2126"/>
              <a:gd name="T72" fmla="*/ 1909 w 1983"/>
              <a:gd name="T73" fmla="*/ 1533 h 2126"/>
              <a:gd name="T74" fmla="*/ 1943 w 1983"/>
              <a:gd name="T75" fmla="*/ 1452 h 2126"/>
              <a:gd name="T76" fmla="*/ 1976 w 1983"/>
              <a:gd name="T77" fmla="*/ 1341 h 2126"/>
              <a:gd name="T78" fmla="*/ 1921 w 1983"/>
              <a:gd name="T79" fmla="*/ 1487 h 2126"/>
              <a:gd name="T80" fmla="*/ 1857 w 1983"/>
              <a:gd name="T81" fmla="*/ 1602 h 2126"/>
              <a:gd name="T82" fmla="*/ 1821 w 1983"/>
              <a:gd name="T83" fmla="*/ 1653 h 2126"/>
              <a:gd name="T84" fmla="*/ 1711 w 1983"/>
              <a:gd name="T85" fmla="*/ 1771 h 2126"/>
              <a:gd name="T86" fmla="*/ 1593 w 1983"/>
              <a:gd name="T87" fmla="*/ 1855 h 2126"/>
              <a:gd name="T88" fmla="*/ 1490 w 1983"/>
              <a:gd name="T89" fmla="*/ 1898 h 2126"/>
              <a:gd name="T90" fmla="*/ 1397 w 1983"/>
              <a:gd name="T91" fmla="*/ 1920 h 2126"/>
              <a:gd name="T92" fmla="*/ 1272 w 1983"/>
              <a:gd name="T93" fmla="*/ 1925 h 2126"/>
              <a:gd name="T94" fmla="*/ 1086 w 1983"/>
              <a:gd name="T95" fmla="*/ 1884 h 2126"/>
              <a:gd name="T96" fmla="*/ 920 w 1983"/>
              <a:gd name="T97" fmla="*/ 1784 h 2126"/>
              <a:gd name="T98" fmla="*/ 799 w 1983"/>
              <a:gd name="T99" fmla="*/ 1657 h 2126"/>
              <a:gd name="T100" fmla="*/ 712 w 1983"/>
              <a:gd name="T101" fmla="*/ 1522 h 2126"/>
              <a:gd name="T102" fmla="*/ 651 w 1983"/>
              <a:gd name="T103" fmla="*/ 1374 h 2126"/>
              <a:gd name="T104" fmla="*/ 616 w 1983"/>
              <a:gd name="T105" fmla="*/ 1214 h 2126"/>
              <a:gd name="T106" fmla="*/ 607 w 1983"/>
              <a:gd name="T107" fmla="*/ 1018 h 2126"/>
              <a:gd name="T108" fmla="*/ 671 w 1983"/>
              <a:gd name="T109" fmla="*/ 692 h 2126"/>
              <a:gd name="T110" fmla="*/ 787 w 1983"/>
              <a:gd name="T111" fmla="*/ 483 h 2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83" h="2126">
                <a:moveTo>
                  <a:pt x="812" y="452"/>
                </a:moveTo>
                <a:lnTo>
                  <a:pt x="838" y="421"/>
                </a:lnTo>
                <a:lnTo>
                  <a:pt x="864" y="392"/>
                </a:lnTo>
                <a:lnTo>
                  <a:pt x="892" y="365"/>
                </a:lnTo>
                <a:lnTo>
                  <a:pt x="920" y="341"/>
                </a:lnTo>
                <a:lnTo>
                  <a:pt x="948" y="318"/>
                </a:lnTo>
                <a:lnTo>
                  <a:pt x="978" y="297"/>
                </a:lnTo>
                <a:lnTo>
                  <a:pt x="1008" y="278"/>
                </a:lnTo>
                <a:lnTo>
                  <a:pt x="1039" y="262"/>
                </a:lnTo>
                <a:lnTo>
                  <a:pt x="1070" y="246"/>
                </a:lnTo>
                <a:lnTo>
                  <a:pt x="1102" y="234"/>
                </a:lnTo>
                <a:lnTo>
                  <a:pt x="1134" y="223"/>
                </a:lnTo>
                <a:lnTo>
                  <a:pt x="1168" y="214"/>
                </a:lnTo>
                <a:lnTo>
                  <a:pt x="1202" y="207"/>
                </a:lnTo>
                <a:lnTo>
                  <a:pt x="1237" y="202"/>
                </a:lnTo>
                <a:lnTo>
                  <a:pt x="1272" y="199"/>
                </a:lnTo>
                <a:lnTo>
                  <a:pt x="1309" y="199"/>
                </a:lnTo>
                <a:lnTo>
                  <a:pt x="1326" y="199"/>
                </a:lnTo>
                <a:lnTo>
                  <a:pt x="1344" y="199"/>
                </a:lnTo>
                <a:lnTo>
                  <a:pt x="1380" y="202"/>
                </a:lnTo>
                <a:lnTo>
                  <a:pt x="1397" y="204"/>
                </a:lnTo>
                <a:lnTo>
                  <a:pt x="1414" y="207"/>
                </a:lnTo>
                <a:lnTo>
                  <a:pt x="1431" y="210"/>
                </a:lnTo>
                <a:lnTo>
                  <a:pt x="1449" y="214"/>
                </a:lnTo>
                <a:lnTo>
                  <a:pt x="1465" y="218"/>
                </a:lnTo>
                <a:lnTo>
                  <a:pt x="1482" y="223"/>
                </a:lnTo>
                <a:lnTo>
                  <a:pt x="1498" y="228"/>
                </a:lnTo>
                <a:lnTo>
                  <a:pt x="1515" y="234"/>
                </a:lnTo>
                <a:lnTo>
                  <a:pt x="1530" y="239"/>
                </a:lnTo>
                <a:lnTo>
                  <a:pt x="1547" y="246"/>
                </a:lnTo>
                <a:lnTo>
                  <a:pt x="1562" y="254"/>
                </a:lnTo>
                <a:lnTo>
                  <a:pt x="1578" y="262"/>
                </a:lnTo>
                <a:lnTo>
                  <a:pt x="1609" y="278"/>
                </a:lnTo>
                <a:lnTo>
                  <a:pt x="1623" y="287"/>
                </a:lnTo>
                <a:lnTo>
                  <a:pt x="1639" y="297"/>
                </a:lnTo>
                <a:lnTo>
                  <a:pt x="1653" y="307"/>
                </a:lnTo>
                <a:lnTo>
                  <a:pt x="1668" y="318"/>
                </a:lnTo>
                <a:lnTo>
                  <a:pt x="1697" y="341"/>
                </a:lnTo>
                <a:lnTo>
                  <a:pt x="1711" y="352"/>
                </a:lnTo>
                <a:lnTo>
                  <a:pt x="1725" y="365"/>
                </a:lnTo>
                <a:lnTo>
                  <a:pt x="1752" y="392"/>
                </a:lnTo>
                <a:lnTo>
                  <a:pt x="1765" y="406"/>
                </a:lnTo>
                <a:lnTo>
                  <a:pt x="1779" y="421"/>
                </a:lnTo>
                <a:lnTo>
                  <a:pt x="1792" y="436"/>
                </a:lnTo>
                <a:lnTo>
                  <a:pt x="1805" y="452"/>
                </a:lnTo>
                <a:lnTo>
                  <a:pt x="1819" y="470"/>
                </a:lnTo>
                <a:lnTo>
                  <a:pt x="1833" y="488"/>
                </a:lnTo>
                <a:lnTo>
                  <a:pt x="1846" y="506"/>
                </a:lnTo>
                <a:lnTo>
                  <a:pt x="1859" y="525"/>
                </a:lnTo>
                <a:lnTo>
                  <a:pt x="1883" y="563"/>
                </a:lnTo>
                <a:lnTo>
                  <a:pt x="1894" y="582"/>
                </a:lnTo>
                <a:lnTo>
                  <a:pt x="1905" y="603"/>
                </a:lnTo>
                <a:lnTo>
                  <a:pt x="1915" y="622"/>
                </a:lnTo>
                <a:lnTo>
                  <a:pt x="1925" y="643"/>
                </a:lnTo>
                <a:lnTo>
                  <a:pt x="1934" y="663"/>
                </a:lnTo>
                <a:lnTo>
                  <a:pt x="1942" y="684"/>
                </a:lnTo>
                <a:lnTo>
                  <a:pt x="1958" y="727"/>
                </a:lnTo>
                <a:lnTo>
                  <a:pt x="1966" y="748"/>
                </a:lnTo>
                <a:lnTo>
                  <a:pt x="1972" y="770"/>
                </a:lnTo>
                <a:lnTo>
                  <a:pt x="1983" y="809"/>
                </a:lnTo>
                <a:lnTo>
                  <a:pt x="1974" y="770"/>
                </a:lnTo>
                <a:lnTo>
                  <a:pt x="1965" y="738"/>
                </a:lnTo>
                <a:lnTo>
                  <a:pt x="1955" y="707"/>
                </a:lnTo>
                <a:lnTo>
                  <a:pt x="1944" y="675"/>
                </a:lnTo>
                <a:lnTo>
                  <a:pt x="1933" y="645"/>
                </a:lnTo>
                <a:lnTo>
                  <a:pt x="1920" y="614"/>
                </a:lnTo>
                <a:lnTo>
                  <a:pt x="1906" y="585"/>
                </a:lnTo>
                <a:lnTo>
                  <a:pt x="1891" y="555"/>
                </a:lnTo>
                <a:lnTo>
                  <a:pt x="1876" y="526"/>
                </a:lnTo>
                <a:lnTo>
                  <a:pt x="1859" y="498"/>
                </a:lnTo>
                <a:lnTo>
                  <a:pt x="1841" y="470"/>
                </a:lnTo>
                <a:lnTo>
                  <a:pt x="1823" y="442"/>
                </a:lnTo>
                <a:lnTo>
                  <a:pt x="1803" y="415"/>
                </a:lnTo>
                <a:lnTo>
                  <a:pt x="1783" y="388"/>
                </a:lnTo>
                <a:lnTo>
                  <a:pt x="1761" y="362"/>
                </a:lnTo>
                <a:lnTo>
                  <a:pt x="1739" y="336"/>
                </a:lnTo>
                <a:lnTo>
                  <a:pt x="1716" y="310"/>
                </a:lnTo>
                <a:lnTo>
                  <a:pt x="1697" y="291"/>
                </a:lnTo>
                <a:lnTo>
                  <a:pt x="1678" y="273"/>
                </a:lnTo>
                <a:lnTo>
                  <a:pt x="1659" y="254"/>
                </a:lnTo>
                <a:lnTo>
                  <a:pt x="1640" y="237"/>
                </a:lnTo>
                <a:lnTo>
                  <a:pt x="1620" y="220"/>
                </a:lnTo>
                <a:lnTo>
                  <a:pt x="1600" y="205"/>
                </a:lnTo>
                <a:lnTo>
                  <a:pt x="1580" y="189"/>
                </a:lnTo>
                <a:lnTo>
                  <a:pt x="1560" y="174"/>
                </a:lnTo>
                <a:lnTo>
                  <a:pt x="1540" y="160"/>
                </a:lnTo>
                <a:lnTo>
                  <a:pt x="1519" y="146"/>
                </a:lnTo>
                <a:lnTo>
                  <a:pt x="1498" y="133"/>
                </a:lnTo>
                <a:lnTo>
                  <a:pt x="1477" y="121"/>
                </a:lnTo>
                <a:lnTo>
                  <a:pt x="1456" y="109"/>
                </a:lnTo>
                <a:lnTo>
                  <a:pt x="1434" y="97"/>
                </a:lnTo>
                <a:lnTo>
                  <a:pt x="1412" y="87"/>
                </a:lnTo>
                <a:lnTo>
                  <a:pt x="1391" y="77"/>
                </a:lnTo>
                <a:lnTo>
                  <a:pt x="1368" y="67"/>
                </a:lnTo>
                <a:lnTo>
                  <a:pt x="1345" y="59"/>
                </a:lnTo>
                <a:lnTo>
                  <a:pt x="1323" y="50"/>
                </a:lnTo>
                <a:lnTo>
                  <a:pt x="1300" y="43"/>
                </a:lnTo>
                <a:lnTo>
                  <a:pt x="1276" y="36"/>
                </a:lnTo>
                <a:lnTo>
                  <a:pt x="1253" y="29"/>
                </a:lnTo>
                <a:lnTo>
                  <a:pt x="1229" y="24"/>
                </a:lnTo>
                <a:lnTo>
                  <a:pt x="1205" y="19"/>
                </a:lnTo>
                <a:lnTo>
                  <a:pt x="1181" y="14"/>
                </a:lnTo>
                <a:lnTo>
                  <a:pt x="1157" y="10"/>
                </a:lnTo>
                <a:lnTo>
                  <a:pt x="1132" y="7"/>
                </a:lnTo>
                <a:lnTo>
                  <a:pt x="1107" y="4"/>
                </a:lnTo>
                <a:lnTo>
                  <a:pt x="1082" y="2"/>
                </a:lnTo>
                <a:lnTo>
                  <a:pt x="1056" y="1"/>
                </a:lnTo>
                <a:lnTo>
                  <a:pt x="1031" y="0"/>
                </a:lnTo>
                <a:lnTo>
                  <a:pt x="1005" y="0"/>
                </a:lnTo>
                <a:lnTo>
                  <a:pt x="953" y="1"/>
                </a:lnTo>
                <a:lnTo>
                  <a:pt x="928" y="2"/>
                </a:lnTo>
                <a:lnTo>
                  <a:pt x="903" y="4"/>
                </a:lnTo>
                <a:lnTo>
                  <a:pt x="877" y="7"/>
                </a:lnTo>
                <a:lnTo>
                  <a:pt x="853" y="10"/>
                </a:lnTo>
                <a:lnTo>
                  <a:pt x="828" y="14"/>
                </a:lnTo>
                <a:lnTo>
                  <a:pt x="804" y="19"/>
                </a:lnTo>
                <a:lnTo>
                  <a:pt x="780" y="24"/>
                </a:lnTo>
                <a:lnTo>
                  <a:pt x="757" y="29"/>
                </a:lnTo>
                <a:lnTo>
                  <a:pt x="710" y="43"/>
                </a:lnTo>
                <a:lnTo>
                  <a:pt x="664" y="59"/>
                </a:lnTo>
                <a:lnTo>
                  <a:pt x="641" y="67"/>
                </a:lnTo>
                <a:lnTo>
                  <a:pt x="619" y="77"/>
                </a:lnTo>
                <a:lnTo>
                  <a:pt x="597" y="87"/>
                </a:lnTo>
                <a:lnTo>
                  <a:pt x="575" y="97"/>
                </a:lnTo>
                <a:lnTo>
                  <a:pt x="553" y="109"/>
                </a:lnTo>
                <a:lnTo>
                  <a:pt x="532" y="121"/>
                </a:lnTo>
                <a:lnTo>
                  <a:pt x="510" y="133"/>
                </a:lnTo>
                <a:lnTo>
                  <a:pt x="489" y="146"/>
                </a:lnTo>
                <a:lnTo>
                  <a:pt x="449" y="174"/>
                </a:lnTo>
                <a:lnTo>
                  <a:pt x="408" y="205"/>
                </a:lnTo>
                <a:lnTo>
                  <a:pt x="388" y="220"/>
                </a:lnTo>
                <a:lnTo>
                  <a:pt x="369" y="237"/>
                </a:lnTo>
                <a:lnTo>
                  <a:pt x="350" y="254"/>
                </a:lnTo>
                <a:lnTo>
                  <a:pt x="331" y="273"/>
                </a:lnTo>
                <a:lnTo>
                  <a:pt x="312" y="291"/>
                </a:lnTo>
                <a:lnTo>
                  <a:pt x="294" y="310"/>
                </a:lnTo>
                <a:lnTo>
                  <a:pt x="276" y="330"/>
                </a:lnTo>
                <a:lnTo>
                  <a:pt x="258" y="350"/>
                </a:lnTo>
                <a:lnTo>
                  <a:pt x="225" y="390"/>
                </a:lnTo>
                <a:lnTo>
                  <a:pt x="208" y="411"/>
                </a:lnTo>
                <a:lnTo>
                  <a:pt x="193" y="432"/>
                </a:lnTo>
                <a:lnTo>
                  <a:pt x="165" y="474"/>
                </a:lnTo>
                <a:lnTo>
                  <a:pt x="138" y="518"/>
                </a:lnTo>
                <a:lnTo>
                  <a:pt x="126" y="540"/>
                </a:lnTo>
                <a:lnTo>
                  <a:pt x="114" y="562"/>
                </a:lnTo>
                <a:lnTo>
                  <a:pt x="103" y="585"/>
                </a:lnTo>
                <a:lnTo>
                  <a:pt x="92" y="608"/>
                </a:lnTo>
                <a:lnTo>
                  <a:pt x="82" y="631"/>
                </a:lnTo>
                <a:lnTo>
                  <a:pt x="73" y="654"/>
                </a:lnTo>
                <a:lnTo>
                  <a:pt x="64" y="678"/>
                </a:lnTo>
                <a:lnTo>
                  <a:pt x="55" y="702"/>
                </a:lnTo>
                <a:lnTo>
                  <a:pt x="41" y="750"/>
                </a:lnTo>
                <a:lnTo>
                  <a:pt x="34" y="774"/>
                </a:lnTo>
                <a:lnTo>
                  <a:pt x="28" y="800"/>
                </a:lnTo>
                <a:lnTo>
                  <a:pt x="23" y="825"/>
                </a:lnTo>
                <a:lnTo>
                  <a:pt x="18" y="850"/>
                </a:lnTo>
                <a:lnTo>
                  <a:pt x="10" y="901"/>
                </a:lnTo>
                <a:lnTo>
                  <a:pt x="4" y="954"/>
                </a:lnTo>
                <a:lnTo>
                  <a:pt x="1" y="1008"/>
                </a:lnTo>
                <a:lnTo>
                  <a:pt x="0" y="1063"/>
                </a:lnTo>
                <a:lnTo>
                  <a:pt x="0" y="1090"/>
                </a:lnTo>
                <a:lnTo>
                  <a:pt x="1" y="1117"/>
                </a:lnTo>
                <a:lnTo>
                  <a:pt x="2" y="1144"/>
                </a:lnTo>
                <a:lnTo>
                  <a:pt x="4" y="1171"/>
                </a:lnTo>
                <a:lnTo>
                  <a:pt x="6" y="1197"/>
                </a:lnTo>
                <a:lnTo>
                  <a:pt x="10" y="1223"/>
                </a:lnTo>
                <a:lnTo>
                  <a:pt x="13" y="1249"/>
                </a:lnTo>
                <a:lnTo>
                  <a:pt x="18" y="1275"/>
                </a:lnTo>
                <a:lnTo>
                  <a:pt x="23" y="1300"/>
                </a:lnTo>
                <a:lnTo>
                  <a:pt x="28" y="1325"/>
                </a:lnTo>
                <a:lnTo>
                  <a:pt x="34" y="1350"/>
                </a:lnTo>
                <a:lnTo>
                  <a:pt x="41" y="1375"/>
                </a:lnTo>
                <a:lnTo>
                  <a:pt x="48" y="1399"/>
                </a:lnTo>
                <a:lnTo>
                  <a:pt x="55" y="1423"/>
                </a:lnTo>
                <a:lnTo>
                  <a:pt x="64" y="1447"/>
                </a:lnTo>
                <a:lnTo>
                  <a:pt x="73" y="1471"/>
                </a:lnTo>
                <a:lnTo>
                  <a:pt x="82" y="1494"/>
                </a:lnTo>
                <a:lnTo>
                  <a:pt x="92" y="1517"/>
                </a:lnTo>
                <a:lnTo>
                  <a:pt x="103" y="1540"/>
                </a:lnTo>
                <a:lnTo>
                  <a:pt x="114" y="1563"/>
                </a:lnTo>
                <a:lnTo>
                  <a:pt x="126" y="1585"/>
                </a:lnTo>
                <a:lnTo>
                  <a:pt x="138" y="1607"/>
                </a:lnTo>
                <a:lnTo>
                  <a:pt x="151" y="1629"/>
                </a:lnTo>
                <a:lnTo>
                  <a:pt x="165" y="1650"/>
                </a:lnTo>
                <a:lnTo>
                  <a:pt x="179" y="1672"/>
                </a:lnTo>
                <a:lnTo>
                  <a:pt x="193" y="1693"/>
                </a:lnTo>
                <a:lnTo>
                  <a:pt x="208" y="1713"/>
                </a:lnTo>
                <a:lnTo>
                  <a:pt x="225" y="1734"/>
                </a:lnTo>
                <a:lnTo>
                  <a:pt x="241" y="1754"/>
                </a:lnTo>
                <a:lnTo>
                  <a:pt x="258" y="1775"/>
                </a:lnTo>
                <a:lnTo>
                  <a:pt x="276" y="1794"/>
                </a:lnTo>
                <a:lnTo>
                  <a:pt x="294" y="1814"/>
                </a:lnTo>
                <a:lnTo>
                  <a:pt x="312" y="1833"/>
                </a:lnTo>
                <a:lnTo>
                  <a:pt x="331" y="1851"/>
                </a:lnTo>
                <a:lnTo>
                  <a:pt x="350" y="1869"/>
                </a:lnTo>
                <a:lnTo>
                  <a:pt x="369" y="1887"/>
                </a:lnTo>
                <a:lnTo>
                  <a:pt x="388" y="1903"/>
                </a:lnTo>
                <a:lnTo>
                  <a:pt x="408" y="1920"/>
                </a:lnTo>
                <a:lnTo>
                  <a:pt x="428" y="1935"/>
                </a:lnTo>
                <a:lnTo>
                  <a:pt x="449" y="1950"/>
                </a:lnTo>
                <a:lnTo>
                  <a:pt x="469" y="1964"/>
                </a:lnTo>
                <a:lnTo>
                  <a:pt x="489" y="1978"/>
                </a:lnTo>
                <a:lnTo>
                  <a:pt x="510" y="1991"/>
                </a:lnTo>
                <a:lnTo>
                  <a:pt x="532" y="2004"/>
                </a:lnTo>
                <a:lnTo>
                  <a:pt x="553" y="2015"/>
                </a:lnTo>
                <a:lnTo>
                  <a:pt x="575" y="2027"/>
                </a:lnTo>
                <a:lnTo>
                  <a:pt x="597" y="2037"/>
                </a:lnTo>
                <a:lnTo>
                  <a:pt x="619" y="2048"/>
                </a:lnTo>
                <a:lnTo>
                  <a:pt x="641" y="2057"/>
                </a:lnTo>
                <a:lnTo>
                  <a:pt x="664" y="2066"/>
                </a:lnTo>
                <a:lnTo>
                  <a:pt x="687" y="2074"/>
                </a:lnTo>
                <a:lnTo>
                  <a:pt x="710" y="2082"/>
                </a:lnTo>
                <a:lnTo>
                  <a:pt x="733" y="2089"/>
                </a:lnTo>
                <a:lnTo>
                  <a:pt x="757" y="2095"/>
                </a:lnTo>
                <a:lnTo>
                  <a:pt x="780" y="2101"/>
                </a:lnTo>
                <a:lnTo>
                  <a:pt x="804" y="2106"/>
                </a:lnTo>
                <a:lnTo>
                  <a:pt x="828" y="2110"/>
                </a:lnTo>
                <a:lnTo>
                  <a:pt x="853" y="2114"/>
                </a:lnTo>
                <a:lnTo>
                  <a:pt x="877" y="2118"/>
                </a:lnTo>
                <a:lnTo>
                  <a:pt x="903" y="2121"/>
                </a:lnTo>
                <a:lnTo>
                  <a:pt x="928" y="2122"/>
                </a:lnTo>
                <a:lnTo>
                  <a:pt x="953" y="2124"/>
                </a:lnTo>
                <a:lnTo>
                  <a:pt x="979" y="2125"/>
                </a:lnTo>
                <a:lnTo>
                  <a:pt x="1005" y="2126"/>
                </a:lnTo>
                <a:lnTo>
                  <a:pt x="1031" y="2125"/>
                </a:lnTo>
                <a:lnTo>
                  <a:pt x="1043" y="2125"/>
                </a:lnTo>
                <a:lnTo>
                  <a:pt x="1056" y="2124"/>
                </a:lnTo>
                <a:lnTo>
                  <a:pt x="1082" y="2122"/>
                </a:lnTo>
                <a:lnTo>
                  <a:pt x="1107" y="2121"/>
                </a:lnTo>
                <a:lnTo>
                  <a:pt x="1132" y="2118"/>
                </a:lnTo>
                <a:lnTo>
                  <a:pt x="1144" y="2116"/>
                </a:lnTo>
                <a:lnTo>
                  <a:pt x="1157" y="2114"/>
                </a:lnTo>
                <a:lnTo>
                  <a:pt x="1168" y="2112"/>
                </a:lnTo>
                <a:lnTo>
                  <a:pt x="1181" y="2110"/>
                </a:lnTo>
                <a:lnTo>
                  <a:pt x="1205" y="2106"/>
                </a:lnTo>
                <a:lnTo>
                  <a:pt x="1217" y="2103"/>
                </a:lnTo>
                <a:lnTo>
                  <a:pt x="1223" y="2102"/>
                </a:lnTo>
                <a:lnTo>
                  <a:pt x="1229" y="2101"/>
                </a:lnTo>
                <a:lnTo>
                  <a:pt x="1253" y="2095"/>
                </a:lnTo>
                <a:lnTo>
                  <a:pt x="1264" y="2091"/>
                </a:lnTo>
                <a:lnTo>
                  <a:pt x="1276" y="2089"/>
                </a:lnTo>
                <a:lnTo>
                  <a:pt x="1288" y="2085"/>
                </a:lnTo>
                <a:lnTo>
                  <a:pt x="1294" y="2083"/>
                </a:lnTo>
                <a:lnTo>
                  <a:pt x="1300" y="2082"/>
                </a:lnTo>
                <a:lnTo>
                  <a:pt x="1305" y="2079"/>
                </a:lnTo>
                <a:lnTo>
                  <a:pt x="1311" y="2078"/>
                </a:lnTo>
                <a:lnTo>
                  <a:pt x="1323" y="2074"/>
                </a:lnTo>
                <a:lnTo>
                  <a:pt x="1334" y="2070"/>
                </a:lnTo>
                <a:lnTo>
                  <a:pt x="1345" y="2066"/>
                </a:lnTo>
                <a:lnTo>
                  <a:pt x="1368" y="2057"/>
                </a:lnTo>
                <a:lnTo>
                  <a:pt x="1373" y="2054"/>
                </a:lnTo>
                <a:lnTo>
                  <a:pt x="1379" y="2052"/>
                </a:lnTo>
                <a:lnTo>
                  <a:pt x="1391" y="2048"/>
                </a:lnTo>
                <a:lnTo>
                  <a:pt x="1412" y="2037"/>
                </a:lnTo>
                <a:lnTo>
                  <a:pt x="1434" y="2027"/>
                </a:lnTo>
                <a:lnTo>
                  <a:pt x="1445" y="2021"/>
                </a:lnTo>
                <a:lnTo>
                  <a:pt x="1456" y="2015"/>
                </a:lnTo>
                <a:lnTo>
                  <a:pt x="1477" y="2004"/>
                </a:lnTo>
                <a:lnTo>
                  <a:pt x="1498" y="1991"/>
                </a:lnTo>
                <a:lnTo>
                  <a:pt x="1519" y="1978"/>
                </a:lnTo>
                <a:lnTo>
                  <a:pt x="1529" y="1971"/>
                </a:lnTo>
                <a:lnTo>
                  <a:pt x="1540" y="1964"/>
                </a:lnTo>
                <a:lnTo>
                  <a:pt x="1550" y="1957"/>
                </a:lnTo>
                <a:lnTo>
                  <a:pt x="1555" y="1953"/>
                </a:lnTo>
                <a:lnTo>
                  <a:pt x="1560" y="1950"/>
                </a:lnTo>
                <a:lnTo>
                  <a:pt x="1565" y="1946"/>
                </a:lnTo>
                <a:lnTo>
                  <a:pt x="1570" y="1943"/>
                </a:lnTo>
                <a:lnTo>
                  <a:pt x="1580" y="1935"/>
                </a:lnTo>
                <a:lnTo>
                  <a:pt x="1590" y="1927"/>
                </a:lnTo>
                <a:lnTo>
                  <a:pt x="1600" y="1920"/>
                </a:lnTo>
                <a:lnTo>
                  <a:pt x="1620" y="1903"/>
                </a:lnTo>
                <a:lnTo>
                  <a:pt x="1625" y="1899"/>
                </a:lnTo>
                <a:lnTo>
                  <a:pt x="1630" y="1895"/>
                </a:lnTo>
                <a:lnTo>
                  <a:pt x="1640" y="1887"/>
                </a:lnTo>
                <a:lnTo>
                  <a:pt x="1659" y="1869"/>
                </a:lnTo>
                <a:lnTo>
                  <a:pt x="1668" y="1860"/>
                </a:lnTo>
                <a:lnTo>
                  <a:pt x="1678" y="1851"/>
                </a:lnTo>
                <a:lnTo>
                  <a:pt x="1697" y="1833"/>
                </a:lnTo>
                <a:lnTo>
                  <a:pt x="1716" y="1814"/>
                </a:lnTo>
                <a:lnTo>
                  <a:pt x="1741" y="1787"/>
                </a:lnTo>
                <a:lnTo>
                  <a:pt x="1747" y="1779"/>
                </a:lnTo>
                <a:lnTo>
                  <a:pt x="1749" y="1776"/>
                </a:lnTo>
                <a:lnTo>
                  <a:pt x="1753" y="1772"/>
                </a:lnTo>
                <a:lnTo>
                  <a:pt x="1765" y="1759"/>
                </a:lnTo>
                <a:lnTo>
                  <a:pt x="1787" y="1730"/>
                </a:lnTo>
                <a:lnTo>
                  <a:pt x="1798" y="1716"/>
                </a:lnTo>
                <a:lnTo>
                  <a:pt x="1804" y="1708"/>
                </a:lnTo>
                <a:lnTo>
                  <a:pt x="1810" y="1701"/>
                </a:lnTo>
                <a:lnTo>
                  <a:pt x="1820" y="1687"/>
                </a:lnTo>
                <a:lnTo>
                  <a:pt x="1830" y="1672"/>
                </a:lnTo>
                <a:lnTo>
                  <a:pt x="1850" y="1642"/>
                </a:lnTo>
                <a:lnTo>
                  <a:pt x="1868" y="1612"/>
                </a:lnTo>
                <a:lnTo>
                  <a:pt x="1886" y="1581"/>
                </a:lnTo>
                <a:lnTo>
                  <a:pt x="1893" y="1565"/>
                </a:lnTo>
                <a:lnTo>
                  <a:pt x="1901" y="1549"/>
                </a:lnTo>
                <a:lnTo>
                  <a:pt x="1909" y="1533"/>
                </a:lnTo>
                <a:lnTo>
                  <a:pt x="1912" y="1525"/>
                </a:lnTo>
                <a:lnTo>
                  <a:pt x="1914" y="1521"/>
                </a:lnTo>
                <a:lnTo>
                  <a:pt x="1916" y="1518"/>
                </a:lnTo>
                <a:lnTo>
                  <a:pt x="1918" y="1513"/>
                </a:lnTo>
                <a:lnTo>
                  <a:pt x="1920" y="1509"/>
                </a:lnTo>
                <a:lnTo>
                  <a:pt x="1923" y="1501"/>
                </a:lnTo>
                <a:lnTo>
                  <a:pt x="1930" y="1485"/>
                </a:lnTo>
                <a:lnTo>
                  <a:pt x="1943" y="1452"/>
                </a:lnTo>
                <a:lnTo>
                  <a:pt x="1955" y="1419"/>
                </a:lnTo>
                <a:lnTo>
                  <a:pt x="1960" y="1402"/>
                </a:lnTo>
                <a:lnTo>
                  <a:pt x="1965" y="1385"/>
                </a:lnTo>
                <a:lnTo>
                  <a:pt x="1975" y="1351"/>
                </a:lnTo>
                <a:lnTo>
                  <a:pt x="1979" y="1333"/>
                </a:lnTo>
                <a:lnTo>
                  <a:pt x="1983" y="1316"/>
                </a:lnTo>
                <a:lnTo>
                  <a:pt x="1980" y="1328"/>
                </a:lnTo>
                <a:lnTo>
                  <a:pt x="1976" y="1341"/>
                </a:lnTo>
                <a:lnTo>
                  <a:pt x="1969" y="1365"/>
                </a:lnTo>
                <a:lnTo>
                  <a:pt x="1965" y="1377"/>
                </a:lnTo>
                <a:lnTo>
                  <a:pt x="1962" y="1389"/>
                </a:lnTo>
                <a:lnTo>
                  <a:pt x="1953" y="1413"/>
                </a:lnTo>
                <a:lnTo>
                  <a:pt x="1944" y="1436"/>
                </a:lnTo>
                <a:lnTo>
                  <a:pt x="1934" y="1459"/>
                </a:lnTo>
                <a:lnTo>
                  <a:pt x="1924" y="1482"/>
                </a:lnTo>
                <a:lnTo>
                  <a:pt x="1921" y="1487"/>
                </a:lnTo>
                <a:lnTo>
                  <a:pt x="1919" y="1493"/>
                </a:lnTo>
                <a:lnTo>
                  <a:pt x="1914" y="1505"/>
                </a:lnTo>
                <a:lnTo>
                  <a:pt x="1902" y="1527"/>
                </a:lnTo>
                <a:lnTo>
                  <a:pt x="1890" y="1549"/>
                </a:lnTo>
                <a:lnTo>
                  <a:pt x="1883" y="1559"/>
                </a:lnTo>
                <a:lnTo>
                  <a:pt x="1877" y="1570"/>
                </a:lnTo>
                <a:lnTo>
                  <a:pt x="1864" y="1591"/>
                </a:lnTo>
                <a:lnTo>
                  <a:pt x="1857" y="1602"/>
                </a:lnTo>
                <a:lnTo>
                  <a:pt x="1853" y="1607"/>
                </a:lnTo>
                <a:lnTo>
                  <a:pt x="1852" y="1609"/>
                </a:lnTo>
                <a:lnTo>
                  <a:pt x="1850" y="1612"/>
                </a:lnTo>
                <a:lnTo>
                  <a:pt x="1836" y="1633"/>
                </a:lnTo>
                <a:lnTo>
                  <a:pt x="1833" y="1635"/>
                </a:lnTo>
                <a:lnTo>
                  <a:pt x="1832" y="1638"/>
                </a:lnTo>
                <a:lnTo>
                  <a:pt x="1828" y="1643"/>
                </a:lnTo>
                <a:lnTo>
                  <a:pt x="1821" y="1653"/>
                </a:lnTo>
                <a:lnTo>
                  <a:pt x="1805" y="1673"/>
                </a:lnTo>
                <a:lnTo>
                  <a:pt x="1792" y="1689"/>
                </a:lnTo>
                <a:lnTo>
                  <a:pt x="1779" y="1704"/>
                </a:lnTo>
                <a:lnTo>
                  <a:pt x="1765" y="1718"/>
                </a:lnTo>
                <a:lnTo>
                  <a:pt x="1752" y="1732"/>
                </a:lnTo>
                <a:lnTo>
                  <a:pt x="1739" y="1746"/>
                </a:lnTo>
                <a:lnTo>
                  <a:pt x="1725" y="1759"/>
                </a:lnTo>
                <a:lnTo>
                  <a:pt x="1711" y="1771"/>
                </a:lnTo>
                <a:lnTo>
                  <a:pt x="1697" y="1784"/>
                </a:lnTo>
                <a:lnTo>
                  <a:pt x="1668" y="1806"/>
                </a:lnTo>
                <a:lnTo>
                  <a:pt x="1660" y="1811"/>
                </a:lnTo>
                <a:lnTo>
                  <a:pt x="1653" y="1817"/>
                </a:lnTo>
                <a:lnTo>
                  <a:pt x="1639" y="1827"/>
                </a:lnTo>
                <a:lnTo>
                  <a:pt x="1623" y="1837"/>
                </a:lnTo>
                <a:lnTo>
                  <a:pt x="1609" y="1846"/>
                </a:lnTo>
                <a:lnTo>
                  <a:pt x="1593" y="1855"/>
                </a:lnTo>
                <a:lnTo>
                  <a:pt x="1578" y="1863"/>
                </a:lnTo>
                <a:lnTo>
                  <a:pt x="1562" y="1870"/>
                </a:lnTo>
                <a:lnTo>
                  <a:pt x="1547" y="1878"/>
                </a:lnTo>
                <a:lnTo>
                  <a:pt x="1530" y="1884"/>
                </a:lnTo>
                <a:lnTo>
                  <a:pt x="1515" y="1890"/>
                </a:lnTo>
                <a:lnTo>
                  <a:pt x="1498" y="1896"/>
                </a:lnTo>
                <a:lnTo>
                  <a:pt x="1494" y="1897"/>
                </a:lnTo>
                <a:lnTo>
                  <a:pt x="1490" y="1898"/>
                </a:lnTo>
                <a:lnTo>
                  <a:pt x="1482" y="1901"/>
                </a:lnTo>
                <a:lnTo>
                  <a:pt x="1465" y="1906"/>
                </a:lnTo>
                <a:lnTo>
                  <a:pt x="1449" y="1910"/>
                </a:lnTo>
                <a:lnTo>
                  <a:pt x="1431" y="1914"/>
                </a:lnTo>
                <a:lnTo>
                  <a:pt x="1423" y="1916"/>
                </a:lnTo>
                <a:lnTo>
                  <a:pt x="1418" y="1916"/>
                </a:lnTo>
                <a:lnTo>
                  <a:pt x="1414" y="1917"/>
                </a:lnTo>
                <a:lnTo>
                  <a:pt x="1397" y="1920"/>
                </a:lnTo>
                <a:lnTo>
                  <a:pt x="1388" y="1921"/>
                </a:lnTo>
                <a:lnTo>
                  <a:pt x="1380" y="1922"/>
                </a:lnTo>
                <a:lnTo>
                  <a:pt x="1344" y="1925"/>
                </a:lnTo>
                <a:lnTo>
                  <a:pt x="1326" y="1926"/>
                </a:lnTo>
                <a:lnTo>
                  <a:pt x="1317" y="1926"/>
                </a:lnTo>
                <a:lnTo>
                  <a:pt x="1309" y="1926"/>
                </a:lnTo>
                <a:lnTo>
                  <a:pt x="1290" y="1926"/>
                </a:lnTo>
                <a:lnTo>
                  <a:pt x="1272" y="1925"/>
                </a:lnTo>
                <a:lnTo>
                  <a:pt x="1237" y="1922"/>
                </a:lnTo>
                <a:lnTo>
                  <a:pt x="1202" y="1917"/>
                </a:lnTo>
                <a:lnTo>
                  <a:pt x="1185" y="1914"/>
                </a:lnTo>
                <a:lnTo>
                  <a:pt x="1168" y="1910"/>
                </a:lnTo>
                <a:lnTo>
                  <a:pt x="1151" y="1906"/>
                </a:lnTo>
                <a:lnTo>
                  <a:pt x="1134" y="1901"/>
                </a:lnTo>
                <a:lnTo>
                  <a:pt x="1102" y="1890"/>
                </a:lnTo>
                <a:lnTo>
                  <a:pt x="1086" y="1884"/>
                </a:lnTo>
                <a:lnTo>
                  <a:pt x="1070" y="1878"/>
                </a:lnTo>
                <a:lnTo>
                  <a:pt x="1039" y="1863"/>
                </a:lnTo>
                <a:lnTo>
                  <a:pt x="1023" y="1855"/>
                </a:lnTo>
                <a:lnTo>
                  <a:pt x="1008" y="1846"/>
                </a:lnTo>
                <a:lnTo>
                  <a:pt x="978" y="1827"/>
                </a:lnTo>
                <a:lnTo>
                  <a:pt x="963" y="1817"/>
                </a:lnTo>
                <a:lnTo>
                  <a:pt x="948" y="1806"/>
                </a:lnTo>
                <a:lnTo>
                  <a:pt x="920" y="1784"/>
                </a:lnTo>
                <a:lnTo>
                  <a:pt x="892" y="1759"/>
                </a:lnTo>
                <a:lnTo>
                  <a:pt x="878" y="1746"/>
                </a:lnTo>
                <a:lnTo>
                  <a:pt x="864" y="1732"/>
                </a:lnTo>
                <a:lnTo>
                  <a:pt x="851" y="1718"/>
                </a:lnTo>
                <a:lnTo>
                  <a:pt x="838" y="1704"/>
                </a:lnTo>
                <a:lnTo>
                  <a:pt x="825" y="1689"/>
                </a:lnTo>
                <a:lnTo>
                  <a:pt x="812" y="1673"/>
                </a:lnTo>
                <a:lnTo>
                  <a:pt x="799" y="1657"/>
                </a:lnTo>
                <a:lnTo>
                  <a:pt x="787" y="1641"/>
                </a:lnTo>
                <a:lnTo>
                  <a:pt x="775" y="1625"/>
                </a:lnTo>
                <a:lnTo>
                  <a:pt x="763" y="1608"/>
                </a:lnTo>
                <a:lnTo>
                  <a:pt x="752" y="1591"/>
                </a:lnTo>
                <a:lnTo>
                  <a:pt x="742" y="1574"/>
                </a:lnTo>
                <a:lnTo>
                  <a:pt x="731" y="1557"/>
                </a:lnTo>
                <a:lnTo>
                  <a:pt x="722" y="1540"/>
                </a:lnTo>
                <a:lnTo>
                  <a:pt x="712" y="1522"/>
                </a:lnTo>
                <a:lnTo>
                  <a:pt x="703" y="1504"/>
                </a:lnTo>
                <a:lnTo>
                  <a:pt x="694" y="1486"/>
                </a:lnTo>
                <a:lnTo>
                  <a:pt x="686" y="1468"/>
                </a:lnTo>
                <a:lnTo>
                  <a:pt x="678" y="1450"/>
                </a:lnTo>
                <a:lnTo>
                  <a:pt x="671" y="1432"/>
                </a:lnTo>
                <a:lnTo>
                  <a:pt x="664" y="1413"/>
                </a:lnTo>
                <a:lnTo>
                  <a:pt x="658" y="1394"/>
                </a:lnTo>
                <a:lnTo>
                  <a:pt x="651" y="1374"/>
                </a:lnTo>
                <a:lnTo>
                  <a:pt x="645" y="1355"/>
                </a:lnTo>
                <a:lnTo>
                  <a:pt x="640" y="1336"/>
                </a:lnTo>
                <a:lnTo>
                  <a:pt x="635" y="1316"/>
                </a:lnTo>
                <a:lnTo>
                  <a:pt x="630" y="1295"/>
                </a:lnTo>
                <a:lnTo>
                  <a:pt x="626" y="1275"/>
                </a:lnTo>
                <a:lnTo>
                  <a:pt x="622" y="1255"/>
                </a:lnTo>
                <a:lnTo>
                  <a:pt x="619" y="1235"/>
                </a:lnTo>
                <a:lnTo>
                  <a:pt x="616" y="1214"/>
                </a:lnTo>
                <a:lnTo>
                  <a:pt x="613" y="1193"/>
                </a:lnTo>
                <a:lnTo>
                  <a:pt x="611" y="1171"/>
                </a:lnTo>
                <a:lnTo>
                  <a:pt x="609" y="1150"/>
                </a:lnTo>
                <a:lnTo>
                  <a:pt x="608" y="1128"/>
                </a:lnTo>
                <a:lnTo>
                  <a:pt x="607" y="1107"/>
                </a:lnTo>
                <a:lnTo>
                  <a:pt x="606" y="1085"/>
                </a:lnTo>
                <a:lnTo>
                  <a:pt x="606" y="1063"/>
                </a:lnTo>
                <a:lnTo>
                  <a:pt x="607" y="1018"/>
                </a:lnTo>
                <a:lnTo>
                  <a:pt x="609" y="975"/>
                </a:lnTo>
                <a:lnTo>
                  <a:pt x="613" y="932"/>
                </a:lnTo>
                <a:lnTo>
                  <a:pt x="619" y="890"/>
                </a:lnTo>
                <a:lnTo>
                  <a:pt x="626" y="849"/>
                </a:lnTo>
                <a:lnTo>
                  <a:pt x="635" y="809"/>
                </a:lnTo>
                <a:lnTo>
                  <a:pt x="645" y="769"/>
                </a:lnTo>
                <a:lnTo>
                  <a:pt x="658" y="731"/>
                </a:lnTo>
                <a:lnTo>
                  <a:pt x="671" y="692"/>
                </a:lnTo>
                <a:lnTo>
                  <a:pt x="686" y="656"/>
                </a:lnTo>
                <a:lnTo>
                  <a:pt x="703" y="620"/>
                </a:lnTo>
                <a:lnTo>
                  <a:pt x="722" y="584"/>
                </a:lnTo>
                <a:lnTo>
                  <a:pt x="742" y="550"/>
                </a:lnTo>
                <a:lnTo>
                  <a:pt x="752" y="533"/>
                </a:lnTo>
                <a:lnTo>
                  <a:pt x="763" y="516"/>
                </a:lnTo>
                <a:lnTo>
                  <a:pt x="775" y="499"/>
                </a:lnTo>
                <a:lnTo>
                  <a:pt x="787" y="483"/>
                </a:lnTo>
                <a:lnTo>
                  <a:pt x="812" y="452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Line 6">
            <a:extLst>
              <a:ext uri="{FF2B5EF4-FFF2-40B4-BE49-F238E27FC236}">
                <a16:creationId xmlns:a16="http://schemas.microsoft.com/office/drawing/2014/main" id="{D9C813D0-5CEE-88A4-119D-9CA37D5FF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48829" y="4539356"/>
            <a:ext cx="2270125" cy="0"/>
          </a:xfrm>
          <a:prstGeom prst="line">
            <a:avLst/>
          </a:prstGeom>
          <a:noFill/>
          <a:ln w="206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D62EFCBA-FCC2-2DB4-B486-0FF0E8A46EC7}"/>
              </a:ext>
            </a:extLst>
          </p:cNvPr>
          <p:cNvGrpSpPr/>
          <p:nvPr/>
        </p:nvGrpSpPr>
        <p:grpSpPr>
          <a:xfrm>
            <a:off x="4430596" y="3843707"/>
            <a:ext cx="1506590" cy="1391297"/>
            <a:chOff x="5600700" y="2409825"/>
            <a:chExt cx="1885952" cy="1623723"/>
          </a:xfrm>
        </p:grpSpPr>
        <p:sp>
          <p:nvSpPr>
            <p:cNvPr id="9" name="Rectangle : coins arrondis 8">
              <a:extLst>
                <a:ext uri="{FF2B5EF4-FFF2-40B4-BE49-F238E27FC236}">
                  <a16:creationId xmlns:a16="http://schemas.microsoft.com/office/drawing/2014/main" id="{2A87CE2C-B7B1-BC11-31DC-8CB37A1F52A1}"/>
                </a:ext>
              </a:extLst>
            </p:cNvPr>
            <p:cNvSpPr/>
            <p:nvPr/>
          </p:nvSpPr>
          <p:spPr>
            <a:xfrm>
              <a:off x="5600700" y="2409825"/>
              <a:ext cx="1885952" cy="638175"/>
            </a:xfrm>
            <a:prstGeom prst="roundRect">
              <a:avLst/>
            </a:prstGeom>
            <a:solidFill>
              <a:srgbClr val="0070C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57 DTG/3TC</a:t>
              </a:r>
            </a:p>
          </p:txBody>
        </p:sp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A71A41BA-BDE4-9A3E-E678-6387D80879CD}"/>
                </a:ext>
              </a:extLst>
            </p:cNvPr>
            <p:cNvSpPr/>
            <p:nvPr/>
          </p:nvSpPr>
          <p:spPr>
            <a:xfrm>
              <a:off x="5600700" y="3395373"/>
              <a:ext cx="1885952" cy="638175"/>
            </a:xfrm>
            <a:prstGeom prst="roundRect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 DTG+RPV</a:t>
              </a:r>
              <a:b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7 CAB+RPV-LA</a:t>
              </a:r>
            </a:p>
          </p:txBody>
        </p:sp>
      </p:grpSp>
      <p:sp>
        <p:nvSpPr>
          <p:cNvPr id="14" name="Text Box 3">
            <a:extLst>
              <a:ext uri="{FF2B5EF4-FFF2-40B4-BE49-F238E27FC236}">
                <a16:creationId xmlns:a16="http://schemas.microsoft.com/office/drawing/2014/main" id="{4A9928BE-FF58-74B7-CD9D-BF9A75ED6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6241" y="6469710"/>
            <a:ext cx="300575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Del Mar Arcos-Rueda M, CROI 2025, Abs. 770</a:t>
            </a:r>
          </a:p>
        </p:txBody>
      </p:sp>
      <p:sp>
        <p:nvSpPr>
          <p:cNvPr id="15" name="Rectangle : coins arrondis 14">
            <a:extLst>
              <a:ext uri="{FF2B5EF4-FFF2-40B4-BE49-F238E27FC236}">
                <a16:creationId xmlns:a16="http://schemas.microsoft.com/office/drawing/2014/main" id="{3114682C-AA9D-C449-8B48-ED32F6BEA0A9}"/>
              </a:ext>
            </a:extLst>
          </p:cNvPr>
          <p:cNvSpPr/>
          <p:nvPr/>
        </p:nvSpPr>
        <p:spPr>
          <a:xfrm>
            <a:off x="1005523" y="3581577"/>
            <a:ext cx="1783651" cy="57888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58 excluded: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unconfirmed pattern</a:t>
            </a:r>
          </a:p>
        </p:txBody>
      </p:sp>
      <p:sp>
        <p:nvSpPr>
          <p:cNvPr id="16" name="Rectangle : coins arrondis 15">
            <a:extLst>
              <a:ext uri="{FF2B5EF4-FFF2-40B4-BE49-F238E27FC236}">
                <a16:creationId xmlns:a16="http://schemas.microsoft.com/office/drawing/2014/main" id="{E1DFB393-1F0B-EDC1-638E-5318C0D41D61}"/>
              </a:ext>
            </a:extLst>
          </p:cNvPr>
          <p:cNvSpPr/>
          <p:nvPr/>
        </p:nvSpPr>
        <p:spPr>
          <a:xfrm>
            <a:off x="804373" y="2217343"/>
            <a:ext cx="246303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135 PWH with a history of the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isolated anti-core pattern</a:t>
            </a:r>
          </a:p>
        </p:txBody>
      </p:sp>
      <p:sp>
        <p:nvSpPr>
          <p:cNvPr id="17" name="Rectangle : coins arrondis 16">
            <a:extLst>
              <a:ext uri="{FF2B5EF4-FFF2-40B4-BE49-F238E27FC236}">
                <a16:creationId xmlns:a16="http://schemas.microsoft.com/office/drawing/2014/main" id="{CE57F8E5-8492-62C4-2981-C258C729702C}"/>
              </a:ext>
            </a:extLst>
          </p:cNvPr>
          <p:cNvSpPr/>
          <p:nvPr/>
        </p:nvSpPr>
        <p:spPr>
          <a:xfrm>
            <a:off x="3771777" y="2217343"/>
            <a:ext cx="246303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77 included: isolated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anti-core pattern confirmed</a:t>
            </a:r>
          </a:p>
        </p:txBody>
      </p:sp>
      <p:sp>
        <p:nvSpPr>
          <p:cNvPr id="18" name="Rectangle : coins arrondis 17">
            <a:extLst>
              <a:ext uri="{FF2B5EF4-FFF2-40B4-BE49-F238E27FC236}">
                <a16:creationId xmlns:a16="http://schemas.microsoft.com/office/drawing/2014/main" id="{5B586E1A-C6CB-FBD0-B951-5D120F740988}"/>
              </a:ext>
            </a:extLst>
          </p:cNvPr>
          <p:cNvSpPr/>
          <p:nvPr/>
        </p:nvSpPr>
        <p:spPr>
          <a:xfrm>
            <a:off x="9890519" y="4249914"/>
            <a:ext cx="1128099" cy="57888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HBV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reactivation</a:t>
            </a:r>
          </a:p>
        </p:txBody>
      </p:sp>
      <p:sp>
        <p:nvSpPr>
          <p:cNvPr id="19" name="Rectangle : coins arrondis 18">
            <a:extLst>
              <a:ext uri="{FF2B5EF4-FFF2-40B4-BE49-F238E27FC236}">
                <a16:creationId xmlns:a16="http://schemas.microsoft.com/office/drawing/2014/main" id="{AF689E4C-B9A3-BDA0-05AF-1FEED191765C}"/>
              </a:ext>
            </a:extLst>
          </p:cNvPr>
          <p:cNvSpPr/>
          <p:nvPr/>
        </p:nvSpPr>
        <p:spPr>
          <a:xfrm>
            <a:off x="6998435" y="4217806"/>
            <a:ext cx="2017683" cy="64698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Median time on dual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ART </a:t>
            </a:r>
            <a:r>
              <a:rPr lang="en-US" sz="1600" dirty="0">
                <a:solidFill>
                  <a:prstClr val="black"/>
                </a:solidFill>
                <a:latin typeface="Calibri"/>
              </a:rPr>
              <a:t>2.1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years</a:t>
            </a:r>
          </a:p>
        </p:txBody>
      </p:sp>
      <p:cxnSp>
        <p:nvCxnSpPr>
          <p:cNvPr id="24" name="Connecteur droit avec flèche 23">
            <a:extLst>
              <a:ext uri="{FF2B5EF4-FFF2-40B4-BE49-F238E27FC236}">
                <a16:creationId xmlns:a16="http://schemas.microsoft.com/office/drawing/2014/main" id="{9BF5DF65-AACA-2E9F-30D1-8C6544FDE0BA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6199150" y="3955411"/>
            <a:ext cx="1808127" cy="262395"/>
          </a:xfrm>
          <a:prstGeom prst="bentConnector2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3">
            <a:extLst>
              <a:ext uri="{FF2B5EF4-FFF2-40B4-BE49-F238E27FC236}">
                <a16:creationId xmlns:a16="http://schemas.microsoft.com/office/drawing/2014/main" id="{67B0A3A0-BC04-A257-BED4-00B04FD419B5}"/>
              </a:ext>
            </a:extLst>
          </p:cNvPr>
          <p:cNvCxnSpPr>
            <a:cxnSpLocks/>
            <a:endCxn id="19" idx="2"/>
          </p:cNvCxnSpPr>
          <p:nvPr/>
        </p:nvCxnSpPr>
        <p:spPr>
          <a:xfrm flipV="1">
            <a:off x="6199150" y="4864792"/>
            <a:ext cx="1808127" cy="258508"/>
          </a:xfrm>
          <a:prstGeom prst="bentConnector2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3">
            <a:extLst>
              <a:ext uri="{FF2B5EF4-FFF2-40B4-BE49-F238E27FC236}">
                <a16:creationId xmlns:a16="http://schemas.microsoft.com/office/drawing/2014/main" id="{58B2FB57-3B3E-2B5E-900D-12EEB8BBDAE1}"/>
              </a:ext>
            </a:extLst>
          </p:cNvPr>
          <p:cNvCxnSpPr>
            <a:cxnSpLocks/>
            <a:stCxn id="19" idx="3"/>
            <a:endCxn id="18" idx="1"/>
          </p:cNvCxnSpPr>
          <p:nvPr/>
        </p:nvCxnSpPr>
        <p:spPr>
          <a:xfrm flipV="1">
            <a:off x="9016118" y="4539355"/>
            <a:ext cx="874401" cy="1944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ZoneTexte 3">
            <a:extLst>
              <a:ext uri="{FF2B5EF4-FFF2-40B4-BE49-F238E27FC236}">
                <a16:creationId xmlns:a16="http://schemas.microsoft.com/office/drawing/2014/main" id="{D74DA8A1-B0F7-7D17-293D-C3F0E1F2A6EB}"/>
              </a:ext>
            </a:extLst>
          </p:cNvPr>
          <p:cNvSpPr txBox="1"/>
          <p:nvPr/>
        </p:nvSpPr>
        <p:spPr>
          <a:xfrm>
            <a:off x="609600" y="5642093"/>
            <a:ext cx="28793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Median nadir CD4: 200/mm</a:t>
            </a:r>
            <a:r>
              <a:rPr lang="en-US" sz="1600" baseline="30000" noProof="0" dirty="0"/>
              <a:t>3</a:t>
            </a:r>
          </a:p>
          <a:p>
            <a:pPr algn="l"/>
            <a:r>
              <a:rPr lang="en-US" sz="1600" noProof="0" dirty="0"/>
              <a:t>Median baseline CD4: 686/mm</a:t>
            </a:r>
            <a:r>
              <a:rPr lang="en-US" sz="1600" baseline="30000" noProof="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993217394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33541"/>
              </p:ext>
            </p:extLst>
          </p:nvPr>
        </p:nvGraphicFramePr>
        <p:xfrm>
          <a:off x="148883" y="2217133"/>
          <a:ext cx="3725285" cy="24729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1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1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0505">
                <a:tc>
                  <a:txBody>
                    <a:bodyPr/>
                    <a:lstStyle/>
                    <a:p>
                      <a:r>
                        <a:rPr kumimoji="0" lang="en-US" sz="160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Characteristics</a:t>
                      </a: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9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age, years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43 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9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Male,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81.0 %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Ethnicity %: white/black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62.4 % / 18.8 %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(IQR) CD4/mm</a:t>
                      </a:r>
                      <a:r>
                        <a:rPr kumimoji="0" lang="en-US" sz="140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kumimoji="0" lang="en-US" sz="1400" b="0" i="0" u="none" strike="noStrike" cap="none" normalizeH="0" baseline="30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41 (17 – 79)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CD4 &lt; 100/mm</a:t>
                      </a:r>
                      <a:r>
                        <a:rPr kumimoji="0" lang="en-US" sz="1400" b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kumimoji="0" lang="en-US" sz="1400" b="0" i="0" u="none" strike="noStrike" cap="none" normalizeH="0" baseline="30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85.8 %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503220480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Median (IQR) VL, log</a:t>
                      </a:r>
                      <a:r>
                        <a:rPr kumimoji="0" lang="en-US" sz="1400" b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10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c/mL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5.6 (5.1 -6.1)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987971772"/>
                  </a:ext>
                </a:extLst>
              </a:tr>
              <a:tr h="29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VL &gt; 500 000 c/mL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44.6 %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2114463692"/>
                  </a:ext>
                </a:extLst>
              </a:tr>
            </a:tbl>
          </a:graphicData>
        </a:graphic>
      </p:graphicFrame>
      <p:sp>
        <p:nvSpPr>
          <p:cNvPr id="15" name="Text Box 2">
            <a:extLst>
              <a:ext uri="{FF2B5EF4-FFF2-40B4-BE49-F238E27FC236}">
                <a16:creationId xmlns:a16="http://schemas.microsoft.com/office/drawing/2014/main" id="{545645C5-387A-4F4E-ED6B-69FF796F9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" y="1523315"/>
            <a:ext cx="421913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P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articipants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characteristics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 = 442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B71B3786-0325-4E59-A2F1-2BFF451FF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406" y="1523315"/>
            <a:ext cx="738671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Primary endpoint and components (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ITTm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)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E4E1AD70-F7A4-C09D-03FD-2CE6B8FE40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00016"/>
              </p:ext>
            </p:extLst>
          </p:nvPr>
        </p:nvGraphicFramePr>
        <p:xfrm>
          <a:off x="4243137" y="2217133"/>
          <a:ext cx="7652083" cy="354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78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9677">
                  <a:extLst>
                    <a:ext uri="{9D8B030D-6E8A-4147-A177-3AD203B41FA5}">
                      <a16:colId xmlns:a16="http://schemas.microsoft.com/office/drawing/2014/main" val="4072932973"/>
                    </a:ext>
                  </a:extLst>
                </a:gridCol>
                <a:gridCol w="1200988">
                  <a:extLst>
                    <a:ext uri="{9D8B030D-6E8A-4147-A177-3AD203B41FA5}">
                      <a16:colId xmlns:a16="http://schemas.microsoft.com/office/drawing/2014/main" val="802846331"/>
                    </a:ext>
                  </a:extLst>
                </a:gridCol>
                <a:gridCol w="1525426">
                  <a:extLst>
                    <a:ext uri="{9D8B030D-6E8A-4147-A177-3AD203B41FA5}">
                      <a16:colId xmlns:a16="http://schemas.microsoft.com/office/drawing/2014/main" val="3240112321"/>
                    </a:ext>
                  </a:extLst>
                </a:gridCol>
                <a:gridCol w="697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244">
                <a:tc>
                  <a:txBody>
                    <a:bodyPr/>
                    <a:lstStyle/>
                    <a:p>
                      <a:endParaRPr lang="en-US" sz="2000" dirty="0">
                        <a:solidFill>
                          <a:srgbClr val="000066"/>
                        </a:solidFill>
                        <a:latin typeface="+mn-lt"/>
                      </a:endParaRP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B/F/TAF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220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D/c/F/TAF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222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err="1">
                          <a:solidFill>
                            <a:schemeClr val="bg1"/>
                          </a:solidFill>
                        </a:rPr>
                        <a:t>aHR</a:t>
                      </a:r>
                      <a:endParaRPr lang="en-US" sz="1800" b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Primary endpoint (V and/or C)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49 (23.8 %)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70 (33.9 %)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0.70 (0.48-1.00)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0.052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Virologic failure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25 (13.4 %)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46 (23.9 %)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0.54 (0.33-0.88)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0.013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9782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Insufficient response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23 (12.4 %)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43 (22.5 %)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0.53 (0.32-0.88)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0.014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Virologic rebound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 (1.0 %)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(1.5 %)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0.69 (0.12-4.15)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0.687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Clinical event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25 (11.8 %)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26 (12.1 %)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 (0.57-1.72)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0.974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805640551"/>
                  </a:ext>
                </a:extLst>
              </a:tr>
              <a:tr h="29249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AIDS event &gt; 28 days </a:t>
                      </a:r>
                      <a:b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</a:b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 after ART start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15 (7.2 %)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0.48 (0.20-1.19)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0.114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503220480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Non-AIDS severe AE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11 (5.3 %)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5 (2.3 %)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2.32 (0.81-6.68)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0.119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987971772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leading to discontinuation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 (0.5 %)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0.15 (0.02-1.18)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0.071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2114463692"/>
                  </a:ext>
                </a:extLst>
              </a:tr>
              <a:tr h="172170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Death due to HIV-AIDS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7 (3.3 %)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3 (1.4 %)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2.41 (0.62-9.33)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0.202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204702170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CC9F9084-7D22-07E4-193E-18AF2B3210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(2)</a:t>
            </a: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000BF389-79C3-E561-8D35-1045749A9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  <p:extLst>
      <p:ext uri="{BB962C8B-B14F-4D97-AF65-F5344CB8AC3E}">
        <p14:creationId xmlns:p14="http://schemas.microsoft.com/office/powerpoint/2010/main" val="221253640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551C186-69F0-6F88-C5EF-4D6487A207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10471"/>
            <a:ext cx="11253537" cy="1481068"/>
          </a:xfrm>
        </p:spPr>
        <p:txBody>
          <a:bodyPr/>
          <a:lstStyle/>
          <a:p>
            <a:r>
              <a:rPr lang="en-US" noProof="0" dirty="0"/>
              <a:t>HPV detection in women living with HIV: vaginal self-sampling vs urine collection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3C45CD2-B0B8-2414-F971-27C20B698DBE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09600" y="1619249"/>
            <a:ext cx="3863893" cy="4094597"/>
          </a:xfrm>
        </p:spPr>
        <p:txBody>
          <a:bodyPr>
            <a:normAutofit/>
          </a:bodyPr>
          <a:lstStyle/>
          <a:p>
            <a:r>
              <a:rPr lang="en-US" sz="2000" noProof="0" dirty="0" err="1">
                <a:effectLst/>
                <a:latin typeface="Calibri" panose="020F0502020204030204" pitchFamily="34" charset="0"/>
              </a:rPr>
              <a:t>AUTOCol</a:t>
            </a:r>
            <a:r>
              <a:rPr lang="en-US" sz="2000" noProof="0" dirty="0">
                <a:effectLst/>
                <a:latin typeface="Calibri" panose="020F0502020204030204" pitchFamily="34" charset="0"/>
              </a:rPr>
              <a:t>: </a:t>
            </a:r>
            <a:r>
              <a:rPr lang="en-US" sz="2000" noProof="0" dirty="0" err="1">
                <a:effectLst/>
                <a:latin typeface="Calibri" panose="020F0502020204030204" pitchFamily="34" charset="0"/>
              </a:rPr>
              <a:t>multicentre</a:t>
            </a:r>
            <a:r>
              <a:rPr lang="en-US" sz="2000" noProof="0" dirty="0">
                <a:effectLst/>
                <a:latin typeface="Calibri" panose="020F0502020204030204" pitchFamily="34" charset="0"/>
              </a:rPr>
              <a:t> prospective study enrolling WLHIV for cervical cancer screening</a:t>
            </a:r>
            <a:br>
              <a:rPr lang="en-US" sz="2000" noProof="0" dirty="0">
                <a:effectLst/>
                <a:latin typeface="Calibri" panose="020F0502020204030204" pitchFamily="34" charset="0"/>
              </a:rPr>
            </a:br>
            <a:endParaRPr lang="en-US" sz="2000" noProof="0" dirty="0">
              <a:effectLst/>
              <a:latin typeface="Calibri" panose="020F0502020204030204" pitchFamily="34" charset="0"/>
            </a:endParaRPr>
          </a:p>
          <a:p>
            <a:r>
              <a:rPr lang="en-US" sz="2000" noProof="0" dirty="0">
                <a:latin typeface="Calibri" panose="020F0502020204030204" pitchFamily="34" charset="0"/>
              </a:rPr>
              <a:t>Detection of HR-HPV by paired samples: urine collection and vaginal self-sampling </a:t>
            </a:r>
            <a:endParaRPr lang="en-US" sz="2000" noProof="0" dirty="0">
              <a:effectLst/>
              <a:latin typeface="Calibri" panose="020F0502020204030204" pitchFamily="34" charset="0"/>
            </a:endParaRPr>
          </a:p>
          <a:p>
            <a:endParaRPr lang="en-US" sz="2000" noProof="0" dirty="0"/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8A86B317-2402-B91B-1C0C-09E51B7A7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3023" y="6469710"/>
            <a:ext cx="211897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Mailhe M, CROI 2025, Abs. 805</a:t>
            </a: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6F250D-B6A3-FF39-8DD3-A89D85ECF59F}"/>
              </a:ext>
            </a:extLst>
          </p:cNvPr>
          <p:cNvGrpSpPr/>
          <p:nvPr/>
        </p:nvGrpSpPr>
        <p:grpSpPr>
          <a:xfrm>
            <a:off x="4579211" y="1814943"/>
            <a:ext cx="4495511" cy="4346430"/>
            <a:chOff x="3082925" y="1481138"/>
            <a:chExt cx="4794250" cy="4805362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A760ADCF-5965-D9F8-8B4B-4FB1482C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1481138"/>
              <a:ext cx="2397125" cy="2767012"/>
            </a:xfrm>
            <a:custGeom>
              <a:avLst/>
              <a:gdLst>
                <a:gd name="T0" fmla="*/ 1508 w 1510"/>
                <a:gd name="T1" fmla="*/ 1436 h 1743"/>
                <a:gd name="T2" fmla="*/ 1499 w 1510"/>
                <a:gd name="T3" fmla="*/ 1321 h 1743"/>
                <a:gd name="T4" fmla="*/ 1482 w 1510"/>
                <a:gd name="T5" fmla="*/ 1211 h 1743"/>
                <a:gd name="T6" fmla="*/ 1457 w 1510"/>
                <a:gd name="T7" fmla="*/ 1104 h 1743"/>
                <a:gd name="T8" fmla="*/ 1424 w 1510"/>
                <a:gd name="T9" fmla="*/ 1000 h 1743"/>
                <a:gd name="T10" fmla="*/ 1384 w 1510"/>
                <a:gd name="T11" fmla="*/ 899 h 1743"/>
                <a:gd name="T12" fmla="*/ 1336 w 1510"/>
                <a:gd name="T13" fmla="*/ 801 h 1743"/>
                <a:gd name="T14" fmla="*/ 1280 w 1510"/>
                <a:gd name="T15" fmla="*/ 707 h 1743"/>
                <a:gd name="T16" fmla="*/ 1217 w 1510"/>
                <a:gd name="T17" fmla="*/ 616 h 1743"/>
                <a:gd name="T18" fmla="*/ 1146 w 1510"/>
                <a:gd name="T19" fmla="*/ 528 h 1743"/>
                <a:gd name="T20" fmla="*/ 1067 w 1510"/>
                <a:gd name="T21" fmla="*/ 443 h 1743"/>
                <a:gd name="T22" fmla="*/ 983 w 1510"/>
                <a:gd name="T23" fmla="*/ 364 h 1743"/>
                <a:gd name="T24" fmla="*/ 939 w 1510"/>
                <a:gd name="T25" fmla="*/ 327 h 1743"/>
                <a:gd name="T26" fmla="*/ 880 w 1510"/>
                <a:gd name="T27" fmla="*/ 281 h 1743"/>
                <a:gd name="T28" fmla="*/ 835 w 1510"/>
                <a:gd name="T29" fmla="*/ 249 h 1743"/>
                <a:gd name="T30" fmla="*/ 742 w 1510"/>
                <a:gd name="T31" fmla="*/ 190 h 1743"/>
                <a:gd name="T32" fmla="*/ 661 w 1510"/>
                <a:gd name="T33" fmla="*/ 147 h 1743"/>
                <a:gd name="T34" fmla="*/ 580 w 1510"/>
                <a:gd name="T35" fmla="*/ 111 h 1743"/>
                <a:gd name="T36" fmla="*/ 477 w 1510"/>
                <a:gd name="T37" fmla="*/ 73 h 1743"/>
                <a:gd name="T38" fmla="*/ 425 w 1510"/>
                <a:gd name="T39" fmla="*/ 57 h 1743"/>
                <a:gd name="T40" fmla="*/ 354 w 1510"/>
                <a:gd name="T41" fmla="*/ 39 h 1743"/>
                <a:gd name="T42" fmla="*/ 301 w 1510"/>
                <a:gd name="T43" fmla="*/ 28 h 1743"/>
                <a:gd name="T44" fmla="*/ 191 w 1510"/>
                <a:gd name="T45" fmla="*/ 11 h 1743"/>
                <a:gd name="T46" fmla="*/ 96 w 1510"/>
                <a:gd name="T47" fmla="*/ 2 h 1743"/>
                <a:gd name="T48" fmla="*/ 0 w 1510"/>
                <a:gd name="T49" fmla="*/ 0 h 1743"/>
                <a:gd name="T50" fmla="*/ 58 w 1510"/>
                <a:gd name="T51" fmla="*/ 376 h 1743"/>
                <a:gd name="T52" fmla="*/ 143 w 1510"/>
                <a:gd name="T53" fmla="*/ 383 h 1743"/>
                <a:gd name="T54" fmla="*/ 227 w 1510"/>
                <a:gd name="T55" fmla="*/ 396 h 1743"/>
                <a:gd name="T56" fmla="*/ 307 w 1510"/>
                <a:gd name="T57" fmla="*/ 414 h 1743"/>
                <a:gd name="T58" fmla="*/ 385 w 1510"/>
                <a:gd name="T59" fmla="*/ 439 h 1743"/>
                <a:gd name="T60" fmla="*/ 461 w 1510"/>
                <a:gd name="T61" fmla="*/ 469 h 1743"/>
                <a:gd name="T62" fmla="*/ 510 w 1510"/>
                <a:gd name="T63" fmla="*/ 492 h 1743"/>
                <a:gd name="T64" fmla="*/ 582 w 1510"/>
                <a:gd name="T65" fmla="*/ 532 h 1743"/>
                <a:gd name="T66" fmla="*/ 628 w 1510"/>
                <a:gd name="T67" fmla="*/ 562 h 1743"/>
                <a:gd name="T68" fmla="*/ 695 w 1510"/>
                <a:gd name="T69" fmla="*/ 612 h 1743"/>
                <a:gd name="T70" fmla="*/ 761 w 1510"/>
                <a:gd name="T71" fmla="*/ 668 h 1743"/>
                <a:gd name="T72" fmla="*/ 823 w 1510"/>
                <a:gd name="T73" fmla="*/ 729 h 1743"/>
                <a:gd name="T74" fmla="*/ 881 w 1510"/>
                <a:gd name="T75" fmla="*/ 794 h 1743"/>
                <a:gd name="T76" fmla="*/ 933 w 1510"/>
                <a:gd name="T77" fmla="*/ 860 h 1743"/>
                <a:gd name="T78" fmla="*/ 979 w 1510"/>
                <a:gd name="T79" fmla="*/ 930 h 1743"/>
                <a:gd name="T80" fmla="*/ 1018 w 1510"/>
                <a:gd name="T81" fmla="*/ 1002 h 1743"/>
                <a:gd name="T82" fmla="*/ 1053 w 1510"/>
                <a:gd name="T83" fmla="*/ 1076 h 1743"/>
                <a:gd name="T84" fmla="*/ 1081 w 1510"/>
                <a:gd name="T85" fmla="*/ 1153 h 1743"/>
                <a:gd name="T86" fmla="*/ 1104 w 1510"/>
                <a:gd name="T87" fmla="*/ 1232 h 1743"/>
                <a:gd name="T88" fmla="*/ 1120 w 1510"/>
                <a:gd name="T89" fmla="*/ 1314 h 1743"/>
                <a:gd name="T90" fmla="*/ 1131 w 1510"/>
                <a:gd name="T91" fmla="*/ 1398 h 1743"/>
                <a:gd name="T92" fmla="*/ 1136 w 1510"/>
                <a:gd name="T93" fmla="*/ 1485 h 1743"/>
                <a:gd name="T94" fmla="*/ 1135 w 1510"/>
                <a:gd name="T95" fmla="*/ 1558 h 1743"/>
                <a:gd name="T96" fmla="*/ 1131 w 1510"/>
                <a:gd name="T97" fmla="*/ 1623 h 1743"/>
                <a:gd name="T98" fmla="*/ 1127 w 1510"/>
                <a:gd name="T99" fmla="*/ 1665 h 1743"/>
                <a:gd name="T100" fmla="*/ 1497 w 1510"/>
                <a:gd name="T101" fmla="*/ 1715 h 1743"/>
                <a:gd name="T102" fmla="*/ 1503 w 1510"/>
                <a:gd name="T103" fmla="*/ 1654 h 1743"/>
                <a:gd name="T104" fmla="*/ 1504 w 1510"/>
                <a:gd name="T105" fmla="*/ 1644 h 1743"/>
                <a:gd name="T106" fmla="*/ 1508 w 1510"/>
                <a:gd name="T107" fmla="*/ 1572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0" h="1743">
                  <a:moveTo>
                    <a:pt x="1510" y="1514"/>
                  </a:moveTo>
                  <a:lnTo>
                    <a:pt x="1509" y="1474"/>
                  </a:lnTo>
                  <a:lnTo>
                    <a:pt x="1508" y="1436"/>
                  </a:lnTo>
                  <a:lnTo>
                    <a:pt x="1506" y="1397"/>
                  </a:lnTo>
                  <a:lnTo>
                    <a:pt x="1503" y="1359"/>
                  </a:lnTo>
                  <a:lnTo>
                    <a:pt x="1499" y="1321"/>
                  </a:lnTo>
                  <a:lnTo>
                    <a:pt x="1494" y="1284"/>
                  </a:lnTo>
                  <a:lnTo>
                    <a:pt x="1488" y="1247"/>
                  </a:lnTo>
                  <a:lnTo>
                    <a:pt x="1482" y="1211"/>
                  </a:lnTo>
                  <a:lnTo>
                    <a:pt x="1474" y="1175"/>
                  </a:lnTo>
                  <a:lnTo>
                    <a:pt x="1466" y="1139"/>
                  </a:lnTo>
                  <a:lnTo>
                    <a:pt x="1457" y="1104"/>
                  </a:lnTo>
                  <a:lnTo>
                    <a:pt x="1447" y="1069"/>
                  </a:lnTo>
                  <a:lnTo>
                    <a:pt x="1436" y="1034"/>
                  </a:lnTo>
                  <a:lnTo>
                    <a:pt x="1424" y="1000"/>
                  </a:lnTo>
                  <a:lnTo>
                    <a:pt x="1412" y="966"/>
                  </a:lnTo>
                  <a:lnTo>
                    <a:pt x="1399" y="932"/>
                  </a:lnTo>
                  <a:lnTo>
                    <a:pt x="1384" y="899"/>
                  </a:lnTo>
                  <a:lnTo>
                    <a:pt x="1369" y="866"/>
                  </a:lnTo>
                  <a:lnTo>
                    <a:pt x="1353" y="833"/>
                  </a:lnTo>
                  <a:lnTo>
                    <a:pt x="1336" y="801"/>
                  </a:lnTo>
                  <a:lnTo>
                    <a:pt x="1318" y="769"/>
                  </a:lnTo>
                  <a:lnTo>
                    <a:pt x="1300" y="738"/>
                  </a:lnTo>
                  <a:lnTo>
                    <a:pt x="1280" y="707"/>
                  </a:lnTo>
                  <a:lnTo>
                    <a:pt x="1261" y="676"/>
                  </a:lnTo>
                  <a:lnTo>
                    <a:pt x="1239" y="645"/>
                  </a:lnTo>
                  <a:lnTo>
                    <a:pt x="1217" y="616"/>
                  </a:lnTo>
                  <a:lnTo>
                    <a:pt x="1194" y="586"/>
                  </a:lnTo>
                  <a:lnTo>
                    <a:pt x="1171" y="557"/>
                  </a:lnTo>
                  <a:lnTo>
                    <a:pt x="1146" y="528"/>
                  </a:lnTo>
                  <a:lnTo>
                    <a:pt x="1121" y="499"/>
                  </a:lnTo>
                  <a:lnTo>
                    <a:pt x="1094" y="471"/>
                  </a:lnTo>
                  <a:lnTo>
                    <a:pt x="1067" y="443"/>
                  </a:lnTo>
                  <a:lnTo>
                    <a:pt x="1039" y="416"/>
                  </a:lnTo>
                  <a:lnTo>
                    <a:pt x="1011" y="389"/>
                  </a:lnTo>
                  <a:lnTo>
                    <a:pt x="983" y="364"/>
                  </a:lnTo>
                  <a:lnTo>
                    <a:pt x="968" y="351"/>
                  </a:lnTo>
                  <a:lnTo>
                    <a:pt x="954" y="339"/>
                  </a:lnTo>
                  <a:lnTo>
                    <a:pt x="939" y="327"/>
                  </a:lnTo>
                  <a:lnTo>
                    <a:pt x="925" y="315"/>
                  </a:lnTo>
                  <a:lnTo>
                    <a:pt x="895" y="292"/>
                  </a:lnTo>
                  <a:lnTo>
                    <a:pt x="880" y="281"/>
                  </a:lnTo>
                  <a:lnTo>
                    <a:pt x="865" y="270"/>
                  </a:lnTo>
                  <a:lnTo>
                    <a:pt x="850" y="259"/>
                  </a:lnTo>
                  <a:lnTo>
                    <a:pt x="835" y="249"/>
                  </a:lnTo>
                  <a:lnTo>
                    <a:pt x="804" y="228"/>
                  </a:lnTo>
                  <a:lnTo>
                    <a:pt x="773" y="209"/>
                  </a:lnTo>
                  <a:lnTo>
                    <a:pt x="742" y="190"/>
                  </a:lnTo>
                  <a:lnTo>
                    <a:pt x="710" y="173"/>
                  </a:lnTo>
                  <a:lnTo>
                    <a:pt x="678" y="156"/>
                  </a:lnTo>
                  <a:lnTo>
                    <a:pt x="661" y="147"/>
                  </a:lnTo>
                  <a:lnTo>
                    <a:pt x="645" y="140"/>
                  </a:lnTo>
                  <a:lnTo>
                    <a:pt x="612" y="125"/>
                  </a:lnTo>
                  <a:lnTo>
                    <a:pt x="580" y="111"/>
                  </a:lnTo>
                  <a:lnTo>
                    <a:pt x="546" y="97"/>
                  </a:lnTo>
                  <a:lnTo>
                    <a:pt x="512" y="84"/>
                  </a:lnTo>
                  <a:lnTo>
                    <a:pt x="477" y="73"/>
                  </a:lnTo>
                  <a:lnTo>
                    <a:pt x="460" y="67"/>
                  </a:lnTo>
                  <a:lnTo>
                    <a:pt x="443" y="62"/>
                  </a:lnTo>
                  <a:lnTo>
                    <a:pt x="425" y="57"/>
                  </a:lnTo>
                  <a:lnTo>
                    <a:pt x="408" y="52"/>
                  </a:lnTo>
                  <a:lnTo>
                    <a:pt x="372" y="43"/>
                  </a:lnTo>
                  <a:lnTo>
                    <a:pt x="354" y="39"/>
                  </a:lnTo>
                  <a:lnTo>
                    <a:pt x="337" y="35"/>
                  </a:lnTo>
                  <a:lnTo>
                    <a:pt x="319" y="31"/>
                  </a:lnTo>
                  <a:lnTo>
                    <a:pt x="301" y="28"/>
                  </a:lnTo>
                  <a:lnTo>
                    <a:pt x="264" y="21"/>
                  </a:lnTo>
                  <a:lnTo>
                    <a:pt x="228" y="15"/>
                  </a:lnTo>
                  <a:lnTo>
                    <a:pt x="191" y="11"/>
                  </a:lnTo>
                  <a:lnTo>
                    <a:pt x="153" y="7"/>
                  </a:lnTo>
                  <a:lnTo>
                    <a:pt x="115" y="4"/>
                  </a:lnTo>
                  <a:lnTo>
                    <a:pt x="96" y="2"/>
                  </a:lnTo>
                  <a:lnTo>
                    <a:pt x="77" y="2"/>
                  </a:lnTo>
                  <a:lnTo>
                    <a:pt x="39" y="1"/>
                  </a:lnTo>
                  <a:lnTo>
                    <a:pt x="0" y="0"/>
                  </a:lnTo>
                  <a:lnTo>
                    <a:pt x="0" y="375"/>
                  </a:lnTo>
                  <a:lnTo>
                    <a:pt x="29" y="375"/>
                  </a:lnTo>
                  <a:lnTo>
                    <a:pt x="58" y="376"/>
                  </a:lnTo>
                  <a:lnTo>
                    <a:pt x="87" y="378"/>
                  </a:lnTo>
                  <a:lnTo>
                    <a:pt x="115" y="380"/>
                  </a:lnTo>
                  <a:lnTo>
                    <a:pt x="143" y="383"/>
                  </a:lnTo>
                  <a:lnTo>
                    <a:pt x="171" y="386"/>
                  </a:lnTo>
                  <a:lnTo>
                    <a:pt x="199" y="391"/>
                  </a:lnTo>
                  <a:lnTo>
                    <a:pt x="227" y="396"/>
                  </a:lnTo>
                  <a:lnTo>
                    <a:pt x="253" y="401"/>
                  </a:lnTo>
                  <a:lnTo>
                    <a:pt x="280" y="407"/>
                  </a:lnTo>
                  <a:lnTo>
                    <a:pt x="307" y="414"/>
                  </a:lnTo>
                  <a:lnTo>
                    <a:pt x="333" y="422"/>
                  </a:lnTo>
                  <a:lnTo>
                    <a:pt x="359" y="430"/>
                  </a:lnTo>
                  <a:lnTo>
                    <a:pt x="385" y="439"/>
                  </a:lnTo>
                  <a:lnTo>
                    <a:pt x="410" y="448"/>
                  </a:lnTo>
                  <a:lnTo>
                    <a:pt x="436" y="458"/>
                  </a:lnTo>
                  <a:lnTo>
                    <a:pt x="461" y="469"/>
                  </a:lnTo>
                  <a:lnTo>
                    <a:pt x="473" y="474"/>
                  </a:lnTo>
                  <a:lnTo>
                    <a:pt x="486" y="480"/>
                  </a:lnTo>
                  <a:lnTo>
                    <a:pt x="510" y="492"/>
                  </a:lnTo>
                  <a:lnTo>
                    <a:pt x="534" y="505"/>
                  </a:lnTo>
                  <a:lnTo>
                    <a:pt x="558" y="518"/>
                  </a:lnTo>
                  <a:lnTo>
                    <a:pt x="582" y="532"/>
                  </a:lnTo>
                  <a:lnTo>
                    <a:pt x="593" y="539"/>
                  </a:lnTo>
                  <a:lnTo>
                    <a:pt x="605" y="547"/>
                  </a:lnTo>
                  <a:lnTo>
                    <a:pt x="628" y="562"/>
                  </a:lnTo>
                  <a:lnTo>
                    <a:pt x="650" y="578"/>
                  </a:lnTo>
                  <a:lnTo>
                    <a:pt x="673" y="595"/>
                  </a:lnTo>
                  <a:lnTo>
                    <a:pt x="695" y="612"/>
                  </a:lnTo>
                  <a:lnTo>
                    <a:pt x="718" y="630"/>
                  </a:lnTo>
                  <a:lnTo>
                    <a:pt x="739" y="649"/>
                  </a:lnTo>
                  <a:lnTo>
                    <a:pt x="761" y="668"/>
                  </a:lnTo>
                  <a:lnTo>
                    <a:pt x="782" y="688"/>
                  </a:lnTo>
                  <a:lnTo>
                    <a:pt x="803" y="708"/>
                  </a:lnTo>
                  <a:lnTo>
                    <a:pt x="823" y="729"/>
                  </a:lnTo>
                  <a:lnTo>
                    <a:pt x="843" y="750"/>
                  </a:lnTo>
                  <a:lnTo>
                    <a:pt x="862" y="772"/>
                  </a:lnTo>
                  <a:lnTo>
                    <a:pt x="881" y="794"/>
                  </a:lnTo>
                  <a:lnTo>
                    <a:pt x="899" y="816"/>
                  </a:lnTo>
                  <a:lnTo>
                    <a:pt x="916" y="838"/>
                  </a:lnTo>
                  <a:lnTo>
                    <a:pt x="933" y="860"/>
                  </a:lnTo>
                  <a:lnTo>
                    <a:pt x="949" y="884"/>
                  </a:lnTo>
                  <a:lnTo>
                    <a:pt x="964" y="906"/>
                  </a:lnTo>
                  <a:lnTo>
                    <a:pt x="979" y="930"/>
                  </a:lnTo>
                  <a:lnTo>
                    <a:pt x="992" y="954"/>
                  </a:lnTo>
                  <a:lnTo>
                    <a:pt x="1006" y="978"/>
                  </a:lnTo>
                  <a:lnTo>
                    <a:pt x="1018" y="1002"/>
                  </a:lnTo>
                  <a:lnTo>
                    <a:pt x="1031" y="1026"/>
                  </a:lnTo>
                  <a:lnTo>
                    <a:pt x="1042" y="1051"/>
                  </a:lnTo>
                  <a:lnTo>
                    <a:pt x="1053" y="1076"/>
                  </a:lnTo>
                  <a:lnTo>
                    <a:pt x="1063" y="1101"/>
                  </a:lnTo>
                  <a:lnTo>
                    <a:pt x="1072" y="1127"/>
                  </a:lnTo>
                  <a:lnTo>
                    <a:pt x="1081" y="1153"/>
                  </a:lnTo>
                  <a:lnTo>
                    <a:pt x="1089" y="1179"/>
                  </a:lnTo>
                  <a:lnTo>
                    <a:pt x="1097" y="1206"/>
                  </a:lnTo>
                  <a:lnTo>
                    <a:pt x="1104" y="1232"/>
                  </a:lnTo>
                  <a:lnTo>
                    <a:pt x="1110" y="1259"/>
                  </a:lnTo>
                  <a:lnTo>
                    <a:pt x="1116" y="1287"/>
                  </a:lnTo>
                  <a:lnTo>
                    <a:pt x="1120" y="1314"/>
                  </a:lnTo>
                  <a:lnTo>
                    <a:pt x="1124" y="1342"/>
                  </a:lnTo>
                  <a:lnTo>
                    <a:pt x="1128" y="1370"/>
                  </a:lnTo>
                  <a:lnTo>
                    <a:pt x="1131" y="1398"/>
                  </a:lnTo>
                  <a:lnTo>
                    <a:pt x="1133" y="1427"/>
                  </a:lnTo>
                  <a:lnTo>
                    <a:pt x="1135" y="1455"/>
                  </a:lnTo>
                  <a:lnTo>
                    <a:pt x="1136" y="1485"/>
                  </a:lnTo>
                  <a:lnTo>
                    <a:pt x="1136" y="1514"/>
                  </a:lnTo>
                  <a:lnTo>
                    <a:pt x="1136" y="1536"/>
                  </a:lnTo>
                  <a:lnTo>
                    <a:pt x="1135" y="1558"/>
                  </a:lnTo>
                  <a:lnTo>
                    <a:pt x="1135" y="1580"/>
                  </a:lnTo>
                  <a:lnTo>
                    <a:pt x="1133" y="1601"/>
                  </a:lnTo>
                  <a:lnTo>
                    <a:pt x="1131" y="1623"/>
                  </a:lnTo>
                  <a:lnTo>
                    <a:pt x="1129" y="1644"/>
                  </a:lnTo>
                  <a:lnTo>
                    <a:pt x="1128" y="1655"/>
                  </a:lnTo>
                  <a:lnTo>
                    <a:pt x="1127" y="1665"/>
                  </a:lnTo>
                  <a:lnTo>
                    <a:pt x="1125" y="1687"/>
                  </a:lnTo>
                  <a:lnTo>
                    <a:pt x="1494" y="1743"/>
                  </a:lnTo>
                  <a:lnTo>
                    <a:pt x="1497" y="1715"/>
                  </a:lnTo>
                  <a:lnTo>
                    <a:pt x="1501" y="1687"/>
                  </a:lnTo>
                  <a:lnTo>
                    <a:pt x="1503" y="1658"/>
                  </a:lnTo>
                  <a:lnTo>
                    <a:pt x="1503" y="1654"/>
                  </a:lnTo>
                  <a:lnTo>
                    <a:pt x="1503" y="1652"/>
                  </a:lnTo>
                  <a:lnTo>
                    <a:pt x="1504" y="1651"/>
                  </a:lnTo>
                  <a:lnTo>
                    <a:pt x="1504" y="1644"/>
                  </a:lnTo>
                  <a:lnTo>
                    <a:pt x="1506" y="1630"/>
                  </a:lnTo>
                  <a:lnTo>
                    <a:pt x="1507" y="1601"/>
                  </a:lnTo>
                  <a:lnTo>
                    <a:pt x="1508" y="1572"/>
                  </a:lnTo>
                  <a:lnTo>
                    <a:pt x="1509" y="1543"/>
                  </a:lnTo>
                  <a:lnTo>
                    <a:pt x="1510" y="1514"/>
                  </a:lnTo>
                  <a:close/>
                </a:path>
              </a:pathLst>
            </a:custGeom>
            <a:solidFill>
              <a:srgbClr val="FF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0BEFE9E0-B01F-D095-5661-48A7FAFC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4159250"/>
              <a:ext cx="1550988" cy="1873250"/>
            </a:xfrm>
            <a:custGeom>
              <a:avLst/>
              <a:gdLst>
                <a:gd name="T0" fmla="*/ 604 w 977"/>
                <a:gd name="T1" fmla="*/ 22 h 1180"/>
                <a:gd name="T2" fmla="*/ 591 w 977"/>
                <a:gd name="T3" fmla="*/ 89 h 1180"/>
                <a:gd name="T4" fmla="*/ 581 w 977"/>
                <a:gd name="T5" fmla="*/ 132 h 1180"/>
                <a:gd name="T6" fmla="*/ 568 w 977"/>
                <a:gd name="T7" fmla="*/ 175 h 1180"/>
                <a:gd name="T8" fmla="*/ 550 w 977"/>
                <a:gd name="T9" fmla="*/ 227 h 1180"/>
                <a:gd name="T10" fmla="*/ 529 w 977"/>
                <a:gd name="T11" fmla="*/ 278 h 1180"/>
                <a:gd name="T12" fmla="*/ 502 w 977"/>
                <a:gd name="T13" fmla="*/ 339 h 1180"/>
                <a:gd name="T14" fmla="*/ 480 w 977"/>
                <a:gd name="T15" fmla="*/ 378 h 1180"/>
                <a:gd name="T16" fmla="*/ 446 w 977"/>
                <a:gd name="T17" fmla="*/ 435 h 1180"/>
                <a:gd name="T18" fmla="*/ 427 w 977"/>
                <a:gd name="T19" fmla="*/ 463 h 1180"/>
                <a:gd name="T20" fmla="*/ 414 w 977"/>
                <a:gd name="T21" fmla="*/ 482 h 1180"/>
                <a:gd name="T22" fmla="*/ 380 w 977"/>
                <a:gd name="T23" fmla="*/ 527 h 1180"/>
                <a:gd name="T24" fmla="*/ 354 w 977"/>
                <a:gd name="T25" fmla="*/ 558 h 1180"/>
                <a:gd name="T26" fmla="*/ 342 w 977"/>
                <a:gd name="T27" fmla="*/ 572 h 1180"/>
                <a:gd name="T28" fmla="*/ 303 w 977"/>
                <a:gd name="T29" fmla="*/ 615 h 1180"/>
                <a:gd name="T30" fmla="*/ 252 w 977"/>
                <a:gd name="T31" fmla="*/ 664 h 1180"/>
                <a:gd name="T32" fmla="*/ 201 w 977"/>
                <a:gd name="T33" fmla="*/ 710 h 1180"/>
                <a:gd name="T34" fmla="*/ 157 w 977"/>
                <a:gd name="T35" fmla="*/ 745 h 1180"/>
                <a:gd name="T36" fmla="*/ 112 w 977"/>
                <a:gd name="T37" fmla="*/ 778 h 1180"/>
                <a:gd name="T38" fmla="*/ 56 w 977"/>
                <a:gd name="T39" fmla="*/ 813 h 1180"/>
                <a:gd name="T40" fmla="*/ 19 w 977"/>
                <a:gd name="T41" fmla="*/ 835 h 1180"/>
                <a:gd name="T42" fmla="*/ 0 w 977"/>
                <a:gd name="T43" fmla="*/ 845 h 1180"/>
                <a:gd name="T44" fmla="*/ 220 w 977"/>
                <a:gd name="T45" fmla="*/ 1152 h 1180"/>
                <a:gd name="T46" fmla="*/ 257 w 977"/>
                <a:gd name="T47" fmla="*/ 1129 h 1180"/>
                <a:gd name="T48" fmla="*/ 285 w 977"/>
                <a:gd name="T49" fmla="*/ 1112 h 1180"/>
                <a:gd name="T50" fmla="*/ 306 w 977"/>
                <a:gd name="T51" fmla="*/ 1098 h 1180"/>
                <a:gd name="T52" fmla="*/ 318 w 977"/>
                <a:gd name="T53" fmla="*/ 1090 h 1180"/>
                <a:gd name="T54" fmla="*/ 360 w 977"/>
                <a:gd name="T55" fmla="*/ 1060 h 1180"/>
                <a:gd name="T56" fmla="*/ 402 w 977"/>
                <a:gd name="T57" fmla="*/ 1028 h 1180"/>
                <a:gd name="T58" fmla="*/ 460 w 977"/>
                <a:gd name="T59" fmla="*/ 980 h 1180"/>
                <a:gd name="T60" fmla="*/ 516 w 977"/>
                <a:gd name="T61" fmla="*/ 929 h 1180"/>
                <a:gd name="T62" fmla="*/ 572 w 977"/>
                <a:gd name="T63" fmla="*/ 874 h 1180"/>
                <a:gd name="T64" fmla="*/ 625 w 977"/>
                <a:gd name="T65" fmla="*/ 816 h 1180"/>
                <a:gd name="T66" fmla="*/ 655 w 977"/>
                <a:gd name="T67" fmla="*/ 781 h 1180"/>
                <a:gd name="T68" fmla="*/ 674 w 977"/>
                <a:gd name="T69" fmla="*/ 758 h 1180"/>
                <a:gd name="T70" fmla="*/ 729 w 977"/>
                <a:gd name="T71" fmla="*/ 685 h 1180"/>
                <a:gd name="T72" fmla="*/ 770 w 977"/>
                <a:gd name="T73" fmla="*/ 622 h 1180"/>
                <a:gd name="T74" fmla="*/ 797 w 977"/>
                <a:gd name="T75" fmla="*/ 578 h 1180"/>
                <a:gd name="T76" fmla="*/ 823 w 977"/>
                <a:gd name="T77" fmla="*/ 533 h 1180"/>
                <a:gd name="T78" fmla="*/ 862 w 977"/>
                <a:gd name="T79" fmla="*/ 454 h 1180"/>
                <a:gd name="T80" fmla="*/ 879 w 977"/>
                <a:gd name="T81" fmla="*/ 413 h 1180"/>
                <a:gd name="T82" fmla="*/ 893 w 977"/>
                <a:gd name="T83" fmla="*/ 379 h 1180"/>
                <a:gd name="T84" fmla="*/ 903 w 977"/>
                <a:gd name="T85" fmla="*/ 351 h 1180"/>
                <a:gd name="T86" fmla="*/ 925 w 977"/>
                <a:gd name="T87" fmla="*/ 289 h 1180"/>
                <a:gd name="T88" fmla="*/ 944 w 977"/>
                <a:gd name="T89" fmla="*/ 217 h 1180"/>
                <a:gd name="T90" fmla="*/ 956 w 977"/>
                <a:gd name="T91" fmla="*/ 167 h 1180"/>
                <a:gd name="T92" fmla="*/ 962 w 977"/>
                <a:gd name="T93" fmla="*/ 137 h 1180"/>
                <a:gd name="T94" fmla="*/ 972 w 977"/>
                <a:gd name="T95" fmla="*/ 86 h 1180"/>
                <a:gd name="T96" fmla="*/ 977 w 977"/>
                <a:gd name="T97" fmla="*/ 56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77" h="1180">
                  <a:moveTo>
                    <a:pt x="977" y="56"/>
                  </a:moveTo>
                  <a:lnTo>
                    <a:pt x="608" y="0"/>
                  </a:lnTo>
                  <a:lnTo>
                    <a:pt x="604" y="22"/>
                  </a:lnTo>
                  <a:lnTo>
                    <a:pt x="600" y="45"/>
                  </a:lnTo>
                  <a:lnTo>
                    <a:pt x="596" y="66"/>
                  </a:lnTo>
                  <a:lnTo>
                    <a:pt x="591" y="89"/>
                  </a:lnTo>
                  <a:lnTo>
                    <a:pt x="586" y="110"/>
                  </a:lnTo>
                  <a:lnTo>
                    <a:pt x="583" y="121"/>
                  </a:lnTo>
                  <a:lnTo>
                    <a:pt x="581" y="132"/>
                  </a:lnTo>
                  <a:lnTo>
                    <a:pt x="577" y="142"/>
                  </a:lnTo>
                  <a:lnTo>
                    <a:pt x="575" y="153"/>
                  </a:lnTo>
                  <a:lnTo>
                    <a:pt x="568" y="175"/>
                  </a:lnTo>
                  <a:lnTo>
                    <a:pt x="561" y="196"/>
                  </a:lnTo>
                  <a:lnTo>
                    <a:pt x="554" y="216"/>
                  </a:lnTo>
                  <a:lnTo>
                    <a:pt x="550" y="227"/>
                  </a:lnTo>
                  <a:lnTo>
                    <a:pt x="546" y="237"/>
                  </a:lnTo>
                  <a:lnTo>
                    <a:pt x="538" y="258"/>
                  </a:lnTo>
                  <a:lnTo>
                    <a:pt x="529" y="278"/>
                  </a:lnTo>
                  <a:lnTo>
                    <a:pt x="521" y="298"/>
                  </a:lnTo>
                  <a:lnTo>
                    <a:pt x="511" y="318"/>
                  </a:lnTo>
                  <a:lnTo>
                    <a:pt x="502" y="339"/>
                  </a:lnTo>
                  <a:lnTo>
                    <a:pt x="496" y="348"/>
                  </a:lnTo>
                  <a:lnTo>
                    <a:pt x="491" y="358"/>
                  </a:lnTo>
                  <a:lnTo>
                    <a:pt x="480" y="378"/>
                  </a:lnTo>
                  <a:lnTo>
                    <a:pt x="469" y="397"/>
                  </a:lnTo>
                  <a:lnTo>
                    <a:pt x="458" y="416"/>
                  </a:lnTo>
                  <a:lnTo>
                    <a:pt x="446" y="435"/>
                  </a:lnTo>
                  <a:lnTo>
                    <a:pt x="433" y="454"/>
                  </a:lnTo>
                  <a:lnTo>
                    <a:pt x="430" y="458"/>
                  </a:lnTo>
                  <a:lnTo>
                    <a:pt x="427" y="463"/>
                  </a:lnTo>
                  <a:lnTo>
                    <a:pt x="420" y="473"/>
                  </a:lnTo>
                  <a:lnTo>
                    <a:pt x="417" y="477"/>
                  </a:lnTo>
                  <a:lnTo>
                    <a:pt x="414" y="482"/>
                  </a:lnTo>
                  <a:lnTo>
                    <a:pt x="408" y="491"/>
                  </a:lnTo>
                  <a:lnTo>
                    <a:pt x="394" y="509"/>
                  </a:lnTo>
                  <a:lnTo>
                    <a:pt x="380" y="527"/>
                  </a:lnTo>
                  <a:lnTo>
                    <a:pt x="365" y="545"/>
                  </a:lnTo>
                  <a:lnTo>
                    <a:pt x="358" y="554"/>
                  </a:lnTo>
                  <a:lnTo>
                    <a:pt x="354" y="558"/>
                  </a:lnTo>
                  <a:lnTo>
                    <a:pt x="350" y="563"/>
                  </a:lnTo>
                  <a:lnTo>
                    <a:pt x="346" y="567"/>
                  </a:lnTo>
                  <a:lnTo>
                    <a:pt x="342" y="572"/>
                  </a:lnTo>
                  <a:lnTo>
                    <a:pt x="335" y="581"/>
                  </a:lnTo>
                  <a:lnTo>
                    <a:pt x="319" y="598"/>
                  </a:lnTo>
                  <a:lnTo>
                    <a:pt x="303" y="615"/>
                  </a:lnTo>
                  <a:lnTo>
                    <a:pt x="286" y="632"/>
                  </a:lnTo>
                  <a:lnTo>
                    <a:pt x="269" y="649"/>
                  </a:lnTo>
                  <a:lnTo>
                    <a:pt x="252" y="664"/>
                  </a:lnTo>
                  <a:lnTo>
                    <a:pt x="235" y="680"/>
                  </a:lnTo>
                  <a:lnTo>
                    <a:pt x="218" y="695"/>
                  </a:lnTo>
                  <a:lnTo>
                    <a:pt x="201" y="710"/>
                  </a:lnTo>
                  <a:lnTo>
                    <a:pt x="183" y="724"/>
                  </a:lnTo>
                  <a:lnTo>
                    <a:pt x="166" y="738"/>
                  </a:lnTo>
                  <a:lnTo>
                    <a:pt x="157" y="745"/>
                  </a:lnTo>
                  <a:lnTo>
                    <a:pt x="148" y="752"/>
                  </a:lnTo>
                  <a:lnTo>
                    <a:pt x="130" y="765"/>
                  </a:lnTo>
                  <a:lnTo>
                    <a:pt x="112" y="778"/>
                  </a:lnTo>
                  <a:lnTo>
                    <a:pt x="94" y="790"/>
                  </a:lnTo>
                  <a:lnTo>
                    <a:pt x="75" y="802"/>
                  </a:lnTo>
                  <a:lnTo>
                    <a:pt x="56" y="813"/>
                  </a:lnTo>
                  <a:lnTo>
                    <a:pt x="47" y="818"/>
                  </a:lnTo>
                  <a:lnTo>
                    <a:pt x="38" y="824"/>
                  </a:lnTo>
                  <a:lnTo>
                    <a:pt x="19" y="835"/>
                  </a:lnTo>
                  <a:lnTo>
                    <a:pt x="9" y="840"/>
                  </a:lnTo>
                  <a:lnTo>
                    <a:pt x="5" y="842"/>
                  </a:lnTo>
                  <a:lnTo>
                    <a:pt x="0" y="845"/>
                  </a:lnTo>
                  <a:lnTo>
                    <a:pt x="169" y="1180"/>
                  </a:lnTo>
                  <a:lnTo>
                    <a:pt x="195" y="1166"/>
                  </a:lnTo>
                  <a:lnTo>
                    <a:pt x="220" y="1152"/>
                  </a:lnTo>
                  <a:lnTo>
                    <a:pt x="232" y="1144"/>
                  </a:lnTo>
                  <a:lnTo>
                    <a:pt x="245" y="1137"/>
                  </a:lnTo>
                  <a:lnTo>
                    <a:pt x="257" y="1129"/>
                  </a:lnTo>
                  <a:lnTo>
                    <a:pt x="270" y="1122"/>
                  </a:lnTo>
                  <a:lnTo>
                    <a:pt x="282" y="1114"/>
                  </a:lnTo>
                  <a:lnTo>
                    <a:pt x="285" y="1112"/>
                  </a:lnTo>
                  <a:lnTo>
                    <a:pt x="288" y="1110"/>
                  </a:lnTo>
                  <a:lnTo>
                    <a:pt x="294" y="1106"/>
                  </a:lnTo>
                  <a:lnTo>
                    <a:pt x="306" y="1098"/>
                  </a:lnTo>
                  <a:lnTo>
                    <a:pt x="309" y="1095"/>
                  </a:lnTo>
                  <a:lnTo>
                    <a:pt x="312" y="1094"/>
                  </a:lnTo>
                  <a:lnTo>
                    <a:pt x="318" y="1090"/>
                  </a:lnTo>
                  <a:lnTo>
                    <a:pt x="342" y="1073"/>
                  </a:lnTo>
                  <a:lnTo>
                    <a:pt x="354" y="1064"/>
                  </a:lnTo>
                  <a:lnTo>
                    <a:pt x="360" y="1060"/>
                  </a:lnTo>
                  <a:lnTo>
                    <a:pt x="367" y="1056"/>
                  </a:lnTo>
                  <a:lnTo>
                    <a:pt x="390" y="1037"/>
                  </a:lnTo>
                  <a:lnTo>
                    <a:pt x="402" y="1028"/>
                  </a:lnTo>
                  <a:lnTo>
                    <a:pt x="414" y="1019"/>
                  </a:lnTo>
                  <a:lnTo>
                    <a:pt x="437" y="1000"/>
                  </a:lnTo>
                  <a:lnTo>
                    <a:pt x="460" y="980"/>
                  </a:lnTo>
                  <a:lnTo>
                    <a:pt x="483" y="960"/>
                  </a:lnTo>
                  <a:lnTo>
                    <a:pt x="505" y="940"/>
                  </a:lnTo>
                  <a:lnTo>
                    <a:pt x="516" y="929"/>
                  </a:lnTo>
                  <a:lnTo>
                    <a:pt x="528" y="918"/>
                  </a:lnTo>
                  <a:lnTo>
                    <a:pt x="550" y="897"/>
                  </a:lnTo>
                  <a:lnTo>
                    <a:pt x="572" y="874"/>
                  </a:lnTo>
                  <a:lnTo>
                    <a:pt x="594" y="851"/>
                  </a:lnTo>
                  <a:lnTo>
                    <a:pt x="615" y="828"/>
                  </a:lnTo>
                  <a:lnTo>
                    <a:pt x="625" y="816"/>
                  </a:lnTo>
                  <a:lnTo>
                    <a:pt x="635" y="805"/>
                  </a:lnTo>
                  <a:lnTo>
                    <a:pt x="645" y="793"/>
                  </a:lnTo>
                  <a:lnTo>
                    <a:pt x="655" y="781"/>
                  </a:lnTo>
                  <a:lnTo>
                    <a:pt x="665" y="769"/>
                  </a:lnTo>
                  <a:lnTo>
                    <a:pt x="669" y="763"/>
                  </a:lnTo>
                  <a:lnTo>
                    <a:pt x="674" y="758"/>
                  </a:lnTo>
                  <a:lnTo>
                    <a:pt x="693" y="734"/>
                  </a:lnTo>
                  <a:lnTo>
                    <a:pt x="711" y="709"/>
                  </a:lnTo>
                  <a:lnTo>
                    <a:pt x="729" y="685"/>
                  </a:lnTo>
                  <a:lnTo>
                    <a:pt x="746" y="660"/>
                  </a:lnTo>
                  <a:lnTo>
                    <a:pt x="762" y="635"/>
                  </a:lnTo>
                  <a:lnTo>
                    <a:pt x="770" y="622"/>
                  </a:lnTo>
                  <a:lnTo>
                    <a:pt x="778" y="610"/>
                  </a:lnTo>
                  <a:lnTo>
                    <a:pt x="793" y="584"/>
                  </a:lnTo>
                  <a:lnTo>
                    <a:pt x="797" y="578"/>
                  </a:lnTo>
                  <a:lnTo>
                    <a:pt x="801" y="571"/>
                  </a:lnTo>
                  <a:lnTo>
                    <a:pt x="808" y="559"/>
                  </a:lnTo>
                  <a:lnTo>
                    <a:pt x="823" y="533"/>
                  </a:lnTo>
                  <a:lnTo>
                    <a:pt x="836" y="507"/>
                  </a:lnTo>
                  <a:lnTo>
                    <a:pt x="849" y="480"/>
                  </a:lnTo>
                  <a:lnTo>
                    <a:pt x="862" y="454"/>
                  </a:lnTo>
                  <a:lnTo>
                    <a:pt x="867" y="440"/>
                  </a:lnTo>
                  <a:lnTo>
                    <a:pt x="873" y="427"/>
                  </a:lnTo>
                  <a:lnTo>
                    <a:pt x="879" y="413"/>
                  </a:lnTo>
                  <a:lnTo>
                    <a:pt x="885" y="400"/>
                  </a:lnTo>
                  <a:lnTo>
                    <a:pt x="890" y="386"/>
                  </a:lnTo>
                  <a:lnTo>
                    <a:pt x="893" y="379"/>
                  </a:lnTo>
                  <a:lnTo>
                    <a:pt x="895" y="372"/>
                  </a:lnTo>
                  <a:lnTo>
                    <a:pt x="901" y="358"/>
                  </a:lnTo>
                  <a:lnTo>
                    <a:pt x="903" y="351"/>
                  </a:lnTo>
                  <a:lnTo>
                    <a:pt x="906" y="345"/>
                  </a:lnTo>
                  <a:lnTo>
                    <a:pt x="916" y="317"/>
                  </a:lnTo>
                  <a:lnTo>
                    <a:pt x="925" y="289"/>
                  </a:lnTo>
                  <a:lnTo>
                    <a:pt x="933" y="260"/>
                  </a:lnTo>
                  <a:lnTo>
                    <a:pt x="941" y="232"/>
                  </a:lnTo>
                  <a:lnTo>
                    <a:pt x="944" y="217"/>
                  </a:lnTo>
                  <a:lnTo>
                    <a:pt x="948" y="203"/>
                  </a:lnTo>
                  <a:lnTo>
                    <a:pt x="955" y="174"/>
                  </a:lnTo>
                  <a:lnTo>
                    <a:pt x="956" y="167"/>
                  </a:lnTo>
                  <a:lnTo>
                    <a:pt x="958" y="159"/>
                  </a:lnTo>
                  <a:lnTo>
                    <a:pt x="961" y="145"/>
                  </a:lnTo>
                  <a:lnTo>
                    <a:pt x="962" y="137"/>
                  </a:lnTo>
                  <a:lnTo>
                    <a:pt x="964" y="130"/>
                  </a:lnTo>
                  <a:lnTo>
                    <a:pt x="967" y="115"/>
                  </a:lnTo>
                  <a:lnTo>
                    <a:pt x="972" y="86"/>
                  </a:lnTo>
                  <a:lnTo>
                    <a:pt x="973" y="78"/>
                  </a:lnTo>
                  <a:lnTo>
                    <a:pt x="974" y="71"/>
                  </a:lnTo>
                  <a:lnTo>
                    <a:pt x="977" y="56"/>
                  </a:ln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4F16D50-3A6C-7F6F-EE43-A81CB17A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2076450"/>
              <a:ext cx="1803400" cy="3424237"/>
            </a:xfrm>
            <a:custGeom>
              <a:avLst/>
              <a:gdLst>
                <a:gd name="T0" fmla="*/ 1129 w 1136"/>
                <a:gd name="T1" fmla="*/ 1269 h 2157"/>
                <a:gd name="T2" fmla="*/ 1135 w 1136"/>
                <a:gd name="T3" fmla="*/ 1183 h 2157"/>
                <a:gd name="T4" fmla="*/ 1135 w 1136"/>
                <a:gd name="T5" fmla="*/ 1080 h 2157"/>
                <a:gd name="T6" fmla="*/ 1124 w 1136"/>
                <a:gd name="T7" fmla="*/ 967 h 2157"/>
                <a:gd name="T8" fmla="*/ 1104 w 1136"/>
                <a:gd name="T9" fmla="*/ 857 h 2157"/>
                <a:gd name="T10" fmla="*/ 1072 w 1136"/>
                <a:gd name="T11" fmla="*/ 752 h 2157"/>
                <a:gd name="T12" fmla="*/ 1031 w 1136"/>
                <a:gd name="T13" fmla="*/ 651 h 2157"/>
                <a:gd name="T14" fmla="*/ 979 w 1136"/>
                <a:gd name="T15" fmla="*/ 555 h 2157"/>
                <a:gd name="T16" fmla="*/ 916 w 1136"/>
                <a:gd name="T17" fmla="*/ 463 h 2157"/>
                <a:gd name="T18" fmla="*/ 843 w 1136"/>
                <a:gd name="T19" fmla="*/ 375 h 2157"/>
                <a:gd name="T20" fmla="*/ 761 w 1136"/>
                <a:gd name="T21" fmla="*/ 293 h 2157"/>
                <a:gd name="T22" fmla="*/ 673 w 1136"/>
                <a:gd name="T23" fmla="*/ 220 h 2157"/>
                <a:gd name="T24" fmla="*/ 593 w 1136"/>
                <a:gd name="T25" fmla="*/ 164 h 2157"/>
                <a:gd name="T26" fmla="*/ 510 w 1136"/>
                <a:gd name="T27" fmla="*/ 117 h 2157"/>
                <a:gd name="T28" fmla="*/ 436 w 1136"/>
                <a:gd name="T29" fmla="*/ 83 h 2157"/>
                <a:gd name="T30" fmla="*/ 333 w 1136"/>
                <a:gd name="T31" fmla="*/ 47 h 2157"/>
                <a:gd name="T32" fmla="*/ 227 w 1136"/>
                <a:gd name="T33" fmla="*/ 21 h 2157"/>
                <a:gd name="T34" fmla="*/ 115 w 1136"/>
                <a:gd name="T35" fmla="*/ 5 h 2157"/>
                <a:gd name="T36" fmla="*/ 0 w 1136"/>
                <a:gd name="T37" fmla="*/ 0 h 2157"/>
                <a:gd name="T38" fmla="*/ 30 w 1136"/>
                <a:gd name="T39" fmla="*/ 558 h 2157"/>
                <a:gd name="T40" fmla="*/ 88 w 1136"/>
                <a:gd name="T41" fmla="*/ 563 h 2157"/>
                <a:gd name="T42" fmla="*/ 144 w 1136"/>
                <a:gd name="T43" fmla="*/ 574 h 2157"/>
                <a:gd name="T44" fmla="*/ 197 w 1136"/>
                <a:gd name="T45" fmla="*/ 590 h 2157"/>
                <a:gd name="T46" fmla="*/ 248 w 1136"/>
                <a:gd name="T47" fmla="*/ 611 h 2157"/>
                <a:gd name="T48" fmla="*/ 297 w 1136"/>
                <a:gd name="T49" fmla="*/ 638 h 2157"/>
                <a:gd name="T50" fmla="*/ 344 w 1136"/>
                <a:gd name="T51" fmla="*/ 669 h 2157"/>
                <a:gd name="T52" fmla="*/ 411 w 1136"/>
                <a:gd name="T53" fmla="*/ 728 h 2157"/>
                <a:gd name="T54" fmla="*/ 468 w 1136"/>
                <a:gd name="T55" fmla="*/ 794 h 2157"/>
                <a:gd name="T56" fmla="*/ 527 w 1136"/>
                <a:gd name="T57" fmla="*/ 890 h 2157"/>
                <a:gd name="T58" fmla="*/ 560 w 1136"/>
                <a:gd name="T59" fmla="*/ 981 h 2157"/>
                <a:gd name="T60" fmla="*/ 576 w 1136"/>
                <a:gd name="T61" fmla="*/ 1065 h 2157"/>
                <a:gd name="T62" fmla="*/ 581 w 1136"/>
                <a:gd name="T63" fmla="*/ 1139 h 2157"/>
                <a:gd name="T64" fmla="*/ 577 w 1136"/>
                <a:gd name="T65" fmla="*/ 1200 h 2157"/>
                <a:gd name="T66" fmla="*/ 570 w 1136"/>
                <a:gd name="T67" fmla="*/ 1255 h 2157"/>
                <a:gd name="T68" fmla="*/ 555 w 1136"/>
                <a:gd name="T69" fmla="*/ 1317 h 2157"/>
                <a:gd name="T70" fmla="*/ 543 w 1136"/>
                <a:gd name="T71" fmla="*/ 1348 h 2157"/>
                <a:gd name="T72" fmla="*/ 523 w 1136"/>
                <a:gd name="T73" fmla="*/ 1395 h 2157"/>
                <a:gd name="T74" fmla="*/ 510 w 1136"/>
                <a:gd name="T75" fmla="*/ 1420 h 2157"/>
                <a:gd name="T76" fmla="*/ 473 w 1136"/>
                <a:gd name="T77" fmla="*/ 1478 h 2157"/>
                <a:gd name="T78" fmla="*/ 431 w 1136"/>
                <a:gd name="T79" fmla="*/ 1528 h 2157"/>
                <a:gd name="T80" fmla="*/ 393 w 1136"/>
                <a:gd name="T81" fmla="*/ 1567 h 2157"/>
                <a:gd name="T82" fmla="*/ 376 w 1136"/>
                <a:gd name="T83" fmla="*/ 1583 h 2157"/>
                <a:gd name="T84" fmla="*/ 331 w 1136"/>
                <a:gd name="T85" fmla="*/ 1618 h 2157"/>
                <a:gd name="T86" fmla="*/ 293 w 1136"/>
                <a:gd name="T87" fmla="*/ 1642 h 2157"/>
                <a:gd name="T88" fmla="*/ 275 w 1136"/>
                <a:gd name="T89" fmla="*/ 1653 h 2157"/>
                <a:gd name="T90" fmla="*/ 522 w 1136"/>
                <a:gd name="T91" fmla="*/ 2154 h 2157"/>
                <a:gd name="T92" fmla="*/ 564 w 1136"/>
                <a:gd name="T93" fmla="*/ 2130 h 2157"/>
                <a:gd name="T94" fmla="*/ 629 w 1136"/>
                <a:gd name="T95" fmla="*/ 2090 h 2157"/>
                <a:gd name="T96" fmla="*/ 683 w 1136"/>
                <a:gd name="T97" fmla="*/ 2050 h 2157"/>
                <a:gd name="T98" fmla="*/ 752 w 1136"/>
                <a:gd name="T99" fmla="*/ 1992 h 2157"/>
                <a:gd name="T100" fmla="*/ 820 w 1136"/>
                <a:gd name="T101" fmla="*/ 1927 h 2157"/>
                <a:gd name="T102" fmla="*/ 863 w 1136"/>
                <a:gd name="T103" fmla="*/ 1879 h 2157"/>
                <a:gd name="T104" fmla="*/ 882 w 1136"/>
                <a:gd name="T105" fmla="*/ 1857 h 2157"/>
                <a:gd name="T106" fmla="*/ 931 w 1136"/>
                <a:gd name="T107" fmla="*/ 1794 h 2157"/>
                <a:gd name="T108" fmla="*/ 947 w 1136"/>
                <a:gd name="T109" fmla="*/ 1770 h 2157"/>
                <a:gd name="T110" fmla="*/ 986 w 1136"/>
                <a:gd name="T111" fmla="*/ 1709 h 2157"/>
                <a:gd name="T112" fmla="*/ 1019 w 1136"/>
                <a:gd name="T113" fmla="*/ 1651 h 2157"/>
                <a:gd name="T114" fmla="*/ 1055 w 1136"/>
                <a:gd name="T115" fmla="*/ 1570 h 2157"/>
                <a:gd name="T116" fmla="*/ 1078 w 1136"/>
                <a:gd name="T117" fmla="*/ 1508 h 2157"/>
                <a:gd name="T118" fmla="*/ 1098 w 1136"/>
                <a:gd name="T119" fmla="*/ 1444 h 2157"/>
                <a:gd name="T120" fmla="*/ 1113 w 1136"/>
                <a:gd name="T121" fmla="*/ 1378 h 2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6" h="2157">
                  <a:moveTo>
                    <a:pt x="1125" y="1312"/>
                  </a:moveTo>
                  <a:lnTo>
                    <a:pt x="1127" y="1290"/>
                  </a:lnTo>
                  <a:lnTo>
                    <a:pt x="1128" y="1280"/>
                  </a:lnTo>
                  <a:lnTo>
                    <a:pt x="1129" y="1269"/>
                  </a:lnTo>
                  <a:lnTo>
                    <a:pt x="1131" y="1248"/>
                  </a:lnTo>
                  <a:lnTo>
                    <a:pt x="1133" y="1226"/>
                  </a:lnTo>
                  <a:lnTo>
                    <a:pt x="1135" y="1205"/>
                  </a:lnTo>
                  <a:lnTo>
                    <a:pt x="1135" y="1183"/>
                  </a:lnTo>
                  <a:lnTo>
                    <a:pt x="1136" y="1161"/>
                  </a:lnTo>
                  <a:lnTo>
                    <a:pt x="1136" y="1139"/>
                  </a:lnTo>
                  <a:lnTo>
                    <a:pt x="1136" y="1110"/>
                  </a:lnTo>
                  <a:lnTo>
                    <a:pt x="1135" y="1080"/>
                  </a:lnTo>
                  <a:lnTo>
                    <a:pt x="1133" y="1052"/>
                  </a:lnTo>
                  <a:lnTo>
                    <a:pt x="1131" y="1023"/>
                  </a:lnTo>
                  <a:lnTo>
                    <a:pt x="1128" y="995"/>
                  </a:lnTo>
                  <a:lnTo>
                    <a:pt x="1124" y="967"/>
                  </a:lnTo>
                  <a:lnTo>
                    <a:pt x="1120" y="939"/>
                  </a:lnTo>
                  <a:lnTo>
                    <a:pt x="1116" y="912"/>
                  </a:lnTo>
                  <a:lnTo>
                    <a:pt x="1110" y="884"/>
                  </a:lnTo>
                  <a:lnTo>
                    <a:pt x="1104" y="857"/>
                  </a:lnTo>
                  <a:lnTo>
                    <a:pt x="1097" y="831"/>
                  </a:lnTo>
                  <a:lnTo>
                    <a:pt x="1089" y="804"/>
                  </a:lnTo>
                  <a:lnTo>
                    <a:pt x="1081" y="778"/>
                  </a:lnTo>
                  <a:lnTo>
                    <a:pt x="1072" y="752"/>
                  </a:lnTo>
                  <a:lnTo>
                    <a:pt x="1063" y="726"/>
                  </a:lnTo>
                  <a:lnTo>
                    <a:pt x="1053" y="701"/>
                  </a:lnTo>
                  <a:lnTo>
                    <a:pt x="1042" y="676"/>
                  </a:lnTo>
                  <a:lnTo>
                    <a:pt x="1031" y="651"/>
                  </a:lnTo>
                  <a:lnTo>
                    <a:pt x="1018" y="627"/>
                  </a:lnTo>
                  <a:lnTo>
                    <a:pt x="1006" y="603"/>
                  </a:lnTo>
                  <a:lnTo>
                    <a:pt x="992" y="579"/>
                  </a:lnTo>
                  <a:lnTo>
                    <a:pt x="979" y="555"/>
                  </a:lnTo>
                  <a:lnTo>
                    <a:pt x="964" y="531"/>
                  </a:lnTo>
                  <a:lnTo>
                    <a:pt x="949" y="509"/>
                  </a:lnTo>
                  <a:lnTo>
                    <a:pt x="933" y="485"/>
                  </a:lnTo>
                  <a:lnTo>
                    <a:pt x="916" y="463"/>
                  </a:lnTo>
                  <a:lnTo>
                    <a:pt x="899" y="441"/>
                  </a:lnTo>
                  <a:lnTo>
                    <a:pt x="881" y="419"/>
                  </a:lnTo>
                  <a:lnTo>
                    <a:pt x="862" y="397"/>
                  </a:lnTo>
                  <a:lnTo>
                    <a:pt x="843" y="375"/>
                  </a:lnTo>
                  <a:lnTo>
                    <a:pt x="823" y="354"/>
                  </a:lnTo>
                  <a:lnTo>
                    <a:pt x="803" y="333"/>
                  </a:lnTo>
                  <a:lnTo>
                    <a:pt x="782" y="313"/>
                  </a:lnTo>
                  <a:lnTo>
                    <a:pt x="761" y="293"/>
                  </a:lnTo>
                  <a:lnTo>
                    <a:pt x="739" y="274"/>
                  </a:lnTo>
                  <a:lnTo>
                    <a:pt x="718" y="255"/>
                  </a:lnTo>
                  <a:lnTo>
                    <a:pt x="695" y="237"/>
                  </a:lnTo>
                  <a:lnTo>
                    <a:pt x="673" y="220"/>
                  </a:lnTo>
                  <a:lnTo>
                    <a:pt x="650" y="203"/>
                  </a:lnTo>
                  <a:lnTo>
                    <a:pt x="628" y="187"/>
                  </a:lnTo>
                  <a:lnTo>
                    <a:pt x="605" y="172"/>
                  </a:lnTo>
                  <a:lnTo>
                    <a:pt x="593" y="164"/>
                  </a:lnTo>
                  <a:lnTo>
                    <a:pt x="582" y="157"/>
                  </a:lnTo>
                  <a:lnTo>
                    <a:pt x="558" y="143"/>
                  </a:lnTo>
                  <a:lnTo>
                    <a:pt x="534" y="130"/>
                  </a:lnTo>
                  <a:lnTo>
                    <a:pt x="510" y="117"/>
                  </a:lnTo>
                  <a:lnTo>
                    <a:pt x="486" y="105"/>
                  </a:lnTo>
                  <a:lnTo>
                    <a:pt x="473" y="99"/>
                  </a:lnTo>
                  <a:lnTo>
                    <a:pt x="461" y="94"/>
                  </a:lnTo>
                  <a:lnTo>
                    <a:pt x="436" y="83"/>
                  </a:lnTo>
                  <a:lnTo>
                    <a:pt x="410" y="73"/>
                  </a:lnTo>
                  <a:lnTo>
                    <a:pt x="385" y="64"/>
                  </a:lnTo>
                  <a:lnTo>
                    <a:pt x="359" y="55"/>
                  </a:lnTo>
                  <a:lnTo>
                    <a:pt x="333" y="47"/>
                  </a:lnTo>
                  <a:lnTo>
                    <a:pt x="307" y="39"/>
                  </a:lnTo>
                  <a:lnTo>
                    <a:pt x="280" y="32"/>
                  </a:lnTo>
                  <a:lnTo>
                    <a:pt x="253" y="26"/>
                  </a:lnTo>
                  <a:lnTo>
                    <a:pt x="227" y="21"/>
                  </a:lnTo>
                  <a:lnTo>
                    <a:pt x="199" y="16"/>
                  </a:lnTo>
                  <a:lnTo>
                    <a:pt x="171" y="11"/>
                  </a:lnTo>
                  <a:lnTo>
                    <a:pt x="143" y="8"/>
                  </a:lnTo>
                  <a:lnTo>
                    <a:pt x="115" y="5"/>
                  </a:lnTo>
                  <a:lnTo>
                    <a:pt x="87" y="3"/>
                  </a:lnTo>
                  <a:lnTo>
                    <a:pt x="58" y="1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558"/>
                  </a:lnTo>
                  <a:lnTo>
                    <a:pt x="1" y="558"/>
                  </a:lnTo>
                  <a:lnTo>
                    <a:pt x="15" y="558"/>
                  </a:lnTo>
                  <a:lnTo>
                    <a:pt x="30" y="558"/>
                  </a:lnTo>
                  <a:lnTo>
                    <a:pt x="45" y="559"/>
                  </a:lnTo>
                  <a:lnTo>
                    <a:pt x="59" y="560"/>
                  </a:lnTo>
                  <a:lnTo>
                    <a:pt x="74" y="561"/>
                  </a:lnTo>
                  <a:lnTo>
                    <a:pt x="88" y="563"/>
                  </a:lnTo>
                  <a:lnTo>
                    <a:pt x="102" y="565"/>
                  </a:lnTo>
                  <a:lnTo>
                    <a:pt x="116" y="568"/>
                  </a:lnTo>
                  <a:lnTo>
                    <a:pt x="130" y="571"/>
                  </a:lnTo>
                  <a:lnTo>
                    <a:pt x="144" y="574"/>
                  </a:lnTo>
                  <a:lnTo>
                    <a:pt x="157" y="577"/>
                  </a:lnTo>
                  <a:lnTo>
                    <a:pt x="171" y="581"/>
                  </a:lnTo>
                  <a:lnTo>
                    <a:pt x="184" y="585"/>
                  </a:lnTo>
                  <a:lnTo>
                    <a:pt x="197" y="590"/>
                  </a:lnTo>
                  <a:lnTo>
                    <a:pt x="210" y="595"/>
                  </a:lnTo>
                  <a:lnTo>
                    <a:pt x="223" y="600"/>
                  </a:lnTo>
                  <a:lnTo>
                    <a:pt x="235" y="605"/>
                  </a:lnTo>
                  <a:lnTo>
                    <a:pt x="248" y="611"/>
                  </a:lnTo>
                  <a:lnTo>
                    <a:pt x="260" y="617"/>
                  </a:lnTo>
                  <a:lnTo>
                    <a:pt x="273" y="624"/>
                  </a:lnTo>
                  <a:lnTo>
                    <a:pt x="285" y="630"/>
                  </a:lnTo>
                  <a:lnTo>
                    <a:pt x="297" y="638"/>
                  </a:lnTo>
                  <a:lnTo>
                    <a:pt x="309" y="645"/>
                  </a:lnTo>
                  <a:lnTo>
                    <a:pt x="321" y="653"/>
                  </a:lnTo>
                  <a:lnTo>
                    <a:pt x="332" y="661"/>
                  </a:lnTo>
                  <a:lnTo>
                    <a:pt x="344" y="669"/>
                  </a:lnTo>
                  <a:lnTo>
                    <a:pt x="367" y="687"/>
                  </a:lnTo>
                  <a:lnTo>
                    <a:pt x="389" y="707"/>
                  </a:lnTo>
                  <a:lnTo>
                    <a:pt x="400" y="717"/>
                  </a:lnTo>
                  <a:lnTo>
                    <a:pt x="411" y="728"/>
                  </a:lnTo>
                  <a:lnTo>
                    <a:pt x="431" y="749"/>
                  </a:lnTo>
                  <a:lnTo>
                    <a:pt x="441" y="760"/>
                  </a:lnTo>
                  <a:lnTo>
                    <a:pt x="450" y="771"/>
                  </a:lnTo>
                  <a:lnTo>
                    <a:pt x="468" y="794"/>
                  </a:lnTo>
                  <a:lnTo>
                    <a:pt x="485" y="817"/>
                  </a:lnTo>
                  <a:lnTo>
                    <a:pt x="500" y="841"/>
                  </a:lnTo>
                  <a:lnTo>
                    <a:pt x="514" y="865"/>
                  </a:lnTo>
                  <a:lnTo>
                    <a:pt x="527" y="890"/>
                  </a:lnTo>
                  <a:lnTo>
                    <a:pt x="538" y="916"/>
                  </a:lnTo>
                  <a:lnTo>
                    <a:pt x="547" y="941"/>
                  </a:lnTo>
                  <a:lnTo>
                    <a:pt x="556" y="968"/>
                  </a:lnTo>
                  <a:lnTo>
                    <a:pt x="560" y="981"/>
                  </a:lnTo>
                  <a:lnTo>
                    <a:pt x="564" y="995"/>
                  </a:lnTo>
                  <a:lnTo>
                    <a:pt x="570" y="1023"/>
                  </a:lnTo>
                  <a:lnTo>
                    <a:pt x="574" y="1051"/>
                  </a:lnTo>
                  <a:lnTo>
                    <a:pt x="576" y="1065"/>
                  </a:lnTo>
                  <a:lnTo>
                    <a:pt x="578" y="1080"/>
                  </a:lnTo>
                  <a:lnTo>
                    <a:pt x="580" y="1109"/>
                  </a:lnTo>
                  <a:lnTo>
                    <a:pt x="580" y="1124"/>
                  </a:lnTo>
                  <a:lnTo>
                    <a:pt x="581" y="1139"/>
                  </a:lnTo>
                  <a:lnTo>
                    <a:pt x="580" y="1161"/>
                  </a:lnTo>
                  <a:lnTo>
                    <a:pt x="579" y="1184"/>
                  </a:lnTo>
                  <a:lnTo>
                    <a:pt x="578" y="1194"/>
                  </a:lnTo>
                  <a:lnTo>
                    <a:pt x="577" y="1200"/>
                  </a:lnTo>
                  <a:lnTo>
                    <a:pt x="577" y="1205"/>
                  </a:lnTo>
                  <a:lnTo>
                    <a:pt x="575" y="1227"/>
                  </a:lnTo>
                  <a:lnTo>
                    <a:pt x="571" y="1250"/>
                  </a:lnTo>
                  <a:lnTo>
                    <a:pt x="570" y="1255"/>
                  </a:lnTo>
                  <a:lnTo>
                    <a:pt x="569" y="1261"/>
                  </a:lnTo>
                  <a:lnTo>
                    <a:pt x="566" y="1272"/>
                  </a:lnTo>
                  <a:lnTo>
                    <a:pt x="561" y="1294"/>
                  </a:lnTo>
                  <a:lnTo>
                    <a:pt x="555" y="1317"/>
                  </a:lnTo>
                  <a:lnTo>
                    <a:pt x="551" y="1327"/>
                  </a:lnTo>
                  <a:lnTo>
                    <a:pt x="547" y="1338"/>
                  </a:lnTo>
                  <a:lnTo>
                    <a:pt x="545" y="1343"/>
                  </a:lnTo>
                  <a:lnTo>
                    <a:pt x="543" y="1348"/>
                  </a:lnTo>
                  <a:lnTo>
                    <a:pt x="539" y="1359"/>
                  </a:lnTo>
                  <a:lnTo>
                    <a:pt x="530" y="1380"/>
                  </a:lnTo>
                  <a:lnTo>
                    <a:pt x="525" y="1390"/>
                  </a:lnTo>
                  <a:lnTo>
                    <a:pt x="523" y="1395"/>
                  </a:lnTo>
                  <a:lnTo>
                    <a:pt x="522" y="1398"/>
                  </a:lnTo>
                  <a:lnTo>
                    <a:pt x="521" y="1401"/>
                  </a:lnTo>
                  <a:lnTo>
                    <a:pt x="515" y="1410"/>
                  </a:lnTo>
                  <a:lnTo>
                    <a:pt x="510" y="1420"/>
                  </a:lnTo>
                  <a:lnTo>
                    <a:pt x="498" y="1440"/>
                  </a:lnTo>
                  <a:lnTo>
                    <a:pt x="492" y="1450"/>
                  </a:lnTo>
                  <a:lnTo>
                    <a:pt x="486" y="1459"/>
                  </a:lnTo>
                  <a:lnTo>
                    <a:pt x="473" y="1478"/>
                  </a:lnTo>
                  <a:lnTo>
                    <a:pt x="458" y="1497"/>
                  </a:lnTo>
                  <a:lnTo>
                    <a:pt x="443" y="1515"/>
                  </a:lnTo>
                  <a:lnTo>
                    <a:pt x="435" y="1524"/>
                  </a:lnTo>
                  <a:lnTo>
                    <a:pt x="431" y="1528"/>
                  </a:lnTo>
                  <a:lnTo>
                    <a:pt x="427" y="1533"/>
                  </a:lnTo>
                  <a:lnTo>
                    <a:pt x="411" y="1551"/>
                  </a:lnTo>
                  <a:lnTo>
                    <a:pt x="402" y="1559"/>
                  </a:lnTo>
                  <a:lnTo>
                    <a:pt x="393" y="1567"/>
                  </a:lnTo>
                  <a:lnTo>
                    <a:pt x="384" y="1575"/>
                  </a:lnTo>
                  <a:lnTo>
                    <a:pt x="380" y="1578"/>
                  </a:lnTo>
                  <a:lnTo>
                    <a:pt x="378" y="1580"/>
                  </a:lnTo>
                  <a:lnTo>
                    <a:pt x="376" y="1583"/>
                  </a:lnTo>
                  <a:lnTo>
                    <a:pt x="358" y="1597"/>
                  </a:lnTo>
                  <a:lnTo>
                    <a:pt x="349" y="1604"/>
                  </a:lnTo>
                  <a:lnTo>
                    <a:pt x="340" y="1611"/>
                  </a:lnTo>
                  <a:lnTo>
                    <a:pt x="331" y="1618"/>
                  </a:lnTo>
                  <a:lnTo>
                    <a:pt x="326" y="1621"/>
                  </a:lnTo>
                  <a:lnTo>
                    <a:pt x="322" y="1624"/>
                  </a:lnTo>
                  <a:lnTo>
                    <a:pt x="303" y="1637"/>
                  </a:lnTo>
                  <a:lnTo>
                    <a:pt x="293" y="1642"/>
                  </a:lnTo>
                  <a:lnTo>
                    <a:pt x="283" y="1648"/>
                  </a:lnTo>
                  <a:lnTo>
                    <a:pt x="278" y="1651"/>
                  </a:lnTo>
                  <a:lnTo>
                    <a:pt x="276" y="1652"/>
                  </a:lnTo>
                  <a:lnTo>
                    <a:pt x="275" y="1653"/>
                  </a:lnTo>
                  <a:lnTo>
                    <a:pt x="274" y="1654"/>
                  </a:lnTo>
                  <a:lnTo>
                    <a:pt x="264" y="1659"/>
                  </a:lnTo>
                  <a:lnTo>
                    <a:pt x="517" y="2157"/>
                  </a:lnTo>
                  <a:lnTo>
                    <a:pt x="522" y="2154"/>
                  </a:lnTo>
                  <a:lnTo>
                    <a:pt x="526" y="2152"/>
                  </a:lnTo>
                  <a:lnTo>
                    <a:pt x="536" y="2147"/>
                  </a:lnTo>
                  <a:lnTo>
                    <a:pt x="555" y="2136"/>
                  </a:lnTo>
                  <a:lnTo>
                    <a:pt x="564" y="2130"/>
                  </a:lnTo>
                  <a:lnTo>
                    <a:pt x="573" y="2125"/>
                  </a:lnTo>
                  <a:lnTo>
                    <a:pt x="592" y="2114"/>
                  </a:lnTo>
                  <a:lnTo>
                    <a:pt x="611" y="2102"/>
                  </a:lnTo>
                  <a:lnTo>
                    <a:pt x="629" y="2090"/>
                  </a:lnTo>
                  <a:lnTo>
                    <a:pt x="647" y="2077"/>
                  </a:lnTo>
                  <a:lnTo>
                    <a:pt x="665" y="2064"/>
                  </a:lnTo>
                  <a:lnTo>
                    <a:pt x="674" y="2057"/>
                  </a:lnTo>
                  <a:lnTo>
                    <a:pt x="683" y="2050"/>
                  </a:lnTo>
                  <a:lnTo>
                    <a:pt x="700" y="2036"/>
                  </a:lnTo>
                  <a:lnTo>
                    <a:pt x="718" y="2022"/>
                  </a:lnTo>
                  <a:lnTo>
                    <a:pt x="735" y="2007"/>
                  </a:lnTo>
                  <a:lnTo>
                    <a:pt x="752" y="1992"/>
                  </a:lnTo>
                  <a:lnTo>
                    <a:pt x="769" y="1976"/>
                  </a:lnTo>
                  <a:lnTo>
                    <a:pt x="786" y="1961"/>
                  </a:lnTo>
                  <a:lnTo>
                    <a:pt x="803" y="1944"/>
                  </a:lnTo>
                  <a:lnTo>
                    <a:pt x="820" y="1927"/>
                  </a:lnTo>
                  <a:lnTo>
                    <a:pt x="836" y="1910"/>
                  </a:lnTo>
                  <a:lnTo>
                    <a:pt x="852" y="1893"/>
                  </a:lnTo>
                  <a:lnTo>
                    <a:pt x="859" y="1884"/>
                  </a:lnTo>
                  <a:lnTo>
                    <a:pt x="863" y="1879"/>
                  </a:lnTo>
                  <a:lnTo>
                    <a:pt x="867" y="1875"/>
                  </a:lnTo>
                  <a:lnTo>
                    <a:pt x="871" y="1870"/>
                  </a:lnTo>
                  <a:lnTo>
                    <a:pt x="875" y="1866"/>
                  </a:lnTo>
                  <a:lnTo>
                    <a:pt x="882" y="1857"/>
                  </a:lnTo>
                  <a:lnTo>
                    <a:pt x="897" y="1839"/>
                  </a:lnTo>
                  <a:lnTo>
                    <a:pt x="911" y="1821"/>
                  </a:lnTo>
                  <a:lnTo>
                    <a:pt x="925" y="1803"/>
                  </a:lnTo>
                  <a:lnTo>
                    <a:pt x="931" y="1794"/>
                  </a:lnTo>
                  <a:lnTo>
                    <a:pt x="934" y="1789"/>
                  </a:lnTo>
                  <a:lnTo>
                    <a:pt x="937" y="1785"/>
                  </a:lnTo>
                  <a:lnTo>
                    <a:pt x="944" y="1775"/>
                  </a:lnTo>
                  <a:lnTo>
                    <a:pt x="947" y="1770"/>
                  </a:lnTo>
                  <a:lnTo>
                    <a:pt x="950" y="1766"/>
                  </a:lnTo>
                  <a:lnTo>
                    <a:pt x="963" y="1747"/>
                  </a:lnTo>
                  <a:lnTo>
                    <a:pt x="975" y="1728"/>
                  </a:lnTo>
                  <a:lnTo>
                    <a:pt x="986" y="1709"/>
                  </a:lnTo>
                  <a:lnTo>
                    <a:pt x="997" y="1690"/>
                  </a:lnTo>
                  <a:lnTo>
                    <a:pt x="1008" y="1670"/>
                  </a:lnTo>
                  <a:lnTo>
                    <a:pt x="1013" y="1660"/>
                  </a:lnTo>
                  <a:lnTo>
                    <a:pt x="1019" y="1651"/>
                  </a:lnTo>
                  <a:lnTo>
                    <a:pt x="1028" y="1630"/>
                  </a:lnTo>
                  <a:lnTo>
                    <a:pt x="1038" y="1610"/>
                  </a:lnTo>
                  <a:lnTo>
                    <a:pt x="1046" y="1590"/>
                  </a:lnTo>
                  <a:lnTo>
                    <a:pt x="1055" y="1570"/>
                  </a:lnTo>
                  <a:lnTo>
                    <a:pt x="1063" y="1549"/>
                  </a:lnTo>
                  <a:lnTo>
                    <a:pt x="1067" y="1539"/>
                  </a:lnTo>
                  <a:lnTo>
                    <a:pt x="1071" y="1528"/>
                  </a:lnTo>
                  <a:lnTo>
                    <a:pt x="1078" y="1508"/>
                  </a:lnTo>
                  <a:lnTo>
                    <a:pt x="1085" y="1487"/>
                  </a:lnTo>
                  <a:lnTo>
                    <a:pt x="1092" y="1465"/>
                  </a:lnTo>
                  <a:lnTo>
                    <a:pt x="1094" y="1454"/>
                  </a:lnTo>
                  <a:lnTo>
                    <a:pt x="1098" y="1444"/>
                  </a:lnTo>
                  <a:lnTo>
                    <a:pt x="1100" y="1433"/>
                  </a:lnTo>
                  <a:lnTo>
                    <a:pt x="1103" y="1422"/>
                  </a:lnTo>
                  <a:lnTo>
                    <a:pt x="1108" y="1401"/>
                  </a:lnTo>
                  <a:lnTo>
                    <a:pt x="1113" y="1378"/>
                  </a:lnTo>
                  <a:lnTo>
                    <a:pt x="1117" y="1357"/>
                  </a:lnTo>
                  <a:lnTo>
                    <a:pt x="1121" y="1334"/>
                  </a:lnTo>
                  <a:lnTo>
                    <a:pt x="1125" y="1312"/>
                  </a:lnTo>
                  <a:close/>
                </a:path>
              </a:pathLst>
            </a:custGeom>
            <a:solidFill>
              <a:srgbClr val="FF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C02C84C7-BAAE-DFD1-60FE-A9B1D1F7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5" y="1481138"/>
              <a:ext cx="3208338" cy="4805362"/>
            </a:xfrm>
            <a:custGeom>
              <a:avLst/>
              <a:gdLst>
                <a:gd name="T0" fmla="*/ 1356 w 2021"/>
                <a:gd name="T1" fmla="*/ 7 h 3027"/>
                <a:gd name="T2" fmla="*/ 1136 w 2021"/>
                <a:gd name="T3" fmla="*/ 43 h 3027"/>
                <a:gd name="T4" fmla="*/ 930 w 2021"/>
                <a:gd name="T5" fmla="*/ 111 h 3027"/>
                <a:gd name="T6" fmla="*/ 736 w 2021"/>
                <a:gd name="T7" fmla="*/ 209 h 3027"/>
                <a:gd name="T8" fmla="*/ 556 w 2021"/>
                <a:gd name="T9" fmla="*/ 339 h 3027"/>
                <a:gd name="T10" fmla="*/ 389 w 2021"/>
                <a:gd name="T11" fmla="*/ 499 h 3027"/>
                <a:gd name="T12" fmla="*/ 249 w 2021"/>
                <a:gd name="T13" fmla="*/ 676 h 3027"/>
                <a:gd name="T14" fmla="*/ 140 w 2021"/>
                <a:gd name="T15" fmla="*/ 866 h 3027"/>
                <a:gd name="T16" fmla="*/ 62 w 2021"/>
                <a:gd name="T17" fmla="*/ 1069 h 3027"/>
                <a:gd name="T18" fmla="*/ 16 w 2021"/>
                <a:gd name="T19" fmla="*/ 1284 h 3027"/>
                <a:gd name="T20" fmla="*/ 0 w 2021"/>
                <a:gd name="T21" fmla="*/ 1514 h 3027"/>
                <a:gd name="T22" fmla="*/ 11 w 2021"/>
                <a:gd name="T23" fmla="*/ 1705 h 3027"/>
                <a:gd name="T24" fmla="*/ 39 w 2021"/>
                <a:gd name="T25" fmla="*/ 1869 h 3027"/>
                <a:gd name="T26" fmla="*/ 73 w 2021"/>
                <a:gd name="T27" fmla="*/ 1992 h 3027"/>
                <a:gd name="T28" fmla="*/ 147 w 2021"/>
                <a:gd name="T29" fmla="*/ 2177 h 3027"/>
                <a:gd name="T30" fmla="*/ 249 w 2021"/>
                <a:gd name="T31" fmla="*/ 2351 h 3027"/>
                <a:gd name="T32" fmla="*/ 326 w 2021"/>
                <a:gd name="T33" fmla="*/ 2455 h 3027"/>
                <a:gd name="T34" fmla="*/ 442 w 2021"/>
                <a:gd name="T35" fmla="*/ 2584 h 3027"/>
                <a:gd name="T36" fmla="*/ 614 w 2021"/>
                <a:gd name="T37" fmla="*/ 2734 h 3027"/>
                <a:gd name="T38" fmla="*/ 799 w 2021"/>
                <a:gd name="T39" fmla="*/ 2854 h 3027"/>
                <a:gd name="T40" fmla="*/ 998 w 2021"/>
                <a:gd name="T41" fmla="*/ 2942 h 3027"/>
                <a:gd name="T42" fmla="*/ 1208 w 2021"/>
                <a:gd name="T43" fmla="*/ 2999 h 3027"/>
                <a:gd name="T44" fmla="*/ 1432 w 2021"/>
                <a:gd name="T45" fmla="*/ 3025 h 3027"/>
                <a:gd name="T46" fmla="*/ 1561 w 2021"/>
                <a:gd name="T47" fmla="*/ 3026 h 3027"/>
                <a:gd name="T48" fmla="*/ 1677 w 2021"/>
                <a:gd name="T49" fmla="*/ 3018 h 3027"/>
                <a:gd name="T50" fmla="*/ 1845 w 2021"/>
                <a:gd name="T51" fmla="*/ 2992 h 3027"/>
                <a:gd name="T52" fmla="*/ 1915 w 2021"/>
                <a:gd name="T53" fmla="*/ 2975 h 3027"/>
                <a:gd name="T54" fmla="*/ 1976 w 2021"/>
                <a:gd name="T55" fmla="*/ 2958 h 3027"/>
                <a:gd name="T56" fmla="*/ 1838 w 2021"/>
                <a:gd name="T57" fmla="*/ 2607 h 3027"/>
                <a:gd name="T58" fmla="*/ 1756 w 2021"/>
                <a:gd name="T59" fmla="*/ 2628 h 3027"/>
                <a:gd name="T60" fmla="*/ 1635 w 2021"/>
                <a:gd name="T61" fmla="*/ 2646 h 3027"/>
                <a:gd name="T62" fmla="*/ 1480 w 2021"/>
                <a:gd name="T63" fmla="*/ 2652 h 3027"/>
                <a:gd name="T64" fmla="*/ 1310 w 2021"/>
                <a:gd name="T65" fmla="*/ 2637 h 3027"/>
                <a:gd name="T66" fmla="*/ 1150 w 2021"/>
                <a:gd name="T67" fmla="*/ 2597 h 3027"/>
                <a:gd name="T68" fmla="*/ 999 w 2021"/>
                <a:gd name="T69" fmla="*/ 2534 h 3027"/>
                <a:gd name="T70" fmla="*/ 858 w 2021"/>
                <a:gd name="T71" fmla="*/ 2449 h 3027"/>
                <a:gd name="T72" fmla="*/ 727 w 2021"/>
                <a:gd name="T73" fmla="*/ 2339 h 3027"/>
                <a:gd name="T74" fmla="*/ 610 w 2021"/>
                <a:gd name="T75" fmla="*/ 2211 h 3027"/>
                <a:gd name="T76" fmla="*/ 531 w 2021"/>
                <a:gd name="T77" fmla="*/ 2097 h 3027"/>
                <a:gd name="T78" fmla="*/ 468 w 2021"/>
                <a:gd name="T79" fmla="*/ 1976 h 3027"/>
                <a:gd name="T80" fmla="*/ 413 w 2021"/>
                <a:gd name="T81" fmla="*/ 1822 h 3027"/>
                <a:gd name="T82" fmla="*/ 382 w 2021"/>
                <a:gd name="T83" fmla="*/ 1658 h 3027"/>
                <a:gd name="T84" fmla="*/ 374 w 2021"/>
                <a:gd name="T85" fmla="*/ 1485 h 3027"/>
                <a:gd name="T86" fmla="*/ 390 w 2021"/>
                <a:gd name="T87" fmla="*/ 1314 h 3027"/>
                <a:gd name="T88" fmla="*/ 428 w 2021"/>
                <a:gd name="T89" fmla="*/ 1153 h 3027"/>
                <a:gd name="T90" fmla="*/ 491 w 2021"/>
                <a:gd name="T91" fmla="*/ 1002 h 3027"/>
                <a:gd name="T92" fmla="*/ 576 w 2021"/>
                <a:gd name="T93" fmla="*/ 860 h 3027"/>
                <a:gd name="T94" fmla="*/ 686 w 2021"/>
                <a:gd name="T95" fmla="*/ 729 h 3027"/>
                <a:gd name="T96" fmla="*/ 813 w 2021"/>
                <a:gd name="T97" fmla="*/ 612 h 3027"/>
                <a:gd name="T98" fmla="*/ 951 w 2021"/>
                <a:gd name="T99" fmla="*/ 518 h 3027"/>
                <a:gd name="T100" fmla="*/ 1099 w 2021"/>
                <a:gd name="T101" fmla="*/ 448 h 3027"/>
                <a:gd name="T102" fmla="*/ 1256 w 2021"/>
                <a:gd name="T103" fmla="*/ 401 h 3027"/>
                <a:gd name="T104" fmla="*/ 1423 w 2021"/>
                <a:gd name="T105" fmla="*/ 37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1" h="3027">
                  <a:moveTo>
                    <a:pt x="1510" y="375"/>
                  </a:moveTo>
                  <a:lnTo>
                    <a:pt x="1510" y="0"/>
                  </a:lnTo>
                  <a:lnTo>
                    <a:pt x="1471" y="1"/>
                  </a:lnTo>
                  <a:lnTo>
                    <a:pt x="1432" y="2"/>
                  </a:lnTo>
                  <a:lnTo>
                    <a:pt x="1394" y="4"/>
                  </a:lnTo>
                  <a:lnTo>
                    <a:pt x="1356" y="7"/>
                  </a:lnTo>
                  <a:lnTo>
                    <a:pt x="1318" y="11"/>
                  </a:lnTo>
                  <a:lnTo>
                    <a:pt x="1281" y="15"/>
                  </a:lnTo>
                  <a:lnTo>
                    <a:pt x="1244" y="21"/>
                  </a:lnTo>
                  <a:lnTo>
                    <a:pt x="1208" y="28"/>
                  </a:lnTo>
                  <a:lnTo>
                    <a:pt x="1172" y="35"/>
                  </a:lnTo>
                  <a:lnTo>
                    <a:pt x="1136" y="43"/>
                  </a:lnTo>
                  <a:lnTo>
                    <a:pt x="1101" y="52"/>
                  </a:lnTo>
                  <a:lnTo>
                    <a:pt x="1066" y="62"/>
                  </a:lnTo>
                  <a:lnTo>
                    <a:pt x="1032" y="73"/>
                  </a:lnTo>
                  <a:lnTo>
                    <a:pt x="998" y="84"/>
                  </a:lnTo>
                  <a:lnTo>
                    <a:pt x="963" y="97"/>
                  </a:lnTo>
                  <a:lnTo>
                    <a:pt x="930" y="111"/>
                  </a:lnTo>
                  <a:lnTo>
                    <a:pt x="897" y="125"/>
                  </a:lnTo>
                  <a:lnTo>
                    <a:pt x="864" y="140"/>
                  </a:lnTo>
                  <a:lnTo>
                    <a:pt x="831" y="156"/>
                  </a:lnTo>
                  <a:lnTo>
                    <a:pt x="799" y="173"/>
                  </a:lnTo>
                  <a:lnTo>
                    <a:pt x="768" y="190"/>
                  </a:lnTo>
                  <a:lnTo>
                    <a:pt x="736" y="209"/>
                  </a:lnTo>
                  <a:lnTo>
                    <a:pt x="705" y="228"/>
                  </a:lnTo>
                  <a:lnTo>
                    <a:pt x="675" y="249"/>
                  </a:lnTo>
                  <a:lnTo>
                    <a:pt x="644" y="270"/>
                  </a:lnTo>
                  <a:lnTo>
                    <a:pt x="614" y="292"/>
                  </a:lnTo>
                  <a:lnTo>
                    <a:pt x="585" y="315"/>
                  </a:lnTo>
                  <a:lnTo>
                    <a:pt x="556" y="339"/>
                  </a:lnTo>
                  <a:lnTo>
                    <a:pt x="527" y="364"/>
                  </a:lnTo>
                  <a:lnTo>
                    <a:pt x="498" y="389"/>
                  </a:lnTo>
                  <a:lnTo>
                    <a:pt x="470" y="416"/>
                  </a:lnTo>
                  <a:lnTo>
                    <a:pt x="442" y="443"/>
                  </a:lnTo>
                  <a:lnTo>
                    <a:pt x="415" y="471"/>
                  </a:lnTo>
                  <a:lnTo>
                    <a:pt x="389" y="499"/>
                  </a:lnTo>
                  <a:lnTo>
                    <a:pt x="363" y="528"/>
                  </a:lnTo>
                  <a:lnTo>
                    <a:pt x="338" y="557"/>
                  </a:lnTo>
                  <a:lnTo>
                    <a:pt x="314" y="586"/>
                  </a:lnTo>
                  <a:lnTo>
                    <a:pt x="292" y="616"/>
                  </a:lnTo>
                  <a:lnTo>
                    <a:pt x="270" y="645"/>
                  </a:lnTo>
                  <a:lnTo>
                    <a:pt x="249" y="676"/>
                  </a:lnTo>
                  <a:lnTo>
                    <a:pt x="228" y="707"/>
                  </a:lnTo>
                  <a:lnTo>
                    <a:pt x="209" y="738"/>
                  </a:lnTo>
                  <a:lnTo>
                    <a:pt x="190" y="769"/>
                  </a:lnTo>
                  <a:lnTo>
                    <a:pt x="173" y="801"/>
                  </a:lnTo>
                  <a:lnTo>
                    <a:pt x="156" y="833"/>
                  </a:lnTo>
                  <a:lnTo>
                    <a:pt x="140" y="866"/>
                  </a:lnTo>
                  <a:lnTo>
                    <a:pt x="125" y="899"/>
                  </a:lnTo>
                  <a:lnTo>
                    <a:pt x="111" y="932"/>
                  </a:lnTo>
                  <a:lnTo>
                    <a:pt x="97" y="966"/>
                  </a:lnTo>
                  <a:lnTo>
                    <a:pt x="84" y="1000"/>
                  </a:lnTo>
                  <a:lnTo>
                    <a:pt x="73" y="1034"/>
                  </a:lnTo>
                  <a:lnTo>
                    <a:pt x="62" y="1069"/>
                  </a:lnTo>
                  <a:lnTo>
                    <a:pt x="52" y="1104"/>
                  </a:lnTo>
                  <a:lnTo>
                    <a:pt x="43" y="1139"/>
                  </a:lnTo>
                  <a:lnTo>
                    <a:pt x="35" y="1175"/>
                  </a:lnTo>
                  <a:lnTo>
                    <a:pt x="28" y="1211"/>
                  </a:lnTo>
                  <a:lnTo>
                    <a:pt x="21" y="1247"/>
                  </a:lnTo>
                  <a:lnTo>
                    <a:pt x="16" y="1284"/>
                  </a:lnTo>
                  <a:lnTo>
                    <a:pt x="11" y="1321"/>
                  </a:lnTo>
                  <a:lnTo>
                    <a:pt x="7" y="1359"/>
                  </a:lnTo>
                  <a:lnTo>
                    <a:pt x="4" y="1397"/>
                  </a:lnTo>
                  <a:lnTo>
                    <a:pt x="2" y="1436"/>
                  </a:lnTo>
                  <a:lnTo>
                    <a:pt x="1" y="1474"/>
                  </a:lnTo>
                  <a:lnTo>
                    <a:pt x="0" y="1514"/>
                  </a:lnTo>
                  <a:lnTo>
                    <a:pt x="1" y="1552"/>
                  </a:lnTo>
                  <a:lnTo>
                    <a:pt x="2" y="1591"/>
                  </a:lnTo>
                  <a:lnTo>
                    <a:pt x="3" y="1610"/>
                  </a:lnTo>
                  <a:lnTo>
                    <a:pt x="4" y="1629"/>
                  </a:lnTo>
                  <a:lnTo>
                    <a:pt x="7" y="1667"/>
                  </a:lnTo>
                  <a:lnTo>
                    <a:pt x="11" y="1705"/>
                  </a:lnTo>
                  <a:lnTo>
                    <a:pt x="16" y="1742"/>
                  </a:lnTo>
                  <a:lnTo>
                    <a:pt x="21" y="1779"/>
                  </a:lnTo>
                  <a:lnTo>
                    <a:pt x="28" y="1815"/>
                  </a:lnTo>
                  <a:lnTo>
                    <a:pt x="31" y="1833"/>
                  </a:lnTo>
                  <a:lnTo>
                    <a:pt x="35" y="1851"/>
                  </a:lnTo>
                  <a:lnTo>
                    <a:pt x="39" y="1869"/>
                  </a:lnTo>
                  <a:lnTo>
                    <a:pt x="43" y="1887"/>
                  </a:lnTo>
                  <a:lnTo>
                    <a:pt x="52" y="1922"/>
                  </a:lnTo>
                  <a:lnTo>
                    <a:pt x="57" y="1940"/>
                  </a:lnTo>
                  <a:lnTo>
                    <a:pt x="62" y="1958"/>
                  </a:lnTo>
                  <a:lnTo>
                    <a:pt x="67" y="1975"/>
                  </a:lnTo>
                  <a:lnTo>
                    <a:pt x="73" y="1992"/>
                  </a:lnTo>
                  <a:lnTo>
                    <a:pt x="84" y="2027"/>
                  </a:lnTo>
                  <a:lnTo>
                    <a:pt x="97" y="2061"/>
                  </a:lnTo>
                  <a:lnTo>
                    <a:pt x="111" y="2095"/>
                  </a:lnTo>
                  <a:lnTo>
                    <a:pt x="125" y="2128"/>
                  </a:lnTo>
                  <a:lnTo>
                    <a:pt x="140" y="2161"/>
                  </a:lnTo>
                  <a:lnTo>
                    <a:pt x="147" y="2177"/>
                  </a:lnTo>
                  <a:lnTo>
                    <a:pt x="156" y="2193"/>
                  </a:lnTo>
                  <a:lnTo>
                    <a:pt x="173" y="2225"/>
                  </a:lnTo>
                  <a:lnTo>
                    <a:pt x="190" y="2257"/>
                  </a:lnTo>
                  <a:lnTo>
                    <a:pt x="209" y="2288"/>
                  </a:lnTo>
                  <a:lnTo>
                    <a:pt x="228" y="2319"/>
                  </a:lnTo>
                  <a:lnTo>
                    <a:pt x="249" y="2351"/>
                  </a:lnTo>
                  <a:lnTo>
                    <a:pt x="259" y="2365"/>
                  </a:lnTo>
                  <a:lnTo>
                    <a:pt x="270" y="2381"/>
                  </a:lnTo>
                  <a:lnTo>
                    <a:pt x="280" y="2395"/>
                  </a:lnTo>
                  <a:lnTo>
                    <a:pt x="292" y="2411"/>
                  </a:lnTo>
                  <a:lnTo>
                    <a:pt x="314" y="2440"/>
                  </a:lnTo>
                  <a:lnTo>
                    <a:pt x="326" y="2455"/>
                  </a:lnTo>
                  <a:lnTo>
                    <a:pt x="338" y="2470"/>
                  </a:lnTo>
                  <a:lnTo>
                    <a:pt x="350" y="2484"/>
                  </a:lnTo>
                  <a:lnTo>
                    <a:pt x="363" y="2499"/>
                  </a:lnTo>
                  <a:lnTo>
                    <a:pt x="389" y="2528"/>
                  </a:lnTo>
                  <a:lnTo>
                    <a:pt x="415" y="2556"/>
                  </a:lnTo>
                  <a:lnTo>
                    <a:pt x="442" y="2584"/>
                  </a:lnTo>
                  <a:lnTo>
                    <a:pt x="470" y="2611"/>
                  </a:lnTo>
                  <a:lnTo>
                    <a:pt x="498" y="2637"/>
                  </a:lnTo>
                  <a:lnTo>
                    <a:pt x="527" y="2663"/>
                  </a:lnTo>
                  <a:lnTo>
                    <a:pt x="556" y="2688"/>
                  </a:lnTo>
                  <a:lnTo>
                    <a:pt x="585" y="2711"/>
                  </a:lnTo>
                  <a:lnTo>
                    <a:pt x="614" y="2734"/>
                  </a:lnTo>
                  <a:lnTo>
                    <a:pt x="644" y="2756"/>
                  </a:lnTo>
                  <a:lnTo>
                    <a:pt x="675" y="2778"/>
                  </a:lnTo>
                  <a:lnTo>
                    <a:pt x="705" y="2798"/>
                  </a:lnTo>
                  <a:lnTo>
                    <a:pt x="736" y="2817"/>
                  </a:lnTo>
                  <a:lnTo>
                    <a:pt x="768" y="2836"/>
                  </a:lnTo>
                  <a:lnTo>
                    <a:pt x="799" y="2854"/>
                  </a:lnTo>
                  <a:lnTo>
                    <a:pt x="831" y="2870"/>
                  </a:lnTo>
                  <a:lnTo>
                    <a:pt x="864" y="2887"/>
                  </a:lnTo>
                  <a:lnTo>
                    <a:pt x="897" y="2902"/>
                  </a:lnTo>
                  <a:lnTo>
                    <a:pt x="930" y="2916"/>
                  </a:lnTo>
                  <a:lnTo>
                    <a:pt x="963" y="2929"/>
                  </a:lnTo>
                  <a:lnTo>
                    <a:pt x="998" y="2942"/>
                  </a:lnTo>
                  <a:lnTo>
                    <a:pt x="1032" y="2953"/>
                  </a:lnTo>
                  <a:lnTo>
                    <a:pt x="1066" y="2964"/>
                  </a:lnTo>
                  <a:lnTo>
                    <a:pt x="1101" y="2974"/>
                  </a:lnTo>
                  <a:lnTo>
                    <a:pt x="1136" y="2983"/>
                  </a:lnTo>
                  <a:lnTo>
                    <a:pt x="1172" y="2992"/>
                  </a:lnTo>
                  <a:lnTo>
                    <a:pt x="1208" y="2999"/>
                  </a:lnTo>
                  <a:lnTo>
                    <a:pt x="1244" y="3006"/>
                  </a:lnTo>
                  <a:lnTo>
                    <a:pt x="1281" y="3011"/>
                  </a:lnTo>
                  <a:lnTo>
                    <a:pt x="1318" y="3016"/>
                  </a:lnTo>
                  <a:lnTo>
                    <a:pt x="1356" y="3020"/>
                  </a:lnTo>
                  <a:lnTo>
                    <a:pt x="1394" y="3023"/>
                  </a:lnTo>
                  <a:lnTo>
                    <a:pt x="1432" y="3025"/>
                  </a:lnTo>
                  <a:lnTo>
                    <a:pt x="1471" y="3027"/>
                  </a:lnTo>
                  <a:lnTo>
                    <a:pt x="1510" y="3027"/>
                  </a:lnTo>
                  <a:lnTo>
                    <a:pt x="1518" y="3027"/>
                  </a:lnTo>
                  <a:lnTo>
                    <a:pt x="1527" y="3027"/>
                  </a:lnTo>
                  <a:lnTo>
                    <a:pt x="1544" y="3027"/>
                  </a:lnTo>
                  <a:lnTo>
                    <a:pt x="1561" y="3026"/>
                  </a:lnTo>
                  <a:lnTo>
                    <a:pt x="1578" y="3026"/>
                  </a:lnTo>
                  <a:lnTo>
                    <a:pt x="1594" y="3025"/>
                  </a:lnTo>
                  <a:lnTo>
                    <a:pt x="1611" y="3024"/>
                  </a:lnTo>
                  <a:lnTo>
                    <a:pt x="1644" y="3022"/>
                  </a:lnTo>
                  <a:lnTo>
                    <a:pt x="1660" y="3020"/>
                  </a:lnTo>
                  <a:lnTo>
                    <a:pt x="1677" y="3018"/>
                  </a:lnTo>
                  <a:lnTo>
                    <a:pt x="1710" y="3015"/>
                  </a:lnTo>
                  <a:lnTo>
                    <a:pt x="1742" y="3011"/>
                  </a:lnTo>
                  <a:lnTo>
                    <a:pt x="1774" y="3006"/>
                  </a:lnTo>
                  <a:lnTo>
                    <a:pt x="1806" y="3000"/>
                  </a:lnTo>
                  <a:lnTo>
                    <a:pt x="1837" y="2994"/>
                  </a:lnTo>
                  <a:lnTo>
                    <a:pt x="1845" y="2992"/>
                  </a:lnTo>
                  <a:lnTo>
                    <a:pt x="1849" y="2991"/>
                  </a:lnTo>
                  <a:lnTo>
                    <a:pt x="1853" y="2990"/>
                  </a:lnTo>
                  <a:lnTo>
                    <a:pt x="1869" y="2987"/>
                  </a:lnTo>
                  <a:lnTo>
                    <a:pt x="1884" y="2983"/>
                  </a:lnTo>
                  <a:lnTo>
                    <a:pt x="1900" y="2980"/>
                  </a:lnTo>
                  <a:lnTo>
                    <a:pt x="1915" y="2975"/>
                  </a:lnTo>
                  <a:lnTo>
                    <a:pt x="1923" y="2973"/>
                  </a:lnTo>
                  <a:lnTo>
                    <a:pt x="1930" y="2971"/>
                  </a:lnTo>
                  <a:lnTo>
                    <a:pt x="1946" y="2967"/>
                  </a:lnTo>
                  <a:lnTo>
                    <a:pt x="1953" y="2964"/>
                  </a:lnTo>
                  <a:lnTo>
                    <a:pt x="1961" y="2963"/>
                  </a:lnTo>
                  <a:lnTo>
                    <a:pt x="1976" y="2958"/>
                  </a:lnTo>
                  <a:lnTo>
                    <a:pt x="1991" y="2953"/>
                  </a:lnTo>
                  <a:lnTo>
                    <a:pt x="2021" y="2943"/>
                  </a:lnTo>
                  <a:lnTo>
                    <a:pt x="1895" y="2589"/>
                  </a:lnTo>
                  <a:lnTo>
                    <a:pt x="1872" y="2597"/>
                  </a:lnTo>
                  <a:lnTo>
                    <a:pt x="1850" y="2604"/>
                  </a:lnTo>
                  <a:lnTo>
                    <a:pt x="1838" y="2607"/>
                  </a:lnTo>
                  <a:lnTo>
                    <a:pt x="1827" y="2610"/>
                  </a:lnTo>
                  <a:lnTo>
                    <a:pt x="1804" y="2617"/>
                  </a:lnTo>
                  <a:lnTo>
                    <a:pt x="1791" y="2619"/>
                  </a:lnTo>
                  <a:lnTo>
                    <a:pt x="1785" y="2621"/>
                  </a:lnTo>
                  <a:lnTo>
                    <a:pt x="1780" y="2622"/>
                  </a:lnTo>
                  <a:lnTo>
                    <a:pt x="1756" y="2628"/>
                  </a:lnTo>
                  <a:lnTo>
                    <a:pt x="1744" y="2630"/>
                  </a:lnTo>
                  <a:lnTo>
                    <a:pt x="1733" y="2632"/>
                  </a:lnTo>
                  <a:lnTo>
                    <a:pt x="1709" y="2637"/>
                  </a:lnTo>
                  <a:lnTo>
                    <a:pt x="1684" y="2640"/>
                  </a:lnTo>
                  <a:lnTo>
                    <a:pt x="1660" y="2643"/>
                  </a:lnTo>
                  <a:lnTo>
                    <a:pt x="1635" y="2646"/>
                  </a:lnTo>
                  <a:lnTo>
                    <a:pt x="1611" y="2649"/>
                  </a:lnTo>
                  <a:lnTo>
                    <a:pt x="1586" y="2650"/>
                  </a:lnTo>
                  <a:lnTo>
                    <a:pt x="1561" y="2652"/>
                  </a:lnTo>
                  <a:lnTo>
                    <a:pt x="1535" y="2653"/>
                  </a:lnTo>
                  <a:lnTo>
                    <a:pt x="1510" y="2653"/>
                  </a:lnTo>
                  <a:lnTo>
                    <a:pt x="1480" y="2652"/>
                  </a:lnTo>
                  <a:lnTo>
                    <a:pt x="1451" y="2651"/>
                  </a:lnTo>
                  <a:lnTo>
                    <a:pt x="1423" y="2650"/>
                  </a:lnTo>
                  <a:lnTo>
                    <a:pt x="1394" y="2648"/>
                  </a:lnTo>
                  <a:lnTo>
                    <a:pt x="1366" y="2644"/>
                  </a:lnTo>
                  <a:lnTo>
                    <a:pt x="1338" y="2641"/>
                  </a:lnTo>
                  <a:lnTo>
                    <a:pt x="1310" y="2637"/>
                  </a:lnTo>
                  <a:lnTo>
                    <a:pt x="1283" y="2632"/>
                  </a:lnTo>
                  <a:lnTo>
                    <a:pt x="1256" y="2626"/>
                  </a:lnTo>
                  <a:lnTo>
                    <a:pt x="1229" y="2620"/>
                  </a:lnTo>
                  <a:lnTo>
                    <a:pt x="1202" y="2613"/>
                  </a:lnTo>
                  <a:lnTo>
                    <a:pt x="1176" y="2606"/>
                  </a:lnTo>
                  <a:lnTo>
                    <a:pt x="1150" y="2597"/>
                  </a:lnTo>
                  <a:lnTo>
                    <a:pt x="1124" y="2589"/>
                  </a:lnTo>
                  <a:lnTo>
                    <a:pt x="1099" y="2579"/>
                  </a:lnTo>
                  <a:lnTo>
                    <a:pt x="1074" y="2569"/>
                  </a:lnTo>
                  <a:lnTo>
                    <a:pt x="1048" y="2558"/>
                  </a:lnTo>
                  <a:lnTo>
                    <a:pt x="1024" y="2547"/>
                  </a:lnTo>
                  <a:lnTo>
                    <a:pt x="999" y="2534"/>
                  </a:lnTo>
                  <a:lnTo>
                    <a:pt x="975" y="2522"/>
                  </a:lnTo>
                  <a:lnTo>
                    <a:pt x="951" y="2509"/>
                  </a:lnTo>
                  <a:lnTo>
                    <a:pt x="927" y="2495"/>
                  </a:lnTo>
                  <a:lnTo>
                    <a:pt x="904" y="2480"/>
                  </a:lnTo>
                  <a:lnTo>
                    <a:pt x="881" y="2465"/>
                  </a:lnTo>
                  <a:lnTo>
                    <a:pt x="858" y="2449"/>
                  </a:lnTo>
                  <a:lnTo>
                    <a:pt x="836" y="2432"/>
                  </a:lnTo>
                  <a:lnTo>
                    <a:pt x="813" y="2415"/>
                  </a:lnTo>
                  <a:lnTo>
                    <a:pt x="792" y="2397"/>
                  </a:lnTo>
                  <a:lnTo>
                    <a:pt x="770" y="2379"/>
                  </a:lnTo>
                  <a:lnTo>
                    <a:pt x="748" y="2359"/>
                  </a:lnTo>
                  <a:lnTo>
                    <a:pt x="727" y="2339"/>
                  </a:lnTo>
                  <a:lnTo>
                    <a:pt x="707" y="2319"/>
                  </a:lnTo>
                  <a:lnTo>
                    <a:pt x="686" y="2298"/>
                  </a:lnTo>
                  <a:lnTo>
                    <a:pt x="666" y="2277"/>
                  </a:lnTo>
                  <a:lnTo>
                    <a:pt x="647" y="2255"/>
                  </a:lnTo>
                  <a:lnTo>
                    <a:pt x="628" y="2234"/>
                  </a:lnTo>
                  <a:lnTo>
                    <a:pt x="610" y="2211"/>
                  </a:lnTo>
                  <a:lnTo>
                    <a:pt x="593" y="2189"/>
                  </a:lnTo>
                  <a:lnTo>
                    <a:pt x="576" y="2166"/>
                  </a:lnTo>
                  <a:lnTo>
                    <a:pt x="561" y="2144"/>
                  </a:lnTo>
                  <a:lnTo>
                    <a:pt x="545" y="2120"/>
                  </a:lnTo>
                  <a:lnTo>
                    <a:pt x="538" y="2109"/>
                  </a:lnTo>
                  <a:lnTo>
                    <a:pt x="531" y="2097"/>
                  </a:lnTo>
                  <a:lnTo>
                    <a:pt x="517" y="2073"/>
                  </a:lnTo>
                  <a:lnTo>
                    <a:pt x="504" y="2050"/>
                  </a:lnTo>
                  <a:lnTo>
                    <a:pt x="491" y="2025"/>
                  </a:lnTo>
                  <a:lnTo>
                    <a:pt x="479" y="2001"/>
                  </a:lnTo>
                  <a:lnTo>
                    <a:pt x="473" y="1988"/>
                  </a:lnTo>
                  <a:lnTo>
                    <a:pt x="468" y="1976"/>
                  </a:lnTo>
                  <a:lnTo>
                    <a:pt x="457" y="1951"/>
                  </a:lnTo>
                  <a:lnTo>
                    <a:pt x="447" y="1926"/>
                  </a:lnTo>
                  <a:lnTo>
                    <a:pt x="438" y="1900"/>
                  </a:lnTo>
                  <a:lnTo>
                    <a:pt x="428" y="1874"/>
                  </a:lnTo>
                  <a:lnTo>
                    <a:pt x="421" y="1848"/>
                  </a:lnTo>
                  <a:lnTo>
                    <a:pt x="413" y="1822"/>
                  </a:lnTo>
                  <a:lnTo>
                    <a:pt x="406" y="1795"/>
                  </a:lnTo>
                  <a:lnTo>
                    <a:pt x="400" y="1768"/>
                  </a:lnTo>
                  <a:lnTo>
                    <a:pt x="395" y="1741"/>
                  </a:lnTo>
                  <a:lnTo>
                    <a:pt x="390" y="1713"/>
                  </a:lnTo>
                  <a:lnTo>
                    <a:pt x="385" y="1686"/>
                  </a:lnTo>
                  <a:lnTo>
                    <a:pt x="382" y="1658"/>
                  </a:lnTo>
                  <a:lnTo>
                    <a:pt x="379" y="1630"/>
                  </a:lnTo>
                  <a:lnTo>
                    <a:pt x="377" y="1601"/>
                  </a:lnTo>
                  <a:lnTo>
                    <a:pt x="375" y="1573"/>
                  </a:lnTo>
                  <a:lnTo>
                    <a:pt x="374" y="1543"/>
                  </a:lnTo>
                  <a:lnTo>
                    <a:pt x="374" y="1514"/>
                  </a:lnTo>
                  <a:lnTo>
                    <a:pt x="374" y="1485"/>
                  </a:lnTo>
                  <a:lnTo>
                    <a:pt x="375" y="1455"/>
                  </a:lnTo>
                  <a:lnTo>
                    <a:pt x="377" y="1427"/>
                  </a:lnTo>
                  <a:lnTo>
                    <a:pt x="379" y="1398"/>
                  </a:lnTo>
                  <a:lnTo>
                    <a:pt x="382" y="1370"/>
                  </a:lnTo>
                  <a:lnTo>
                    <a:pt x="385" y="1342"/>
                  </a:lnTo>
                  <a:lnTo>
                    <a:pt x="390" y="1314"/>
                  </a:lnTo>
                  <a:lnTo>
                    <a:pt x="395" y="1287"/>
                  </a:lnTo>
                  <a:lnTo>
                    <a:pt x="400" y="1259"/>
                  </a:lnTo>
                  <a:lnTo>
                    <a:pt x="406" y="1232"/>
                  </a:lnTo>
                  <a:lnTo>
                    <a:pt x="413" y="1206"/>
                  </a:lnTo>
                  <a:lnTo>
                    <a:pt x="421" y="1179"/>
                  </a:lnTo>
                  <a:lnTo>
                    <a:pt x="428" y="1153"/>
                  </a:lnTo>
                  <a:lnTo>
                    <a:pt x="438" y="1127"/>
                  </a:lnTo>
                  <a:lnTo>
                    <a:pt x="447" y="1101"/>
                  </a:lnTo>
                  <a:lnTo>
                    <a:pt x="457" y="1076"/>
                  </a:lnTo>
                  <a:lnTo>
                    <a:pt x="468" y="1051"/>
                  </a:lnTo>
                  <a:lnTo>
                    <a:pt x="479" y="1026"/>
                  </a:lnTo>
                  <a:lnTo>
                    <a:pt x="491" y="1002"/>
                  </a:lnTo>
                  <a:lnTo>
                    <a:pt x="504" y="978"/>
                  </a:lnTo>
                  <a:lnTo>
                    <a:pt x="517" y="954"/>
                  </a:lnTo>
                  <a:lnTo>
                    <a:pt x="531" y="930"/>
                  </a:lnTo>
                  <a:lnTo>
                    <a:pt x="545" y="906"/>
                  </a:lnTo>
                  <a:lnTo>
                    <a:pt x="561" y="884"/>
                  </a:lnTo>
                  <a:lnTo>
                    <a:pt x="576" y="860"/>
                  </a:lnTo>
                  <a:lnTo>
                    <a:pt x="593" y="838"/>
                  </a:lnTo>
                  <a:lnTo>
                    <a:pt x="610" y="816"/>
                  </a:lnTo>
                  <a:lnTo>
                    <a:pt x="628" y="794"/>
                  </a:lnTo>
                  <a:lnTo>
                    <a:pt x="647" y="772"/>
                  </a:lnTo>
                  <a:lnTo>
                    <a:pt x="666" y="750"/>
                  </a:lnTo>
                  <a:lnTo>
                    <a:pt x="686" y="729"/>
                  </a:lnTo>
                  <a:lnTo>
                    <a:pt x="707" y="708"/>
                  </a:lnTo>
                  <a:lnTo>
                    <a:pt x="727" y="688"/>
                  </a:lnTo>
                  <a:lnTo>
                    <a:pt x="748" y="668"/>
                  </a:lnTo>
                  <a:lnTo>
                    <a:pt x="770" y="649"/>
                  </a:lnTo>
                  <a:lnTo>
                    <a:pt x="792" y="630"/>
                  </a:lnTo>
                  <a:lnTo>
                    <a:pt x="813" y="612"/>
                  </a:lnTo>
                  <a:lnTo>
                    <a:pt x="836" y="595"/>
                  </a:lnTo>
                  <a:lnTo>
                    <a:pt x="858" y="578"/>
                  </a:lnTo>
                  <a:lnTo>
                    <a:pt x="881" y="562"/>
                  </a:lnTo>
                  <a:lnTo>
                    <a:pt x="904" y="547"/>
                  </a:lnTo>
                  <a:lnTo>
                    <a:pt x="927" y="532"/>
                  </a:lnTo>
                  <a:lnTo>
                    <a:pt x="951" y="518"/>
                  </a:lnTo>
                  <a:lnTo>
                    <a:pt x="975" y="505"/>
                  </a:lnTo>
                  <a:lnTo>
                    <a:pt x="999" y="492"/>
                  </a:lnTo>
                  <a:lnTo>
                    <a:pt x="1024" y="480"/>
                  </a:lnTo>
                  <a:lnTo>
                    <a:pt x="1048" y="469"/>
                  </a:lnTo>
                  <a:lnTo>
                    <a:pt x="1074" y="458"/>
                  </a:lnTo>
                  <a:lnTo>
                    <a:pt x="1099" y="448"/>
                  </a:lnTo>
                  <a:lnTo>
                    <a:pt x="1124" y="439"/>
                  </a:lnTo>
                  <a:lnTo>
                    <a:pt x="1150" y="430"/>
                  </a:lnTo>
                  <a:lnTo>
                    <a:pt x="1176" y="422"/>
                  </a:lnTo>
                  <a:lnTo>
                    <a:pt x="1202" y="414"/>
                  </a:lnTo>
                  <a:lnTo>
                    <a:pt x="1229" y="407"/>
                  </a:lnTo>
                  <a:lnTo>
                    <a:pt x="1256" y="401"/>
                  </a:lnTo>
                  <a:lnTo>
                    <a:pt x="1283" y="396"/>
                  </a:lnTo>
                  <a:lnTo>
                    <a:pt x="1310" y="391"/>
                  </a:lnTo>
                  <a:lnTo>
                    <a:pt x="1338" y="386"/>
                  </a:lnTo>
                  <a:lnTo>
                    <a:pt x="1366" y="383"/>
                  </a:lnTo>
                  <a:lnTo>
                    <a:pt x="1394" y="380"/>
                  </a:lnTo>
                  <a:lnTo>
                    <a:pt x="1423" y="378"/>
                  </a:lnTo>
                  <a:lnTo>
                    <a:pt x="1451" y="376"/>
                  </a:lnTo>
                  <a:lnTo>
                    <a:pt x="1480" y="375"/>
                  </a:lnTo>
                  <a:lnTo>
                    <a:pt x="1510" y="375"/>
                  </a:lnTo>
                  <a:close/>
                </a:path>
              </a:pathLst>
            </a:custGeom>
            <a:solidFill>
              <a:srgbClr val="62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95CBDB3E-32D8-07EE-A923-521E660B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2076450"/>
              <a:ext cx="2624138" cy="3616325"/>
            </a:xfrm>
            <a:custGeom>
              <a:avLst/>
              <a:gdLst>
                <a:gd name="T0" fmla="*/ 567 w 1653"/>
                <a:gd name="T1" fmla="*/ 1023 h 2278"/>
                <a:gd name="T2" fmla="*/ 610 w 1653"/>
                <a:gd name="T3" fmla="*/ 890 h 2278"/>
                <a:gd name="T4" fmla="*/ 686 w 1653"/>
                <a:gd name="T5" fmla="*/ 771 h 2278"/>
                <a:gd name="T6" fmla="*/ 792 w 1653"/>
                <a:gd name="T7" fmla="*/ 670 h 2278"/>
                <a:gd name="T8" fmla="*/ 913 w 1653"/>
                <a:gd name="T9" fmla="*/ 600 h 2278"/>
                <a:gd name="T10" fmla="*/ 1048 w 1653"/>
                <a:gd name="T11" fmla="*/ 564 h 2278"/>
                <a:gd name="T12" fmla="*/ 1106 w 1653"/>
                <a:gd name="T13" fmla="*/ 0 h 2278"/>
                <a:gd name="T14" fmla="*/ 964 w 1653"/>
                <a:gd name="T15" fmla="*/ 11 h 2278"/>
                <a:gd name="T16" fmla="*/ 828 w 1653"/>
                <a:gd name="T17" fmla="*/ 39 h 2278"/>
                <a:gd name="T18" fmla="*/ 700 w 1653"/>
                <a:gd name="T19" fmla="*/ 83 h 2278"/>
                <a:gd name="T20" fmla="*/ 577 w 1653"/>
                <a:gd name="T21" fmla="*/ 143 h 2278"/>
                <a:gd name="T22" fmla="*/ 462 w 1653"/>
                <a:gd name="T23" fmla="*/ 220 h 2278"/>
                <a:gd name="T24" fmla="*/ 353 w 1653"/>
                <a:gd name="T25" fmla="*/ 313 h 2278"/>
                <a:gd name="T26" fmla="*/ 254 w 1653"/>
                <a:gd name="T27" fmla="*/ 419 h 2278"/>
                <a:gd name="T28" fmla="*/ 171 w 1653"/>
                <a:gd name="T29" fmla="*/ 531 h 2278"/>
                <a:gd name="T30" fmla="*/ 105 w 1653"/>
                <a:gd name="T31" fmla="*/ 651 h 2278"/>
                <a:gd name="T32" fmla="*/ 54 w 1653"/>
                <a:gd name="T33" fmla="*/ 778 h 2278"/>
                <a:gd name="T34" fmla="*/ 21 w 1653"/>
                <a:gd name="T35" fmla="*/ 912 h 2278"/>
                <a:gd name="T36" fmla="*/ 3 w 1653"/>
                <a:gd name="T37" fmla="*/ 1052 h 2278"/>
                <a:gd name="T38" fmla="*/ 1 w 1653"/>
                <a:gd name="T39" fmla="*/ 1198 h 2278"/>
                <a:gd name="T40" fmla="*/ 16 w 1653"/>
                <a:gd name="T41" fmla="*/ 1338 h 2278"/>
                <a:gd name="T42" fmla="*/ 47 w 1653"/>
                <a:gd name="T43" fmla="*/ 1473 h 2278"/>
                <a:gd name="T44" fmla="*/ 94 w 1653"/>
                <a:gd name="T45" fmla="*/ 1601 h 2278"/>
                <a:gd name="T46" fmla="*/ 143 w 1653"/>
                <a:gd name="T47" fmla="*/ 1698 h 2278"/>
                <a:gd name="T48" fmla="*/ 202 w 1653"/>
                <a:gd name="T49" fmla="*/ 1791 h 2278"/>
                <a:gd name="T50" fmla="*/ 292 w 1653"/>
                <a:gd name="T51" fmla="*/ 1902 h 2278"/>
                <a:gd name="T52" fmla="*/ 396 w 1653"/>
                <a:gd name="T53" fmla="*/ 2004 h 2278"/>
                <a:gd name="T54" fmla="*/ 507 w 1653"/>
                <a:gd name="T55" fmla="*/ 2090 h 2278"/>
                <a:gd name="T56" fmla="*/ 625 w 1653"/>
                <a:gd name="T57" fmla="*/ 2159 h 2278"/>
                <a:gd name="T58" fmla="*/ 750 w 1653"/>
                <a:gd name="T59" fmla="*/ 2214 h 2278"/>
                <a:gd name="T60" fmla="*/ 882 w 1653"/>
                <a:gd name="T61" fmla="*/ 2251 h 2278"/>
                <a:gd name="T62" fmla="*/ 1020 w 1653"/>
                <a:gd name="T63" fmla="*/ 2273 h 2278"/>
                <a:gd name="T64" fmla="*/ 1161 w 1653"/>
                <a:gd name="T65" fmla="*/ 2278 h 2278"/>
                <a:gd name="T66" fmla="*/ 1286 w 1653"/>
                <a:gd name="T67" fmla="*/ 2268 h 2278"/>
                <a:gd name="T68" fmla="*/ 1382 w 1653"/>
                <a:gd name="T69" fmla="*/ 2253 h 2278"/>
                <a:gd name="T70" fmla="*/ 1453 w 1653"/>
                <a:gd name="T71" fmla="*/ 2235 h 2278"/>
                <a:gd name="T72" fmla="*/ 1538 w 1653"/>
                <a:gd name="T73" fmla="*/ 2208 h 2278"/>
                <a:gd name="T74" fmla="*/ 1620 w 1653"/>
                <a:gd name="T75" fmla="*/ 2173 h 2278"/>
                <a:gd name="T76" fmla="*/ 1367 w 1653"/>
                <a:gd name="T77" fmla="*/ 1675 h 2278"/>
                <a:gd name="T78" fmla="*/ 1262 w 1653"/>
                <a:gd name="T79" fmla="*/ 1708 h 2278"/>
                <a:gd name="T80" fmla="*/ 1188 w 1653"/>
                <a:gd name="T81" fmla="*/ 1719 h 2278"/>
                <a:gd name="T82" fmla="*/ 1137 w 1653"/>
                <a:gd name="T83" fmla="*/ 1721 h 2278"/>
                <a:gd name="T84" fmla="*/ 1049 w 1653"/>
                <a:gd name="T85" fmla="*/ 1715 h 2278"/>
                <a:gd name="T86" fmla="*/ 939 w 1653"/>
                <a:gd name="T87" fmla="*/ 1688 h 2278"/>
                <a:gd name="T88" fmla="*/ 815 w 1653"/>
                <a:gd name="T89" fmla="*/ 1625 h 2278"/>
                <a:gd name="T90" fmla="*/ 726 w 1653"/>
                <a:gd name="T91" fmla="*/ 1551 h 2278"/>
                <a:gd name="T92" fmla="*/ 660 w 1653"/>
                <a:gd name="T93" fmla="*/ 1472 h 2278"/>
                <a:gd name="T94" fmla="*/ 622 w 1653"/>
                <a:gd name="T95" fmla="*/ 1413 h 2278"/>
                <a:gd name="T96" fmla="*/ 593 w 1653"/>
                <a:gd name="T97" fmla="*/ 1350 h 2278"/>
                <a:gd name="T98" fmla="*/ 567 w 1653"/>
                <a:gd name="T99" fmla="*/ 1255 h 2278"/>
                <a:gd name="T100" fmla="*/ 558 w 1653"/>
                <a:gd name="T101" fmla="*/ 118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3" h="2278">
                  <a:moveTo>
                    <a:pt x="556" y="1139"/>
                  </a:moveTo>
                  <a:lnTo>
                    <a:pt x="557" y="1109"/>
                  </a:lnTo>
                  <a:lnTo>
                    <a:pt x="559" y="1080"/>
                  </a:lnTo>
                  <a:lnTo>
                    <a:pt x="562" y="1051"/>
                  </a:lnTo>
                  <a:lnTo>
                    <a:pt x="567" y="1023"/>
                  </a:lnTo>
                  <a:lnTo>
                    <a:pt x="572" y="995"/>
                  </a:lnTo>
                  <a:lnTo>
                    <a:pt x="580" y="968"/>
                  </a:lnTo>
                  <a:lnTo>
                    <a:pt x="588" y="941"/>
                  </a:lnTo>
                  <a:lnTo>
                    <a:pt x="599" y="916"/>
                  </a:lnTo>
                  <a:lnTo>
                    <a:pt x="610" y="890"/>
                  </a:lnTo>
                  <a:lnTo>
                    <a:pt x="622" y="865"/>
                  </a:lnTo>
                  <a:lnTo>
                    <a:pt x="636" y="841"/>
                  </a:lnTo>
                  <a:lnTo>
                    <a:pt x="652" y="817"/>
                  </a:lnTo>
                  <a:lnTo>
                    <a:pt x="668" y="794"/>
                  </a:lnTo>
                  <a:lnTo>
                    <a:pt x="686" y="771"/>
                  </a:lnTo>
                  <a:lnTo>
                    <a:pt x="705" y="749"/>
                  </a:lnTo>
                  <a:lnTo>
                    <a:pt x="726" y="728"/>
                  </a:lnTo>
                  <a:lnTo>
                    <a:pt x="747" y="707"/>
                  </a:lnTo>
                  <a:lnTo>
                    <a:pt x="769" y="688"/>
                  </a:lnTo>
                  <a:lnTo>
                    <a:pt x="792" y="670"/>
                  </a:lnTo>
                  <a:lnTo>
                    <a:pt x="815" y="653"/>
                  </a:lnTo>
                  <a:lnTo>
                    <a:pt x="839" y="638"/>
                  </a:lnTo>
                  <a:lnTo>
                    <a:pt x="863" y="624"/>
                  </a:lnTo>
                  <a:lnTo>
                    <a:pt x="888" y="611"/>
                  </a:lnTo>
                  <a:lnTo>
                    <a:pt x="913" y="600"/>
                  </a:lnTo>
                  <a:lnTo>
                    <a:pt x="939" y="590"/>
                  </a:lnTo>
                  <a:lnTo>
                    <a:pt x="966" y="582"/>
                  </a:lnTo>
                  <a:lnTo>
                    <a:pt x="992" y="574"/>
                  </a:lnTo>
                  <a:lnTo>
                    <a:pt x="1020" y="568"/>
                  </a:lnTo>
                  <a:lnTo>
                    <a:pt x="1048" y="564"/>
                  </a:lnTo>
                  <a:lnTo>
                    <a:pt x="1077" y="561"/>
                  </a:lnTo>
                  <a:lnTo>
                    <a:pt x="1106" y="559"/>
                  </a:lnTo>
                  <a:lnTo>
                    <a:pt x="1136" y="558"/>
                  </a:lnTo>
                  <a:lnTo>
                    <a:pt x="1136" y="0"/>
                  </a:lnTo>
                  <a:lnTo>
                    <a:pt x="1106" y="0"/>
                  </a:lnTo>
                  <a:lnTo>
                    <a:pt x="1077" y="1"/>
                  </a:lnTo>
                  <a:lnTo>
                    <a:pt x="1049" y="3"/>
                  </a:lnTo>
                  <a:lnTo>
                    <a:pt x="1020" y="5"/>
                  </a:lnTo>
                  <a:lnTo>
                    <a:pt x="992" y="8"/>
                  </a:lnTo>
                  <a:lnTo>
                    <a:pt x="964" y="11"/>
                  </a:lnTo>
                  <a:lnTo>
                    <a:pt x="936" y="16"/>
                  </a:lnTo>
                  <a:lnTo>
                    <a:pt x="909" y="21"/>
                  </a:lnTo>
                  <a:lnTo>
                    <a:pt x="882" y="26"/>
                  </a:lnTo>
                  <a:lnTo>
                    <a:pt x="855" y="32"/>
                  </a:lnTo>
                  <a:lnTo>
                    <a:pt x="828" y="39"/>
                  </a:lnTo>
                  <a:lnTo>
                    <a:pt x="802" y="47"/>
                  </a:lnTo>
                  <a:lnTo>
                    <a:pt x="776" y="55"/>
                  </a:lnTo>
                  <a:lnTo>
                    <a:pt x="750" y="64"/>
                  </a:lnTo>
                  <a:lnTo>
                    <a:pt x="725" y="73"/>
                  </a:lnTo>
                  <a:lnTo>
                    <a:pt x="700" y="83"/>
                  </a:lnTo>
                  <a:lnTo>
                    <a:pt x="674" y="94"/>
                  </a:lnTo>
                  <a:lnTo>
                    <a:pt x="650" y="105"/>
                  </a:lnTo>
                  <a:lnTo>
                    <a:pt x="625" y="117"/>
                  </a:lnTo>
                  <a:lnTo>
                    <a:pt x="601" y="130"/>
                  </a:lnTo>
                  <a:lnTo>
                    <a:pt x="577" y="143"/>
                  </a:lnTo>
                  <a:lnTo>
                    <a:pt x="553" y="157"/>
                  </a:lnTo>
                  <a:lnTo>
                    <a:pt x="530" y="172"/>
                  </a:lnTo>
                  <a:lnTo>
                    <a:pt x="507" y="187"/>
                  </a:lnTo>
                  <a:lnTo>
                    <a:pt x="484" y="203"/>
                  </a:lnTo>
                  <a:lnTo>
                    <a:pt x="462" y="220"/>
                  </a:lnTo>
                  <a:lnTo>
                    <a:pt x="439" y="237"/>
                  </a:lnTo>
                  <a:lnTo>
                    <a:pt x="418" y="255"/>
                  </a:lnTo>
                  <a:lnTo>
                    <a:pt x="396" y="274"/>
                  </a:lnTo>
                  <a:lnTo>
                    <a:pt x="374" y="293"/>
                  </a:lnTo>
                  <a:lnTo>
                    <a:pt x="353" y="313"/>
                  </a:lnTo>
                  <a:lnTo>
                    <a:pt x="333" y="333"/>
                  </a:lnTo>
                  <a:lnTo>
                    <a:pt x="312" y="354"/>
                  </a:lnTo>
                  <a:lnTo>
                    <a:pt x="292" y="375"/>
                  </a:lnTo>
                  <a:lnTo>
                    <a:pt x="273" y="397"/>
                  </a:lnTo>
                  <a:lnTo>
                    <a:pt x="254" y="419"/>
                  </a:lnTo>
                  <a:lnTo>
                    <a:pt x="236" y="441"/>
                  </a:lnTo>
                  <a:lnTo>
                    <a:pt x="219" y="463"/>
                  </a:lnTo>
                  <a:lnTo>
                    <a:pt x="202" y="485"/>
                  </a:lnTo>
                  <a:lnTo>
                    <a:pt x="187" y="509"/>
                  </a:lnTo>
                  <a:lnTo>
                    <a:pt x="171" y="531"/>
                  </a:lnTo>
                  <a:lnTo>
                    <a:pt x="157" y="555"/>
                  </a:lnTo>
                  <a:lnTo>
                    <a:pt x="143" y="579"/>
                  </a:lnTo>
                  <a:lnTo>
                    <a:pt x="130" y="603"/>
                  </a:lnTo>
                  <a:lnTo>
                    <a:pt x="117" y="627"/>
                  </a:lnTo>
                  <a:lnTo>
                    <a:pt x="105" y="651"/>
                  </a:lnTo>
                  <a:lnTo>
                    <a:pt x="94" y="676"/>
                  </a:lnTo>
                  <a:lnTo>
                    <a:pt x="83" y="701"/>
                  </a:lnTo>
                  <a:lnTo>
                    <a:pt x="73" y="726"/>
                  </a:lnTo>
                  <a:lnTo>
                    <a:pt x="64" y="752"/>
                  </a:lnTo>
                  <a:lnTo>
                    <a:pt x="54" y="778"/>
                  </a:lnTo>
                  <a:lnTo>
                    <a:pt x="47" y="804"/>
                  </a:lnTo>
                  <a:lnTo>
                    <a:pt x="39" y="831"/>
                  </a:lnTo>
                  <a:lnTo>
                    <a:pt x="32" y="857"/>
                  </a:lnTo>
                  <a:lnTo>
                    <a:pt x="26" y="884"/>
                  </a:lnTo>
                  <a:lnTo>
                    <a:pt x="21" y="912"/>
                  </a:lnTo>
                  <a:lnTo>
                    <a:pt x="16" y="939"/>
                  </a:lnTo>
                  <a:lnTo>
                    <a:pt x="11" y="967"/>
                  </a:lnTo>
                  <a:lnTo>
                    <a:pt x="8" y="995"/>
                  </a:lnTo>
                  <a:lnTo>
                    <a:pt x="5" y="1023"/>
                  </a:lnTo>
                  <a:lnTo>
                    <a:pt x="3" y="1052"/>
                  </a:lnTo>
                  <a:lnTo>
                    <a:pt x="1" y="1080"/>
                  </a:lnTo>
                  <a:lnTo>
                    <a:pt x="0" y="1110"/>
                  </a:lnTo>
                  <a:lnTo>
                    <a:pt x="0" y="1139"/>
                  </a:lnTo>
                  <a:lnTo>
                    <a:pt x="0" y="1168"/>
                  </a:lnTo>
                  <a:lnTo>
                    <a:pt x="1" y="1198"/>
                  </a:lnTo>
                  <a:lnTo>
                    <a:pt x="3" y="1226"/>
                  </a:lnTo>
                  <a:lnTo>
                    <a:pt x="5" y="1255"/>
                  </a:lnTo>
                  <a:lnTo>
                    <a:pt x="8" y="1283"/>
                  </a:lnTo>
                  <a:lnTo>
                    <a:pt x="11" y="1311"/>
                  </a:lnTo>
                  <a:lnTo>
                    <a:pt x="16" y="1338"/>
                  </a:lnTo>
                  <a:lnTo>
                    <a:pt x="21" y="1366"/>
                  </a:lnTo>
                  <a:lnTo>
                    <a:pt x="26" y="1393"/>
                  </a:lnTo>
                  <a:lnTo>
                    <a:pt x="32" y="1420"/>
                  </a:lnTo>
                  <a:lnTo>
                    <a:pt x="39" y="1447"/>
                  </a:lnTo>
                  <a:lnTo>
                    <a:pt x="47" y="1473"/>
                  </a:lnTo>
                  <a:lnTo>
                    <a:pt x="54" y="1499"/>
                  </a:lnTo>
                  <a:lnTo>
                    <a:pt x="64" y="1525"/>
                  </a:lnTo>
                  <a:lnTo>
                    <a:pt x="73" y="1551"/>
                  </a:lnTo>
                  <a:lnTo>
                    <a:pt x="83" y="1576"/>
                  </a:lnTo>
                  <a:lnTo>
                    <a:pt x="94" y="1601"/>
                  </a:lnTo>
                  <a:lnTo>
                    <a:pt x="99" y="1613"/>
                  </a:lnTo>
                  <a:lnTo>
                    <a:pt x="105" y="1626"/>
                  </a:lnTo>
                  <a:lnTo>
                    <a:pt x="117" y="1650"/>
                  </a:lnTo>
                  <a:lnTo>
                    <a:pt x="130" y="1675"/>
                  </a:lnTo>
                  <a:lnTo>
                    <a:pt x="143" y="1698"/>
                  </a:lnTo>
                  <a:lnTo>
                    <a:pt x="157" y="1722"/>
                  </a:lnTo>
                  <a:lnTo>
                    <a:pt x="164" y="1734"/>
                  </a:lnTo>
                  <a:lnTo>
                    <a:pt x="171" y="1745"/>
                  </a:lnTo>
                  <a:lnTo>
                    <a:pt x="187" y="1769"/>
                  </a:lnTo>
                  <a:lnTo>
                    <a:pt x="202" y="1791"/>
                  </a:lnTo>
                  <a:lnTo>
                    <a:pt x="219" y="1814"/>
                  </a:lnTo>
                  <a:lnTo>
                    <a:pt x="236" y="1836"/>
                  </a:lnTo>
                  <a:lnTo>
                    <a:pt x="254" y="1859"/>
                  </a:lnTo>
                  <a:lnTo>
                    <a:pt x="273" y="1880"/>
                  </a:lnTo>
                  <a:lnTo>
                    <a:pt x="292" y="1902"/>
                  </a:lnTo>
                  <a:lnTo>
                    <a:pt x="312" y="1923"/>
                  </a:lnTo>
                  <a:lnTo>
                    <a:pt x="333" y="1944"/>
                  </a:lnTo>
                  <a:lnTo>
                    <a:pt x="353" y="1964"/>
                  </a:lnTo>
                  <a:lnTo>
                    <a:pt x="374" y="1984"/>
                  </a:lnTo>
                  <a:lnTo>
                    <a:pt x="396" y="2004"/>
                  </a:lnTo>
                  <a:lnTo>
                    <a:pt x="418" y="2022"/>
                  </a:lnTo>
                  <a:lnTo>
                    <a:pt x="439" y="2040"/>
                  </a:lnTo>
                  <a:lnTo>
                    <a:pt x="462" y="2057"/>
                  </a:lnTo>
                  <a:lnTo>
                    <a:pt x="484" y="2074"/>
                  </a:lnTo>
                  <a:lnTo>
                    <a:pt x="507" y="2090"/>
                  </a:lnTo>
                  <a:lnTo>
                    <a:pt x="530" y="2105"/>
                  </a:lnTo>
                  <a:lnTo>
                    <a:pt x="553" y="2120"/>
                  </a:lnTo>
                  <a:lnTo>
                    <a:pt x="577" y="2134"/>
                  </a:lnTo>
                  <a:lnTo>
                    <a:pt x="601" y="2147"/>
                  </a:lnTo>
                  <a:lnTo>
                    <a:pt x="625" y="2159"/>
                  </a:lnTo>
                  <a:lnTo>
                    <a:pt x="650" y="2172"/>
                  </a:lnTo>
                  <a:lnTo>
                    <a:pt x="674" y="2183"/>
                  </a:lnTo>
                  <a:lnTo>
                    <a:pt x="700" y="2194"/>
                  </a:lnTo>
                  <a:lnTo>
                    <a:pt x="725" y="2204"/>
                  </a:lnTo>
                  <a:lnTo>
                    <a:pt x="750" y="2214"/>
                  </a:lnTo>
                  <a:lnTo>
                    <a:pt x="776" y="2222"/>
                  </a:lnTo>
                  <a:lnTo>
                    <a:pt x="802" y="2231"/>
                  </a:lnTo>
                  <a:lnTo>
                    <a:pt x="828" y="2238"/>
                  </a:lnTo>
                  <a:lnTo>
                    <a:pt x="855" y="2245"/>
                  </a:lnTo>
                  <a:lnTo>
                    <a:pt x="882" y="2251"/>
                  </a:lnTo>
                  <a:lnTo>
                    <a:pt x="909" y="2257"/>
                  </a:lnTo>
                  <a:lnTo>
                    <a:pt x="936" y="2262"/>
                  </a:lnTo>
                  <a:lnTo>
                    <a:pt x="964" y="2266"/>
                  </a:lnTo>
                  <a:lnTo>
                    <a:pt x="992" y="2269"/>
                  </a:lnTo>
                  <a:lnTo>
                    <a:pt x="1020" y="2273"/>
                  </a:lnTo>
                  <a:lnTo>
                    <a:pt x="1049" y="2275"/>
                  </a:lnTo>
                  <a:lnTo>
                    <a:pt x="1077" y="2276"/>
                  </a:lnTo>
                  <a:lnTo>
                    <a:pt x="1106" y="2277"/>
                  </a:lnTo>
                  <a:lnTo>
                    <a:pt x="1136" y="2278"/>
                  </a:lnTo>
                  <a:lnTo>
                    <a:pt x="1161" y="2278"/>
                  </a:lnTo>
                  <a:lnTo>
                    <a:pt x="1187" y="2277"/>
                  </a:lnTo>
                  <a:lnTo>
                    <a:pt x="1212" y="2275"/>
                  </a:lnTo>
                  <a:lnTo>
                    <a:pt x="1237" y="2274"/>
                  </a:lnTo>
                  <a:lnTo>
                    <a:pt x="1261" y="2271"/>
                  </a:lnTo>
                  <a:lnTo>
                    <a:pt x="1286" y="2268"/>
                  </a:lnTo>
                  <a:lnTo>
                    <a:pt x="1310" y="2265"/>
                  </a:lnTo>
                  <a:lnTo>
                    <a:pt x="1335" y="2262"/>
                  </a:lnTo>
                  <a:lnTo>
                    <a:pt x="1359" y="2257"/>
                  </a:lnTo>
                  <a:lnTo>
                    <a:pt x="1370" y="2255"/>
                  </a:lnTo>
                  <a:lnTo>
                    <a:pt x="1382" y="2253"/>
                  </a:lnTo>
                  <a:lnTo>
                    <a:pt x="1406" y="2247"/>
                  </a:lnTo>
                  <a:lnTo>
                    <a:pt x="1411" y="2246"/>
                  </a:lnTo>
                  <a:lnTo>
                    <a:pt x="1417" y="2244"/>
                  </a:lnTo>
                  <a:lnTo>
                    <a:pt x="1430" y="2242"/>
                  </a:lnTo>
                  <a:lnTo>
                    <a:pt x="1453" y="2235"/>
                  </a:lnTo>
                  <a:lnTo>
                    <a:pt x="1464" y="2232"/>
                  </a:lnTo>
                  <a:lnTo>
                    <a:pt x="1476" y="2229"/>
                  </a:lnTo>
                  <a:lnTo>
                    <a:pt x="1498" y="2222"/>
                  </a:lnTo>
                  <a:lnTo>
                    <a:pt x="1521" y="2214"/>
                  </a:lnTo>
                  <a:lnTo>
                    <a:pt x="1538" y="2208"/>
                  </a:lnTo>
                  <a:lnTo>
                    <a:pt x="1554" y="2202"/>
                  </a:lnTo>
                  <a:lnTo>
                    <a:pt x="1571" y="2195"/>
                  </a:lnTo>
                  <a:lnTo>
                    <a:pt x="1579" y="2191"/>
                  </a:lnTo>
                  <a:lnTo>
                    <a:pt x="1587" y="2188"/>
                  </a:lnTo>
                  <a:lnTo>
                    <a:pt x="1620" y="2173"/>
                  </a:lnTo>
                  <a:lnTo>
                    <a:pt x="1653" y="2157"/>
                  </a:lnTo>
                  <a:lnTo>
                    <a:pt x="1400" y="1659"/>
                  </a:lnTo>
                  <a:lnTo>
                    <a:pt x="1392" y="1663"/>
                  </a:lnTo>
                  <a:lnTo>
                    <a:pt x="1383" y="1667"/>
                  </a:lnTo>
                  <a:lnTo>
                    <a:pt x="1367" y="1675"/>
                  </a:lnTo>
                  <a:lnTo>
                    <a:pt x="1350" y="1682"/>
                  </a:lnTo>
                  <a:lnTo>
                    <a:pt x="1333" y="1689"/>
                  </a:lnTo>
                  <a:lnTo>
                    <a:pt x="1309" y="1696"/>
                  </a:lnTo>
                  <a:lnTo>
                    <a:pt x="1286" y="1703"/>
                  </a:lnTo>
                  <a:lnTo>
                    <a:pt x="1262" y="1708"/>
                  </a:lnTo>
                  <a:lnTo>
                    <a:pt x="1238" y="1713"/>
                  </a:lnTo>
                  <a:lnTo>
                    <a:pt x="1225" y="1715"/>
                  </a:lnTo>
                  <a:lnTo>
                    <a:pt x="1213" y="1717"/>
                  </a:lnTo>
                  <a:lnTo>
                    <a:pt x="1200" y="1718"/>
                  </a:lnTo>
                  <a:lnTo>
                    <a:pt x="1188" y="1719"/>
                  </a:lnTo>
                  <a:lnTo>
                    <a:pt x="1175" y="1720"/>
                  </a:lnTo>
                  <a:lnTo>
                    <a:pt x="1162" y="1721"/>
                  </a:lnTo>
                  <a:lnTo>
                    <a:pt x="1156" y="1721"/>
                  </a:lnTo>
                  <a:lnTo>
                    <a:pt x="1149" y="1721"/>
                  </a:lnTo>
                  <a:lnTo>
                    <a:pt x="1137" y="1721"/>
                  </a:lnTo>
                  <a:lnTo>
                    <a:pt x="1122" y="1721"/>
                  </a:lnTo>
                  <a:lnTo>
                    <a:pt x="1107" y="1720"/>
                  </a:lnTo>
                  <a:lnTo>
                    <a:pt x="1077" y="1718"/>
                  </a:lnTo>
                  <a:lnTo>
                    <a:pt x="1063" y="1717"/>
                  </a:lnTo>
                  <a:lnTo>
                    <a:pt x="1049" y="1715"/>
                  </a:lnTo>
                  <a:lnTo>
                    <a:pt x="1021" y="1711"/>
                  </a:lnTo>
                  <a:lnTo>
                    <a:pt x="993" y="1704"/>
                  </a:lnTo>
                  <a:lnTo>
                    <a:pt x="979" y="1701"/>
                  </a:lnTo>
                  <a:lnTo>
                    <a:pt x="966" y="1697"/>
                  </a:lnTo>
                  <a:lnTo>
                    <a:pt x="939" y="1688"/>
                  </a:lnTo>
                  <a:lnTo>
                    <a:pt x="914" y="1679"/>
                  </a:lnTo>
                  <a:lnTo>
                    <a:pt x="888" y="1667"/>
                  </a:lnTo>
                  <a:lnTo>
                    <a:pt x="863" y="1654"/>
                  </a:lnTo>
                  <a:lnTo>
                    <a:pt x="839" y="1641"/>
                  </a:lnTo>
                  <a:lnTo>
                    <a:pt x="815" y="1625"/>
                  </a:lnTo>
                  <a:lnTo>
                    <a:pt x="792" y="1608"/>
                  </a:lnTo>
                  <a:lnTo>
                    <a:pt x="769" y="1591"/>
                  </a:lnTo>
                  <a:lnTo>
                    <a:pt x="758" y="1581"/>
                  </a:lnTo>
                  <a:lnTo>
                    <a:pt x="747" y="1571"/>
                  </a:lnTo>
                  <a:lnTo>
                    <a:pt x="726" y="1551"/>
                  </a:lnTo>
                  <a:lnTo>
                    <a:pt x="715" y="1540"/>
                  </a:lnTo>
                  <a:lnTo>
                    <a:pt x="705" y="1529"/>
                  </a:lnTo>
                  <a:lnTo>
                    <a:pt x="686" y="1507"/>
                  </a:lnTo>
                  <a:lnTo>
                    <a:pt x="668" y="1484"/>
                  </a:lnTo>
                  <a:lnTo>
                    <a:pt x="660" y="1472"/>
                  </a:lnTo>
                  <a:lnTo>
                    <a:pt x="652" y="1461"/>
                  </a:lnTo>
                  <a:lnTo>
                    <a:pt x="643" y="1449"/>
                  </a:lnTo>
                  <a:lnTo>
                    <a:pt x="636" y="1437"/>
                  </a:lnTo>
                  <a:lnTo>
                    <a:pt x="629" y="1425"/>
                  </a:lnTo>
                  <a:lnTo>
                    <a:pt x="622" y="1413"/>
                  </a:lnTo>
                  <a:lnTo>
                    <a:pt x="616" y="1400"/>
                  </a:lnTo>
                  <a:lnTo>
                    <a:pt x="610" y="1388"/>
                  </a:lnTo>
                  <a:lnTo>
                    <a:pt x="604" y="1375"/>
                  </a:lnTo>
                  <a:lnTo>
                    <a:pt x="599" y="1363"/>
                  </a:lnTo>
                  <a:lnTo>
                    <a:pt x="593" y="1350"/>
                  </a:lnTo>
                  <a:lnTo>
                    <a:pt x="588" y="1337"/>
                  </a:lnTo>
                  <a:lnTo>
                    <a:pt x="580" y="1310"/>
                  </a:lnTo>
                  <a:lnTo>
                    <a:pt x="572" y="1283"/>
                  </a:lnTo>
                  <a:lnTo>
                    <a:pt x="569" y="1269"/>
                  </a:lnTo>
                  <a:lnTo>
                    <a:pt x="567" y="1255"/>
                  </a:lnTo>
                  <a:lnTo>
                    <a:pt x="564" y="1241"/>
                  </a:lnTo>
                  <a:lnTo>
                    <a:pt x="562" y="1227"/>
                  </a:lnTo>
                  <a:lnTo>
                    <a:pt x="560" y="1212"/>
                  </a:lnTo>
                  <a:lnTo>
                    <a:pt x="559" y="1198"/>
                  </a:lnTo>
                  <a:lnTo>
                    <a:pt x="558" y="1183"/>
                  </a:lnTo>
                  <a:lnTo>
                    <a:pt x="557" y="1169"/>
                  </a:lnTo>
                  <a:lnTo>
                    <a:pt x="556" y="1154"/>
                  </a:lnTo>
                  <a:lnTo>
                    <a:pt x="556" y="113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210ACA53-2370-4D95-FEA4-C7781FF6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238" y="5500688"/>
              <a:ext cx="477838" cy="652462"/>
            </a:xfrm>
            <a:custGeom>
              <a:avLst/>
              <a:gdLst>
                <a:gd name="T0" fmla="*/ 132 w 301"/>
                <a:gd name="T1" fmla="*/ 0 h 411"/>
                <a:gd name="T2" fmla="*/ 99 w 301"/>
                <a:gd name="T3" fmla="*/ 16 h 411"/>
                <a:gd name="T4" fmla="*/ 66 w 301"/>
                <a:gd name="T5" fmla="*/ 31 h 411"/>
                <a:gd name="T6" fmla="*/ 58 w 301"/>
                <a:gd name="T7" fmla="*/ 34 h 411"/>
                <a:gd name="T8" fmla="*/ 50 w 301"/>
                <a:gd name="T9" fmla="*/ 38 h 411"/>
                <a:gd name="T10" fmla="*/ 33 w 301"/>
                <a:gd name="T11" fmla="*/ 45 h 411"/>
                <a:gd name="T12" fmla="*/ 17 w 301"/>
                <a:gd name="T13" fmla="*/ 51 h 411"/>
                <a:gd name="T14" fmla="*/ 0 w 301"/>
                <a:gd name="T15" fmla="*/ 57 h 411"/>
                <a:gd name="T16" fmla="*/ 126 w 301"/>
                <a:gd name="T17" fmla="*/ 411 h 411"/>
                <a:gd name="T18" fmla="*/ 149 w 301"/>
                <a:gd name="T19" fmla="*/ 402 h 411"/>
                <a:gd name="T20" fmla="*/ 160 w 301"/>
                <a:gd name="T21" fmla="*/ 398 h 411"/>
                <a:gd name="T22" fmla="*/ 171 w 301"/>
                <a:gd name="T23" fmla="*/ 394 h 411"/>
                <a:gd name="T24" fmla="*/ 193 w 301"/>
                <a:gd name="T25" fmla="*/ 385 h 411"/>
                <a:gd name="T26" fmla="*/ 215 w 301"/>
                <a:gd name="T27" fmla="*/ 376 h 411"/>
                <a:gd name="T28" fmla="*/ 236 w 301"/>
                <a:gd name="T29" fmla="*/ 366 h 411"/>
                <a:gd name="T30" fmla="*/ 258 w 301"/>
                <a:gd name="T31" fmla="*/ 356 h 411"/>
                <a:gd name="T32" fmla="*/ 280 w 301"/>
                <a:gd name="T33" fmla="*/ 345 h 411"/>
                <a:gd name="T34" fmla="*/ 290 w 301"/>
                <a:gd name="T35" fmla="*/ 340 h 411"/>
                <a:gd name="T36" fmla="*/ 301 w 301"/>
                <a:gd name="T37" fmla="*/ 335 h 411"/>
                <a:gd name="T38" fmla="*/ 132 w 301"/>
                <a:gd name="T3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1" h="411">
                  <a:moveTo>
                    <a:pt x="132" y="0"/>
                  </a:moveTo>
                  <a:lnTo>
                    <a:pt x="99" y="16"/>
                  </a:lnTo>
                  <a:lnTo>
                    <a:pt x="66" y="31"/>
                  </a:lnTo>
                  <a:lnTo>
                    <a:pt x="58" y="34"/>
                  </a:lnTo>
                  <a:lnTo>
                    <a:pt x="50" y="38"/>
                  </a:lnTo>
                  <a:lnTo>
                    <a:pt x="33" y="45"/>
                  </a:lnTo>
                  <a:lnTo>
                    <a:pt x="17" y="51"/>
                  </a:lnTo>
                  <a:lnTo>
                    <a:pt x="0" y="57"/>
                  </a:lnTo>
                  <a:lnTo>
                    <a:pt x="126" y="411"/>
                  </a:lnTo>
                  <a:lnTo>
                    <a:pt x="149" y="402"/>
                  </a:lnTo>
                  <a:lnTo>
                    <a:pt x="160" y="398"/>
                  </a:lnTo>
                  <a:lnTo>
                    <a:pt x="171" y="394"/>
                  </a:lnTo>
                  <a:lnTo>
                    <a:pt x="193" y="385"/>
                  </a:lnTo>
                  <a:lnTo>
                    <a:pt x="215" y="376"/>
                  </a:lnTo>
                  <a:lnTo>
                    <a:pt x="236" y="366"/>
                  </a:lnTo>
                  <a:lnTo>
                    <a:pt x="258" y="356"/>
                  </a:lnTo>
                  <a:lnTo>
                    <a:pt x="280" y="345"/>
                  </a:lnTo>
                  <a:lnTo>
                    <a:pt x="290" y="340"/>
                  </a:lnTo>
                  <a:lnTo>
                    <a:pt x="301" y="335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2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4AD86DDD-ED12-E9BB-55A4-03A02DCA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2076450"/>
              <a:ext cx="3606800" cy="3616325"/>
            </a:xfrm>
            <a:custGeom>
              <a:avLst/>
              <a:gdLst>
                <a:gd name="T0" fmla="*/ 2267 w 2272"/>
                <a:gd name="T1" fmla="*/ 1023 h 2278"/>
                <a:gd name="T2" fmla="*/ 2246 w 2272"/>
                <a:gd name="T3" fmla="*/ 884 h 2278"/>
                <a:gd name="T4" fmla="*/ 2208 w 2272"/>
                <a:gd name="T5" fmla="*/ 752 h 2278"/>
                <a:gd name="T6" fmla="*/ 2154 w 2272"/>
                <a:gd name="T7" fmla="*/ 627 h 2278"/>
                <a:gd name="T8" fmla="*/ 2085 w 2272"/>
                <a:gd name="T9" fmla="*/ 509 h 2278"/>
                <a:gd name="T10" fmla="*/ 1998 w 2272"/>
                <a:gd name="T11" fmla="*/ 397 h 2278"/>
                <a:gd name="T12" fmla="*/ 1897 w 2272"/>
                <a:gd name="T13" fmla="*/ 293 h 2278"/>
                <a:gd name="T14" fmla="*/ 1786 w 2272"/>
                <a:gd name="T15" fmla="*/ 203 h 2278"/>
                <a:gd name="T16" fmla="*/ 1694 w 2272"/>
                <a:gd name="T17" fmla="*/ 143 h 2278"/>
                <a:gd name="T18" fmla="*/ 1597 w 2272"/>
                <a:gd name="T19" fmla="*/ 94 h 2278"/>
                <a:gd name="T20" fmla="*/ 1469 w 2272"/>
                <a:gd name="T21" fmla="*/ 47 h 2278"/>
                <a:gd name="T22" fmla="*/ 1335 w 2272"/>
                <a:gd name="T23" fmla="*/ 16 h 2278"/>
                <a:gd name="T24" fmla="*/ 1194 w 2272"/>
                <a:gd name="T25" fmla="*/ 1 h 2278"/>
                <a:gd name="T26" fmla="*/ 1049 w 2272"/>
                <a:gd name="T27" fmla="*/ 3 h 2278"/>
                <a:gd name="T28" fmla="*/ 909 w 2272"/>
                <a:gd name="T29" fmla="*/ 21 h 2278"/>
                <a:gd name="T30" fmla="*/ 776 w 2272"/>
                <a:gd name="T31" fmla="*/ 55 h 2278"/>
                <a:gd name="T32" fmla="*/ 650 w 2272"/>
                <a:gd name="T33" fmla="*/ 105 h 2278"/>
                <a:gd name="T34" fmla="*/ 530 w 2272"/>
                <a:gd name="T35" fmla="*/ 172 h 2278"/>
                <a:gd name="T36" fmla="*/ 418 w 2272"/>
                <a:gd name="T37" fmla="*/ 255 h 2278"/>
                <a:gd name="T38" fmla="*/ 312 w 2272"/>
                <a:gd name="T39" fmla="*/ 354 h 2278"/>
                <a:gd name="T40" fmla="*/ 219 w 2272"/>
                <a:gd name="T41" fmla="*/ 463 h 2278"/>
                <a:gd name="T42" fmla="*/ 143 w 2272"/>
                <a:gd name="T43" fmla="*/ 579 h 2278"/>
                <a:gd name="T44" fmla="*/ 83 w 2272"/>
                <a:gd name="T45" fmla="*/ 701 h 2278"/>
                <a:gd name="T46" fmla="*/ 39 w 2272"/>
                <a:gd name="T47" fmla="*/ 831 h 2278"/>
                <a:gd name="T48" fmla="*/ 11 w 2272"/>
                <a:gd name="T49" fmla="*/ 967 h 2278"/>
                <a:gd name="T50" fmla="*/ 0 w 2272"/>
                <a:gd name="T51" fmla="*/ 1110 h 2278"/>
                <a:gd name="T52" fmla="*/ 5 w 2272"/>
                <a:gd name="T53" fmla="*/ 1255 h 2278"/>
                <a:gd name="T54" fmla="*/ 26 w 2272"/>
                <a:gd name="T55" fmla="*/ 1393 h 2278"/>
                <a:gd name="T56" fmla="*/ 64 w 2272"/>
                <a:gd name="T57" fmla="*/ 1525 h 2278"/>
                <a:gd name="T58" fmla="*/ 105 w 2272"/>
                <a:gd name="T59" fmla="*/ 1626 h 2278"/>
                <a:gd name="T60" fmla="*/ 164 w 2272"/>
                <a:gd name="T61" fmla="*/ 1734 h 2278"/>
                <a:gd name="T62" fmla="*/ 236 w 2272"/>
                <a:gd name="T63" fmla="*/ 1836 h 2278"/>
                <a:gd name="T64" fmla="*/ 333 w 2272"/>
                <a:gd name="T65" fmla="*/ 1944 h 2278"/>
                <a:gd name="T66" fmla="*/ 439 w 2272"/>
                <a:gd name="T67" fmla="*/ 2040 h 2278"/>
                <a:gd name="T68" fmla="*/ 553 w 2272"/>
                <a:gd name="T69" fmla="*/ 2120 h 2278"/>
                <a:gd name="T70" fmla="*/ 674 w 2272"/>
                <a:gd name="T71" fmla="*/ 2183 h 2278"/>
                <a:gd name="T72" fmla="*/ 802 w 2272"/>
                <a:gd name="T73" fmla="*/ 2231 h 2278"/>
                <a:gd name="T74" fmla="*/ 936 w 2272"/>
                <a:gd name="T75" fmla="*/ 2262 h 2278"/>
                <a:gd name="T76" fmla="*/ 1077 w 2272"/>
                <a:gd name="T77" fmla="*/ 2276 h 2278"/>
                <a:gd name="T78" fmla="*/ 1212 w 2272"/>
                <a:gd name="T79" fmla="*/ 2275 h 2278"/>
                <a:gd name="T80" fmla="*/ 1335 w 2272"/>
                <a:gd name="T81" fmla="*/ 2262 h 2278"/>
                <a:gd name="T82" fmla="*/ 1411 w 2272"/>
                <a:gd name="T83" fmla="*/ 2246 h 2278"/>
                <a:gd name="T84" fmla="*/ 1476 w 2272"/>
                <a:gd name="T85" fmla="*/ 2229 h 2278"/>
                <a:gd name="T86" fmla="*/ 1571 w 2272"/>
                <a:gd name="T87" fmla="*/ 2195 h 2278"/>
                <a:gd name="T88" fmla="*/ 1658 w 2272"/>
                <a:gd name="T89" fmla="*/ 2154 h 2278"/>
                <a:gd name="T90" fmla="*/ 1709 w 2272"/>
                <a:gd name="T91" fmla="*/ 2125 h 2278"/>
                <a:gd name="T92" fmla="*/ 1801 w 2272"/>
                <a:gd name="T93" fmla="*/ 2064 h 2278"/>
                <a:gd name="T94" fmla="*/ 1871 w 2272"/>
                <a:gd name="T95" fmla="*/ 2007 h 2278"/>
                <a:gd name="T96" fmla="*/ 1956 w 2272"/>
                <a:gd name="T97" fmla="*/ 1927 h 2278"/>
                <a:gd name="T98" fmla="*/ 2003 w 2272"/>
                <a:gd name="T99" fmla="*/ 1875 h 2278"/>
                <a:gd name="T100" fmla="*/ 2047 w 2272"/>
                <a:gd name="T101" fmla="*/ 1821 h 2278"/>
                <a:gd name="T102" fmla="*/ 2080 w 2272"/>
                <a:gd name="T103" fmla="*/ 1775 h 2278"/>
                <a:gd name="T104" fmla="*/ 2122 w 2272"/>
                <a:gd name="T105" fmla="*/ 1709 h 2278"/>
                <a:gd name="T106" fmla="*/ 2164 w 2272"/>
                <a:gd name="T107" fmla="*/ 1630 h 2278"/>
                <a:gd name="T108" fmla="*/ 2203 w 2272"/>
                <a:gd name="T109" fmla="*/ 1539 h 2278"/>
                <a:gd name="T110" fmla="*/ 2230 w 2272"/>
                <a:gd name="T111" fmla="*/ 1454 h 2278"/>
                <a:gd name="T112" fmla="*/ 2249 w 2272"/>
                <a:gd name="T113" fmla="*/ 1378 h 2278"/>
                <a:gd name="T114" fmla="*/ 2264 w 2272"/>
                <a:gd name="T115" fmla="*/ 1280 h 2278"/>
                <a:gd name="T116" fmla="*/ 2271 w 2272"/>
                <a:gd name="T117" fmla="*/ 118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2" h="2278">
                  <a:moveTo>
                    <a:pt x="2272" y="1139"/>
                  </a:moveTo>
                  <a:lnTo>
                    <a:pt x="2272" y="1110"/>
                  </a:lnTo>
                  <a:lnTo>
                    <a:pt x="2271" y="1080"/>
                  </a:lnTo>
                  <a:lnTo>
                    <a:pt x="2269" y="1052"/>
                  </a:lnTo>
                  <a:lnTo>
                    <a:pt x="2267" y="1023"/>
                  </a:lnTo>
                  <a:lnTo>
                    <a:pt x="2264" y="995"/>
                  </a:lnTo>
                  <a:lnTo>
                    <a:pt x="2260" y="967"/>
                  </a:lnTo>
                  <a:lnTo>
                    <a:pt x="2256" y="939"/>
                  </a:lnTo>
                  <a:lnTo>
                    <a:pt x="2252" y="912"/>
                  </a:lnTo>
                  <a:lnTo>
                    <a:pt x="2246" y="884"/>
                  </a:lnTo>
                  <a:lnTo>
                    <a:pt x="2240" y="857"/>
                  </a:lnTo>
                  <a:lnTo>
                    <a:pt x="2233" y="831"/>
                  </a:lnTo>
                  <a:lnTo>
                    <a:pt x="2225" y="804"/>
                  </a:lnTo>
                  <a:lnTo>
                    <a:pt x="2217" y="778"/>
                  </a:lnTo>
                  <a:lnTo>
                    <a:pt x="2208" y="752"/>
                  </a:lnTo>
                  <a:lnTo>
                    <a:pt x="2199" y="726"/>
                  </a:lnTo>
                  <a:lnTo>
                    <a:pt x="2189" y="701"/>
                  </a:lnTo>
                  <a:lnTo>
                    <a:pt x="2178" y="676"/>
                  </a:lnTo>
                  <a:lnTo>
                    <a:pt x="2167" y="651"/>
                  </a:lnTo>
                  <a:lnTo>
                    <a:pt x="2154" y="627"/>
                  </a:lnTo>
                  <a:lnTo>
                    <a:pt x="2142" y="603"/>
                  </a:lnTo>
                  <a:lnTo>
                    <a:pt x="2128" y="579"/>
                  </a:lnTo>
                  <a:lnTo>
                    <a:pt x="2115" y="555"/>
                  </a:lnTo>
                  <a:lnTo>
                    <a:pt x="2100" y="531"/>
                  </a:lnTo>
                  <a:lnTo>
                    <a:pt x="2085" y="509"/>
                  </a:lnTo>
                  <a:lnTo>
                    <a:pt x="2069" y="485"/>
                  </a:lnTo>
                  <a:lnTo>
                    <a:pt x="2052" y="463"/>
                  </a:lnTo>
                  <a:lnTo>
                    <a:pt x="2035" y="441"/>
                  </a:lnTo>
                  <a:lnTo>
                    <a:pt x="2017" y="419"/>
                  </a:lnTo>
                  <a:lnTo>
                    <a:pt x="1998" y="397"/>
                  </a:lnTo>
                  <a:lnTo>
                    <a:pt x="1979" y="375"/>
                  </a:lnTo>
                  <a:lnTo>
                    <a:pt x="1959" y="354"/>
                  </a:lnTo>
                  <a:lnTo>
                    <a:pt x="1939" y="333"/>
                  </a:lnTo>
                  <a:lnTo>
                    <a:pt x="1918" y="313"/>
                  </a:lnTo>
                  <a:lnTo>
                    <a:pt x="1897" y="293"/>
                  </a:lnTo>
                  <a:lnTo>
                    <a:pt x="1875" y="274"/>
                  </a:lnTo>
                  <a:lnTo>
                    <a:pt x="1854" y="255"/>
                  </a:lnTo>
                  <a:lnTo>
                    <a:pt x="1831" y="237"/>
                  </a:lnTo>
                  <a:lnTo>
                    <a:pt x="1809" y="220"/>
                  </a:lnTo>
                  <a:lnTo>
                    <a:pt x="1786" y="203"/>
                  </a:lnTo>
                  <a:lnTo>
                    <a:pt x="1764" y="187"/>
                  </a:lnTo>
                  <a:lnTo>
                    <a:pt x="1741" y="172"/>
                  </a:lnTo>
                  <a:lnTo>
                    <a:pt x="1729" y="164"/>
                  </a:lnTo>
                  <a:lnTo>
                    <a:pt x="1718" y="157"/>
                  </a:lnTo>
                  <a:lnTo>
                    <a:pt x="1694" y="143"/>
                  </a:lnTo>
                  <a:lnTo>
                    <a:pt x="1670" y="130"/>
                  </a:lnTo>
                  <a:lnTo>
                    <a:pt x="1646" y="117"/>
                  </a:lnTo>
                  <a:lnTo>
                    <a:pt x="1622" y="105"/>
                  </a:lnTo>
                  <a:lnTo>
                    <a:pt x="1609" y="99"/>
                  </a:lnTo>
                  <a:lnTo>
                    <a:pt x="1597" y="94"/>
                  </a:lnTo>
                  <a:lnTo>
                    <a:pt x="1572" y="83"/>
                  </a:lnTo>
                  <a:lnTo>
                    <a:pt x="1546" y="73"/>
                  </a:lnTo>
                  <a:lnTo>
                    <a:pt x="1521" y="64"/>
                  </a:lnTo>
                  <a:lnTo>
                    <a:pt x="1495" y="55"/>
                  </a:lnTo>
                  <a:lnTo>
                    <a:pt x="1469" y="47"/>
                  </a:lnTo>
                  <a:lnTo>
                    <a:pt x="1443" y="39"/>
                  </a:lnTo>
                  <a:lnTo>
                    <a:pt x="1416" y="32"/>
                  </a:lnTo>
                  <a:lnTo>
                    <a:pt x="1389" y="26"/>
                  </a:lnTo>
                  <a:lnTo>
                    <a:pt x="1363" y="21"/>
                  </a:lnTo>
                  <a:lnTo>
                    <a:pt x="1335" y="16"/>
                  </a:lnTo>
                  <a:lnTo>
                    <a:pt x="1307" y="11"/>
                  </a:lnTo>
                  <a:lnTo>
                    <a:pt x="1279" y="8"/>
                  </a:lnTo>
                  <a:lnTo>
                    <a:pt x="1251" y="5"/>
                  </a:lnTo>
                  <a:lnTo>
                    <a:pt x="1223" y="3"/>
                  </a:lnTo>
                  <a:lnTo>
                    <a:pt x="1194" y="1"/>
                  </a:lnTo>
                  <a:lnTo>
                    <a:pt x="1165" y="0"/>
                  </a:lnTo>
                  <a:lnTo>
                    <a:pt x="1136" y="0"/>
                  </a:lnTo>
                  <a:lnTo>
                    <a:pt x="1106" y="0"/>
                  </a:lnTo>
                  <a:lnTo>
                    <a:pt x="1077" y="1"/>
                  </a:lnTo>
                  <a:lnTo>
                    <a:pt x="1049" y="3"/>
                  </a:lnTo>
                  <a:lnTo>
                    <a:pt x="1020" y="5"/>
                  </a:lnTo>
                  <a:lnTo>
                    <a:pt x="992" y="8"/>
                  </a:lnTo>
                  <a:lnTo>
                    <a:pt x="964" y="11"/>
                  </a:lnTo>
                  <a:lnTo>
                    <a:pt x="936" y="16"/>
                  </a:lnTo>
                  <a:lnTo>
                    <a:pt x="909" y="21"/>
                  </a:lnTo>
                  <a:lnTo>
                    <a:pt x="882" y="26"/>
                  </a:lnTo>
                  <a:lnTo>
                    <a:pt x="855" y="32"/>
                  </a:lnTo>
                  <a:lnTo>
                    <a:pt x="828" y="39"/>
                  </a:lnTo>
                  <a:lnTo>
                    <a:pt x="802" y="47"/>
                  </a:lnTo>
                  <a:lnTo>
                    <a:pt x="776" y="55"/>
                  </a:lnTo>
                  <a:lnTo>
                    <a:pt x="750" y="64"/>
                  </a:lnTo>
                  <a:lnTo>
                    <a:pt x="725" y="73"/>
                  </a:lnTo>
                  <a:lnTo>
                    <a:pt x="700" y="83"/>
                  </a:lnTo>
                  <a:lnTo>
                    <a:pt x="674" y="94"/>
                  </a:lnTo>
                  <a:lnTo>
                    <a:pt x="650" y="105"/>
                  </a:lnTo>
                  <a:lnTo>
                    <a:pt x="625" y="117"/>
                  </a:lnTo>
                  <a:lnTo>
                    <a:pt x="601" y="130"/>
                  </a:lnTo>
                  <a:lnTo>
                    <a:pt x="577" y="143"/>
                  </a:lnTo>
                  <a:lnTo>
                    <a:pt x="553" y="157"/>
                  </a:lnTo>
                  <a:lnTo>
                    <a:pt x="530" y="172"/>
                  </a:lnTo>
                  <a:lnTo>
                    <a:pt x="507" y="187"/>
                  </a:lnTo>
                  <a:lnTo>
                    <a:pt x="484" y="203"/>
                  </a:lnTo>
                  <a:lnTo>
                    <a:pt x="462" y="220"/>
                  </a:lnTo>
                  <a:lnTo>
                    <a:pt x="439" y="237"/>
                  </a:lnTo>
                  <a:lnTo>
                    <a:pt x="418" y="255"/>
                  </a:lnTo>
                  <a:lnTo>
                    <a:pt x="396" y="274"/>
                  </a:lnTo>
                  <a:lnTo>
                    <a:pt x="374" y="293"/>
                  </a:lnTo>
                  <a:lnTo>
                    <a:pt x="353" y="313"/>
                  </a:lnTo>
                  <a:lnTo>
                    <a:pt x="333" y="333"/>
                  </a:lnTo>
                  <a:lnTo>
                    <a:pt x="312" y="354"/>
                  </a:lnTo>
                  <a:lnTo>
                    <a:pt x="292" y="375"/>
                  </a:lnTo>
                  <a:lnTo>
                    <a:pt x="273" y="397"/>
                  </a:lnTo>
                  <a:lnTo>
                    <a:pt x="254" y="419"/>
                  </a:lnTo>
                  <a:lnTo>
                    <a:pt x="236" y="441"/>
                  </a:lnTo>
                  <a:lnTo>
                    <a:pt x="219" y="463"/>
                  </a:lnTo>
                  <a:lnTo>
                    <a:pt x="202" y="485"/>
                  </a:lnTo>
                  <a:lnTo>
                    <a:pt x="187" y="509"/>
                  </a:lnTo>
                  <a:lnTo>
                    <a:pt x="171" y="531"/>
                  </a:lnTo>
                  <a:lnTo>
                    <a:pt x="157" y="555"/>
                  </a:lnTo>
                  <a:lnTo>
                    <a:pt x="143" y="579"/>
                  </a:lnTo>
                  <a:lnTo>
                    <a:pt x="130" y="603"/>
                  </a:lnTo>
                  <a:lnTo>
                    <a:pt x="117" y="627"/>
                  </a:lnTo>
                  <a:lnTo>
                    <a:pt x="105" y="651"/>
                  </a:lnTo>
                  <a:lnTo>
                    <a:pt x="94" y="676"/>
                  </a:lnTo>
                  <a:lnTo>
                    <a:pt x="83" y="701"/>
                  </a:lnTo>
                  <a:lnTo>
                    <a:pt x="73" y="726"/>
                  </a:lnTo>
                  <a:lnTo>
                    <a:pt x="64" y="752"/>
                  </a:lnTo>
                  <a:lnTo>
                    <a:pt x="54" y="778"/>
                  </a:lnTo>
                  <a:lnTo>
                    <a:pt x="47" y="804"/>
                  </a:lnTo>
                  <a:lnTo>
                    <a:pt x="39" y="831"/>
                  </a:lnTo>
                  <a:lnTo>
                    <a:pt x="32" y="857"/>
                  </a:lnTo>
                  <a:lnTo>
                    <a:pt x="26" y="884"/>
                  </a:lnTo>
                  <a:lnTo>
                    <a:pt x="21" y="912"/>
                  </a:lnTo>
                  <a:lnTo>
                    <a:pt x="16" y="939"/>
                  </a:lnTo>
                  <a:lnTo>
                    <a:pt x="11" y="967"/>
                  </a:lnTo>
                  <a:lnTo>
                    <a:pt x="8" y="995"/>
                  </a:lnTo>
                  <a:lnTo>
                    <a:pt x="5" y="1023"/>
                  </a:lnTo>
                  <a:lnTo>
                    <a:pt x="3" y="1052"/>
                  </a:lnTo>
                  <a:lnTo>
                    <a:pt x="1" y="1080"/>
                  </a:lnTo>
                  <a:lnTo>
                    <a:pt x="0" y="1110"/>
                  </a:lnTo>
                  <a:lnTo>
                    <a:pt x="0" y="1139"/>
                  </a:lnTo>
                  <a:lnTo>
                    <a:pt x="0" y="1168"/>
                  </a:lnTo>
                  <a:lnTo>
                    <a:pt x="1" y="1198"/>
                  </a:lnTo>
                  <a:lnTo>
                    <a:pt x="3" y="1226"/>
                  </a:lnTo>
                  <a:lnTo>
                    <a:pt x="5" y="1255"/>
                  </a:lnTo>
                  <a:lnTo>
                    <a:pt x="8" y="1283"/>
                  </a:lnTo>
                  <a:lnTo>
                    <a:pt x="11" y="1311"/>
                  </a:lnTo>
                  <a:lnTo>
                    <a:pt x="16" y="1338"/>
                  </a:lnTo>
                  <a:lnTo>
                    <a:pt x="21" y="1366"/>
                  </a:lnTo>
                  <a:lnTo>
                    <a:pt x="26" y="1393"/>
                  </a:lnTo>
                  <a:lnTo>
                    <a:pt x="32" y="1420"/>
                  </a:lnTo>
                  <a:lnTo>
                    <a:pt x="39" y="1447"/>
                  </a:lnTo>
                  <a:lnTo>
                    <a:pt x="47" y="1473"/>
                  </a:lnTo>
                  <a:lnTo>
                    <a:pt x="54" y="1499"/>
                  </a:lnTo>
                  <a:lnTo>
                    <a:pt x="64" y="1525"/>
                  </a:lnTo>
                  <a:lnTo>
                    <a:pt x="73" y="1551"/>
                  </a:lnTo>
                  <a:lnTo>
                    <a:pt x="83" y="1576"/>
                  </a:lnTo>
                  <a:lnTo>
                    <a:pt x="94" y="1601"/>
                  </a:lnTo>
                  <a:lnTo>
                    <a:pt x="99" y="1613"/>
                  </a:lnTo>
                  <a:lnTo>
                    <a:pt x="105" y="1626"/>
                  </a:lnTo>
                  <a:lnTo>
                    <a:pt x="117" y="1650"/>
                  </a:lnTo>
                  <a:lnTo>
                    <a:pt x="130" y="1675"/>
                  </a:lnTo>
                  <a:lnTo>
                    <a:pt x="143" y="1698"/>
                  </a:lnTo>
                  <a:lnTo>
                    <a:pt x="157" y="1722"/>
                  </a:lnTo>
                  <a:lnTo>
                    <a:pt x="164" y="1734"/>
                  </a:lnTo>
                  <a:lnTo>
                    <a:pt x="171" y="1745"/>
                  </a:lnTo>
                  <a:lnTo>
                    <a:pt x="187" y="1769"/>
                  </a:lnTo>
                  <a:lnTo>
                    <a:pt x="202" y="1791"/>
                  </a:lnTo>
                  <a:lnTo>
                    <a:pt x="219" y="1814"/>
                  </a:lnTo>
                  <a:lnTo>
                    <a:pt x="236" y="1836"/>
                  </a:lnTo>
                  <a:lnTo>
                    <a:pt x="254" y="1859"/>
                  </a:lnTo>
                  <a:lnTo>
                    <a:pt x="273" y="1880"/>
                  </a:lnTo>
                  <a:lnTo>
                    <a:pt x="292" y="1902"/>
                  </a:lnTo>
                  <a:lnTo>
                    <a:pt x="312" y="1923"/>
                  </a:lnTo>
                  <a:lnTo>
                    <a:pt x="333" y="1944"/>
                  </a:lnTo>
                  <a:lnTo>
                    <a:pt x="353" y="1964"/>
                  </a:lnTo>
                  <a:lnTo>
                    <a:pt x="374" y="1984"/>
                  </a:lnTo>
                  <a:lnTo>
                    <a:pt x="396" y="2004"/>
                  </a:lnTo>
                  <a:lnTo>
                    <a:pt x="418" y="2022"/>
                  </a:lnTo>
                  <a:lnTo>
                    <a:pt x="439" y="2040"/>
                  </a:lnTo>
                  <a:lnTo>
                    <a:pt x="462" y="2057"/>
                  </a:lnTo>
                  <a:lnTo>
                    <a:pt x="484" y="2074"/>
                  </a:lnTo>
                  <a:lnTo>
                    <a:pt x="507" y="2090"/>
                  </a:lnTo>
                  <a:lnTo>
                    <a:pt x="530" y="2105"/>
                  </a:lnTo>
                  <a:lnTo>
                    <a:pt x="553" y="2120"/>
                  </a:lnTo>
                  <a:lnTo>
                    <a:pt x="577" y="2134"/>
                  </a:lnTo>
                  <a:lnTo>
                    <a:pt x="601" y="2147"/>
                  </a:lnTo>
                  <a:lnTo>
                    <a:pt x="625" y="2159"/>
                  </a:lnTo>
                  <a:lnTo>
                    <a:pt x="650" y="2172"/>
                  </a:lnTo>
                  <a:lnTo>
                    <a:pt x="674" y="2183"/>
                  </a:lnTo>
                  <a:lnTo>
                    <a:pt x="700" y="2194"/>
                  </a:lnTo>
                  <a:lnTo>
                    <a:pt x="725" y="2204"/>
                  </a:lnTo>
                  <a:lnTo>
                    <a:pt x="750" y="2214"/>
                  </a:lnTo>
                  <a:lnTo>
                    <a:pt x="776" y="2222"/>
                  </a:lnTo>
                  <a:lnTo>
                    <a:pt x="802" y="2231"/>
                  </a:lnTo>
                  <a:lnTo>
                    <a:pt x="828" y="2238"/>
                  </a:lnTo>
                  <a:lnTo>
                    <a:pt x="855" y="2245"/>
                  </a:lnTo>
                  <a:lnTo>
                    <a:pt x="882" y="2251"/>
                  </a:lnTo>
                  <a:lnTo>
                    <a:pt x="909" y="2257"/>
                  </a:lnTo>
                  <a:lnTo>
                    <a:pt x="936" y="2262"/>
                  </a:lnTo>
                  <a:lnTo>
                    <a:pt x="964" y="2266"/>
                  </a:lnTo>
                  <a:lnTo>
                    <a:pt x="992" y="2269"/>
                  </a:lnTo>
                  <a:lnTo>
                    <a:pt x="1020" y="2273"/>
                  </a:lnTo>
                  <a:lnTo>
                    <a:pt x="1049" y="2275"/>
                  </a:lnTo>
                  <a:lnTo>
                    <a:pt x="1077" y="2276"/>
                  </a:lnTo>
                  <a:lnTo>
                    <a:pt x="1106" y="2277"/>
                  </a:lnTo>
                  <a:lnTo>
                    <a:pt x="1136" y="2278"/>
                  </a:lnTo>
                  <a:lnTo>
                    <a:pt x="1161" y="2278"/>
                  </a:lnTo>
                  <a:lnTo>
                    <a:pt x="1187" y="2277"/>
                  </a:lnTo>
                  <a:lnTo>
                    <a:pt x="1212" y="2275"/>
                  </a:lnTo>
                  <a:lnTo>
                    <a:pt x="1237" y="2274"/>
                  </a:lnTo>
                  <a:lnTo>
                    <a:pt x="1261" y="2271"/>
                  </a:lnTo>
                  <a:lnTo>
                    <a:pt x="1286" y="2268"/>
                  </a:lnTo>
                  <a:lnTo>
                    <a:pt x="1310" y="2265"/>
                  </a:lnTo>
                  <a:lnTo>
                    <a:pt x="1335" y="2262"/>
                  </a:lnTo>
                  <a:lnTo>
                    <a:pt x="1359" y="2257"/>
                  </a:lnTo>
                  <a:lnTo>
                    <a:pt x="1370" y="2255"/>
                  </a:lnTo>
                  <a:lnTo>
                    <a:pt x="1382" y="2253"/>
                  </a:lnTo>
                  <a:lnTo>
                    <a:pt x="1406" y="2247"/>
                  </a:lnTo>
                  <a:lnTo>
                    <a:pt x="1411" y="2246"/>
                  </a:lnTo>
                  <a:lnTo>
                    <a:pt x="1417" y="2244"/>
                  </a:lnTo>
                  <a:lnTo>
                    <a:pt x="1430" y="2242"/>
                  </a:lnTo>
                  <a:lnTo>
                    <a:pt x="1453" y="2235"/>
                  </a:lnTo>
                  <a:lnTo>
                    <a:pt x="1464" y="2232"/>
                  </a:lnTo>
                  <a:lnTo>
                    <a:pt x="1476" y="2229"/>
                  </a:lnTo>
                  <a:lnTo>
                    <a:pt x="1498" y="2222"/>
                  </a:lnTo>
                  <a:lnTo>
                    <a:pt x="1521" y="2214"/>
                  </a:lnTo>
                  <a:lnTo>
                    <a:pt x="1538" y="2208"/>
                  </a:lnTo>
                  <a:lnTo>
                    <a:pt x="1554" y="2202"/>
                  </a:lnTo>
                  <a:lnTo>
                    <a:pt x="1571" y="2195"/>
                  </a:lnTo>
                  <a:lnTo>
                    <a:pt x="1579" y="2191"/>
                  </a:lnTo>
                  <a:lnTo>
                    <a:pt x="1587" y="2188"/>
                  </a:lnTo>
                  <a:lnTo>
                    <a:pt x="1620" y="2173"/>
                  </a:lnTo>
                  <a:lnTo>
                    <a:pt x="1653" y="2157"/>
                  </a:lnTo>
                  <a:lnTo>
                    <a:pt x="1658" y="2154"/>
                  </a:lnTo>
                  <a:lnTo>
                    <a:pt x="1662" y="2152"/>
                  </a:lnTo>
                  <a:lnTo>
                    <a:pt x="1672" y="2147"/>
                  </a:lnTo>
                  <a:lnTo>
                    <a:pt x="1691" y="2136"/>
                  </a:lnTo>
                  <a:lnTo>
                    <a:pt x="1700" y="2130"/>
                  </a:lnTo>
                  <a:lnTo>
                    <a:pt x="1709" y="2125"/>
                  </a:lnTo>
                  <a:lnTo>
                    <a:pt x="1728" y="2114"/>
                  </a:lnTo>
                  <a:lnTo>
                    <a:pt x="1747" y="2102"/>
                  </a:lnTo>
                  <a:lnTo>
                    <a:pt x="1765" y="2090"/>
                  </a:lnTo>
                  <a:lnTo>
                    <a:pt x="1783" y="2077"/>
                  </a:lnTo>
                  <a:lnTo>
                    <a:pt x="1801" y="2064"/>
                  </a:lnTo>
                  <a:lnTo>
                    <a:pt x="1810" y="2057"/>
                  </a:lnTo>
                  <a:lnTo>
                    <a:pt x="1819" y="2050"/>
                  </a:lnTo>
                  <a:lnTo>
                    <a:pt x="1836" y="2036"/>
                  </a:lnTo>
                  <a:lnTo>
                    <a:pt x="1854" y="2022"/>
                  </a:lnTo>
                  <a:lnTo>
                    <a:pt x="1871" y="2007"/>
                  </a:lnTo>
                  <a:lnTo>
                    <a:pt x="1888" y="1992"/>
                  </a:lnTo>
                  <a:lnTo>
                    <a:pt x="1905" y="1976"/>
                  </a:lnTo>
                  <a:lnTo>
                    <a:pt x="1922" y="1961"/>
                  </a:lnTo>
                  <a:lnTo>
                    <a:pt x="1939" y="1944"/>
                  </a:lnTo>
                  <a:lnTo>
                    <a:pt x="1956" y="1927"/>
                  </a:lnTo>
                  <a:lnTo>
                    <a:pt x="1972" y="1910"/>
                  </a:lnTo>
                  <a:lnTo>
                    <a:pt x="1988" y="1893"/>
                  </a:lnTo>
                  <a:lnTo>
                    <a:pt x="1995" y="1884"/>
                  </a:lnTo>
                  <a:lnTo>
                    <a:pt x="1999" y="1879"/>
                  </a:lnTo>
                  <a:lnTo>
                    <a:pt x="2003" y="1875"/>
                  </a:lnTo>
                  <a:lnTo>
                    <a:pt x="2007" y="1870"/>
                  </a:lnTo>
                  <a:lnTo>
                    <a:pt x="2011" y="1866"/>
                  </a:lnTo>
                  <a:lnTo>
                    <a:pt x="2018" y="1857"/>
                  </a:lnTo>
                  <a:lnTo>
                    <a:pt x="2033" y="1839"/>
                  </a:lnTo>
                  <a:lnTo>
                    <a:pt x="2047" y="1821"/>
                  </a:lnTo>
                  <a:lnTo>
                    <a:pt x="2061" y="1803"/>
                  </a:lnTo>
                  <a:lnTo>
                    <a:pt x="2067" y="1794"/>
                  </a:lnTo>
                  <a:lnTo>
                    <a:pt x="2070" y="1789"/>
                  </a:lnTo>
                  <a:lnTo>
                    <a:pt x="2073" y="1785"/>
                  </a:lnTo>
                  <a:lnTo>
                    <a:pt x="2080" y="1775"/>
                  </a:lnTo>
                  <a:lnTo>
                    <a:pt x="2083" y="1770"/>
                  </a:lnTo>
                  <a:lnTo>
                    <a:pt x="2086" y="1766"/>
                  </a:lnTo>
                  <a:lnTo>
                    <a:pt x="2099" y="1747"/>
                  </a:lnTo>
                  <a:lnTo>
                    <a:pt x="2111" y="1728"/>
                  </a:lnTo>
                  <a:lnTo>
                    <a:pt x="2122" y="1709"/>
                  </a:lnTo>
                  <a:lnTo>
                    <a:pt x="2133" y="1690"/>
                  </a:lnTo>
                  <a:lnTo>
                    <a:pt x="2144" y="1670"/>
                  </a:lnTo>
                  <a:lnTo>
                    <a:pt x="2149" y="1660"/>
                  </a:lnTo>
                  <a:lnTo>
                    <a:pt x="2155" y="1651"/>
                  </a:lnTo>
                  <a:lnTo>
                    <a:pt x="2164" y="1630"/>
                  </a:lnTo>
                  <a:lnTo>
                    <a:pt x="2174" y="1610"/>
                  </a:lnTo>
                  <a:lnTo>
                    <a:pt x="2182" y="1590"/>
                  </a:lnTo>
                  <a:lnTo>
                    <a:pt x="2191" y="1570"/>
                  </a:lnTo>
                  <a:lnTo>
                    <a:pt x="2199" y="1549"/>
                  </a:lnTo>
                  <a:lnTo>
                    <a:pt x="2203" y="1539"/>
                  </a:lnTo>
                  <a:lnTo>
                    <a:pt x="2207" y="1528"/>
                  </a:lnTo>
                  <a:lnTo>
                    <a:pt x="2214" y="1508"/>
                  </a:lnTo>
                  <a:lnTo>
                    <a:pt x="2221" y="1487"/>
                  </a:lnTo>
                  <a:lnTo>
                    <a:pt x="2228" y="1465"/>
                  </a:lnTo>
                  <a:lnTo>
                    <a:pt x="2230" y="1454"/>
                  </a:lnTo>
                  <a:lnTo>
                    <a:pt x="2234" y="1444"/>
                  </a:lnTo>
                  <a:lnTo>
                    <a:pt x="2236" y="1433"/>
                  </a:lnTo>
                  <a:lnTo>
                    <a:pt x="2239" y="1422"/>
                  </a:lnTo>
                  <a:lnTo>
                    <a:pt x="2244" y="1401"/>
                  </a:lnTo>
                  <a:lnTo>
                    <a:pt x="2249" y="1378"/>
                  </a:lnTo>
                  <a:lnTo>
                    <a:pt x="2253" y="1357"/>
                  </a:lnTo>
                  <a:lnTo>
                    <a:pt x="2257" y="1334"/>
                  </a:lnTo>
                  <a:lnTo>
                    <a:pt x="2261" y="1312"/>
                  </a:lnTo>
                  <a:lnTo>
                    <a:pt x="2263" y="1290"/>
                  </a:lnTo>
                  <a:lnTo>
                    <a:pt x="2264" y="1280"/>
                  </a:lnTo>
                  <a:lnTo>
                    <a:pt x="2265" y="1269"/>
                  </a:lnTo>
                  <a:lnTo>
                    <a:pt x="2267" y="1248"/>
                  </a:lnTo>
                  <a:lnTo>
                    <a:pt x="2269" y="1226"/>
                  </a:lnTo>
                  <a:lnTo>
                    <a:pt x="2271" y="1205"/>
                  </a:lnTo>
                  <a:lnTo>
                    <a:pt x="2271" y="1183"/>
                  </a:lnTo>
                  <a:lnTo>
                    <a:pt x="2272" y="1161"/>
                  </a:lnTo>
                  <a:lnTo>
                    <a:pt x="2272" y="1139"/>
                  </a:lnTo>
                </a:path>
              </a:pathLst>
            </a:custGeom>
            <a:noFill/>
            <a:ln w="539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9" name="ZoneTexte 18">
            <a:extLst>
              <a:ext uri="{FF2B5EF4-FFF2-40B4-BE49-F238E27FC236}">
                <a16:creationId xmlns:a16="http://schemas.microsoft.com/office/drawing/2014/main" id="{69D8ACBD-98AA-7715-27BC-678A8B507EBA}"/>
              </a:ext>
            </a:extLst>
          </p:cNvPr>
          <p:cNvSpPr txBox="1"/>
          <p:nvPr/>
        </p:nvSpPr>
        <p:spPr>
          <a:xfrm>
            <a:off x="3974971" y="4597867"/>
            <a:ext cx="100795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(97%)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B56C0D35-5FCF-22DB-45E4-8A750CDA2A2D}"/>
              </a:ext>
            </a:extLst>
          </p:cNvPr>
          <p:cNvSpPr txBox="1"/>
          <p:nvPr/>
        </p:nvSpPr>
        <p:spPr>
          <a:xfrm>
            <a:off x="5258799" y="3522152"/>
            <a:ext cx="78396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(58%)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E45D024-E0D1-F2F4-97E7-ACA41CDABE61}"/>
              </a:ext>
            </a:extLst>
          </p:cNvPr>
          <p:cNvSpPr txBox="1"/>
          <p:nvPr/>
        </p:nvSpPr>
        <p:spPr>
          <a:xfrm>
            <a:off x="7629172" y="3254354"/>
            <a:ext cx="77236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(42%)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DE4B328-E533-9AF1-BE64-773AD58CD9B1}"/>
              </a:ext>
            </a:extLst>
          </p:cNvPr>
          <p:cNvSpPr txBox="1"/>
          <p:nvPr/>
        </p:nvSpPr>
        <p:spPr>
          <a:xfrm>
            <a:off x="7952978" y="2296158"/>
            <a:ext cx="180496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 1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(64%)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E43CE2FB-3726-F9B8-A196-07B1B4CEBA0B}"/>
              </a:ext>
            </a:extLst>
          </p:cNvPr>
          <p:cNvSpPr txBox="1"/>
          <p:nvPr/>
        </p:nvSpPr>
        <p:spPr>
          <a:xfrm>
            <a:off x="8607972" y="4778658"/>
            <a:ext cx="107487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 HPV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(36%)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6760C9B8-AA53-819A-CA0E-5FE1E0E7F507}"/>
              </a:ext>
            </a:extLst>
          </p:cNvPr>
          <p:cNvSpPr txBox="1"/>
          <p:nvPr/>
        </p:nvSpPr>
        <p:spPr>
          <a:xfrm>
            <a:off x="7231152" y="5612675"/>
            <a:ext cx="13768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least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HPV (3%)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FFA8872A-3A63-DB72-0338-30909863073B}"/>
              </a:ext>
            </a:extLst>
          </p:cNvPr>
          <p:cNvSpPr txBox="1"/>
          <p:nvPr/>
        </p:nvSpPr>
        <p:spPr>
          <a:xfrm>
            <a:off x="6553244" y="3561071"/>
            <a:ext cx="67790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VSS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CF852ECC-D328-F587-FD1B-8C0378C58B35}"/>
              </a:ext>
            </a:extLst>
          </p:cNvPr>
          <p:cNvSpPr txBox="1"/>
          <p:nvPr/>
        </p:nvSpPr>
        <p:spPr>
          <a:xfrm>
            <a:off x="4689656" y="1860024"/>
            <a:ext cx="6756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2EC4B21-C1AF-C7EC-EC9D-D31BB60E8542}"/>
              </a:ext>
            </a:extLst>
          </p:cNvPr>
          <p:cNvSpPr txBox="1"/>
          <p:nvPr/>
        </p:nvSpPr>
        <p:spPr>
          <a:xfrm>
            <a:off x="6220686" y="1371597"/>
            <a:ext cx="9829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2000" dirty="0"/>
              <a:t>N = 167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DC0FC0D-EC44-0B24-D01E-94640DBBD93B}"/>
              </a:ext>
            </a:extLst>
          </p:cNvPr>
          <p:cNvSpPr txBox="1"/>
          <p:nvPr/>
        </p:nvSpPr>
        <p:spPr>
          <a:xfrm>
            <a:off x="9561725" y="5239621"/>
            <a:ext cx="2440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VSS is more sensitive</a:t>
            </a:r>
          </a:p>
          <a:p>
            <a:r>
              <a:rPr lang="en-US" sz="1400" noProof="0" dirty="0">
                <a:effectLst/>
              </a:rPr>
              <a:t>UC should only be proposed if women refuse any genital sampling</a:t>
            </a:r>
          </a:p>
          <a:p>
            <a:pPr algn="l"/>
            <a:endParaRPr lang="en-US" sz="1400" noProof="0" dirty="0"/>
          </a:p>
        </p:txBody>
      </p:sp>
    </p:spTree>
    <p:extLst>
      <p:ext uri="{BB962C8B-B14F-4D97-AF65-F5344CB8AC3E}">
        <p14:creationId xmlns:p14="http://schemas.microsoft.com/office/powerpoint/2010/main" val="70299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47B14AD6-A9E4-5EC2-4CAD-4DF957F5B2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CURE</a:t>
            </a:r>
          </a:p>
        </p:txBody>
      </p:sp>
    </p:spTree>
    <p:extLst>
      <p:ext uri="{BB962C8B-B14F-4D97-AF65-F5344CB8AC3E}">
        <p14:creationId xmlns:p14="http://schemas.microsoft.com/office/powerpoint/2010/main" val="2513654645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A533DB0-905C-F9E7-1B35-56D262E3DF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AZD5582 + </a:t>
            </a:r>
            <a:r>
              <a:rPr lang="en-US" noProof="0" dirty="0" err="1"/>
              <a:t>venetoclax</a:t>
            </a:r>
            <a:r>
              <a:rPr lang="en-US" noProof="0" dirty="0"/>
              <a:t> reduce SI reservoirs (1)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C232FBB5-48D6-AE1F-7CAF-A01BF38B20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8809" y="1733550"/>
            <a:ext cx="11339146" cy="3533042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AZD5582 = </a:t>
            </a:r>
            <a:r>
              <a:rPr lang="en-US" noProof="0" dirty="0" err="1">
                <a:effectLst/>
              </a:rPr>
              <a:t>cIAP</a:t>
            </a:r>
            <a:r>
              <a:rPr lang="en-US" noProof="0" dirty="0">
                <a:effectLst/>
              </a:rPr>
              <a:t> inhibitor (latency reversal agent)</a:t>
            </a:r>
            <a:r>
              <a:rPr lang="en-US" noProof="0" dirty="0"/>
              <a:t>, </a:t>
            </a:r>
            <a:r>
              <a:rPr lang="en-US" noProof="0" dirty="0" err="1">
                <a:effectLst/>
              </a:rPr>
              <a:t>Venetoclax</a:t>
            </a:r>
            <a:r>
              <a:rPr lang="en-US" noProof="0" dirty="0">
                <a:effectLst/>
              </a:rPr>
              <a:t> = BCL-2 inhibitor (apoptosis agent)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30 SIVmac239M-infected rhesus macaques (RMs)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ART initiated at 4 weeks post-infection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>
                <a:effectLst/>
              </a:rPr>
              <a:t>At 68 weeks post-infection</a:t>
            </a:r>
            <a:endParaRPr lang="en-US" dirty="0"/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10 ART-only</a:t>
            </a:r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10 ART + VTX (3 cycles), </a:t>
            </a:r>
          </a:p>
          <a:p>
            <a:pPr lvl="1">
              <a:lnSpc>
                <a:spcPct val="110000"/>
              </a:lnSpc>
            </a:pPr>
            <a:r>
              <a:rPr lang="en-US" sz="2300" noProof="0" dirty="0">
                <a:effectLst/>
              </a:rPr>
              <a:t>and 10 ART + VTX (3 cycles) + AZD5582 X 10 weeks</a:t>
            </a:r>
            <a:br>
              <a:rPr lang="en-US" noProof="0" dirty="0">
                <a:effectLst/>
              </a:rPr>
            </a:b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r>
              <a:rPr lang="en-US" noProof="0" dirty="0"/>
              <a:t>ATI 4 weeks after last infusion</a:t>
            </a:r>
            <a:endParaRPr lang="en-US" noProof="0" dirty="0">
              <a:effectLst/>
            </a:endParaRPr>
          </a:p>
          <a:p>
            <a:pPr>
              <a:lnSpc>
                <a:spcPct val="110000"/>
              </a:lnSpc>
            </a:pPr>
            <a:endParaRPr lang="en-US" noProof="0" dirty="0"/>
          </a:p>
        </p:txBody>
      </p:sp>
      <p:sp>
        <p:nvSpPr>
          <p:cNvPr id="6" name="Text Box 3">
            <a:extLst>
              <a:ext uri="{FF2B5EF4-FFF2-40B4-BE49-F238E27FC236}">
                <a16:creationId xmlns:a16="http://schemas.microsoft.com/office/drawing/2014/main" id="{ADF9379C-DA22-A98F-85FA-687FACA8D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Ukhueduan</a:t>
            </a:r>
            <a:r>
              <a:rPr kumimoji="0" lang="en-GB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B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103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052902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C559013-C4B1-A8C9-E4FA-10A3F3F51CE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3675" y="5215843"/>
            <a:ext cx="11861967" cy="1143308"/>
          </a:xfrm>
          <a:solidFill>
            <a:schemeClr val="bg1"/>
          </a:solidFill>
        </p:spPr>
        <p:txBody>
          <a:bodyPr>
            <a:normAutofit fontScale="92500" lnSpcReduction="10000"/>
          </a:bodyPr>
          <a:lstStyle/>
          <a:p>
            <a:r>
              <a:rPr lang="en-US" sz="1800" noProof="0" dirty="0"/>
              <a:t>AZD5582 reactivated </a:t>
            </a:r>
            <a:r>
              <a:rPr lang="en-US" sz="1800" noProof="0" dirty="0" err="1"/>
              <a:t>latenly</a:t>
            </a:r>
            <a:r>
              <a:rPr lang="en-US" sz="1800" noProof="0" dirty="0"/>
              <a:t>-infected cells during ART</a:t>
            </a:r>
          </a:p>
          <a:p>
            <a:r>
              <a:rPr lang="en-US" sz="1800" noProof="0" dirty="0"/>
              <a:t>AZD 5582 + </a:t>
            </a:r>
            <a:r>
              <a:rPr lang="en-US" sz="1800" noProof="0" dirty="0" err="1"/>
              <a:t>Venetoclax</a:t>
            </a:r>
            <a:r>
              <a:rPr lang="en-US" sz="1800" noProof="0" dirty="0"/>
              <a:t> reduced the reservoir of cells with intact SIV proviral DNA in blood and bone marrow</a:t>
            </a:r>
          </a:p>
          <a:p>
            <a:r>
              <a:rPr lang="en-US" sz="1800" noProof="0" dirty="0"/>
              <a:t>AZD5582 + </a:t>
            </a:r>
            <a:r>
              <a:rPr lang="en-US" sz="1800" noProof="0" dirty="0" err="1"/>
              <a:t>Venetoclax</a:t>
            </a:r>
            <a:r>
              <a:rPr lang="en-US" sz="1800" noProof="0" dirty="0"/>
              <a:t> did not modulate viral rebound dynamics following ART interruption: reduction of reservoir probably insufficient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660270A4-4F3D-26E6-FF29-126B62098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1402063"/>
            <a:ext cx="92011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Plasma SIV RNA (c/mL) during Analytical Treatment Interruption</a:t>
            </a:r>
          </a:p>
        </p:txBody>
      </p:sp>
      <p:grpSp>
        <p:nvGrpSpPr>
          <p:cNvPr id="1273" name="Groupe 1272">
            <a:extLst>
              <a:ext uri="{FF2B5EF4-FFF2-40B4-BE49-F238E27FC236}">
                <a16:creationId xmlns:a16="http://schemas.microsoft.com/office/drawing/2014/main" id="{371A23DF-7C18-0DED-5B0A-1F94A00142D5}"/>
              </a:ext>
            </a:extLst>
          </p:cNvPr>
          <p:cNvGrpSpPr/>
          <p:nvPr/>
        </p:nvGrpSpPr>
        <p:grpSpPr>
          <a:xfrm>
            <a:off x="8586788" y="3146839"/>
            <a:ext cx="3267075" cy="1041400"/>
            <a:chOff x="8586788" y="3540126"/>
            <a:chExt cx="3267075" cy="1041400"/>
          </a:xfrm>
        </p:grpSpPr>
        <p:sp>
          <p:nvSpPr>
            <p:cNvPr id="763" name="Freeform 348">
              <a:extLst>
                <a:ext uri="{FF2B5EF4-FFF2-40B4-BE49-F238E27FC236}">
                  <a16:creationId xmlns:a16="http://schemas.microsoft.com/office/drawing/2014/main" id="{6A8FC1DC-A195-5B82-CA4E-02B82D7E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0963" y="3619501"/>
              <a:ext cx="825500" cy="138113"/>
            </a:xfrm>
            <a:custGeom>
              <a:avLst/>
              <a:gdLst>
                <a:gd name="T0" fmla="*/ 0 w 520"/>
                <a:gd name="T1" fmla="*/ 87 h 87"/>
                <a:gd name="T2" fmla="*/ 83 w 520"/>
                <a:gd name="T3" fmla="*/ 34 h 87"/>
                <a:gd name="T4" fmla="*/ 185 w 520"/>
                <a:gd name="T5" fmla="*/ 0 h 87"/>
                <a:gd name="T6" fmla="*/ 286 w 520"/>
                <a:gd name="T7" fmla="*/ 40 h 87"/>
                <a:gd name="T8" fmla="*/ 384 w 520"/>
                <a:gd name="T9" fmla="*/ 7 h 87"/>
                <a:gd name="T10" fmla="*/ 495 w 520"/>
                <a:gd name="T11" fmla="*/ 13 h 87"/>
                <a:gd name="T12" fmla="*/ 520 w 520"/>
                <a:gd name="T13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87">
                  <a:moveTo>
                    <a:pt x="0" y="87"/>
                  </a:moveTo>
                  <a:lnTo>
                    <a:pt x="83" y="34"/>
                  </a:lnTo>
                  <a:lnTo>
                    <a:pt x="185" y="0"/>
                  </a:lnTo>
                  <a:lnTo>
                    <a:pt x="286" y="40"/>
                  </a:lnTo>
                  <a:lnTo>
                    <a:pt x="384" y="7"/>
                  </a:lnTo>
                  <a:lnTo>
                    <a:pt x="495" y="13"/>
                  </a:lnTo>
                  <a:lnTo>
                    <a:pt x="520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Freeform 349">
              <a:extLst>
                <a:ext uri="{FF2B5EF4-FFF2-40B4-BE49-F238E27FC236}">
                  <a16:creationId xmlns:a16="http://schemas.microsoft.com/office/drawing/2014/main" id="{2C083411-54DB-66C4-0027-CAF162BB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3651251"/>
              <a:ext cx="176213" cy="28575"/>
            </a:xfrm>
            <a:custGeom>
              <a:avLst/>
              <a:gdLst>
                <a:gd name="T0" fmla="*/ 0 w 111"/>
                <a:gd name="T1" fmla="*/ 18 h 18"/>
                <a:gd name="T2" fmla="*/ 83 w 111"/>
                <a:gd name="T3" fmla="*/ 13 h 18"/>
                <a:gd name="T4" fmla="*/ 111 w 11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8">
                  <a:moveTo>
                    <a:pt x="0" y="18"/>
                  </a:moveTo>
                  <a:lnTo>
                    <a:pt x="83" y="13"/>
                  </a:lnTo>
                  <a:lnTo>
                    <a:pt x="111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350">
              <a:extLst>
                <a:ext uri="{FF2B5EF4-FFF2-40B4-BE49-F238E27FC236}">
                  <a16:creationId xmlns:a16="http://schemas.microsoft.com/office/drawing/2014/main" id="{B756EE1C-B6C1-AF03-470F-19E177FE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3679826"/>
              <a:ext cx="250825" cy="106363"/>
            </a:xfrm>
            <a:custGeom>
              <a:avLst/>
              <a:gdLst>
                <a:gd name="T0" fmla="*/ 0 w 158"/>
                <a:gd name="T1" fmla="*/ 45 h 67"/>
                <a:gd name="T2" fmla="*/ 36 w 158"/>
                <a:gd name="T3" fmla="*/ 67 h 67"/>
                <a:gd name="T4" fmla="*/ 133 w 158"/>
                <a:gd name="T5" fmla="*/ 2 h 67"/>
                <a:gd name="T6" fmla="*/ 158 w 158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67">
                  <a:moveTo>
                    <a:pt x="0" y="45"/>
                  </a:moveTo>
                  <a:lnTo>
                    <a:pt x="36" y="67"/>
                  </a:lnTo>
                  <a:lnTo>
                    <a:pt x="133" y="2"/>
                  </a:lnTo>
                  <a:lnTo>
                    <a:pt x="158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351">
              <a:extLst>
                <a:ext uri="{FF2B5EF4-FFF2-40B4-BE49-F238E27FC236}">
                  <a16:creationId xmlns:a16="http://schemas.microsoft.com/office/drawing/2014/main" id="{C30B99A5-436A-66B6-5319-AAC8E77E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3662363"/>
              <a:ext cx="250825" cy="88900"/>
            </a:xfrm>
            <a:custGeom>
              <a:avLst/>
              <a:gdLst>
                <a:gd name="T0" fmla="*/ 0 w 158"/>
                <a:gd name="T1" fmla="*/ 56 h 56"/>
                <a:gd name="T2" fmla="*/ 39 w 158"/>
                <a:gd name="T3" fmla="*/ 52 h 56"/>
                <a:gd name="T4" fmla="*/ 133 w 158"/>
                <a:gd name="T5" fmla="*/ 0 h 56"/>
                <a:gd name="T6" fmla="*/ 158 w 15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56">
                  <a:moveTo>
                    <a:pt x="0" y="56"/>
                  </a:moveTo>
                  <a:lnTo>
                    <a:pt x="39" y="52"/>
                  </a:lnTo>
                  <a:lnTo>
                    <a:pt x="133" y="0"/>
                  </a:lnTo>
                  <a:lnTo>
                    <a:pt x="158" y="1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Freeform 352">
              <a:extLst>
                <a:ext uri="{FF2B5EF4-FFF2-40B4-BE49-F238E27FC236}">
                  <a16:creationId xmlns:a16="http://schemas.microsoft.com/office/drawing/2014/main" id="{0202767F-FC46-DB69-598E-4569E36DA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463" y="3598863"/>
              <a:ext cx="223838" cy="88900"/>
            </a:xfrm>
            <a:custGeom>
              <a:avLst/>
              <a:gdLst>
                <a:gd name="T0" fmla="*/ 0 w 141"/>
                <a:gd name="T1" fmla="*/ 33 h 56"/>
                <a:gd name="T2" fmla="*/ 72 w 141"/>
                <a:gd name="T3" fmla="*/ 0 h 56"/>
                <a:gd name="T4" fmla="*/ 141 w 141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1" h="56">
                  <a:moveTo>
                    <a:pt x="0" y="33"/>
                  </a:moveTo>
                  <a:lnTo>
                    <a:pt x="72" y="0"/>
                  </a:lnTo>
                  <a:lnTo>
                    <a:pt x="141" y="56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353">
              <a:extLst>
                <a:ext uri="{FF2B5EF4-FFF2-40B4-BE49-F238E27FC236}">
                  <a16:creationId xmlns:a16="http://schemas.microsoft.com/office/drawing/2014/main" id="{D23D8503-B4C0-ED95-8601-BA1A2EFDBB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066463" y="3651251"/>
              <a:ext cx="115888" cy="365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354">
              <a:extLst>
                <a:ext uri="{FF2B5EF4-FFF2-40B4-BE49-F238E27FC236}">
                  <a16:creationId xmlns:a16="http://schemas.microsoft.com/office/drawing/2014/main" id="{2265D3B8-EE62-B65D-AA8B-2433B1A87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763" y="3679826"/>
              <a:ext cx="122238" cy="19050"/>
            </a:xfrm>
            <a:custGeom>
              <a:avLst/>
              <a:gdLst>
                <a:gd name="T0" fmla="*/ 77 w 77"/>
                <a:gd name="T1" fmla="*/ 12 h 12"/>
                <a:gd name="T2" fmla="*/ 39 w 77"/>
                <a:gd name="T3" fmla="*/ 0 h 12"/>
                <a:gd name="T4" fmla="*/ 0 w 7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12">
                  <a:moveTo>
                    <a:pt x="77" y="12"/>
                  </a:moveTo>
                  <a:lnTo>
                    <a:pt x="39" y="0"/>
                  </a:lnTo>
                  <a:lnTo>
                    <a:pt x="0" y="1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355">
              <a:extLst>
                <a:ext uri="{FF2B5EF4-FFF2-40B4-BE49-F238E27FC236}">
                  <a16:creationId xmlns:a16="http://schemas.microsoft.com/office/drawing/2014/main" id="{67A49302-12C5-B835-EE44-05DCF728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3560763"/>
              <a:ext cx="277813" cy="138113"/>
            </a:xfrm>
            <a:custGeom>
              <a:avLst/>
              <a:gdLst>
                <a:gd name="T0" fmla="*/ 175 w 175"/>
                <a:gd name="T1" fmla="*/ 0 h 87"/>
                <a:gd name="T2" fmla="*/ 69 w 175"/>
                <a:gd name="T3" fmla="*/ 78 h 87"/>
                <a:gd name="T4" fmla="*/ 0 w 175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5" h="87">
                  <a:moveTo>
                    <a:pt x="175" y="0"/>
                  </a:moveTo>
                  <a:lnTo>
                    <a:pt x="69" y="78"/>
                  </a:lnTo>
                  <a:lnTo>
                    <a:pt x="0" y="8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356">
              <a:extLst>
                <a:ext uri="{FF2B5EF4-FFF2-40B4-BE49-F238E27FC236}">
                  <a16:creationId xmlns:a16="http://schemas.microsoft.com/office/drawing/2014/main" id="{35984E80-19A1-EDC9-7372-BE5B7B764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4763" y="3698876"/>
              <a:ext cx="122238" cy="7938"/>
            </a:xfrm>
            <a:custGeom>
              <a:avLst/>
              <a:gdLst>
                <a:gd name="T0" fmla="*/ 77 w 77"/>
                <a:gd name="T1" fmla="*/ 0 h 5"/>
                <a:gd name="T2" fmla="*/ 39 w 77"/>
                <a:gd name="T3" fmla="*/ 5 h 5"/>
                <a:gd name="T4" fmla="*/ 0 w 7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">
                  <a:moveTo>
                    <a:pt x="77" y="0"/>
                  </a:moveTo>
                  <a:lnTo>
                    <a:pt x="39" y="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357">
              <a:extLst>
                <a:ext uri="{FF2B5EF4-FFF2-40B4-BE49-F238E27FC236}">
                  <a16:creationId xmlns:a16="http://schemas.microsoft.com/office/drawing/2014/main" id="{3FF5F5BE-C13C-FA06-90D6-A0B3B01C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0300" y="3687763"/>
              <a:ext cx="144463" cy="11113"/>
            </a:xfrm>
            <a:custGeom>
              <a:avLst/>
              <a:gdLst>
                <a:gd name="T0" fmla="*/ 91 w 91"/>
                <a:gd name="T1" fmla="*/ 7 h 7"/>
                <a:gd name="T2" fmla="*/ 34 w 91"/>
                <a:gd name="T3" fmla="*/ 0 h 7"/>
                <a:gd name="T4" fmla="*/ 0 w 9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7">
                  <a:moveTo>
                    <a:pt x="91" y="7"/>
                  </a:moveTo>
                  <a:lnTo>
                    <a:pt x="34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358">
              <a:extLst>
                <a:ext uri="{FF2B5EF4-FFF2-40B4-BE49-F238E27FC236}">
                  <a16:creationId xmlns:a16="http://schemas.microsoft.com/office/drawing/2014/main" id="{EEFB3AC5-5725-4BF3-FF48-87E6FD198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2350" y="3687763"/>
              <a:ext cx="10795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Freeform 359">
              <a:extLst>
                <a:ext uri="{FF2B5EF4-FFF2-40B4-BE49-F238E27FC236}">
                  <a16:creationId xmlns:a16="http://schemas.microsoft.com/office/drawing/2014/main" id="{821303ED-2FD8-5F6A-A3FB-75E4315E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275" y="3687763"/>
              <a:ext cx="1108075" cy="282575"/>
            </a:xfrm>
            <a:custGeom>
              <a:avLst/>
              <a:gdLst>
                <a:gd name="T0" fmla="*/ 0 w 698"/>
                <a:gd name="T1" fmla="*/ 148 h 178"/>
                <a:gd name="T2" fmla="*/ 81 w 698"/>
                <a:gd name="T3" fmla="*/ 153 h 178"/>
                <a:gd name="T4" fmla="*/ 187 w 698"/>
                <a:gd name="T5" fmla="*/ 178 h 178"/>
                <a:gd name="T6" fmla="*/ 293 w 698"/>
                <a:gd name="T7" fmla="*/ 121 h 178"/>
                <a:gd name="T8" fmla="*/ 390 w 698"/>
                <a:gd name="T9" fmla="*/ 121 h 178"/>
                <a:gd name="T10" fmla="*/ 489 w 698"/>
                <a:gd name="T11" fmla="*/ 5 h 178"/>
                <a:gd name="T12" fmla="*/ 597 w 698"/>
                <a:gd name="T13" fmla="*/ 56 h 178"/>
                <a:gd name="T14" fmla="*/ 698 w 698"/>
                <a:gd name="T1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8" h="178">
                  <a:moveTo>
                    <a:pt x="0" y="148"/>
                  </a:moveTo>
                  <a:lnTo>
                    <a:pt x="81" y="153"/>
                  </a:lnTo>
                  <a:lnTo>
                    <a:pt x="187" y="178"/>
                  </a:lnTo>
                  <a:lnTo>
                    <a:pt x="293" y="121"/>
                  </a:lnTo>
                  <a:lnTo>
                    <a:pt x="390" y="121"/>
                  </a:lnTo>
                  <a:lnTo>
                    <a:pt x="489" y="5"/>
                  </a:lnTo>
                  <a:lnTo>
                    <a:pt x="597" y="56"/>
                  </a:lnTo>
                  <a:lnTo>
                    <a:pt x="698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360">
              <a:extLst>
                <a:ext uri="{FF2B5EF4-FFF2-40B4-BE49-F238E27FC236}">
                  <a16:creationId xmlns:a16="http://schemas.microsoft.com/office/drawing/2014/main" id="{030F97F0-5878-C60D-38EB-8385EED6D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3719513"/>
              <a:ext cx="406400" cy="73025"/>
            </a:xfrm>
            <a:custGeom>
              <a:avLst/>
              <a:gdLst>
                <a:gd name="T0" fmla="*/ 0 w 256"/>
                <a:gd name="T1" fmla="*/ 46 h 46"/>
                <a:gd name="T2" fmla="*/ 32 w 256"/>
                <a:gd name="T3" fmla="*/ 39 h 46"/>
                <a:gd name="T4" fmla="*/ 134 w 256"/>
                <a:gd name="T5" fmla="*/ 0 h 46"/>
                <a:gd name="T6" fmla="*/ 232 w 256"/>
                <a:gd name="T7" fmla="*/ 26 h 46"/>
                <a:gd name="T8" fmla="*/ 256 w 256"/>
                <a:gd name="T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46">
                  <a:moveTo>
                    <a:pt x="0" y="46"/>
                  </a:moveTo>
                  <a:lnTo>
                    <a:pt x="32" y="39"/>
                  </a:lnTo>
                  <a:lnTo>
                    <a:pt x="134" y="0"/>
                  </a:lnTo>
                  <a:lnTo>
                    <a:pt x="232" y="26"/>
                  </a:lnTo>
                  <a:lnTo>
                    <a:pt x="256" y="2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361">
              <a:extLst>
                <a:ext uri="{FF2B5EF4-FFF2-40B4-BE49-F238E27FC236}">
                  <a16:creationId xmlns:a16="http://schemas.microsoft.com/office/drawing/2014/main" id="{70FF5DC4-57B6-FAD2-F09D-01C4268D51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40963" y="3757613"/>
              <a:ext cx="158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362">
              <a:extLst>
                <a:ext uri="{FF2B5EF4-FFF2-40B4-BE49-F238E27FC236}">
                  <a16:creationId xmlns:a16="http://schemas.microsoft.com/office/drawing/2014/main" id="{2F6C8D60-C476-F896-0C53-73A8AF17AD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37788" y="3757613"/>
              <a:ext cx="3175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363">
              <a:extLst>
                <a:ext uri="{FF2B5EF4-FFF2-40B4-BE49-F238E27FC236}">
                  <a16:creationId xmlns:a16="http://schemas.microsoft.com/office/drawing/2014/main" id="{4F221C0C-979D-0F89-ECD0-23B5464A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1750" y="3760788"/>
              <a:ext cx="46038" cy="20638"/>
            </a:xfrm>
            <a:custGeom>
              <a:avLst/>
              <a:gdLst>
                <a:gd name="T0" fmla="*/ 0 w 29"/>
                <a:gd name="T1" fmla="*/ 13 h 13"/>
                <a:gd name="T2" fmla="*/ 7 w 29"/>
                <a:gd name="T3" fmla="*/ 13 h 13"/>
                <a:gd name="T4" fmla="*/ 29 w 2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">
                  <a:moveTo>
                    <a:pt x="0" y="13"/>
                  </a:moveTo>
                  <a:lnTo>
                    <a:pt x="7" y="13"/>
                  </a:lnTo>
                  <a:lnTo>
                    <a:pt x="29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364">
              <a:extLst>
                <a:ext uri="{FF2B5EF4-FFF2-40B4-BE49-F238E27FC236}">
                  <a16:creationId xmlns:a16="http://schemas.microsoft.com/office/drawing/2014/main" id="{DED65FB9-86AE-D440-A742-B84C51C86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37788" y="3757613"/>
              <a:ext cx="4763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365">
              <a:extLst>
                <a:ext uri="{FF2B5EF4-FFF2-40B4-BE49-F238E27FC236}">
                  <a16:creationId xmlns:a16="http://schemas.microsoft.com/office/drawing/2014/main" id="{7B36A8E6-0DFF-EB5B-E571-9A8BCC940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91750" y="3760788"/>
              <a:ext cx="46038" cy="20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366">
              <a:extLst>
                <a:ext uri="{FF2B5EF4-FFF2-40B4-BE49-F238E27FC236}">
                  <a16:creationId xmlns:a16="http://schemas.microsoft.com/office/drawing/2014/main" id="{0F67BB4D-9667-A02B-CBE8-C85935E0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2550" y="3748088"/>
              <a:ext cx="396875" cy="17463"/>
            </a:xfrm>
            <a:custGeom>
              <a:avLst/>
              <a:gdLst>
                <a:gd name="T0" fmla="*/ 0 w 250"/>
                <a:gd name="T1" fmla="*/ 6 h 11"/>
                <a:gd name="T2" fmla="*/ 82 w 250"/>
                <a:gd name="T3" fmla="*/ 0 h 11"/>
                <a:gd name="T4" fmla="*/ 183 w 250"/>
                <a:gd name="T5" fmla="*/ 11 h 11"/>
                <a:gd name="T6" fmla="*/ 250 w 250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" h="11">
                  <a:moveTo>
                    <a:pt x="0" y="6"/>
                  </a:moveTo>
                  <a:lnTo>
                    <a:pt x="82" y="0"/>
                  </a:lnTo>
                  <a:lnTo>
                    <a:pt x="183" y="11"/>
                  </a:lnTo>
                  <a:lnTo>
                    <a:pt x="250" y="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367">
              <a:extLst>
                <a:ext uri="{FF2B5EF4-FFF2-40B4-BE49-F238E27FC236}">
                  <a16:creationId xmlns:a16="http://schemas.microsoft.com/office/drawing/2014/main" id="{545B661C-44FD-35B7-BB56-9087F033B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12363" y="3829051"/>
              <a:ext cx="33338" cy="1095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368">
              <a:extLst>
                <a:ext uri="{FF2B5EF4-FFF2-40B4-BE49-F238E27FC236}">
                  <a16:creationId xmlns:a16="http://schemas.microsoft.com/office/drawing/2014/main" id="{A32BC33C-D225-BF43-9C3B-356E33509F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09188" y="3938588"/>
              <a:ext cx="3175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369">
              <a:extLst>
                <a:ext uri="{FF2B5EF4-FFF2-40B4-BE49-F238E27FC236}">
                  <a16:creationId xmlns:a16="http://schemas.microsoft.com/office/drawing/2014/main" id="{F47D2CFD-6568-B592-5E83-7E1333514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2363" y="3921126"/>
              <a:ext cx="61913" cy="17463"/>
            </a:xfrm>
            <a:custGeom>
              <a:avLst/>
              <a:gdLst>
                <a:gd name="T0" fmla="*/ 0 w 39"/>
                <a:gd name="T1" fmla="*/ 11 h 11"/>
                <a:gd name="T2" fmla="*/ 21 w 39"/>
                <a:gd name="T3" fmla="*/ 0 h 11"/>
                <a:gd name="T4" fmla="*/ 39 w 39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11"/>
                  </a:moveTo>
                  <a:lnTo>
                    <a:pt x="21" y="0"/>
                  </a:lnTo>
                  <a:lnTo>
                    <a:pt x="39" y="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370">
              <a:extLst>
                <a:ext uri="{FF2B5EF4-FFF2-40B4-BE49-F238E27FC236}">
                  <a16:creationId xmlns:a16="http://schemas.microsoft.com/office/drawing/2014/main" id="{409A9917-7D29-86CD-CDEE-0444B9C5A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09188" y="3829051"/>
              <a:ext cx="36513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371">
              <a:extLst>
                <a:ext uri="{FF2B5EF4-FFF2-40B4-BE49-F238E27FC236}">
                  <a16:creationId xmlns:a16="http://schemas.microsoft.com/office/drawing/2014/main" id="{FB4397B7-5413-B9A0-3D2C-F9C42E05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563" y="3778251"/>
              <a:ext cx="357188" cy="38100"/>
            </a:xfrm>
            <a:custGeom>
              <a:avLst/>
              <a:gdLst>
                <a:gd name="T0" fmla="*/ 225 w 225"/>
                <a:gd name="T1" fmla="*/ 2 h 24"/>
                <a:gd name="T2" fmla="*/ 131 w 225"/>
                <a:gd name="T3" fmla="*/ 0 h 24"/>
                <a:gd name="T4" fmla="*/ 31 w 225"/>
                <a:gd name="T5" fmla="*/ 24 h 24"/>
                <a:gd name="T6" fmla="*/ 0 w 225"/>
                <a:gd name="T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24">
                  <a:moveTo>
                    <a:pt x="225" y="2"/>
                  </a:moveTo>
                  <a:lnTo>
                    <a:pt x="131" y="0"/>
                  </a:lnTo>
                  <a:lnTo>
                    <a:pt x="31" y="24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372">
              <a:extLst>
                <a:ext uri="{FF2B5EF4-FFF2-40B4-BE49-F238E27FC236}">
                  <a16:creationId xmlns:a16="http://schemas.microsoft.com/office/drawing/2014/main" id="{0BD27448-EC91-9E73-B24A-6166581A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3733801"/>
              <a:ext cx="209550" cy="84138"/>
            </a:xfrm>
            <a:custGeom>
              <a:avLst/>
              <a:gdLst>
                <a:gd name="T0" fmla="*/ 132 w 132"/>
                <a:gd name="T1" fmla="*/ 37 h 53"/>
                <a:gd name="T2" fmla="*/ 59 w 132"/>
                <a:gd name="T3" fmla="*/ 0 h 53"/>
                <a:gd name="T4" fmla="*/ 0 w 132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3">
                  <a:moveTo>
                    <a:pt x="132" y="37"/>
                  </a:moveTo>
                  <a:lnTo>
                    <a:pt x="59" y="0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Line 373">
              <a:extLst>
                <a:ext uri="{FF2B5EF4-FFF2-40B4-BE49-F238E27FC236}">
                  <a16:creationId xmlns:a16="http://schemas.microsoft.com/office/drawing/2014/main" id="{A2F5BDB2-999F-B79F-42F2-5F800F39FE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29788" y="3792538"/>
              <a:ext cx="104775" cy="174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374">
              <a:extLst>
                <a:ext uri="{FF2B5EF4-FFF2-40B4-BE49-F238E27FC236}">
                  <a16:creationId xmlns:a16="http://schemas.microsoft.com/office/drawing/2014/main" id="{853A636D-FA56-44B4-1A7F-84BB0E25D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6925" y="4117976"/>
              <a:ext cx="246063" cy="46038"/>
            </a:xfrm>
            <a:custGeom>
              <a:avLst/>
              <a:gdLst>
                <a:gd name="T0" fmla="*/ 155 w 155"/>
                <a:gd name="T1" fmla="*/ 29 h 29"/>
                <a:gd name="T2" fmla="*/ 119 w 155"/>
                <a:gd name="T3" fmla="*/ 29 h 29"/>
                <a:gd name="T4" fmla="*/ 21 w 155"/>
                <a:gd name="T5" fmla="*/ 0 h 29"/>
                <a:gd name="T6" fmla="*/ 0 w 155"/>
                <a:gd name="T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29">
                  <a:moveTo>
                    <a:pt x="155" y="29"/>
                  </a:moveTo>
                  <a:lnTo>
                    <a:pt x="119" y="29"/>
                  </a:lnTo>
                  <a:lnTo>
                    <a:pt x="21" y="0"/>
                  </a:lnTo>
                  <a:lnTo>
                    <a:pt x="0" y="2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375">
              <a:extLst>
                <a:ext uri="{FF2B5EF4-FFF2-40B4-BE49-F238E27FC236}">
                  <a16:creationId xmlns:a16="http://schemas.microsoft.com/office/drawing/2014/main" id="{2C51F528-1B74-729F-F9D6-316FC9F3AB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2988" y="4164013"/>
              <a:ext cx="111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Freeform 376">
              <a:extLst>
                <a:ext uri="{FF2B5EF4-FFF2-40B4-BE49-F238E27FC236}">
                  <a16:creationId xmlns:a16="http://schemas.microsoft.com/office/drawing/2014/main" id="{3FF2394B-8520-C2F9-5140-1A340F0F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4100" y="4164013"/>
              <a:ext cx="214313" cy="31750"/>
            </a:xfrm>
            <a:custGeom>
              <a:avLst/>
              <a:gdLst>
                <a:gd name="T0" fmla="*/ 0 w 135"/>
                <a:gd name="T1" fmla="*/ 0 h 20"/>
                <a:gd name="T2" fmla="*/ 64 w 135"/>
                <a:gd name="T3" fmla="*/ 0 h 20"/>
                <a:gd name="T4" fmla="*/ 135 w 135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20">
                  <a:moveTo>
                    <a:pt x="0" y="0"/>
                  </a:moveTo>
                  <a:lnTo>
                    <a:pt x="64" y="0"/>
                  </a:lnTo>
                  <a:lnTo>
                    <a:pt x="135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377">
              <a:extLst>
                <a:ext uri="{FF2B5EF4-FFF2-40B4-BE49-F238E27FC236}">
                  <a16:creationId xmlns:a16="http://schemas.microsoft.com/office/drawing/2014/main" id="{1421D77E-8432-3572-0FF4-EFE671A57D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44100" y="3938588"/>
              <a:ext cx="68263" cy="2254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378">
              <a:extLst>
                <a:ext uri="{FF2B5EF4-FFF2-40B4-BE49-F238E27FC236}">
                  <a16:creationId xmlns:a16="http://schemas.microsoft.com/office/drawing/2014/main" id="{54418597-EA28-8BF8-27CC-DAB3CD8D2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32988" y="3941763"/>
              <a:ext cx="76200" cy="2222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379">
              <a:extLst>
                <a:ext uri="{FF2B5EF4-FFF2-40B4-BE49-F238E27FC236}">
                  <a16:creationId xmlns:a16="http://schemas.microsoft.com/office/drawing/2014/main" id="{3A81BFCC-3734-B6AC-1E50-08832B8C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1525" y="3941763"/>
              <a:ext cx="347663" cy="68263"/>
            </a:xfrm>
            <a:custGeom>
              <a:avLst/>
              <a:gdLst>
                <a:gd name="T0" fmla="*/ 0 w 219"/>
                <a:gd name="T1" fmla="*/ 8 h 43"/>
                <a:gd name="T2" fmla="*/ 37 w 219"/>
                <a:gd name="T3" fmla="*/ 32 h 43"/>
                <a:gd name="T4" fmla="*/ 139 w 219"/>
                <a:gd name="T5" fmla="*/ 43 h 43"/>
                <a:gd name="T6" fmla="*/ 219 w 21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43">
                  <a:moveTo>
                    <a:pt x="0" y="8"/>
                  </a:moveTo>
                  <a:lnTo>
                    <a:pt x="37" y="32"/>
                  </a:lnTo>
                  <a:lnTo>
                    <a:pt x="139" y="43"/>
                  </a:lnTo>
                  <a:lnTo>
                    <a:pt x="219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380">
              <a:extLst>
                <a:ext uri="{FF2B5EF4-FFF2-40B4-BE49-F238E27FC236}">
                  <a16:creationId xmlns:a16="http://schemas.microsoft.com/office/drawing/2014/main" id="{948432C1-DA01-72CE-211B-48C9411D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275" y="4324351"/>
              <a:ext cx="76200" cy="123825"/>
            </a:xfrm>
            <a:custGeom>
              <a:avLst/>
              <a:gdLst>
                <a:gd name="T0" fmla="*/ 48 w 48"/>
                <a:gd name="T1" fmla="*/ 0 h 78"/>
                <a:gd name="T2" fmla="*/ 38 w 48"/>
                <a:gd name="T3" fmla="*/ 33 h 78"/>
                <a:gd name="T4" fmla="*/ 0 w 48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78">
                  <a:moveTo>
                    <a:pt x="48" y="0"/>
                  </a:moveTo>
                  <a:lnTo>
                    <a:pt x="38" y="33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381">
              <a:extLst>
                <a:ext uri="{FF2B5EF4-FFF2-40B4-BE49-F238E27FC236}">
                  <a16:creationId xmlns:a16="http://schemas.microsoft.com/office/drawing/2014/main" id="{C8780D91-07FA-C4BB-7334-1817AAC7F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885363" y="4305301"/>
              <a:ext cx="11113" cy="190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382">
              <a:extLst>
                <a:ext uri="{FF2B5EF4-FFF2-40B4-BE49-F238E27FC236}">
                  <a16:creationId xmlns:a16="http://schemas.microsoft.com/office/drawing/2014/main" id="{DBB9BF05-A13D-F20E-66C4-19C2E20C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4225926"/>
              <a:ext cx="112713" cy="222250"/>
            </a:xfrm>
            <a:custGeom>
              <a:avLst/>
              <a:gdLst>
                <a:gd name="T0" fmla="*/ 71 w 71"/>
                <a:gd name="T1" fmla="*/ 140 h 140"/>
                <a:gd name="T2" fmla="*/ 11 w 71"/>
                <a:gd name="T3" fmla="*/ 37 h 140"/>
                <a:gd name="T4" fmla="*/ 0 w 71"/>
                <a:gd name="T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40">
                  <a:moveTo>
                    <a:pt x="71" y="140"/>
                  </a:moveTo>
                  <a:lnTo>
                    <a:pt x="11" y="3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Freeform 383">
              <a:extLst>
                <a:ext uri="{FF2B5EF4-FFF2-40B4-BE49-F238E27FC236}">
                  <a16:creationId xmlns:a16="http://schemas.microsoft.com/office/drawing/2014/main" id="{E29D5078-9BDD-7AC1-4ED9-EFD12EF10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4203701"/>
              <a:ext cx="177800" cy="101600"/>
            </a:xfrm>
            <a:custGeom>
              <a:avLst/>
              <a:gdLst>
                <a:gd name="T0" fmla="*/ 0 w 112"/>
                <a:gd name="T1" fmla="*/ 14 h 64"/>
                <a:gd name="T2" fmla="*/ 8 w 112"/>
                <a:gd name="T3" fmla="*/ 0 h 64"/>
                <a:gd name="T4" fmla="*/ 112 w 112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64">
                  <a:moveTo>
                    <a:pt x="0" y="14"/>
                  </a:moveTo>
                  <a:lnTo>
                    <a:pt x="8" y="0"/>
                  </a:lnTo>
                  <a:lnTo>
                    <a:pt x="112" y="6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384">
              <a:extLst>
                <a:ext uri="{FF2B5EF4-FFF2-40B4-BE49-F238E27FC236}">
                  <a16:creationId xmlns:a16="http://schemas.microsoft.com/office/drawing/2014/main" id="{4A7B6D10-ADB7-16BC-F046-59343D8206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1850" y="4448176"/>
              <a:ext cx="98425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385">
              <a:extLst>
                <a:ext uri="{FF2B5EF4-FFF2-40B4-BE49-F238E27FC236}">
                  <a16:creationId xmlns:a16="http://schemas.microsoft.com/office/drawing/2014/main" id="{40220D09-F456-6BDF-E758-3318A7952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971088" y="4441826"/>
              <a:ext cx="76200" cy="1190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386">
              <a:extLst>
                <a:ext uri="{FF2B5EF4-FFF2-40B4-BE49-F238E27FC236}">
                  <a16:creationId xmlns:a16="http://schemas.microsoft.com/office/drawing/2014/main" id="{B25292B1-21B8-59C9-FD9A-E8F00B0351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86950" y="4441826"/>
              <a:ext cx="84138" cy="1190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387">
              <a:extLst>
                <a:ext uri="{FF2B5EF4-FFF2-40B4-BE49-F238E27FC236}">
                  <a16:creationId xmlns:a16="http://schemas.microsoft.com/office/drawing/2014/main" id="{EE073734-ED35-8CCC-53CC-5DAE8597B6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86950" y="4560888"/>
              <a:ext cx="16033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388">
              <a:extLst>
                <a:ext uri="{FF2B5EF4-FFF2-40B4-BE49-F238E27FC236}">
                  <a16:creationId xmlns:a16="http://schemas.microsoft.com/office/drawing/2014/main" id="{7890243F-4A75-2432-A314-6EDE2939C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896475" y="4324351"/>
              <a:ext cx="74613" cy="1174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389">
              <a:extLst>
                <a:ext uri="{FF2B5EF4-FFF2-40B4-BE49-F238E27FC236}">
                  <a16:creationId xmlns:a16="http://schemas.microsoft.com/office/drawing/2014/main" id="{8D347D9E-400C-155E-2B53-85BFDFB36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1850" y="4560888"/>
              <a:ext cx="16510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390">
              <a:extLst>
                <a:ext uri="{FF2B5EF4-FFF2-40B4-BE49-F238E27FC236}">
                  <a16:creationId xmlns:a16="http://schemas.microsoft.com/office/drawing/2014/main" id="{B43B2FA9-EF35-0D4A-57E2-26A9E31875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20275" y="4448176"/>
              <a:ext cx="66675" cy="1127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391">
              <a:extLst>
                <a:ext uri="{FF2B5EF4-FFF2-40B4-BE49-F238E27FC236}">
                  <a16:creationId xmlns:a16="http://schemas.microsoft.com/office/drawing/2014/main" id="{3D3650AD-54D2-50BF-17CD-EFFA8A40E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1088" y="4332288"/>
              <a:ext cx="236538" cy="228600"/>
            </a:xfrm>
            <a:custGeom>
              <a:avLst/>
              <a:gdLst>
                <a:gd name="T0" fmla="*/ 0 w 149"/>
                <a:gd name="T1" fmla="*/ 69 h 144"/>
                <a:gd name="T2" fmla="*/ 49 w 149"/>
                <a:gd name="T3" fmla="*/ 0 h 144"/>
                <a:gd name="T4" fmla="*/ 149 w 149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144">
                  <a:moveTo>
                    <a:pt x="0" y="69"/>
                  </a:moveTo>
                  <a:lnTo>
                    <a:pt x="49" y="0"/>
                  </a:lnTo>
                  <a:lnTo>
                    <a:pt x="149" y="144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7" name="Line 392">
              <a:extLst>
                <a:ext uri="{FF2B5EF4-FFF2-40B4-BE49-F238E27FC236}">
                  <a16:creationId xmlns:a16="http://schemas.microsoft.com/office/drawing/2014/main" id="{8C4E6EE1-8EFD-45D5-A101-CB4898C817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58413" y="4195763"/>
              <a:ext cx="44450" cy="127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8" name="Freeform 393">
              <a:extLst>
                <a:ext uri="{FF2B5EF4-FFF2-40B4-BE49-F238E27FC236}">
                  <a16:creationId xmlns:a16="http://schemas.microsoft.com/office/drawing/2014/main" id="{B1D7A101-6DBE-7F1E-E83F-4CC32CB4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8413" y="4195763"/>
              <a:ext cx="214313" cy="365125"/>
            </a:xfrm>
            <a:custGeom>
              <a:avLst/>
              <a:gdLst>
                <a:gd name="T0" fmla="*/ 0 w 135"/>
                <a:gd name="T1" fmla="*/ 0 h 230"/>
                <a:gd name="T2" fmla="*/ 28 w 135"/>
                <a:gd name="T3" fmla="*/ 91 h 230"/>
                <a:gd name="T4" fmla="*/ 135 w 135"/>
                <a:gd name="T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230">
                  <a:moveTo>
                    <a:pt x="0" y="0"/>
                  </a:moveTo>
                  <a:lnTo>
                    <a:pt x="28" y="91"/>
                  </a:lnTo>
                  <a:lnTo>
                    <a:pt x="135" y="23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394">
              <a:extLst>
                <a:ext uri="{FF2B5EF4-FFF2-40B4-BE49-F238E27FC236}">
                  <a16:creationId xmlns:a16="http://schemas.microsoft.com/office/drawing/2014/main" id="{E0E9AA1A-7D05-3E39-CA64-302871E1A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7625" y="4560888"/>
              <a:ext cx="16510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395">
              <a:extLst>
                <a:ext uri="{FF2B5EF4-FFF2-40B4-BE49-F238E27FC236}">
                  <a16:creationId xmlns:a16="http://schemas.microsoft.com/office/drawing/2014/main" id="{C8433D0C-FE07-130A-82F5-5396CD042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896475" y="4164013"/>
              <a:ext cx="47625" cy="1603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Line 396">
              <a:extLst>
                <a:ext uri="{FF2B5EF4-FFF2-40B4-BE49-F238E27FC236}">
                  <a16:creationId xmlns:a16="http://schemas.microsoft.com/office/drawing/2014/main" id="{3D697188-2799-C7E5-9FC1-1201DB848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885363" y="4164013"/>
              <a:ext cx="47625" cy="141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397">
              <a:extLst>
                <a:ext uri="{FF2B5EF4-FFF2-40B4-BE49-F238E27FC236}">
                  <a16:creationId xmlns:a16="http://schemas.microsoft.com/office/drawing/2014/main" id="{51044A86-103B-DD09-4F15-A979E15D9B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74275" y="3922713"/>
              <a:ext cx="84138" cy="2730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398">
              <a:extLst>
                <a:ext uri="{FF2B5EF4-FFF2-40B4-BE49-F238E27FC236}">
                  <a16:creationId xmlns:a16="http://schemas.microsoft.com/office/drawing/2014/main" id="{85A3E33A-65DE-45B5-5BDD-D60B9F338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45700" y="3829051"/>
              <a:ext cx="28575" cy="936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399">
              <a:extLst>
                <a:ext uri="{FF2B5EF4-FFF2-40B4-BE49-F238E27FC236}">
                  <a16:creationId xmlns:a16="http://schemas.microsoft.com/office/drawing/2014/main" id="{DF2AD08B-9BD1-78DC-4774-8C1BDFA643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86925" y="4157663"/>
              <a:ext cx="20638" cy="682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400">
              <a:extLst>
                <a:ext uri="{FF2B5EF4-FFF2-40B4-BE49-F238E27FC236}">
                  <a16:creationId xmlns:a16="http://schemas.microsoft.com/office/drawing/2014/main" id="{F5B3EE1E-B509-6EE5-3150-8DC51A2FA8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47288" y="4560888"/>
              <a:ext cx="160338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401">
              <a:extLst>
                <a:ext uri="{FF2B5EF4-FFF2-40B4-BE49-F238E27FC236}">
                  <a16:creationId xmlns:a16="http://schemas.microsoft.com/office/drawing/2014/main" id="{CB3A92C6-708E-E1FB-27BE-E590DD54F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3575" y="3883026"/>
              <a:ext cx="65088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402">
              <a:extLst>
                <a:ext uri="{FF2B5EF4-FFF2-40B4-BE49-F238E27FC236}">
                  <a16:creationId xmlns:a16="http://schemas.microsoft.com/office/drawing/2014/main" id="{91DD3D87-75D7-4961-55DA-394DBD1CD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3575" y="3844926"/>
              <a:ext cx="41275" cy="381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403">
              <a:extLst>
                <a:ext uri="{FF2B5EF4-FFF2-40B4-BE49-F238E27FC236}">
                  <a16:creationId xmlns:a16="http://schemas.microsoft.com/office/drawing/2014/main" id="{9EDC3491-CC14-FBD3-F3F9-C45C36E97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594850" y="3844926"/>
              <a:ext cx="23813" cy="825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404">
              <a:extLst>
                <a:ext uri="{FF2B5EF4-FFF2-40B4-BE49-F238E27FC236}">
                  <a16:creationId xmlns:a16="http://schemas.microsoft.com/office/drawing/2014/main" id="{3E241ADA-0026-1E0F-9562-4A7CD6E91A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94850" y="3817938"/>
              <a:ext cx="30163" cy="269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Line 405">
              <a:extLst>
                <a:ext uri="{FF2B5EF4-FFF2-40B4-BE49-F238E27FC236}">
                  <a16:creationId xmlns:a16="http://schemas.microsoft.com/office/drawing/2014/main" id="{8FC85B44-6EDA-6A09-EB2F-07445D2172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88500" y="3817938"/>
              <a:ext cx="36513" cy="31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Line 407">
              <a:extLst>
                <a:ext uri="{FF2B5EF4-FFF2-40B4-BE49-F238E27FC236}">
                  <a16:creationId xmlns:a16="http://schemas.microsoft.com/office/drawing/2014/main" id="{099EEDDC-95D2-8EA7-06E1-98125123E6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588500" y="3821113"/>
              <a:ext cx="6350" cy="238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08">
              <a:extLst>
                <a:ext uri="{FF2B5EF4-FFF2-40B4-BE49-F238E27FC236}">
                  <a16:creationId xmlns:a16="http://schemas.microsoft.com/office/drawing/2014/main" id="{C1BDD66D-B4D5-62EE-AB2B-79628F5A5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8650" y="3805238"/>
              <a:ext cx="69850" cy="17463"/>
            </a:xfrm>
            <a:custGeom>
              <a:avLst/>
              <a:gdLst>
                <a:gd name="T0" fmla="*/ 44 w 44"/>
                <a:gd name="T1" fmla="*/ 10 h 11"/>
                <a:gd name="T2" fmla="*/ 24 w 44"/>
                <a:gd name="T3" fmla="*/ 11 h 11"/>
                <a:gd name="T4" fmla="*/ 0 w 4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1">
                  <a:moveTo>
                    <a:pt x="44" y="10"/>
                  </a:moveTo>
                  <a:lnTo>
                    <a:pt x="24" y="11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Line 409">
              <a:extLst>
                <a:ext uri="{FF2B5EF4-FFF2-40B4-BE49-F238E27FC236}">
                  <a16:creationId xmlns:a16="http://schemas.microsoft.com/office/drawing/2014/main" id="{7BCC897C-F276-C0B9-DA2E-42CF3F730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50388" y="3930651"/>
              <a:ext cx="15875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Line 410">
              <a:extLst>
                <a:ext uri="{FF2B5EF4-FFF2-40B4-BE49-F238E27FC236}">
                  <a16:creationId xmlns:a16="http://schemas.microsoft.com/office/drawing/2014/main" id="{2949A7F6-7D0D-A12C-ECBF-BEBE84D1FD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56738" y="3930651"/>
              <a:ext cx="9525" cy="222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11">
              <a:extLst>
                <a:ext uri="{FF2B5EF4-FFF2-40B4-BE49-F238E27FC236}">
                  <a16:creationId xmlns:a16="http://schemas.microsoft.com/office/drawing/2014/main" id="{FE67E487-6191-EF44-D887-8B4D79A8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0" y="3824288"/>
              <a:ext cx="211138" cy="114300"/>
            </a:xfrm>
            <a:custGeom>
              <a:avLst/>
              <a:gdLst>
                <a:gd name="T0" fmla="*/ 0 w 133"/>
                <a:gd name="T1" fmla="*/ 14 h 72"/>
                <a:gd name="T2" fmla="*/ 100 w 133"/>
                <a:gd name="T3" fmla="*/ 0 h 72"/>
                <a:gd name="T4" fmla="*/ 133 w 133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72">
                  <a:moveTo>
                    <a:pt x="0" y="14"/>
                  </a:moveTo>
                  <a:lnTo>
                    <a:pt x="100" y="0"/>
                  </a:lnTo>
                  <a:lnTo>
                    <a:pt x="133" y="72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Line 412">
              <a:extLst>
                <a:ext uri="{FF2B5EF4-FFF2-40B4-BE49-F238E27FC236}">
                  <a16:creationId xmlns:a16="http://schemas.microsoft.com/office/drawing/2014/main" id="{C12BFF07-4BDE-2E2C-5C94-22364980B4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0388" y="3938588"/>
              <a:ext cx="6350" cy="14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Line 413">
              <a:extLst>
                <a:ext uri="{FF2B5EF4-FFF2-40B4-BE49-F238E27FC236}">
                  <a16:creationId xmlns:a16="http://schemas.microsoft.com/office/drawing/2014/main" id="{C8099FDF-5D0D-087B-4328-1865DCCF3A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42450" y="3967163"/>
              <a:ext cx="22225" cy="20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Line 414">
              <a:extLst>
                <a:ext uri="{FF2B5EF4-FFF2-40B4-BE49-F238E27FC236}">
                  <a16:creationId xmlns:a16="http://schemas.microsoft.com/office/drawing/2014/main" id="{36400495-37BD-F0A0-9497-6C88770BC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5938" y="4022726"/>
              <a:ext cx="9525" cy="285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Line 415">
              <a:extLst>
                <a:ext uri="{FF2B5EF4-FFF2-40B4-BE49-F238E27FC236}">
                  <a16:creationId xmlns:a16="http://schemas.microsoft.com/office/drawing/2014/main" id="{22733ACA-9100-563D-E317-AFF7AC1436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8475" y="3970338"/>
              <a:ext cx="17463" cy="523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16">
              <a:extLst>
                <a:ext uri="{FF2B5EF4-FFF2-40B4-BE49-F238E27FC236}">
                  <a16:creationId xmlns:a16="http://schemas.microsoft.com/office/drawing/2014/main" id="{1BD578CE-0F7F-6491-C475-1302B007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1963" y="3975101"/>
              <a:ext cx="53975" cy="53975"/>
            </a:xfrm>
            <a:custGeom>
              <a:avLst/>
              <a:gdLst>
                <a:gd name="T0" fmla="*/ 34 w 34"/>
                <a:gd name="T1" fmla="*/ 30 h 34"/>
                <a:gd name="T2" fmla="*/ 29 w 34"/>
                <a:gd name="T3" fmla="*/ 34 h 34"/>
                <a:gd name="T4" fmla="*/ 0 w 3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34" y="30"/>
                  </a:moveTo>
                  <a:lnTo>
                    <a:pt x="29" y="3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Line 417">
              <a:extLst>
                <a:ext uri="{FF2B5EF4-FFF2-40B4-BE49-F238E27FC236}">
                  <a16:creationId xmlns:a16="http://schemas.microsoft.com/office/drawing/2014/main" id="{F2F5EC91-1D71-8F9F-6344-5F4022B3C6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15463" y="3987801"/>
              <a:ext cx="26988" cy="635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Line 418">
              <a:extLst>
                <a:ext uri="{FF2B5EF4-FFF2-40B4-BE49-F238E27FC236}">
                  <a16:creationId xmlns:a16="http://schemas.microsoft.com/office/drawing/2014/main" id="{9DEB9C66-C90E-29ED-906B-D22BA71EA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05938" y="3987801"/>
              <a:ext cx="36513" cy="349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Line 419">
              <a:extLst>
                <a:ext uri="{FF2B5EF4-FFF2-40B4-BE49-F238E27FC236}">
                  <a16:creationId xmlns:a16="http://schemas.microsoft.com/office/drawing/2014/main" id="{7B660E68-0487-FF82-0641-A8198FD73B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51963" y="3970338"/>
              <a:ext cx="36513" cy="47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Line 420">
              <a:extLst>
                <a:ext uri="{FF2B5EF4-FFF2-40B4-BE49-F238E27FC236}">
                  <a16:creationId xmlns:a16="http://schemas.microsoft.com/office/drawing/2014/main" id="{D8BBBFC2-77B4-F42B-01BB-D224FD6E2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4051301"/>
              <a:ext cx="19050" cy="460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Line 421">
              <a:extLst>
                <a:ext uri="{FF2B5EF4-FFF2-40B4-BE49-F238E27FC236}">
                  <a16:creationId xmlns:a16="http://schemas.microsoft.com/office/drawing/2014/main" id="{27CA03B8-1D16-FB09-E1DA-F9EFB57B0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4813" y="4097338"/>
              <a:ext cx="101600" cy="889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Line 422">
              <a:extLst>
                <a:ext uri="{FF2B5EF4-FFF2-40B4-BE49-F238E27FC236}">
                  <a16:creationId xmlns:a16="http://schemas.microsoft.com/office/drawing/2014/main" id="{B10DA3A9-BEE2-D222-56A7-24FA629C6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40888" y="3954463"/>
              <a:ext cx="20638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23">
              <a:extLst>
                <a:ext uri="{FF2B5EF4-FFF2-40B4-BE49-F238E27FC236}">
                  <a16:creationId xmlns:a16="http://schemas.microsoft.com/office/drawing/2014/main" id="{FA60991F-1520-82B8-79EA-B9712BFC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5" y="3967163"/>
              <a:ext cx="176213" cy="204788"/>
            </a:xfrm>
            <a:custGeom>
              <a:avLst/>
              <a:gdLst>
                <a:gd name="T0" fmla="*/ 0 w 111"/>
                <a:gd name="T1" fmla="*/ 0 h 129"/>
                <a:gd name="T2" fmla="*/ 58 w 111"/>
                <a:gd name="T3" fmla="*/ 129 h 129"/>
                <a:gd name="T4" fmla="*/ 111 w 111"/>
                <a:gd name="T5" fmla="*/ 2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29">
                  <a:moveTo>
                    <a:pt x="0" y="0"/>
                  </a:moveTo>
                  <a:lnTo>
                    <a:pt x="58" y="129"/>
                  </a:lnTo>
                  <a:lnTo>
                    <a:pt x="111" y="2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Line 424">
              <a:extLst>
                <a:ext uri="{FF2B5EF4-FFF2-40B4-BE49-F238E27FC236}">
                  <a16:creationId xmlns:a16="http://schemas.microsoft.com/office/drawing/2014/main" id="{248ED155-F9C8-1993-A621-ACBA15DCE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88475" y="3938588"/>
              <a:ext cx="61913" cy="317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Line 425">
              <a:extLst>
                <a:ext uri="{FF2B5EF4-FFF2-40B4-BE49-F238E27FC236}">
                  <a16:creationId xmlns:a16="http://schemas.microsoft.com/office/drawing/2014/main" id="{E3E49866-C97D-F9D3-FDD3-ACCE537238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66263" y="3883026"/>
              <a:ext cx="87313" cy="476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Line 426">
              <a:extLst>
                <a:ext uri="{FF2B5EF4-FFF2-40B4-BE49-F238E27FC236}">
                  <a16:creationId xmlns:a16="http://schemas.microsoft.com/office/drawing/2014/main" id="{7A9AD2F0-5794-910B-2AF9-BDD186B20E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6263" y="3805238"/>
              <a:ext cx="52388" cy="1254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Line 427">
              <a:extLst>
                <a:ext uri="{FF2B5EF4-FFF2-40B4-BE49-F238E27FC236}">
                  <a16:creationId xmlns:a16="http://schemas.microsoft.com/office/drawing/2014/main" id="{3C50E372-7416-B14C-1D5D-7A8E7F157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4675" y="3883026"/>
              <a:ext cx="88900" cy="841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Line 428">
              <a:extLst>
                <a:ext uri="{FF2B5EF4-FFF2-40B4-BE49-F238E27FC236}">
                  <a16:creationId xmlns:a16="http://schemas.microsoft.com/office/drawing/2014/main" id="{E3E0E9AA-C95C-3A09-11F2-26F387DFC1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18663" y="3927476"/>
              <a:ext cx="42863" cy="269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Line 429">
              <a:extLst>
                <a:ext uri="{FF2B5EF4-FFF2-40B4-BE49-F238E27FC236}">
                  <a16:creationId xmlns:a16="http://schemas.microsoft.com/office/drawing/2014/main" id="{2FD7B277-4401-999C-6A2A-867BF82F6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18663" y="3927476"/>
              <a:ext cx="22225" cy="714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Line 430">
              <a:extLst>
                <a:ext uri="{FF2B5EF4-FFF2-40B4-BE49-F238E27FC236}">
                  <a16:creationId xmlns:a16="http://schemas.microsoft.com/office/drawing/2014/main" id="{0CF85F97-31F4-D85A-34C2-6C7A2B5C4C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42450" y="3952876"/>
              <a:ext cx="14288" cy="349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Line 431">
              <a:extLst>
                <a:ext uri="{FF2B5EF4-FFF2-40B4-BE49-F238E27FC236}">
                  <a16:creationId xmlns:a16="http://schemas.microsoft.com/office/drawing/2014/main" id="{FF2166D5-5F87-D6F2-3E5C-719D346E4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6738" y="3952876"/>
              <a:ext cx="7938" cy="142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32">
              <a:extLst>
                <a:ext uri="{FF2B5EF4-FFF2-40B4-BE49-F238E27FC236}">
                  <a16:creationId xmlns:a16="http://schemas.microsoft.com/office/drawing/2014/main" id="{47FEA6BB-DB12-C926-539A-3F6EC813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3741738"/>
              <a:ext cx="379413" cy="365125"/>
            </a:xfrm>
            <a:custGeom>
              <a:avLst/>
              <a:gdLst>
                <a:gd name="T0" fmla="*/ 239 w 239"/>
                <a:gd name="T1" fmla="*/ 40 h 230"/>
                <a:gd name="T2" fmla="*/ 162 w 239"/>
                <a:gd name="T3" fmla="*/ 7 h 230"/>
                <a:gd name="T4" fmla="*/ 59 w 239"/>
                <a:gd name="T5" fmla="*/ 0 h 230"/>
                <a:gd name="T6" fmla="*/ 0 w 239"/>
                <a:gd name="T7" fmla="*/ 225 h 230"/>
                <a:gd name="T8" fmla="*/ 0 w 239"/>
                <a:gd name="T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30">
                  <a:moveTo>
                    <a:pt x="239" y="40"/>
                  </a:moveTo>
                  <a:lnTo>
                    <a:pt x="162" y="7"/>
                  </a:lnTo>
                  <a:lnTo>
                    <a:pt x="59" y="0"/>
                  </a:lnTo>
                  <a:lnTo>
                    <a:pt x="0" y="225"/>
                  </a:lnTo>
                  <a:lnTo>
                    <a:pt x="0" y="23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33">
              <a:extLst>
                <a:ext uri="{FF2B5EF4-FFF2-40B4-BE49-F238E27FC236}">
                  <a16:creationId xmlns:a16="http://schemas.microsoft.com/office/drawing/2014/main" id="{DF5B7FFF-3A27-155C-549D-F2AB190E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3844926"/>
              <a:ext cx="100013" cy="261938"/>
            </a:xfrm>
            <a:custGeom>
              <a:avLst/>
              <a:gdLst>
                <a:gd name="T0" fmla="*/ 63 w 63"/>
                <a:gd name="T1" fmla="*/ 1 h 165"/>
                <a:gd name="T2" fmla="*/ 61 w 63"/>
                <a:gd name="T3" fmla="*/ 0 h 165"/>
                <a:gd name="T4" fmla="*/ 0 w 63"/>
                <a:gd name="T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65">
                  <a:moveTo>
                    <a:pt x="63" y="1"/>
                  </a:moveTo>
                  <a:lnTo>
                    <a:pt x="61" y="0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34">
              <a:extLst>
                <a:ext uri="{FF2B5EF4-FFF2-40B4-BE49-F238E27FC236}">
                  <a16:creationId xmlns:a16="http://schemas.microsoft.com/office/drawing/2014/main" id="{14A15474-A955-584A-3552-9724F0A8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563" y="4106863"/>
              <a:ext cx="66675" cy="444500"/>
            </a:xfrm>
            <a:custGeom>
              <a:avLst/>
              <a:gdLst>
                <a:gd name="T0" fmla="*/ 42 w 42"/>
                <a:gd name="T1" fmla="*/ 0 h 280"/>
                <a:gd name="T2" fmla="*/ 42 w 42"/>
                <a:gd name="T3" fmla="*/ 50 h 280"/>
                <a:gd name="T4" fmla="*/ 0 w 42"/>
                <a:gd name="T5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0">
                  <a:moveTo>
                    <a:pt x="42" y="0"/>
                  </a:moveTo>
                  <a:lnTo>
                    <a:pt x="42" y="50"/>
                  </a:lnTo>
                  <a:lnTo>
                    <a:pt x="0" y="28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35">
              <a:extLst>
                <a:ext uri="{FF2B5EF4-FFF2-40B4-BE49-F238E27FC236}">
                  <a16:creationId xmlns:a16="http://schemas.microsoft.com/office/drawing/2014/main" id="{DA776915-F9D6-39E2-92D5-F46296C1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214813"/>
              <a:ext cx="119063" cy="344488"/>
            </a:xfrm>
            <a:custGeom>
              <a:avLst/>
              <a:gdLst>
                <a:gd name="T0" fmla="*/ 75 w 75"/>
                <a:gd name="T1" fmla="*/ 0 h 217"/>
                <a:gd name="T2" fmla="*/ 60 w 75"/>
                <a:gd name="T3" fmla="*/ 12 h 217"/>
                <a:gd name="T4" fmla="*/ 0 w 75"/>
                <a:gd name="T5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17">
                  <a:moveTo>
                    <a:pt x="75" y="0"/>
                  </a:moveTo>
                  <a:lnTo>
                    <a:pt x="60" y="12"/>
                  </a:lnTo>
                  <a:lnTo>
                    <a:pt x="0" y="21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Line 436">
              <a:extLst>
                <a:ext uri="{FF2B5EF4-FFF2-40B4-BE49-F238E27FC236}">
                  <a16:creationId xmlns:a16="http://schemas.microsoft.com/office/drawing/2014/main" id="{F9734C91-8C3F-951F-88B3-67C5FF02A1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59888" y="4214813"/>
              <a:ext cx="14288" cy="381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37">
              <a:extLst>
                <a:ext uri="{FF2B5EF4-FFF2-40B4-BE49-F238E27FC236}">
                  <a16:creationId xmlns:a16="http://schemas.microsoft.com/office/drawing/2014/main" id="{73B6354E-D184-A7CA-B34F-2ADAF019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252913"/>
              <a:ext cx="133350" cy="306388"/>
            </a:xfrm>
            <a:custGeom>
              <a:avLst/>
              <a:gdLst>
                <a:gd name="T0" fmla="*/ 0 w 84"/>
                <a:gd name="T1" fmla="*/ 193 h 193"/>
                <a:gd name="T2" fmla="*/ 60 w 84"/>
                <a:gd name="T3" fmla="*/ 30 h 193"/>
                <a:gd name="T4" fmla="*/ 84 w 84"/>
                <a:gd name="T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93">
                  <a:moveTo>
                    <a:pt x="0" y="193"/>
                  </a:moveTo>
                  <a:lnTo>
                    <a:pt x="60" y="30"/>
                  </a:lnTo>
                  <a:lnTo>
                    <a:pt x="84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Line 438">
              <a:extLst>
                <a:ext uri="{FF2B5EF4-FFF2-40B4-BE49-F238E27FC236}">
                  <a16:creationId xmlns:a16="http://schemas.microsoft.com/office/drawing/2014/main" id="{F6B6425C-1D7B-347F-C9BE-189A8C8826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67800" y="4559301"/>
              <a:ext cx="73025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39">
              <a:extLst>
                <a:ext uri="{FF2B5EF4-FFF2-40B4-BE49-F238E27FC236}">
                  <a16:creationId xmlns:a16="http://schemas.microsoft.com/office/drawing/2014/main" id="{D23DB93D-1CF8-410E-568B-8D216ED6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463" y="4157663"/>
              <a:ext cx="144463" cy="155575"/>
            </a:xfrm>
            <a:custGeom>
              <a:avLst/>
              <a:gdLst>
                <a:gd name="T0" fmla="*/ 91 w 91"/>
                <a:gd name="T1" fmla="*/ 0 h 98"/>
                <a:gd name="T2" fmla="*/ 9 w 91"/>
                <a:gd name="T3" fmla="*/ 96 h 98"/>
                <a:gd name="T4" fmla="*/ 0 w 91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98">
                  <a:moveTo>
                    <a:pt x="91" y="0"/>
                  </a:moveTo>
                  <a:lnTo>
                    <a:pt x="9" y="96"/>
                  </a:lnTo>
                  <a:lnTo>
                    <a:pt x="0" y="9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Line 440">
              <a:extLst>
                <a:ext uri="{FF2B5EF4-FFF2-40B4-BE49-F238E27FC236}">
                  <a16:creationId xmlns:a16="http://schemas.microsoft.com/office/drawing/2014/main" id="{34B71F07-9F66-9D82-7CA4-78D196C6B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42463" y="4313238"/>
              <a:ext cx="61913" cy="841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Line 441">
              <a:extLst>
                <a:ext uri="{FF2B5EF4-FFF2-40B4-BE49-F238E27FC236}">
                  <a16:creationId xmlns:a16="http://schemas.microsoft.com/office/drawing/2014/main" id="{4625DE90-0684-BE6C-D97A-2FE0ED551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5950" y="4313238"/>
              <a:ext cx="36513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42">
              <a:extLst>
                <a:ext uri="{FF2B5EF4-FFF2-40B4-BE49-F238E27FC236}">
                  <a16:creationId xmlns:a16="http://schemas.microsoft.com/office/drawing/2014/main" id="{E9C5383F-CDDD-75DE-337B-667439BE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9100" y="4208463"/>
              <a:ext cx="196850" cy="136525"/>
            </a:xfrm>
            <a:custGeom>
              <a:avLst/>
              <a:gdLst>
                <a:gd name="T0" fmla="*/ 124 w 124"/>
                <a:gd name="T1" fmla="*/ 71 h 86"/>
                <a:gd name="T2" fmla="*/ 55 w 124"/>
                <a:gd name="T3" fmla="*/ 86 h 86"/>
                <a:gd name="T4" fmla="*/ 0 w 124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86">
                  <a:moveTo>
                    <a:pt x="124" y="71"/>
                  </a:moveTo>
                  <a:lnTo>
                    <a:pt x="55" y="8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43">
              <a:extLst>
                <a:ext uri="{FF2B5EF4-FFF2-40B4-BE49-F238E27FC236}">
                  <a16:creationId xmlns:a16="http://schemas.microsoft.com/office/drawing/2014/main" id="{37998131-06E1-C374-FD38-223609AB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0" y="4321176"/>
              <a:ext cx="98425" cy="155575"/>
            </a:xfrm>
            <a:custGeom>
              <a:avLst/>
              <a:gdLst>
                <a:gd name="T0" fmla="*/ 0 w 62"/>
                <a:gd name="T1" fmla="*/ 0 h 98"/>
                <a:gd name="T2" fmla="*/ 32 w 62"/>
                <a:gd name="T3" fmla="*/ 98 h 98"/>
                <a:gd name="T4" fmla="*/ 62 w 62"/>
                <a:gd name="T5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8">
                  <a:moveTo>
                    <a:pt x="0" y="0"/>
                  </a:moveTo>
                  <a:lnTo>
                    <a:pt x="32" y="98"/>
                  </a:lnTo>
                  <a:lnTo>
                    <a:pt x="62" y="4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Line 444">
              <a:extLst>
                <a:ext uri="{FF2B5EF4-FFF2-40B4-BE49-F238E27FC236}">
                  <a16:creationId xmlns:a16="http://schemas.microsoft.com/office/drawing/2014/main" id="{6874F38A-E455-8534-75DF-C10E30445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4675" y="4198938"/>
              <a:ext cx="77788" cy="1143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Line 445">
              <a:extLst>
                <a:ext uri="{FF2B5EF4-FFF2-40B4-BE49-F238E27FC236}">
                  <a16:creationId xmlns:a16="http://schemas.microsoft.com/office/drawing/2014/main" id="{32509C25-727A-8106-F02E-A4F14B357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4675" y="4198938"/>
              <a:ext cx="41275" cy="1222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Line 446">
              <a:extLst>
                <a:ext uri="{FF2B5EF4-FFF2-40B4-BE49-F238E27FC236}">
                  <a16:creationId xmlns:a16="http://schemas.microsoft.com/office/drawing/2014/main" id="{5B339C11-1EB1-E3CD-4B77-628313A87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5463" y="4051301"/>
              <a:ext cx="49213" cy="1476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Line 447">
              <a:extLst>
                <a:ext uri="{FF2B5EF4-FFF2-40B4-BE49-F238E27FC236}">
                  <a16:creationId xmlns:a16="http://schemas.microsoft.com/office/drawing/2014/main" id="{7CAE1450-C9D3-5C46-0B36-F9DB8BA20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39250" y="3846513"/>
              <a:ext cx="112713" cy="12858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Line 448">
              <a:extLst>
                <a:ext uri="{FF2B5EF4-FFF2-40B4-BE49-F238E27FC236}">
                  <a16:creationId xmlns:a16="http://schemas.microsoft.com/office/drawing/2014/main" id="{9F4BD298-3CC6-5157-F4E6-05DBDEFBF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96413" y="4097338"/>
              <a:ext cx="68263" cy="10160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Line 449">
              <a:extLst>
                <a:ext uri="{FF2B5EF4-FFF2-40B4-BE49-F238E27FC236}">
                  <a16:creationId xmlns:a16="http://schemas.microsoft.com/office/drawing/2014/main" id="{00D247FA-19E3-17F1-1F85-D7215D3B9A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59888" y="4186238"/>
              <a:ext cx="34925" cy="2857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Line 450">
              <a:extLst>
                <a:ext uri="{FF2B5EF4-FFF2-40B4-BE49-F238E27FC236}">
                  <a16:creationId xmlns:a16="http://schemas.microsoft.com/office/drawing/2014/main" id="{B2C918B1-9BB4-9DCE-F777-0CC854EDEB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94813" y="4186238"/>
              <a:ext cx="14288" cy="222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51">
              <a:extLst>
                <a:ext uri="{FF2B5EF4-FFF2-40B4-BE49-F238E27FC236}">
                  <a16:creationId xmlns:a16="http://schemas.microsoft.com/office/drawing/2014/main" id="{F0FAA166-8DA4-0397-382C-762C2E00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4090988"/>
              <a:ext cx="147638" cy="317500"/>
            </a:xfrm>
            <a:custGeom>
              <a:avLst/>
              <a:gdLst>
                <a:gd name="T0" fmla="*/ 93 w 93"/>
                <a:gd name="T1" fmla="*/ 60 h 200"/>
                <a:gd name="T2" fmla="*/ 55 w 93"/>
                <a:gd name="T3" fmla="*/ 0 h 200"/>
                <a:gd name="T4" fmla="*/ 0 w 93"/>
                <a:gd name="T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200">
                  <a:moveTo>
                    <a:pt x="93" y="60"/>
                  </a:moveTo>
                  <a:lnTo>
                    <a:pt x="55" y="0"/>
                  </a:lnTo>
                  <a:lnTo>
                    <a:pt x="0" y="20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52">
              <a:extLst>
                <a:ext uri="{FF2B5EF4-FFF2-40B4-BE49-F238E27FC236}">
                  <a16:creationId xmlns:a16="http://schemas.microsoft.com/office/drawing/2014/main" id="{1E7615A9-49D2-002D-BE4E-B50CBFB0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4156076"/>
              <a:ext cx="112713" cy="252413"/>
            </a:xfrm>
            <a:custGeom>
              <a:avLst/>
              <a:gdLst>
                <a:gd name="T0" fmla="*/ 71 w 71"/>
                <a:gd name="T1" fmla="*/ 37 h 159"/>
                <a:gd name="T2" fmla="*/ 56 w 71"/>
                <a:gd name="T3" fmla="*/ 0 h 159"/>
                <a:gd name="T4" fmla="*/ 0 w 71"/>
                <a:gd name="T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59">
                  <a:moveTo>
                    <a:pt x="71" y="37"/>
                  </a:moveTo>
                  <a:lnTo>
                    <a:pt x="56" y="0"/>
                  </a:lnTo>
                  <a:lnTo>
                    <a:pt x="0" y="159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53">
              <a:extLst>
                <a:ext uri="{FF2B5EF4-FFF2-40B4-BE49-F238E27FC236}">
                  <a16:creationId xmlns:a16="http://schemas.microsoft.com/office/drawing/2014/main" id="{A925D52A-63A5-99CF-F344-1DC7096B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4175" y="4252913"/>
              <a:ext cx="447675" cy="307975"/>
            </a:xfrm>
            <a:custGeom>
              <a:avLst/>
              <a:gdLst>
                <a:gd name="T0" fmla="*/ 282 w 282"/>
                <a:gd name="T1" fmla="*/ 194 h 194"/>
                <a:gd name="T2" fmla="*/ 78 w 282"/>
                <a:gd name="T3" fmla="*/ 194 h 194"/>
                <a:gd name="T4" fmla="*/ 0 w 282"/>
                <a:gd name="T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" h="194">
                  <a:moveTo>
                    <a:pt x="282" y="194"/>
                  </a:moveTo>
                  <a:lnTo>
                    <a:pt x="78" y="19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Line 454">
              <a:extLst>
                <a:ext uri="{FF2B5EF4-FFF2-40B4-BE49-F238E27FC236}">
                  <a16:creationId xmlns:a16="http://schemas.microsoft.com/office/drawing/2014/main" id="{C20EA826-00AC-FC5E-E5C1-6F2B47D1C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4175" y="4208463"/>
              <a:ext cx="34925" cy="44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Line 455">
              <a:extLst>
                <a:ext uri="{FF2B5EF4-FFF2-40B4-BE49-F238E27FC236}">
                  <a16:creationId xmlns:a16="http://schemas.microsoft.com/office/drawing/2014/main" id="{3CDD7F89-4FE7-4ADA-9568-5E67CFCAF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9100" y="4097338"/>
              <a:ext cx="87313" cy="1111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56">
              <a:extLst>
                <a:ext uri="{FF2B5EF4-FFF2-40B4-BE49-F238E27FC236}">
                  <a16:creationId xmlns:a16="http://schemas.microsoft.com/office/drawing/2014/main" id="{94FC386D-880F-9B23-5F12-74C0AE28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3975101"/>
              <a:ext cx="204788" cy="433388"/>
            </a:xfrm>
            <a:custGeom>
              <a:avLst/>
              <a:gdLst>
                <a:gd name="T0" fmla="*/ 129 w 129"/>
                <a:gd name="T1" fmla="*/ 0 h 273"/>
                <a:gd name="T2" fmla="*/ 53 w 129"/>
                <a:gd name="T3" fmla="*/ 8 h 273"/>
                <a:gd name="T4" fmla="*/ 0 w 129"/>
                <a:gd name="T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73">
                  <a:moveTo>
                    <a:pt x="129" y="0"/>
                  </a:moveTo>
                  <a:lnTo>
                    <a:pt x="53" y="8"/>
                  </a:lnTo>
                  <a:lnTo>
                    <a:pt x="0" y="273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Line 457">
              <a:extLst>
                <a:ext uri="{FF2B5EF4-FFF2-40B4-BE49-F238E27FC236}">
                  <a16:creationId xmlns:a16="http://schemas.microsoft.com/office/drawing/2014/main" id="{497B6B3D-5C8E-D5BB-66BF-073257C3A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61525" y="3810001"/>
              <a:ext cx="68263" cy="14446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Line 458">
              <a:extLst>
                <a:ext uri="{FF2B5EF4-FFF2-40B4-BE49-F238E27FC236}">
                  <a16:creationId xmlns:a16="http://schemas.microsoft.com/office/drawing/2014/main" id="{9348A267-972B-A072-7581-4A39CF404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25013" y="3810001"/>
              <a:ext cx="104775" cy="79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Line 459">
              <a:extLst>
                <a:ext uri="{FF2B5EF4-FFF2-40B4-BE49-F238E27FC236}">
                  <a16:creationId xmlns:a16="http://schemas.microsoft.com/office/drawing/2014/main" id="{6E41A489-39DE-BAAC-39D6-DC3D63107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40888" y="3998913"/>
              <a:ext cx="46038" cy="1587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Line 460">
              <a:extLst>
                <a:ext uri="{FF2B5EF4-FFF2-40B4-BE49-F238E27FC236}">
                  <a16:creationId xmlns:a16="http://schemas.microsoft.com/office/drawing/2014/main" id="{215F08DA-0F7D-CDFF-E080-60E31EA85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4375" y="4225926"/>
              <a:ext cx="103188" cy="17145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Line 461">
              <a:extLst>
                <a:ext uri="{FF2B5EF4-FFF2-40B4-BE49-F238E27FC236}">
                  <a16:creationId xmlns:a16="http://schemas.microsoft.com/office/drawing/2014/main" id="{C0B6F264-112B-D3AA-4B93-752F63648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4375" y="4397376"/>
              <a:ext cx="117475" cy="163513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62">
              <a:extLst>
                <a:ext uri="{FF2B5EF4-FFF2-40B4-BE49-F238E27FC236}">
                  <a16:creationId xmlns:a16="http://schemas.microsoft.com/office/drawing/2014/main" id="{AB90A874-753E-4A26-F340-FF35C210E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6525" y="3813176"/>
              <a:ext cx="271463" cy="130175"/>
            </a:xfrm>
            <a:custGeom>
              <a:avLst/>
              <a:gdLst>
                <a:gd name="T0" fmla="*/ 171 w 171"/>
                <a:gd name="T1" fmla="*/ 0 h 82"/>
                <a:gd name="T2" fmla="*/ 66 w 171"/>
                <a:gd name="T3" fmla="*/ 82 h 82"/>
                <a:gd name="T4" fmla="*/ 0 w 171"/>
                <a:gd name="T5" fmla="*/ 7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1" h="82">
                  <a:moveTo>
                    <a:pt x="171" y="0"/>
                  </a:moveTo>
                  <a:lnTo>
                    <a:pt x="66" y="82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63">
              <a:extLst>
                <a:ext uri="{FF2B5EF4-FFF2-40B4-BE49-F238E27FC236}">
                  <a16:creationId xmlns:a16="http://schemas.microsoft.com/office/drawing/2014/main" id="{85870273-A314-E454-F7E9-E238928B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2350" y="3687763"/>
              <a:ext cx="384175" cy="279400"/>
            </a:xfrm>
            <a:custGeom>
              <a:avLst/>
              <a:gdLst>
                <a:gd name="T0" fmla="*/ 0 w 242"/>
                <a:gd name="T1" fmla="*/ 0 h 176"/>
                <a:gd name="T2" fmla="*/ 108 w 242"/>
                <a:gd name="T3" fmla="*/ 176 h 176"/>
                <a:gd name="T4" fmla="*/ 198 w 242"/>
                <a:gd name="T5" fmla="*/ 154 h 176"/>
                <a:gd name="T6" fmla="*/ 242 w 242"/>
                <a:gd name="T7" fmla="*/ 15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176">
                  <a:moveTo>
                    <a:pt x="0" y="0"/>
                  </a:moveTo>
                  <a:lnTo>
                    <a:pt x="108" y="176"/>
                  </a:lnTo>
                  <a:lnTo>
                    <a:pt x="198" y="154"/>
                  </a:lnTo>
                  <a:lnTo>
                    <a:pt x="242" y="157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Line 464">
              <a:extLst>
                <a:ext uri="{FF2B5EF4-FFF2-40B4-BE49-F238E27FC236}">
                  <a16:creationId xmlns:a16="http://schemas.microsoft.com/office/drawing/2014/main" id="{B9D7AE82-5701-D8A0-A88E-9232883EE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496675" y="3937001"/>
              <a:ext cx="69850" cy="85725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Line 465">
              <a:extLst>
                <a:ext uri="{FF2B5EF4-FFF2-40B4-BE49-F238E27FC236}">
                  <a16:creationId xmlns:a16="http://schemas.microsoft.com/office/drawing/2014/main" id="{C57E9D72-6B9C-EBFD-5DB2-5878F95C1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9713" y="4560888"/>
              <a:ext cx="1635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Line 466">
              <a:extLst>
                <a:ext uri="{FF2B5EF4-FFF2-40B4-BE49-F238E27FC236}">
                  <a16:creationId xmlns:a16="http://schemas.microsoft.com/office/drawing/2014/main" id="{F722CFE3-246C-F4D0-BDB4-42A1B2E3E4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669713" y="4337051"/>
              <a:ext cx="163513" cy="223838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Line 467">
              <a:extLst>
                <a:ext uri="{FF2B5EF4-FFF2-40B4-BE49-F238E27FC236}">
                  <a16:creationId xmlns:a16="http://schemas.microsoft.com/office/drawing/2014/main" id="{AAB6CD80-6B49-D0D8-90C9-85A0D7DF4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45863" y="4560888"/>
              <a:ext cx="323850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68">
              <a:extLst>
                <a:ext uri="{FF2B5EF4-FFF2-40B4-BE49-F238E27FC236}">
                  <a16:creationId xmlns:a16="http://schemas.microsoft.com/office/drawing/2014/main" id="{CBD254F5-1C39-53B2-821A-7ACC6216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3698876"/>
              <a:ext cx="273050" cy="238125"/>
            </a:xfrm>
            <a:custGeom>
              <a:avLst/>
              <a:gdLst>
                <a:gd name="T0" fmla="*/ 6 w 172"/>
                <a:gd name="T1" fmla="*/ 150 h 150"/>
                <a:gd name="T2" fmla="*/ 74 w 172"/>
                <a:gd name="T3" fmla="*/ 64 h 150"/>
                <a:gd name="T4" fmla="*/ 172 w 172"/>
                <a:gd name="T5" fmla="*/ 0 h 150"/>
                <a:gd name="T6" fmla="*/ 70 w 172"/>
                <a:gd name="T7" fmla="*/ 23 h 150"/>
                <a:gd name="T8" fmla="*/ 0 w 172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50">
                  <a:moveTo>
                    <a:pt x="6" y="150"/>
                  </a:moveTo>
                  <a:lnTo>
                    <a:pt x="74" y="64"/>
                  </a:lnTo>
                  <a:lnTo>
                    <a:pt x="172" y="0"/>
                  </a:lnTo>
                  <a:lnTo>
                    <a:pt x="70" y="2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69">
              <a:extLst>
                <a:ext uri="{FF2B5EF4-FFF2-40B4-BE49-F238E27FC236}">
                  <a16:creationId xmlns:a16="http://schemas.microsoft.com/office/drawing/2014/main" id="{20376277-15CC-5034-A333-3180C5BC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2725" y="4294188"/>
              <a:ext cx="315913" cy="266700"/>
            </a:xfrm>
            <a:custGeom>
              <a:avLst/>
              <a:gdLst>
                <a:gd name="T0" fmla="*/ 199 w 199"/>
                <a:gd name="T1" fmla="*/ 168 h 168"/>
                <a:gd name="T2" fmla="*/ 102 w 199"/>
                <a:gd name="T3" fmla="*/ 0 h 168"/>
                <a:gd name="T4" fmla="*/ 0 w 199"/>
                <a:gd name="T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168">
                  <a:moveTo>
                    <a:pt x="199" y="168"/>
                  </a:moveTo>
                  <a:lnTo>
                    <a:pt x="102" y="0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70">
              <a:extLst>
                <a:ext uri="{FF2B5EF4-FFF2-40B4-BE49-F238E27FC236}">
                  <a16:creationId xmlns:a16="http://schemas.microsoft.com/office/drawing/2014/main" id="{11A3BEC9-C793-33B4-996C-3D6A6E07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8638" y="4146551"/>
              <a:ext cx="657225" cy="414338"/>
            </a:xfrm>
            <a:custGeom>
              <a:avLst/>
              <a:gdLst>
                <a:gd name="T0" fmla="*/ 414 w 414"/>
                <a:gd name="T1" fmla="*/ 261 h 261"/>
                <a:gd name="T2" fmla="*/ 309 w 414"/>
                <a:gd name="T3" fmla="*/ 0 h 261"/>
                <a:gd name="T4" fmla="*/ 207 w 414"/>
                <a:gd name="T5" fmla="*/ 110 h 261"/>
                <a:gd name="T6" fmla="*/ 102 w 414"/>
                <a:gd name="T7" fmla="*/ 133 h 261"/>
                <a:gd name="T8" fmla="*/ 0 w 414"/>
                <a:gd name="T9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261">
                  <a:moveTo>
                    <a:pt x="414" y="261"/>
                  </a:moveTo>
                  <a:lnTo>
                    <a:pt x="309" y="0"/>
                  </a:lnTo>
                  <a:lnTo>
                    <a:pt x="207" y="110"/>
                  </a:lnTo>
                  <a:lnTo>
                    <a:pt x="102" y="133"/>
                  </a:lnTo>
                  <a:lnTo>
                    <a:pt x="0" y="261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Line 471">
              <a:extLst>
                <a:ext uri="{FF2B5EF4-FFF2-40B4-BE49-F238E27FC236}">
                  <a16:creationId xmlns:a16="http://schemas.microsoft.com/office/drawing/2014/main" id="{8E1B459D-205C-5728-6AC2-2C384955E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8638" y="4560888"/>
              <a:ext cx="657225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72">
              <a:extLst>
                <a:ext uri="{FF2B5EF4-FFF2-40B4-BE49-F238E27FC236}">
                  <a16:creationId xmlns:a16="http://schemas.microsoft.com/office/drawing/2014/main" id="{DEFB56C1-E90E-04A7-9EFC-8E5FCF4F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2550" y="3687763"/>
              <a:ext cx="396875" cy="69850"/>
            </a:xfrm>
            <a:custGeom>
              <a:avLst/>
              <a:gdLst>
                <a:gd name="T0" fmla="*/ 0 w 250"/>
                <a:gd name="T1" fmla="*/ 44 h 44"/>
                <a:gd name="T2" fmla="*/ 75 w 250"/>
                <a:gd name="T3" fmla="*/ 8 h 44"/>
                <a:gd name="T4" fmla="*/ 180 w 250"/>
                <a:gd name="T5" fmla="*/ 0 h 44"/>
                <a:gd name="T6" fmla="*/ 250 w 250"/>
                <a:gd name="T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" h="44">
                  <a:moveTo>
                    <a:pt x="0" y="44"/>
                  </a:moveTo>
                  <a:lnTo>
                    <a:pt x="75" y="8"/>
                  </a:lnTo>
                  <a:lnTo>
                    <a:pt x="180" y="0"/>
                  </a:lnTo>
                  <a:lnTo>
                    <a:pt x="250" y="4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73">
              <a:extLst>
                <a:ext uri="{FF2B5EF4-FFF2-40B4-BE49-F238E27FC236}">
                  <a16:creationId xmlns:a16="http://schemas.microsoft.com/office/drawing/2014/main" id="{ECF60EB0-2922-020A-4503-3E5948D13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8650" y="3716338"/>
              <a:ext cx="69850" cy="104775"/>
            </a:xfrm>
            <a:custGeom>
              <a:avLst/>
              <a:gdLst>
                <a:gd name="T0" fmla="*/ 44 w 44"/>
                <a:gd name="T1" fmla="*/ 66 h 66"/>
                <a:gd name="T2" fmla="*/ 24 w 44"/>
                <a:gd name="T3" fmla="*/ 0 h 66"/>
                <a:gd name="T4" fmla="*/ 0 w 44"/>
                <a:gd name="T5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6">
                  <a:moveTo>
                    <a:pt x="44" y="66"/>
                  </a:moveTo>
                  <a:lnTo>
                    <a:pt x="24" y="0"/>
                  </a:lnTo>
                  <a:lnTo>
                    <a:pt x="0" y="56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74">
              <a:extLst>
                <a:ext uri="{FF2B5EF4-FFF2-40B4-BE49-F238E27FC236}">
                  <a16:creationId xmlns:a16="http://schemas.microsoft.com/office/drawing/2014/main" id="{35C1B5ED-DEE9-5A82-0664-48EB7311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3679826"/>
              <a:ext cx="292100" cy="58738"/>
            </a:xfrm>
            <a:custGeom>
              <a:avLst/>
              <a:gdLst>
                <a:gd name="T0" fmla="*/ 0 w 184"/>
                <a:gd name="T1" fmla="*/ 0 h 37"/>
                <a:gd name="T2" fmla="*/ 80 w 184"/>
                <a:gd name="T3" fmla="*/ 37 h 37"/>
                <a:gd name="T4" fmla="*/ 184 w 184"/>
                <a:gd name="T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37">
                  <a:moveTo>
                    <a:pt x="0" y="0"/>
                  </a:moveTo>
                  <a:lnTo>
                    <a:pt x="80" y="37"/>
                  </a:lnTo>
                  <a:lnTo>
                    <a:pt x="184" y="5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75">
              <a:extLst>
                <a:ext uri="{FF2B5EF4-FFF2-40B4-BE49-F238E27FC236}">
                  <a16:creationId xmlns:a16="http://schemas.microsoft.com/office/drawing/2014/main" id="{5C96089A-9EE6-FB1D-0474-E142D266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0300" y="3687763"/>
              <a:ext cx="144463" cy="39688"/>
            </a:xfrm>
            <a:custGeom>
              <a:avLst/>
              <a:gdLst>
                <a:gd name="T0" fmla="*/ 91 w 91"/>
                <a:gd name="T1" fmla="*/ 7 h 25"/>
                <a:gd name="T2" fmla="*/ 31 w 91"/>
                <a:gd name="T3" fmla="*/ 25 h 25"/>
                <a:gd name="T4" fmla="*/ 0 w 9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25">
                  <a:moveTo>
                    <a:pt x="91" y="7"/>
                  </a:moveTo>
                  <a:lnTo>
                    <a:pt x="31" y="2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Line 476">
              <a:extLst>
                <a:ext uri="{FF2B5EF4-FFF2-40B4-BE49-F238E27FC236}">
                  <a16:creationId xmlns:a16="http://schemas.microsoft.com/office/drawing/2014/main" id="{BFA52AB9-72DD-A3F1-CF1D-FF80F8384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72725" y="4560888"/>
              <a:ext cx="315913" cy="0"/>
            </a:xfrm>
            <a:prstGeom prst="line">
              <a:avLst/>
            </a:prstGeom>
            <a:noFill/>
            <a:ln w="31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621">
              <a:extLst>
                <a:ext uri="{FF2B5EF4-FFF2-40B4-BE49-F238E27FC236}">
                  <a16:creationId xmlns:a16="http://schemas.microsoft.com/office/drawing/2014/main" id="{6CA51FC9-E8EB-7FE1-DF5C-59254037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788" y="3889376"/>
              <a:ext cx="3248025" cy="669925"/>
            </a:xfrm>
            <a:custGeom>
              <a:avLst/>
              <a:gdLst>
                <a:gd name="T0" fmla="*/ 2046 w 2046"/>
                <a:gd name="T1" fmla="*/ 0 h 422"/>
                <a:gd name="T2" fmla="*/ 1943 w 2046"/>
                <a:gd name="T3" fmla="*/ 34 h 422"/>
                <a:gd name="T4" fmla="*/ 1833 w 2046"/>
                <a:gd name="T5" fmla="*/ 84 h 422"/>
                <a:gd name="T6" fmla="*/ 1766 w 2046"/>
                <a:gd name="T7" fmla="*/ 58 h 422"/>
                <a:gd name="T8" fmla="*/ 1733 w 2046"/>
                <a:gd name="T9" fmla="*/ 58 h 422"/>
                <a:gd name="T10" fmla="*/ 1636 w 2046"/>
                <a:gd name="T11" fmla="*/ 78 h 422"/>
                <a:gd name="T12" fmla="*/ 1537 w 2046"/>
                <a:gd name="T13" fmla="*/ 124 h 422"/>
                <a:gd name="T14" fmla="*/ 1426 w 2046"/>
                <a:gd name="T15" fmla="*/ 133 h 422"/>
                <a:gd name="T16" fmla="*/ 1327 w 2046"/>
                <a:gd name="T17" fmla="*/ 187 h 422"/>
                <a:gd name="T18" fmla="*/ 1229 w 2046"/>
                <a:gd name="T19" fmla="*/ 231 h 422"/>
                <a:gd name="T20" fmla="*/ 1121 w 2046"/>
                <a:gd name="T21" fmla="*/ 253 h 422"/>
                <a:gd name="T22" fmla="*/ 1018 w 2046"/>
                <a:gd name="T23" fmla="*/ 201 h 422"/>
                <a:gd name="T24" fmla="*/ 919 w 2046"/>
                <a:gd name="T25" fmla="*/ 20 h 422"/>
                <a:gd name="T26" fmla="*/ 816 w 2046"/>
                <a:gd name="T27" fmla="*/ 205 h 422"/>
                <a:gd name="T28" fmla="*/ 714 w 2046"/>
                <a:gd name="T29" fmla="*/ 144 h 422"/>
                <a:gd name="T30" fmla="*/ 611 w 2046"/>
                <a:gd name="T31" fmla="*/ 178 h 422"/>
                <a:gd name="T32" fmla="*/ 511 w 2046"/>
                <a:gd name="T33" fmla="*/ 88 h 422"/>
                <a:gd name="T34" fmla="*/ 411 w 2046"/>
                <a:gd name="T35" fmla="*/ 88 h 422"/>
                <a:gd name="T36" fmla="*/ 353 w 2046"/>
                <a:gd name="T37" fmla="*/ 327 h 422"/>
                <a:gd name="T38" fmla="*/ 303 w 2046"/>
                <a:gd name="T39" fmla="*/ 422 h 422"/>
                <a:gd name="T40" fmla="*/ 0 w 2046"/>
                <a:gd name="T41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46" h="422">
                  <a:moveTo>
                    <a:pt x="2046" y="0"/>
                  </a:moveTo>
                  <a:lnTo>
                    <a:pt x="1943" y="34"/>
                  </a:lnTo>
                  <a:lnTo>
                    <a:pt x="1833" y="84"/>
                  </a:lnTo>
                  <a:lnTo>
                    <a:pt x="1766" y="58"/>
                  </a:lnTo>
                  <a:lnTo>
                    <a:pt x="1733" y="58"/>
                  </a:lnTo>
                  <a:lnTo>
                    <a:pt x="1636" y="78"/>
                  </a:lnTo>
                  <a:lnTo>
                    <a:pt x="1537" y="124"/>
                  </a:lnTo>
                  <a:lnTo>
                    <a:pt x="1426" y="133"/>
                  </a:lnTo>
                  <a:lnTo>
                    <a:pt x="1327" y="187"/>
                  </a:lnTo>
                  <a:lnTo>
                    <a:pt x="1229" y="231"/>
                  </a:lnTo>
                  <a:lnTo>
                    <a:pt x="1121" y="253"/>
                  </a:lnTo>
                  <a:lnTo>
                    <a:pt x="1018" y="201"/>
                  </a:lnTo>
                  <a:lnTo>
                    <a:pt x="919" y="20"/>
                  </a:lnTo>
                  <a:lnTo>
                    <a:pt x="816" y="205"/>
                  </a:lnTo>
                  <a:lnTo>
                    <a:pt x="714" y="144"/>
                  </a:lnTo>
                  <a:lnTo>
                    <a:pt x="611" y="178"/>
                  </a:lnTo>
                  <a:lnTo>
                    <a:pt x="511" y="88"/>
                  </a:lnTo>
                  <a:lnTo>
                    <a:pt x="411" y="88"/>
                  </a:lnTo>
                  <a:lnTo>
                    <a:pt x="353" y="327"/>
                  </a:lnTo>
                  <a:lnTo>
                    <a:pt x="303" y="422"/>
                  </a:lnTo>
                  <a:lnTo>
                    <a:pt x="0" y="422"/>
                  </a:lnTo>
                </a:path>
              </a:pathLst>
            </a:custGeom>
            <a:noFill/>
            <a:ln w="285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Rectangle 622">
              <a:extLst>
                <a:ext uri="{FF2B5EF4-FFF2-40B4-BE49-F238E27FC236}">
                  <a16:creationId xmlns:a16="http://schemas.microsoft.com/office/drawing/2014/main" id="{5966E47D-54E8-5A4B-64CB-6D412CA18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43164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Rectangle 623">
              <a:extLst>
                <a:ext uri="{FF2B5EF4-FFF2-40B4-BE49-F238E27FC236}">
                  <a16:creationId xmlns:a16="http://schemas.microsoft.com/office/drawing/2014/main" id="{8DE8BBCD-9B40-F3B7-D2A9-5E08EC380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Rectangle 624">
              <a:extLst>
                <a:ext uri="{FF2B5EF4-FFF2-40B4-BE49-F238E27FC236}">
                  <a16:creationId xmlns:a16="http://schemas.microsoft.com/office/drawing/2014/main" id="{AB7D4002-9AC8-E603-5343-91DE1509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Rectangle 625">
              <a:extLst>
                <a:ext uri="{FF2B5EF4-FFF2-40B4-BE49-F238E27FC236}">
                  <a16:creationId xmlns:a16="http://schemas.microsoft.com/office/drawing/2014/main" id="{E6C7390C-EC84-3BFD-39AD-3FB38ADB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Rectangle 626">
              <a:extLst>
                <a:ext uri="{FF2B5EF4-FFF2-40B4-BE49-F238E27FC236}">
                  <a16:creationId xmlns:a16="http://schemas.microsoft.com/office/drawing/2014/main" id="{8EF5243D-F60C-DAE8-1A02-14D7E662D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Rectangle 627">
              <a:extLst>
                <a:ext uri="{FF2B5EF4-FFF2-40B4-BE49-F238E27FC236}">
                  <a16:creationId xmlns:a16="http://schemas.microsoft.com/office/drawing/2014/main" id="{4872A708-9A75-CA13-33B7-BFF6DBB0C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41259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Rectangle 628">
              <a:extLst>
                <a:ext uri="{FF2B5EF4-FFF2-40B4-BE49-F238E27FC236}">
                  <a16:creationId xmlns:a16="http://schemas.microsoft.com/office/drawing/2014/main" id="{CB3A9CFE-FFBF-A2AF-7618-50A49B86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Rectangle 629">
              <a:extLst>
                <a:ext uri="{FF2B5EF4-FFF2-40B4-BE49-F238E27FC236}">
                  <a16:creationId xmlns:a16="http://schemas.microsoft.com/office/drawing/2014/main" id="{4317DE64-4F94-03C2-71D4-3697F34B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3005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Rectangle 630">
              <a:extLst>
                <a:ext uri="{FF2B5EF4-FFF2-40B4-BE49-F238E27FC236}">
                  <a16:creationId xmlns:a16="http://schemas.microsoft.com/office/drawing/2014/main" id="{0C754281-6AAD-8565-D75A-CD2D8EA8A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3370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Rectangle 631">
              <a:extLst>
                <a:ext uri="{FF2B5EF4-FFF2-40B4-BE49-F238E27FC236}">
                  <a16:creationId xmlns:a16="http://schemas.microsoft.com/office/drawing/2014/main" id="{3DA151CC-BCDA-9CA1-2D00-9B614FCED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Rectangle 632">
              <a:extLst>
                <a:ext uri="{FF2B5EF4-FFF2-40B4-BE49-F238E27FC236}">
                  <a16:creationId xmlns:a16="http://schemas.microsoft.com/office/drawing/2014/main" id="{2FAD02D7-AD87-6BCF-4357-54850707C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Rectangle 633">
              <a:extLst>
                <a:ext uri="{FF2B5EF4-FFF2-40B4-BE49-F238E27FC236}">
                  <a16:creationId xmlns:a16="http://schemas.microsoft.com/office/drawing/2014/main" id="{9442FF2D-824F-18A8-4C6A-6D60D50B3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634">
              <a:extLst>
                <a:ext uri="{FF2B5EF4-FFF2-40B4-BE49-F238E27FC236}">
                  <a16:creationId xmlns:a16="http://schemas.microsoft.com/office/drawing/2014/main" id="{B33EAB79-B4A6-85B4-E762-2012E8682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Rectangle 635">
              <a:extLst>
                <a:ext uri="{FF2B5EF4-FFF2-40B4-BE49-F238E27FC236}">
                  <a16:creationId xmlns:a16="http://schemas.microsoft.com/office/drawing/2014/main" id="{C112CD92-981C-A019-22F3-526CE6685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2735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Rectangle 636">
              <a:extLst>
                <a:ext uri="{FF2B5EF4-FFF2-40B4-BE49-F238E27FC236}">
                  <a16:creationId xmlns:a16="http://schemas.microsoft.com/office/drawing/2014/main" id="{8CBAE7EB-6708-1E2D-81AB-3A23267D6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426" y="423386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Rectangle 637">
              <a:extLst>
                <a:ext uri="{FF2B5EF4-FFF2-40B4-BE49-F238E27FC236}">
                  <a16:creationId xmlns:a16="http://schemas.microsoft.com/office/drawing/2014/main" id="{B1F35CB1-08F6-74FE-79DD-02A9F2EE2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4165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Rectangle 638">
              <a:extLst>
                <a:ext uri="{FF2B5EF4-FFF2-40B4-BE49-F238E27FC236}">
                  <a16:creationId xmlns:a16="http://schemas.microsoft.com/office/drawing/2014/main" id="{EF08FBE6-48B7-8C73-3920-EA3E5A4DC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40782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Rectangle 639">
              <a:extLst>
                <a:ext uri="{FF2B5EF4-FFF2-40B4-BE49-F238E27FC236}">
                  <a16:creationId xmlns:a16="http://schemas.microsoft.com/office/drawing/2014/main" id="{C4DA66D6-48AD-6C4E-14DE-D48569802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40655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Rectangle 640">
              <a:extLst>
                <a:ext uri="{FF2B5EF4-FFF2-40B4-BE49-F238E27FC236}">
                  <a16:creationId xmlns:a16="http://schemas.microsoft.com/office/drawing/2014/main" id="{1370974B-4E09-12D3-A230-724A5FED7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42687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Rectangle 641">
              <a:extLst>
                <a:ext uri="{FF2B5EF4-FFF2-40B4-BE49-F238E27FC236}">
                  <a16:creationId xmlns:a16="http://schemas.microsoft.com/office/drawing/2014/main" id="{F5CC09B1-08AB-213D-3405-E892E7E6E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Rectangle 642">
              <a:extLst>
                <a:ext uri="{FF2B5EF4-FFF2-40B4-BE49-F238E27FC236}">
                  <a16:creationId xmlns:a16="http://schemas.microsoft.com/office/drawing/2014/main" id="{CC4E8484-95C5-E0B4-1E57-8CF73D499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98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Rectangle 643">
              <a:extLst>
                <a:ext uri="{FF2B5EF4-FFF2-40B4-BE49-F238E27FC236}">
                  <a16:creationId xmlns:a16="http://schemas.microsoft.com/office/drawing/2014/main" id="{E662C113-B14D-41BE-6082-8C9A803A8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Rectangle 644">
              <a:extLst>
                <a:ext uri="{FF2B5EF4-FFF2-40B4-BE49-F238E27FC236}">
                  <a16:creationId xmlns:a16="http://schemas.microsoft.com/office/drawing/2014/main" id="{DE8F3CE6-E7D4-77E4-A492-3B752252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Rectangle 645">
              <a:extLst>
                <a:ext uri="{FF2B5EF4-FFF2-40B4-BE49-F238E27FC236}">
                  <a16:creationId xmlns:a16="http://schemas.microsoft.com/office/drawing/2014/main" id="{E20BF987-9A5F-01EB-CB20-5A5F6431B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Rectangle 646">
              <a:extLst>
                <a:ext uri="{FF2B5EF4-FFF2-40B4-BE49-F238E27FC236}">
                  <a16:creationId xmlns:a16="http://schemas.microsoft.com/office/drawing/2014/main" id="{63A8880B-4E5F-FFC4-190A-9E8935CA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Rectangle 647">
              <a:extLst>
                <a:ext uri="{FF2B5EF4-FFF2-40B4-BE49-F238E27FC236}">
                  <a16:creationId xmlns:a16="http://schemas.microsoft.com/office/drawing/2014/main" id="{51CD7144-F7E4-2177-FA2B-E53F25A2A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8951" y="4540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Rectangle 648">
              <a:extLst>
                <a:ext uri="{FF2B5EF4-FFF2-40B4-BE49-F238E27FC236}">
                  <a16:creationId xmlns:a16="http://schemas.microsoft.com/office/drawing/2014/main" id="{4FE5A6FB-A0B7-42CA-E1CD-DAAD28E1E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3243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Rectangle 649">
              <a:extLst>
                <a:ext uri="{FF2B5EF4-FFF2-40B4-BE49-F238E27FC236}">
                  <a16:creationId xmlns:a16="http://schemas.microsoft.com/office/drawing/2014/main" id="{F6D16131-B3A8-C1A3-AD19-6DF10F490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2878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Rectangle 650">
              <a:extLst>
                <a:ext uri="{FF2B5EF4-FFF2-40B4-BE49-F238E27FC236}">
                  <a16:creationId xmlns:a16="http://schemas.microsoft.com/office/drawing/2014/main" id="{6615B062-2971-D793-D88D-80A4F7FCA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3100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Rectangle 651">
              <a:extLst>
                <a:ext uri="{FF2B5EF4-FFF2-40B4-BE49-F238E27FC236}">
                  <a16:creationId xmlns:a16="http://schemas.microsoft.com/office/drawing/2014/main" id="{AB5B02FA-2E55-9BD0-C539-FC571D1F7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1814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Rectangle 652">
              <a:extLst>
                <a:ext uri="{FF2B5EF4-FFF2-40B4-BE49-F238E27FC236}">
                  <a16:creationId xmlns:a16="http://schemas.microsoft.com/office/drawing/2014/main" id="{4F4EA1C5-B1B0-20D9-6E2A-3A85FB50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42624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Rectangle 653">
              <a:extLst>
                <a:ext uri="{FF2B5EF4-FFF2-40B4-BE49-F238E27FC236}">
                  <a16:creationId xmlns:a16="http://schemas.microsoft.com/office/drawing/2014/main" id="{094468BF-D5A4-D50F-7B87-2B80D5048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284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Rectangle 654">
              <a:extLst>
                <a:ext uri="{FF2B5EF4-FFF2-40B4-BE49-F238E27FC236}">
                  <a16:creationId xmlns:a16="http://schemas.microsoft.com/office/drawing/2014/main" id="{6F0FF681-FB04-9BD1-FC5A-FFF5E238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3561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Rectangle 655">
              <a:extLst>
                <a:ext uri="{FF2B5EF4-FFF2-40B4-BE49-F238E27FC236}">
                  <a16:creationId xmlns:a16="http://schemas.microsoft.com/office/drawing/2014/main" id="{C9FF2A68-691B-7913-7529-E64E30F2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1433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Rectangle 656">
              <a:extLst>
                <a:ext uri="{FF2B5EF4-FFF2-40B4-BE49-F238E27FC236}">
                  <a16:creationId xmlns:a16="http://schemas.microsoft.com/office/drawing/2014/main" id="{FD12DA83-8736-C362-DB22-65D0F7DA6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431006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Rectangle 657">
              <a:extLst>
                <a:ext uri="{FF2B5EF4-FFF2-40B4-BE49-F238E27FC236}">
                  <a16:creationId xmlns:a16="http://schemas.microsoft.com/office/drawing/2014/main" id="{0B44CCEB-3DA2-0782-2CA8-73BA18B7E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988" y="43291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658">
              <a:extLst>
                <a:ext uri="{FF2B5EF4-FFF2-40B4-BE49-F238E27FC236}">
                  <a16:creationId xmlns:a16="http://schemas.microsoft.com/office/drawing/2014/main" id="{FF1CC696-FD86-A3C0-CB2F-845B3EF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7701" y="44561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Rectangle 659">
              <a:extLst>
                <a:ext uri="{FF2B5EF4-FFF2-40B4-BE49-F238E27FC236}">
                  <a16:creationId xmlns:a16="http://schemas.microsoft.com/office/drawing/2014/main" id="{F66573A7-B817-A3F5-D705-2FA9125E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Rectangle 660">
              <a:extLst>
                <a:ext uri="{FF2B5EF4-FFF2-40B4-BE49-F238E27FC236}">
                  <a16:creationId xmlns:a16="http://schemas.microsoft.com/office/drawing/2014/main" id="{F375DB8C-57A6-CA72-6371-286C5082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1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Rectangle 661">
              <a:extLst>
                <a:ext uri="{FF2B5EF4-FFF2-40B4-BE49-F238E27FC236}">
                  <a16:creationId xmlns:a16="http://schemas.microsoft.com/office/drawing/2014/main" id="{77C44C6D-8BA7-A31C-3608-C4164F894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45386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Rectangle 662">
              <a:extLst>
                <a:ext uri="{FF2B5EF4-FFF2-40B4-BE49-F238E27FC236}">
                  <a16:creationId xmlns:a16="http://schemas.microsoft.com/office/drawing/2014/main" id="{AAA27C0D-D83B-D1FF-B545-41581E662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3973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Rectangle 663">
              <a:extLst>
                <a:ext uri="{FF2B5EF4-FFF2-40B4-BE49-F238E27FC236}">
                  <a16:creationId xmlns:a16="http://schemas.microsoft.com/office/drawing/2014/main" id="{3D166879-44F2-D29B-2AA1-24D8B95A8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3529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Rectangle 664">
              <a:extLst>
                <a:ext uri="{FF2B5EF4-FFF2-40B4-BE49-F238E27FC236}">
                  <a16:creationId xmlns:a16="http://schemas.microsoft.com/office/drawing/2014/main" id="{B77938F8-EC84-FAA4-A13E-A29BAA903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165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Rectangle 665">
              <a:extLst>
                <a:ext uri="{FF2B5EF4-FFF2-40B4-BE49-F238E27FC236}">
                  <a16:creationId xmlns:a16="http://schemas.microsoft.com/office/drawing/2014/main" id="{3D1C93F5-FCAA-D51D-C9BD-B3C88E5D1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0957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Rectangle 666">
              <a:extLst>
                <a:ext uri="{FF2B5EF4-FFF2-40B4-BE49-F238E27FC236}">
                  <a16:creationId xmlns:a16="http://schemas.microsoft.com/office/drawing/2014/main" id="{7314D398-E294-1593-3C3E-B8920F656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0188" y="407670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Rectangle 667">
              <a:extLst>
                <a:ext uri="{FF2B5EF4-FFF2-40B4-BE49-F238E27FC236}">
                  <a16:creationId xmlns:a16="http://schemas.microsoft.com/office/drawing/2014/main" id="{3C5C5613-BF4A-8F55-4C86-2FBE4EB81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42799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Rectangle 668">
              <a:extLst>
                <a:ext uri="{FF2B5EF4-FFF2-40B4-BE49-F238E27FC236}">
                  <a16:creationId xmlns:a16="http://schemas.microsoft.com/office/drawing/2014/main" id="{20EFE6B3-EDB2-214F-5D7B-CA01F5194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42148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Rectangle 669">
              <a:extLst>
                <a:ext uri="{FF2B5EF4-FFF2-40B4-BE49-F238E27FC236}">
                  <a16:creationId xmlns:a16="http://schemas.microsoft.com/office/drawing/2014/main" id="{B60C130C-C35F-ACF8-5C9C-F2A8CF56B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1417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Rectangle 670">
              <a:extLst>
                <a:ext uri="{FF2B5EF4-FFF2-40B4-BE49-F238E27FC236}">
                  <a16:creationId xmlns:a16="http://schemas.microsoft.com/office/drawing/2014/main" id="{7AF74DB0-A0B8-39E6-A713-02C995CC5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070351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Rectangle 671">
              <a:extLst>
                <a:ext uri="{FF2B5EF4-FFF2-40B4-BE49-F238E27FC236}">
                  <a16:creationId xmlns:a16="http://schemas.microsoft.com/office/drawing/2014/main" id="{7A471F8C-D2CC-6039-69B5-661A9DF1A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400843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Rectangle 672">
              <a:extLst>
                <a:ext uri="{FF2B5EF4-FFF2-40B4-BE49-F238E27FC236}">
                  <a16:creationId xmlns:a16="http://schemas.microsoft.com/office/drawing/2014/main" id="{61220D42-EAC6-DFF5-93A6-9CB06A3E9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9671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Rectangle 673">
              <a:extLst>
                <a:ext uri="{FF2B5EF4-FFF2-40B4-BE49-F238E27FC236}">
                  <a16:creationId xmlns:a16="http://schemas.microsoft.com/office/drawing/2014/main" id="{A84B3A72-4509-4503-B1A8-6BC3C31F3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82587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Rectangle 674">
              <a:extLst>
                <a:ext uri="{FF2B5EF4-FFF2-40B4-BE49-F238E27FC236}">
                  <a16:creationId xmlns:a16="http://schemas.microsoft.com/office/drawing/2014/main" id="{44627E9A-5BA8-5BB1-6413-23918825D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851" y="372110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Rectangle 675">
              <a:extLst>
                <a:ext uri="{FF2B5EF4-FFF2-40B4-BE49-F238E27FC236}">
                  <a16:creationId xmlns:a16="http://schemas.microsoft.com/office/drawing/2014/main" id="{9A4B4E71-3D15-BA3B-2D1B-9A527EB4C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7322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Rectangle 676">
              <a:extLst>
                <a:ext uri="{FF2B5EF4-FFF2-40B4-BE49-F238E27FC236}">
                  <a16:creationId xmlns:a16="http://schemas.microsoft.com/office/drawing/2014/main" id="{35764254-FE35-7B96-1A97-77C39C45F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8036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Rectangle 677">
              <a:extLst>
                <a:ext uri="{FF2B5EF4-FFF2-40B4-BE49-F238E27FC236}">
                  <a16:creationId xmlns:a16="http://schemas.microsoft.com/office/drawing/2014/main" id="{FA7118E4-6797-9AFE-3A0D-A66F29D27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694113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Rectangle 678">
              <a:extLst>
                <a:ext uri="{FF2B5EF4-FFF2-40B4-BE49-F238E27FC236}">
                  <a16:creationId xmlns:a16="http://schemas.microsoft.com/office/drawing/2014/main" id="{6B76BC00-8B9A-0875-8605-57E08D9CB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131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Rectangle 679">
              <a:extLst>
                <a:ext uri="{FF2B5EF4-FFF2-40B4-BE49-F238E27FC236}">
                  <a16:creationId xmlns:a16="http://schemas.microsoft.com/office/drawing/2014/main" id="{0CB4BB72-0EDC-133E-15D0-7FD1A830E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893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Rectangle 680">
              <a:extLst>
                <a:ext uri="{FF2B5EF4-FFF2-40B4-BE49-F238E27FC236}">
                  <a16:creationId xmlns:a16="http://schemas.microsoft.com/office/drawing/2014/main" id="{1D165287-608E-3DE2-F87B-29D3F091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75602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Rectangle 681">
              <a:extLst>
                <a:ext uri="{FF2B5EF4-FFF2-40B4-BE49-F238E27FC236}">
                  <a16:creationId xmlns:a16="http://schemas.microsoft.com/office/drawing/2014/main" id="{0769C0B5-F152-97ED-2A16-4E27CB0C9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623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Rectangle 682">
              <a:extLst>
                <a:ext uri="{FF2B5EF4-FFF2-40B4-BE49-F238E27FC236}">
                  <a16:creationId xmlns:a16="http://schemas.microsoft.com/office/drawing/2014/main" id="{A3FCBE71-9F15-2EA4-7FA7-299ECF6B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020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Rectangle 683">
              <a:extLst>
                <a:ext uri="{FF2B5EF4-FFF2-40B4-BE49-F238E27FC236}">
                  <a16:creationId xmlns:a16="http://schemas.microsoft.com/office/drawing/2014/main" id="{4DF9FC04-A43D-C87A-827B-E99E0CF4F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2938" y="382270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Rectangle 684">
              <a:extLst>
                <a:ext uri="{FF2B5EF4-FFF2-40B4-BE49-F238E27FC236}">
                  <a16:creationId xmlns:a16="http://schemas.microsoft.com/office/drawing/2014/main" id="{492997C0-5784-FBBF-48C1-9766C4DA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1" y="3971926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Rectangle 685">
              <a:extLst>
                <a:ext uri="{FF2B5EF4-FFF2-40B4-BE49-F238E27FC236}">
                  <a16:creationId xmlns:a16="http://schemas.microsoft.com/office/drawing/2014/main" id="{43869E3F-3B3B-2BD0-03D7-C354DAFFA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9893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Rectangle 686">
              <a:extLst>
                <a:ext uri="{FF2B5EF4-FFF2-40B4-BE49-F238E27FC236}">
                  <a16:creationId xmlns:a16="http://schemas.microsoft.com/office/drawing/2014/main" id="{85FEEE6F-17BE-F766-D8BD-E35E411B2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7941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Rectangle 687">
              <a:extLst>
                <a:ext uri="{FF2B5EF4-FFF2-40B4-BE49-F238E27FC236}">
                  <a16:creationId xmlns:a16="http://schemas.microsoft.com/office/drawing/2014/main" id="{A2D3E1AE-A6D8-F08E-5061-129B067A7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37607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Rectangle 688">
              <a:extLst>
                <a:ext uri="{FF2B5EF4-FFF2-40B4-BE49-F238E27FC236}">
                  <a16:creationId xmlns:a16="http://schemas.microsoft.com/office/drawing/2014/main" id="{699FE662-DE7D-9761-F9D2-F255C9683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3949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Rectangle 689">
              <a:extLst>
                <a:ext uri="{FF2B5EF4-FFF2-40B4-BE49-F238E27FC236}">
                  <a16:creationId xmlns:a16="http://schemas.microsoft.com/office/drawing/2014/main" id="{37A4CE24-F747-DE57-36D9-79C576C3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076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Rectangle 690">
              <a:extLst>
                <a:ext uri="{FF2B5EF4-FFF2-40B4-BE49-F238E27FC236}">
                  <a16:creationId xmlns:a16="http://schemas.microsoft.com/office/drawing/2014/main" id="{BBF573D6-4EB5-1C9A-92E8-846FE4CF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2601" y="40084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Rectangle 691">
              <a:extLst>
                <a:ext uri="{FF2B5EF4-FFF2-40B4-BE49-F238E27FC236}">
                  <a16:creationId xmlns:a16="http://schemas.microsoft.com/office/drawing/2014/main" id="{3934DDE3-4680-21F5-377F-5AE50C44C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1213" y="4095751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Rectangle 692">
              <a:extLst>
                <a:ext uri="{FF2B5EF4-FFF2-40B4-BE49-F238E27FC236}">
                  <a16:creationId xmlns:a16="http://schemas.microsoft.com/office/drawing/2014/main" id="{02D5C4C7-2882-8D02-9A14-B8551D424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6113" y="41513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Rectangle 693">
              <a:extLst>
                <a:ext uri="{FF2B5EF4-FFF2-40B4-BE49-F238E27FC236}">
                  <a16:creationId xmlns:a16="http://schemas.microsoft.com/office/drawing/2014/main" id="{35BA5FA9-B6AA-4607-423D-A09043716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1433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Rectangle 694">
              <a:extLst>
                <a:ext uri="{FF2B5EF4-FFF2-40B4-BE49-F238E27FC236}">
                  <a16:creationId xmlns:a16="http://schemas.microsoft.com/office/drawing/2014/main" id="{9507F686-08F9-3E1C-5469-6B13F7A4A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138" y="41941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Rectangle 695">
              <a:extLst>
                <a:ext uri="{FF2B5EF4-FFF2-40B4-BE49-F238E27FC236}">
                  <a16:creationId xmlns:a16="http://schemas.microsoft.com/office/drawing/2014/main" id="{37AC2974-BB23-5067-26CB-6D4E3380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8989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Rectangle 696">
              <a:extLst>
                <a:ext uri="{FF2B5EF4-FFF2-40B4-BE49-F238E27FC236}">
                  <a16:creationId xmlns:a16="http://schemas.microsoft.com/office/drawing/2014/main" id="{A27B6A67-F63D-7404-640D-1B1133C79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8084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Rectangle 697">
              <a:extLst>
                <a:ext uri="{FF2B5EF4-FFF2-40B4-BE49-F238E27FC236}">
                  <a16:creationId xmlns:a16="http://schemas.microsoft.com/office/drawing/2014/main" id="{3E583ECD-2C16-BD61-5B3F-765F8D1A9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7576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Rectangle 698">
              <a:extLst>
                <a:ext uri="{FF2B5EF4-FFF2-40B4-BE49-F238E27FC236}">
                  <a16:creationId xmlns:a16="http://schemas.microsoft.com/office/drawing/2014/main" id="{1586E76D-23ED-DD3B-4FAB-4318DB3D0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063" y="369887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Rectangle 699">
              <a:extLst>
                <a:ext uri="{FF2B5EF4-FFF2-40B4-BE49-F238E27FC236}">
                  <a16:creationId xmlns:a16="http://schemas.microsoft.com/office/drawing/2014/main" id="{DE004F1A-4E05-1CD5-0916-00689ED84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760788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Rectangle 700">
              <a:extLst>
                <a:ext uri="{FF2B5EF4-FFF2-40B4-BE49-F238E27FC236}">
                  <a16:creationId xmlns:a16="http://schemas.microsoft.com/office/drawing/2014/main" id="{C5EF1AF7-7CC1-3516-8CDF-22C609039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740151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Rectangle 701">
              <a:extLst>
                <a:ext uri="{FF2B5EF4-FFF2-40B4-BE49-F238E27FC236}">
                  <a16:creationId xmlns:a16="http://schemas.microsoft.com/office/drawing/2014/main" id="{C73E096B-53D7-8735-9CE0-846B546BE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3908426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Rectangle 702">
              <a:extLst>
                <a:ext uri="{FF2B5EF4-FFF2-40B4-BE49-F238E27FC236}">
                  <a16:creationId xmlns:a16="http://schemas.microsoft.com/office/drawing/2014/main" id="{CF4043BC-EEB7-0FF5-4A58-5301ED2CB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401" y="4186238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Rectangle 703">
              <a:extLst>
                <a:ext uri="{FF2B5EF4-FFF2-40B4-BE49-F238E27FC236}">
                  <a16:creationId xmlns:a16="http://schemas.microsoft.com/office/drawing/2014/main" id="{E6419805-00EE-7173-C1D2-BB5B37BE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9497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Rectangle 704">
              <a:extLst>
                <a:ext uri="{FF2B5EF4-FFF2-40B4-BE49-F238E27FC236}">
                  <a16:creationId xmlns:a16="http://schemas.microsoft.com/office/drawing/2014/main" id="{43E52086-13D5-4480-3087-B312AE1EC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7274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Rectangle 705">
              <a:extLst>
                <a:ext uri="{FF2B5EF4-FFF2-40B4-BE49-F238E27FC236}">
                  <a16:creationId xmlns:a16="http://schemas.microsoft.com/office/drawing/2014/main" id="{8639EA47-381F-09E7-D831-4A7690C77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6766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Rectangle 706">
              <a:extLst>
                <a:ext uri="{FF2B5EF4-FFF2-40B4-BE49-F238E27FC236}">
                  <a16:creationId xmlns:a16="http://schemas.microsoft.com/office/drawing/2014/main" id="{52A328C4-73AA-51EA-43B8-82A1E3519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36528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Rectangle 707">
              <a:extLst>
                <a:ext uri="{FF2B5EF4-FFF2-40B4-BE49-F238E27FC236}">
                  <a16:creationId xmlns:a16="http://schemas.microsoft.com/office/drawing/2014/main" id="{824EB25D-C334-0503-08CA-8CC9CD560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59886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Rectangle 708">
              <a:extLst>
                <a:ext uri="{FF2B5EF4-FFF2-40B4-BE49-F238E27FC236}">
                  <a16:creationId xmlns:a16="http://schemas.microsoft.com/office/drawing/2014/main" id="{03EDB370-1B39-58A0-2E51-AF1466002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665538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Rectangle 709">
              <a:extLst>
                <a:ext uri="{FF2B5EF4-FFF2-40B4-BE49-F238E27FC236}">
                  <a16:creationId xmlns:a16="http://schemas.microsoft.com/office/drawing/2014/main" id="{E9105867-67BA-7DCE-B5E8-6F22344AE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744913"/>
              <a:ext cx="42863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Rectangle 710">
              <a:extLst>
                <a:ext uri="{FF2B5EF4-FFF2-40B4-BE49-F238E27FC236}">
                  <a16:creationId xmlns:a16="http://schemas.microsoft.com/office/drawing/2014/main" id="{CE35FCE9-0C7B-99D3-3E75-66ECD1A5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838" y="3857626"/>
              <a:ext cx="42863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Rectangle 711">
              <a:extLst>
                <a:ext uri="{FF2B5EF4-FFF2-40B4-BE49-F238E27FC236}">
                  <a16:creationId xmlns:a16="http://schemas.microsoft.com/office/drawing/2014/main" id="{09B1583A-2D38-9AE0-BF5D-6284118F5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85762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Rectangle 712">
              <a:extLst>
                <a:ext uri="{FF2B5EF4-FFF2-40B4-BE49-F238E27FC236}">
                  <a16:creationId xmlns:a16="http://schemas.microsoft.com/office/drawing/2014/main" id="{1F5E8DDF-B2EB-10CF-1F14-2E2265AD9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7655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Rectangle 713">
              <a:extLst>
                <a:ext uri="{FF2B5EF4-FFF2-40B4-BE49-F238E27FC236}">
                  <a16:creationId xmlns:a16="http://schemas.microsoft.com/office/drawing/2014/main" id="{00B0601B-E9CE-5FA8-E9BD-418847D61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72268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Rectangle 714">
              <a:extLst>
                <a:ext uri="{FF2B5EF4-FFF2-40B4-BE49-F238E27FC236}">
                  <a16:creationId xmlns:a16="http://schemas.microsoft.com/office/drawing/2014/main" id="{DBC5F3B2-6D25-C72F-6972-2DDB52880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4351" y="36623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Rectangle 715">
              <a:extLst>
                <a:ext uri="{FF2B5EF4-FFF2-40B4-BE49-F238E27FC236}">
                  <a16:creationId xmlns:a16="http://schemas.microsoft.com/office/drawing/2014/main" id="{CD49F3D6-C2B5-7F90-E307-D4E62F7D7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750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Rectangle 716">
              <a:extLst>
                <a:ext uri="{FF2B5EF4-FFF2-40B4-BE49-F238E27FC236}">
                  <a16:creationId xmlns:a16="http://schemas.microsoft.com/office/drawing/2014/main" id="{AF5B0CDC-92C5-524B-D32A-659676ABA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623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Rectangle 717">
              <a:extLst>
                <a:ext uri="{FF2B5EF4-FFF2-40B4-BE49-F238E27FC236}">
                  <a16:creationId xmlns:a16="http://schemas.microsoft.com/office/drawing/2014/main" id="{17D897DD-2448-E234-7962-9F9EA8E1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417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Rectangle 718">
              <a:extLst>
                <a:ext uri="{FF2B5EF4-FFF2-40B4-BE49-F238E27FC236}">
                  <a16:creationId xmlns:a16="http://schemas.microsoft.com/office/drawing/2014/main" id="{1E0289FC-345B-04FF-EE03-92218DC5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88" y="36083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Rectangle 719">
              <a:extLst>
                <a:ext uri="{FF2B5EF4-FFF2-40B4-BE49-F238E27FC236}">
                  <a16:creationId xmlns:a16="http://schemas.microsoft.com/office/drawing/2014/main" id="{CFCC0C2D-7E90-A658-E4D9-4256B837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617913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Rectangle 720">
              <a:extLst>
                <a:ext uri="{FF2B5EF4-FFF2-40B4-BE49-F238E27FC236}">
                  <a16:creationId xmlns:a16="http://schemas.microsoft.com/office/drawing/2014/main" id="{4AA73222-2B70-402D-E500-2C7A339F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6512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Rectangle 721">
              <a:extLst>
                <a:ext uri="{FF2B5EF4-FFF2-40B4-BE49-F238E27FC236}">
                  <a16:creationId xmlns:a16="http://schemas.microsoft.com/office/drawing/2014/main" id="{2DC87169-4DCA-36A6-0093-2C093A677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7147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Rectangle 722">
              <a:extLst>
                <a:ext uri="{FF2B5EF4-FFF2-40B4-BE49-F238E27FC236}">
                  <a16:creationId xmlns:a16="http://schemas.microsoft.com/office/drawing/2014/main" id="{EC6F6438-AAE5-021A-83BE-4F604C197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376" y="37560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Rectangle 723">
              <a:extLst>
                <a:ext uri="{FF2B5EF4-FFF2-40B4-BE49-F238E27FC236}">
                  <a16:creationId xmlns:a16="http://schemas.microsoft.com/office/drawing/2014/main" id="{1D6B811D-427C-4329-6709-2CD54199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5782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Rectangle 724">
              <a:extLst>
                <a:ext uri="{FF2B5EF4-FFF2-40B4-BE49-F238E27FC236}">
                  <a16:creationId xmlns:a16="http://schemas.microsoft.com/office/drawing/2014/main" id="{9C7B6E64-7891-F593-9A3D-E5857AB7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6655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Rectangle 725">
              <a:extLst>
                <a:ext uri="{FF2B5EF4-FFF2-40B4-BE49-F238E27FC236}">
                  <a16:creationId xmlns:a16="http://schemas.microsoft.com/office/drawing/2014/main" id="{31C9D163-B3A0-A7C3-19F7-4DA8FC50B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4888" y="3990976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Rectangle 726">
              <a:extLst>
                <a:ext uri="{FF2B5EF4-FFF2-40B4-BE49-F238E27FC236}">
                  <a16:creationId xmlns:a16="http://schemas.microsoft.com/office/drawing/2014/main" id="{9E5AF303-2789-7101-3BC0-BBBBAA93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665538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Rectangle 727">
              <a:extLst>
                <a:ext uri="{FF2B5EF4-FFF2-40B4-BE49-F238E27FC236}">
                  <a16:creationId xmlns:a16="http://schemas.microsoft.com/office/drawing/2014/main" id="{054D3303-30F7-DAAD-4CA7-CB605F47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7068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Rectangle 728">
              <a:extLst>
                <a:ext uri="{FF2B5EF4-FFF2-40B4-BE49-F238E27FC236}">
                  <a16:creationId xmlns:a16="http://schemas.microsoft.com/office/drawing/2014/main" id="{1DCFEADD-33CE-B3D4-43BE-0B13CCAA3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813" y="39465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Rectangle 729">
              <a:extLst>
                <a:ext uri="{FF2B5EF4-FFF2-40B4-BE49-F238E27FC236}">
                  <a16:creationId xmlns:a16="http://schemas.microsoft.com/office/drawing/2014/main" id="{55FB9C29-F845-9730-73B7-64D62E810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6591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Rectangle 730">
              <a:extLst>
                <a:ext uri="{FF2B5EF4-FFF2-40B4-BE49-F238E27FC236}">
                  <a16:creationId xmlns:a16="http://schemas.microsoft.com/office/drawing/2014/main" id="{1BC95F61-411F-CC34-CF7D-7162FE351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6845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Rectangle 731">
              <a:extLst>
                <a:ext uri="{FF2B5EF4-FFF2-40B4-BE49-F238E27FC236}">
                  <a16:creationId xmlns:a16="http://schemas.microsoft.com/office/drawing/2014/main" id="{5BF503F0-7B28-469C-BA86-F3CF44A4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391160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Rectangle 732">
              <a:extLst>
                <a:ext uri="{FF2B5EF4-FFF2-40B4-BE49-F238E27FC236}">
                  <a16:creationId xmlns:a16="http://schemas.microsoft.com/office/drawing/2014/main" id="{C020F334-FD50-E804-A45A-BE3859D68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0801" y="400208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Rectangle 733">
              <a:extLst>
                <a:ext uri="{FF2B5EF4-FFF2-40B4-BE49-F238E27FC236}">
                  <a16:creationId xmlns:a16="http://schemas.microsoft.com/office/drawing/2014/main" id="{1D8782B0-3CE8-8232-285B-9D3BEF6E1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663951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Rectangle 734">
              <a:extLst>
                <a:ext uri="{FF2B5EF4-FFF2-40B4-BE49-F238E27FC236}">
                  <a16:creationId xmlns:a16="http://schemas.microsoft.com/office/drawing/2014/main" id="{5F08197E-0DC2-A9BD-0679-9F719C64D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71316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Rectangle 735">
              <a:extLst>
                <a:ext uri="{FF2B5EF4-FFF2-40B4-BE49-F238E27FC236}">
                  <a16:creationId xmlns:a16="http://schemas.microsoft.com/office/drawing/2014/main" id="{5915DEBD-21F6-39CC-03D8-52341FC7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7798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Rectangle 736">
              <a:extLst>
                <a:ext uri="{FF2B5EF4-FFF2-40B4-BE49-F238E27FC236}">
                  <a16:creationId xmlns:a16="http://schemas.microsoft.com/office/drawing/2014/main" id="{2C70A112-1E68-D55D-B2B4-49AFF1BD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9076" y="3922713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Rectangle 737">
              <a:extLst>
                <a:ext uri="{FF2B5EF4-FFF2-40B4-BE49-F238E27FC236}">
                  <a16:creationId xmlns:a16="http://schemas.microsoft.com/office/drawing/2014/main" id="{D4AE6C85-98C5-5357-66A5-96AA231D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540126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Rectangle 738">
              <a:extLst>
                <a:ext uri="{FF2B5EF4-FFF2-40B4-BE49-F238E27FC236}">
                  <a16:creationId xmlns:a16="http://schemas.microsoft.com/office/drawing/2014/main" id="{D509F089-AA12-578B-0286-3B8307DF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676651"/>
              <a:ext cx="41275" cy="42863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Rectangle 739">
              <a:extLst>
                <a:ext uri="{FF2B5EF4-FFF2-40B4-BE49-F238E27FC236}">
                  <a16:creationId xmlns:a16="http://schemas.microsoft.com/office/drawing/2014/main" id="{2BCFFFE3-BB26-59B9-65EC-15DD9ECE6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7925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Rectangle 740">
              <a:extLst>
                <a:ext uri="{FF2B5EF4-FFF2-40B4-BE49-F238E27FC236}">
                  <a16:creationId xmlns:a16="http://schemas.microsoft.com/office/drawing/2014/main" id="{2DF48C99-827F-3F7D-B6F1-73E53BA8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2588" y="3868738"/>
              <a:ext cx="41275" cy="41275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72" name="Groupe 1271">
            <a:extLst>
              <a:ext uri="{FF2B5EF4-FFF2-40B4-BE49-F238E27FC236}">
                <a16:creationId xmlns:a16="http://schemas.microsoft.com/office/drawing/2014/main" id="{1EF51E2B-FFCC-BFE6-A447-C8AED0FCEC4E}"/>
              </a:ext>
            </a:extLst>
          </p:cNvPr>
          <p:cNvGrpSpPr/>
          <p:nvPr/>
        </p:nvGrpSpPr>
        <p:grpSpPr>
          <a:xfrm>
            <a:off x="4708526" y="2927764"/>
            <a:ext cx="3241675" cy="1260475"/>
            <a:chOff x="4708526" y="3321051"/>
            <a:chExt cx="3241675" cy="1260475"/>
          </a:xfrm>
        </p:grpSpPr>
        <p:sp>
          <p:nvSpPr>
            <p:cNvPr id="821" name="Line 5">
              <a:extLst>
                <a:ext uri="{FF2B5EF4-FFF2-40B4-BE49-F238E27FC236}">
                  <a16:creationId xmlns:a16="http://schemas.microsoft.com/office/drawing/2014/main" id="{6D1517B4-790F-1DCF-7706-61056920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3526" y="4187825"/>
              <a:ext cx="22225" cy="635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6">
              <a:extLst>
                <a:ext uri="{FF2B5EF4-FFF2-40B4-BE49-F238E27FC236}">
                  <a16:creationId xmlns:a16="http://schemas.microsoft.com/office/drawing/2014/main" id="{D3044390-FFDA-4050-5CEB-5CB62EAE47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6551" y="3943350"/>
              <a:ext cx="85725" cy="2444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Freeform 170">
              <a:extLst>
                <a:ext uri="{FF2B5EF4-FFF2-40B4-BE49-F238E27FC236}">
                  <a16:creationId xmlns:a16="http://schemas.microsoft.com/office/drawing/2014/main" id="{FBD560F2-2E3C-BF1A-F1C9-B5239668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363913"/>
              <a:ext cx="161925" cy="11112"/>
            </a:xfrm>
            <a:custGeom>
              <a:avLst/>
              <a:gdLst>
                <a:gd name="T0" fmla="*/ 0 w 102"/>
                <a:gd name="T1" fmla="*/ 7 h 7"/>
                <a:gd name="T2" fmla="*/ 33 w 102"/>
                <a:gd name="T3" fmla="*/ 7 h 7"/>
                <a:gd name="T4" fmla="*/ 102 w 10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lnTo>
                    <a:pt x="33" y="7"/>
                  </a:lnTo>
                  <a:lnTo>
                    <a:pt x="102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Freeform 171">
              <a:extLst>
                <a:ext uri="{FF2B5EF4-FFF2-40B4-BE49-F238E27FC236}">
                  <a16:creationId xmlns:a16="http://schemas.microsoft.com/office/drawing/2014/main" id="{FEBAF2A8-0BB1-697F-C3A2-89A6634E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338513"/>
              <a:ext cx="161925" cy="36512"/>
            </a:xfrm>
            <a:custGeom>
              <a:avLst/>
              <a:gdLst>
                <a:gd name="T0" fmla="*/ 102 w 102"/>
                <a:gd name="T1" fmla="*/ 16 h 23"/>
                <a:gd name="T2" fmla="*/ 33 w 102"/>
                <a:gd name="T3" fmla="*/ 0 h 23"/>
                <a:gd name="T4" fmla="*/ 0 w 10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23">
                  <a:moveTo>
                    <a:pt x="102" y="16"/>
                  </a:moveTo>
                  <a:lnTo>
                    <a:pt x="33" y="0"/>
                  </a:lnTo>
                  <a:lnTo>
                    <a:pt x="0" y="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Freeform 172">
              <a:extLst>
                <a:ext uri="{FF2B5EF4-FFF2-40B4-BE49-F238E27FC236}">
                  <a16:creationId xmlns:a16="http://schemas.microsoft.com/office/drawing/2014/main" id="{ADBD7B7A-8AF3-D2BD-0665-2BC20809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375025"/>
              <a:ext cx="911225" cy="268287"/>
            </a:xfrm>
            <a:custGeom>
              <a:avLst/>
              <a:gdLst>
                <a:gd name="T0" fmla="*/ 0 w 574"/>
                <a:gd name="T1" fmla="*/ 169 h 169"/>
                <a:gd name="T2" fmla="*/ 209 w 574"/>
                <a:gd name="T3" fmla="*/ 103 h 169"/>
                <a:gd name="T4" fmla="*/ 304 w 574"/>
                <a:gd name="T5" fmla="*/ 47 h 169"/>
                <a:gd name="T6" fmla="*/ 407 w 574"/>
                <a:gd name="T7" fmla="*/ 19 h 169"/>
                <a:gd name="T8" fmla="*/ 505 w 574"/>
                <a:gd name="T9" fmla="*/ 0 h 169"/>
                <a:gd name="T10" fmla="*/ 574 w 574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69">
                  <a:moveTo>
                    <a:pt x="0" y="169"/>
                  </a:moveTo>
                  <a:lnTo>
                    <a:pt x="209" y="103"/>
                  </a:lnTo>
                  <a:lnTo>
                    <a:pt x="304" y="47"/>
                  </a:lnTo>
                  <a:lnTo>
                    <a:pt x="407" y="19"/>
                  </a:lnTo>
                  <a:lnTo>
                    <a:pt x="505" y="0"/>
                  </a:lnTo>
                  <a:lnTo>
                    <a:pt x="574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Freeform 173">
              <a:extLst>
                <a:ext uri="{FF2B5EF4-FFF2-40B4-BE49-F238E27FC236}">
                  <a16:creationId xmlns:a16="http://schemas.microsoft.com/office/drawing/2014/main" id="{EF29ACD7-5314-46F6-7175-79CCD2500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375025"/>
              <a:ext cx="911225" cy="268287"/>
            </a:xfrm>
            <a:custGeom>
              <a:avLst/>
              <a:gdLst>
                <a:gd name="T0" fmla="*/ 574 w 574"/>
                <a:gd name="T1" fmla="*/ 0 h 169"/>
                <a:gd name="T2" fmla="*/ 506 w 574"/>
                <a:gd name="T3" fmla="*/ 47 h 169"/>
                <a:gd name="T4" fmla="*/ 402 w 574"/>
                <a:gd name="T5" fmla="*/ 90 h 169"/>
                <a:gd name="T6" fmla="*/ 306 w 574"/>
                <a:gd name="T7" fmla="*/ 90 h 169"/>
                <a:gd name="T8" fmla="*/ 209 w 574"/>
                <a:gd name="T9" fmla="*/ 169 h 169"/>
                <a:gd name="T10" fmla="*/ 98 w 574"/>
                <a:gd name="T11" fmla="*/ 161 h 169"/>
                <a:gd name="T12" fmla="*/ 0 w 574"/>
                <a:gd name="T1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4" h="169">
                  <a:moveTo>
                    <a:pt x="574" y="0"/>
                  </a:moveTo>
                  <a:lnTo>
                    <a:pt x="506" y="47"/>
                  </a:lnTo>
                  <a:lnTo>
                    <a:pt x="402" y="90"/>
                  </a:lnTo>
                  <a:lnTo>
                    <a:pt x="306" y="90"/>
                  </a:lnTo>
                  <a:lnTo>
                    <a:pt x="209" y="169"/>
                  </a:lnTo>
                  <a:lnTo>
                    <a:pt x="98" y="161"/>
                  </a:lnTo>
                  <a:lnTo>
                    <a:pt x="0" y="16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174">
              <a:extLst>
                <a:ext uri="{FF2B5EF4-FFF2-40B4-BE49-F238E27FC236}">
                  <a16:creationId xmlns:a16="http://schemas.microsoft.com/office/drawing/2014/main" id="{12B065D6-57E3-1A6E-FADE-374A3CBA3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3359150"/>
              <a:ext cx="101600" cy="12700"/>
            </a:xfrm>
            <a:custGeom>
              <a:avLst/>
              <a:gdLst>
                <a:gd name="T0" fmla="*/ 0 w 64"/>
                <a:gd name="T1" fmla="*/ 3 h 8"/>
                <a:gd name="T2" fmla="*/ 31 w 64"/>
                <a:gd name="T3" fmla="*/ 0 h 8"/>
                <a:gd name="T4" fmla="*/ 64 w 6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8">
                  <a:moveTo>
                    <a:pt x="0" y="3"/>
                  </a:moveTo>
                  <a:lnTo>
                    <a:pt x="31" y="0"/>
                  </a:lnTo>
                  <a:lnTo>
                    <a:pt x="64" y="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Freeform 175">
              <a:extLst>
                <a:ext uri="{FF2B5EF4-FFF2-40B4-BE49-F238E27FC236}">
                  <a16:creationId xmlns:a16="http://schemas.microsoft.com/office/drawing/2014/main" id="{BEB7378A-2F3A-7235-B426-99B5F4E0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3363913"/>
              <a:ext cx="101600" cy="12700"/>
            </a:xfrm>
            <a:custGeom>
              <a:avLst/>
              <a:gdLst>
                <a:gd name="T0" fmla="*/ 64 w 64"/>
                <a:gd name="T1" fmla="*/ 5 h 8"/>
                <a:gd name="T2" fmla="*/ 35 w 64"/>
                <a:gd name="T3" fmla="*/ 8 h 8"/>
                <a:gd name="T4" fmla="*/ 0 w 6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8">
                  <a:moveTo>
                    <a:pt x="64" y="5"/>
                  </a:moveTo>
                  <a:lnTo>
                    <a:pt x="35" y="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176">
              <a:extLst>
                <a:ext uri="{FF2B5EF4-FFF2-40B4-BE49-F238E27FC236}">
                  <a16:creationId xmlns:a16="http://schemas.microsoft.com/office/drawing/2014/main" id="{D0DE9B07-3DBD-E412-8EDA-E145F5C2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6851" y="3360738"/>
              <a:ext cx="106363" cy="111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177">
              <a:extLst>
                <a:ext uri="{FF2B5EF4-FFF2-40B4-BE49-F238E27FC236}">
                  <a16:creationId xmlns:a16="http://schemas.microsoft.com/office/drawing/2014/main" id="{B790F8EA-0561-EC3F-864B-1FE52B30D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6851" y="3371850"/>
              <a:ext cx="1127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Freeform 178">
              <a:extLst>
                <a:ext uri="{FF2B5EF4-FFF2-40B4-BE49-F238E27FC236}">
                  <a16:creationId xmlns:a16="http://schemas.microsoft.com/office/drawing/2014/main" id="{0960A28A-D120-7E70-CC28-510D093B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127500"/>
              <a:ext cx="385763" cy="133350"/>
            </a:xfrm>
            <a:custGeom>
              <a:avLst/>
              <a:gdLst>
                <a:gd name="T0" fmla="*/ 243 w 243"/>
                <a:gd name="T1" fmla="*/ 9 h 84"/>
                <a:gd name="T2" fmla="*/ 141 w 243"/>
                <a:gd name="T3" fmla="*/ 0 h 84"/>
                <a:gd name="T4" fmla="*/ 0 w 243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" h="84">
                  <a:moveTo>
                    <a:pt x="243" y="9"/>
                  </a:moveTo>
                  <a:lnTo>
                    <a:pt x="141" y="0"/>
                  </a:lnTo>
                  <a:lnTo>
                    <a:pt x="0" y="8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Freeform 179">
              <a:extLst>
                <a:ext uri="{FF2B5EF4-FFF2-40B4-BE49-F238E27FC236}">
                  <a16:creationId xmlns:a16="http://schemas.microsoft.com/office/drawing/2014/main" id="{F2DFB644-1F6E-2DB3-03C1-A2D2F261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101" y="3643313"/>
              <a:ext cx="1289050" cy="266700"/>
            </a:xfrm>
            <a:custGeom>
              <a:avLst/>
              <a:gdLst>
                <a:gd name="T0" fmla="*/ 812 w 812"/>
                <a:gd name="T1" fmla="*/ 96 h 168"/>
                <a:gd name="T2" fmla="*/ 708 w 812"/>
                <a:gd name="T3" fmla="*/ 44 h 168"/>
                <a:gd name="T4" fmla="*/ 616 w 812"/>
                <a:gd name="T5" fmla="*/ 89 h 168"/>
                <a:gd name="T6" fmla="*/ 506 w 812"/>
                <a:gd name="T7" fmla="*/ 78 h 168"/>
                <a:gd name="T8" fmla="*/ 402 w 812"/>
                <a:gd name="T9" fmla="*/ 127 h 168"/>
                <a:gd name="T10" fmla="*/ 305 w 812"/>
                <a:gd name="T11" fmla="*/ 127 h 168"/>
                <a:gd name="T12" fmla="*/ 209 w 812"/>
                <a:gd name="T13" fmla="*/ 168 h 168"/>
                <a:gd name="T14" fmla="*/ 100 w 812"/>
                <a:gd name="T15" fmla="*/ 95 h 168"/>
                <a:gd name="T16" fmla="*/ 0 w 81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2" h="168">
                  <a:moveTo>
                    <a:pt x="812" y="96"/>
                  </a:moveTo>
                  <a:lnTo>
                    <a:pt x="708" y="44"/>
                  </a:lnTo>
                  <a:lnTo>
                    <a:pt x="616" y="89"/>
                  </a:lnTo>
                  <a:lnTo>
                    <a:pt x="506" y="78"/>
                  </a:lnTo>
                  <a:lnTo>
                    <a:pt x="402" y="127"/>
                  </a:lnTo>
                  <a:lnTo>
                    <a:pt x="305" y="127"/>
                  </a:lnTo>
                  <a:lnTo>
                    <a:pt x="209" y="168"/>
                  </a:lnTo>
                  <a:lnTo>
                    <a:pt x="100" y="9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Freeform 180">
              <a:extLst>
                <a:ext uri="{FF2B5EF4-FFF2-40B4-BE49-F238E27FC236}">
                  <a16:creationId xmlns:a16="http://schemas.microsoft.com/office/drawing/2014/main" id="{1DDE7BF8-CD69-0E8F-A695-5DDDD2CA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4281488"/>
              <a:ext cx="15875" cy="23812"/>
            </a:xfrm>
            <a:custGeom>
              <a:avLst/>
              <a:gdLst>
                <a:gd name="T0" fmla="*/ 10 w 10"/>
                <a:gd name="T1" fmla="*/ 15 h 15"/>
                <a:gd name="T2" fmla="*/ 0 w 10"/>
                <a:gd name="T3" fmla="*/ 9 h 15"/>
                <a:gd name="T4" fmla="*/ 0 w 10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181">
              <a:extLst>
                <a:ext uri="{FF2B5EF4-FFF2-40B4-BE49-F238E27FC236}">
                  <a16:creationId xmlns:a16="http://schemas.microsoft.com/office/drawing/2014/main" id="{7759B4FF-B293-0B99-B628-49009E009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05713" y="4267200"/>
              <a:ext cx="1588" cy="142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182">
              <a:extLst>
                <a:ext uri="{FF2B5EF4-FFF2-40B4-BE49-F238E27FC236}">
                  <a16:creationId xmlns:a16="http://schemas.microsoft.com/office/drawing/2014/main" id="{37A94256-F643-D64B-6B99-5A160F8F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4252913"/>
              <a:ext cx="7938" cy="15875"/>
            </a:xfrm>
            <a:custGeom>
              <a:avLst/>
              <a:gdLst>
                <a:gd name="T0" fmla="*/ 4 w 5"/>
                <a:gd name="T1" fmla="*/ 9 h 10"/>
                <a:gd name="T2" fmla="*/ 5 w 5"/>
                <a:gd name="T3" fmla="*/ 0 h 10"/>
                <a:gd name="T4" fmla="*/ 0 w 5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9"/>
                  </a:moveTo>
                  <a:lnTo>
                    <a:pt x="5" y="0"/>
                  </a:lnTo>
                  <a:lnTo>
                    <a:pt x="0" y="1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183">
              <a:extLst>
                <a:ext uri="{FF2B5EF4-FFF2-40B4-BE49-F238E27FC236}">
                  <a16:creationId xmlns:a16="http://schemas.microsoft.com/office/drawing/2014/main" id="{E468C542-82C2-6CD7-F5C0-987D13A6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0313" y="4268788"/>
              <a:ext cx="20638" cy="365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184">
              <a:extLst>
                <a:ext uri="{FF2B5EF4-FFF2-40B4-BE49-F238E27FC236}">
                  <a16:creationId xmlns:a16="http://schemas.microsoft.com/office/drawing/2014/main" id="{77C33B3F-EA9C-6444-9036-D2DB8B3CA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0951" y="4267200"/>
              <a:ext cx="6350" cy="15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185">
              <a:extLst>
                <a:ext uri="{FF2B5EF4-FFF2-40B4-BE49-F238E27FC236}">
                  <a16:creationId xmlns:a16="http://schemas.microsoft.com/office/drawing/2014/main" id="{A9CEF620-38BC-625E-0D6A-6FAEFDF0C4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7301" y="4264025"/>
              <a:ext cx="12700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186">
              <a:extLst>
                <a:ext uri="{FF2B5EF4-FFF2-40B4-BE49-F238E27FC236}">
                  <a16:creationId xmlns:a16="http://schemas.microsoft.com/office/drawing/2014/main" id="{F1A90E96-BC8C-FAB1-5145-5993E373C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5713" y="4281488"/>
              <a:ext cx="15875" cy="238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187">
              <a:extLst>
                <a:ext uri="{FF2B5EF4-FFF2-40B4-BE49-F238E27FC236}">
                  <a16:creationId xmlns:a16="http://schemas.microsoft.com/office/drawing/2014/main" id="{486F3437-E339-2D57-3AEF-20646B652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3813" y="4318000"/>
              <a:ext cx="14288" cy="95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188">
              <a:extLst>
                <a:ext uri="{FF2B5EF4-FFF2-40B4-BE49-F238E27FC236}">
                  <a16:creationId xmlns:a16="http://schemas.microsoft.com/office/drawing/2014/main" id="{B78D96AD-5075-32AF-B1A2-66F1DAE4E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04126" y="4329113"/>
              <a:ext cx="31750" cy="47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189">
              <a:extLst>
                <a:ext uri="{FF2B5EF4-FFF2-40B4-BE49-F238E27FC236}">
                  <a16:creationId xmlns:a16="http://schemas.microsoft.com/office/drawing/2014/main" id="{43AD75DF-D2D7-8C09-2372-6680180FD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35876" y="4327525"/>
              <a:ext cx="22225" cy="15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190">
              <a:extLst>
                <a:ext uri="{FF2B5EF4-FFF2-40B4-BE49-F238E27FC236}">
                  <a16:creationId xmlns:a16="http://schemas.microsoft.com/office/drawing/2014/main" id="{E2FE017C-0D4F-590E-5959-2C3079BBF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31113" y="4318000"/>
              <a:ext cx="12700" cy="47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191">
              <a:extLst>
                <a:ext uri="{FF2B5EF4-FFF2-40B4-BE49-F238E27FC236}">
                  <a16:creationId xmlns:a16="http://schemas.microsoft.com/office/drawing/2014/main" id="{5CA28148-D6CC-8591-74EB-F8131DF46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04126" y="4322763"/>
              <a:ext cx="26988" cy="1111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8" name="Line 192">
              <a:extLst>
                <a:ext uri="{FF2B5EF4-FFF2-40B4-BE49-F238E27FC236}">
                  <a16:creationId xmlns:a16="http://schemas.microsoft.com/office/drawing/2014/main" id="{94FE7373-55B0-C73E-A9C9-A9733C42F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1113" y="4322763"/>
              <a:ext cx="4763" cy="6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9" name="Line 193">
              <a:extLst>
                <a:ext uri="{FF2B5EF4-FFF2-40B4-BE49-F238E27FC236}">
                  <a16:creationId xmlns:a16="http://schemas.microsoft.com/office/drawing/2014/main" id="{190C649D-E833-6EE2-CC5C-6DE2EA4327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80313" y="4305300"/>
              <a:ext cx="238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0" name="Line 194">
              <a:extLst>
                <a:ext uri="{FF2B5EF4-FFF2-40B4-BE49-F238E27FC236}">
                  <a16:creationId xmlns:a16="http://schemas.microsoft.com/office/drawing/2014/main" id="{57CBA0D3-6BFE-3603-C279-E23021DAE3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1588" y="4305300"/>
              <a:ext cx="222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1" name="Line 195">
              <a:extLst>
                <a:ext uri="{FF2B5EF4-FFF2-40B4-BE49-F238E27FC236}">
                  <a16:creationId xmlns:a16="http://schemas.microsoft.com/office/drawing/2014/main" id="{94BFEA60-52B5-362C-E866-57D7AC0B3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1588" y="4305300"/>
              <a:ext cx="9525" cy="174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2" name="Line 196">
              <a:extLst>
                <a:ext uri="{FF2B5EF4-FFF2-40B4-BE49-F238E27FC236}">
                  <a16:creationId xmlns:a16="http://schemas.microsoft.com/office/drawing/2014/main" id="{6934763A-092B-AE02-2C00-9486823129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86651" y="4260850"/>
              <a:ext cx="55563" cy="317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3" name="Line 197">
              <a:extLst>
                <a:ext uri="{FF2B5EF4-FFF2-40B4-BE49-F238E27FC236}">
                  <a16:creationId xmlns:a16="http://schemas.microsoft.com/office/drawing/2014/main" id="{CD7BC109-8F1C-57E3-9A69-511F25C56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86651" y="4276725"/>
              <a:ext cx="69850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4" name="Line 198">
              <a:extLst>
                <a:ext uri="{FF2B5EF4-FFF2-40B4-BE49-F238E27FC236}">
                  <a16:creationId xmlns:a16="http://schemas.microsoft.com/office/drawing/2014/main" id="{D7BB36F4-40EA-9DF4-840B-2F2758748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40613" y="4292600"/>
              <a:ext cx="46038" cy="269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5" name="Freeform 199">
              <a:extLst>
                <a:ext uri="{FF2B5EF4-FFF2-40B4-BE49-F238E27FC236}">
                  <a16:creationId xmlns:a16="http://schemas.microsoft.com/office/drawing/2014/main" id="{F9898F8F-5446-3BAA-377D-940D9B73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305300"/>
              <a:ext cx="576263" cy="90487"/>
            </a:xfrm>
            <a:custGeom>
              <a:avLst/>
              <a:gdLst>
                <a:gd name="T0" fmla="*/ 0 w 363"/>
                <a:gd name="T1" fmla="*/ 0 h 57"/>
                <a:gd name="T2" fmla="*/ 96 w 363"/>
                <a:gd name="T3" fmla="*/ 57 h 57"/>
                <a:gd name="T4" fmla="*/ 195 w 363"/>
                <a:gd name="T5" fmla="*/ 39 h 57"/>
                <a:gd name="T6" fmla="*/ 300 w 363"/>
                <a:gd name="T7" fmla="*/ 56 h 57"/>
                <a:gd name="T8" fmla="*/ 363 w 363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57">
                  <a:moveTo>
                    <a:pt x="0" y="0"/>
                  </a:moveTo>
                  <a:lnTo>
                    <a:pt x="96" y="57"/>
                  </a:lnTo>
                  <a:lnTo>
                    <a:pt x="195" y="39"/>
                  </a:lnTo>
                  <a:lnTo>
                    <a:pt x="300" y="56"/>
                  </a:lnTo>
                  <a:lnTo>
                    <a:pt x="363" y="3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6" name="Line 200">
              <a:extLst>
                <a:ext uri="{FF2B5EF4-FFF2-40B4-BE49-F238E27FC236}">
                  <a16:creationId xmlns:a16="http://schemas.microsoft.com/office/drawing/2014/main" id="{059F700C-A95A-1456-2625-818B7ACC7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42213" y="4260850"/>
              <a:ext cx="14288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7" name="Line 201">
              <a:extLst>
                <a:ext uri="{FF2B5EF4-FFF2-40B4-BE49-F238E27FC236}">
                  <a16:creationId xmlns:a16="http://schemas.microsoft.com/office/drawing/2014/main" id="{E441D520-19A5-410E-841A-CCD217B5F2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56501" y="4268788"/>
              <a:ext cx="44450" cy="793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8" name="Line 202">
              <a:extLst>
                <a:ext uri="{FF2B5EF4-FFF2-40B4-BE49-F238E27FC236}">
                  <a16:creationId xmlns:a16="http://schemas.microsoft.com/office/drawing/2014/main" id="{EFC7198D-57DF-4A14-1A13-A2D67649B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40613" y="4357688"/>
              <a:ext cx="109538" cy="195262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9" name="Line 203">
              <a:extLst>
                <a:ext uri="{FF2B5EF4-FFF2-40B4-BE49-F238E27FC236}">
                  <a16:creationId xmlns:a16="http://schemas.microsoft.com/office/drawing/2014/main" id="{F091502A-FE77-5F37-17A5-55E1EAAF9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50151" y="4305300"/>
              <a:ext cx="30163" cy="52387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0" name="Line 204">
              <a:extLst>
                <a:ext uri="{FF2B5EF4-FFF2-40B4-BE49-F238E27FC236}">
                  <a16:creationId xmlns:a16="http://schemas.microsoft.com/office/drawing/2014/main" id="{B30FAFF8-3BAA-0354-3BBC-C2D585457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556501" y="4276725"/>
              <a:ext cx="23813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206">
              <a:extLst>
                <a:ext uri="{FF2B5EF4-FFF2-40B4-BE49-F238E27FC236}">
                  <a16:creationId xmlns:a16="http://schemas.microsoft.com/office/drawing/2014/main" id="{9CD5E901-E5B6-1D7B-C1C3-ADB77251A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0150" y="4333876"/>
              <a:ext cx="53975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207">
              <a:extLst>
                <a:ext uri="{FF2B5EF4-FFF2-40B4-BE49-F238E27FC236}">
                  <a16:creationId xmlns:a16="http://schemas.microsoft.com/office/drawing/2014/main" id="{E84FCEC8-08AA-E570-4E0A-B9B7DD42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264026"/>
              <a:ext cx="158750" cy="57150"/>
            </a:xfrm>
            <a:custGeom>
              <a:avLst/>
              <a:gdLst>
                <a:gd name="T0" fmla="*/ 0 w 100"/>
                <a:gd name="T1" fmla="*/ 34 h 36"/>
                <a:gd name="T2" fmla="*/ 80 w 100"/>
                <a:gd name="T3" fmla="*/ 0 h 36"/>
                <a:gd name="T4" fmla="*/ 100 w 100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36">
                  <a:moveTo>
                    <a:pt x="0" y="34"/>
                  </a:moveTo>
                  <a:lnTo>
                    <a:pt x="80" y="0"/>
                  </a:lnTo>
                  <a:lnTo>
                    <a:pt x="100" y="3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208">
              <a:extLst>
                <a:ext uri="{FF2B5EF4-FFF2-40B4-BE49-F238E27FC236}">
                  <a16:creationId xmlns:a16="http://schemas.microsoft.com/office/drawing/2014/main" id="{B8EB623D-C8E2-0B39-9876-99B5A7C7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310063"/>
              <a:ext cx="144463" cy="17463"/>
            </a:xfrm>
            <a:custGeom>
              <a:avLst/>
              <a:gdLst>
                <a:gd name="T0" fmla="*/ 91 w 91"/>
                <a:gd name="T1" fmla="*/ 7 h 11"/>
                <a:gd name="T2" fmla="*/ 68 w 91"/>
                <a:gd name="T3" fmla="*/ 0 h 11"/>
                <a:gd name="T4" fmla="*/ 0 w 91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11">
                  <a:moveTo>
                    <a:pt x="91" y="7"/>
                  </a:moveTo>
                  <a:lnTo>
                    <a:pt x="68" y="0"/>
                  </a:lnTo>
                  <a:lnTo>
                    <a:pt x="0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209">
              <a:extLst>
                <a:ext uri="{FF2B5EF4-FFF2-40B4-BE49-F238E27FC236}">
                  <a16:creationId xmlns:a16="http://schemas.microsoft.com/office/drawing/2014/main" id="{4304B40B-38CD-3F2F-ED94-6B3C30B31F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02563" y="4321176"/>
              <a:ext cx="30163" cy="79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210">
              <a:extLst>
                <a:ext uri="{FF2B5EF4-FFF2-40B4-BE49-F238E27FC236}">
                  <a16:creationId xmlns:a16="http://schemas.microsoft.com/office/drawing/2014/main" id="{F6BC2DFC-1478-8ACE-A4E7-113BD9A94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32725" y="4329113"/>
              <a:ext cx="95250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Line 211">
              <a:extLst>
                <a:ext uri="{FF2B5EF4-FFF2-40B4-BE49-F238E27FC236}">
                  <a16:creationId xmlns:a16="http://schemas.microsoft.com/office/drawing/2014/main" id="{B166C665-338A-9E82-D4E1-C111892D7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32725" y="4252913"/>
              <a:ext cx="85725" cy="762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212">
              <a:extLst>
                <a:ext uri="{FF2B5EF4-FFF2-40B4-BE49-F238E27FC236}">
                  <a16:creationId xmlns:a16="http://schemas.microsoft.com/office/drawing/2014/main" id="{4B2EA300-0EF1-05D6-67EF-4D3B6A1BC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2563" y="4321176"/>
              <a:ext cx="12700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213">
              <a:extLst>
                <a:ext uri="{FF2B5EF4-FFF2-40B4-BE49-F238E27FC236}">
                  <a16:creationId xmlns:a16="http://schemas.microsoft.com/office/drawing/2014/main" id="{DF9BBB72-5CE3-D6C0-5C95-40D8DF281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15263" y="4329113"/>
              <a:ext cx="17463" cy="158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214">
              <a:extLst>
                <a:ext uri="{FF2B5EF4-FFF2-40B4-BE49-F238E27FC236}">
                  <a16:creationId xmlns:a16="http://schemas.microsoft.com/office/drawing/2014/main" id="{E2543450-E556-F461-3F7F-F3026B23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327526"/>
              <a:ext cx="157163" cy="60325"/>
            </a:xfrm>
            <a:custGeom>
              <a:avLst/>
              <a:gdLst>
                <a:gd name="T0" fmla="*/ 0 w 99"/>
                <a:gd name="T1" fmla="*/ 0 h 38"/>
                <a:gd name="T2" fmla="*/ 69 w 99"/>
                <a:gd name="T3" fmla="*/ 38 h 38"/>
                <a:gd name="T4" fmla="*/ 99 w 99"/>
                <a:gd name="T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38">
                  <a:moveTo>
                    <a:pt x="0" y="0"/>
                  </a:moveTo>
                  <a:lnTo>
                    <a:pt x="69" y="38"/>
                  </a:lnTo>
                  <a:lnTo>
                    <a:pt x="99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215">
              <a:extLst>
                <a:ext uri="{FF2B5EF4-FFF2-40B4-BE49-F238E27FC236}">
                  <a16:creationId xmlns:a16="http://schemas.microsoft.com/office/drawing/2014/main" id="{84266D13-5688-1AA1-4C60-C7559A57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5" y="4344988"/>
              <a:ext cx="160338" cy="207963"/>
            </a:xfrm>
            <a:custGeom>
              <a:avLst/>
              <a:gdLst>
                <a:gd name="T0" fmla="*/ 29 w 101"/>
                <a:gd name="T1" fmla="*/ 0 h 131"/>
                <a:gd name="T2" fmla="*/ 101 w 101"/>
                <a:gd name="T3" fmla="*/ 131 h 131"/>
                <a:gd name="T4" fmla="*/ 0 w 101"/>
                <a:gd name="T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131">
                  <a:moveTo>
                    <a:pt x="29" y="0"/>
                  </a:moveTo>
                  <a:lnTo>
                    <a:pt x="101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216">
              <a:extLst>
                <a:ext uri="{FF2B5EF4-FFF2-40B4-BE49-F238E27FC236}">
                  <a16:creationId xmlns:a16="http://schemas.microsoft.com/office/drawing/2014/main" id="{646F7FC8-8B1B-71D9-8BA4-883C8C29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4124326"/>
              <a:ext cx="392113" cy="136525"/>
            </a:xfrm>
            <a:custGeom>
              <a:avLst/>
              <a:gdLst>
                <a:gd name="T0" fmla="*/ 247 w 247"/>
                <a:gd name="T1" fmla="*/ 86 h 86"/>
                <a:gd name="T2" fmla="*/ 184 w 247"/>
                <a:gd name="T3" fmla="*/ 12 h 86"/>
                <a:gd name="T4" fmla="*/ 85 w 247"/>
                <a:gd name="T5" fmla="*/ 0 h 86"/>
                <a:gd name="T6" fmla="*/ 0 w 247"/>
                <a:gd name="T7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" h="86">
                  <a:moveTo>
                    <a:pt x="247" y="86"/>
                  </a:moveTo>
                  <a:lnTo>
                    <a:pt x="184" y="12"/>
                  </a:lnTo>
                  <a:lnTo>
                    <a:pt x="85" y="0"/>
                  </a:lnTo>
                  <a:lnTo>
                    <a:pt x="0" y="8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217">
              <a:extLst>
                <a:ext uri="{FF2B5EF4-FFF2-40B4-BE49-F238E27FC236}">
                  <a16:creationId xmlns:a16="http://schemas.microsoft.com/office/drawing/2014/main" id="{E0C8C627-F8A5-253F-0CDF-B051E3FA1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5875" y="4329113"/>
              <a:ext cx="133350" cy="2238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Line 218">
              <a:extLst>
                <a:ext uri="{FF2B5EF4-FFF2-40B4-BE49-F238E27FC236}">
                  <a16:creationId xmlns:a16="http://schemas.microsoft.com/office/drawing/2014/main" id="{4AE648B4-0519-646C-5BE8-ADECCB00BB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40613" y="4552951"/>
              <a:ext cx="328613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219">
              <a:extLst>
                <a:ext uri="{FF2B5EF4-FFF2-40B4-BE49-F238E27FC236}">
                  <a16:creationId xmlns:a16="http://schemas.microsoft.com/office/drawing/2014/main" id="{23A6F03E-A44F-DA19-2070-3A47258E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3629026"/>
              <a:ext cx="554038" cy="158750"/>
            </a:xfrm>
            <a:custGeom>
              <a:avLst/>
              <a:gdLst>
                <a:gd name="T0" fmla="*/ 0 w 349"/>
                <a:gd name="T1" fmla="*/ 100 h 100"/>
                <a:gd name="T2" fmla="*/ 150 w 349"/>
                <a:gd name="T3" fmla="*/ 0 h 100"/>
                <a:gd name="T4" fmla="*/ 246 w 349"/>
                <a:gd name="T5" fmla="*/ 24 h 100"/>
                <a:gd name="T6" fmla="*/ 349 w 349"/>
                <a:gd name="T7" fmla="*/ 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100">
                  <a:moveTo>
                    <a:pt x="0" y="100"/>
                  </a:moveTo>
                  <a:lnTo>
                    <a:pt x="150" y="0"/>
                  </a:lnTo>
                  <a:lnTo>
                    <a:pt x="246" y="24"/>
                  </a:lnTo>
                  <a:lnTo>
                    <a:pt x="349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220">
              <a:extLst>
                <a:ext uri="{FF2B5EF4-FFF2-40B4-BE49-F238E27FC236}">
                  <a16:creationId xmlns:a16="http://schemas.microsoft.com/office/drawing/2014/main" id="{A08C3B06-E9C8-6735-D0BD-A1D38951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057651"/>
              <a:ext cx="398463" cy="203200"/>
            </a:xfrm>
            <a:custGeom>
              <a:avLst/>
              <a:gdLst>
                <a:gd name="T0" fmla="*/ 251 w 251"/>
                <a:gd name="T1" fmla="*/ 128 h 128"/>
                <a:gd name="T2" fmla="*/ 165 w 251"/>
                <a:gd name="T3" fmla="*/ 19 h 128"/>
                <a:gd name="T4" fmla="*/ 64 w 251"/>
                <a:gd name="T5" fmla="*/ 0 h 128"/>
                <a:gd name="T6" fmla="*/ 0 w 251"/>
                <a:gd name="T7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128">
                  <a:moveTo>
                    <a:pt x="251" y="128"/>
                  </a:moveTo>
                  <a:lnTo>
                    <a:pt x="165" y="19"/>
                  </a:lnTo>
                  <a:lnTo>
                    <a:pt x="64" y="0"/>
                  </a:lnTo>
                  <a:lnTo>
                    <a:pt x="0" y="6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221">
              <a:extLst>
                <a:ext uri="{FF2B5EF4-FFF2-40B4-BE49-F238E27FC236}">
                  <a16:creationId xmlns:a16="http://schemas.microsoft.com/office/drawing/2014/main" id="{0DF8C0E5-5F6E-30D0-53FC-03344F7D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4260851"/>
              <a:ext cx="460375" cy="82550"/>
            </a:xfrm>
            <a:custGeom>
              <a:avLst/>
              <a:gdLst>
                <a:gd name="T0" fmla="*/ 290 w 290"/>
                <a:gd name="T1" fmla="*/ 0 h 52"/>
                <a:gd name="T2" fmla="*/ 205 w 290"/>
                <a:gd name="T3" fmla="*/ 9 h 52"/>
                <a:gd name="T4" fmla="*/ 104 w 290"/>
                <a:gd name="T5" fmla="*/ 52 h 52"/>
                <a:gd name="T6" fmla="*/ 0 w 290"/>
                <a:gd name="T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52">
                  <a:moveTo>
                    <a:pt x="290" y="0"/>
                  </a:moveTo>
                  <a:lnTo>
                    <a:pt x="205" y="9"/>
                  </a:lnTo>
                  <a:lnTo>
                    <a:pt x="104" y="52"/>
                  </a:lnTo>
                  <a:lnTo>
                    <a:pt x="0" y="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222">
              <a:extLst>
                <a:ext uri="{FF2B5EF4-FFF2-40B4-BE49-F238E27FC236}">
                  <a16:creationId xmlns:a16="http://schemas.microsoft.com/office/drawing/2014/main" id="{B76B435B-433F-9320-726A-D5B972231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937375" y="4260851"/>
              <a:ext cx="36513" cy="444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223">
              <a:extLst>
                <a:ext uri="{FF2B5EF4-FFF2-40B4-BE49-F238E27FC236}">
                  <a16:creationId xmlns:a16="http://schemas.microsoft.com/office/drawing/2014/main" id="{3E12F69F-BAED-5374-B0B6-3FC196251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13525" y="4400551"/>
              <a:ext cx="26988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224">
              <a:extLst>
                <a:ext uri="{FF2B5EF4-FFF2-40B4-BE49-F238E27FC236}">
                  <a16:creationId xmlns:a16="http://schemas.microsoft.com/office/drawing/2014/main" id="{34A78E74-24E9-0B17-1A30-447D4617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525" y="4365626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19 w 51"/>
                <a:gd name="T3" fmla="*/ 0 h 23"/>
                <a:gd name="T4" fmla="*/ 51 w 5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19" y="0"/>
                  </a:lnTo>
                  <a:lnTo>
                    <a:pt x="51" y="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225">
              <a:extLst>
                <a:ext uri="{FF2B5EF4-FFF2-40B4-BE49-F238E27FC236}">
                  <a16:creationId xmlns:a16="http://schemas.microsoft.com/office/drawing/2014/main" id="{911B1049-45A7-ADED-FAB4-B0669B6F6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4359276"/>
              <a:ext cx="179388" cy="90488"/>
            </a:xfrm>
            <a:custGeom>
              <a:avLst/>
              <a:gdLst>
                <a:gd name="T0" fmla="*/ 0 w 113"/>
                <a:gd name="T1" fmla="*/ 27 h 57"/>
                <a:gd name="T2" fmla="*/ 64 w 113"/>
                <a:gd name="T3" fmla="*/ 0 h 57"/>
                <a:gd name="T4" fmla="*/ 113 w 113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57">
                  <a:moveTo>
                    <a:pt x="0" y="27"/>
                  </a:moveTo>
                  <a:lnTo>
                    <a:pt x="64" y="0"/>
                  </a:lnTo>
                  <a:lnTo>
                    <a:pt x="113" y="5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226">
              <a:extLst>
                <a:ext uri="{FF2B5EF4-FFF2-40B4-BE49-F238E27FC236}">
                  <a16:creationId xmlns:a16="http://schemas.microsoft.com/office/drawing/2014/main" id="{39F902A8-161F-E7B3-975C-435095B1D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513" y="4402138"/>
              <a:ext cx="53975" cy="222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227">
              <a:extLst>
                <a:ext uri="{FF2B5EF4-FFF2-40B4-BE49-F238E27FC236}">
                  <a16:creationId xmlns:a16="http://schemas.microsoft.com/office/drawing/2014/main" id="{126973D7-9BDF-B1C9-E644-5ECEA9E9A8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10350" y="4405313"/>
              <a:ext cx="30163" cy="190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Line 228">
              <a:extLst>
                <a:ext uri="{FF2B5EF4-FFF2-40B4-BE49-F238E27FC236}">
                  <a16:creationId xmlns:a16="http://schemas.microsoft.com/office/drawing/2014/main" id="{1F1CACC3-8FEB-3901-DCF5-D9CF29D7D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10350" y="4400551"/>
              <a:ext cx="3175" cy="47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229">
              <a:extLst>
                <a:ext uri="{FF2B5EF4-FFF2-40B4-BE49-F238E27FC236}">
                  <a16:creationId xmlns:a16="http://schemas.microsoft.com/office/drawing/2014/main" id="{1AD2689D-E90B-B921-3B1E-04A664508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4402138"/>
              <a:ext cx="179388" cy="79375"/>
            </a:xfrm>
            <a:custGeom>
              <a:avLst/>
              <a:gdLst>
                <a:gd name="T0" fmla="*/ 0 w 113"/>
                <a:gd name="T1" fmla="*/ 0 h 50"/>
                <a:gd name="T2" fmla="*/ 68 w 113"/>
                <a:gd name="T3" fmla="*/ 50 h 50"/>
                <a:gd name="T4" fmla="*/ 113 w 113"/>
                <a:gd name="T5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50">
                  <a:moveTo>
                    <a:pt x="0" y="0"/>
                  </a:moveTo>
                  <a:lnTo>
                    <a:pt x="68" y="50"/>
                  </a:lnTo>
                  <a:lnTo>
                    <a:pt x="113" y="3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230">
              <a:extLst>
                <a:ext uri="{FF2B5EF4-FFF2-40B4-BE49-F238E27FC236}">
                  <a16:creationId xmlns:a16="http://schemas.microsoft.com/office/drawing/2014/main" id="{400ACD3D-D411-4ED2-790F-E5DE3A4E6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4424363"/>
              <a:ext cx="323850" cy="128588"/>
            </a:xfrm>
            <a:custGeom>
              <a:avLst/>
              <a:gdLst>
                <a:gd name="T0" fmla="*/ 204 w 204"/>
                <a:gd name="T1" fmla="*/ 81 h 81"/>
                <a:gd name="T2" fmla="*/ 101 w 204"/>
                <a:gd name="T3" fmla="*/ 81 h 81"/>
                <a:gd name="T4" fmla="*/ 0 w 204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81">
                  <a:moveTo>
                    <a:pt x="204" y="81"/>
                  </a:moveTo>
                  <a:lnTo>
                    <a:pt x="101" y="81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231">
              <a:extLst>
                <a:ext uri="{FF2B5EF4-FFF2-40B4-BE49-F238E27FC236}">
                  <a16:creationId xmlns:a16="http://schemas.microsoft.com/office/drawing/2014/main" id="{DEDB2836-DAD7-A8D4-E31A-661EE50F1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73875" y="4449763"/>
              <a:ext cx="90488" cy="1031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232">
              <a:extLst>
                <a:ext uri="{FF2B5EF4-FFF2-40B4-BE49-F238E27FC236}">
                  <a16:creationId xmlns:a16="http://schemas.microsoft.com/office/drawing/2014/main" id="{531A731B-1AE0-1BA6-392E-5CC59075C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4413251"/>
              <a:ext cx="254000" cy="139700"/>
            </a:xfrm>
            <a:custGeom>
              <a:avLst/>
              <a:gdLst>
                <a:gd name="T0" fmla="*/ 0 w 160"/>
                <a:gd name="T1" fmla="*/ 23 h 88"/>
                <a:gd name="T2" fmla="*/ 55 w 160"/>
                <a:gd name="T3" fmla="*/ 0 h 88"/>
                <a:gd name="T4" fmla="*/ 160 w 160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88">
                  <a:moveTo>
                    <a:pt x="0" y="23"/>
                  </a:moveTo>
                  <a:lnTo>
                    <a:pt x="55" y="0"/>
                  </a:lnTo>
                  <a:lnTo>
                    <a:pt x="160" y="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233">
              <a:extLst>
                <a:ext uri="{FF2B5EF4-FFF2-40B4-BE49-F238E27FC236}">
                  <a16:creationId xmlns:a16="http://schemas.microsoft.com/office/drawing/2014/main" id="{BCBDCD9A-2594-269F-0B35-4EDC4EADF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305301"/>
              <a:ext cx="312738" cy="28575"/>
            </a:xfrm>
            <a:custGeom>
              <a:avLst/>
              <a:gdLst>
                <a:gd name="T0" fmla="*/ 197 w 197"/>
                <a:gd name="T1" fmla="*/ 18 h 18"/>
                <a:gd name="T2" fmla="*/ 93 w 197"/>
                <a:gd name="T3" fmla="*/ 14 h 18"/>
                <a:gd name="T4" fmla="*/ 0 w 197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8">
                  <a:moveTo>
                    <a:pt x="197" y="18"/>
                  </a:moveTo>
                  <a:lnTo>
                    <a:pt x="93" y="1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234">
              <a:extLst>
                <a:ext uri="{FF2B5EF4-FFF2-40B4-BE49-F238E27FC236}">
                  <a16:creationId xmlns:a16="http://schemas.microsoft.com/office/drawing/2014/main" id="{62591368-6065-3939-CDE1-277E3B36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5" y="4246563"/>
              <a:ext cx="212725" cy="14288"/>
            </a:xfrm>
            <a:custGeom>
              <a:avLst/>
              <a:gdLst>
                <a:gd name="T0" fmla="*/ 134 w 134"/>
                <a:gd name="T1" fmla="*/ 7 h 9"/>
                <a:gd name="T2" fmla="*/ 120 w 134"/>
                <a:gd name="T3" fmla="*/ 0 h 9"/>
                <a:gd name="T4" fmla="*/ 0 w 13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9">
                  <a:moveTo>
                    <a:pt x="134" y="7"/>
                  </a:moveTo>
                  <a:lnTo>
                    <a:pt x="120" y="0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Line 235">
              <a:extLst>
                <a:ext uri="{FF2B5EF4-FFF2-40B4-BE49-F238E27FC236}">
                  <a16:creationId xmlns:a16="http://schemas.microsoft.com/office/drawing/2014/main" id="{0AE28DF2-8C65-59D3-3AE1-2668E4B52A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150100" y="4257676"/>
              <a:ext cx="136525" cy="762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236">
              <a:extLst>
                <a:ext uri="{FF2B5EF4-FFF2-40B4-BE49-F238E27FC236}">
                  <a16:creationId xmlns:a16="http://schemas.microsoft.com/office/drawing/2014/main" id="{8E4E5E97-069B-D4D1-7FA4-D9ED1AD86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4257676"/>
              <a:ext cx="176213" cy="47625"/>
            </a:xfrm>
            <a:custGeom>
              <a:avLst/>
              <a:gdLst>
                <a:gd name="T0" fmla="*/ 111 w 111"/>
                <a:gd name="T1" fmla="*/ 0 h 30"/>
                <a:gd name="T2" fmla="*/ 95 w 111"/>
                <a:gd name="T3" fmla="*/ 16 h 30"/>
                <a:gd name="T4" fmla="*/ 0 w 1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30">
                  <a:moveTo>
                    <a:pt x="111" y="0"/>
                  </a:moveTo>
                  <a:lnTo>
                    <a:pt x="95" y="16"/>
                  </a:lnTo>
                  <a:lnTo>
                    <a:pt x="0" y="3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237">
              <a:extLst>
                <a:ext uri="{FF2B5EF4-FFF2-40B4-BE49-F238E27FC236}">
                  <a16:creationId xmlns:a16="http://schemas.microsoft.com/office/drawing/2014/main" id="{5EA19F89-8C3F-ED66-E6DC-1F0949EB5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64363" y="4552951"/>
              <a:ext cx="163513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238">
              <a:extLst>
                <a:ext uri="{FF2B5EF4-FFF2-40B4-BE49-F238E27FC236}">
                  <a16:creationId xmlns:a16="http://schemas.microsoft.com/office/drawing/2014/main" id="{8273A45A-6459-3942-D794-FCBD204B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3643313"/>
              <a:ext cx="866775" cy="406400"/>
            </a:xfrm>
            <a:custGeom>
              <a:avLst/>
              <a:gdLst>
                <a:gd name="T0" fmla="*/ 546 w 546"/>
                <a:gd name="T1" fmla="*/ 0 h 256"/>
                <a:gd name="T2" fmla="*/ 442 w 546"/>
                <a:gd name="T3" fmla="*/ 119 h 256"/>
                <a:gd name="T4" fmla="*/ 347 w 546"/>
                <a:gd name="T5" fmla="*/ 187 h 256"/>
                <a:gd name="T6" fmla="*/ 239 w 546"/>
                <a:gd name="T7" fmla="*/ 187 h 256"/>
                <a:gd name="T8" fmla="*/ 137 w 546"/>
                <a:gd name="T9" fmla="*/ 228 h 256"/>
                <a:gd name="T10" fmla="*/ 39 w 546"/>
                <a:gd name="T11" fmla="*/ 181 h 256"/>
                <a:gd name="T12" fmla="*/ 0 w 546"/>
                <a:gd name="T13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256">
                  <a:moveTo>
                    <a:pt x="546" y="0"/>
                  </a:moveTo>
                  <a:lnTo>
                    <a:pt x="442" y="119"/>
                  </a:lnTo>
                  <a:lnTo>
                    <a:pt x="347" y="187"/>
                  </a:lnTo>
                  <a:lnTo>
                    <a:pt x="239" y="187"/>
                  </a:lnTo>
                  <a:lnTo>
                    <a:pt x="137" y="228"/>
                  </a:lnTo>
                  <a:lnTo>
                    <a:pt x="39" y="181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239">
              <a:extLst>
                <a:ext uri="{FF2B5EF4-FFF2-40B4-BE49-F238E27FC236}">
                  <a16:creationId xmlns:a16="http://schemas.microsoft.com/office/drawing/2014/main" id="{EC3B6A70-08DC-348C-6FC4-A822924F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925" y="4116388"/>
              <a:ext cx="153988" cy="93663"/>
            </a:xfrm>
            <a:custGeom>
              <a:avLst/>
              <a:gdLst>
                <a:gd name="T0" fmla="*/ 97 w 97"/>
                <a:gd name="T1" fmla="*/ 32 h 59"/>
                <a:gd name="T2" fmla="*/ 60 w 97"/>
                <a:gd name="T3" fmla="*/ 0 h 59"/>
                <a:gd name="T4" fmla="*/ 0 w 97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9">
                  <a:moveTo>
                    <a:pt x="97" y="32"/>
                  </a:moveTo>
                  <a:lnTo>
                    <a:pt x="60" y="0"/>
                  </a:lnTo>
                  <a:lnTo>
                    <a:pt x="0" y="5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240">
              <a:extLst>
                <a:ext uri="{FF2B5EF4-FFF2-40B4-BE49-F238E27FC236}">
                  <a16:creationId xmlns:a16="http://schemas.microsoft.com/office/drawing/2014/main" id="{C6FCED21-ECBF-5F5B-6D99-5502EDA58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3787776"/>
              <a:ext cx="166688" cy="66675"/>
            </a:xfrm>
            <a:custGeom>
              <a:avLst/>
              <a:gdLst>
                <a:gd name="T0" fmla="*/ 0 w 105"/>
                <a:gd name="T1" fmla="*/ 28 h 42"/>
                <a:gd name="T2" fmla="*/ 45 w 105"/>
                <a:gd name="T3" fmla="*/ 42 h 42"/>
                <a:gd name="T4" fmla="*/ 105 w 10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2">
                  <a:moveTo>
                    <a:pt x="0" y="28"/>
                  </a:moveTo>
                  <a:lnTo>
                    <a:pt x="45" y="42"/>
                  </a:lnTo>
                  <a:lnTo>
                    <a:pt x="105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241">
              <a:extLst>
                <a:ext uri="{FF2B5EF4-FFF2-40B4-BE49-F238E27FC236}">
                  <a16:creationId xmlns:a16="http://schemas.microsoft.com/office/drawing/2014/main" id="{A774207E-84B1-8EC5-5A51-596CDB7DF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3787776"/>
              <a:ext cx="166688" cy="44450"/>
            </a:xfrm>
            <a:custGeom>
              <a:avLst/>
              <a:gdLst>
                <a:gd name="T0" fmla="*/ 105 w 105"/>
                <a:gd name="T1" fmla="*/ 0 h 28"/>
                <a:gd name="T2" fmla="*/ 48 w 105"/>
                <a:gd name="T3" fmla="*/ 3 h 28"/>
                <a:gd name="T4" fmla="*/ 0 w 105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28">
                  <a:moveTo>
                    <a:pt x="105" y="0"/>
                  </a:moveTo>
                  <a:lnTo>
                    <a:pt x="48" y="3"/>
                  </a:lnTo>
                  <a:lnTo>
                    <a:pt x="0" y="2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242">
              <a:extLst>
                <a:ext uri="{FF2B5EF4-FFF2-40B4-BE49-F238E27FC236}">
                  <a16:creationId xmlns:a16="http://schemas.microsoft.com/office/drawing/2014/main" id="{4B04624D-B3A9-BBED-3834-AF7611082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3643313"/>
              <a:ext cx="554038" cy="144463"/>
            </a:xfrm>
            <a:custGeom>
              <a:avLst/>
              <a:gdLst>
                <a:gd name="T0" fmla="*/ 349 w 349"/>
                <a:gd name="T1" fmla="*/ 0 h 91"/>
                <a:gd name="T2" fmla="*/ 150 w 349"/>
                <a:gd name="T3" fmla="*/ 52 h 91"/>
                <a:gd name="T4" fmla="*/ 44 w 349"/>
                <a:gd name="T5" fmla="*/ 87 h 91"/>
                <a:gd name="T6" fmla="*/ 0 w 349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91">
                  <a:moveTo>
                    <a:pt x="349" y="0"/>
                  </a:moveTo>
                  <a:lnTo>
                    <a:pt x="150" y="52"/>
                  </a:lnTo>
                  <a:lnTo>
                    <a:pt x="44" y="87"/>
                  </a:lnTo>
                  <a:lnTo>
                    <a:pt x="0" y="9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243">
              <a:extLst>
                <a:ext uri="{FF2B5EF4-FFF2-40B4-BE49-F238E27FC236}">
                  <a16:creationId xmlns:a16="http://schemas.microsoft.com/office/drawing/2014/main" id="{C4F4C1BD-B7E5-A75C-0BC6-BE2E57217B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92813" y="4217988"/>
              <a:ext cx="7938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244">
              <a:extLst>
                <a:ext uri="{FF2B5EF4-FFF2-40B4-BE49-F238E27FC236}">
                  <a16:creationId xmlns:a16="http://schemas.microsoft.com/office/drawing/2014/main" id="{DA92212D-6A5E-EFBF-4656-D330FCE7E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3913" y="4221163"/>
              <a:ext cx="88900" cy="28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Line 245">
              <a:extLst>
                <a:ext uri="{FF2B5EF4-FFF2-40B4-BE49-F238E27FC236}">
                  <a16:creationId xmlns:a16="http://schemas.microsoft.com/office/drawing/2014/main" id="{6E53A7F3-43AA-C05B-5523-C1AEDFDA19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3913" y="4249738"/>
              <a:ext cx="88900" cy="1460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246">
              <a:extLst>
                <a:ext uri="{FF2B5EF4-FFF2-40B4-BE49-F238E27FC236}">
                  <a16:creationId xmlns:a16="http://schemas.microsoft.com/office/drawing/2014/main" id="{F4B4B819-8E3D-AB1D-7693-25C73B36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4430713"/>
              <a:ext cx="241300" cy="128588"/>
            </a:xfrm>
            <a:custGeom>
              <a:avLst/>
              <a:gdLst>
                <a:gd name="T0" fmla="*/ 0 w 152"/>
                <a:gd name="T1" fmla="*/ 0 h 81"/>
                <a:gd name="T2" fmla="*/ 45 w 152"/>
                <a:gd name="T3" fmla="*/ 81 h 81"/>
                <a:gd name="T4" fmla="*/ 152 w 152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81">
                  <a:moveTo>
                    <a:pt x="0" y="0"/>
                  </a:moveTo>
                  <a:lnTo>
                    <a:pt x="45" y="81"/>
                  </a:lnTo>
                  <a:lnTo>
                    <a:pt x="152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247">
              <a:extLst>
                <a:ext uri="{FF2B5EF4-FFF2-40B4-BE49-F238E27FC236}">
                  <a16:creationId xmlns:a16="http://schemas.microsoft.com/office/drawing/2014/main" id="{58B767C1-AEFC-5403-D027-FE76E40B2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62675" y="4505326"/>
              <a:ext cx="42863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248">
              <a:extLst>
                <a:ext uri="{FF2B5EF4-FFF2-40B4-BE49-F238E27FC236}">
                  <a16:creationId xmlns:a16="http://schemas.microsoft.com/office/drawing/2014/main" id="{F68BF15F-0404-7969-E46A-339CA6B78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94425" y="4498976"/>
              <a:ext cx="11113" cy="6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249">
              <a:extLst>
                <a:ext uri="{FF2B5EF4-FFF2-40B4-BE49-F238E27FC236}">
                  <a16:creationId xmlns:a16="http://schemas.microsoft.com/office/drawing/2014/main" id="{13B6149B-FD53-68AC-9823-F4DA329E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4395788"/>
              <a:ext cx="201613" cy="103188"/>
            </a:xfrm>
            <a:custGeom>
              <a:avLst/>
              <a:gdLst>
                <a:gd name="T0" fmla="*/ 127 w 127"/>
                <a:gd name="T1" fmla="*/ 65 h 65"/>
                <a:gd name="T2" fmla="*/ 98 w 127"/>
                <a:gd name="T3" fmla="*/ 52 h 65"/>
                <a:gd name="T4" fmla="*/ 0 w 127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5">
                  <a:moveTo>
                    <a:pt x="127" y="65"/>
                  </a:moveTo>
                  <a:lnTo>
                    <a:pt x="98" y="5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250">
              <a:extLst>
                <a:ext uri="{FF2B5EF4-FFF2-40B4-BE49-F238E27FC236}">
                  <a16:creationId xmlns:a16="http://schemas.microsoft.com/office/drawing/2014/main" id="{696B4B64-F075-147C-E42E-0B98350F2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62675" y="4498976"/>
              <a:ext cx="31750" cy="603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251">
              <a:extLst>
                <a:ext uri="{FF2B5EF4-FFF2-40B4-BE49-F238E27FC236}">
                  <a16:creationId xmlns:a16="http://schemas.microsoft.com/office/drawing/2014/main" id="{A4BEC730-3A72-BAD2-BC81-A96271F08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217988"/>
              <a:ext cx="312738" cy="49213"/>
            </a:xfrm>
            <a:custGeom>
              <a:avLst/>
              <a:gdLst>
                <a:gd name="T0" fmla="*/ 0 w 197"/>
                <a:gd name="T1" fmla="*/ 0 h 31"/>
                <a:gd name="T2" fmla="*/ 96 w 197"/>
                <a:gd name="T3" fmla="*/ 20 h 31"/>
                <a:gd name="T4" fmla="*/ 197 w 19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31">
                  <a:moveTo>
                    <a:pt x="0" y="0"/>
                  </a:moveTo>
                  <a:lnTo>
                    <a:pt x="96" y="20"/>
                  </a:lnTo>
                  <a:lnTo>
                    <a:pt x="197" y="3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252">
              <a:extLst>
                <a:ext uri="{FF2B5EF4-FFF2-40B4-BE49-F238E27FC236}">
                  <a16:creationId xmlns:a16="http://schemas.microsoft.com/office/drawing/2014/main" id="{6DB35B64-A5FE-EF6B-88F4-B308628A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217988"/>
              <a:ext cx="271463" cy="128588"/>
            </a:xfrm>
            <a:custGeom>
              <a:avLst/>
              <a:gdLst>
                <a:gd name="T0" fmla="*/ 0 w 171"/>
                <a:gd name="T1" fmla="*/ 0 h 81"/>
                <a:gd name="T2" fmla="*/ 99 w 171"/>
                <a:gd name="T3" fmla="*/ 77 h 81"/>
                <a:gd name="T4" fmla="*/ 171 w 171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1" h="81">
                  <a:moveTo>
                    <a:pt x="0" y="0"/>
                  </a:moveTo>
                  <a:lnTo>
                    <a:pt x="99" y="77"/>
                  </a:lnTo>
                  <a:lnTo>
                    <a:pt x="171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253">
              <a:extLst>
                <a:ext uri="{FF2B5EF4-FFF2-40B4-BE49-F238E27FC236}">
                  <a16:creationId xmlns:a16="http://schemas.microsoft.com/office/drawing/2014/main" id="{864E450A-F945-F5E5-4A35-D44E07B8B6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92813" y="4395788"/>
              <a:ext cx="169863" cy="1635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254">
              <a:extLst>
                <a:ext uri="{FF2B5EF4-FFF2-40B4-BE49-F238E27FC236}">
                  <a16:creationId xmlns:a16="http://schemas.microsoft.com/office/drawing/2014/main" id="{044237B9-3F94-FBC4-4881-001196F37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1375" y="4395788"/>
              <a:ext cx="71438" cy="349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255">
              <a:extLst>
                <a:ext uri="{FF2B5EF4-FFF2-40B4-BE49-F238E27FC236}">
                  <a16:creationId xmlns:a16="http://schemas.microsoft.com/office/drawing/2014/main" id="{CB9DC166-68DF-8D8C-C2D8-97272A7F7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4235451"/>
              <a:ext cx="163513" cy="19050"/>
            </a:xfrm>
            <a:custGeom>
              <a:avLst/>
              <a:gdLst>
                <a:gd name="T0" fmla="*/ 0 w 103"/>
                <a:gd name="T1" fmla="*/ 0 h 12"/>
                <a:gd name="T2" fmla="*/ 1 w 103"/>
                <a:gd name="T3" fmla="*/ 0 h 12"/>
                <a:gd name="T4" fmla="*/ 103 w 10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2">
                  <a:moveTo>
                    <a:pt x="0" y="0"/>
                  </a:moveTo>
                  <a:lnTo>
                    <a:pt x="1" y="0"/>
                  </a:lnTo>
                  <a:lnTo>
                    <a:pt x="103" y="12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256">
              <a:extLst>
                <a:ext uri="{FF2B5EF4-FFF2-40B4-BE49-F238E27FC236}">
                  <a16:creationId xmlns:a16="http://schemas.microsoft.com/office/drawing/2014/main" id="{D243984A-6E81-9117-A03F-908739D7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4210051"/>
              <a:ext cx="71438" cy="57150"/>
            </a:xfrm>
            <a:custGeom>
              <a:avLst/>
              <a:gdLst>
                <a:gd name="T0" fmla="*/ 45 w 45"/>
                <a:gd name="T1" fmla="*/ 0 h 36"/>
                <a:gd name="T2" fmla="*/ 8 w 45"/>
                <a:gd name="T3" fmla="*/ 36 h 36"/>
                <a:gd name="T4" fmla="*/ 0 w 4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45" y="0"/>
                  </a:moveTo>
                  <a:lnTo>
                    <a:pt x="8" y="36"/>
                  </a:lnTo>
                  <a:lnTo>
                    <a:pt x="0" y="36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257">
              <a:extLst>
                <a:ext uri="{FF2B5EF4-FFF2-40B4-BE49-F238E27FC236}">
                  <a16:creationId xmlns:a16="http://schemas.microsoft.com/office/drawing/2014/main" id="{FB624087-06FA-29DC-508E-7EF48B789E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72213" y="4346576"/>
              <a:ext cx="53975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258">
              <a:extLst>
                <a:ext uri="{FF2B5EF4-FFF2-40B4-BE49-F238E27FC236}">
                  <a16:creationId xmlns:a16="http://schemas.microsoft.com/office/drawing/2014/main" id="{325F89F5-FFE3-0B3A-42DE-5E2795208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72213" y="4267201"/>
              <a:ext cx="41275" cy="793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259">
              <a:extLst>
                <a:ext uri="{FF2B5EF4-FFF2-40B4-BE49-F238E27FC236}">
                  <a16:creationId xmlns:a16="http://schemas.microsoft.com/office/drawing/2014/main" id="{44A8C06E-9315-A723-23CB-323F1CAD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538" y="4446588"/>
              <a:ext cx="192088" cy="111125"/>
            </a:xfrm>
            <a:custGeom>
              <a:avLst/>
              <a:gdLst>
                <a:gd name="T0" fmla="*/ 121 w 121"/>
                <a:gd name="T1" fmla="*/ 0 h 70"/>
                <a:gd name="T2" fmla="*/ 76 w 121"/>
                <a:gd name="T3" fmla="*/ 70 h 70"/>
                <a:gd name="T4" fmla="*/ 0 w 121"/>
                <a:gd name="T5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70">
                  <a:moveTo>
                    <a:pt x="121" y="0"/>
                  </a:moveTo>
                  <a:lnTo>
                    <a:pt x="76" y="70"/>
                  </a:lnTo>
                  <a:lnTo>
                    <a:pt x="0" y="3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260">
              <a:extLst>
                <a:ext uri="{FF2B5EF4-FFF2-40B4-BE49-F238E27FC236}">
                  <a16:creationId xmlns:a16="http://schemas.microsoft.com/office/drawing/2014/main" id="{FE709E71-F6FA-BEB1-1783-156CE0A17D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26188" y="4267201"/>
              <a:ext cx="150813" cy="825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261">
              <a:extLst>
                <a:ext uri="{FF2B5EF4-FFF2-40B4-BE49-F238E27FC236}">
                  <a16:creationId xmlns:a16="http://schemas.microsoft.com/office/drawing/2014/main" id="{B09E6195-BC5C-8D90-9EE1-364CFF33D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4925" y="4210051"/>
              <a:ext cx="90488" cy="25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262">
              <a:extLst>
                <a:ext uri="{FF2B5EF4-FFF2-40B4-BE49-F238E27FC236}">
                  <a16:creationId xmlns:a16="http://schemas.microsoft.com/office/drawing/2014/main" id="{6AF8BD5E-2324-0E4F-FA04-7CA450FD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625" y="4318001"/>
              <a:ext cx="212725" cy="128588"/>
            </a:xfrm>
            <a:custGeom>
              <a:avLst/>
              <a:gdLst>
                <a:gd name="T0" fmla="*/ 134 w 134"/>
                <a:gd name="T1" fmla="*/ 55 h 81"/>
                <a:gd name="T2" fmla="*/ 51 w 134"/>
                <a:gd name="T3" fmla="*/ 0 h 81"/>
                <a:gd name="T4" fmla="*/ 0 w 134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81">
                  <a:moveTo>
                    <a:pt x="134" y="55"/>
                  </a:moveTo>
                  <a:lnTo>
                    <a:pt x="51" y="0"/>
                  </a:lnTo>
                  <a:lnTo>
                    <a:pt x="0" y="8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263">
              <a:extLst>
                <a:ext uri="{FF2B5EF4-FFF2-40B4-BE49-F238E27FC236}">
                  <a16:creationId xmlns:a16="http://schemas.microsoft.com/office/drawing/2014/main" id="{4BFE884C-7D6B-827C-0E25-0C8493EED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625" y="4405313"/>
              <a:ext cx="212725" cy="147638"/>
            </a:xfrm>
            <a:custGeom>
              <a:avLst/>
              <a:gdLst>
                <a:gd name="T0" fmla="*/ 0 w 134"/>
                <a:gd name="T1" fmla="*/ 26 h 93"/>
                <a:gd name="T2" fmla="*/ 49 w 134"/>
                <a:gd name="T3" fmla="*/ 93 h 93"/>
                <a:gd name="T4" fmla="*/ 134 w 134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93">
                  <a:moveTo>
                    <a:pt x="0" y="26"/>
                  </a:moveTo>
                  <a:lnTo>
                    <a:pt x="49" y="93"/>
                  </a:lnTo>
                  <a:lnTo>
                    <a:pt x="134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264">
              <a:extLst>
                <a:ext uri="{FF2B5EF4-FFF2-40B4-BE49-F238E27FC236}">
                  <a16:creationId xmlns:a16="http://schemas.microsoft.com/office/drawing/2014/main" id="{97EFD594-883D-6757-37F4-AEF9242A3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4349751"/>
              <a:ext cx="71438" cy="968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265">
              <a:extLst>
                <a:ext uri="{FF2B5EF4-FFF2-40B4-BE49-F238E27FC236}">
                  <a16:creationId xmlns:a16="http://schemas.microsoft.com/office/drawing/2014/main" id="{61B764CC-49A0-06A4-23D9-4A2D7BA9A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4146551"/>
              <a:ext cx="384175" cy="71438"/>
            </a:xfrm>
            <a:custGeom>
              <a:avLst/>
              <a:gdLst>
                <a:gd name="T0" fmla="*/ 242 w 242"/>
                <a:gd name="T1" fmla="*/ 40 h 45"/>
                <a:gd name="T2" fmla="*/ 96 w 242"/>
                <a:gd name="T3" fmla="*/ 0 h 45"/>
                <a:gd name="T4" fmla="*/ 0 w 242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2" h="45">
                  <a:moveTo>
                    <a:pt x="242" y="40"/>
                  </a:moveTo>
                  <a:lnTo>
                    <a:pt x="96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266">
              <a:extLst>
                <a:ext uri="{FF2B5EF4-FFF2-40B4-BE49-F238E27FC236}">
                  <a16:creationId xmlns:a16="http://schemas.microsoft.com/office/drawing/2014/main" id="{78EDE24A-7731-D4A6-69A6-55430C553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75413" y="4167188"/>
              <a:ext cx="63500" cy="682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267">
              <a:extLst>
                <a:ext uri="{FF2B5EF4-FFF2-40B4-BE49-F238E27FC236}">
                  <a16:creationId xmlns:a16="http://schemas.microsoft.com/office/drawing/2014/main" id="{CD67E963-7345-724E-510E-2434E46A8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4346576"/>
              <a:ext cx="77788" cy="152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268">
              <a:extLst>
                <a:ext uri="{FF2B5EF4-FFF2-40B4-BE49-F238E27FC236}">
                  <a16:creationId xmlns:a16="http://schemas.microsoft.com/office/drawing/2014/main" id="{C21D8874-549B-966D-6BFF-0B3EF08A5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05538" y="4349751"/>
              <a:ext cx="120650" cy="155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269">
              <a:extLst>
                <a:ext uri="{FF2B5EF4-FFF2-40B4-BE49-F238E27FC236}">
                  <a16:creationId xmlns:a16="http://schemas.microsoft.com/office/drawing/2014/main" id="{076C4798-0A4D-1DE2-92C9-9BF761E1C6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77000" y="4254501"/>
              <a:ext cx="1619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270">
              <a:extLst>
                <a:ext uri="{FF2B5EF4-FFF2-40B4-BE49-F238E27FC236}">
                  <a16:creationId xmlns:a16="http://schemas.microsoft.com/office/drawing/2014/main" id="{B8CFA006-F74B-6967-CD5B-8E150A861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38913" y="4167188"/>
              <a:ext cx="100013" cy="873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271">
              <a:extLst>
                <a:ext uri="{FF2B5EF4-FFF2-40B4-BE49-F238E27FC236}">
                  <a16:creationId xmlns:a16="http://schemas.microsoft.com/office/drawing/2014/main" id="{2821B5BA-FCA5-B65D-DB15-58D762A4B0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77000" y="4267201"/>
              <a:ext cx="136525" cy="1333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272">
              <a:extLst>
                <a:ext uri="{FF2B5EF4-FFF2-40B4-BE49-F238E27FC236}">
                  <a16:creationId xmlns:a16="http://schemas.microsoft.com/office/drawing/2014/main" id="{97088E85-FA09-EF33-C6C8-4C76AE99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0" y="3803651"/>
              <a:ext cx="288925" cy="85725"/>
            </a:xfrm>
            <a:custGeom>
              <a:avLst/>
              <a:gdLst>
                <a:gd name="T0" fmla="*/ 0 w 182"/>
                <a:gd name="T1" fmla="*/ 54 h 54"/>
                <a:gd name="T2" fmla="*/ 30 w 182"/>
                <a:gd name="T3" fmla="*/ 19 h 54"/>
                <a:gd name="T4" fmla="*/ 127 w 182"/>
                <a:gd name="T5" fmla="*/ 0 h 54"/>
                <a:gd name="T6" fmla="*/ 182 w 182"/>
                <a:gd name="T7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4">
                  <a:moveTo>
                    <a:pt x="0" y="54"/>
                  </a:moveTo>
                  <a:lnTo>
                    <a:pt x="30" y="19"/>
                  </a:lnTo>
                  <a:lnTo>
                    <a:pt x="127" y="0"/>
                  </a:lnTo>
                  <a:lnTo>
                    <a:pt x="182" y="1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273">
              <a:extLst>
                <a:ext uri="{FF2B5EF4-FFF2-40B4-BE49-F238E27FC236}">
                  <a16:creationId xmlns:a16="http://schemas.microsoft.com/office/drawing/2014/main" id="{9CCA1586-E717-AA56-F278-18C8285F0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67375" y="3951288"/>
              <a:ext cx="0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274">
              <a:extLst>
                <a:ext uri="{FF2B5EF4-FFF2-40B4-BE49-F238E27FC236}">
                  <a16:creationId xmlns:a16="http://schemas.microsoft.com/office/drawing/2014/main" id="{4D2E9958-F3FE-D4C3-4789-1A720F98C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7375" y="39528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275">
              <a:extLst>
                <a:ext uri="{FF2B5EF4-FFF2-40B4-BE49-F238E27FC236}">
                  <a16:creationId xmlns:a16="http://schemas.microsoft.com/office/drawing/2014/main" id="{18F5A1A6-C38B-CB03-D01F-FA017A3748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7375" y="39528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276">
              <a:extLst>
                <a:ext uri="{FF2B5EF4-FFF2-40B4-BE49-F238E27FC236}">
                  <a16:creationId xmlns:a16="http://schemas.microsoft.com/office/drawing/2014/main" id="{9A75BFFB-DE89-CB84-2BF7-9A3B56199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11800" y="3910013"/>
              <a:ext cx="85725" cy="238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277">
              <a:extLst>
                <a:ext uri="{FF2B5EF4-FFF2-40B4-BE49-F238E27FC236}">
                  <a16:creationId xmlns:a16="http://schemas.microsoft.com/office/drawing/2014/main" id="{6D8D09DF-A640-57B2-A918-99291504F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8938" y="3892551"/>
              <a:ext cx="42863" cy="174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278">
              <a:extLst>
                <a:ext uri="{FF2B5EF4-FFF2-40B4-BE49-F238E27FC236}">
                  <a16:creationId xmlns:a16="http://schemas.microsoft.com/office/drawing/2014/main" id="{205AEB4B-9D66-2ADD-36E7-14302D5CC5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73700" y="3910013"/>
              <a:ext cx="38100" cy="333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Line 279">
              <a:extLst>
                <a:ext uri="{FF2B5EF4-FFF2-40B4-BE49-F238E27FC236}">
                  <a16:creationId xmlns:a16="http://schemas.microsoft.com/office/drawing/2014/main" id="{5A6907F8-6DC9-2F3D-8F76-22F840F593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2588" y="3892551"/>
              <a:ext cx="6350" cy="301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280">
              <a:extLst>
                <a:ext uri="{FF2B5EF4-FFF2-40B4-BE49-F238E27FC236}">
                  <a16:creationId xmlns:a16="http://schemas.microsoft.com/office/drawing/2014/main" id="{1B468AD6-4C06-05DE-599E-225B85527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62588" y="3922713"/>
              <a:ext cx="11113" cy="206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281">
              <a:extLst>
                <a:ext uri="{FF2B5EF4-FFF2-40B4-BE49-F238E27FC236}">
                  <a16:creationId xmlns:a16="http://schemas.microsoft.com/office/drawing/2014/main" id="{3589442C-040B-EC8F-1397-6FA316CE25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97525" y="3889376"/>
              <a:ext cx="34925" cy="444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282">
              <a:extLst>
                <a:ext uri="{FF2B5EF4-FFF2-40B4-BE49-F238E27FC236}">
                  <a16:creationId xmlns:a16="http://schemas.microsoft.com/office/drawing/2014/main" id="{EFF2F09A-5327-86A9-EE7F-B3C5323A0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0" y="3943351"/>
              <a:ext cx="17463" cy="34925"/>
            </a:xfrm>
            <a:custGeom>
              <a:avLst/>
              <a:gdLst>
                <a:gd name="T0" fmla="*/ 11 w 11"/>
                <a:gd name="T1" fmla="*/ 22 h 22"/>
                <a:gd name="T2" fmla="*/ 11 w 11"/>
                <a:gd name="T3" fmla="*/ 22 h 22"/>
                <a:gd name="T4" fmla="*/ 0 w 11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lnTo>
                    <a:pt x="11" y="2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283">
              <a:extLst>
                <a:ext uri="{FF2B5EF4-FFF2-40B4-BE49-F238E27FC236}">
                  <a16:creationId xmlns:a16="http://schemas.microsoft.com/office/drawing/2014/main" id="{DF8291EA-7808-C571-4203-DDE4B6F7A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91163" y="3978276"/>
              <a:ext cx="17463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284">
              <a:extLst>
                <a:ext uri="{FF2B5EF4-FFF2-40B4-BE49-F238E27FC236}">
                  <a16:creationId xmlns:a16="http://schemas.microsoft.com/office/drawing/2014/main" id="{45DFCCC8-7BB4-F8F0-D987-AE7D5C19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3963988"/>
              <a:ext cx="42863" cy="46038"/>
            </a:xfrm>
            <a:custGeom>
              <a:avLst/>
              <a:gdLst>
                <a:gd name="T0" fmla="*/ 27 w 27"/>
                <a:gd name="T1" fmla="*/ 29 h 29"/>
                <a:gd name="T2" fmla="*/ 10 w 27"/>
                <a:gd name="T3" fmla="*/ 0 h 29"/>
                <a:gd name="T4" fmla="*/ 0 w 27"/>
                <a:gd name="T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27" y="29"/>
                  </a:moveTo>
                  <a:lnTo>
                    <a:pt x="10" y="0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285">
              <a:extLst>
                <a:ext uri="{FF2B5EF4-FFF2-40B4-BE49-F238E27FC236}">
                  <a16:creationId xmlns:a16="http://schemas.microsoft.com/office/drawing/2014/main" id="{14D4E6BE-890D-4E22-2928-8540B704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4010026"/>
              <a:ext cx="88900" cy="28575"/>
            </a:xfrm>
            <a:custGeom>
              <a:avLst/>
              <a:gdLst>
                <a:gd name="T0" fmla="*/ 0 w 56"/>
                <a:gd name="T1" fmla="*/ 5 h 18"/>
                <a:gd name="T2" fmla="*/ 40 w 56"/>
                <a:gd name="T3" fmla="*/ 18 h 18"/>
                <a:gd name="T4" fmla="*/ 56 w 5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8">
                  <a:moveTo>
                    <a:pt x="0" y="5"/>
                  </a:moveTo>
                  <a:lnTo>
                    <a:pt x="40" y="18"/>
                  </a:lnTo>
                  <a:lnTo>
                    <a:pt x="56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286">
              <a:extLst>
                <a:ext uri="{FF2B5EF4-FFF2-40B4-BE49-F238E27FC236}">
                  <a16:creationId xmlns:a16="http://schemas.microsoft.com/office/drawing/2014/main" id="{CF718193-D32A-3151-5309-055F1E4C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4095751"/>
              <a:ext cx="90488" cy="49213"/>
            </a:xfrm>
            <a:custGeom>
              <a:avLst/>
              <a:gdLst>
                <a:gd name="T0" fmla="*/ 0 w 57"/>
                <a:gd name="T1" fmla="*/ 31 h 31"/>
                <a:gd name="T2" fmla="*/ 8 w 57"/>
                <a:gd name="T3" fmla="*/ 6 h 31"/>
                <a:gd name="T4" fmla="*/ 57 w 57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1">
                  <a:moveTo>
                    <a:pt x="0" y="31"/>
                  </a:moveTo>
                  <a:lnTo>
                    <a:pt x="8" y="6"/>
                  </a:lnTo>
                  <a:lnTo>
                    <a:pt x="57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287">
              <a:extLst>
                <a:ext uri="{FF2B5EF4-FFF2-40B4-BE49-F238E27FC236}">
                  <a16:creationId xmlns:a16="http://schemas.microsoft.com/office/drawing/2014/main" id="{5E6B3A49-9821-4122-6361-2CFCCFA8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4125913"/>
              <a:ext cx="111125" cy="71438"/>
            </a:xfrm>
            <a:custGeom>
              <a:avLst/>
              <a:gdLst>
                <a:gd name="T0" fmla="*/ 70 w 70"/>
                <a:gd name="T1" fmla="*/ 45 h 45"/>
                <a:gd name="T2" fmla="*/ 11 w 70"/>
                <a:gd name="T3" fmla="*/ 0 h 45"/>
                <a:gd name="T4" fmla="*/ 0 w 70"/>
                <a:gd name="T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45">
                  <a:moveTo>
                    <a:pt x="70" y="45"/>
                  </a:moveTo>
                  <a:lnTo>
                    <a:pt x="11" y="0"/>
                  </a:lnTo>
                  <a:lnTo>
                    <a:pt x="0" y="12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288">
              <a:extLst>
                <a:ext uri="{FF2B5EF4-FFF2-40B4-BE49-F238E27FC236}">
                  <a16:creationId xmlns:a16="http://schemas.microsoft.com/office/drawing/2014/main" id="{B6E05E50-0301-3C2C-AD58-5EEB6CA5B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6413" y="4095751"/>
              <a:ext cx="52388" cy="873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289">
              <a:extLst>
                <a:ext uri="{FF2B5EF4-FFF2-40B4-BE49-F238E27FC236}">
                  <a16:creationId xmlns:a16="http://schemas.microsoft.com/office/drawing/2014/main" id="{7579AC73-3233-1E3E-067A-DEB09C667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34025" y="3963988"/>
              <a:ext cx="38100" cy="460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290">
              <a:extLst>
                <a:ext uri="{FF2B5EF4-FFF2-40B4-BE49-F238E27FC236}">
                  <a16:creationId xmlns:a16="http://schemas.microsoft.com/office/drawing/2014/main" id="{48D76B8C-F58C-EFD2-CA4B-46BB9D3E1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4025" y="4010026"/>
              <a:ext cx="52388" cy="857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291">
              <a:extLst>
                <a:ext uri="{FF2B5EF4-FFF2-40B4-BE49-F238E27FC236}">
                  <a16:creationId xmlns:a16="http://schemas.microsoft.com/office/drawing/2014/main" id="{C9DB8844-6397-557C-6A82-7CAF34E31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75325" y="4049713"/>
              <a:ext cx="14288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292">
              <a:extLst>
                <a:ext uri="{FF2B5EF4-FFF2-40B4-BE49-F238E27FC236}">
                  <a16:creationId xmlns:a16="http://schemas.microsoft.com/office/drawing/2014/main" id="{4A899988-0195-EF3E-CB4E-7E2A4225C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4025901"/>
              <a:ext cx="203200" cy="195263"/>
            </a:xfrm>
            <a:custGeom>
              <a:avLst/>
              <a:gdLst>
                <a:gd name="T0" fmla="*/ 0 w 128"/>
                <a:gd name="T1" fmla="*/ 24 h 123"/>
                <a:gd name="T2" fmla="*/ 27 w 128"/>
                <a:gd name="T3" fmla="*/ 0 h 123"/>
                <a:gd name="T4" fmla="*/ 128 w 128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123">
                  <a:moveTo>
                    <a:pt x="0" y="24"/>
                  </a:moveTo>
                  <a:lnTo>
                    <a:pt x="27" y="0"/>
                  </a:lnTo>
                  <a:lnTo>
                    <a:pt x="128" y="1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293">
              <a:extLst>
                <a:ext uri="{FF2B5EF4-FFF2-40B4-BE49-F238E27FC236}">
                  <a16:creationId xmlns:a16="http://schemas.microsoft.com/office/drawing/2014/main" id="{2670C6C0-E6E0-2195-A758-343BE662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4129088"/>
              <a:ext cx="77788" cy="53975"/>
            </a:xfrm>
            <a:custGeom>
              <a:avLst/>
              <a:gdLst>
                <a:gd name="T0" fmla="*/ 0 w 49"/>
                <a:gd name="T1" fmla="*/ 34 h 34"/>
                <a:gd name="T2" fmla="*/ 26 w 49"/>
                <a:gd name="T3" fmla="*/ 22 h 34"/>
                <a:gd name="T4" fmla="*/ 49 w 49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4">
                  <a:moveTo>
                    <a:pt x="0" y="34"/>
                  </a:moveTo>
                  <a:lnTo>
                    <a:pt x="26" y="22"/>
                  </a:lnTo>
                  <a:lnTo>
                    <a:pt x="49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294">
              <a:extLst>
                <a:ext uri="{FF2B5EF4-FFF2-40B4-BE49-F238E27FC236}">
                  <a16:creationId xmlns:a16="http://schemas.microsoft.com/office/drawing/2014/main" id="{1FED0EF9-AE9C-8DB4-422E-71BED734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4083051"/>
              <a:ext cx="130175" cy="46038"/>
            </a:xfrm>
            <a:custGeom>
              <a:avLst/>
              <a:gdLst>
                <a:gd name="T0" fmla="*/ 82 w 82"/>
                <a:gd name="T1" fmla="*/ 29 h 29"/>
                <a:gd name="T2" fmla="*/ 59 w 82"/>
                <a:gd name="T3" fmla="*/ 0 h 29"/>
                <a:gd name="T4" fmla="*/ 0 w 82"/>
                <a:gd name="T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29">
                  <a:moveTo>
                    <a:pt x="82" y="29"/>
                  </a:moveTo>
                  <a:lnTo>
                    <a:pt x="59" y="0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295">
              <a:extLst>
                <a:ext uri="{FF2B5EF4-FFF2-40B4-BE49-F238E27FC236}">
                  <a16:creationId xmlns:a16="http://schemas.microsoft.com/office/drawing/2014/main" id="{CBAA4FD0-5062-193B-D0B0-799E92939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16588" y="4129088"/>
              <a:ext cx="952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296">
              <a:extLst>
                <a:ext uri="{FF2B5EF4-FFF2-40B4-BE49-F238E27FC236}">
                  <a16:creationId xmlns:a16="http://schemas.microsoft.com/office/drawing/2014/main" id="{039F6713-F884-D993-4D06-81D6F4A9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4064001"/>
              <a:ext cx="114300" cy="185738"/>
            </a:xfrm>
            <a:custGeom>
              <a:avLst/>
              <a:gdLst>
                <a:gd name="T0" fmla="*/ 0 w 72"/>
                <a:gd name="T1" fmla="*/ 0 h 117"/>
                <a:gd name="T2" fmla="*/ 31 w 72"/>
                <a:gd name="T3" fmla="*/ 27 h 117"/>
                <a:gd name="T4" fmla="*/ 30 w 72"/>
                <a:gd name="T5" fmla="*/ 48 h 117"/>
                <a:gd name="T6" fmla="*/ 72 w 72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17">
                  <a:moveTo>
                    <a:pt x="0" y="0"/>
                  </a:moveTo>
                  <a:lnTo>
                    <a:pt x="31" y="27"/>
                  </a:lnTo>
                  <a:lnTo>
                    <a:pt x="30" y="48"/>
                  </a:lnTo>
                  <a:lnTo>
                    <a:pt x="72" y="11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297">
              <a:extLst>
                <a:ext uri="{FF2B5EF4-FFF2-40B4-BE49-F238E27FC236}">
                  <a16:creationId xmlns:a16="http://schemas.microsoft.com/office/drawing/2014/main" id="{4BA2FB08-83FC-751C-FC02-6C40E4785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45163" y="4049713"/>
              <a:ext cx="30163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298">
              <a:extLst>
                <a:ext uri="{FF2B5EF4-FFF2-40B4-BE49-F238E27FC236}">
                  <a16:creationId xmlns:a16="http://schemas.microsoft.com/office/drawing/2014/main" id="{791AC12C-B42F-D69D-832B-0D59E268A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45163" y="4064001"/>
              <a:ext cx="44450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299">
              <a:extLst>
                <a:ext uri="{FF2B5EF4-FFF2-40B4-BE49-F238E27FC236}">
                  <a16:creationId xmlns:a16="http://schemas.microsoft.com/office/drawing/2014/main" id="{0E29A92D-EA3D-1ED0-BB4A-5842C14AA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16588" y="4103688"/>
              <a:ext cx="28575" cy="254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300">
              <a:extLst>
                <a:ext uri="{FF2B5EF4-FFF2-40B4-BE49-F238E27FC236}">
                  <a16:creationId xmlns:a16="http://schemas.microsoft.com/office/drawing/2014/main" id="{AE900062-9269-5C9E-F065-9ABCB9499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4103688"/>
              <a:ext cx="19050" cy="381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301">
              <a:extLst>
                <a:ext uri="{FF2B5EF4-FFF2-40B4-BE49-F238E27FC236}">
                  <a16:creationId xmlns:a16="http://schemas.microsoft.com/office/drawing/2014/main" id="{40114859-FC28-9FEF-D8C6-7FAD0B7F0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32450" y="3889376"/>
              <a:ext cx="34925" cy="619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302">
              <a:extLst>
                <a:ext uri="{FF2B5EF4-FFF2-40B4-BE49-F238E27FC236}">
                  <a16:creationId xmlns:a16="http://schemas.microsoft.com/office/drawing/2014/main" id="{CAAF7AA3-C8C7-66E9-1505-5CEC6FF881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97525" y="3933826"/>
              <a:ext cx="69850" cy="174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303">
              <a:extLst>
                <a:ext uri="{FF2B5EF4-FFF2-40B4-BE49-F238E27FC236}">
                  <a16:creationId xmlns:a16="http://schemas.microsoft.com/office/drawing/2014/main" id="{7B1020CA-6D5C-B2EB-36C2-724272D3A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832226"/>
              <a:ext cx="254000" cy="122238"/>
            </a:xfrm>
            <a:custGeom>
              <a:avLst/>
              <a:gdLst>
                <a:gd name="T0" fmla="*/ 160 w 160"/>
                <a:gd name="T1" fmla="*/ 0 h 77"/>
                <a:gd name="T2" fmla="*/ 8 w 160"/>
                <a:gd name="T3" fmla="*/ 77 h 77"/>
                <a:gd name="T4" fmla="*/ 0 w 160"/>
                <a:gd name="T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77">
                  <a:moveTo>
                    <a:pt x="160" y="0"/>
                  </a:moveTo>
                  <a:lnTo>
                    <a:pt x="8" y="77"/>
                  </a:lnTo>
                  <a:lnTo>
                    <a:pt x="0" y="7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304">
              <a:extLst>
                <a:ext uri="{FF2B5EF4-FFF2-40B4-BE49-F238E27FC236}">
                  <a16:creationId xmlns:a16="http://schemas.microsoft.com/office/drawing/2014/main" id="{86B60F69-6CBA-1655-DBDF-01B92DD07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2125" y="3933826"/>
              <a:ext cx="25400" cy="3016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305">
              <a:extLst>
                <a:ext uri="{FF2B5EF4-FFF2-40B4-BE49-F238E27FC236}">
                  <a16:creationId xmlns:a16="http://schemas.microsoft.com/office/drawing/2014/main" id="{EE5EF0DD-11C6-71FF-E41B-6D66686732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11800" y="3910013"/>
              <a:ext cx="60325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306">
              <a:extLst>
                <a:ext uri="{FF2B5EF4-FFF2-40B4-BE49-F238E27FC236}">
                  <a16:creationId xmlns:a16="http://schemas.microsoft.com/office/drawing/2014/main" id="{DA2E9E75-EB5C-3F2D-8BF1-B4A383EB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3952876"/>
              <a:ext cx="107950" cy="106363"/>
            </a:xfrm>
            <a:custGeom>
              <a:avLst/>
              <a:gdLst>
                <a:gd name="T0" fmla="*/ 60 w 68"/>
                <a:gd name="T1" fmla="*/ 0 h 67"/>
                <a:gd name="T2" fmla="*/ 68 w 68"/>
                <a:gd name="T3" fmla="*/ 67 h 67"/>
                <a:gd name="T4" fmla="*/ 0 w 68"/>
                <a:gd name="T5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7">
                  <a:moveTo>
                    <a:pt x="60" y="0"/>
                  </a:moveTo>
                  <a:lnTo>
                    <a:pt x="68" y="6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Line 307">
              <a:extLst>
                <a:ext uri="{FF2B5EF4-FFF2-40B4-BE49-F238E27FC236}">
                  <a16:creationId xmlns:a16="http://schemas.microsoft.com/office/drawing/2014/main" id="{AA33EA75-6F00-4D6D-AE4F-3DF5EB1DB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963" y="3954463"/>
              <a:ext cx="11113" cy="206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308">
              <a:extLst>
                <a:ext uri="{FF2B5EF4-FFF2-40B4-BE49-F238E27FC236}">
                  <a16:creationId xmlns:a16="http://schemas.microsoft.com/office/drawing/2014/main" id="{53C0930E-1B4C-22D9-3FC6-04E0F8438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963" y="3954463"/>
              <a:ext cx="106363" cy="952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309">
              <a:extLst>
                <a:ext uri="{FF2B5EF4-FFF2-40B4-BE49-F238E27FC236}">
                  <a16:creationId xmlns:a16="http://schemas.microsoft.com/office/drawing/2014/main" id="{8D25D5B0-CB49-5FA8-5382-6504E50E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844926"/>
              <a:ext cx="190500" cy="457200"/>
            </a:xfrm>
            <a:custGeom>
              <a:avLst/>
              <a:gdLst>
                <a:gd name="T0" fmla="*/ 0 w 120"/>
                <a:gd name="T1" fmla="*/ 288 h 288"/>
                <a:gd name="T2" fmla="*/ 61 w 120"/>
                <a:gd name="T3" fmla="*/ 0 h 288"/>
                <a:gd name="T4" fmla="*/ 120 w 120"/>
                <a:gd name="T5" fmla="*/ 2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88">
                  <a:moveTo>
                    <a:pt x="0" y="288"/>
                  </a:moveTo>
                  <a:lnTo>
                    <a:pt x="61" y="0"/>
                  </a:lnTo>
                  <a:lnTo>
                    <a:pt x="120" y="24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310">
              <a:extLst>
                <a:ext uri="{FF2B5EF4-FFF2-40B4-BE49-F238E27FC236}">
                  <a16:creationId xmlns:a16="http://schemas.microsoft.com/office/drawing/2014/main" id="{5FE2E25C-92A1-CCA5-4DBB-4803952833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3538" y="4014788"/>
              <a:ext cx="3175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311">
              <a:extLst>
                <a:ext uri="{FF2B5EF4-FFF2-40B4-BE49-F238E27FC236}">
                  <a16:creationId xmlns:a16="http://schemas.microsoft.com/office/drawing/2014/main" id="{C1616965-8483-857D-8F36-E9D6A4C37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3850" y="3957638"/>
              <a:ext cx="52388" cy="460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312">
              <a:extLst>
                <a:ext uri="{FF2B5EF4-FFF2-40B4-BE49-F238E27FC236}">
                  <a16:creationId xmlns:a16="http://schemas.microsoft.com/office/drawing/2014/main" id="{180F4557-9E15-EA77-7F35-8BC76BD290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5125" y="4014788"/>
              <a:ext cx="1588" cy="3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313">
              <a:extLst>
                <a:ext uri="{FF2B5EF4-FFF2-40B4-BE49-F238E27FC236}">
                  <a16:creationId xmlns:a16="http://schemas.microsoft.com/office/drawing/2014/main" id="{F859691D-C337-E764-C276-D55443467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713" y="3957638"/>
              <a:ext cx="9525" cy="571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314">
              <a:extLst>
                <a:ext uri="{FF2B5EF4-FFF2-40B4-BE49-F238E27FC236}">
                  <a16:creationId xmlns:a16="http://schemas.microsoft.com/office/drawing/2014/main" id="{88B5F6D2-9DE2-4D17-70EB-8A2119104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3538" y="4016376"/>
              <a:ext cx="1588" cy="15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315">
              <a:extLst>
                <a:ext uri="{FF2B5EF4-FFF2-40B4-BE49-F238E27FC236}">
                  <a16:creationId xmlns:a16="http://schemas.microsoft.com/office/drawing/2014/main" id="{191F0D8D-12E3-75B2-0D21-88BC4A41D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3850" y="4003676"/>
              <a:ext cx="39688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316">
              <a:extLst>
                <a:ext uri="{FF2B5EF4-FFF2-40B4-BE49-F238E27FC236}">
                  <a16:creationId xmlns:a16="http://schemas.microsoft.com/office/drawing/2014/main" id="{E5412D2A-E336-7373-694F-0B9BCBA5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4003676"/>
              <a:ext cx="150813" cy="298450"/>
            </a:xfrm>
            <a:custGeom>
              <a:avLst/>
              <a:gdLst>
                <a:gd name="T0" fmla="*/ 95 w 95"/>
                <a:gd name="T1" fmla="*/ 0 h 188"/>
                <a:gd name="T2" fmla="*/ 60 w 95"/>
                <a:gd name="T3" fmla="*/ 31 h 188"/>
                <a:gd name="T4" fmla="*/ 0 w 95"/>
                <a:gd name="T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88">
                  <a:moveTo>
                    <a:pt x="95" y="0"/>
                  </a:moveTo>
                  <a:lnTo>
                    <a:pt x="60" y="31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317">
              <a:extLst>
                <a:ext uri="{FF2B5EF4-FFF2-40B4-BE49-F238E27FC236}">
                  <a16:creationId xmlns:a16="http://schemas.microsoft.com/office/drawing/2014/main" id="{DF4BCE8C-B0EE-1F15-2422-0E777148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986213"/>
              <a:ext cx="150813" cy="315913"/>
            </a:xfrm>
            <a:custGeom>
              <a:avLst/>
              <a:gdLst>
                <a:gd name="T0" fmla="*/ 0 w 95"/>
                <a:gd name="T1" fmla="*/ 199 h 199"/>
                <a:gd name="T2" fmla="*/ 61 w 95"/>
                <a:gd name="T3" fmla="*/ 0 h 199"/>
                <a:gd name="T4" fmla="*/ 95 w 95"/>
                <a:gd name="T5" fmla="*/ 1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99">
                  <a:moveTo>
                    <a:pt x="0" y="199"/>
                  </a:moveTo>
                  <a:lnTo>
                    <a:pt x="61" y="0"/>
                  </a:lnTo>
                  <a:lnTo>
                    <a:pt x="95" y="11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318">
              <a:extLst>
                <a:ext uri="{FF2B5EF4-FFF2-40B4-BE49-F238E27FC236}">
                  <a16:creationId xmlns:a16="http://schemas.microsoft.com/office/drawing/2014/main" id="{83D6AA8A-53F0-AA90-C0E3-5483FAAD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4016376"/>
              <a:ext cx="193675" cy="298450"/>
            </a:xfrm>
            <a:custGeom>
              <a:avLst/>
              <a:gdLst>
                <a:gd name="T0" fmla="*/ 122 w 122"/>
                <a:gd name="T1" fmla="*/ 0 h 188"/>
                <a:gd name="T2" fmla="*/ 63 w 122"/>
                <a:gd name="T3" fmla="*/ 49 h 188"/>
                <a:gd name="T4" fmla="*/ 0 w 122"/>
                <a:gd name="T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188">
                  <a:moveTo>
                    <a:pt x="122" y="0"/>
                  </a:moveTo>
                  <a:lnTo>
                    <a:pt x="63" y="49"/>
                  </a:lnTo>
                  <a:lnTo>
                    <a:pt x="0" y="188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319">
              <a:extLst>
                <a:ext uri="{FF2B5EF4-FFF2-40B4-BE49-F238E27FC236}">
                  <a16:creationId xmlns:a16="http://schemas.microsoft.com/office/drawing/2014/main" id="{9D8A8B82-C320-328F-FF5B-824C5FD48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9875" y="4251326"/>
              <a:ext cx="44450" cy="12223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320">
              <a:extLst>
                <a:ext uri="{FF2B5EF4-FFF2-40B4-BE49-F238E27FC236}">
                  <a16:creationId xmlns:a16="http://schemas.microsoft.com/office/drawing/2014/main" id="{C9423893-B05E-1CF9-E889-75BA0DED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4237038"/>
              <a:ext cx="157163" cy="77788"/>
            </a:xfrm>
            <a:custGeom>
              <a:avLst/>
              <a:gdLst>
                <a:gd name="T0" fmla="*/ 99 w 99"/>
                <a:gd name="T1" fmla="*/ 0 h 49"/>
                <a:gd name="T2" fmla="*/ 91 w 99"/>
                <a:gd name="T3" fmla="*/ 9 h 49"/>
                <a:gd name="T4" fmla="*/ 65 w 99"/>
                <a:gd name="T5" fmla="*/ 35 h 49"/>
                <a:gd name="T6" fmla="*/ 0 w 99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9">
                  <a:moveTo>
                    <a:pt x="99" y="0"/>
                  </a:moveTo>
                  <a:lnTo>
                    <a:pt x="91" y="9"/>
                  </a:lnTo>
                  <a:lnTo>
                    <a:pt x="65" y="35"/>
                  </a:lnTo>
                  <a:lnTo>
                    <a:pt x="0" y="49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321">
              <a:extLst>
                <a:ext uri="{FF2B5EF4-FFF2-40B4-BE49-F238E27FC236}">
                  <a16:creationId xmlns:a16="http://schemas.microsoft.com/office/drawing/2014/main" id="{50ED9A7C-C7E2-1123-7271-F75C7FC915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49863" y="4302126"/>
              <a:ext cx="3175" cy="127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322">
              <a:extLst>
                <a:ext uri="{FF2B5EF4-FFF2-40B4-BE49-F238E27FC236}">
                  <a16:creationId xmlns:a16="http://schemas.microsoft.com/office/drawing/2014/main" id="{647AEAC2-7001-7B70-FEE4-153BD99A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14826"/>
              <a:ext cx="68263" cy="239713"/>
            </a:xfrm>
            <a:custGeom>
              <a:avLst/>
              <a:gdLst>
                <a:gd name="T0" fmla="*/ 43 w 43"/>
                <a:gd name="T1" fmla="*/ 151 h 151"/>
                <a:gd name="T2" fmla="*/ 0 w 43"/>
                <a:gd name="T3" fmla="*/ 151 h 151"/>
                <a:gd name="T4" fmla="*/ 40 w 43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51">
                  <a:moveTo>
                    <a:pt x="43" y="151"/>
                  </a:moveTo>
                  <a:lnTo>
                    <a:pt x="0" y="151"/>
                  </a:lnTo>
                  <a:lnTo>
                    <a:pt x="4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323">
              <a:extLst>
                <a:ext uri="{FF2B5EF4-FFF2-40B4-BE49-F238E27FC236}">
                  <a16:creationId xmlns:a16="http://schemas.microsoft.com/office/drawing/2014/main" id="{E2EBFFBA-4CFF-709E-3C2E-5DB3719A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0" y="3687763"/>
              <a:ext cx="350838" cy="866775"/>
            </a:xfrm>
            <a:custGeom>
              <a:avLst/>
              <a:gdLst>
                <a:gd name="T0" fmla="*/ 0 w 221"/>
                <a:gd name="T1" fmla="*/ 546 h 546"/>
                <a:gd name="T2" fmla="*/ 60 w 221"/>
                <a:gd name="T3" fmla="*/ 401 h 546"/>
                <a:gd name="T4" fmla="*/ 104 w 221"/>
                <a:gd name="T5" fmla="*/ 103 h 546"/>
                <a:gd name="T6" fmla="*/ 162 w 221"/>
                <a:gd name="T7" fmla="*/ 0 h 546"/>
                <a:gd name="T8" fmla="*/ 221 w 221"/>
                <a:gd name="T9" fmla="*/ 123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546">
                  <a:moveTo>
                    <a:pt x="0" y="546"/>
                  </a:moveTo>
                  <a:lnTo>
                    <a:pt x="60" y="401"/>
                  </a:lnTo>
                  <a:lnTo>
                    <a:pt x="104" y="103"/>
                  </a:lnTo>
                  <a:lnTo>
                    <a:pt x="162" y="0"/>
                  </a:lnTo>
                  <a:lnTo>
                    <a:pt x="221" y="12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324">
              <a:extLst>
                <a:ext uri="{FF2B5EF4-FFF2-40B4-BE49-F238E27FC236}">
                  <a16:creationId xmlns:a16="http://schemas.microsoft.com/office/drawing/2014/main" id="{280C564F-AA02-E24D-998B-AD4144A990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54625" y="4373563"/>
              <a:ext cx="95250" cy="180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Line 325">
              <a:extLst>
                <a:ext uri="{FF2B5EF4-FFF2-40B4-BE49-F238E27FC236}">
                  <a16:creationId xmlns:a16="http://schemas.microsoft.com/office/drawing/2014/main" id="{1C88E10E-21C8-7B96-F2CA-CE147B99AD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4625" y="4554538"/>
              <a:ext cx="95250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326">
              <a:extLst>
                <a:ext uri="{FF2B5EF4-FFF2-40B4-BE49-F238E27FC236}">
                  <a16:creationId xmlns:a16="http://schemas.microsoft.com/office/drawing/2014/main" id="{2C81DB2F-9137-7CB8-E9D1-5A1A0CFC7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9875" y="4237038"/>
              <a:ext cx="57150" cy="31750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327">
              <a:extLst>
                <a:ext uri="{FF2B5EF4-FFF2-40B4-BE49-F238E27FC236}">
                  <a16:creationId xmlns:a16="http://schemas.microsoft.com/office/drawing/2014/main" id="{0EEE9C53-C987-4FD1-E6E1-6BBD52FC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5" y="4251326"/>
              <a:ext cx="241300" cy="225425"/>
            </a:xfrm>
            <a:custGeom>
              <a:avLst/>
              <a:gdLst>
                <a:gd name="T0" fmla="*/ 152 w 152"/>
                <a:gd name="T1" fmla="*/ 113 h 142"/>
                <a:gd name="T2" fmla="*/ 95 w 152"/>
                <a:gd name="T3" fmla="*/ 142 h 142"/>
                <a:gd name="T4" fmla="*/ 0 w 152"/>
                <a:gd name="T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42">
                  <a:moveTo>
                    <a:pt x="152" y="113"/>
                  </a:moveTo>
                  <a:lnTo>
                    <a:pt x="95" y="14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328">
              <a:extLst>
                <a:ext uri="{FF2B5EF4-FFF2-40B4-BE49-F238E27FC236}">
                  <a16:creationId xmlns:a16="http://schemas.microsoft.com/office/drawing/2014/main" id="{D25DE42D-7A0F-3B2B-18A8-3BEE9F87FE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07050" y="4197351"/>
              <a:ext cx="73025" cy="539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329">
              <a:extLst>
                <a:ext uri="{FF2B5EF4-FFF2-40B4-BE49-F238E27FC236}">
                  <a16:creationId xmlns:a16="http://schemas.microsoft.com/office/drawing/2014/main" id="{7D69191F-8D24-2876-07F9-B678618E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197351"/>
              <a:ext cx="257175" cy="357188"/>
            </a:xfrm>
            <a:custGeom>
              <a:avLst/>
              <a:gdLst>
                <a:gd name="T0" fmla="*/ 162 w 162"/>
                <a:gd name="T1" fmla="*/ 0 h 225"/>
                <a:gd name="T2" fmla="*/ 100 w 162"/>
                <a:gd name="T3" fmla="*/ 29 h 225"/>
                <a:gd name="T4" fmla="*/ 0 w 162"/>
                <a:gd name="T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225">
                  <a:moveTo>
                    <a:pt x="162" y="0"/>
                  </a:moveTo>
                  <a:lnTo>
                    <a:pt x="100" y="29"/>
                  </a:lnTo>
                  <a:lnTo>
                    <a:pt x="0" y="225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330">
              <a:extLst>
                <a:ext uri="{FF2B5EF4-FFF2-40B4-BE49-F238E27FC236}">
                  <a16:creationId xmlns:a16="http://schemas.microsoft.com/office/drawing/2014/main" id="{2D8338ED-7EE7-DA3D-5FFE-ED62715F22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2138" y="4240213"/>
              <a:ext cx="7938" cy="111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331">
              <a:extLst>
                <a:ext uri="{FF2B5EF4-FFF2-40B4-BE49-F238E27FC236}">
                  <a16:creationId xmlns:a16="http://schemas.microsoft.com/office/drawing/2014/main" id="{220B6DFB-5627-2B2E-3019-4B46C50C8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9875" y="4144963"/>
              <a:ext cx="146050" cy="4095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332">
              <a:extLst>
                <a:ext uri="{FF2B5EF4-FFF2-40B4-BE49-F238E27FC236}">
                  <a16:creationId xmlns:a16="http://schemas.microsoft.com/office/drawing/2014/main" id="{A9CA217B-84DF-317E-F321-B638D93F24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7025" y="4144963"/>
              <a:ext cx="88900" cy="920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333">
              <a:extLst>
                <a:ext uri="{FF2B5EF4-FFF2-40B4-BE49-F238E27FC236}">
                  <a16:creationId xmlns:a16="http://schemas.microsoft.com/office/drawing/2014/main" id="{7FF62731-B810-25CE-5F82-95331A966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6238" y="3943351"/>
              <a:ext cx="17463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Line 334">
              <a:extLst>
                <a:ext uri="{FF2B5EF4-FFF2-40B4-BE49-F238E27FC236}">
                  <a16:creationId xmlns:a16="http://schemas.microsoft.com/office/drawing/2014/main" id="{3ED8E7C1-C53C-A920-4476-D2B421AE4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6238" y="3922713"/>
              <a:ext cx="6350" cy="349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335">
              <a:extLst>
                <a:ext uri="{FF2B5EF4-FFF2-40B4-BE49-F238E27FC236}">
                  <a16:creationId xmlns:a16="http://schemas.microsoft.com/office/drawing/2014/main" id="{19D766B9-6A16-7E76-6195-10509C57E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3538" y="3883026"/>
              <a:ext cx="25400" cy="95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336">
              <a:extLst>
                <a:ext uri="{FF2B5EF4-FFF2-40B4-BE49-F238E27FC236}">
                  <a16:creationId xmlns:a16="http://schemas.microsoft.com/office/drawing/2014/main" id="{9EA584B4-26D7-74DA-5B26-313864463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43538" y="3883026"/>
              <a:ext cx="19050" cy="396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337">
              <a:extLst>
                <a:ext uri="{FF2B5EF4-FFF2-40B4-BE49-F238E27FC236}">
                  <a16:creationId xmlns:a16="http://schemas.microsoft.com/office/drawing/2014/main" id="{76B5EB8D-6464-3A48-5B5A-35B187865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713" y="3978276"/>
              <a:ext cx="44450" cy="36513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Line 338">
              <a:extLst>
                <a:ext uri="{FF2B5EF4-FFF2-40B4-BE49-F238E27FC236}">
                  <a16:creationId xmlns:a16="http://schemas.microsoft.com/office/drawing/2014/main" id="{F917833B-650E-CAF2-AC44-72338F8D7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7050" y="4183063"/>
              <a:ext cx="31750" cy="14288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339">
              <a:extLst>
                <a:ext uri="{FF2B5EF4-FFF2-40B4-BE49-F238E27FC236}">
                  <a16:creationId xmlns:a16="http://schemas.microsoft.com/office/drawing/2014/main" id="{54046CA7-B553-45A7-869A-3BD153E31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26113" y="4141788"/>
              <a:ext cx="106363" cy="1301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340">
              <a:extLst>
                <a:ext uri="{FF2B5EF4-FFF2-40B4-BE49-F238E27FC236}">
                  <a16:creationId xmlns:a16="http://schemas.microsoft.com/office/drawing/2014/main" id="{D94A30CD-5E7C-C4E4-68F6-4E3302E129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8800" y="4183063"/>
              <a:ext cx="33338" cy="571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341">
              <a:extLst>
                <a:ext uri="{FF2B5EF4-FFF2-40B4-BE49-F238E27FC236}">
                  <a16:creationId xmlns:a16="http://schemas.microsoft.com/office/drawing/2014/main" id="{701D54E0-4152-4145-D266-C111AE9EC4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72138" y="4141788"/>
              <a:ext cx="53975" cy="984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342">
              <a:extLst>
                <a:ext uri="{FF2B5EF4-FFF2-40B4-BE49-F238E27FC236}">
                  <a16:creationId xmlns:a16="http://schemas.microsoft.com/office/drawing/2014/main" id="{FFCEFD84-7243-D509-70AF-2D01448FD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7025" y="4017963"/>
              <a:ext cx="38100" cy="2190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343">
              <a:extLst>
                <a:ext uri="{FF2B5EF4-FFF2-40B4-BE49-F238E27FC236}">
                  <a16:creationId xmlns:a16="http://schemas.microsoft.com/office/drawing/2014/main" id="{DCED8C2B-CC7F-F394-D5DD-165901D965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2475" y="4271963"/>
              <a:ext cx="88900" cy="15875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344">
              <a:extLst>
                <a:ext uri="{FF2B5EF4-FFF2-40B4-BE49-F238E27FC236}">
                  <a16:creationId xmlns:a16="http://schemas.microsoft.com/office/drawing/2014/main" id="{878CC7AC-5AFA-45A1-1C25-DBA806E5C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32475" y="4249738"/>
              <a:ext cx="71438" cy="2222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345">
              <a:extLst>
                <a:ext uri="{FF2B5EF4-FFF2-40B4-BE49-F238E27FC236}">
                  <a16:creationId xmlns:a16="http://schemas.microsoft.com/office/drawing/2014/main" id="{75E55DE6-F5DC-1890-6C36-46F26A2A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8" y="3665538"/>
              <a:ext cx="163513" cy="227013"/>
            </a:xfrm>
            <a:custGeom>
              <a:avLst/>
              <a:gdLst>
                <a:gd name="T0" fmla="*/ 103 w 103"/>
                <a:gd name="T1" fmla="*/ 141 h 143"/>
                <a:gd name="T2" fmla="*/ 25 w 103"/>
                <a:gd name="T3" fmla="*/ 0 h 143"/>
                <a:gd name="T4" fmla="*/ 0 w 103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43">
                  <a:moveTo>
                    <a:pt x="103" y="141"/>
                  </a:moveTo>
                  <a:lnTo>
                    <a:pt x="25" y="0"/>
                  </a:lnTo>
                  <a:lnTo>
                    <a:pt x="0" y="143"/>
                  </a:lnTo>
                </a:path>
              </a:pathLst>
            </a:cu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346">
              <a:extLst>
                <a:ext uri="{FF2B5EF4-FFF2-40B4-BE49-F238E27FC236}">
                  <a16:creationId xmlns:a16="http://schemas.microsoft.com/office/drawing/2014/main" id="{A40008C9-2040-2727-AAF7-B0C57E0D6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7875" y="4552951"/>
              <a:ext cx="312738" cy="0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Line 347">
              <a:extLst>
                <a:ext uri="{FF2B5EF4-FFF2-40B4-BE49-F238E27FC236}">
                  <a16:creationId xmlns:a16="http://schemas.microsoft.com/office/drawing/2014/main" id="{257B5474-CF88-9DBD-C2AF-FBD1B6AF8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6625" y="4292601"/>
              <a:ext cx="200025" cy="41275"/>
            </a:xfrm>
            <a:prstGeom prst="line">
              <a:avLst/>
            </a:prstGeom>
            <a:noFill/>
            <a:ln w="31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620">
              <a:extLst>
                <a:ext uri="{FF2B5EF4-FFF2-40B4-BE49-F238E27FC236}">
                  <a16:creationId xmlns:a16="http://schemas.microsoft.com/office/drawing/2014/main" id="{0122CE10-4BE7-1A10-42C8-BF83C7C1A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6" y="3983038"/>
              <a:ext cx="3222625" cy="571500"/>
            </a:xfrm>
            <a:custGeom>
              <a:avLst/>
              <a:gdLst>
                <a:gd name="T0" fmla="*/ 2030 w 2030"/>
                <a:gd name="T1" fmla="*/ 168 h 360"/>
                <a:gd name="T2" fmla="*/ 1929 w 2030"/>
                <a:gd name="T3" fmla="*/ 177 h 360"/>
                <a:gd name="T4" fmla="*/ 1834 w 2030"/>
                <a:gd name="T5" fmla="*/ 177 h 360"/>
                <a:gd name="T6" fmla="*/ 1721 w 2030"/>
                <a:gd name="T7" fmla="*/ 212 h 360"/>
                <a:gd name="T8" fmla="*/ 1624 w 2030"/>
                <a:gd name="T9" fmla="*/ 221 h 360"/>
                <a:gd name="T10" fmla="*/ 1519 w 2030"/>
                <a:gd name="T11" fmla="*/ 198 h 360"/>
                <a:gd name="T12" fmla="*/ 1427 w 2030"/>
                <a:gd name="T13" fmla="*/ 203 h 360"/>
                <a:gd name="T14" fmla="*/ 1323 w 2030"/>
                <a:gd name="T15" fmla="*/ 149 h 360"/>
                <a:gd name="T16" fmla="*/ 1216 w 2030"/>
                <a:gd name="T17" fmla="*/ 192 h 360"/>
                <a:gd name="T18" fmla="*/ 1113 w 2030"/>
                <a:gd name="T19" fmla="*/ 159 h 360"/>
                <a:gd name="T20" fmla="*/ 1019 w 2030"/>
                <a:gd name="T21" fmla="*/ 179 h 360"/>
                <a:gd name="T22" fmla="*/ 910 w 2030"/>
                <a:gd name="T23" fmla="*/ 189 h 360"/>
                <a:gd name="T24" fmla="*/ 712 w 2030"/>
                <a:gd name="T25" fmla="*/ 78 h 360"/>
                <a:gd name="T26" fmla="*/ 612 w 2030"/>
                <a:gd name="T27" fmla="*/ 63 h 360"/>
                <a:gd name="T28" fmla="*/ 503 w 2030"/>
                <a:gd name="T29" fmla="*/ 0 h 360"/>
                <a:gd name="T30" fmla="*/ 405 w 2030"/>
                <a:gd name="T31" fmla="*/ 101 h 360"/>
                <a:gd name="T32" fmla="*/ 345 w 2030"/>
                <a:gd name="T33" fmla="*/ 202 h 360"/>
                <a:gd name="T34" fmla="*/ 301 w 2030"/>
                <a:gd name="T35" fmla="*/ 360 h 360"/>
                <a:gd name="T36" fmla="*/ 0 w 2030"/>
                <a:gd name="T37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0" h="360">
                  <a:moveTo>
                    <a:pt x="2030" y="168"/>
                  </a:moveTo>
                  <a:lnTo>
                    <a:pt x="1929" y="177"/>
                  </a:lnTo>
                  <a:lnTo>
                    <a:pt x="1834" y="177"/>
                  </a:lnTo>
                  <a:lnTo>
                    <a:pt x="1721" y="212"/>
                  </a:lnTo>
                  <a:lnTo>
                    <a:pt x="1624" y="221"/>
                  </a:lnTo>
                  <a:lnTo>
                    <a:pt x="1519" y="198"/>
                  </a:lnTo>
                  <a:lnTo>
                    <a:pt x="1427" y="203"/>
                  </a:lnTo>
                  <a:lnTo>
                    <a:pt x="1323" y="149"/>
                  </a:lnTo>
                  <a:lnTo>
                    <a:pt x="1216" y="192"/>
                  </a:lnTo>
                  <a:lnTo>
                    <a:pt x="1113" y="159"/>
                  </a:lnTo>
                  <a:lnTo>
                    <a:pt x="1019" y="179"/>
                  </a:lnTo>
                  <a:lnTo>
                    <a:pt x="910" y="189"/>
                  </a:lnTo>
                  <a:lnTo>
                    <a:pt x="712" y="78"/>
                  </a:lnTo>
                  <a:lnTo>
                    <a:pt x="612" y="63"/>
                  </a:lnTo>
                  <a:lnTo>
                    <a:pt x="503" y="0"/>
                  </a:lnTo>
                  <a:lnTo>
                    <a:pt x="405" y="101"/>
                  </a:lnTo>
                  <a:lnTo>
                    <a:pt x="345" y="202"/>
                  </a:lnTo>
                  <a:lnTo>
                    <a:pt x="301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Rectangle 741">
              <a:extLst>
                <a:ext uri="{FF2B5EF4-FFF2-40B4-BE49-F238E27FC236}">
                  <a16:creationId xmlns:a16="http://schemas.microsoft.com/office/drawing/2014/main" id="{E2A1869A-62CF-6E15-8D81-49FF43776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Rectangle 742">
              <a:extLst>
                <a:ext uri="{FF2B5EF4-FFF2-40B4-BE49-F238E27FC236}">
                  <a16:creationId xmlns:a16="http://schemas.microsoft.com/office/drawing/2014/main" id="{A61FA48C-B867-B9AC-9E24-71E87A400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335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Rectangle 743">
              <a:extLst>
                <a:ext uri="{FF2B5EF4-FFF2-40B4-BE49-F238E27FC236}">
                  <a16:creationId xmlns:a16="http://schemas.microsoft.com/office/drawing/2014/main" id="{3A894813-8AC6-89A4-0845-F2E689CB3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2291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Rectangle 744">
              <a:extLst>
                <a:ext uri="{FF2B5EF4-FFF2-40B4-BE49-F238E27FC236}">
                  <a16:creationId xmlns:a16="http://schemas.microsoft.com/office/drawing/2014/main" id="{7EC575B7-AFB5-D0C0-9910-03F6F7FA0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4119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Rectangle 745">
              <a:extLst>
                <a:ext uri="{FF2B5EF4-FFF2-40B4-BE49-F238E27FC236}">
                  <a16:creationId xmlns:a16="http://schemas.microsoft.com/office/drawing/2014/main" id="{5443C7CD-FCED-98BC-334D-975FC9B92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7750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Rectangle 746">
              <a:extLst>
                <a:ext uri="{FF2B5EF4-FFF2-40B4-BE49-F238E27FC236}">
                  <a16:creationId xmlns:a16="http://schemas.microsoft.com/office/drawing/2014/main" id="{A3F8FACD-1C72-B0AD-58F4-51EBB6F3F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3797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Rectangle 747">
              <a:extLst>
                <a:ext uri="{FF2B5EF4-FFF2-40B4-BE49-F238E27FC236}">
                  <a16:creationId xmlns:a16="http://schemas.microsoft.com/office/drawing/2014/main" id="{7A6B945C-FC8F-753A-2EAB-83CD9290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926" y="33369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Rectangle 748">
              <a:extLst>
                <a:ext uri="{FF2B5EF4-FFF2-40B4-BE49-F238E27FC236}">
                  <a16:creationId xmlns:a16="http://schemas.microsoft.com/office/drawing/2014/main" id="{2955E8F8-86F7-D4F2-BE55-218BB971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3401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Rectangle 749">
              <a:extLst>
                <a:ext uri="{FF2B5EF4-FFF2-40B4-BE49-F238E27FC236}">
                  <a16:creationId xmlns:a16="http://schemas.microsoft.com/office/drawing/2014/main" id="{F7F6300E-3649-7753-64BD-F0C000E79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3559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Rectangle 750">
              <a:extLst>
                <a:ext uri="{FF2B5EF4-FFF2-40B4-BE49-F238E27FC236}">
                  <a16:creationId xmlns:a16="http://schemas.microsoft.com/office/drawing/2014/main" id="{F5C66A67-72F6-B0CF-6FAC-2A05C95D4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36941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Rectangle 751">
              <a:extLst>
                <a:ext uri="{FF2B5EF4-FFF2-40B4-BE49-F238E27FC236}">
                  <a16:creationId xmlns:a16="http://schemas.microsoft.com/office/drawing/2014/main" id="{25C9FA2A-F9A1-8878-DA33-7A31CF4E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1052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Rectangle 752">
              <a:extLst>
                <a:ext uri="{FF2B5EF4-FFF2-40B4-BE49-F238E27FC236}">
                  <a16:creationId xmlns:a16="http://schemas.microsoft.com/office/drawing/2014/main" id="{80F9FE8D-9477-3BA5-33BF-7F245BE39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2418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Rectangle 753">
              <a:extLst>
                <a:ext uri="{FF2B5EF4-FFF2-40B4-BE49-F238E27FC236}">
                  <a16:creationId xmlns:a16="http://schemas.microsoft.com/office/drawing/2014/main" id="{8B35BC57-A790-46C0-0CD0-8CF7D763C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2894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Rectangle 754">
              <a:extLst>
                <a:ext uri="{FF2B5EF4-FFF2-40B4-BE49-F238E27FC236}">
                  <a16:creationId xmlns:a16="http://schemas.microsoft.com/office/drawing/2014/main" id="{B8A85E35-690E-5875-5D1C-592B6B92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3672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Rectangle 755">
              <a:extLst>
                <a:ext uri="{FF2B5EF4-FFF2-40B4-BE49-F238E27FC236}">
                  <a16:creationId xmlns:a16="http://schemas.microsoft.com/office/drawing/2014/main" id="{9A1B7A8B-6F66-F718-EB31-CAE8CA40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Rectangle 756">
              <a:extLst>
                <a:ext uri="{FF2B5EF4-FFF2-40B4-BE49-F238E27FC236}">
                  <a16:creationId xmlns:a16="http://schemas.microsoft.com/office/drawing/2014/main" id="{D02B97FF-F384-1E06-6D7A-77BE3181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7623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Rectangle 757">
              <a:extLst>
                <a:ext uri="{FF2B5EF4-FFF2-40B4-BE49-F238E27FC236}">
                  <a16:creationId xmlns:a16="http://schemas.microsoft.com/office/drawing/2014/main" id="{74DB0C5E-EA9A-E1C5-93C0-BD76D520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1941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Rectangle 758">
              <a:extLst>
                <a:ext uri="{FF2B5EF4-FFF2-40B4-BE49-F238E27FC236}">
                  <a16:creationId xmlns:a16="http://schemas.microsoft.com/office/drawing/2014/main" id="{DEA9AF02-CDF5-B0CE-7BC2-4EB3AA208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2418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Rectangle 759">
              <a:extLst>
                <a:ext uri="{FF2B5EF4-FFF2-40B4-BE49-F238E27FC236}">
                  <a16:creationId xmlns:a16="http://schemas.microsoft.com/office/drawing/2014/main" id="{7816EC5B-5022-EFDF-B1C2-041B8041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2640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Rectangle 760">
              <a:extLst>
                <a:ext uri="{FF2B5EF4-FFF2-40B4-BE49-F238E27FC236}">
                  <a16:creationId xmlns:a16="http://schemas.microsoft.com/office/drawing/2014/main" id="{A3538885-31E6-E2F8-334E-6EF5106C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3100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Rectangle 761">
              <a:extLst>
                <a:ext uri="{FF2B5EF4-FFF2-40B4-BE49-F238E27FC236}">
                  <a16:creationId xmlns:a16="http://schemas.microsoft.com/office/drawing/2014/main" id="{7227EB74-1F13-770C-42AB-E117C5F1C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45259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Rectangle 762">
              <a:extLst>
                <a:ext uri="{FF2B5EF4-FFF2-40B4-BE49-F238E27FC236}">
                  <a16:creationId xmlns:a16="http://schemas.microsoft.com/office/drawing/2014/main" id="{66979668-3D53-08B3-F81E-04255F444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3210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Rectangle 763">
              <a:extLst>
                <a:ext uri="{FF2B5EF4-FFF2-40B4-BE49-F238E27FC236}">
                  <a16:creationId xmlns:a16="http://schemas.microsoft.com/office/drawing/2014/main" id="{40242A1E-5FA1-3056-EBF4-9867E964B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7776" y="33559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Rectangle 764">
              <a:extLst>
                <a:ext uri="{FF2B5EF4-FFF2-40B4-BE49-F238E27FC236}">
                  <a16:creationId xmlns:a16="http://schemas.microsoft.com/office/drawing/2014/main" id="{EEE2AD10-ED80-8702-D765-8D51C392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Rectangle 765">
              <a:extLst>
                <a:ext uri="{FF2B5EF4-FFF2-40B4-BE49-F238E27FC236}">
                  <a16:creationId xmlns:a16="http://schemas.microsoft.com/office/drawing/2014/main" id="{9C035918-C8FB-7F09-A8CF-ECD91CD7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37197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Rectangle 766">
              <a:extLst>
                <a:ext uri="{FF2B5EF4-FFF2-40B4-BE49-F238E27FC236}">
                  <a16:creationId xmlns:a16="http://schemas.microsoft.com/office/drawing/2014/main" id="{0A31C84A-F2F2-BDF1-629C-097B355CA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2957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Rectangle 767">
              <a:extLst>
                <a:ext uri="{FF2B5EF4-FFF2-40B4-BE49-F238E27FC236}">
                  <a16:creationId xmlns:a16="http://schemas.microsoft.com/office/drawing/2014/main" id="{2030D1C0-262A-ABFD-EDD1-0ADE826A7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2751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Rectangle 768">
              <a:extLst>
                <a:ext uri="{FF2B5EF4-FFF2-40B4-BE49-F238E27FC236}">
                  <a16:creationId xmlns:a16="http://schemas.microsoft.com/office/drawing/2014/main" id="{D72C96C1-CCE6-E7BE-7600-501425DF8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41211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Rectangle 769">
              <a:extLst>
                <a:ext uri="{FF2B5EF4-FFF2-40B4-BE49-F238E27FC236}">
                  <a16:creationId xmlns:a16="http://schemas.microsoft.com/office/drawing/2014/main" id="{3EA82033-5E8E-8197-434C-5BB7C53C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7465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Rectangle 770">
              <a:extLst>
                <a:ext uri="{FF2B5EF4-FFF2-40B4-BE49-F238E27FC236}">
                  <a16:creationId xmlns:a16="http://schemas.microsoft.com/office/drawing/2014/main" id="{2673F9D4-0E09-7D82-F976-8FF453F63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4226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Rectangle 771">
              <a:extLst>
                <a:ext uri="{FF2B5EF4-FFF2-40B4-BE49-F238E27FC236}">
                  <a16:creationId xmlns:a16="http://schemas.microsoft.com/office/drawing/2014/main" id="{74B8931A-5EDD-05D6-8E46-BDE74CBFF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26" y="33543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Rectangle 772">
              <a:extLst>
                <a:ext uri="{FF2B5EF4-FFF2-40B4-BE49-F238E27FC236}">
                  <a16:creationId xmlns:a16="http://schemas.microsoft.com/office/drawing/2014/main" id="{EC2B1E74-6132-D821-38D3-1AF01941C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Rectangle 773">
              <a:extLst>
                <a:ext uri="{FF2B5EF4-FFF2-40B4-BE49-F238E27FC236}">
                  <a16:creationId xmlns:a16="http://schemas.microsoft.com/office/drawing/2014/main" id="{1A93183D-AE5F-2B38-63FB-F08656BF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3481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Rectangle 774">
              <a:extLst>
                <a:ext uri="{FF2B5EF4-FFF2-40B4-BE49-F238E27FC236}">
                  <a16:creationId xmlns:a16="http://schemas.microsoft.com/office/drawing/2014/main" id="{A17F5B88-2AC1-90CC-1A18-41E44A46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3116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Rectangle 775">
              <a:extLst>
                <a:ext uri="{FF2B5EF4-FFF2-40B4-BE49-F238E27FC236}">
                  <a16:creationId xmlns:a16="http://schemas.microsoft.com/office/drawing/2014/main" id="{6800D2A6-DD33-B508-7E86-BB14AB56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41021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Rectangle 776">
              <a:extLst>
                <a:ext uri="{FF2B5EF4-FFF2-40B4-BE49-F238E27FC236}">
                  <a16:creationId xmlns:a16="http://schemas.microsoft.com/office/drawing/2014/main" id="{39CD8F98-97DD-4793-6467-2302C6A90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8211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Rectangle 777">
              <a:extLst>
                <a:ext uri="{FF2B5EF4-FFF2-40B4-BE49-F238E27FC236}">
                  <a16:creationId xmlns:a16="http://schemas.microsoft.com/office/drawing/2014/main" id="{E2F802FE-7E3C-2EB3-44B0-29BD2D879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497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Rectangle 778">
              <a:extLst>
                <a:ext uri="{FF2B5EF4-FFF2-40B4-BE49-F238E27FC236}">
                  <a16:creationId xmlns:a16="http://schemas.microsoft.com/office/drawing/2014/main" id="{A0003326-04CB-EA70-AA64-FB082416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33845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Rectangle 779">
              <a:extLst>
                <a:ext uri="{FF2B5EF4-FFF2-40B4-BE49-F238E27FC236}">
                  <a16:creationId xmlns:a16="http://schemas.microsoft.com/office/drawing/2014/main" id="{226ADF79-91CC-F766-3EDD-5950E7296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Rectangle 780">
              <a:extLst>
                <a:ext uri="{FF2B5EF4-FFF2-40B4-BE49-F238E27FC236}">
                  <a16:creationId xmlns:a16="http://schemas.microsoft.com/office/drawing/2014/main" id="{4854B43D-F622-2757-86B7-733CF3C59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37515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Rectangle 781">
              <a:extLst>
                <a:ext uri="{FF2B5EF4-FFF2-40B4-BE49-F238E27FC236}">
                  <a16:creationId xmlns:a16="http://schemas.microsoft.com/office/drawing/2014/main" id="{BDAC8B24-BD13-6F6C-0C71-2B7D4F7C4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3053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Rectangle 782">
              <a:extLst>
                <a:ext uri="{FF2B5EF4-FFF2-40B4-BE49-F238E27FC236}">
                  <a16:creationId xmlns:a16="http://schemas.microsoft.com/office/drawing/2014/main" id="{DB373890-E1D9-1467-6F19-563C9663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7672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Rectangle 783">
              <a:extLst>
                <a:ext uri="{FF2B5EF4-FFF2-40B4-BE49-F238E27FC236}">
                  <a16:creationId xmlns:a16="http://schemas.microsoft.com/office/drawing/2014/main" id="{6DC06358-7ADE-221F-2DE2-DB9EFA22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545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Rectangle 784">
              <a:extLst>
                <a:ext uri="{FF2B5EF4-FFF2-40B4-BE49-F238E27FC236}">
                  <a16:creationId xmlns:a16="http://schemas.microsoft.com/office/drawing/2014/main" id="{CCACE664-39CE-E0CC-AD16-1B08CC0B3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42243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Rectangle 785">
              <a:extLst>
                <a:ext uri="{FF2B5EF4-FFF2-40B4-BE49-F238E27FC236}">
                  <a16:creationId xmlns:a16="http://schemas.microsoft.com/office/drawing/2014/main" id="{8E32D038-FF20-48DD-429B-1CD57715C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8227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Rectangle 786">
              <a:extLst>
                <a:ext uri="{FF2B5EF4-FFF2-40B4-BE49-F238E27FC236}">
                  <a16:creationId xmlns:a16="http://schemas.microsoft.com/office/drawing/2014/main" id="{1AC5ECF6-5B50-C322-47D8-58A0424E8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497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Rectangle 787">
              <a:extLst>
                <a:ext uri="{FF2B5EF4-FFF2-40B4-BE49-F238E27FC236}">
                  <a16:creationId xmlns:a16="http://schemas.microsoft.com/office/drawing/2014/main" id="{A868D777-83D7-B9C3-08D8-5CAD868AF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2476" y="34274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Rectangle 788">
              <a:extLst>
                <a:ext uri="{FF2B5EF4-FFF2-40B4-BE49-F238E27FC236}">
                  <a16:creationId xmlns:a16="http://schemas.microsoft.com/office/drawing/2014/main" id="{5373B0CA-EA5A-0F73-0B38-CE439808C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Rectangle 789">
              <a:extLst>
                <a:ext uri="{FF2B5EF4-FFF2-40B4-BE49-F238E27FC236}">
                  <a16:creationId xmlns:a16="http://schemas.microsoft.com/office/drawing/2014/main" id="{B350E088-90C3-2FFC-767F-745E15C5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3910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Rectangle 790">
              <a:extLst>
                <a:ext uri="{FF2B5EF4-FFF2-40B4-BE49-F238E27FC236}">
                  <a16:creationId xmlns:a16="http://schemas.microsoft.com/office/drawing/2014/main" id="{D5BE10C4-7EAD-8C1C-65C4-E6C7D5344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2799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Rectangle 791">
              <a:extLst>
                <a:ext uri="{FF2B5EF4-FFF2-40B4-BE49-F238E27FC236}">
                  <a16:creationId xmlns:a16="http://schemas.microsoft.com/office/drawing/2014/main" id="{E1AD5421-3D20-BE38-5215-B07A85DE5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2354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Rectangle 792">
              <a:extLst>
                <a:ext uri="{FF2B5EF4-FFF2-40B4-BE49-F238E27FC236}">
                  <a16:creationId xmlns:a16="http://schemas.microsoft.com/office/drawing/2014/main" id="{DE20AD3A-B725-35DF-A0EE-9EE83EE6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8814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Rectangle 793">
              <a:extLst>
                <a:ext uri="{FF2B5EF4-FFF2-40B4-BE49-F238E27FC236}">
                  <a16:creationId xmlns:a16="http://schemas.microsoft.com/office/drawing/2014/main" id="{EB2F2DD3-B31F-2230-3861-20E857A9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624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Rectangle 794">
              <a:extLst>
                <a:ext uri="{FF2B5EF4-FFF2-40B4-BE49-F238E27FC236}">
                  <a16:creationId xmlns:a16="http://schemas.microsoft.com/office/drawing/2014/main" id="{216CC38B-9B52-A9D4-468F-B905481B2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35210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Rectangle 795">
              <a:extLst>
                <a:ext uri="{FF2B5EF4-FFF2-40B4-BE49-F238E27FC236}">
                  <a16:creationId xmlns:a16="http://schemas.microsoft.com/office/drawing/2014/main" id="{DCE56D2C-48FB-8DE7-6793-80DCC0C65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530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Rectangle 796">
              <a:extLst>
                <a:ext uri="{FF2B5EF4-FFF2-40B4-BE49-F238E27FC236}">
                  <a16:creationId xmlns:a16="http://schemas.microsoft.com/office/drawing/2014/main" id="{D66D33C4-4BDF-BFAF-8FF4-E4517CC1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460876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Rectangle 797">
              <a:extLst>
                <a:ext uri="{FF2B5EF4-FFF2-40B4-BE49-F238E27FC236}">
                  <a16:creationId xmlns:a16="http://schemas.microsoft.com/office/drawing/2014/main" id="{1BA515D5-CFF2-3CB5-8DFF-07FE86B5D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3386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Rectangle 798">
              <a:extLst>
                <a:ext uri="{FF2B5EF4-FFF2-40B4-BE49-F238E27FC236}">
                  <a16:creationId xmlns:a16="http://schemas.microsoft.com/office/drawing/2014/main" id="{3CE67B31-FB29-0EDD-BE04-653F564D2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2497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Rectangle 799">
              <a:extLst>
                <a:ext uri="{FF2B5EF4-FFF2-40B4-BE49-F238E27FC236}">
                  <a16:creationId xmlns:a16="http://schemas.microsoft.com/office/drawing/2014/main" id="{F389E5E4-B1D6-4AE1-235F-3B009455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208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Rectangle 800">
              <a:extLst>
                <a:ext uri="{FF2B5EF4-FFF2-40B4-BE49-F238E27FC236}">
                  <a16:creationId xmlns:a16="http://schemas.microsoft.com/office/drawing/2014/main" id="{A485FB19-AEE0-5C71-0BFA-DF79D0E98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406400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Rectangle 801">
              <a:extLst>
                <a:ext uri="{FF2B5EF4-FFF2-40B4-BE49-F238E27FC236}">
                  <a16:creationId xmlns:a16="http://schemas.microsoft.com/office/drawing/2014/main" id="{ECE3997C-91C1-555D-3BFC-73E30BF6A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773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Rectangle 802">
              <a:extLst>
                <a:ext uri="{FF2B5EF4-FFF2-40B4-BE49-F238E27FC236}">
                  <a16:creationId xmlns:a16="http://schemas.microsoft.com/office/drawing/2014/main" id="{BE9B2230-5042-532C-957D-23DA96FC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6083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Rectangle 803">
              <a:extLst>
                <a:ext uri="{FF2B5EF4-FFF2-40B4-BE49-F238E27FC236}">
                  <a16:creationId xmlns:a16="http://schemas.microsoft.com/office/drawing/2014/main" id="{8EEC5B31-1625-FA16-1DB0-D7B1FD37B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8626" y="3575051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Rectangle 804">
              <a:extLst>
                <a:ext uri="{FF2B5EF4-FFF2-40B4-BE49-F238E27FC236}">
                  <a16:creationId xmlns:a16="http://schemas.microsoft.com/office/drawing/2014/main" id="{1F91C78F-4E25-A801-64E6-1C0A61078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403726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Rectangle 805">
              <a:extLst>
                <a:ext uri="{FF2B5EF4-FFF2-40B4-BE49-F238E27FC236}">
                  <a16:creationId xmlns:a16="http://schemas.microsoft.com/office/drawing/2014/main" id="{BB9835DA-905A-7624-809D-20DF1670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3449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Rectangle 806">
              <a:extLst>
                <a:ext uri="{FF2B5EF4-FFF2-40B4-BE49-F238E27FC236}">
                  <a16:creationId xmlns:a16="http://schemas.microsoft.com/office/drawing/2014/main" id="{94A0719D-116B-FB50-03BD-32785FA58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3227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Rectangle 807">
              <a:extLst>
                <a:ext uri="{FF2B5EF4-FFF2-40B4-BE49-F238E27FC236}">
                  <a16:creationId xmlns:a16="http://schemas.microsoft.com/office/drawing/2014/main" id="{A3F8E32E-0580-308A-40BE-D5AF6A54F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6" y="4267201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Rectangle 809">
              <a:extLst>
                <a:ext uri="{FF2B5EF4-FFF2-40B4-BE49-F238E27FC236}">
                  <a16:creationId xmlns:a16="http://schemas.microsoft.com/office/drawing/2014/main" id="{B38D95F0-B8DC-2A4F-F8AB-DD1984EBE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42338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810">
              <a:extLst>
                <a:ext uri="{FF2B5EF4-FFF2-40B4-BE49-F238E27FC236}">
                  <a16:creationId xmlns:a16="http://schemas.microsoft.com/office/drawing/2014/main" id="{D52820D2-6CB4-472D-F3EA-C8EE69CE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4037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811">
              <a:extLst>
                <a:ext uri="{FF2B5EF4-FFF2-40B4-BE49-F238E27FC236}">
                  <a16:creationId xmlns:a16="http://schemas.microsoft.com/office/drawing/2014/main" id="{3E6ECA21-A9E6-7676-893C-1333B805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75" y="36226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Rectangle 812">
              <a:extLst>
                <a:ext uri="{FF2B5EF4-FFF2-40B4-BE49-F238E27FC236}">
                  <a16:creationId xmlns:a16="http://schemas.microsoft.com/office/drawing/2014/main" id="{EC57AF9D-C988-FA59-7AB8-27A5F8F6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5323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Rectangle 813">
              <a:extLst>
                <a:ext uri="{FF2B5EF4-FFF2-40B4-BE49-F238E27FC236}">
                  <a16:creationId xmlns:a16="http://schemas.microsoft.com/office/drawing/2014/main" id="{2D8B1436-6024-6604-788F-F1833E034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973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Rectangle 814">
              <a:extLst>
                <a:ext uri="{FF2B5EF4-FFF2-40B4-BE49-F238E27FC236}">
                  <a16:creationId xmlns:a16="http://schemas.microsoft.com/office/drawing/2014/main" id="{B3205CF6-6C03-53B0-7C18-75CA08E0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465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Rectangle 815">
              <a:extLst>
                <a:ext uri="{FF2B5EF4-FFF2-40B4-BE49-F238E27FC236}">
                  <a16:creationId xmlns:a16="http://schemas.microsoft.com/office/drawing/2014/main" id="{784129A0-5EC4-96A1-2127-D5F5C134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2148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Rectangle 816">
              <a:extLst>
                <a:ext uri="{FF2B5EF4-FFF2-40B4-BE49-F238E27FC236}">
                  <a16:creationId xmlns:a16="http://schemas.microsoft.com/office/drawing/2014/main" id="{D6C6A56C-EF06-30D1-84ED-72B63298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4095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Rectangle 817">
              <a:extLst>
                <a:ext uri="{FF2B5EF4-FFF2-40B4-BE49-F238E27FC236}">
                  <a16:creationId xmlns:a16="http://schemas.microsoft.com/office/drawing/2014/main" id="{00018AB0-191E-661C-AC64-C6E172E73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8100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818">
              <a:extLst>
                <a:ext uri="{FF2B5EF4-FFF2-40B4-BE49-F238E27FC236}">
                  <a16:creationId xmlns:a16="http://schemas.microsoft.com/office/drawing/2014/main" id="{C4BAFD89-CCDF-B280-9991-B7B88599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6687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819">
              <a:extLst>
                <a:ext uri="{FF2B5EF4-FFF2-40B4-BE49-F238E27FC236}">
                  <a16:creationId xmlns:a16="http://schemas.microsoft.com/office/drawing/2014/main" id="{BF46321F-EBED-7731-072A-926461E5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6363" y="3646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Rectangle 820">
              <a:extLst>
                <a:ext uri="{FF2B5EF4-FFF2-40B4-BE49-F238E27FC236}">
                  <a16:creationId xmlns:a16="http://schemas.microsoft.com/office/drawing/2014/main" id="{D488F4C6-4384-8152-8F2A-5129D9A33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5354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Rectangle 821">
              <a:extLst>
                <a:ext uri="{FF2B5EF4-FFF2-40B4-BE49-F238E27FC236}">
                  <a16:creationId xmlns:a16="http://schemas.microsoft.com/office/drawing/2014/main" id="{5F52009B-1A7E-FF1A-0A22-4D1D473CE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33705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822">
              <a:extLst>
                <a:ext uri="{FF2B5EF4-FFF2-40B4-BE49-F238E27FC236}">
                  <a16:creationId xmlns:a16="http://schemas.microsoft.com/office/drawing/2014/main" id="{76F89E86-711B-777D-FF1C-028A007A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3291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823">
              <a:extLst>
                <a:ext uri="{FF2B5EF4-FFF2-40B4-BE49-F238E27FC236}">
                  <a16:creationId xmlns:a16="http://schemas.microsoft.com/office/drawing/2014/main" id="{8D192763-C78C-03CA-BF3D-FE85DD506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246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Rectangle 824">
              <a:extLst>
                <a:ext uri="{FF2B5EF4-FFF2-40B4-BE49-F238E27FC236}">
                  <a16:creationId xmlns:a16="http://schemas.microsoft.com/office/drawing/2014/main" id="{EEEB2937-1775-9E9C-4589-CA917494F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417195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Rectangle 825">
              <a:extLst>
                <a:ext uri="{FF2B5EF4-FFF2-40B4-BE49-F238E27FC236}">
                  <a16:creationId xmlns:a16="http://schemas.microsoft.com/office/drawing/2014/main" id="{8BC866F4-A478-F183-42A7-172A6DDA0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9195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Rectangle 826">
              <a:extLst>
                <a:ext uri="{FF2B5EF4-FFF2-40B4-BE49-F238E27FC236}">
                  <a16:creationId xmlns:a16="http://schemas.microsoft.com/office/drawing/2014/main" id="{81424E26-E8D1-07A9-287E-54DBB6BEE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7052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Rectangle 827">
              <a:extLst>
                <a:ext uri="{FF2B5EF4-FFF2-40B4-BE49-F238E27FC236}">
                  <a16:creationId xmlns:a16="http://schemas.microsoft.com/office/drawing/2014/main" id="{4E6C74D7-D432-7F96-CDDA-B57650CF1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7138" y="36083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Rectangle 828">
              <a:extLst>
                <a:ext uri="{FF2B5EF4-FFF2-40B4-BE49-F238E27FC236}">
                  <a16:creationId xmlns:a16="http://schemas.microsoft.com/office/drawing/2014/main" id="{6F4A50D0-E49C-24A4-9FC1-1EA88C8B6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5386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Rectangle 829">
              <a:extLst>
                <a:ext uri="{FF2B5EF4-FFF2-40B4-BE49-F238E27FC236}">
                  <a16:creationId xmlns:a16="http://schemas.microsoft.com/office/drawing/2014/main" id="{B4EF23C7-0ED8-55EF-7DB1-5B536159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4624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Rectangle 830">
              <a:extLst>
                <a:ext uri="{FF2B5EF4-FFF2-40B4-BE49-F238E27FC236}">
                  <a16:creationId xmlns:a16="http://schemas.microsoft.com/office/drawing/2014/main" id="{770EFFA1-0158-E704-ABA3-F1CFC9456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3195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Rectangle 831">
              <a:extLst>
                <a:ext uri="{FF2B5EF4-FFF2-40B4-BE49-F238E27FC236}">
                  <a16:creationId xmlns:a16="http://schemas.microsoft.com/office/drawing/2014/main" id="{243AC96D-95C4-2743-6B5B-9D89DC0EB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2624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Rectangle 832">
              <a:extLst>
                <a:ext uri="{FF2B5EF4-FFF2-40B4-BE49-F238E27FC236}">
                  <a16:creationId xmlns:a16="http://schemas.microsoft.com/office/drawing/2014/main" id="{BB8FB6FC-DBCA-BC74-3F79-60131742F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2291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Rectangle 833">
              <a:extLst>
                <a:ext uri="{FF2B5EF4-FFF2-40B4-BE49-F238E27FC236}">
                  <a16:creationId xmlns:a16="http://schemas.microsoft.com/office/drawing/2014/main" id="{8A1ED4FF-4116-60DD-524D-7E1B9674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41243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Rectangle 834">
              <a:extLst>
                <a:ext uri="{FF2B5EF4-FFF2-40B4-BE49-F238E27FC236}">
                  <a16:creationId xmlns:a16="http://schemas.microsoft.com/office/drawing/2014/main" id="{8F97296A-D8F3-8F89-364A-9D1ABD713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9195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Rectangle 835">
              <a:extLst>
                <a:ext uri="{FF2B5EF4-FFF2-40B4-BE49-F238E27FC236}">
                  <a16:creationId xmlns:a16="http://schemas.microsoft.com/office/drawing/2014/main" id="{E8044936-31AE-2125-9D3B-0B40B310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76078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Rectangle 836">
              <a:extLst>
                <a:ext uri="{FF2B5EF4-FFF2-40B4-BE49-F238E27FC236}">
                  <a16:creationId xmlns:a16="http://schemas.microsoft.com/office/drawing/2014/main" id="{2726B117-6444-C209-E3DB-364E0220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688" y="37195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Rectangle 837">
              <a:extLst>
                <a:ext uri="{FF2B5EF4-FFF2-40B4-BE49-F238E27FC236}">
                  <a16:creationId xmlns:a16="http://schemas.microsoft.com/office/drawing/2014/main" id="{1B198F38-5F1E-4B7C-EA5F-9D0B8E37F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5386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Rectangle 838">
              <a:extLst>
                <a:ext uri="{FF2B5EF4-FFF2-40B4-BE49-F238E27FC236}">
                  <a16:creationId xmlns:a16="http://schemas.microsoft.com/office/drawing/2014/main" id="{C5BD71C6-701E-6EA7-B06B-07B8CBD6A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37356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Rectangle 839">
              <a:extLst>
                <a:ext uri="{FF2B5EF4-FFF2-40B4-BE49-F238E27FC236}">
                  <a16:creationId xmlns:a16="http://schemas.microsoft.com/office/drawing/2014/main" id="{B96464D3-B639-46B1-9B86-3D762264F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2005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Rectangle 840">
              <a:extLst>
                <a:ext uri="{FF2B5EF4-FFF2-40B4-BE49-F238E27FC236}">
                  <a16:creationId xmlns:a16="http://schemas.microsoft.com/office/drawing/2014/main" id="{61B4FE8B-73E9-A5DB-FDEE-D65B5ECD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41783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Rectangle 841">
              <a:extLst>
                <a:ext uri="{FF2B5EF4-FFF2-40B4-BE49-F238E27FC236}">
                  <a16:creationId xmlns:a16="http://schemas.microsoft.com/office/drawing/2014/main" id="{76824F97-23D7-988F-C4C0-84FA768A9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9846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Rectangle 842">
              <a:extLst>
                <a:ext uri="{FF2B5EF4-FFF2-40B4-BE49-F238E27FC236}">
                  <a16:creationId xmlns:a16="http://schemas.microsoft.com/office/drawing/2014/main" id="{E7B8235E-2A17-2448-2F6D-324D3A6F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8338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Rectangle 843">
              <a:extLst>
                <a:ext uri="{FF2B5EF4-FFF2-40B4-BE49-F238E27FC236}">
                  <a16:creationId xmlns:a16="http://schemas.microsoft.com/office/drawing/2014/main" id="{43CA7DE8-8429-F10D-B5E2-978313406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763" y="37719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Rectangle 844">
              <a:extLst>
                <a:ext uri="{FF2B5EF4-FFF2-40B4-BE49-F238E27FC236}">
                  <a16:creationId xmlns:a16="http://schemas.microsoft.com/office/drawing/2014/main" id="{DCF9FFEB-4E8A-D9D9-2244-AA524CAB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4545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Rectangle 845">
              <a:extLst>
                <a:ext uri="{FF2B5EF4-FFF2-40B4-BE49-F238E27FC236}">
                  <a16:creationId xmlns:a16="http://schemas.microsoft.com/office/drawing/2014/main" id="{F5C8A83B-C67C-5569-B1C3-FB2F8EF65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2513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Rectangle 846">
              <a:extLst>
                <a:ext uri="{FF2B5EF4-FFF2-40B4-BE49-F238E27FC236}">
                  <a16:creationId xmlns:a16="http://schemas.microsoft.com/office/drawing/2014/main" id="{8184E8EC-ECF4-1E4E-5673-559617EB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1259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Rectangle 847">
              <a:extLst>
                <a:ext uri="{FF2B5EF4-FFF2-40B4-BE49-F238E27FC236}">
                  <a16:creationId xmlns:a16="http://schemas.microsoft.com/office/drawing/2014/main" id="{CA2822C3-B33F-C83A-DD13-9F0359CE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0862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Rectangle 848">
              <a:extLst>
                <a:ext uri="{FF2B5EF4-FFF2-40B4-BE49-F238E27FC236}">
                  <a16:creationId xmlns:a16="http://schemas.microsoft.com/office/drawing/2014/main" id="{04B6ADD2-B5EF-9B78-15B3-7335E6D4C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4005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Rectangle 849">
              <a:extLst>
                <a:ext uri="{FF2B5EF4-FFF2-40B4-BE49-F238E27FC236}">
                  <a16:creationId xmlns:a16="http://schemas.microsoft.com/office/drawing/2014/main" id="{8C9F741A-DF53-BC22-B47B-40B019AE6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910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Rectangle 850">
              <a:extLst>
                <a:ext uri="{FF2B5EF4-FFF2-40B4-BE49-F238E27FC236}">
                  <a16:creationId xmlns:a16="http://schemas.microsoft.com/office/drawing/2014/main" id="{46E4EA54-6962-1030-887B-F95C6B6F7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8560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Rectangle 851">
              <a:extLst>
                <a:ext uri="{FF2B5EF4-FFF2-40B4-BE49-F238E27FC236}">
                  <a16:creationId xmlns:a16="http://schemas.microsoft.com/office/drawing/2014/main" id="{7E0D3C89-BA27-70D2-1F21-982F4B94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425" y="37814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Rectangle 852">
              <a:extLst>
                <a:ext uri="{FF2B5EF4-FFF2-40B4-BE49-F238E27FC236}">
                  <a16:creationId xmlns:a16="http://schemas.microsoft.com/office/drawing/2014/main" id="{BB8F3215-4DF1-4F80-7237-2F9530840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2195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Rectangle 853">
              <a:extLst>
                <a:ext uri="{FF2B5EF4-FFF2-40B4-BE49-F238E27FC236}">
                  <a16:creationId xmlns:a16="http://schemas.microsoft.com/office/drawing/2014/main" id="{72B2A93D-1375-5446-9621-F59C6BBC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1417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Rectangle 854">
              <a:extLst>
                <a:ext uri="{FF2B5EF4-FFF2-40B4-BE49-F238E27FC236}">
                  <a16:creationId xmlns:a16="http://schemas.microsoft.com/office/drawing/2014/main" id="{3F1910A7-0102-3276-AA7C-81235C4E7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95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Rectangle 855">
              <a:extLst>
                <a:ext uri="{FF2B5EF4-FFF2-40B4-BE49-F238E27FC236}">
                  <a16:creationId xmlns:a16="http://schemas.microsoft.com/office/drawing/2014/main" id="{78BBAE24-9CA1-EA13-53A5-D335208C7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640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Rectangle 856">
              <a:extLst>
                <a:ext uri="{FF2B5EF4-FFF2-40B4-BE49-F238E27FC236}">
                  <a16:creationId xmlns:a16="http://schemas.microsoft.com/office/drawing/2014/main" id="{D2E0C99E-1ACC-7783-111A-09C8383E9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40338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Rectangle 857">
              <a:extLst>
                <a:ext uri="{FF2B5EF4-FFF2-40B4-BE49-F238E27FC236}">
                  <a16:creationId xmlns:a16="http://schemas.microsoft.com/office/drawing/2014/main" id="{2907BEBA-ADFA-4386-56AF-57F920E2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9528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Rectangle 858">
              <a:extLst>
                <a:ext uri="{FF2B5EF4-FFF2-40B4-BE49-F238E27FC236}">
                  <a16:creationId xmlns:a16="http://schemas.microsoft.com/office/drawing/2014/main" id="{3B836488-BCD8-303C-33B8-8D0C8275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93382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Rectangle 859">
              <a:extLst>
                <a:ext uri="{FF2B5EF4-FFF2-40B4-BE49-F238E27FC236}">
                  <a16:creationId xmlns:a16="http://schemas.microsoft.com/office/drawing/2014/main" id="{5A4656F6-5F85-EF60-01D9-6E5F2B79E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675" y="38131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Rectangle 860">
              <a:extLst>
                <a:ext uri="{FF2B5EF4-FFF2-40B4-BE49-F238E27FC236}">
                  <a16:creationId xmlns:a16="http://schemas.microsoft.com/office/drawing/2014/main" id="{4A997768-61A9-3D2B-BE0E-F42F1EF46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643313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Rectangle 861">
              <a:extLst>
                <a:ext uri="{FF2B5EF4-FFF2-40B4-BE49-F238E27FC236}">
                  <a16:creationId xmlns:a16="http://schemas.microsoft.com/office/drawing/2014/main" id="{1CB0F854-ECBB-CEBE-8CB3-208C5C05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8893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Rectangle 862">
              <a:extLst>
                <a:ext uri="{FF2B5EF4-FFF2-40B4-BE49-F238E27FC236}">
                  <a16:creationId xmlns:a16="http://schemas.microsoft.com/office/drawing/2014/main" id="{5A911275-1F35-B724-BCC4-A78E70527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433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Rectangle 863">
              <a:extLst>
                <a:ext uri="{FF2B5EF4-FFF2-40B4-BE49-F238E27FC236}">
                  <a16:creationId xmlns:a16="http://schemas.microsoft.com/office/drawing/2014/main" id="{637C597F-B76C-999D-36F1-6512B1DD2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6240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Rectangle 864">
              <a:extLst>
                <a:ext uri="{FF2B5EF4-FFF2-40B4-BE49-F238E27FC236}">
                  <a16:creationId xmlns:a16="http://schemas.microsoft.com/office/drawing/2014/main" id="{437366BE-25DA-D549-F4C5-3EE557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39957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Rectangle 865">
              <a:extLst>
                <a:ext uri="{FF2B5EF4-FFF2-40B4-BE49-F238E27FC236}">
                  <a16:creationId xmlns:a16="http://schemas.microsoft.com/office/drawing/2014/main" id="{9FDC29EC-DC9F-62B5-9107-4DCFD335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01637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Rectangle 866">
              <a:extLst>
                <a:ext uri="{FF2B5EF4-FFF2-40B4-BE49-F238E27FC236}">
                  <a16:creationId xmlns:a16="http://schemas.microsoft.com/office/drawing/2014/main" id="{4ED7C68F-ED2F-A2B0-18E6-4071CEF52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084638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Rectangle 867">
              <a:extLst>
                <a:ext uri="{FF2B5EF4-FFF2-40B4-BE49-F238E27FC236}">
                  <a16:creationId xmlns:a16="http://schemas.microsoft.com/office/drawing/2014/main" id="{81BC0B09-CA89-6005-35F9-89270D6BC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105275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Rectangle 868">
              <a:extLst>
                <a:ext uri="{FF2B5EF4-FFF2-40B4-BE49-F238E27FC236}">
                  <a16:creationId xmlns:a16="http://schemas.microsoft.com/office/drawing/2014/main" id="{2E0FAB7E-39BF-6117-B733-C06F84EA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8" y="42227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Rectangle 869">
              <a:extLst>
                <a:ext uri="{FF2B5EF4-FFF2-40B4-BE49-F238E27FC236}">
                  <a16:creationId xmlns:a16="http://schemas.microsoft.com/office/drawing/2014/main" id="{A01F302D-B2A8-402D-13F9-A8B6B9ED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6655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Rectangle 870">
              <a:extLst>
                <a:ext uri="{FF2B5EF4-FFF2-40B4-BE49-F238E27FC236}">
                  <a16:creationId xmlns:a16="http://schemas.microsoft.com/office/drawing/2014/main" id="{D27BD244-2398-9E8C-0565-93A5018B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8227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Rectangle 871">
              <a:extLst>
                <a:ext uri="{FF2B5EF4-FFF2-40B4-BE49-F238E27FC236}">
                  <a16:creationId xmlns:a16="http://schemas.microsoft.com/office/drawing/2014/main" id="{9427731A-FE59-5F6D-AA46-0AAC2688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396398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Rectangle 872">
              <a:extLst>
                <a:ext uri="{FF2B5EF4-FFF2-40B4-BE49-F238E27FC236}">
                  <a16:creationId xmlns:a16="http://schemas.microsoft.com/office/drawing/2014/main" id="{4592457F-4F9B-4763-8C2E-994D70856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3830638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Rectangle 873">
              <a:extLst>
                <a:ext uri="{FF2B5EF4-FFF2-40B4-BE49-F238E27FC236}">
                  <a16:creationId xmlns:a16="http://schemas.microsoft.com/office/drawing/2014/main" id="{A771C768-C063-954D-EC70-B9848EB0D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032250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Rectangle 874">
              <a:extLst>
                <a:ext uri="{FF2B5EF4-FFF2-40B4-BE49-F238E27FC236}">
                  <a16:creationId xmlns:a16="http://schemas.microsoft.com/office/drawing/2014/main" id="{7AFDAA8D-691C-77AB-A32E-3EC8D7ED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0735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Rectangle 875">
              <a:extLst>
                <a:ext uri="{FF2B5EF4-FFF2-40B4-BE49-F238E27FC236}">
                  <a16:creationId xmlns:a16="http://schemas.microsoft.com/office/drawing/2014/main" id="{2B80F779-2F6A-6DF1-7602-16D330EF0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2719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Rectangle 876">
              <a:extLst>
                <a:ext uri="{FF2B5EF4-FFF2-40B4-BE49-F238E27FC236}">
                  <a16:creationId xmlns:a16="http://schemas.microsoft.com/office/drawing/2014/main" id="{1DA1AAD9-7A7E-52D6-F44B-720A83B62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25926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Rectangle 877">
              <a:extLst>
                <a:ext uri="{FF2B5EF4-FFF2-40B4-BE49-F238E27FC236}">
                  <a16:creationId xmlns:a16="http://schemas.microsoft.com/office/drawing/2014/main" id="{8C944628-9306-F58E-8F79-244F1A9F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2910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Rectangle 878">
              <a:extLst>
                <a:ext uri="{FF2B5EF4-FFF2-40B4-BE49-F238E27FC236}">
                  <a16:creationId xmlns:a16="http://schemas.microsoft.com/office/drawing/2014/main" id="{24FDE7DE-64F9-BA81-2ECF-407BA158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3529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Rectangle 879">
              <a:extLst>
                <a:ext uri="{FF2B5EF4-FFF2-40B4-BE49-F238E27FC236}">
                  <a16:creationId xmlns:a16="http://schemas.microsoft.com/office/drawing/2014/main" id="{6A735CC9-E21B-6234-5DD7-3CA91484A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000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Rectangle 880">
              <a:extLst>
                <a:ext uri="{FF2B5EF4-FFF2-40B4-BE49-F238E27FC236}">
                  <a16:creationId xmlns:a16="http://schemas.microsoft.com/office/drawing/2014/main" id="{796BD271-124C-20C2-96CD-EB78623A8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163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Rectangle 881">
              <a:extLst>
                <a:ext uri="{FF2B5EF4-FFF2-40B4-BE49-F238E27FC236}">
                  <a16:creationId xmlns:a16="http://schemas.microsoft.com/office/drawing/2014/main" id="{D194EC32-0042-C596-B3FB-4AB2F1D83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5725" y="4530725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Rectangle 882">
              <a:extLst>
                <a:ext uri="{FF2B5EF4-FFF2-40B4-BE49-F238E27FC236}">
                  <a16:creationId xmlns:a16="http://schemas.microsoft.com/office/drawing/2014/main" id="{601578D0-6284-3066-6000-82B41767C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063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Rectangle 883">
              <a:extLst>
                <a:ext uri="{FF2B5EF4-FFF2-40B4-BE49-F238E27FC236}">
                  <a16:creationId xmlns:a16="http://schemas.microsoft.com/office/drawing/2014/main" id="{979C8E8E-CED7-24D1-C319-A13D676C2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388" y="4533900"/>
              <a:ext cx="41275" cy="42863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Rectangle 884">
              <a:extLst>
                <a:ext uri="{FF2B5EF4-FFF2-40B4-BE49-F238E27FC236}">
                  <a16:creationId xmlns:a16="http://schemas.microsoft.com/office/drawing/2014/main" id="{A7D6E3A0-8E08-BE72-36E8-B03277E9F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900" y="4303713"/>
              <a:ext cx="41275" cy="41275"/>
            </a:xfrm>
            <a:prstGeom prst="rect">
              <a:avLst/>
            </a:pr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71" name="Groupe 1270">
            <a:extLst>
              <a:ext uri="{FF2B5EF4-FFF2-40B4-BE49-F238E27FC236}">
                <a16:creationId xmlns:a16="http://schemas.microsoft.com/office/drawing/2014/main" id="{283D40A0-759C-6A12-8A18-BBE6865B8932}"/>
              </a:ext>
            </a:extLst>
          </p:cNvPr>
          <p:cNvGrpSpPr/>
          <p:nvPr/>
        </p:nvGrpSpPr>
        <p:grpSpPr>
          <a:xfrm>
            <a:off x="795338" y="2886488"/>
            <a:ext cx="3257550" cy="1304926"/>
            <a:chOff x="795338" y="3279775"/>
            <a:chExt cx="3257550" cy="1304926"/>
          </a:xfrm>
        </p:grpSpPr>
        <p:sp>
          <p:nvSpPr>
            <p:cNvPr id="823" name="Line 7">
              <a:extLst>
                <a:ext uri="{FF2B5EF4-FFF2-40B4-BE49-F238E27FC236}">
                  <a16:creationId xmlns:a16="http://schemas.microsoft.com/office/drawing/2014/main" id="{BEA3AB85-EAEC-14A7-2A75-7BCBB5EC2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4788" y="3686175"/>
              <a:ext cx="34925" cy="254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8">
              <a:extLst>
                <a:ext uri="{FF2B5EF4-FFF2-40B4-BE49-F238E27FC236}">
                  <a16:creationId xmlns:a16="http://schemas.microsoft.com/office/drawing/2014/main" id="{B5DEEE0C-D60D-BA0B-D5BF-1853A672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713" y="3621088"/>
              <a:ext cx="141288" cy="200025"/>
            </a:xfrm>
            <a:custGeom>
              <a:avLst/>
              <a:gdLst>
                <a:gd name="T0" fmla="*/ 0 w 89"/>
                <a:gd name="T1" fmla="*/ 41 h 126"/>
                <a:gd name="T2" fmla="*/ 56 w 89"/>
                <a:gd name="T3" fmla="*/ 0 h 126"/>
                <a:gd name="T4" fmla="*/ 89 w 89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26">
                  <a:moveTo>
                    <a:pt x="0" y="41"/>
                  </a:moveTo>
                  <a:lnTo>
                    <a:pt x="56" y="0"/>
                  </a:lnTo>
                  <a:lnTo>
                    <a:pt x="89" y="12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9">
              <a:extLst>
                <a:ext uri="{FF2B5EF4-FFF2-40B4-BE49-F238E27FC236}">
                  <a16:creationId xmlns:a16="http://schemas.microsoft.com/office/drawing/2014/main" id="{513BCDD0-B3FB-AEAF-E34A-ADB227B2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3582988"/>
              <a:ext cx="330200" cy="976312"/>
            </a:xfrm>
            <a:custGeom>
              <a:avLst/>
              <a:gdLst>
                <a:gd name="T0" fmla="*/ 0 w 208"/>
                <a:gd name="T1" fmla="*/ 615 h 615"/>
                <a:gd name="T2" fmla="*/ 58 w 208"/>
                <a:gd name="T3" fmla="*/ 425 h 615"/>
                <a:gd name="T4" fmla="*/ 104 w 208"/>
                <a:gd name="T5" fmla="*/ 124 h 615"/>
                <a:gd name="T6" fmla="*/ 161 w 208"/>
                <a:gd name="T7" fmla="*/ 0 h 615"/>
                <a:gd name="T8" fmla="*/ 208 w 208"/>
                <a:gd name="T9" fmla="*/ 6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615">
                  <a:moveTo>
                    <a:pt x="0" y="615"/>
                  </a:moveTo>
                  <a:lnTo>
                    <a:pt x="58" y="425"/>
                  </a:lnTo>
                  <a:lnTo>
                    <a:pt x="104" y="124"/>
                  </a:lnTo>
                  <a:lnTo>
                    <a:pt x="161" y="0"/>
                  </a:lnTo>
                  <a:lnTo>
                    <a:pt x="208" y="6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Freeform 10">
              <a:extLst>
                <a:ext uri="{FF2B5EF4-FFF2-40B4-BE49-F238E27FC236}">
                  <a16:creationId xmlns:a16="http://schemas.microsoft.com/office/drawing/2014/main" id="{A2C356FD-E189-286C-58D1-A9FFA8EC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3689350"/>
              <a:ext cx="39688" cy="60325"/>
            </a:xfrm>
            <a:custGeom>
              <a:avLst/>
              <a:gdLst>
                <a:gd name="T0" fmla="*/ 0 w 25"/>
                <a:gd name="T1" fmla="*/ 38 h 38"/>
                <a:gd name="T2" fmla="*/ 4 w 25"/>
                <a:gd name="T3" fmla="*/ 0 h 38"/>
                <a:gd name="T4" fmla="*/ 25 w 25"/>
                <a:gd name="T5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8">
                  <a:moveTo>
                    <a:pt x="0" y="38"/>
                  </a:moveTo>
                  <a:lnTo>
                    <a:pt x="4" y="0"/>
                  </a:lnTo>
                  <a:lnTo>
                    <a:pt x="25" y="1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Freeform 11">
              <a:extLst>
                <a:ext uri="{FF2B5EF4-FFF2-40B4-BE49-F238E27FC236}">
                  <a16:creationId xmlns:a16="http://schemas.microsoft.com/office/drawing/2014/main" id="{B4002A4C-DF2B-0B8F-6C53-D669BCF1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188" y="3300413"/>
              <a:ext cx="2154238" cy="471487"/>
            </a:xfrm>
            <a:custGeom>
              <a:avLst/>
              <a:gdLst>
                <a:gd name="T0" fmla="*/ 1357 w 1357"/>
                <a:gd name="T1" fmla="*/ 32 h 297"/>
                <a:gd name="T2" fmla="*/ 1256 w 1357"/>
                <a:gd name="T3" fmla="*/ 155 h 297"/>
                <a:gd name="T4" fmla="*/ 1149 w 1357"/>
                <a:gd name="T5" fmla="*/ 47 h 297"/>
                <a:gd name="T6" fmla="*/ 1051 w 1357"/>
                <a:gd name="T7" fmla="*/ 0 h 297"/>
                <a:gd name="T8" fmla="*/ 946 w 1357"/>
                <a:gd name="T9" fmla="*/ 18 h 297"/>
                <a:gd name="T10" fmla="*/ 846 w 1357"/>
                <a:gd name="T11" fmla="*/ 52 h 297"/>
                <a:gd name="T12" fmla="*/ 741 w 1357"/>
                <a:gd name="T13" fmla="*/ 28 h 297"/>
                <a:gd name="T14" fmla="*/ 642 w 1357"/>
                <a:gd name="T15" fmla="*/ 155 h 297"/>
                <a:gd name="T16" fmla="*/ 539 w 1357"/>
                <a:gd name="T17" fmla="*/ 163 h 297"/>
                <a:gd name="T18" fmla="*/ 434 w 1357"/>
                <a:gd name="T19" fmla="*/ 181 h 297"/>
                <a:gd name="T20" fmla="*/ 334 w 1357"/>
                <a:gd name="T21" fmla="*/ 134 h 297"/>
                <a:gd name="T22" fmla="*/ 231 w 1357"/>
                <a:gd name="T23" fmla="*/ 150 h 297"/>
                <a:gd name="T24" fmla="*/ 130 w 1357"/>
                <a:gd name="T25" fmla="*/ 190 h 297"/>
                <a:gd name="T26" fmla="*/ 28 w 1357"/>
                <a:gd name="T27" fmla="*/ 242 h 297"/>
                <a:gd name="T28" fmla="*/ 0 w 1357"/>
                <a:gd name="T2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7" h="297">
                  <a:moveTo>
                    <a:pt x="1357" y="32"/>
                  </a:moveTo>
                  <a:lnTo>
                    <a:pt x="1256" y="155"/>
                  </a:lnTo>
                  <a:lnTo>
                    <a:pt x="1149" y="47"/>
                  </a:lnTo>
                  <a:lnTo>
                    <a:pt x="1051" y="0"/>
                  </a:lnTo>
                  <a:lnTo>
                    <a:pt x="946" y="18"/>
                  </a:lnTo>
                  <a:lnTo>
                    <a:pt x="846" y="52"/>
                  </a:lnTo>
                  <a:lnTo>
                    <a:pt x="741" y="28"/>
                  </a:lnTo>
                  <a:lnTo>
                    <a:pt x="642" y="155"/>
                  </a:lnTo>
                  <a:lnTo>
                    <a:pt x="539" y="163"/>
                  </a:lnTo>
                  <a:lnTo>
                    <a:pt x="434" y="181"/>
                  </a:lnTo>
                  <a:lnTo>
                    <a:pt x="334" y="134"/>
                  </a:lnTo>
                  <a:lnTo>
                    <a:pt x="231" y="150"/>
                  </a:lnTo>
                  <a:lnTo>
                    <a:pt x="130" y="190"/>
                  </a:lnTo>
                  <a:lnTo>
                    <a:pt x="28" y="242"/>
                  </a:lnTo>
                  <a:lnTo>
                    <a:pt x="0" y="29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Freeform 12">
              <a:extLst>
                <a:ext uri="{FF2B5EF4-FFF2-40B4-BE49-F238E27FC236}">
                  <a16:creationId xmlns:a16="http://schemas.microsoft.com/office/drawing/2014/main" id="{9ADFBD12-C1A8-4735-AA39-D00089AC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3538538"/>
              <a:ext cx="1296988" cy="436562"/>
            </a:xfrm>
            <a:custGeom>
              <a:avLst/>
              <a:gdLst>
                <a:gd name="T0" fmla="*/ 512 w 817"/>
                <a:gd name="T1" fmla="*/ 264 h 275"/>
                <a:gd name="T2" fmla="*/ 610 w 817"/>
                <a:gd name="T3" fmla="*/ 135 h 275"/>
                <a:gd name="T4" fmla="*/ 715 w 817"/>
                <a:gd name="T5" fmla="*/ 275 h 275"/>
                <a:gd name="T6" fmla="*/ 817 w 817"/>
                <a:gd name="T7" fmla="*/ 150 h 275"/>
                <a:gd name="T8" fmla="*/ 714 w 817"/>
                <a:gd name="T9" fmla="*/ 120 h 275"/>
                <a:gd name="T10" fmla="*/ 610 w 817"/>
                <a:gd name="T11" fmla="*/ 102 h 275"/>
                <a:gd name="T12" fmla="*/ 512 w 817"/>
                <a:gd name="T13" fmla="*/ 165 h 275"/>
                <a:gd name="T14" fmla="*/ 409 w 817"/>
                <a:gd name="T15" fmla="*/ 94 h 275"/>
                <a:gd name="T16" fmla="*/ 308 w 817"/>
                <a:gd name="T17" fmla="*/ 169 h 275"/>
                <a:gd name="T18" fmla="*/ 202 w 817"/>
                <a:gd name="T19" fmla="*/ 0 h 275"/>
                <a:gd name="T20" fmla="*/ 101 w 817"/>
                <a:gd name="T21" fmla="*/ 160 h 275"/>
                <a:gd name="T22" fmla="*/ 0 w 817"/>
                <a:gd name="T23" fmla="*/ 14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7" h="275">
                  <a:moveTo>
                    <a:pt x="512" y="264"/>
                  </a:moveTo>
                  <a:lnTo>
                    <a:pt x="610" y="135"/>
                  </a:lnTo>
                  <a:lnTo>
                    <a:pt x="715" y="275"/>
                  </a:lnTo>
                  <a:lnTo>
                    <a:pt x="817" y="150"/>
                  </a:lnTo>
                  <a:lnTo>
                    <a:pt x="714" y="120"/>
                  </a:lnTo>
                  <a:lnTo>
                    <a:pt x="610" y="102"/>
                  </a:lnTo>
                  <a:lnTo>
                    <a:pt x="512" y="165"/>
                  </a:lnTo>
                  <a:lnTo>
                    <a:pt x="409" y="94"/>
                  </a:lnTo>
                  <a:lnTo>
                    <a:pt x="308" y="169"/>
                  </a:lnTo>
                  <a:lnTo>
                    <a:pt x="202" y="0"/>
                  </a:lnTo>
                  <a:lnTo>
                    <a:pt x="101" y="160"/>
                  </a:lnTo>
                  <a:lnTo>
                    <a:pt x="0" y="14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13">
              <a:extLst>
                <a:ext uri="{FF2B5EF4-FFF2-40B4-BE49-F238E27FC236}">
                  <a16:creationId xmlns:a16="http://schemas.microsoft.com/office/drawing/2014/main" id="{A2AEBEE8-8F9A-0978-2466-4B358648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651" y="3840163"/>
              <a:ext cx="485775" cy="196850"/>
            </a:xfrm>
            <a:custGeom>
              <a:avLst/>
              <a:gdLst>
                <a:gd name="T0" fmla="*/ 306 w 306"/>
                <a:gd name="T1" fmla="*/ 0 h 124"/>
                <a:gd name="T2" fmla="*/ 205 w 306"/>
                <a:gd name="T3" fmla="*/ 124 h 124"/>
                <a:gd name="T4" fmla="*/ 98 w 306"/>
                <a:gd name="T5" fmla="*/ 57 h 124"/>
                <a:gd name="T6" fmla="*/ 0 w 306"/>
                <a:gd name="T7" fmla="*/ 7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4">
                  <a:moveTo>
                    <a:pt x="306" y="0"/>
                  </a:moveTo>
                  <a:lnTo>
                    <a:pt x="205" y="124"/>
                  </a:lnTo>
                  <a:lnTo>
                    <a:pt x="98" y="57"/>
                  </a:lnTo>
                  <a:lnTo>
                    <a:pt x="0" y="7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Freeform 14">
              <a:extLst>
                <a:ext uri="{FF2B5EF4-FFF2-40B4-BE49-F238E27FC236}">
                  <a16:creationId xmlns:a16="http://schemas.microsoft.com/office/drawing/2014/main" id="{CFEC171F-7D1F-BBF0-171A-4D5B10E48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4389438"/>
              <a:ext cx="295275" cy="173037"/>
            </a:xfrm>
            <a:custGeom>
              <a:avLst/>
              <a:gdLst>
                <a:gd name="T0" fmla="*/ 0 w 186"/>
                <a:gd name="T1" fmla="*/ 0 h 109"/>
                <a:gd name="T2" fmla="*/ 82 w 186"/>
                <a:gd name="T3" fmla="*/ 3 h 109"/>
                <a:gd name="T4" fmla="*/ 186 w 186"/>
                <a:gd name="T5" fmla="*/ 109 h 109"/>
                <a:gd name="T6" fmla="*/ 85 w 186"/>
                <a:gd name="T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09">
                  <a:moveTo>
                    <a:pt x="0" y="0"/>
                  </a:moveTo>
                  <a:lnTo>
                    <a:pt x="82" y="3"/>
                  </a:lnTo>
                  <a:lnTo>
                    <a:pt x="186" y="109"/>
                  </a:lnTo>
                  <a:lnTo>
                    <a:pt x="85" y="10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Freeform 15">
              <a:extLst>
                <a:ext uri="{FF2B5EF4-FFF2-40B4-BE49-F238E27FC236}">
                  <a16:creationId xmlns:a16="http://schemas.microsoft.com/office/drawing/2014/main" id="{69144B4B-78DC-D65E-015F-A817A629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1" y="4038600"/>
              <a:ext cx="808038" cy="250825"/>
            </a:xfrm>
            <a:custGeom>
              <a:avLst/>
              <a:gdLst>
                <a:gd name="T0" fmla="*/ 0 w 509"/>
                <a:gd name="T1" fmla="*/ 29 h 158"/>
                <a:gd name="T2" fmla="*/ 106 w 509"/>
                <a:gd name="T3" fmla="*/ 0 h 158"/>
                <a:gd name="T4" fmla="*/ 208 w 509"/>
                <a:gd name="T5" fmla="*/ 111 h 158"/>
                <a:gd name="T6" fmla="*/ 306 w 509"/>
                <a:gd name="T7" fmla="*/ 158 h 158"/>
                <a:gd name="T8" fmla="*/ 411 w 509"/>
                <a:gd name="T9" fmla="*/ 149 h 158"/>
                <a:gd name="T10" fmla="*/ 509 w 509"/>
                <a:gd name="T11" fmla="*/ 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158">
                  <a:moveTo>
                    <a:pt x="0" y="29"/>
                  </a:moveTo>
                  <a:lnTo>
                    <a:pt x="106" y="0"/>
                  </a:lnTo>
                  <a:lnTo>
                    <a:pt x="208" y="111"/>
                  </a:lnTo>
                  <a:lnTo>
                    <a:pt x="306" y="158"/>
                  </a:lnTo>
                  <a:lnTo>
                    <a:pt x="411" y="149"/>
                  </a:lnTo>
                  <a:lnTo>
                    <a:pt x="509" y="5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Freeform 16">
              <a:extLst>
                <a:ext uri="{FF2B5EF4-FFF2-40B4-BE49-F238E27FC236}">
                  <a16:creationId xmlns:a16="http://schemas.microsoft.com/office/drawing/2014/main" id="{D78533F4-6069-7E6B-5015-45CB4B2A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538" y="4343400"/>
              <a:ext cx="74613" cy="57150"/>
            </a:xfrm>
            <a:custGeom>
              <a:avLst/>
              <a:gdLst>
                <a:gd name="T0" fmla="*/ 0 w 47"/>
                <a:gd name="T1" fmla="*/ 36 h 36"/>
                <a:gd name="T2" fmla="*/ 25 w 47"/>
                <a:gd name="T3" fmla="*/ 0 h 36"/>
                <a:gd name="T4" fmla="*/ 47 w 47"/>
                <a:gd name="T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6">
                  <a:moveTo>
                    <a:pt x="0" y="36"/>
                  </a:moveTo>
                  <a:lnTo>
                    <a:pt x="25" y="0"/>
                  </a:lnTo>
                  <a:lnTo>
                    <a:pt x="47" y="2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Freeform 17">
              <a:extLst>
                <a:ext uri="{FF2B5EF4-FFF2-40B4-BE49-F238E27FC236}">
                  <a16:creationId xmlns:a16="http://schemas.microsoft.com/office/drawing/2014/main" id="{362C383C-0DFF-5F83-8139-CB48C776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538" y="4386263"/>
              <a:ext cx="74613" cy="14287"/>
            </a:xfrm>
            <a:custGeom>
              <a:avLst/>
              <a:gdLst>
                <a:gd name="T0" fmla="*/ 0 w 47"/>
                <a:gd name="T1" fmla="*/ 9 h 9"/>
                <a:gd name="T2" fmla="*/ 25 w 47"/>
                <a:gd name="T3" fmla="*/ 0 h 9"/>
                <a:gd name="T4" fmla="*/ 47 w 47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9">
                  <a:moveTo>
                    <a:pt x="0" y="9"/>
                  </a:moveTo>
                  <a:lnTo>
                    <a:pt x="25" y="0"/>
                  </a:lnTo>
                  <a:lnTo>
                    <a:pt x="47" y="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Freeform 18">
              <a:extLst>
                <a:ext uri="{FF2B5EF4-FFF2-40B4-BE49-F238E27FC236}">
                  <a16:creationId xmlns:a16="http://schemas.microsoft.com/office/drawing/2014/main" id="{58AE4517-F003-9D34-D1C1-907D774D4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651" y="4471988"/>
              <a:ext cx="325438" cy="90487"/>
            </a:xfrm>
            <a:custGeom>
              <a:avLst/>
              <a:gdLst>
                <a:gd name="T0" fmla="*/ 205 w 205"/>
                <a:gd name="T1" fmla="*/ 57 h 57"/>
                <a:gd name="T2" fmla="*/ 98 w 205"/>
                <a:gd name="T3" fmla="*/ 0 h 57"/>
                <a:gd name="T4" fmla="*/ 0 w 20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5" h="57">
                  <a:moveTo>
                    <a:pt x="205" y="57"/>
                  </a:moveTo>
                  <a:lnTo>
                    <a:pt x="98" y="0"/>
                  </a:lnTo>
                  <a:lnTo>
                    <a:pt x="0" y="5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19">
              <a:extLst>
                <a:ext uri="{FF2B5EF4-FFF2-40B4-BE49-F238E27FC236}">
                  <a16:creationId xmlns:a16="http://schemas.microsoft.com/office/drawing/2014/main" id="{5C7C88DC-7521-6F5B-BDC2-8626E2721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9651" y="4562475"/>
              <a:ext cx="32543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20">
              <a:extLst>
                <a:ext uri="{FF2B5EF4-FFF2-40B4-BE49-F238E27FC236}">
                  <a16:creationId xmlns:a16="http://schemas.microsoft.com/office/drawing/2014/main" id="{82DD68CD-2C96-1C43-D9E9-AB36E2821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9651" y="4400550"/>
              <a:ext cx="115888" cy="161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21">
              <a:extLst>
                <a:ext uri="{FF2B5EF4-FFF2-40B4-BE49-F238E27FC236}">
                  <a16:creationId xmlns:a16="http://schemas.microsoft.com/office/drawing/2014/main" id="{49E876A6-8CEC-0836-6302-35637E252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0151" y="4389438"/>
              <a:ext cx="134938" cy="1730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22">
              <a:extLst>
                <a:ext uri="{FF2B5EF4-FFF2-40B4-BE49-F238E27FC236}">
                  <a16:creationId xmlns:a16="http://schemas.microsoft.com/office/drawing/2014/main" id="{4B055708-FAD0-2ACA-5273-1B8D0411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1" y="3957638"/>
              <a:ext cx="330200" cy="127000"/>
            </a:xfrm>
            <a:custGeom>
              <a:avLst/>
              <a:gdLst>
                <a:gd name="T0" fmla="*/ 208 w 208"/>
                <a:gd name="T1" fmla="*/ 0 h 80"/>
                <a:gd name="T2" fmla="*/ 105 w 208"/>
                <a:gd name="T3" fmla="*/ 27 h 80"/>
                <a:gd name="T4" fmla="*/ 0 w 20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80">
                  <a:moveTo>
                    <a:pt x="208" y="0"/>
                  </a:moveTo>
                  <a:lnTo>
                    <a:pt x="105" y="27"/>
                  </a:lnTo>
                  <a:lnTo>
                    <a:pt x="0" y="8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Freeform 23">
              <a:extLst>
                <a:ext uri="{FF2B5EF4-FFF2-40B4-BE49-F238E27FC236}">
                  <a16:creationId xmlns:a16="http://schemas.microsoft.com/office/drawing/2014/main" id="{FAC43E5A-8A51-4A4B-718B-AAF7D7EF1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3984625"/>
              <a:ext cx="1368425" cy="163512"/>
            </a:xfrm>
            <a:custGeom>
              <a:avLst/>
              <a:gdLst>
                <a:gd name="T0" fmla="*/ 0 w 862"/>
                <a:gd name="T1" fmla="*/ 13 h 103"/>
                <a:gd name="T2" fmla="*/ 46 w 862"/>
                <a:gd name="T3" fmla="*/ 103 h 103"/>
                <a:gd name="T4" fmla="*/ 152 w 862"/>
                <a:gd name="T5" fmla="*/ 52 h 103"/>
                <a:gd name="T6" fmla="*/ 251 w 862"/>
                <a:gd name="T7" fmla="*/ 63 h 103"/>
                <a:gd name="T8" fmla="*/ 353 w 862"/>
                <a:gd name="T9" fmla="*/ 47 h 103"/>
                <a:gd name="T10" fmla="*/ 455 w 862"/>
                <a:gd name="T11" fmla="*/ 79 h 103"/>
                <a:gd name="T12" fmla="*/ 558 w 862"/>
                <a:gd name="T13" fmla="*/ 46 h 103"/>
                <a:gd name="T14" fmla="*/ 658 w 862"/>
                <a:gd name="T15" fmla="*/ 78 h 103"/>
                <a:gd name="T16" fmla="*/ 760 w 862"/>
                <a:gd name="T17" fmla="*/ 0 h 103"/>
                <a:gd name="T18" fmla="*/ 862 w 862"/>
                <a:gd name="T19" fmla="*/ 6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2" h="103">
                  <a:moveTo>
                    <a:pt x="0" y="13"/>
                  </a:moveTo>
                  <a:lnTo>
                    <a:pt x="46" y="103"/>
                  </a:lnTo>
                  <a:lnTo>
                    <a:pt x="152" y="52"/>
                  </a:lnTo>
                  <a:lnTo>
                    <a:pt x="251" y="63"/>
                  </a:lnTo>
                  <a:lnTo>
                    <a:pt x="353" y="47"/>
                  </a:lnTo>
                  <a:lnTo>
                    <a:pt x="455" y="79"/>
                  </a:lnTo>
                  <a:lnTo>
                    <a:pt x="558" y="46"/>
                  </a:lnTo>
                  <a:lnTo>
                    <a:pt x="658" y="78"/>
                  </a:lnTo>
                  <a:lnTo>
                    <a:pt x="760" y="0"/>
                  </a:lnTo>
                  <a:lnTo>
                    <a:pt x="862" y="63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Freeform 24">
              <a:extLst>
                <a:ext uri="{FF2B5EF4-FFF2-40B4-BE49-F238E27FC236}">
                  <a16:creationId xmlns:a16="http://schemas.microsoft.com/office/drawing/2014/main" id="{7E9241C8-8E5A-5335-1FD6-083B8A88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4246563"/>
              <a:ext cx="303213" cy="182562"/>
            </a:xfrm>
            <a:custGeom>
              <a:avLst/>
              <a:gdLst>
                <a:gd name="T0" fmla="*/ 0 w 191"/>
                <a:gd name="T1" fmla="*/ 106 h 115"/>
                <a:gd name="T2" fmla="*/ 20 w 191"/>
                <a:gd name="T3" fmla="*/ 95 h 115"/>
                <a:gd name="T4" fmla="*/ 123 w 191"/>
                <a:gd name="T5" fmla="*/ 0 h 115"/>
                <a:gd name="T6" fmla="*/ 191 w 191"/>
                <a:gd name="T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115">
                  <a:moveTo>
                    <a:pt x="0" y="106"/>
                  </a:moveTo>
                  <a:lnTo>
                    <a:pt x="20" y="95"/>
                  </a:lnTo>
                  <a:lnTo>
                    <a:pt x="123" y="0"/>
                  </a:lnTo>
                  <a:lnTo>
                    <a:pt x="191" y="11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Freeform 25">
              <a:extLst>
                <a:ext uri="{FF2B5EF4-FFF2-40B4-BE49-F238E27FC236}">
                  <a16:creationId xmlns:a16="http://schemas.microsoft.com/office/drawing/2014/main" id="{DE9B09E7-52E2-FC94-30A0-C68133EA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4414838"/>
              <a:ext cx="100013" cy="36512"/>
            </a:xfrm>
            <a:custGeom>
              <a:avLst/>
              <a:gdLst>
                <a:gd name="T0" fmla="*/ 0 w 63"/>
                <a:gd name="T1" fmla="*/ 0 h 23"/>
                <a:gd name="T2" fmla="*/ 23 w 63"/>
                <a:gd name="T3" fmla="*/ 5 h 23"/>
                <a:gd name="T4" fmla="*/ 63 w 6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23">
                  <a:moveTo>
                    <a:pt x="0" y="0"/>
                  </a:moveTo>
                  <a:lnTo>
                    <a:pt x="23" y="5"/>
                  </a:lnTo>
                  <a:lnTo>
                    <a:pt x="63" y="23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26">
              <a:extLst>
                <a:ext uri="{FF2B5EF4-FFF2-40B4-BE49-F238E27FC236}">
                  <a16:creationId xmlns:a16="http://schemas.microsoft.com/office/drawing/2014/main" id="{917BB87D-6776-F769-77D7-7B0B46DE0B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4013" y="4451350"/>
              <a:ext cx="73025" cy="1016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27">
              <a:extLst>
                <a:ext uri="{FF2B5EF4-FFF2-40B4-BE49-F238E27FC236}">
                  <a16:creationId xmlns:a16="http://schemas.microsoft.com/office/drawing/2014/main" id="{21B30B96-1691-4658-349A-41710BA43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2288" y="4510088"/>
              <a:ext cx="4286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28">
              <a:extLst>
                <a:ext uri="{FF2B5EF4-FFF2-40B4-BE49-F238E27FC236}">
                  <a16:creationId xmlns:a16="http://schemas.microsoft.com/office/drawing/2014/main" id="{E7962D72-607C-353F-AE44-D1D158983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5151" y="4452938"/>
              <a:ext cx="46038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Freeform 29">
              <a:extLst>
                <a:ext uri="{FF2B5EF4-FFF2-40B4-BE49-F238E27FC236}">
                  <a16:creationId xmlns:a16="http://schemas.microsoft.com/office/drawing/2014/main" id="{15092474-AAE7-618E-D2BC-F53B78A8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4324350"/>
              <a:ext cx="184150" cy="128587"/>
            </a:xfrm>
            <a:custGeom>
              <a:avLst/>
              <a:gdLst>
                <a:gd name="T0" fmla="*/ 0 w 116"/>
                <a:gd name="T1" fmla="*/ 80 h 81"/>
                <a:gd name="T2" fmla="*/ 57 w 116"/>
                <a:gd name="T3" fmla="*/ 0 h 81"/>
                <a:gd name="T4" fmla="*/ 116 w 116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81">
                  <a:moveTo>
                    <a:pt x="0" y="80"/>
                  </a:moveTo>
                  <a:lnTo>
                    <a:pt x="57" y="0"/>
                  </a:lnTo>
                  <a:lnTo>
                    <a:pt x="116" y="8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30">
              <a:extLst>
                <a:ext uri="{FF2B5EF4-FFF2-40B4-BE49-F238E27FC236}">
                  <a16:creationId xmlns:a16="http://schemas.microsoft.com/office/drawing/2014/main" id="{25A7086F-4F53-ED3C-23C6-C0E31B04F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7038" y="4451350"/>
              <a:ext cx="138113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Line 31">
              <a:extLst>
                <a:ext uri="{FF2B5EF4-FFF2-40B4-BE49-F238E27FC236}">
                  <a16:creationId xmlns:a16="http://schemas.microsoft.com/office/drawing/2014/main" id="{2FCE369E-C17D-C493-086B-0637381B7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4213" y="4557713"/>
              <a:ext cx="3175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32">
              <a:extLst>
                <a:ext uri="{FF2B5EF4-FFF2-40B4-BE49-F238E27FC236}">
                  <a16:creationId xmlns:a16="http://schemas.microsoft.com/office/drawing/2014/main" id="{9E3DAA11-E197-218A-B273-D9695C317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7388" y="4525963"/>
              <a:ext cx="20638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Freeform 33">
              <a:extLst>
                <a:ext uri="{FF2B5EF4-FFF2-40B4-BE49-F238E27FC236}">
                  <a16:creationId xmlns:a16="http://schemas.microsoft.com/office/drawing/2014/main" id="{C293C563-C626-A2F6-B979-AA8D5857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429125"/>
              <a:ext cx="77788" cy="96837"/>
            </a:xfrm>
            <a:custGeom>
              <a:avLst/>
              <a:gdLst>
                <a:gd name="T0" fmla="*/ 0 w 49"/>
                <a:gd name="T1" fmla="*/ 0 h 61"/>
                <a:gd name="T2" fmla="*/ 35 w 49"/>
                <a:gd name="T3" fmla="*/ 57 h 61"/>
                <a:gd name="T4" fmla="*/ 49 w 49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61">
                  <a:moveTo>
                    <a:pt x="0" y="0"/>
                  </a:moveTo>
                  <a:lnTo>
                    <a:pt x="35" y="57"/>
                  </a:lnTo>
                  <a:lnTo>
                    <a:pt x="49" y="6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34">
              <a:extLst>
                <a:ext uri="{FF2B5EF4-FFF2-40B4-BE49-F238E27FC236}">
                  <a16:creationId xmlns:a16="http://schemas.microsoft.com/office/drawing/2014/main" id="{794F69FA-656F-4D61-22D6-5CD36B19A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8026" y="4456113"/>
              <a:ext cx="44450" cy="698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Freeform 35">
              <a:extLst>
                <a:ext uri="{FF2B5EF4-FFF2-40B4-BE49-F238E27FC236}">
                  <a16:creationId xmlns:a16="http://schemas.microsoft.com/office/drawing/2014/main" id="{FAC96A3D-44B3-6211-D733-903896D1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370388"/>
              <a:ext cx="122238" cy="85725"/>
            </a:xfrm>
            <a:custGeom>
              <a:avLst/>
              <a:gdLst>
                <a:gd name="T0" fmla="*/ 77 w 77"/>
                <a:gd name="T1" fmla="*/ 54 h 54"/>
                <a:gd name="T2" fmla="*/ 30 w 77"/>
                <a:gd name="T3" fmla="*/ 0 h 54"/>
                <a:gd name="T4" fmla="*/ 0 w 77"/>
                <a:gd name="T5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4">
                  <a:moveTo>
                    <a:pt x="77" y="54"/>
                  </a:moveTo>
                  <a:lnTo>
                    <a:pt x="30" y="0"/>
                  </a:lnTo>
                  <a:lnTo>
                    <a:pt x="0" y="3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Line 36">
              <a:extLst>
                <a:ext uri="{FF2B5EF4-FFF2-40B4-BE49-F238E27FC236}">
                  <a16:creationId xmlns:a16="http://schemas.microsoft.com/office/drawing/2014/main" id="{941B0E02-E38D-2C55-F8DC-0754197F75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4213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37">
              <a:extLst>
                <a:ext uri="{FF2B5EF4-FFF2-40B4-BE49-F238E27FC236}">
                  <a16:creationId xmlns:a16="http://schemas.microsoft.com/office/drawing/2014/main" id="{BAB88972-71BF-BD4D-7A52-EE89F775E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92476" y="4456113"/>
              <a:ext cx="93663" cy="1063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38">
              <a:extLst>
                <a:ext uri="{FF2B5EF4-FFF2-40B4-BE49-F238E27FC236}">
                  <a16:creationId xmlns:a16="http://schemas.microsoft.com/office/drawing/2014/main" id="{0127D932-67CA-6803-5E61-916AF1E61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8026" y="4525963"/>
              <a:ext cx="1381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Freeform 39">
              <a:extLst>
                <a:ext uri="{FF2B5EF4-FFF2-40B4-BE49-F238E27FC236}">
                  <a16:creationId xmlns:a16="http://schemas.microsoft.com/office/drawing/2014/main" id="{D88F565A-0115-E44A-1A8A-38309FDF3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305300"/>
              <a:ext cx="373063" cy="150812"/>
            </a:xfrm>
            <a:custGeom>
              <a:avLst/>
              <a:gdLst>
                <a:gd name="T0" fmla="*/ 0 w 235"/>
                <a:gd name="T1" fmla="*/ 95 h 95"/>
                <a:gd name="T2" fmla="*/ 60 w 235"/>
                <a:gd name="T3" fmla="*/ 0 h 95"/>
                <a:gd name="T4" fmla="*/ 157 w 235"/>
                <a:gd name="T5" fmla="*/ 87 h 95"/>
                <a:gd name="T6" fmla="*/ 235 w 235"/>
                <a:gd name="T7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95">
                  <a:moveTo>
                    <a:pt x="0" y="95"/>
                  </a:moveTo>
                  <a:lnTo>
                    <a:pt x="60" y="0"/>
                  </a:lnTo>
                  <a:lnTo>
                    <a:pt x="157" y="87"/>
                  </a:lnTo>
                  <a:lnTo>
                    <a:pt x="235" y="6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Freeform 40">
              <a:extLst>
                <a:ext uri="{FF2B5EF4-FFF2-40B4-BE49-F238E27FC236}">
                  <a16:creationId xmlns:a16="http://schemas.microsoft.com/office/drawing/2014/main" id="{6871307B-8526-45DB-234C-6CD4738F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3760788"/>
              <a:ext cx="812800" cy="196850"/>
            </a:xfrm>
            <a:custGeom>
              <a:avLst/>
              <a:gdLst>
                <a:gd name="T0" fmla="*/ 512 w 512"/>
                <a:gd name="T1" fmla="*/ 124 h 124"/>
                <a:gd name="T2" fmla="*/ 407 w 512"/>
                <a:gd name="T3" fmla="*/ 67 h 124"/>
                <a:gd name="T4" fmla="*/ 101 w 512"/>
                <a:gd name="T5" fmla="*/ 67 h 124"/>
                <a:gd name="T6" fmla="*/ 0 w 512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2" h="124">
                  <a:moveTo>
                    <a:pt x="512" y="124"/>
                  </a:moveTo>
                  <a:lnTo>
                    <a:pt x="407" y="67"/>
                  </a:lnTo>
                  <a:lnTo>
                    <a:pt x="101" y="6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Freeform 41">
              <a:extLst>
                <a:ext uri="{FF2B5EF4-FFF2-40B4-BE49-F238E27FC236}">
                  <a16:creationId xmlns:a16="http://schemas.microsoft.com/office/drawing/2014/main" id="{EFBE38B2-A10F-D8DD-F8C2-1CC14501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488" y="4084638"/>
              <a:ext cx="715963" cy="207962"/>
            </a:xfrm>
            <a:custGeom>
              <a:avLst/>
              <a:gdLst>
                <a:gd name="T0" fmla="*/ 451 w 451"/>
                <a:gd name="T1" fmla="*/ 0 h 131"/>
                <a:gd name="T2" fmla="*/ 349 w 451"/>
                <a:gd name="T3" fmla="*/ 49 h 131"/>
                <a:gd name="T4" fmla="*/ 249 w 451"/>
                <a:gd name="T5" fmla="*/ 87 h 131"/>
                <a:gd name="T6" fmla="*/ 147 w 451"/>
                <a:gd name="T7" fmla="*/ 87 h 131"/>
                <a:gd name="T8" fmla="*/ 46 w 451"/>
                <a:gd name="T9" fmla="*/ 98 h 131"/>
                <a:gd name="T10" fmla="*/ 0 w 451"/>
                <a:gd name="T1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131">
                  <a:moveTo>
                    <a:pt x="451" y="0"/>
                  </a:moveTo>
                  <a:lnTo>
                    <a:pt x="349" y="49"/>
                  </a:lnTo>
                  <a:lnTo>
                    <a:pt x="249" y="87"/>
                  </a:lnTo>
                  <a:lnTo>
                    <a:pt x="147" y="87"/>
                  </a:lnTo>
                  <a:lnTo>
                    <a:pt x="46" y="98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42">
              <a:extLst>
                <a:ext uri="{FF2B5EF4-FFF2-40B4-BE49-F238E27FC236}">
                  <a16:creationId xmlns:a16="http://schemas.microsoft.com/office/drawing/2014/main" id="{E9364B16-5147-0583-CFE6-BC64315A5D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51188" y="4452938"/>
              <a:ext cx="76200" cy="1047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43">
              <a:extLst>
                <a:ext uri="{FF2B5EF4-FFF2-40B4-BE49-F238E27FC236}">
                  <a16:creationId xmlns:a16="http://schemas.microsoft.com/office/drawing/2014/main" id="{672260BB-CF99-BF57-BA50-0E4DD50500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1188" y="4429125"/>
              <a:ext cx="19050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44">
              <a:extLst>
                <a:ext uri="{FF2B5EF4-FFF2-40B4-BE49-F238E27FC236}">
                  <a16:creationId xmlns:a16="http://schemas.microsoft.com/office/drawing/2014/main" id="{353A7E6B-67AE-0A36-AB3D-A7EDBC903A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2288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Line 45">
              <a:extLst>
                <a:ext uri="{FF2B5EF4-FFF2-40B4-BE49-F238E27FC236}">
                  <a16:creationId xmlns:a16="http://schemas.microsoft.com/office/drawing/2014/main" id="{88A0311A-CB44-2AB6-99C6-DFE01576E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4510088"/>
              <a:ext cx="11906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46">
              <a:extLst>
                <a:ext uri="{FF2B5EF4-FFF2-40B4-BE49-F238E27FC236}">
                  <a16:creationId xmlns:a16="http://schemas.microsoft.com/office/drawing/2014/main" id="{7016B6E4-F117-C306-249F-44CB25426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6138" y="4562475"/>
              <a:ext cx="163513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Freeform 47">
              <a:extLst>
                <a:ext uri="{FF2B5EF4-FFF2-40B4-BE49-F238E27FC236}">
                  <a16:creationId xmlns:a16="http://schemas.microsoft.com/office/drawing/2014/main" id="{5F6782D1-D29D-6B78-4890-47C4CE9E0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51263"/>
              <a:ext cx="588963" cy="123825"/>
            </a:xfrm>
            <a:custGeom>
              <a:avLst/>
              <a:gdLst>
                <a:gd name="T0" fmla="*/ 371 w 371"/>
                <a:gd name="T1" fmla="*/ 6 h 78"/>
                <a:gd name="T2" fmla="*/ 269 w 371"/>
                <a:gd name="T3" fmla="*/ 0 h 78"/>
                <a:gd name="T4" fmla="*/ 166 w 371"/>
                <a:gd name="T5" fmla="*/ 16 h 78"/>
                <a:gd name="T6" fmla="*/ 68 w 371"/>
                <a:gd name="T7" fmla="*/ 69 h 78"/>
                <a:gd name="T8" fmla="*/ 0 w 37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78">
                  <a:moveTo>
                    <a:pt x="371" y="6"/>
                  </a:moveTo>
                  <a:lnTo>
                    <a:pt x="269" y="0"/>
                  </a:lnTo>
                  <a:lnTo>
                    <a:pt x="166" y="16"/>
                  </a:lnTo>
                  <a:lnTo>
                    <a:pt x="68" y="69"/>
                  </a:lnTo>
                  <a:lnTo>
                    <a:pt x="0" y="7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Freeform 48">
              <a:extLst>
                <a:ext uri="{FF2B5EF4-FFF2-40B4-BE49-F238E27FC236}">
                  <a16:creationId xmlns:a16="http://schemas.microsoft.com/office/drawing/2014/main" id="{CA2B5988-9387-A7FF-4883-D7596ED0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60788"/>
              <a:ext cx="588963" cy="174625"/>
            </a:xfrm>
            <a:custGeom>
              <a:avLst/>
              <a:gdLst>
                <a:gd name="T0" fmla="*/ 0 w 371"/>
                <a:gd name="T1" fmla="*/ 72 h 110"/>
                <a:gd name="T2" fmla="*/ 65 w 371"/>
                <a:gd name="T3" fmla="*/ 110 h 110"/>
                <a:gd name="T4" fmla="*/ 166 w 371"/>
                <a:gd name="T5" fmla="*/ 32 h 110"/>
                <a:gd name="T6" fmla="*/ 270 w 371"/>
                <a:gd name="T7" fmla="*/ 29 h 110"/>
                <a:gd name="T8" fmla="*/ 371 w 371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110">
                  <a:moveTo>
                    <a:pt x="0" y="72"/>
                  </a:moveTo>
                  <a:lnTo>
                    <a:pt x="65" y="110"/>
                  </a:lnTo>
                  <a:lnTo>
                    <a:pt x="166" y="32"/>
                  </a:lnTo>
                  <a:lnTo>
                    <a:pt x="270" y="29"/>
                  </a:lnTo>
                  <a:lnTo>
                    <a:pt x="371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Freeform 49">
              <a:extLst>
                <a:ext uri="{FF2B5EF4-FFF2-40B4-BE49-F238E27FC236}">
                  <a16:creationId xmlns:a16="http://schemas.microsoft.com/office/drawing/2014/main" id="{B0906102-12C4-0D2C-5D19-C8CD4661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3808413"/>
              <a:ext cx="296863" cy="196850"/>
            </a:xfrm>
            <a:custGeom>
              <a:avLst/>
              <a:gdLst>
                <a:gd name="T0" fmla="*/ 187 w 187"/>
                <a:gd name="T1" fmla="*/ 42 h 124"/>
                <a:gd name="T2" fmla="*/ 150 w 187"/>
                <a:gd name="T3" fmla="*/ 46 h 124"/>
                <a:gd name="T4" fmla="*/ 48 w 187"/>
                <a:gd name="T5" fmla="*/ 0 h 124"/>
                <a:gd name="T6" fmla="*/ 0 w 187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24">
                  <a:moveTo>
                    <a:pt x="187" y="42"/>
                  </a:moveTo>
                  <a:lnTo>
                    <a:pt x="150" y="46"/>
                  </a:lnTo>
                  <a:lnTo>
                    <a:pt x="48" y="0"/>
                  </a:lnTo>
                  <a:lnTo>
                    <a:pt x="0" y="12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50">
              <a:extLst>
                <a:ext uri="{FF2B5EF4-FFF2-40B4-BE49-F238E27FC236}">
                  <a16:creationId xmlns:a16="http://schemas.microsoft.com/office/drawing/2014/main" id="{BC651C65-598E-DA2E-9F15-F8E5B715D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9488" y="4324350"/>
              <a:ext cx="42863" cy="254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51">
              <a:extLst>
                <a:ext uri="{FF2B5EF4-FFF2-40B4-BE49-F238E27FC236}">
                  <a16:creationId xmlns:a16="http://schemas.microsoft.com/office/drawing/2014/main" id="{0CB6BAC9-D0E0-3104-8FAB-1122FF853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9488" y="4249738"/>
              <a:ext cx="0" cy="746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52">
              <a:extLst>
                <a:ext uri="{FF2B5EF4-FFF2-40B4-BE49-F238E27FC236}">
                  <a16:creationId xmlns:a16="http://schemas.microsoft.com/office/drawing/2014/main" id="{D05D1F14-04E7-6126-7049-0CDC4D4CC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92351" y="4292600"/>
              <a:ext cx="3175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53">
              <a:extLst>
                <a:ext uri="{FF2B5EF4-FFF2-40B4-BE49-F238E27FC236}">
                  <a16:creationId xmlns:a16="http://schemas.microsoft.com/office/drawing/2014/main" id="{1AB6A04C-4191-05B5-4C3D-33DBE0FA8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49488" y="4249738"/>
              <a:ext cx="74613" cy="428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54">
              <a:extLst>
                <a:ext uri="{FF2B5EF4-FFF2-40B4-BE49-F238E27FC236}">
                  <a16:creationId xmlns:a16="http://schemas.microsoft.com/office/drawing/2014/main" id="{19B9A667-51BD-3622-D6D3-ED142587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6" y="4260850"/>
              <a:ext cx="234950" cy="20637"/>
            </a:xfrm>
            <a:custGeom>
              <a:avLst/>
              <a:gdLst>
                <a:gd name="T0" fmla="*/ 148 w 148"/>
                <a:gd name="T1" fmla="*/ 0 h 13"/>
                <a:gd name="T2" fmla="*/ 80 w 148"/>
                <a:gd name="T3" fmla="*/ 13 h 13"/>
                <a:gd name="T4" fmla="*/ 0 w 148"/>
                <a:gd name="T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13">
                  <a:moveTo>
                    <a:pt x="148" y="0"/>
                  </a:moveTo>
                  <a:lnTo>
                    <a:pt x="80" y="13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Freeform 55">
              <a:extLst>
                <a:ext uri="{FF2B5EF4-FFF2-40B4-BE49-F238E27FC236}">
                  <a16:creationId xmlns:a16="http://schemas.microsoft.com/office/drawing/2014/main" id="{C0F06FC1-98A2-B50C-FBEC-624160528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1" y="4349750"/>
              <a:ext cx="203200" cy="212725"/>
            </a:xfrm>
            <a:custGeom>
              <a:avLst/>
              <a:gdLst>
                <a:gd name="T0" fmla="*/ 0 w 128"/>
                <a:gd name="T1" fmla="*/ 134 h 134"/>
                <a:gd name="T2" fmla="*/ 101 w 128"/>
                <a:gd name="T3" fmla="*/ 50 h 134"/>
                <a:gd name="T4" fmla="*/ 128 w 128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134">
                  <a:moveTo>
                    <a:pt x="0" y="134"/>
                  </a:moveTo>
                  <a:lnTo>
                    <a:pt x="101" y="50"/>
                  </a:lnTo>
                  <a:lnTo>
                    <a:pt x="128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56">
              <a:extLst>
                <a:ext uri="{FF2B5EF4-FFF2-40B4-BE49-F238E27FC236}">
                  <a16:creationId xmlns:a16="http://schemas.microsoft.com/office/drawing/2014/main" id="{4683742B-37E4-E9C6-9AC6-D0059BD5AC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0276" y="4260850"/>
              <a:ext cx="49213" cy="635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57">
              <a:extLst>
                <a:ext uri="{FF2B5EF4-FFF2-40B4-BE49-F238E27FC236}">
                  <a16:creationId xmlns:a16="http://schemas.microsoft.com/office/drawing/2014/main" id="{7F4D3E56-444D-9A0A-B9FB-29D7428E3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0276" y="4249738"/>
              <a:ext cx="49213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58">
              <a:extLst>
                <a:ext uri="{FF2B5EF4-FFF2-40B4-BE49-F238E27FC236}">
                  <a16:creationId xmlns:a16="http://schemas.microsoft.com/office/drawing/2014/main" id="{01535B3A-7F0F-63AF-BE91-0953B2833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3488" y="4292600"/>
              <a:ext cx="73025" cy="1270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Freeform 59">
              <a:extLst>
                <a:ext uri="{FF2B5EF4-FFF2-40B4-BE49-F238E27FC236}">
                  <a16:creationId xmlns:a16="http://schemas.microsoft.com/office/drawing/2014/main" id="{0BFBD1F7-2600-53EA-745E-8205C71C1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101" y="4292600"/>
              <a:ext cx="179388" cy="55562"/>
            </a:xfrm>
            <a:custGeom>
              <a:avLst/>
              <a:gdLst>
                <a:gd name="T0" fmla="*/ 113 w 113"/>
                <a:gd name="T1" fmla="*/ 0 h 35"/>
                <a:gd name="T2" fmla="*/ 61 w 113"/>
                <a:gd name="T3" fmla="*/ 35 h 35"/>
                <a:gd name="T4" fmla="*/ 0 w 113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35">
                  <a:moveTo>
                    <a:pt x="113" y="0"/>
                  </a:moveTo>
                  <a:lnTo>
                    <a:pt x="61" y="3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60">
              <a:extLst>
                <a:ext uri="{FF2B5EF4-FFF2-40B4-BE49-F238E27FC236}">
                  <a16:creationId xmlns:a16="http://schemas.microsoft.com/office/drawing/2014/main" id="{F6778EE8-E31E-D1B0-6076-39F0C9AAE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838" y="4467225"/>
              <a:ext cx="66675" cy="381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61">
              <a:extLst>
                <a:ext uri="{FF2B5EF4-FFF2-40B4-BE49-F238E27FC236}">
                  <a16:creationId xmlns:a16="http://schemas.microsoft.com/office/drawing/2014/main" id="{7574BF8C-76F1-7C70-9F34-6221185E84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93963" y="4491038"/>
              <a:ext cx="15875" cy="142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62">
              <a:extLst>
                <a:ext uri="{FF2B5EF4-FFF2-40B4-BE49-F238E27FC236}">
                  <a16:creationId xmlns:a16="http://schemas.microsoft.com/office/drawing/2014/main" id="{E9823E98-E381-2664-DD18-4AEF5366C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3001" y="4562475"/>
              <a:ext cx="158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Line 63">
              <a:extLst>
                <a:ext uri="{FF2B5EF4-FFF2-40B4-BE49-F238E27FC236}">
                  <a16:creationId xmlns:a16="http://schemas.microsoft.com/office/drawing/2014/main" id="{BCB55673-B987-B215-9C38-6564B4CF3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3001" y="4562475"/>
              <a:ext cx="158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64">
              <a:extLst>
                <a:ext uri="{FF2B5EF4-FFF2-40B4-BE49-F238E27FC236}">
                  <a16:creationId xmlns:a16="http://schemas.microsoft.com/office/drawing/2014/main" id="{B48D16B8-75C8-FFBD-1758-DAD25DBCC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14588" y="4505325"/>
              <a:ext cx="9525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65">
              <a:extLst>
                <a:ext uri="{FF2B5EF4-FFF2-40B4-BE49-F238E27FC236}">
                  <a16:creationId xmlns:a16="http://schemas.microsoft.com/office/drawing/2014/main" id="{C04E0043-AA20-0F28-A79B-00A4D5C6DC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4588" y="4491038"/>
              <a:ext cx="79375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66">
              <a:extLst>
                <a:ext uri="{FF2B5EF4-FFF2-40B4-BE49-F238E27FC236}">
                  <a16:creationId xmlns:a16="http://schemas.microsoft.com/office/drawing/2014/main" id="{EF6D8206-57BA-F54D-9B97-1FB548699B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3001" y="4562475"/>
              <a:ext cx="160338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67">
              <a:extLst>
                <a:ext uri="{FF2B5EF4-FFF2-40B4-BE49-F238E27FC236}">
                  <a16:creationId xmlns:a16="http://schemas.microsoft.com/office/drawing/2014/main" id="{61BED31C-4047-3748-B67C-A19733AB3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09838" y="4505325"/>
              <a:ext cx="63500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Freeform 68">
              <a:extLst>
                <a:ext uri="{FF2B5EF4-FFF2-40B4-BE49-F238E27FC236}">
                  <a16:creationId xmlns:a16="http://schemas.microsoft.com/office/drawing/2014/main" id="{B2729DE8-2E2C-1AF2-B76D-4979E660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351" y="4349750"/>
              <a:ext cx="201613" cy="141287"/>
            </a:xfrm>
            <a:custGeom>
              <a:avLst/>
              <a:gdLst>
                <a:gd name="T0" fmla="*/ 127 w 127"/>
                <a:gd name="T1" fmla="*/ 89 h 89"/>
                <a:gd name="T2" fmla="*/ 74 w 127"/>
                <a:gd name="T3" fmla="*/ 45 h 89"/>
                <a:gd name="T4" fmla="*/ 0 w 12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89">
                  <a:moveTo>
                    <a:pt x="127" y="89"/>
                  </a:moveTo>
                  <a:lnTo>
                    <a:pt x="74" y="45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69">
              <a:extLst>
                <a:ext uri="{FF2B5EF4-FFF2-40B4-BE49-F238E27FC236}">
                  <a16:creationId xmlns:a16="http://schemas.microsoft.com/office/drawing/2014/main" id="{9F166FE1-2F10-DBA9-C9D5-A943FBA9B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3338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70">
              <a:extLst>
                <a:ext uri="{FF2B5EF4-FFF2-40B4-BE49-F238E27FC236}">
                  <a16:creationId xmlns:a16="http://schemas.microsoft.com/office/drawing/2014/main" id="{EDD7F5B5-3897-A8EB-F53E-4E3113F994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93963" y="4419600"/>
              <a:ext cx="82550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71">
              <a:extLst>
                <a:ext uri="{FF2B5EF4-FFF2-40B4-BE49-F238E27FC236}">
                  <a16:creationId xmlns:a16="http://schemas.microsoft.com/office/drawing/2014/main" id="{C0A97A8F-8922-90EB-29CB-2161C9EAF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76513" y="4467225"/>
              <a:ext cx="158750" cy="952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Line 72">
              <a:extLst>
                <a:ext uri="{FF2B5EF4-FFF2-40B4-BE49-F238E27FC236}">
                  <a16:creationId xmlns:a16="http://schemas.microsoft.com/office/drawing/2014/main" id="{FBF81535-27C1-A78B-D789-B7CE2B2742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6513" y="4419600"/>
              <a:ext cx="0" cy="476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Freeform 73">
              <a:extLst>
                <a:ext uri="{FF2B5EF4-FFF2-40B4-BE49-F238E27FC236}">
                  <a16:creationId xmlns:a16="http://schemas.microsoft.com/office/drawing/2014/main" id="{0CD15CBC-A4E2-9FE2-DA61-72C0BF09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389438"/>
              <a:ext cx="290513" cy="30162"/>
            </a:xfrm>
            <a:custGeom>
              <a:avLst/>
              <a:gdLst>
                <a:gd name="T0" fmla="*/ 0 w 183"/>
                <a:gd name="T1" fmla="*/ 19 h 19"/>
                <a:gd name="T2" fmla="*/ 103 w 183"/>
                <a:gd name="T3" fmla="*/ 0 h 19"/>
                <a:gd name="T4" fmla="*/ 183 w 183"/>
                <a:gd name="T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19">
                  <a:moveTo>
                    <a:pt x="0" y="19"/>
                  </a:moveTo>
                  <a:lnTo>
                    <a:pt x="103" y="0"/>
                  </a:lnTo>
                  <a:lnTo>
                    <a:pt x="183" y="1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Freeform 74">
              <a:extLst>
                <a:ext uri="{FF2B5EF4-FFF2-40B4-BE49-F238E27FC236}">
                  <a16:creationId xmlns:a16="http://schemas.microsoft.com/office/drawing/2014/main" id="{52914B02-D061-A724-C9E7-7D800502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414838"/>
              <a:ext cx="290513" cy="73025"/>
            </a:xfrm>
            <a:custGeom>
              <a:avLst/>
              <a:gdLst>
                <a:gd name="T0" fmla="*/ 0 w 183"/>
                <a:gd name="T1" fmla="*/ 3 h 46"/>
                <a:gd name="T2" fmla="*/ 100 w 183"/>
                <a:gd name="T3" fmla="*/ 46 h 46"/>
                <a:gd name="T4" fmla="*/ 183 w 183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46">
                  <a:moveTo>
                    <a:pt x="0" y="3"/>
                  </a:moveTo>
                  <a:lnTo>
                    <a:pt x="100" y="46"/>
                  </a:lnTo>
                  <a:lnTo>
                    <a:pt x="183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Freeform 75">
              <a:extLst>
                <a:ext uri="{FF2B5EF4-FFF2-40B4-BE49-F238E27FC236}">
                  <a16:creationId xmlns:a16="http://schemas.microsoft.com/office/drawing/2014/main" id="{04853739-91D5-3469-8287-631AB581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6" y="4121150"/>
              <a:ext cx="234950" cy="150812"/>
            </a:xfrm>
            <a:custGeom>
              <a:avLst/>
              <a:gdLst>
                <a:gd name="T0" fmla="*/ 0 w 148"/>
                <a:gd name="T1" fmla="*/ 95 h 95"/>
                <a:gd name="T2" fmla="*/ 78 w 148"/>
                <a:gd name="T3" fmla="*/ 0 h 95"/>
                <a:gd name="T4" fmla="*/ 148 w 148"/>
                <a:gd name="T5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5">
                  <a:moveTo>
                    <a:pt x="0" y="95"/>
                  </a:moveTo>
                  <a:lnTo>
                    <a:pt x="78" y="0"/>
                  </a:lnTo>
                  <a:lnTo>
                    <a:pt x="148" y="8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Freeform 76">
              <a:extLst>
                <a:ext uri="{FF2B5EF4-FFF2-40B4-BE49-F238E27FC236}">
                  <a16:creationId xmlns:a16="http://schemas.microsoft.com/office/drawing/2014/main" id="{2C424D53-CDAC-ED8F-5042-BB7E97D0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101" y="4135438"/>
              <a:ext cx="179388" cy="157162"/>
            </a:xfrm>
            <a:custGeom>
              <a:avLst/>
              <a:gdLst>
                <a:gd name="T0" fmla="*/ 0 w 113"/>
                <a:gd name="T1" fmla="*/ 99 h 99"/>
                <a:gd name="T2" fmla="*/ 55 w 113"/>
                <a:gd name="T3" fmla="*/ 0 h 99"/>
                <a:gd name="T4" fmla="*/ 113 w 113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99">
                  <a:moveTo>
                    <a:pt x="0" y="99"/>
                  </a:moveTo>
                  <a:lnTo>
                    <a:pt x="55" y="0"/>
                  </a:lnTo>
                  <a:lnTo>
                    <a:pt x="113" y="9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77">
              <a:extLst>
                <a:ext uri="{FF2B5EF4-FFF2-40B4-BE49-F238E27FC236}">
                  <a16:creationId xmlns:a16="http://schemas.microsoft.com/office/drawing/2014/main" id="{8908F28A-8068-8B6C-051E-45A460092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9151" y="4562475"/>
              <a:ext cx="323850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Freeform 78">
              <a:extLst>
                <a:ext uri="{FF2B5EF4-FFF2-40B4-BE49-F238E27FC236}">
                  <a16:creationId xmlns:a16="http://schemas.microsoft.com/office/drawing/2014/main" id="{F102CE23-7EAF-3C64-DE4A-3071EA5A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188" y="3744913"/>
              <a:ext cx="266700" cy="130175"/>
            </a:xfrm>
            <a:custGeom>
              <a:avLst/>
              <a:gdLst>
                <a:gd name="T0" fmla="*/ 168 w 168"/>
                <a:gd name="T1" fmla="*/ 82 h 82"/>
                <a:gd name="T2" fmla="*/ 29 w 168"/>
                <a:gd name="T3" fmla="*/ 0 h 82"/>
                <a:gd name="T4" fmla="*/ 0 w 168"/>
                <a:gd name="T5" fmla="*/ 1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82">
                  <a:moveTo>
                    <a:pt x="168" y="82"/>
                  </a:moveTo>
                  <a:lnTo>
                    <a:pt x="29" y="0"/>
                  </a:lnTo>
                  <a:lnTo>
                    <a:pt x="0" y="1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79">
              <a:extLst>
                <a:ext uri="{FF2B5EF4-FFF2-40B4-BE49-F238E27FC236}">
                  <a16:creationId xmlns:a16="http://schemas.microsoft.com/office/drawing/2014/main" id="{C97E25F6-939D-4A7B-D8D5-2B0D919137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0051" y="3890963"/>
              <a:ext cx="34925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0">
              <a:extLst>
                <a:ext uri="{FF2B5EF4-FFF2-40B4-BE49-F238E27FC236}">
                  <a16:creationId xmlns:a16="http://schemas.microsoft.com/office/drawing/2014/main" id="{6D5E1F73-45C4-C952-4D5C-60EBECF423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1001" y="3821113"/>
              <a:ext cx="19050" cy="698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Line 81">
              <a:extLst>
                <a:ext uri="{FF2B5EF4-FFF2-40B4-BE49-F238E27FC236}">
                  <a16:creationId xmlns:a16="http://schemas.microsoft.com/office/drawing/2014/main" id="{6A187E10-0D41-C9D6-0F63-7A25285450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4976" y="3840163"/>
              <a:ext cx="58738" cy="109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2">
              <a:extLst>
                <a:ext uri="{FF2B5EF4-FFF2-40B4-BE49-F238E27FC236}">
                  <a16:creationId xmlns:a16="http://schemas.microsoft.com/office/drawing/2014/main" id="{2A48B0BD-B738-8D21-5C52-131C2416B8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51001" y="3821113"/>
              <a:ext cx="112713" cy="190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3">
              <a:extLst>
                <a:ext uri="{FF2B5EF4-FFF2-40B4-BE49-F238E27FC236}">
                  <a16:creationId xmlns:a16="http://schemas.microsoft.com/office/drawing/2014/main" id="{E76C98FE-C03D-346B-913F-3DFAA48FBD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3713" y="3840163"/>
              <a:ext cx="42863" cy="793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Freeform 84">
              <a:extLst>
                <a:ext uri="{FF2B5EF4-FFF2-40B4-BE49-F238E27FC236}">
                  <a16:creationId xmlns:a16="http://schemas.microsoft.com/office/drawing/2014/main" id="{DC298FD0-757E-1727-54AE-C799C7A75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901" y="3981450"/>
              <a:ext cx="30163" cy="25400"/>
            </a:xfrm>
            <a:custGeom>
              <a:avLst/>
              <a:gdLst>
                <a:gd name="T0" fmla="*/ 19 w 19"/>
                <a:gd name="T1" fmla="*/ 6 h 16"/>
                <a:gd name="T2" fmla="*/ 15 w 19"/>
                <a:gd name="T3" fmla="*/ 0 h 16"/>
                <a:gd name="T4" fmla="*/ 0 w 19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19" y="6"/>
                  </a:moveTo>
                  <a:lnTo>
                    <a:pt x="15" y="0"/>
                  </a:lnTo>
                  <a:lnTo>
                    <a:pt x="0" y="16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5">
              <a:extLst>
                <a:ext uri="{FF2B5EF4-FFF2-40B4-BE49-F238E27FC236}">
                  <a16:creationId xmlns:a16="http://schemas.microsoft.com/office/drawing/2014/main" id="{DA8E68B0-EBC1-3B44-C436-B446A736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901" y="4006850"/>
              <a:ext cx="55563" cy="139700"/>
            </a:xfrm>
            <a:custGeom>
              <a:avLst/>
              <a:gdLst>
                <a:gd name="T0" fmla="*/ 0 w 35"/>
                <a:gd name="T1" fmla="*/ 0 h 88"/>
                <a:gd name="T2" fmla="*/ 15 w 35"/>
                <a:gd name="T3" fmla="*/ 25 h 88"/>
                <a:gd name="T4" fmla="*/ 35 w 35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88">
                  <a:moveTo>
                    <a:pt x="0" y="0"/>
                  </a:moveTo>
                  <a:lnTo>
                    <a:pt x="15" y="25"/>
                  </a:lnTo>
                  <a:lnTo>
                    <a:pt x="35" y="8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6">
              <a:extLst>
                <a:ext uri="{FF2B5EF4-FFF2-40B4-BE49-F238E27FC236}">
                  <a16:creationId xmlns:a16="http://schemas.microsoft.com/office/drawing/2014/main" id="{B0DC380E-B2D5-2390-45CE-7EFE9BD3C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688" y="3973513"/>
              <a:ext cx="17463" cy="65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7">
              <a:extLst>
                <a:ext uri="{FF2B5EF4-FFF2-40B4-BE49-F238E27FC236}">
                  <a16:creationId xmlns:a16="http://schemas.microsoft.com/office/drawing/2014/main" id="{BBDBC459-43C5-34A1-0482-A1BEDC6A75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31951" y="4081463"/>
              <a:ext cx="23813" cy="127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Freeform 88">
              <a:extLst>
                <a:ext uri="{FF2B5EF4-FFF2-40B4-BE49-F238E27FC236}">
                  <a16:creationId xmlns:a16="http://schemas.microsoft.com/office/drawing/2014/main" id="{73EE3985-5DAA-9401-2109-D5C79BDD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135438"/>
              <a:ext cx="52388" cy="39687"/>
            </a:xfrm>
            <a:custGeom>
              <a:avLst/>
              <a:gdLst>
                <a:gd name="T0" fmla="*/ 0 w 33"/>
                <a:gd name="T1" fmla="*/ 0 h 25"/>
                <a:gd name="T2" fmla="*/ 19 w 33"/>
                <a:gd name="T3" fmla="*/ 11 h 25"/>
                <a:gd name="T4" fmla="*/ 33 w 3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lnTo>
                    <a:pt x="19" y="11"/>
                  </a:lnTo>
                  <a:lnTo>
                    <a:pt x="33" y="2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9">
              <a:extLst>
                <a:ext uri="{FF2B5EF4-FFF2-40B4-BE49-F238E27FC236}">
                  <a16:creationId xmlns:a16="http://schemas.microsoft.com/office/drawing/2014/main" id="{1A3B2E48-3893-2A71-4AC1-0B44A79A27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463" y="4100513"/>
              <a:ext cx="19050" cy="460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90">
              <a:extLst>
                <a:ext uri="{FF2B5EF4-FFF2-40B4-BE49-F238E27FC236}">
                  <a16:creationId xmlns:a16="http://schemas.microsoft.com/office/drawing/2014/main" id="{A3B72146-9E85-0FC0-82CC-63F5D47BD1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5938" y="4146550"/>
              <a:ext cx="9525" cy="285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91">
              <a:extLst>
                <a:ext uri="{FF2B5EF4-FFF2-40B4-BE49-F238E27FC236}">
                  <a16:creationId xmlns:a16="http://schemas.microsoft.com/office/drawing/2014/main" id="{638A74E0-EAC2-2610-CA03-9653E9C13B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8151" y="4006850"/>
              <a:ext cx="31750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92">
              <a:extLst>
                <a:ext uri="{FF2B5EF4-FFF2-40B4-BE49-F238E27FC236}">
                  <a16:creationId xmlns:a16="http://schemas.microsoft.com/office/drawing/2014/main" id="{4C713D7F-6409-EBE0-69DF-BE229150F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55763" y="4038600"/>
              <a:ext cx="52388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93">
              <a:extLst>
                <a:ext uri="{FF2B5EF4-FFF2-40B4-BE49-F238E27FC236}">
                  <a16:creationId xmlns:a16="http://schemas.microsoft.com/office/drawing/2014/main" id="{3E6CE29B-6C91-D765-FFC0-5BA31AA033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55763" y="4094163"/>
              <a:ext cx="77788" cy="412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Line 94">
              <a:extLst>
                <a:ext uri="{FF2B5EF4-FFF2-40B4-BE49-F238E27FC236}">
                  <a16:creationId xmlns:a16="http://schemas.microsoft.com/office/drawing/2014/main" id="{E13A2EFE-79B2-4782-75AA-342DEDA51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8151" y="4038600"/>
              <a:ext cx="25400" cy="968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95">
              <a:extLst>
                <a:ext uri="{FF2B5EF4-FFF2-40B4-BE49-F238E27FC236}">
                  <a16:creationId xmlns:a16="http://schemas.microsoft.com/office/drawing/2014/main" id="{FF3886D2-776F-1EB7-DD37-49CACDD77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0063" y="3990975"/>
              <a:ext cx="44450" cy="109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96">
              <a:extLst>
                <a:ext uri="{FF2B5EF4-FFF2-40B4-BE49-F238E27FC236}">
                  <a16:creationId xmlns:a16="http://schemas.microsoft.com/office/drawing/2014/main" id="{E72BC2AC-7E1E-C223-8B51-8E36EAF49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951" y="3973513"/>
              <a:ext cx="58738" cy="1079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97">
              <a:extLst>
                <a:ext uri="{FF2B5EF4-FFF2-40B4-BE49-F238E27FC236}">
                  <a16:creationId xmlns:a16="http://schemas.microsoft.com/office/drawing/2014/main" id="{08EA9D4A-111D-F780-F41A-B71800F6E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4976" y="3949700"/>
              <a:ext cx="34925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98">
              <a:extLst>
                <a:ext uri="{FF2B5EF4-FFF2-40B4-BE49-F238E27FC236}">
                  <a16:creationId xmlns:a16="http://schemas.microsoft.com/office/drawing/2014/main" id="{18FA8D2F-EDAF-5E67-C1E2-8CC6213E0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0051" y="3890963"/>
              <a:ext cx="20638" cy="825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99">
              <a:extLst>
                <a:ext uri="{FF2B5EF4-FFF2-40B4-BE49-F238E27FC236}">
                  <a16:creationId xmlns:a16="http://schemas.microsoft.com/office/drawing/2014/main" id="{5D5E20B6-9F96-F9C5-DE34-3C2B991A4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0688" y="3949700"/>
              <a:ext cx="14288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100">
              <a:extLst>
                <a:ext uri="{FF2B5EF4-FFF2-40B4-BE49-F238E27FC236}">
                  <a16:creationId xmlns:a16="http://schemas.microsoft.com/office/drawing/2014/main" id="{42C4D864-C87C-47F0-14AF-33E541693C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4513" y="4005263"/>
              <a:ext cx="36513" cy="952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101">
              <a:extLst>
                <a:ext uri="{FF2B5EF4-FFF2-40B4-BE49-F238E27FC236}">
                  <a16:creationId xmlns:a16="http://schemas.microsoft.com/office/drawing/2014/main" id="{69EAEFC9-E643-58C6-F99B-2BA4BE69D8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6576" y="3919538"/>
              <a:ext cx="44450" cy="857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102">
              <a:extLst>
                <a:ext uri="{FF2B5EF4-FFF2-40B4-BE49-F238E27FC236}">
                  <a16:creationId xmlns:a16="http://schemas.microsoft.com/office/drawing/2014/main" id="{EFC2D192-A324-88E3-2A39-457984808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063" y="3919538"/>
              <a:ext cx="36513" cy="714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Line 103">
              <a:extLst>
                <a:ext uri="{FF2B5EF4-FFF2-40B4-BE49-F238E27FC236}">
                  <a16:creationId xmlns:a16="http://schemas.microsoft.com/office/drawing/2014/main" id="{09673D9B-4C4A-56F2-1628-56A9D7215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3713" y="3771900"/>
              <a:ext cx="117475" cy="682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104">
              <a:extLst>
                <a:ext uri="{FF2B5EF4-FFF2-40B4-BE49-F238E27FC236}">
                  <a16:creationId xmlns:a16="http://schemas.microsoft.com/office/drawing/2014/main" id="{2ACFDBC1-D83C-A6F3-98F5-D2A859D02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6576" y="3771900"/>
              <a:ext cx="74613" cy="1476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Freeform 105">
              <a:extLst>
                <a:ext uri="{FF2B5EF4-FFF2-40B4-BE49-F238E27FC236}">
                  <a16:creationId xmlns:a16="http://schemas.microsoft.com/office/drawing/2014/main" id="{1301A5FA-39C4-53A8-9F59-E8E0048E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3765550"/>
              <a:ext cx="57150" cy="50800"/>
            </a:xfrm>
            <a:custGeom>
              <a:avLst/>
              <a:gdLst>
                <a:gd name="T0" fmla="*/ 0 w 36"/>
                <a:gd name="T1" fmla="*/ 0 h 32"/>
                <a:gd name="T2" fmla="*/ 26 w 36"/>
                <a:gd name="T3" fmla="*/ 17 h 32"/>
                <a:gd name="T4" fmla="*/ 36 w 36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0"/>
                  </a:moveTo>
                  <a:lnTo>
                    <a:pt x="26" y="17"/>
                  </a:lnTo>
                  <a:lnTo>
                    <a:pt x="36" y="3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Freeform 106">
              <a:extLst>
                <a:ext uri="{FF2B5EF4-FFF2-40B4-BE49-F238E27FC236}">
                  <a16:creationId xmlns:a16="http://schemas.microsoft.com/office/drawing/2014/main" id="{CA24EDF7-E072-28F1-DC0E-E226765A9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3765550"/>
              <a:ext cx="57150" cy="50800"/>
            </a:xfrm>
            <a:custGeom>
              <a:avLst/>
              <a:gdLst>
                <a:gd name="T0" fmla="*/ 0 w 36"/>
                <a:gd name="T1" fmla="*/ 0 h 32"/>
                <a:gd name="T2" fmla="*/ 21 w 36"/>
                <a:gd name="T3" fmla="*/ 30 h 32"/>
                <a:gd name="T4" fmla="*/ 36 w 36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0"/>
                  </a:moveTo>
                  <a:lnTo>
                    <a:pt x="21" y="30"/>
                  </a:lnTo>
                  <a:lnTo>
                    <a:pt x="36" y="32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Line 107">
              <a:extLst>
                <a:ext uri="{FF2B5EF4-FFF2-40B4-BE49-F238E27FC236}">
                  <a16:creationId xmlns:a16="http://schemas.microsoft.com/office/drawing/2014/main" id="{112ACA3A-58E5-EC57-A8CA-73D1732E9F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4638" y="4095750"/>
              <a:ext cx="53975" cy="396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108">
              <a:extLst>
                <a:ext uri="{FF2B5EF4-FFF2-40B4-BE49-F238E27FC236}">
                  <a16:creationId xmlns:a16="http://schemas.microsoft.com/office/drawing/2014/main" id="{2485B30B-5072-E130-30B3-825577BF9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8613" y="4135438"/>
              <a:ext cx="1588" cy="15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109">
              <a:extLst>
                <a:ext uri="{FF2B5EF4-FFF2-40B4-BE49-F238E27FC236}">
                  <a16:creationId xmlns:a16="http://schemas.microsoft.com/office/drawing/2014/main" id="{7776654F-2703-7497-81E3-0C7527818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0201" y="413702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110">
              <a:extLst>
                <a:ext uri="{FF2B5EF4-FFF2-40B4-BE49-F238E27FC236}">
                  <a16:creationId xmlns:a16="http://schemas.microsoft.com/office/drawing/2014/main" id="{774A209D-27CA-E8A0-4D8B-0594F99D65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4638" y="4076700"/>
              <a:ext cx="31750" cy="190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111">
              <a:extLst>
                <a:ext uri="{FF2B5EF4-FFF2-40B4-BE49-F238E27FC236}">
                  <a16:creationId xmlns:a16="http://schemas.microsoft.com/office/drawing/2014/main" id="{ED28E52F-DBE5-3FFE-C889-C5D8D1B901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8613" y="4135438"/>
              <a:ext cx="1588" cy="15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112">
              <a:extLst>
                <a:ext uri="{FF2B5EF4-FFF2-40B4-BE49-F238E27FC236}">
                  <a16:creationId xmlns:a16="http://schemas.microsoft.com/office/drawing/2014/main" id="{8DCA4D10-89DB-00C9-EA59-232CC08ADE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388" y="4076700"/>
              <a:ext cx="22225" cy="587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113">
              <a:extLst>
                <a:ext uri="{FF2B5EF4-FFF2-40B4-BE49-F238E27FC236}">
                  <a16:creationId xmlns:a16="http://schemas.microsoft.com/office/drawing/2014/main" id="{494E2ADC-F44F-EBEF-DCF7-54E3ACA364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0201" y="4137025"/>
              <a:ext cx="0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114">
              <a:extLst>
                <a:ext uri="{FF2B5EF4-FFF2-40B4-BE49-F238E27FC236}">
                  <a16:creationId xmlns:a16="http://schemas.microsoft.com/office/drawing/2014/main" id="{1DEDBE38-FCD6-492D-3FBD-A3F721188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0201" y="413702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Freeform 115">
              <a:extLst>
                <a:ext uri="{FF2B5EF4-FFF2-40B4-BE49-F238E27FC236}">
                  <a16:creationId xmlns:a16="http://schemas.microsoft.com/office/drawing/2014/main" id="{5B39FBBA-3958-B6C8-4637-07FFBDA7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6" y="4019550"/>
              <a:ext cx="144463" cy="220662"/>
            </a:xfrm>
            <a:custGeom>
              <a:avLst/>
              <a:gdLst>
                <a:gd name="T0" fmla="*/ 0 w 91"/>
                <a:gd name="T1" fmla="*/ 139 h 139"/>
                <a:gd name="T2" fmla="*/ 25 w 91"/>
                <a:gd name="T3" fmla="*/ 0 h 139"/>
                <a:gd name="T4" fmla="*/ 91 w 91"/>
                <a:gd name="T5" fmla="*/ 4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139">
                  <a:moveTo>
                    <a:pt x="0" y="139"/>
                  </a:moveTo>
                  <a:lnTo>
                    <a:pt x="25" y="0"/>
                  </a:lnTo>
                  <a:lnTo>
                    <a:pt x="91" y="4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116">
              <a:extLst>
                <a:ext uri="{FF2B5EF4-FFF2-40B4-BE49-F238E27FC236}">
                  <a16:creationId xmlns:a16="http://schemas.microsoft.com/office/drawing/2014/main" id="{485D4251-FB0E-413A-CDE7-E3FAE4482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388" y="4064000"/>
              <a:ext cx="55563" cy="17462"/>
            </a:xfrm>
            <a:custGeom>
              <a:avLst/>
              <a:gdLst>
                <a:gd name="T0" fmla="*/ 35 w 35"/>
                <a:gd name="T1" fmla="*/ 11 h 11"/>
                <a:gd name="T2" fmla="*/ 15 w 35"/>
                <a:gd name="T3" fmla="*/ 0 h 11"/>
                <a:gd name="T4" fmla="*/ 0 w 35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1">
                  <a:moveTo>
                    <a:pt x="35" y="11"/>
                  </a:moveTo>
                  <a:lnTo>
                    <a:pt x="15" y="0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Freeform 117">
              <a:extLst>
                <a:ext uri="{FF2B5EF4-FFF2-40B4-BE49-F238E27FC236}">
                  <a16:creationId xmlns:a16="http://schemas.microsoft.com/office/drawing/2014/main" id="{874F4509-583E-0619-02E5-62E0EF3E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6" y="4070350"/>
              <a:ext cx="65088" cy="125412"/>
            </a:xfrm>
            <a:custGeom>
              <a:avLst/>
              <a:gdLst>
                <a:gd name="T0" fmla="*/ 41 w 41"/>
                <a:gd name="T1" fmla="*/ 37 h 79"/>
                <a:gd name="T2" fmla="*/ 16 w 41"/>
                <a:gd name="T3" fmla="*/ 0 h 79"/>
                <a:gd name="T4" fmla="*/ 0 w 41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79">
                  <a:moveTo>
                    <a:pt x="41" y="37"/>
                  </a:moveTo>
                  <a:lnTo>
                    <a:pt x="16" y="0"/>
                  </a:lnTo>
                  <a:lnTo>
                    <a:pt x="0" y="79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118">
              <a:extLst>
                <a:ext uri="{FF2B5EF4-FFF2-40B4-BE49-F238E27FC236}">
                  <a16:creationId xmlns:a16="http://schemas.microsoft.com/office/drawing/2014/main" id="{FA7EAF69-6C9E-210E-B605-E80DE02A17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4313" y="4095750"/>
              <a:ext cx="60325" cy="333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Freeform 119">
              <a:extLst>
                <a:ext uri="{FF2B5EF4-FFF2-40B4-BE49-F238E27FC236}">
                  <a16:creationId xmlns:a16="http://schemas.microsoft.com/office/drawing/2014/main" id="{15AABC42-ADFA-1A9D-5B04-CC71C99F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763" y="3749675"/>
              <a:ext cx="160338" cy="809625"/>
            </a:xfrm>
            <a:custGeom>
              <a:avLst/>
              <a:gdLst>
                <a:gd name="T0" fmla="*/ 0 w 101"/>
                <a:gd name="T1" fmla="*/ 510 h 510"/>
                <a:gd name="T2" fmla="*/ 43 w 101"/>
                <a:gd name="T3" fmla="*/ 139 h 510"/>
                <a:gd name="T4" fmla="*/ 101 w 101"/>
                <a:gd name="T5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510">
                  <a:moveTo>
                    <a:pt x="0" y="510"/>
                  </a:moveTo>
                  <a:lnTo>
                    <a:pt x="43" y="139"/>
                  </a:lnTo>
                  <a:lnTo>
                    <a:pt x="101" y="0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Line 120">
              <a:extLst>
                <a:ext uri="{FF2B5EF4-FFF2-40B4-BE49-F238E27FC236}">
                  <a16:creationId xmlns:a16="http://schemas.microsoft.com/office/drawing/2014/main" id="{A3D0D1FB-C2C9-59F2-5943-998800D02E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35101" y="3735388"/>
              <a:ext cx="6350" cy="142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121">
              <a:extLst>
                <a:ext uri="{FF2B5EF4-FFF2-40B4-BE49-F238E27FC236}">
                  <a16:creationId xmlns:a16="http://schemas.microsoft.com/office/drawing/2014/main" id="{215DC9D8-A84B-814E-B4D0-B4C6AA39F5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35101" y="4129088"/>
              <a:ext cx="49213" cy="269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122">
              <a:extLst>
                <a:ext uri="{FF2B5EF4-FFF2-40B4-BE49-F238E27FC236}">
                  <a16:creationId xmlns:a16="http://schemas.microsoft.com/office/drawing/2014/main" id="{B17E3815-3D66-0C72-74FF-72179ADF7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1451" y="3735388"/>
              <a:ext cx="134938" cy="3413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123">
              <a:extLst>
                <a:ext uri="{FF2B5EF4-FFF2-40B4-BE49-F238E27FC236}">
                  <a16:creationId xmlns:a16="http://schemas.microsoft.com/office/drawing/2014/main" id="{51E5BE35-B0AA-B4CE-B87E-6F70AF532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9238" y="4194175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124">
              <a:extLst>
                <a:ext uri="{FF2B5EF4-FFF2-40B4-BE49-F238E27FC236}">
                  <a16:creationId xmlns:a16="http://schemas.microsoft.com/office/drawing/2014/main" id="{AC76EADC-C730-8E0F-EFCB-A24A4CF527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27176" y="4194175"/>
              <a:ext cx="6350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Freeform 125">
              <a:extLst>
                <a:ext uri="{FF2B5EF4-FFF2-40B4-BE49-F238E27FC236}">
                  <a16:creationId xmlns:a16="http://schemas.microsoft.com/office/drawing/2014/main" id="{9E098711-5F2F-6957-6045-00195727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526" y="4205288"/>
              <a:ext cx="230188" cy="357187"/>
            </a:xfrm>
            <a:custGeom>
              <a:avLst/>
              <a:gdLst>
                <a:gd name="T0" fmla="*/ 0 w 145"/>
                <a:gd name="T1" fmla="*/ 0 h 225"/>
                <a:gd name="T2" fmla="*/ 39 w 145"/>
                <a:gd name="T3" fmla="*/ 20 h 225"/>
                <a:gd name="T4" fmla="*/ 145 w 145"/>
                <a:gd name="T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5" h="225">
                  <a:moveTo>
                    <a:pt x="0" y="0"/>
                  </a:moveTo>
                  <a:lnTo>
                    <a:pt x="39" y="20"/>
                  </a:lnTo>
                  <a:lnTo>
                    <a:pt x="145" y="225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126">
              <a:extLst>
                <a:ext uri="{FF2B5EF4-FFF2-40B4-BE49-F238E27FC236}">
                  <a16:creationId xmlns:a16="http://schemas.microsoft.com/office/drawing/2014/main" id="{EE97B569-68C0-A272-7E2C-13F4F3516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9238" y="4198938"/>
              <a:ext cx="14288" cy="63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Freeform 127">
              <a:extLst>
                <a:ext uri="{FF2B5EF4-FFF2-40B4-BE49-F238E27FC236}">
                  <a16:creationId xmlns:a16="http://schemas.microsoft.com/office/drawing/2014/main" id="{88DDE27E-11B1-5FEF-50F8-49231EF7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4198938"/>
              <a:ext cx="179388" cy="360362"/>
            </a:xfrm>
            <a:custGeom>
              <a:avLst/>
              <a:gdLst>
                <a:gd name="T0" fmla="*/ 113 w 113"/>
                <a:gd name="T1" fmla="*/ 0 h 227"/>
                <a:gd name="T2" fmla="*/ 63 w 113"/>
                <a:gd name="T3" fmla="*/ 37 h 227"/>
                <a:gd name="T4" fmla="*/ 0 w 113"/>
                <a:gd name="T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227">
                  <a:moveTo>
                    <a:pt x="113" y="0"/>
                  </a:moveTo>
                  <a:lnTo>
                    <a:pt x="63" y="37"/>
                  </a:lnTo>
                  <a:lnTo>
                    <a:pt x="0" y="227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128">
              <a:extLst>
                <a:ext uri="{FF2B5EF4-FFF2-40B4-BE49-F238E27FC236}">
                  <a16:creationId xmlns:a16="http://schemas.microsoft.com/office/drawing/2014/main" id="{6E54CE3E-0067-E72E-25D9-CAF0114FF4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76363" y="4240213"/>
              <a:ext cx="23813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129">
              <a:extLst>
                <a:ext uri="{FF2B5EF4-FFF2-40B4-BE49-F238E27FC236}">
                  <a16:creationId xmlns:a16="http://schemas.microsoft.com/office/drawing/2014/main" id="{10094483-2A1A-46B1-1174-F776AE7E1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292600"/>
              <a:ext cx="92075" cy="266700"/>
            </a:xfrm>
            <a:custGeom>
              <a:avLst/>
              <a:gdLst>
                <a:gd name="T0" fmla="*/ 58 w 58"/>
                <a:gd name="T1" fmla="*/ 0 h 168"/>
                <a:gd name="T2" fmla="*/ 36 w 58"/>
                <a:gd name="T3" fmla="*/ 52 h 168"/>
                <a:gd name="T4" fmla="*/ 0 w 58"/>
                <a:gd name="T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168">
                  <a:moveTo>
                    <a:pt x="58" y="0"/>
                  </a:moveTo>
                  <a:lnTo>
                    <a:pt x="36" y="52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130">
              <a:extLst>
                <a:ext uri="{FF2B5EF4-FFF2-40B4-BE49-F238E27FC236}">
                  <a16:creationId xmlns:a16="http://schemas.microsoft.com/office/drawing/2014/main" id="{46703A9E-A7E7-4B69-0236-E6E9679E84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0176" y="4195763"/>
              <a:ext cx="19050" cy="444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131">
              <a:extLst>
                <a:ext uri="{FF2B5EF4-FFF2-40B4-BE49-F238E27FC236}">
                  <a16:creationId xmlns:a16="http://schemas.microsoft.com/office/drawing/2014/main" id="{752E193E-B0A7-2E36-10F6-5D310EAE8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39851" y="4240213"/>
              <a:ext cx="60325" cy="319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132">
              <a:extLst>
                <a:ext uri="{FF2B5EF4-FFF2-40B4-BE49-F238E27FC236}">
                  <a16:creationId xmlns:a16="http://schemas.microsoft.com/office/drawing/2014/main" id="{EB42DC55-110F-9447-5770-715D89664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9851" y="4195763"/>
              <a:ext cx="79375" cy="3635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133">
              <a:extLst>
                <a:ext uri="{FF2B5EF4-FFF2-40B4-BE49-F238E27FC236}">
                  <a16:creationId xmlns:a16="http://schemas.microsoft.com/office/drawing/2014/main" id="{0A01AC6F-BD85-08BB-36E2-6EBF68E5A9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24051" y="4267200"/>
              <a:ext cx="41275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134">
              <a:extLst>
                <a:ext uri="{FF2B5EF4-FFF2-40B4-BE49-F238E27FC236}">
                  <a16:creationId xmlns:a16="http://schemas.microsoft.com/office/drawing/2014/main" id="{E94B7137-DCE9-B5AD-FA23-543C0426B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788" y="4251325"/>
              <a:ext cx="31750" cy="34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135">
              <a:extLst>
                <a:ext uri="{FF2B5EF4-FFF2-40B4-BE49-F238E27FC236}">
                  <a16:creationId xmlns:a16="http://schemas.microsoft.com/office/drawing/2014/main" id="{D245E14C-D0D1-E38E-A948-579CF3726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6426" y="4256088"/>
              <a:ext cx="11113" cy="301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136">
              <a:extLst>
                <a:ext uri="{FF2B5EF4-FFF2-40B4-BE49-F238E27FC236}">
                  <a16:creationId xmlns:a16="http://schemas.microsoft.com/office/drawing/2014/main" id="{30DAED66-7FBA-D6C1-4434-024E6550F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25626" y="4243388"/>
              <a:ext cx="30163" cy="793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137">
              <a:extLst>
                <a:ext uri="{FF2B5EF4-FFF2-40B4-BE49-F238E27FC236}">
                  <a16:creationId xmlns:a16="http://schemas.microsoft.com/office/drawing/2014/main" id="{0198584B-3720-0B22-7C7D-BB611D125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55788" y="4251325"/>
              <a:ext cx="206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Line 138">
              <a:extLst>
                <a:ext uri="{FF2B5EF4-FFF2-40B4-BE49-F238E27FC236}">
                  <a16:creationId xmlns:a16="http://schemas.microsoft.com/office/drawing/2014/main" id="{A98E0886-A89A-20D8-FABF-65B02BB46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4051" y="4271963"/>
              <a:ext cx="41275" cy="5080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139">
              <a:extLst>
                <a:ext uri="{FF2B5EF4-FFF2-40B4-BE49-F238E27FC236}">
                  <a16:creationId xmlns:a16="http://schemas.microsoft.com/office/drawing/2014/main" id="{37BB3743-04E6-BF0D-5633-0547071A1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4051" y="4267200"/>
              <a:ext cx="0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140">
              <a:extLst>
                <a:ext uri="{FF2B5EF4-FFF2-40B4-BE49-F238E27FC236}">
                  <a16:creationId xmlns:a16="http://schemas.microsoft.com/office/drawing/2014/main" id="{AA5D4DF3-BC1C-7E4D-550F-A92E3A1B7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76426" y="4256088"/>
              <a:ext cx="47625" cy="111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Freeform 141">
              <a:extLst>
                <a:ext uri="{FF2B5EF4-FFF2-40B4-BE49-F238E27FC236}">
                  <a16:creationId xmlns:a16="http://schemas.microsoft.com/office/drawing/2014/main" id="{8964E177-D3C7-4AE4-8088-C9B0983A4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538" y="4286250"/>
              <a:ext cx="201613" cy="276225"/>
            </a:xfrm>
            <a:custGeom>
              <a:avLst/>
              <a:gdLst>
                <a:gd name="T0" fmla="*/ 0 w 127"/>
                <a:gd name="T1" fmla="*/ 0 h 174"/>
                <a:gd name="T2" fmla="*/ 26 w 127"/>
                <a:gd name="T3" fmla="*/ 63 h 174"/>
                <a:gd name="T4" fmla="*/ 127 w 127"/>
                <a:gd name="T5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174">
                  <a:moveTo>
                    <a:pt x="0" y="0"/>
                  </a:moveTo>
                  <a:lnTo>
                    <a:pt x="26" y="63"/>
                  </a:lnTo>
                  <a:lnTo>
                    <a:pt x="127" y="174"/>
                  </a:lnTo>
                </a:path>
              </a:pathLst>
            </a:cu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142">
              <a:extLst>
                <a:ext uri="{FF2B5EF4-FFF2-40B4-BE49-F238E27FC236}">
                  <a16:creationId xmlns:a16="http://schemas.microsoft.com/office/drawing/2014/main" id="{725AA1A5-9D67-F42C-7B8E-A5998CBBF1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538" y="4286250"/>
              <a:ext cx="365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143">
              <a:extLst>
                <a:ext uri="{FF2B5EF4-FFF2-40B4-BE49-F238E27FC236}">
                  <a16:creationId xmlns:a16="http://schemas.microsoft.com/office/drawing/2014/main" id="{FB0ED49A-80DD-D7A1-22F8-2A9B49E020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55776" y="4222750"/>
              <a:ext cx="793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144">
              <a:extLst>
                <a:ext uri="{FF2B5EF4-FFF2-40B4-BE49-F238E27FC236}">
                  <a16:creationId xmlns:a16="http://schemas.microsoft.com/office/drawing/2014/main" id="{9FAF1A1E-20DA-CE7B-5AB9-5511C8370A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513" y="4206875"/>
              <a:ext cx="41275" cy="444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145">
              <a:extLst>
                <a:ext uri="{FF2B5EF4-FFF2-40B4-BE49-F238E27FC236}">
                  <a16:creationId xmlns:a16="http://schemas.microsoft.com/office/drawing/2014/main" id="{5BC1EE53-C370-D368-83B5-FFFD37AE9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14513" y="4206875"/>
              <a:ext cx="11113" cy="365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146">
              <a:extLst>
                <a:ext uri="{FF2B5EF4-FFF2-40B4-BE49-F238E27FC236}">
                  <a16:creationId xmlns:a16="http://schemas.microsoft.com/office/drawing/2014/main" id="{EE356B3D-9FB7-6A44-063B-2412628A63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3713" y="4562475"/>
              <a:ext cx="1619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147">
              <a:extLst>
                <a:ext uri="{FF2B5EF4-FFF2-40B4-BE49-F238E27FC236}">
                  <a16:creationId xmlns:a16="http://schemas.microsoft.com/office/drawing/2014/main" id="{BD246E54-AA7B-3A76-4A3D-BA664A5A0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25626" y="4243388"/>
              <a:ext cx="100013" cy="319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148">
              <a:extLst>
                <a:ext uri="{FF2B5EF4-FFF2-40B4-BE49-F238E27FC236}">
                  <a16:creationId xmlns:a16="http://schemas.microsoft.com/office/drawing/2014/main" id="{7A3EC33C-E1EB-FFE8-3461-6A428E11E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63713" y="4227513"/>
              <a:ext cx="61913" cy="158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149">
              <a:extLst>
                <a:ext uri="{FF2B5EF4-FFF2-40B4-BE49-F238E27FC236}">
                  <a16:creationId xmlns:a16="http://schemas.microsoft.com/office/drawing/2014/main" id="{B3EAC444-F1F8-BB24-2D32-B84F733A7E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0201" y="4081463"/>
              <a:ext cx="31750" cy="555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150">
              <a:extLst>
                <a:ext uri="{FF2B5EF4-FFF2-40B4-BE49-F238E27FC236}">
                  <a16:creationId xmlns:a16="http://schemas.microsoft.com/office/drawing/2014/main" id="{D57A12CE-476E-E35A-D08A-51EE872E3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138" y="4094163"/>
              <a:ext cx="47625" cy="476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Line 151">
              <a:extLst>
                <a:ext uri="{FF2B5EF4-FFF2-40B4-BE49-F238E27FC236}">
                  <a16:creationId xmlns:a16="http://schemas.microsoft.com/office/drawing/2014/main" id="{D6388151-7C7F-7F14-A915-294F919602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8138" y="4141788"/>
              <a:ext cx="147638" cy="809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152">
              <a:extLst>
                <a:ext uri="{FF2B5EF4-FFF2-40B4-BE49-F238E27FC236}">
                  <a16:creationId xmlns:a16="http://schemas.microsoft.com/office/drawing/2014/main" id="{F990FD28-51E9-F92A-44CA-8550B53AE5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5938" y="4175125"/>
              <a:ext cx="28575" cy="317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153">
              <a:extLst>
                <a:ext uri="{FF2B5EF4-FFF2-40B4-BE49-F238E27FC236}">
                  <a16:creationId xmlns:a16="http://schemas.microsoft.com/office/drawing/2014/main" id="{BB1D15E7-27DA-1194-6D5B-DBEE3229F2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3713" y="4175125"/>
              <a:ext cx="22225" cy="523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154">
              <a:extLst>
                <a:ext uri="{FF2B5EF4-FFF2-40B4-BE49-F238E27FC236}">
                  <a16:creationId xmlns:a16="http://schemas.microsoft.com/office/drawing/2014/main" id="{23FB7795-B810-B206-2B73-56E3638E7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95463" y="4146550"/>
              <a:ext cx="19050" cy="603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155">
              <a:extLst>
                <a:ext uri="{FF2B5EF4-FFF2-40B4-BE49-F238E27FC236}">
                  <a16:creationId xmlns:a16="http://schemas.microsoft.com/office/drawing/2014/main" id="{60949144-5B5E-6D8C-9DA5-4F825DEE79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513" y="4100513"/>
              <a:ext cx="61913" cy="1555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156">
              <a:extLst>
                <a:ext uri="{FF2B5EF4-FFF2-40B4-BE49-F238E27FC236}">
                  <a16:creationId xmlns:a16="http://schemas.microsoft.com/office/drawing/2014/main" id="{3C6662FC-CED4-F47B-CB89-C1354FF3FB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6363" y="3749675"/>
              <a:ext cx="58738" cy="54292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157">
              <a:extLst>
                <a:ext uri="{FF2B5EF4-FFF2-40B4-BE49-F238E27FC236}">
                  <a16:creationId xmlns:a16="http://schemas.microsoft.com/office/drawing/2014/main" id="{6B5B0497-359F-F036-5D40-BB682AA71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4013" y="3816350"/>
              <a:ext cx="46038" cy="746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158">
              <a:extLst>
                <a:ext uri="{FF2B5EF4-FFF2-40B4-BE49-F238E27FC236}">
                  <a16:creationId xmlns:a16="http://schemas.microsoft.com/office/drawing/2014/main" id="{959A5CF0-7A65-DC2F-BF2F-3D66E83739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24013" y="3816350"/>
              <a:ext cx="26988" cy="47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159">
              <a:extLst>
                <a:ext uri="{FF2B5EF4-FFF2-40B4-BE49-F238E27FC236}">
                  <a16:creationId xmlns:a16="http://schemas.microsoft.com/office/drawing/2014/main" id="{E4718F06-5227-9ABA-539A-2555FFC041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3551" y="4135438"/>
              <a:ext cx="22225" cy="873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Line 160">
              <a:extLst>
                <a:ext uri="{FF2B5EF4-FFF2-40B4-BE49-F238E27FC236}">
                  <a16:creationId xmlns:a16="http://schemas.microsoft.com/office/drawing/2014/main" id="{9699E951-DA07-B586-3090-C90EBE6BB2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7176" y="4137025"/>
              <a:ext cx="73025" cy="5715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161">
              <a:extLst>
                <a:ext uri="{FF2B5EF4-FFF2-40B4-BE49-F238E27FC236}">
                  <a16:creationId xmlns:a16="http://schemas.microsoft.com/office/drawing/2014/main" id="{AB3BD65D-6CA2-65AB-44BB-7FE360BB2E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84313" y="4129088"/>
              <a:ext cx="42863" cy="650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162">
              <a:extLst>
                <a:ext uri="{FF2B5EF4-FFF2-40B4-BE49-F238E27FC236}">
                  <a16:creationId xmlns:a16="http://schemas.microsoft.com/office/drawing/2014/main" id="{0A0AE24D-5224-C1E6-D48B-5AA4C2A1B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5101" y="4156075"/>
              <a:ext cx="84138" cy="4286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163">
              <a:extLst>
                <a:ext uri="{FF2B5EF4-FFF2-40B4-BE49-F238E27FC236}">
                  <a16:creationId xmlns:a16="http://schemas.microsoft.com/office/drawing/2014/main" id="{E9D9C2FE-42D0-3C85-3E3A-FC22060E2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33526" y="4205288"/>
              <a:ext cx="230188" cy="3571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164">
              <a:extLst>
                <a:ext uri="{FF2B5EF4-FFF2-40B4-BE49-F238E27FC236}">
                  <a16:creationId xmlns:a16="http://schemas.microsoft.com/office/drawing/2014/main" id="{8F98D2FE-477C-529E-6725-55622E34E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9226" y="4156075"/>
              <a:ext cx="15875" cy="39687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165">
              <a:extLst>
                <a:ext uri="{FF2B5EF4-FFF2-40B4-BE49-F238E27FC236}">
                  <a16:creationId xmlns:a16="http://schemas.microsoft.com/office/drawing/2014/main" id="{23CF86F8-4728-EBDB-3DF6-D8A0738DB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5638" y="4562475"/>
              <a:ext cx="163513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166">
              <a:extLst>
                <a:ext uri="{FF2B5EF4-FFF2-40B4-BE49-F238E27FC236}">
                  <a16:creationId xmlns:a16="http://schemas.microsoft.com/office/drawing/2014/main" id="{1665BE65-9E15-9EA8-4570-942E0CE38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263" y="4562475"/>
              <a:ext cx="327025" cy="0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167">
              <a:extLst>
                <a:ext uri="{FF2B5EF4-FFF2-40B4-BE49-F238E27FC236}">
                  <a16:creationId xmlns:a16="http://schemas.microsoft.com/office/drawing/2014/main" id="{D1918765-9CDC-BC45-4CDE-33019F7D1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1451" y="3711575"/>
              <a:ext cx="33338" cy="23812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168">
              <a:extLst>
                <a:ext uri="{FF2B5EF4-FFF2-40B4-BE49-F238E27FC236}">
                  <a16:creationId xmlns:a16="http://schemas.microsoft.com/office/drawing/2014/main" id="{DDB05F45-CBBF-E759-AA4B-C4F4D8451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713" y="3686175"/>
              <a:ext cx="57150" cy="793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Line 169">
              <a:extLst>
                <a:ext uri="{FF2B5EF4-FFF2-40B4-BE49-F238E27FC236}">
                  <a16:creationId xmlns:a16="http://schemas.microsoft.com/office/drawing/2014/main" id="{DFAE2785-F368-2E39-C9B3-DEABE808CB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4788" y="3711575"/>
              <a:ext cx="92075" cy="53975"/>
            </a:xfrm>
            <a:prstGeom prst="line">
              <a:avLst/>
            </a:prstGeom>
            <a:noFill/>
            <a:ln w="31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619">
              <a:extLst>
                <a:ext uri="{FF2B5EF4-FFF2-40B4-BE49-F238E27FC236}">
                  <a16:creationId xmlns:a16="http://schemas.microsoft.com/office/drawing/2014/main" id="{CF6770B7-3EEC-2D7F-40DD-8F93535D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3960813"/>
              <a:ext cx="3240088" cy="598488"/>
            </a:xfrm>
            <a:custGeom>
              <a:avLst/>
              <a:gdLst>
                <a:gd name="T0" fmla="*/ 2041 w 2041"/>
                <a:gd name="T1" fmla="*/ 145 h 377"/>
                <a:gd name="T2" fmla="*/ 1938 w 2041"/>
                <a:gd name="T3" fmla="*/ 222 h 377"/>
                <a:gd name="T4" fmla="*/ 1833 w 2041"/>
                <a:gd name="T5" fmla="*/ 222 h 377"/>
                <a:gd name="T6" fmla="*/ 1734 w 2041"/>
                <a:gd name="T7" fmla="*/ 196 h 377"/>
                <a:gd name="T8" fmla="*/ 1630 w 2041"/>
                <a:gd name="T9" fmla="*/ 85 h 377"/>
                <a:gd name="T10" fmla="*/ 1526 w 2041"/>
                <a:gd name="T11" fmla="*/ 258 h 377"/>
                <a:gd name="T12" fmla="*/ 1425 w 2041"/>
                <a:gd name="T13" fmla="*/ 179 h 377"/>
                <a:gd name="T14" fmla="*/ 1328 w 2041"/>
                <a:gd name="T15" fmla="*/ 199 h 377"/>
                <a:gd name="T16" fmla="*/ 1214 w 2041"/>
                <a:gd name="T17" fmla="*/ 193 h 377"/>
                <a:gd name="T18" fmla="*/ 1120 w 2041"/>
                <a:gd name="T19" fmla="*/ 209 h 377"/>
                <a:gd name="T20" fmla="*/ 1018 w 2041"/>
                <a:gd name="T21" fmla="*/ 146 h 377"/>
                <a:gd name="T22" fmla="*/ 913 w 2041"/>
                <a:gd name="T23" fmla="*/ 202 h 377"/>
                <a:gd name="T24" fmla="*/ 712 w 2041"/>
                <a:gd name="T25" fmla="*/ 202 h 377"/>
                <a:gd name="T26" fmla="*/ 610 w 2041"/>
                <a:gd name="T27" fmla="*/ 78 h 377"/>
                <a:gd name="T28" fmla="*/ 507 w 2041"/>
                <a:gd name="T29" fmla="*/ 111 h 377"/>
                <a:gd name="T30" fmla="*/ 406 w 2041"/>
                <a:gd name="T31" fmla="*/ 0 h 377"/>
                <a:gd name="T32" fmla="*/ 343 w 2041"/>
                <a:gd name="T33" fmla="*/ 377 h 377"/>
                <a:gd name="T34" fmla="*/ 0 w 2041"/>
                <a:gd name="T3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41" h="377">
                  <a:moveTo>
                    <a:pt x="2041" y="145"/>
                  </a:moveTo>
                  <a:lnTo>
                    <a:pt x="1938" y="222"/>
                  </a:lnTo>
                  <a:lnTo>
                    <a:pt x="1833" y="222"/>
                  </a:lnTo>
                  <a:lnTo>
                    <a:pt x="1734" y="196"/>
                  </a:lnTo>
                  <a:lnTo>
                    <a:pt x="1630" y="85"/>
                  </a:lnTo>
                  <a:lnTo>
                    <a:pt x="1526" y="258"/>
                  </a:lnTo>
                  <a:lnTo>
                    <a:pt x="1425" y="179"/>
                  </a:lnTo>
                  <a:lnTo>
                    <a:pt x="1328" y="199"/>
                  </a:lnTo>
                  <a:lnTo>
                    <a:pt x="1214" y="193"/>
                  </a:lnTo>
                  <a:lnTo>
                    <a:pt x="1120" y="209"/>
                  </a:lnTo>
                  <a:lnTo>
                    <a:pt x="1018" y="146"/>
                  </a:lnTo>
                  <a:lnTo>
                    <a:pt x="913" y="202"/>
                  </a:lnTo>
                  <a:lnTo>
                    <a:pt x="712" y="202"/>
                  </a:lnTo>
                  <a:lnTo>
                    <a:pt x="610" y="78"/>
                  </a:lnTo>
                  <a:lnTo>
                    <a:pt x="507" y="111"/>
                  </a:lnTo>
                  <a:lnTo>
                    <a:pt x="406" y="0"/>
                  </a:lnTo>
                  <a:lnTo>
                    <a:pt x="343" y="377"/>
                  </a:lnTo>
                  <a:lnTo>
                    <a:pt x="0" y="377"/>
                  </a:lnTo>
                </a:path>
              </a:pathLst>
            </a:custGeom>
            <a:noFill/>
            <a:ln w="28575">
              <a:solidFill>
                <a:srgbClr val="9933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Rectangle 885">
              <a:extLst>
                <a:ext uri="{FF2B5EF4-FFF2-40B4-BE49-F238E27FC236}">
                  <a16:creationId xmlns:a16="http://schemas.microsoft.com/office/drawing/2014/main" id="{840D63CB-0829-9353-5349-DB51E5D3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Rectangle 886">
              <a:extLst>
                <a:ext uri="{FF2B5EF4-FFF2-40B4-BE49-F238E27FC236}">
                  <a16:creationId xmlns:a16="http://schemas.microsoft.com/office/drawing/2014/main" id="{215AB1BA-889E-68E7-D357-7F1C89E44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3719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Rectangle 887">
              <a:extLst>
                <a:ext uri="{FF2B5EF4-FFF2-40B4-BE49-F238E27FC236}">
                  <a16:creationId xmlns:a16="http://schemas.microsoft.com/office/drawing/2014/main" id="{7C65A833-1537-0F43-5E21-4A822575F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Rectangle 888">
              <a:extLst>
                <a:ext uri="{FF2B5EF4-FFF2-40B4-BE49-F238E27FC236}">
                  <a16:creationId xmlns:a16="http://schemas.microsoft.com/office/drawing/2014/main" id="{CEA6EA3A-4AD0-8DBE-03E3-43284440E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Rectangle 889">
              <a:extLst>
                <a:ext uri="{FF2B5EF4-FFF2-40B4-BE49-F238E27FC236}">
                  <a16:creationId xmlns:a16="http://schemas.microsoft.com/office/drawing/2014/main" id="{431D9172-05C1-3BDC-3E5F-DB60B0B4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Rectangle 890">
              <a:extLst>
                <a:ext uri="{FF2B5EF4-FFF2-40B4-BE49-F238E27FC236}">
                  <a16:creationId xmlns:a16="http://schemas.microsoft.com/office/drawing/2014/main" id="{92145A92-76EF-5F96-FA47-5BE1176CC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Rectangle 891">
              <a:extLst>
                <a:ext uri="{FF2B5EF4-FFF2-40B4-BE49-F238E27FC236}">
                  <a16:creationId xmlns:a16="http://schemas.microsoft.com/office/drawing/2014/main" id="{E77D5756-F04C-FA56-05C9-5B1EE08B2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Rectangle 892">
              <a:extLst>
                <a:ext uri="{FF2B5EF4-FFF2-40B4-BE49-F238E27FC236}">
                  <a16:creationId xmlns:a16="http://schemas.microsoft.com/office/drawing/2014/main" id="{9756C0DC-C91B-3238-4402-D810D1FD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4989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Rectangle 893">
              <a:extLst>
                <a:ext uri="{FF2B5EF4-FFF2-40B4-BE49-F238E27FC236}">
                  <a16:creationId xmlns:a16="http://schemas.microsoft.com/office/drawing/2014/main" id="{5C70772E-2412-6252-7298-411A600D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3497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Rectangle 894">
              <a:extLst>
                <a:ext uri="{FF2B5EF4-FFF2-40B4-BE49-F238E27FC236}">
                  <a16:creationId xmlns:a16="http://schemas.microsoft.com/office/drawing/2014/main" id="{5ACC2505-E0A6-DD1A-F5C7-4EFC1BD16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2846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Rectangle 895">
              <a:extLst>
                <a:ext uri="{FF2B5EF4-FFF2-40B4-BE49-F238E27FC236}">
                  <a16:creationId xmlns:a16="http://schemas.microsoft.com/office/drawing/2014/main" id="{63949FED-301D-7B2E-3ED5-3EA642636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4211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Rectangle 896">
              <a:extLst>
                <a:ext uri="{FF2B5EF4-FFF2-40B4-BE49-F238E27FC236}">
                  <a16:creationId xmlns:a16="http://schemas.microsoft.com/office/drawing/2014/main" id="{C1F42258-D6F5-F7F4-A981-48B09B75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4497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Rectangle 897">
              <a:extLst>
                <a:ext uri="{FF2B5EF4-FFF2-40B4-BE49-F238E27FC236}">
                  <a16:creationId xmlns:a16="http://schemas.microsoft.com/office/drawing/2014/main" id="{E636B56E-9483-6F2C-5CCF-9B950201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365625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Rectangle 898">
              <a:extLst>
                <a:ext uri="{FF2B5EF4-FFF2-40B4-BE49-F238E27FC236}">
                  <a16:creationId xmlns:a16="http://schemas.microsoft.com/office/drawing/2014/main" id="{573AC71F-8161-66CC-97EF-DD73A9B0C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3227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Rectangle 899">
              <a:extLst>
                <a:ext uri="{FF2B5EF4-FFF2-40B4-BE49-F238E27FC236}">
                  <a16:creationId xmlns:a16="http://schemas.microsoft.com/office/drawing/2014/main" id="{AC24C408-42DF-0AAA-503D-871C13E63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26878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Rectangle 900">
              <a:extLst>
                <a:ext uri="{FF2B5EF4-FFF2-40B4-BE49-F238E27FC236}">
                  <a16:creationId xmlns:a16="http://schemas.microsoft.com/office/drawing/2014/main" id="{926C5C8D-998D-AE8C-6724-772F86F59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2545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Rectangle 901">
              <a:extLst>
                <a:ext uri="{FF2B5EF4-FFF2-40B4-BE49-F238E27FC236}">
                  <a16:creationId xmlns:a16="http://schemas.microsoft.com/office/drawing/2014/main" id="{1FCA4749-18C0-F441-D176-601DFFBFD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41068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Rectangle 902">
              <a:extLst>
                <a:ext uri="{FF2B5EF4-FFF2-40B4-BE49-F238E27FC236}">
                  <a16:creationId xmlns:a16="http://schemas.microsoft.com/office/drawing/2014/main" id="{E53B67F7-8B31-E9CA-D8E1-93EBC93D5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41941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Rectangle 903">
              <a:extLst>
                <a:ext uri="{FF2B5EF4-FFF2-40B4-BE49-F238E27FC236}">
                  <a16:creationId xmlns:a16="http://schemas.microsoft.com/office/drawing/2014/main" id="{FAD6B061-6454-9709-8071-726FAA0EA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9385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Rectangle 904">
              <a:extLst>
                <a:ext uri="{FF2B5EF4-FFF2-40B4-BE49-F238E27FC236}">
                  <a16:creationId xmlns:a16="http://schemas.microsoft.com/office/drawing/2014/main" id="{A51ADC0E-970D-E83D-F1CC-3CC594B9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908425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Rectangle 905">
              <a:extLst>
                <a:ext uri="{FF2B5EF4-FFF2-40B4-BE49-F238E27FC236}">
                  <a16:creationId xmlns:a16="http://schemas.microsoft.com/office/drawing/2014/main" id="{D9265B98-0ECF-A7AE-B634-542DF5764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40147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Rectangle 906">
              <a:extLst>
                <a:ext uri="{FF2B5EF4-FFF2-40B4-BE49-F238E27FC236}">
                  <a16:creationId xmlns:a16="http://schemas.microsoft.com/office/drawing/2014/main" id="{A167BA94-A6C1-76FC-4A0F-BAD19A5E7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9544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Rectangle 907">
              <a:extLst>
                <a:ext uri="{FF2B5EF4-FFF2-40B4-BE49-F238E27FC236}">
                  <a16:creationId xmlns:a16="http://schemas.microsoft.com/office/drawing/2014/main" id="{20872E38-58CF-2C4A-647F-5C94172E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8179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Rectangle 908">
              <a:extLst>
                <a:ext uri="{FF2B5EF4-FFF2-40B4-BE49-F238E27FC236}">
                  <a16:creationId xmlns:a16="http://schemas.microsoft.com/office/drawing/2014/main" id="{A2A71E25-789A-DCE1-1E10-397B4DBAB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7560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Rectangle 909">
              <a:extLst>
                <a:ext uri="{FF2B5EF4-FFF2-40B4-BE49-F238E27FC236}">
                  <a16:creationId xmlns:a16="http://schemas.microsoft.com/office/drawing/2014/main" id="{763A81DD-6B4B-228A-8D8E-7C7D12C57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7084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Rectangle 910">
              <a:extLst>
                <a:ext uri="{FF2B5EF4-FFF2-40B4-BE49-F238E27FC236}">
                  <a16:creationId xmlns:a16="http://schemas.microsoft.com/office/drawing/2014/main" id="{361D7D11-5B12-58DB-B60B-DB9C2D675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6798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Rectangle 911">
              <a:extLst>
                <a:ext uri="{FF2B5EF4-FFF2-40B4-BE49-F238E27FC236}">
                  <a16:creationId xmlns:a16="http://schemas.microsoft.com/office/drawing/2014/main" id="{7B4AC4D8-6613-8988-D587-06D89DF4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7322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Rectangle 912">
              <a:extLst>
                <a:ext uri="{FF2B5EF4-FFF2-40B4-BE49-F238E27FC236}">
                  <a16:creationId xmlns:a16="http://schemas.microsoft.com/office/drawing/2014/main" id="{BC47378E-F145-2D91-0996-CAFD073AA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779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Rectangle 913">
              <a:extLst>
                <a:ext uri="{FF2B5EF4-FFF2-40B4-BE49-F238E27FC236}">
                  <a16:creationId xmlns:a16="http://schemas.microsoft.com/office/drawing/2014/main" id="{FAB8BEF6-ECE8-5795-8ECB-0C8BF6D9F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6655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Rectangle 914">
              <a:extLst>
                <a:ext uri="{FF2B5EF4-FFF2-40B4-BE49-F238E27FC236}">
                  <a16:creationId xmlns:a16="http://schemas.microsoft.com/office/drawing/2014/main" id="{5607845B-7291-55E5-F075-B97AE84C3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8465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Rectangle 915">
              <a:extLst>
                <a:ext uri="{FF2B5EF4-FFF2-40B4-BE49-F238E27FC236}">
                  <a16:creationId xmlns:a16="http://schemas.microsoft.com/office/drawing/2014/main" id="{5B9D8EB1-757E-7844-7B60-C569B3AE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9798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Rectangle 916">
              <a:extLst>
                <a:ext uri="{FF2B5EF4-FFF2-40B4-BE49-F238E27FC236}">
                  <a16:creationId xmlns:a16="http://schemas.microsoft.com/office/drawing/2014/main" id="{C34293E0-1D85-0F0A-2DF3-8CBEAAB39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40179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Rectangle 917">
              <a:extLst>
                <a:ext uri="{FF2B5EF4-FFF2-40B4-BE49-F238E27FC236}">
                  <a16:creationId xmlns:a16="http://schemas.microsoft.com/office/drawing/2014/main" id="{61C0A24B-9273-FDB9-A888-A275C141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40624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Rectangle 918">
              <a:extLst>
                <a:ext uri="{FF2B5EF4-FFF2-40B4-BE49-F238E27FC236}">
                  <a16:creationId xmlns:a16="http://schemas.microsoft.com/office/drawing/2014/main" id="{B8141465-80E5-6A2A-3D5E-02AEAD552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37861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Rectangle 919">
              <a:extLst>
                <a:ext uri="{FF2B5EF4-FFF2-40B4-BE49-F238E27FC236}">
                  <a16:creationId xmlns:a16="http://schemas.microsoft.com/office/drawing/2014/main" id="{6B9281FA-E2F2-3E0A-9516-C8F59EB0E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275" y="35258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Rectangle 920">
              <a:extLst>
                <a:ext uri="{FF2B5EF4-FFF2-40B4-BE49-F238E27FC236}">
                  <a16:creationId xmlns:a16="http://schemas.microsoft.com/office/drawing/2014/main" id="{D9B38DDD-8EB2-966A-819A-1DE854A23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025" y="333057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Rectangle 921">
              <a:extLst>
                <a:ext uri="{FF2B5EF4-FFF2-40B4-BE49-F238E27FC236}">
                  <a16:creationId xmlns:a16="http://schemas.microsoft.com/office/drawing/2014/main" id="{6409F5B9-DB6D-6BEB-EE19-80BDD344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352800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Rectangle 922">
              <a:extLst>
                <a:ext uri="{FF2B5EF4-FFF2-40B4-BE49-F238E27FC236}">
                  <a16:creationId xmlns:a16="http://schemas.microsoft.com/office/drawing/2014/main" id="{21D9B51A-699F-20B0-0356-9FCBA9CB3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32797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Rectangle 923">
              <a:extLst>
                <a:ext uri="{FF2B5EF4-FFF2-40B4-BE49-F238E27FC236}">
                  <a16:creationId xmlns:a16="http://schemas.microsoft.com/office/drawing/2014/main" id="{D77B8ECB-A7EA-F821-5712-CFCE9530C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500" y="33067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Rectangle 924">
              <a:extLst>
                <a:ext uri="{FF2B5EF4-FFF2-40B4-BE49-F238E27FC236}">
                  <a16:creationId xmlns:a16="http://schemas.microsoft.com/office/drawing/2014/main" id="{CD1181AB-1E06-2BD3-3CFC-94771D0E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33607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Rectangle 925">
              <a:extLst>
                <a:ext uri="{FF2B5EF4-FFF2-40B4-BE49-F238E27FC236}">
                  <a16:creationId xmlns:a16="http://schemas.microsoft.com/office/drawing/2014/main" id="{47456DBC-5067-A3EB-7511-DFED9D56A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3226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Rectangle 926">
              <a:extLst>
                <a:ext uri="{FF2B5EF4-FFF2-40B4-BE49-F238E27FC236}">
                  <a16:creationId xmlns:a16="http://schemas.microsoft.com/office/drawing/2014/main" id="{C9AA8E4A-0D41-B227-E774-827B226EC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5179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Rectangle 927">
              <a:extLst>
                <a:ext uri="{FF2B5EF4-FFF2-40B4-BE49-F238E27FC236}">
                  <a16:creationId xmlns:a16="http://schemas.microsoft.com/office/drawing/2014/main" id="{D4848B56-2967-12AC-4249-C542355E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5258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Rectangle 928">
              <a:extLst>
                <a:ext uri="{FF2B5EF4-FFF2-40B4-BE49-F238E27FC236}">
                  <a16:creationId xmlns:a16="http://schemas.microsoft.com/office/drawing/2014/main" id="{3DD1C271-927B-A72F-9F5C-22E76D7B7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5655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Rectangle 929">
              <a:extLst>
                <a:ext uri="{FF2B5EF4-FFF2-40B4-BE49-F238E27FC236}">
                  <a16:creationId xmlns:a16="http://schemas.microsoft.com/office/drawing/2014/main" id="{D9CEFA8D-D9FE-96C6-0726-AF3039528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7290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Rectangle 930">
              <a:extLst>
                <a:ext uri="{FF2B5EF4-FFF2-40B4-BE49-F238E27FC236}">
                  <a16:creationId xmlns:a16="http://schemas.microsoft.com/office/drawing/2014/main" id="{28827323-934B-0AC0-FFD6-02838186C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37861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Rectangle 931">
              <a:extLst>
                <a:ext uri="{FF2B5EF4-FFF2-40B4-BE49-F238E27FC236}">
                  <a16:creationId xmlns:a16="http://schemas.microsoft.com/office/drawing/2014/main" id="{40E9C0C5-89D0-670F-2E8D-E62909D21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77031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Rectangle 932">
              <a:extLst>
                <a:ext uri="{FF2B5EF4-FFF2-40B4-BE49-F238E27FC236}">
                  <a16:creationId xmlns:a16="http://schemas.microsoft.com/office/drawing/2014/main" id="{1C56D029-281A-7EF8-8FA2-130BC2A2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38465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Rectangle 933">
              <a:extLst>
                <a:ext uri="{FF2B5EF4-FFF2-40B4-BE49-F238E27FC236}">
                  <a16:creationId xmlns:a16="http://schemas.microsoft.com/office/drawing/2014/main" id="{C1A68247-292B-8D73-3E5B-B47F35F90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39624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Rectangle 934">
              <a:extLst>
                <a:ext uri="{FF2B5EF4-FFF2-40B4-BE49-F238E27FC236}">
                  <a16:creationId xmlns:a16="http://schemas.microsoft.com/office/drawing/2014/main" id="{030F6288-3DE6-3524-F9BB-43FDAFE7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08781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Rectangle 935">
              <a:extLst>
                <a:ext uri="{FF2B5EF4-FFF2-40B4-BE49-F238E27FC236}">
                  <a16:creationId xmlns:a16="http://schemas.microsoft.com/office/drawing/2014/main" id="{76A86168-2227-2899-F535-07B194776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1417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Rectangle 936">
              <a:extLst>
                <a:ext uri="{FF2B5EF4-FFF2-40B4-BE49-F238E27FC236}">
                  <a16:creationId xmlns:a16="http://schemas.microsoft.com/office/drawing/2014/main" id="{6FB7B2BF-136E-4610-8BEB-3ECE7C7D8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3037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Rectangle 937">
              <a:extLst>
                <a:ext uri="{FF2B5EF4-FFF2-40B4-BE49-F238E27FC236}">
                  <a16:creationId xmlns:a16="http://schemas.microsoft.com/office/drawing/2014/main" id="{F53170E7-7A5F-B930-3D2C-C7E771450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2275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Rectangle 938">
              <a:extLst>
                <a:ext uri="{FF2B5EF4-FFF2-40B4-BE49-F238E27FC236}">
                  <a16:creationId xmlns:a16="http://schemas.microsoft.com/office/drawing/2014/main" id="{6495AC7A-FDD8-5463-2512-D67D87BB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20211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Rectangle 939">
              <a:extLst>
                <a:ext uri="{FF2B5EF4-FFF2-40B4-BE49-F238E27FC236}">
                  <a16:creationId xmlns:a16="http://schemas.microsoft.com/office/drawing/2014/main" id="{30AC58B8-1E93-0508-DCB5-B43B3FC28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3767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Rectangle 940">
              <a:extLst>
                <a:ext uri="{FF2B5EF4-FFF2-40B4-BE49-F238E27FC236}">
                  <a16:creationId xmlns:a16="http://schemas.microsoft.com/office/drawing/2014/main" id="{F9E79CCF-2299-39DD-B01F-124BEAB3C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4021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941">
              <a:extLst>
                <a:ext uri="{FF2B5EF4-FFF2-40B4-BE49-F238E27FC236}">
                  <a16:creationId xmlns:a16="http://schemas.microsoft.com/office/drawing/2014/main" id="{251B10C7-C9D3-4656-2D2F-A5E33954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Rectangle 942">
              <a:extLst>
                <a:ext uri="{FF2B5EF4-FFF2-40B4-BE49-F238E27FC236}">
                  <a16:creationId xmlns:a16="http://schemas.microsoft.com/office/drawing/2014/main" id="{DAD6941C-B0B4-151E-81F0-EC7D5A4A1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4704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Rectangle 943">
              <a:extLst>
                <a:ext uri="{FF2B5EF4-FFF2-40B4-BE49-F238E27FC236}">
                  <a16:creationId xmlns:a16="http://schemas.microsoft.com/office/drawing/2014/main" id="{CF87ACFF-6DCF-71C2-0716-11D0BCD90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Rectangle 944">
              <a:extLst>
                <a:ext uri="{FF2B5EF4-FFF2-40B4-BE49-F238E27FC236}">
                  <a16:creationId xmlns:a16="http://schemas.microsoft.com/office/drawing/2014/main" id="{2A84D2FA-2FB2-2249-5D8A-F0AF817BA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Rectangle 945">
              <a:extLst>
                <a:ext uri="{FF2B5EF4-FFF2-40B4-BE49-F238E27FC236}">
                  <a16:creationId xmlns:a16="http://schemas.microsoft.com/office/drawing/2014/main" id="{B948A7A3-672F-EE22-D832-0D0DE7441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4450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Rectangle 946">
              <a:extLst>
                <a:ext uri="{FF2B5EF4-FFF2-40B4-BE49-F238E27FC236}">
                  <a16:creationId xmlns:a16="http://schemas.microsoft.com/office/drawing/2014/main" id="{F3D576CA-8BC7-5F86-436A-875435CFF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3973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Rectangle 947">
              <a:extLst>
                <a:ext uri="{FF2B5EF4-FFF2-40B4-BE49-F238E27FC236}">
                  <a16:creationId xmlns:a16="http://schemas.microsoft.com/office/drawing/2014/main" id="{9E7DBB09-89CF-E998-0644-40ED58EDA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2195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948">
              <a:extLst>
                <a:ext uri="{FF2B5EF4-FFF2-40B4-BE49-F238E27FC236}">
                  <a16:creationId xmlns:a16="http://schemas.microsoft.com/office/drawing/2014/main" id="{08E40390-E46E-A84D-5F8D-722FBEAA0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875" y="40894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Rectangle 949">
              <a:extLst>
                <a:ext uri="{FF2B5EF4-FFF2-40B4-BE49-F238E27FC236}">
                  <a16:creationId xmlns:a16="http://schemas.microsoft.com/office/drawing/2014/main" id="{69D71F4B-260A-3778-B168-E14F84592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0370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Rectangle 950">
              <a:extLst>
                <a:ext uri="{FF2B5EF4-FFF2-40B4-BE49-F238E27FC236}">
                  <a16:creationId xmlns:a16="http://schemas.microsoft.com/office/drawing/2014/main" id="{79C050A9-945C-F9D9-BF95-82EDC25C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2021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Rectangle 951">
              <a:extLst>
                <a:ext uri="{FF2B5EF4-FFF2-40B4-BE49-F238E27FC236}">
                  <a16:creationId xmlns:a16="http://schemas.microsoft.com/office/drawing/2014/main" id="{D4FA338A-359D-638E-4AAE-96DE840DA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3672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Rectangle 952">
              <a:extLst>
                <a:ext uri="{FF2B5EF4-FFF2-40B4-BE49-F238E27FC236}">
                  <a16:creationId xmlns:a16="http://schemas.microsoft.com/office/drawing/2014/main" id="{734B4066-F0F9-87D8-97F1-72C803C4D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4624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Rectangle 953">
              <a:extLst>
                <a:ext uri="{FF2B5EF4-FFF2-40B4-BE49-F238E27FC236}">
                  <a16:creationId xmlns:a16="http://schemas.microsoft.com/office/drawing/2014/main" id="{6B366029-9632-84C8-2034-A1BB2222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954">
              <a:extLst>
                <a:ext uri="{FF2B5EF4-FFF2-40B4-BE49-F238E27FC236}">
                  <a16:creationId xmlns:a16="http://schemas.microsoft.com/office/drawing/2014/main" id="{1E92C30B-85AA-8278-B778-4AE0234A4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37401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Rectangle 955">
              <a:extLst>
                <a:ext uri="{FF2B5EF4-FFF2-40B4-BE49-F238E27FC236}">
                  <a16:creationId xmlns:a16="http://schemas.microsoft.com/office/drawing/2014/main" id="{4D7B3DFB-BE32-E416-25F4-4888265CB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353695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Rectangle 956">
              <a:extLst>
                <a:ext uri="{FF2B5EF4-FFF2-40B4-BE49-F238E27FC236}">
                  <a16:creationId xmlns:a16="http://schemas.microsoft.com/office/drawing/2014/main" id="{163E4377-84F4-C77C-7A2F-EBD97257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517900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Rectangle 957">
              <a:extLst>
                <a:ext uri="{FF2B5EF4-FFF2-40B4-BE49-F238E27FC236}">
                  <a16:creationId xmlns:a16="http://schemas.microsoft.com/office/drawing/2014/main" id="{45413CFD-8D45-9EA4-8A98-0CC589DF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4925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Rectangle 958">
              <a:extLst>
                <a:ext uri="{FF2B5EF4-FFF2-40B4-BE49-F238E27FC236}">
                  <a16:creationId xmlns:a16="http://schemas.microsoft.com/office/drawing/2014/main" id="{26676E44-875F-79FF-CE62-D9549151E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75602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Rectangle 959">
              <a:extLst>
                <a:ext uri="{FF2B5EF4-FFF2-40B4-BE49-F238E27FC236}">
                  <a16:creationId xmlns:a16="http://schemas.microsoft.com/office/drawing/2014/main" id="{2D2A6375-C5BB-E2B8-8820-FBB4D0E63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7909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Rectangle 960">
              <a:extLst>
                <a:ext uri="{FF2B5EF4-FFF2-40B4-BE49-F238E27FC236}">
                  <a16:creationId xmlns:a16="http://schemas.microsoft.com/office/drawing/2014/main" id="{A6D53138-3681-BBEE-B111-F95A2FE37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0370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Rectangle 961">
              <a:extLst>
                <a:ext uri="{FF2B5EF4-FFF2-40B4-BE49-F238E27FC236}">
                  <a16:creationId xmlns:a16="http://schemas.microsoft.com/office/drawing/2014/main" id="{F6E3F88E-3F14-64A5-740D-01165F773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1148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Rectangle 962">
              <a:extLst>
                <a:ext uri="{FF2B5EF4-FFF2-40B4-BE49-F238E27FC236}">
                  <a16:creationId xmlns:a16="http://schemas.microsoft.com/office/drawing/2014/main" id="{63DC46D3-38D5-7540-003F-E54E6BEBC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43275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Rectangle 963">
              <a:extLst>
                <a:ext uri="{FF2B5EF4-FFF2-40B4-BE49-F238E27FC236}">
                  <a16:creationId xmlns:a16="http://schemas.microsoft.com/office/drawing/2014/main" id="{9247CDDA-83CC-9236-D086-2CC17067C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40055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Rectangle 964">
              <a:extLst>
                <a:ext uri="{FF2B5EF4-FFF2-40B4-BE49-F238E27FC236}">
                  <a16:creationId xmlns:a16="http://schemas.microsoft.com/office/drawing/2014/main" id="{5E72645A-82E7-D894-45CF-255098C25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45418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Rectangle 965">
              <a:extLst>
                <a:ext uri="{FF2B5EF4-FFF2-40B4-BE49-F238E27FC236}">
                  <a16:creationId xmlns:a16="http://schemas.microsoft.com/office/drawing/2014/main" id="{42175E47-0EA0-B5B6-54ED-B15BEC24A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Rectangle 966">
              <a:extLst>
                <a:ext uri="{FF2B5EF4-FFF2-40B4-BE49-F238E27FC236}">
                  <a16:creationId xmlns:a16="http://schemas.microsoft.com/office/drawing/2014/main" id="{DE226F01-D4EA-4EFF-6324-630C56AE2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40848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Rectangle 967">
              <a:extLst>
                <a:ext uri="{FF2B5EF4-FFF2-40B4-BE49-F238E27FC236}">
                  <a16:creationId xmlns:a16="http://schemas.microsoft.com/office/drawing/2014/main" id="{A862C13A-C088-625A-366D-938A8EE5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3037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Rectangle 968">
              <a:extLst>
                <a:ext uri="{FF2B5EF4-FFF2-40B4-BE49-F238E27FC236}">
                  <a16:creationId xmlns:a16="http://schemas.microsoft.com/office/drawing/2014/main" id="{2219753C-5E87-65DA-5892-402D25DB3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2291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Rectangle 969">
              <a:extLst>
                <a:ext uri="{FF2B5EF4-FFF2-40B4-BE49-F238E27FC236}">
                  <a16:creationId xmlns:a16="http://schemas.microsoft.com/office/drawing/2014/main" id="{C849D3E1-18F3-C1C9-87D9-0F208F0A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40624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Rectangle 970">
              <a:extLst>
                <a:ext uri="{FF2B5EF4-FFF2-40B4-BE49-F238E27FC236}">
                  <a16:creationId xmlns:a16="http://schemas.microsoft.com/office/drawing/2014/main" id="{02CB4FBC-BCAD-E19B-5665-9DEF9DE35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914775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Rectangle 971">
              <a:extLst>
                <a:ext uri="{FF2B5EF4-FFF2-40B4-BE49-F238E27FC236}">
                  <a16:creationId xmlns:a16="http://schemas.microsoft.com/office/drawing/2014/main" id="{0082BDE0-9940-D4D1-0A5C-55D863981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8401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Rectangle 972">
              <a:extLst>
                <a:ext uri="{FF2B5EF4-FFF2-40B4-BE49-F238E27FC236}">
                  <a16:creationId xmlns:a16="http://schemas.microsoft.com/office/drawing/2014/main" id="{74729E47-C3EC-8CB5-D0DF-F0E017CC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5798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Rectangle 973">
              <a:extLst>
                <a:ext uri="{FF2B5EF4-FFF2-40B4-BE49-F238E27FC236}">
                  <a16:creationId xmlns:a16="http://schemas.microsoft.com/office/drawing/2014/main" id="{7F3D8811-6692-F1B0-AC97-44290B8B8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6395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Rectangle 974">
              <a:extLst>
                <a:ext uri="{FF2B5EF4-FFF2-40B4-BE49-F238E27FC236}">
                  <a16:creationId xmlns:a16="http://schemas.microsoft.com/office/drawing/2014/main" id="{9B1DF0D6-FBBE-4E1F-1BE7-BDF1880C4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72268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Rectangle 975">
              <a:extLst>
                <a:ext uri="{FF2B5EF4-FFF2-40B4-BE49-F238E27FC236}">
                  <a16:creationId xmlns:a16="http://schemas.microsoft.com/office/drawing/2014/main" id="{34B46AF2-1A04-1151-FB10-DC449DC4E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78777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Rectangle 976">
              <a:extLst>
                <a:ext uri="{FF2B5EF4-FFF2-40B4-BE49-F238E27FC236}">
                  <a16:creationId xmlns:a16="http://schemas.microsoft.com/office/drawing/2014/main" id="{9890736B-5522-409F-5589-BCD0E5E46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38179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Rectangle 977">
              <a:extLst>
                <a:ext uri="{FF2B5EF4-FFF2-40B4-BE49-F238E27FC236}">
                  <a16:creationId xmlns:a16="http://schemas.microsoft.com/office/drawing/2014/main" id="{CAE7281F-9AF0-BA73-6811-C3DEF5DD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60045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Rectangle 978">
              <a:extLst>
                <a:ext uri="{FF2B5EF4-FFF2-40B4-BE49-F238E27FC236}">
                  <a16:creationId xmlns:a16="http://schemas.microsoft.com/office/drawing/2014/main" id="{C05A123A-B3DC-E82C-9F71-14178BDC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7639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Rectangle 979">
              <a:extLst>
                <a:ext uri="{FF2B5EF4-FFF2-40B4-BE49-F238E27FC236}">
                  <a16:creationId xmlns:a16="http://schemas.microsoft.com/office/drawing/2014/main" id="{7BF400DF-BEF6-FD90-9EB4-DCF39F726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379253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Rectangle 980">
              <a:extLst>
                <a:ext uri="{FF2B5EF4-FFF2-40B4-BE49-F238E27FC236}">
                  <a16:creationId xmlns:a16="http://schemas.microsoft.com/office/drawing/2014/main" id="{5194FB4F-6F92-D640-F6DD-0B7DD143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9608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Rectangle 981">
              <a:extLst>
                <a:ext uri="{FF2B5EF4-FFF2-40B4-BE49-F238E27FC236}">
                  <a16:creationId xmlns:a16="http://schemas.microsoft.com/office/drawing/2014/main" id="{63BD4F03-C5A5-D84C-B485-AFCB6D90B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3860800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Rectangle 982">
              <a:extLst>
                <a:ext uri="{FF2B5EF4-FFF2-40B4-BE49-F238E27FC236}">
                  <a16:creationId xmlns:a16="http://schemas.microsoft.com/office/drawing/2014/main" id="{35A0DC13-952B-3892-3B58-1332EEA6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046538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Rectangle 983">
              <a:extLst>
                <a:ext uri="{FF2B5EF4-FFF2-40B4-BE49-F238E27FC236}">
                  <a16:creationId xmlns:a16="http://schemas.microsoft.com/office/drawing/2014/main" id="{27E8B440-D26C-0A35-2CE8-EC83AA180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275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Rectangle 984">
              <a:extLst>
                <a:ext uri="{FF2B5EF4-FFF2-40B4-BE49-F238E27FC236}">
                  <a16:creationId xmlns:a16="http://schemas.microsoft.com/office/drawing/2014/main" id="{B44B7ACE-A1ED-9F0F-BE07-DDEE5DD2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1306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Rectangle 985">
              <a:extLst>
                <a:ext uri="{FF2B5EF4-FFF2-40B4-BE49-F238E27FC236}">
                  <a16:creationId xmlns:a16="http://schemas.microsoft.com/office/drawing/2014/main" id="{D73DEFC2-F6E5-462F-519F-5B6017163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0243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Rectangle 986">
              <a:extLst>
                <a:ext uri="{FF2B5EF4-FFF2-40B4-BE49-F238E27FC236}">
                  <a16:creationId xmlns:a16="http://schemas.microsoft.com/office/drawing/2014/main" id="{5A1758CF-B311-EBBE-F1C4-433DADA2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39703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Rectangle 987">
              <a:extLst>
                <a:ext uri="{FF2B5EF4-FFF2-40B4-BE49-F238E27FC236}">
                  <a16:creationId xmlns:a16="http://schemas.microsoft.com/office/drawing/2014/main" id="{A8D67B77-CF9A-FFDA-643E-F9EC57F40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1195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Rectangle 988">
              <a:extLst>
                <a:ext uri="{FF2B5EF4-FFF2-40B4-BE49-F238E27FC236}">
                  <a16:creationId xmlns:a16="http://schemas.microsoft.com/office/drawing/2014/main" id="{1664AC38-7104-89E6-44A6-415D62EC8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0433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Rectangle 989">
              <a:extLst>
                <a:ext uri="{FF2B5EF4-FFF2-40B4-BE49-F238E27FC236}">
                  <a16:creationId xmlns:a16="http://schemas.microsoft.com/office/drawing/2014/main" id="{8FB8F68F-5D8E-FF41-EDF6-674A58FD2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10051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Rectangle 990">
              <a:extLst>
                <a:ext uri="{FF2B5EF4-FFF2-40B4-BE49-F238E27FC236}">
                  <a16:creationId xmlns:a16="http://schemas.microsoft.com/office/drawing/2014/main" id="{D2AE344C-2C6F-5979-ECBE-653085F8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2592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Rectangle 991">
              <a:extLst>
                <a:ext uri="{FF2B5EF4-FFF2-40B4-BE49-F238E27FC236}">
                  <a16:creationId xmlns:a16="http://schemas.microsoft.com/office/drawing/2014/main" id="{65364DF7-BCF1-4164-EFB3-E3EF3126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246563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Rectangle 992">
              <a:extLst>
                <a:ext uri="{FF2B5EF4-FFF2-40B4-BE49-F238E27FC236}">
                  <a16:creationId xmlns:a16="http://schemas.microsoft.com/office/drawing/2014/main" id="{5BABBAEB-D02D-A18C-9A94-09BFB7D74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302125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Rectangle 993">
              <a:extLst>
                <a:ext uri="{FF2B5EF4-FFF2-40B4-BE49-F238E27FC236}">
                  <a16:creationId xmlns:a16="http://schemas.microsoft.com/office/drawing/2014/main" id="{CDE99B10-29D3-49BB-7161-70CADCA7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3640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Rectangle 994">
              <a:extLst>
                <a:ext uri="{FF2B5EF4-FFF2-40B4-BE49-F238E27FC236}">
                  <a16:creationId xmlns:a16="http://schemas.microsoft.com/office/drawing/2014/main" id="{FACB517C-5B07-03AA-00D3-99C1F9009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541838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Rectangle 995">
              <a:extLst>
                <a:ext uri="{FF2B5EF4-FFF2-40B4-BE49-F238E27FC236}">
                  <a16:creationId xmlns:a16="http://schemas.microsoft.com/office/drawing/2014/main" id="{98EEA2C9-7E2B-0E8F-69BE-7B5FDAFF4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Rectangle 996">
              <a:extLst>
                <a:ext uri="{FF2B5EF4-FFF2-40B4-BE49-F238E27FC236}">
                  <a16:creationId xmlns:a16="http://schemas.microsoft.com/office/drawing/2014/main" id="{AE753BF0-D5FB-AA61-0807-44A36DAA5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5418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Rectangle 997">
              <a:extLst>
                <a:ext uri="{FF2B5EF4-FFF2-40B4-BE49-F238E27FC236}">
                  <a16:creationId xmlns:a16="http://schemas.microsoft.com/office/drawing/2014/main" id="{CAE72110-C9E1-C484-7F2E-B7B3E9E2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250" y="420528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Rectangle 998">
              <a:extLst>
                <a:ext uri="{FF2B5EF4-FFF2-40B4-BE49-F238E27FC236}">
                  <a16:creationId xmlns:a16="http://schemas.microsoft.com/office/drawing/2014/main" id="{4C67C17C-A986-E894-1901-7747B6A64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2164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Rectangle 999">
              <a:extLst>
                <a:ext uri="{FF2B5EF4-FFF2-40B4-BE49-F238E27FC236}">
                  <a16:creationId xmlns:a16="http://schemas.microsoft.com/office/drawing/2014/main" id="{03212E59-9EE3-9D00-1269-AEC35D987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2846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Rectangle 1000">
              <a:extLst>
                <a:ext uri="{FF2B5EF4-FFF2-40B4-BE49-F238E27FC236}">
                  <a16:creationId xmlns:a16="http://schemas.microsoft.com/office/drawing/2014/main" id="{AAF4C781-F67F-8B05-CD29-BDA4685CA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237038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Rectangle 1001">
              <a:extLst>
                <a:ext uri="{FF2B5EF4-FFF2-40B4-BE49-F238E27FC236}">
                  <a16:creationId xmlns:a16="http://schemas.microsoft.com/office/drawing/2014/main" id="{E1A6F4FC-C234-4764-7F91-84099B4D6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1370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Rectangle 1002">
              <a:extLst>
                <a:ext uri="{FF2B5EF4-FFF2-40B4-BE49-F238E27FC236}">
                  <a16:creationId xmlns:a16="http://schemas.microsoft.com/office/drawing/2014/main" id="{7C2B7A74-4AF5-DD1D-4293-F73C1D50C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404812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Rectangle 1003">
              <a:extLst>
                <a:ext uri="{FF2B5EF4-FFF2-40B4-BE49-F238E27FC236}">
                  <a16:creationId xmlns:a16="http://schemas.microsoft.com/office/drawing/2014/main" id="{BFB69DA2-0F42-66A1-70E8-0CFC7B426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9989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Rectangle 1004">
              <a:extLst>
                <a:ext uri="{FF2B5EF4-FFF2-40B4-BE49-F238E27FC236}">
                  <a16:creationId xmlns:a16="http://schemas.microsoft.com/office/drawing/2014/main" id="{BCC43B1F-9949-199E-5492-54B214AA8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940175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Rectangle 1005">
              <a:extLst>
                <a:ext uri="{FF2B5EF4-FFF2-40B4-BE49-F238E27FC236}">
                  <a16:creationId xmlns:a16="http://schemas.microsoft.com/office/drawing/2014/main" id="{AE9053EA-9A56-0821-377E-47EC72503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3949700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Rectangle 1006">
              <a:extLst>
                <a:ext uri="{FF2B5EF4-FFF2-40B4-BE49-F238E27FC236}">
                  <a16:creationId xmlns:a16="http://schemas.microsoft.com/office/drawing/2014/main" id="{33275ADE-182C-71B4-59BA-70309BDC2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3759200"/>
              <a:ext cx="42863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Rectangle 1007">
              <a:extLst>
                <a:ext uri="{FF2B5EF4-FFF2-40B4-BE49-F238E27FC236}">
                  <a16:creationId xmlns:a16="http://schemas.microsoft.com/office/drawing/2014/main" id="{6C791CCD-93B9-3BAE-251C-0D54035A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71316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Rectangle 1008">
              <a:extLst>
                <a:ext uri="{FF2B5EF4-FFF2-40B4-BE49-F238E27FC236}">
                  <a16:creationId xmlns:a16="http://schemas.microsoft.com/office/drawing/2014/main" id="{A6DC1958-B99E-F8A0-8656-641DFAEF9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668713"/>
              <a:ext cx="41275" cy="42863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Rectangle 1010">
              <a:extLst>
                <a:ext uri="{FF2B5EF4-FFF2-40B4-BE49-F238E27FC236}">
                  <a16:creationId xmlns:a16="http://schemas.microsoft.com/office/drawing/2014/main" id="{0ED9CCAA-D080-877F-2326-9E4E33B96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225" y="3562350"/>
              <a:ext cx="41275" cy="42862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Rectangle 1011">
              <a:extLst>
                <a:ext uri="{FF2B5EF4-FFF2-40B4-BE49-F238E27FC236}">
                  <a16:creationId xmlns:a16="http://schemas.microsoft.com/office/drawing/2014/main" id="{41C6D452-0697-FC17-21D2-9326EE5B5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4237038"/>
              <a:ext cx="41275" cy="42862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1012">
              <a:extLst>
                <a:ext uri="{FF2B5EF4-FFF2-40B4-BE49-F238E27FC236}">
                  <a16:creationId xmlns:a16="http://schemas.microsoft.com/office/drawing/2014/main" id="{8FF22BA9-5CDD-41F2-6035-2EEDFB881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344988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Rectangle 1013">
              <a:extLst>
                <a:ext uri="{FF2B5EF4-FFF2-40B4-BE49-F238E27FC236}">
                  <a16:creationId xmlns:a16="http://schemas.microsoft.com/office/drawing/2014/main" id="{A433CAA6-D6D4-9C86-445B-C6E5ABFF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0" y="4538663"/>
              <a:ext cx="42863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Rectangle 1014">
              <a:extLst>
                <a:ext uri="{FF2B5EF4-FFF2-40B4-BE49-F238E27FC236}">
                  <a16:creationId xmlns:a16="http://schemas.microsoft.com/office/drawing/2014/main" id="{30148749-E88A-3924-D35B-CEAA3998D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538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015">
              <a:extLst>
                <a:ext uri="{FF2B5EF4-FFF2-40B4-BE49-F238E27FC236}">
                  <a16:creationId xmlns:a16="http://schemas.microsoft.com/office/drawing/2014/main" id="{580104DA-DF77-B67A-079F-EED1FCAC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875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016">
              <a:extLst>
                <a:ext uri="{FF2B5EF4-FFF2-40B4-BE49-F238E27FC236}">
                  <a16:creationId xmlns:a16="http://schemas.microsoft.com/office/drawing/2014/main" id="{FBA64013-49EF-7404-E8EC-DCEAF816B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88" y="4538663"/>
              <a:ext cx="41275" cy="41275"/>
            </a:xfrm>
            <a:prstGeom prst="rect">
              <a:avLst/>
            </a:prstGeom>
            <a:solidFill>
              <a:srgbClr val="993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21" name="Groupe 1120">
            <a:extLst>
              <a:ext uri="{FF2B5EF4-FFF2-40B4-BE49-F238E27FC236}">
                <a16:creationId xmlns:a16="http://schemas.microsoft.com/office/drawing/2014/main" id="{ABEFD509-9BB6-2D6A-A467-E714F638C5DD}"/>
              </a:ext>
            </a:extLst>
          </p:cNvPr>
          <p:cNvGrpSpPr/>
          <p:nvPr/>
        </p:nvGrpSpPr>
        <p:grpSpPr>
          <a:xfrm>
            <a:off x="4446486" y="2476121"/>
            <a:ext cx="3596745" cy="2429739"/>
            <a:chOff x="4446486" y="2869408"/>
            <a:chExt cx="3596745" cy="2429739"/>
          </a:xfrm>
        </p:grpSpPr>
        <p:sp>
          <p:nvSpPr>
            <p:cNvPr id="1122" name="Line 524">
              <a:extLst>
                <a:ext uri="{FF2B5EF4-FFF2-40B4-BE49-F238E27FC236}">
                  <a16:creationId xmlns:a16="http://schemas.microsoft.com/office/drawing/2014/main" id="{29629FD0-4570-7AD8-7831-642729478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3" name="Line 525">
              <a:extLst>
                <a:ext uri="{FF2B5EF4-FFF2-40B4-BE49-F238E27FC236}">
                  <a16:creationId xmlns:a16="http://schemas.microsoft.com/office/drawing/2014/main" id="{767D5C24-3DF2-E550-6EC6-64FF43E054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4" name="Line 526">
              <a:extLst>
                <a:ext uri="{FF2B5EF4-FFF2-40B4-BE49-F238E27FC236}">
                  <a16:creationId xmlns:a16="http://schemas.microsoft.com/office/drawing/2014/main" id="{D5D3C0E2-D502-C664-A604-27CC80C1B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5" name="Line 527">
              <a:extLst>
                <a:ext uri="{FF2B5EF4-FFF2-40B4-BE49-F238E27FC236}">
                  <a16:creationId xmlns:a16="http://schemas.microsoft.com/office/drawing/2014/main" id="{D2AFB48D-6A02-6946-3F06-4435AF18E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26" name="Groupe 1125">
              <a:extLst>
                <a:ext uri="{FF2B5EF4-FFF2-40B4-BE49-F238E27FC236}">
                  <a16:creationId xmlns:a16="http://schemas.microsoft.com/office/drawing/2014/main" id="{D531CA00-585B-27D5-8400-6A79A9027251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151" name="Line 528">
                <a:extLst>
                  <a:ext uri="{FF2B5EF4-FFF2-40B4-BE49-F238E27FC236}">
                    <a16:creationId xmlns:a16="http://schemas.microsoft.com/office/drawing/2014/main" id="{A7A49731-BD52-781C-EE4A-0E2B13B4BE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2" name="Line 529">
                <a:extLst>
                  <a:ext uri="{FF2B5EF4-FFF2-40B4-BE49-F238E27FC236}">
                    <a16:creationId xmlns:a16="http://schemas.microsoft.com/office/drawing/2014/main" id="{68501629-411B-92E3-05D0-8A13CD564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3" name="Line 530">
                <a:extLst>
                  <a:ext uri="{FF2B5EF4-FFF2-40B4-BE49-F238E27FC236}">
                    <a16:creationId xmlns:a16="http://schemas.microsoft.com/office/drawing/2014/main" id="{D536DB28-B567-EA99-43D5-76FF5B3DC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4" name="Line 531">
                <a:extLst>
                  <a:ext uri="{FF2B5EF4-FFF2-40B4-BE49-F238E27FC236}">
                    <a16:creationId xmlns:a16="http://schemas.microsoft.com/office/drawing/2014/main" id="{B3FB6D65-75C9-045A-5E71-78DD471C8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5" name="Line 532">
                <a:extLst>
                  <a:ext uri="{FF2B5EF4-FFF2-40B4-BE49-F238E27FC236}">
                    <a16:creationId xmlns:a16="http://schemas.microsoft.com/office/drawing/2014/main" id="{2A005D0D-F54A-1441-98A4-276227CAE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6" name="Line 533">
                <a:extLst>
                  <a:ext uri="{FF2B5EF4-FFF2-40B4-BE49-F238E27FC236}">
                    <a16:creationId xmlns:a16="http://schemas.microsoft.com/office/drawing/2014/main" id="{85E086C7-99D3-9AD7-745A-D3F035A7E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7" name="Line 534">
                <a:extLst>
                  <a:ext uri="{FF2B5EF4-FFF2-40B4-BE49-F238E27FC236}">
                    <a16:creationId xmlns:a16="http://schemas.microsoft.com/office/drawing/2014/main" id="{1499B6BF-B80E-D336-D14B-3D174BB131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8" name="Line 535">
                <a:extLst>
                  <a:ext uri="{FF2B5EF4-FFF2-40B4-BE49-F238E27FC236}">
                    <a16:creationId xmlns:a16="http://schemas.microsoft.com/office/drawing/2014/main" id="{64F7878B-E719-246D-CB0D-C4E33FA31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9" name="Freeform 536">
                <a:extLst>
                  <a:ext uri="{FF2B5EF4-FFF2-40B4-BE49-F238E27FC236}">
                    <a16:creationId xmlns:a16="http://schemas.microsoft.com/office/drawing/2014/main" id="{06C379BD-CBA2-103F-5A37-9BE8B90A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0" name="Line 537">
                <a:extLst>
                  <a:ext uri="{FF2B5EF4-FFF2-40B4-BE49-F238E27FC236}">
                    <a16:creationId xmlns:a16="http://schemas.microsoft.com/office/drawing/2014/main" id="{C7A1D42D-CD72-8D61-04B6-43A3B0FDF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1" name="Line 538">
                <a:extLst>
                  <a:ext uri="{FF2B5EF4-FFF2-40B4-BE49-F238E27FC236}">
                    <a16:creationId xmlns:a16="http://schemas.microsoft.com/office/drawing/2014/main" id="{7D4F0936-3CF5-19DC-582F-02801A0F2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2" name="Line 539">
                <a:extLst>
                  <a:ext uri="{FF2B5EF4-FFF2-40B4-BE49-F238E27FC236}">
                    <a16:creationId xmlns:a16="http://schemas.microsoft.com/office/drawing/2014/main" id="{73A97ACE-6750-A528-6F5D-5C2810AA07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3" name="Line 540">
                <a:extLst>
                  <a:ext uri="{FF2B5EF4-FFF2-40B4-BE49-F238E27FC236}">
                    <a16:creationId xmlns:a16="http://schemas.microsoft.com/office/drawing/2014/main" id="{FD6F5F77-5BA1-7518-0166-6160B8460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4" name="Line 541">
                <a:extLst>
                  <a:ext uri="{FF2B5EF4-FFF2-40B4-BE49-F238E27FC236}">
                    <a16:creationId xmlns:a16="http://schemas.microsoft.com/office/drawing/2014/main" id="{E105D2D5-35B0-1997-EBDC-CDC1FD23B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5" name="Line 542">
                <a:extLst>
                  <a:ext uri="{FF2B5EF4-FFF2-40B4-BE49-F238E27FC236}">
                    <a16:creationId xmlns:a16="http://schemas.microsoft.com/office/drawing/2014/main" id="{9FBE345C-BB79-B29E-415F-B15EEB664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6" name="Line 543">
                <a:extLst>
                  <a:ext uri="{FF2B5EF4-FFF2-40B4-BE49-F238E27FC236}">
                    <a16:creationId xmlns:a16="http://schemas.microsoft.com/office/drawing/2014/main" id="{668BA99D-AC9B-C333-405E-E2AE11E93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7" name="Line 544">
                <a:extLst>
                  <a:ext uri="{FF2B5EF4-FFF2-40B4-BE49-F238E27FC236}">
                    <a16:creationId xmlns:a16="http://schemas.microsoft.com/office/drawing/2014/main" id="{3FA9D211-2949-ACBB-17C2-A82017130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8" name="Line 545">
                <a:extLst>
                  <a:ext uri="{FF2B5EF4-FFF2-40B4-BE49-F238E27FC236}">
                    <a16:creationId xmlns:a16="http://schemas.microsoft.com/office/drawing/2014/main" id="{0B804496-0659-A186-92A7-DDDFDB1F4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9" name="Freeform 546">
                <a:extLst>
                  <a:ext uri="{FF2B5EF4-FFF2-40B4-BE49-F238E27FC236}">
                    <a16:creationId xmlns:a16="http://schemas.microsoft.com/office/drawing/2014/main" id="{6A8E69B2-54C1-194E-9228-7E18166F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27" name="Rectangle 547">
              <a:extLst>
                <a:ext uri="{FF2B5EF4-FFF2-40B4-BE49-F238E27FC236}">
                  <a16:creationId xmlns:a16="http://schemas.microsoft.com/office/drawing/2014/main" id="{2A0E3A66-B1A0-E87B-849D-8767D8B5F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8" name="Rectangle 548">
              <a:extLst>
                <a:ext uri="{FF2B5EF4-FFF2-40B4-BE49-F238E27FC236}">
                  <a16:creationId xmlns:a16="http://schemas.microsoft.com/office/drawing/2014/main" id="{488F8CF4-5C50-14C6-9802-1A0C442BB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9" name="Rectangle 549">
              <a:extLst>
                <a:ext uri="{FF2B5EF4-FFF2-40B4-BE49-F238E27FC236}">
                  <a16:creationId xmlns:a16="http://schemas.microsoft.com/office/drawing/2014/main" id="{2723FD76-BE07-2FD4-A5C2-80319C89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0" name="Rectangle 550">
              <a:extLst>
                <a:ext uri="{FF2B5EF4-FFF2-40B4-BE49-F238E27FC236}">
                  <a16:creationId xmlns:a16="http://schemas.microsoft.com/office/drawing/2014/main" id="{7D6D8156-BC0E-CB36-FBEA-10C7ED943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1" name="Rectangle 551">
              <a:extLst>
                <a:ext uri="{FF2B5EF4-FFF2-40B4-BE49-F238E27FC236}">
                  <a16:creationId xmlns:a16="http://schemas.microsoft.com/office/drawing/2014/main" id="{D1E72517-F990-77A5-E79E-6C5F75E6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2" name="Rectangle 552">
              <a:extLst>
                <a:ext uri="{FF2B5EF4-FFF2-40B4-BE49-F238E27FC236}">
                  <a16:creationId xmlns:a16="http://schemas.microsoft.com/office/drawing/2014/main" id="{E62E4F98-F39A-A9FE-FD46-ED3E6D8E1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3" name="Rectangle 553">
              <a:extLst>
                <a:ext uri="{FF2B5EF4-FFF2-40B4-BE49-F238E27FC236}">
                  <a16:creationId xmlns:a16="http://schemas.microsoft.com/office/drawing/2014/main" id="{C056B814-E676-D7FB-4A79-BC5CF5E43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4" name="Rectangle 554">
              <a:extLst>
                <a:ext uri="{FF2B5EF4-FFF2-40B4-BE49-F238E27FC236}">
                  <a16:creationId xmlns:a16="http://schemas.microsoft.com/office/drawing/2014/main" id="{D6228D31-2FFA-3FF7-2E58-160590E8B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5" name="Rectangle 555">
              <a:extLst>
                <a:ext uri="{FF2B5EF4-FFF2-40B4-BE49-F238E27FC236}">
                  <a16:creationId xmlns:a16="http://schemas.microsoft.com/office/drawing/2014/main" id="{AC2D118D-436C-0F6C-248A-0E01F9FE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6" name="Rectangle 556">
              <a:extLst>
                <a:ext uri="{FF2B5EF4-FFF2-40B4-BE49-F238E27FC236}">
                  <a16:creationId xmlns:a16="http://schemas.microsoft.com/office/drawing/2014/main" id="{EF49888A-8E9F-27E0-66E2-3AAD710B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7" name="Rectangle 557">
              <a:extLst>
                <a:ext uri="{FF2B5EF4-FFF2-40B4-BE49-F238E27FC236}">
                  <a16:creationId xmlns:a16="http://schemas.microsoft.com/office/drawing/2014/main" id="{1619C735-F71E-F343-FD82-62086D2DF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8" name="Rectangle 558">
              <a:extLst>
                <a:ext uri="{FF2B5EF4-FFF2-40B4-BE49-F238E27FC236}">
                  <a16:creationId xmlns:a16="http://schemas.microsoft.com/office/drawing/2014/main" id="{3C46613C-3C7D-E58E-64B1-33FB72086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9" name="Rectangle 559">
              <a:extLst>
                <a:ext uri="{FF2B5EF4-FFF2-40B4-BE49-F238E27FC236}">
                  <a16:creationId xmlns:a16="http://schemas.microsoft.com/office/drawing/2014/main" id="{697CA784-0327-9F89-3DB0-E9491FD6D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0" name="Rectangle 560">
              <a:extLst>
                <a:ext uri="{FF2B5EF4-FFF2-40B4-BE49-F238E27FC236}">
                  <a16:creationId xmlns:a16="http://schemas.microsoft.com/office/drawing/2014/main" id="{E8574882-0E2E-55BF-1A7E-B61DAE15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1" name="Rectangle 561">
              <a:extLst>
                <a:ext uri="{FF2B5EF4-FFF2-40B4-BE49-F238E27FC236}">
                  <a16:creationId xmlns:a16="http://schemas.microsoft.com/office/drawing/2014/main" id="{9FBEC1D3-D326-AEF2-EA6A-4D437BDA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2" name="Rectangle 562">
              <a:extLst>
                <a:ext uri="{FF2B5EF4-FFF2-40B4-BE49-F238E27FC236}">
                  <a16:creationId xmlns:a16="http://schemas.microsoft.com/office/drawing/2014/main" id="{97AF1882-2D9C-249A-3B04-48225359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3" name="Rectangle 563">
              <a:extLst>
                <a:ext uri="{FF2B5EF4-FFF2-40B4-BE49-F238E27FC236}">
                  <a16:creationId xmlns:a16="http://schemas.microsoft.com/office/drawing/2014/main" id="{86FFD26A-D294-2AAC-768C-492B29E5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4" name="Rectangle 564">
              <a:extLst>
                <a:ext uri="{FF2B5EF4-FFF2-40B4-BE49-F238E27FC236}">
                  <a16:creationId xmlns:a16="http://schemas.microsoft.com/office/drawing/2014/main" id="{BEC13C08-C02F-DF04-851F-70CDBE5B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5" name="Rectangle 565">
              <a:extLst>
                <a:ext uri="{FF2B5EF4-FFF2-40B4-BE49-F238E27FC236}">
                  <a16:creationId xmlns:a16="http://schemas.microsoft.com/office/drawing/2014/main" id="{E7B0C097-D4DE-5BF0-9844-33BC42B53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6" name="Rectangle 566">
              <a:extLst>
                <a:ext uri="{FF2B5EF4-FFF2-40B4-BE49-F238E27FC236}">
                  <a16:creationId xmlns:a16="http://schemas.microsoft.com/office/drawing/2014/main" id="{770C4C18-9E13-DB5A-BC70-FE6E8542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7" name="Rectangle 567">
              <a:extLst>
                <a:ext uri="{FF2B5EF4-FFF2-40B4-BE49-F238E27FC236}">
                  <a16:creationId xmlns:a16="http://schemas.microsoft.com/office/drawing/2014/main" id="{50502716-D542-A561-0E8C-7A4F4C928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8" name="Rectangle 568">
              <a:extLst>
                <a:ext uri="{FF2B5EF4-FFF2-40B4-BE49-F238E27FC236}">
                  <a16:creationId xmlns:a16="http://schemas.microsoft.com/office/drawing/2014/main" id="{1230CB05-512C-D706-9960-3BFA2F8AB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9" name="Rectangle 569">
              <a:extLst>
                <a:ext uri="{FF2B5EF4-FFF2-40B4-BE49-F238E27FC236}">
                  <a16:creationId xmlns:a16="http://schemas.microsoft.com/office/drawing/2014/main" id="{6E8F7DA4-CFC4-93AB-FB92-A7E05CCBB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50" name="Rectangle 570">
              <a:extLst>
                <a:ext uri="{FF2B5EF4-FFF2-40B4-BE49-F238E27FC236}">
                  <a16:creationId xmlns:a16="http://schemas.microsoft.com/office/drawing/2014/main" id="{97F01394-9F83-C61E-F840-8CE24F8A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170" name="Groupe 1169">
            <a:extLst>
              <a:ext uri="{FF2B5EF4-FFF2-40B4-BE49-F238E27FC236}">
                <a16:creationId xmlns:a16="http://schemas.microsoft.com/office/drawing/2014/main" id="{A3B19886-ABB3-9CAD-1402-02D42660CA1B}"/>
              </a:ext>
            </a:extLst>
          </p:cNvPr>
          <p:cNvGrpSpPr/>
          <p:nvPr/>
        </p:nvGrpSpPr>
        <p:grpSpPr>
          <a:xfrm>
            <a:off x="528903" y="2476121"/>
            <a:ext cx="3596745" cy="2429739"/>
            <a:chOff x="4446486" y="2869408"/>
            <a:chExt cx="3596745" cy="2429739"/>
          </a:xfrm>
        </p:grpSpPr>
        <p:sp>
          <p:nvSpPr>
            <p:cNvPr id="1171" name="Line 524">
              <a:extLst>
                <a:ext uri="{FF2B5EF4-FFF2-40B4-BE49-F238E27FC236}">
                  <a16:creationId xmlns:a16="http://schemas.microsoft.com/office/drawing/2014/main" id="{9CA7B9E8-4631-BE55-99EE-EA064FE369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Line 525">
              <a:extLst>
                <a:ext uri="{FF2B5EF4-FFF2-40B4-BE49-F238E27FC236}">
                  <a16:creationId xmlns:a16="http://schemas.microsoft.com/office/drawing/2014/main" id="{B6F5FE2F-09C3-06F2-C38C-5F384A8D8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Line 526">
              <a:extLst>
                <a:ext uri="{FF2B5EF4-FFF2-40B4-BE49-F238E27FC236}">
                  <a16:creationId xmlns:a16="http://schemas.microsoft.com/office/drawing/2014/main" id="{760E28AB-AD31-04E0-0EA9-E2F607C7AF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Line 527">
              <a:extLst>
                <a:ext uri="{FF2B5EF4-FFF2-40B4-BE49-F238E27FC236}">
                  <a16:creationId xmlns:a16="http://schemas.microsoft.com/office/drawing/2014/main" id="{D52930D6-D279-7A93-D0AC-BE81BE125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75" name="Groupe 1174">
              <a:extLst>
                <a:ext uri="{FF2B5EF4-FFF2-40B4-BE49-F238E27FC236}">
                  <a16:creationId xmlns:a16="http://schemas.microsoft.com/office/drawing/2014/main" id="{6CFAECB6-E162-F669-E451-9ED3AACF2676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200" name="Line 528">
                <a:extLst>
                  <a:ext uri="{FF2B5EF4-FFF2-40B4-BE49-F238E27FC236}">
                    <a16:creationId xmlns:a16="http://schemas.microsoft.com/office/drawing/2014/main" id="{67DC3F97-47E5-CCB5-0A95-D49629927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1" name="Line 529">
                <a:extLst>
                  <a:ext uri="{FF2B5EF4-FFF2-40B4-BE49-F238E27FC236}">
                    <a16:creationId xmlns:a16="http://schemas.microsoft.com/office/drawing/2014/main" id="{E8C377E4-E41F-A11D-15CE-92EA93F4D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2" name="Line 530">
                <a:extLst>
                  <a:ext uri="{FF2B5EF4-FFF2-40B4-BE49-F238E27FC236}">
                    <a16:creationId xmlns:a16="http://schemas.microsoft.com/office/drawing/2014/main" id="{9A8957E2-9E32-035B-168F-F2652FCBE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3" name="Line 531">
                <a:extLst>
                  <a:ext uri="{FF2B5EF4-FFF2-40B4-BE49-F238E27FC236}">
                    <a16:creationId xmlns:a16="http://schemas.microsoft.com/office/drawing/2014/main" id="{2BE69B1E-E859-5570-AC6A-D6C4E5F8A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4" name="Line 532">
                <a:extLst>
                  <a:ext uri="{FF2B5EF4-FFF2-40B4-BE49-F238E27FC236}">
                    <a16:creationId xmlns:a16="http://schemas.microsoft.com/office/drawing/2014/main" id="{6146C478-403C-33FA-460A-B1A693190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5" name="Line 533">
                <a:extLst>
                  <a:ext uri="{FF2B5EF4-FFF2-40B4-BE49-F238E27FC236}">
                    <a16:creationId xmlns:a16="http://schemas.microsoft.com/office/drawing/2014/main" id="{870CE33D-90FC-9F9B-F4AE-AEE6D1FC6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6" name="Line 534">
                <a:extLst>
                  <a:ext uri="{FF2B5EF4-FFF2-40B4-BE49-F238E27FC236}">
                    <a16:creationId xmlns:a16="http://schemas.microsoft.com/office/drawing/2014/main" id="{79D02E82-BCEA-D00D-1CCA-FA913C9EE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7" name="Line 535">
                <a:extLst>
                  <a:ext uri="{FF2B5EF4-FFF2-40B4-BE49-F238E27FC236}">
                    <a16:creationId xmlns:a16="http://schemas.microsoft.com/office/drawing/2014/main" id="{C27B289A-9483-4CC4-3A2C-3A0EF3F79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8" name="Freeform 536">
                <a:extLst>
                  <a:ext uri="{FF2B5EF4-FFF2-40B4-BE49-F238E27FC236}">
                    <a16:creationId xmlns:a16="http://schemas.microsoft.com/office/drawing/2014/main" id="{9E06C4AF-088C-2B6A-87F1-A9C56CFE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9" name="Line 537">
                <a:extLst>
                  <a:ext uri="{FF2B5EF4-FFF2-40B4-BE49-F238E27FC236}">
                    <a16:creationId xmlns:a16="http://schemas.microsoft.com/office/drawing/2014/main" id="{76FF2CB2-67D7-B22E-C048-BA124C507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0" name="Line 538">
                <a:extLst>
                  <a:ext uri="{FF2B5EF4-FFF2-40B4-BE49-F238E27FC236}">
                    <a16:creationId xmlns:a16="http://schemas.microsoft.com/office/drawing/2014/main" id="{5BCA11B6-4DD7-E306-7B38-0183328BF8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1" name="Line 539">
                <a:extLst>
                  <a:ext uri="{FF2B5EF4-FFF2-40B4-BE49-F238E27FC236}">
                    <a16:creationId xmlns:a16="http://schemas.microsoft.com/office/drawing/2014/main" id="{8A46E964-F12F-A0D6-EFD6-8C954F5C4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2" name="Line 540">
                <a:extLst>
                  <a:ext uri="{FF2B5EF4-FFF2-40B4-BE49-F238E27FC236}">
                    <a16:creationId xmlns:a16="http://schemas.microsoft.com/office/drawing/2014/main" id="{F0A2BDFB-4397-2EEA-0152-655036501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3" name="Line 541">
                <a:extLst>
                  <a:ext uri="{FF2B5EF4-FFF2-40B4-BE49-F238E27FC236}">
                    <a16:creationId xmlns:a16="http://schemas.microsoft.com/office/drawing/2014/main" id="{29CB3D70-C2D8-5AB5-4E8D-EAAC03833E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4" name="Line 542">
                <a:extLst>
                  <a:ext uri="{FF2B5EF4-FFF2-40B4-BE49-F238E27FC236}">
                    <a16:creationId xmlns:a16="http://schemas.microsoft.com/office/drawing/2014/main" id="{E5C8253E-0D36-2D38-1017-3057C634B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5" name="Line 543">
                <a:extLst>
                  <a:ext uri="{FF2B5EF4-FFF2-40B4-BE49-F238E27FC236}">
                    <a16:creationId xmlns:a16="http://schemas.microsoft.com/office/drawing/2014/main" id="{F78BCEE3-290C-C8ED-162F-BA782A6B79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6" name="Line 544">
                <a:extLst>
                  <a:ext uri="{FF2B5EF4-FFF2-40B4-BE49-F238E27FC236}">
                    <a16:creationId xmlns:a16="http://schemas.microsoft.com/office/drawing/2014/main" id="{66D96C4D-8CB9-A314-EC14-8E981C6F4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7" name="Line 545">
                <a:extLst>
                  <a:ext uri="{FF2B5EF4-FFF2-40B4-BE49-F238E27FC236}">
                    <a16:creationId xmlns:a16="http://schemas.microsoft.com/office/drawing/2014/main" id="{02822651-4FF8-4A6A-62FD-17328E3575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8" name="Freeform 546">
                <a:extLst>
                  <a:ext uri="{FF2B5EF4-FFF2-40B4-BE49-F238E27FC236}">
                    <a16:creationId xmlns:a16="http://schemas.microsoft.com/office/drawing/2014/main" id="{1D3E498A-F4C5-AAFF-A9E6-11A332B0B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76" name="Rectangle 547">
              <a:extLst>
                <a:ext uri="{FF2B5EF4-FFF2-40B4-BE49-F238E27FC236}">
                  <a16:creationId xmlns:a16="http://schemas.microsoft.com/office/drawing/2014/main" id="{6EE110B7-5C6B-B7AC-E1DE-63B7096E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7" name="Rectangle 548">
              <a:extLst>
                <a:ext uri="{FF2B5EF4-FFF2-40B4-BE49-F238E27FC236}">
                  <a16:creationId xmlns:a16="http://schemas.microsoft.com/office/drawing/2014/main" id="{33C1D548-E622-F25D-3331-7A8894EC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8" name="Rectangle 549">
              <a:extLst>
                <a:ext uri="{FF2B5EF4-FFF2-40B4-BE49-F238E27FC236}">
                  <a16:creationId xmlns:a16="http://schemas.microsoft.com/office/drawing/2014/main" id="{10E7FA45-3221-4ED6-AA70-7F3C61FF6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79" name="Rectangle 550">
              <a:extLst>
                <a:ext uri="{FF2B5EF4-FFF2-40B4-BE49-F238E27FC236}">
                  <a16:creationId xmlns:a16="http://schemas.microsoft.com/office/drawing/2014/main" id="{25CEC3DA-2B4C-6B2D-D957-B6AC21326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0" name="Rectangle 551">
              <a:extLst>
                <a:ext uri="{FF2B5EF4-FFF2-40B4-BE49-F238E27FC236}">
                  <a16:creationId xmlns:a16="http://schemas.microsoft.com/office/drawing/2014/main" id="{F667A672-A085-0A6D-8F21-5352480B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1" name="Rectangle 552">
              <a:extLst>
                <a:ext uri="{FF2B5EF4-FFF2-40B4-BE49-F238E27FC236}">
                  <a16:creationId xmlns:a16="http://schemas.microsoft.com/office/drawing/2014/main" id="{713759B4-B1D4-5F12-23E3-F879903B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2" name="Rectangle 553">
              <a:extLst>
                <a:ext uri="{FF2B5EF4-FFF2-40B4-BE49-F238E27FC236}">
                  <a16:creationId xmlns:a16="http://schemas.microsoft.com/office/drawing/2014/main" id="{B0BADA2D-04A0-C6B7-19D2-6C72E0344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3" name="Rectangle 554">
              <a:extLst>
                <a:ext uri="{FF2B5EF4-FFF2-40B4-BE49-F238E27FC236}">
                  <a16:creationId xmlns:a16="http://schemas.microsoft.com/office/drawing/2014/main" id="{108C6C3E-53A9-EB6C-3993-DC236D545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4" name="Rectangle 555">
              <a:extLst>
                <a:ext uri="{FF2B5EF4-FFF2-40B4-BE49-F238E27FC236}">
                  <a16:creationId xmlns:a16="http://schemas.microsoft.com/office/drawing/2014/main" id="{F1D38EDD-56F9-8F21-FCC8-9BC6B453F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5" name="Rectangle 556">
              <a:extLst>
                <a:ext uri="{FF2B5EF4-FFF2-40B4-BE49-F238E27FC236}">
                  <a16:creationId xmlns:a16="http://schemas.microsoft.com/office/drawing/2014/main" id="{FF16E11B-9A0F-9776-B197-5CC6F0542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6" name="Rectangle 557">
              <a:extLst>
                <a:ext uri="{FF2B5EF4-FFF2-40B4-BE49-F238E27FC236}">
                  <a16:creationId xmlns:a16="http://schemas.microsoft.com/office/drawing/2014/main" id="{C62D6830-A98D-85C7-A776-D6B365DB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7" name="Rectangle 558">
              <a:extLst>
                <a:ext uri="{FF2B5EF4-FFF2-40B4-BE49-F238E27FC236}">
                  <a16:creationId xmlns:a16="http://schemas.microsoft.com/office/drawing/2014/main" id="{A034D5CD-92B9-96CE-EA6F-11EB596A8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8" name="Rectangle 559">
              <a:extLst>
                <a:ext uri="{FF2B5EF4-FFF2-40B4-BE49-F238E27FC236}">
                  <a16:creationId xmlns:a16="http://schemas.microsoft.com/office/drawing/2014/main" id="{898D35F3-4874-BC67-DC55-4EBEBE1DA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89" name="Rectangle 560">
              <a:extLst>
                <a:ext uri="{FF2B5EF4-FFF2-40B4-BE49-F238E27FC236}">
                  <a16:creationId xmlns:a16="http://schemas.microsoft.com/office/drawing/2014/main" id="{57DCFB48-4A34-FDD6-EA72-4DFDB82C1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0" name="Rectangle 561">
              <a:extLst>
                <a:ext uri="{FF2B5EF4-FFF2-40B4-BE49-F238E27FC236}">
                  <a16:creationId xmlns:a16="http://schemas.microsoft.com/office/drawing/2014/main" id="{EF3BB808-5415-7799-41B6-BABA2BF3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1" name="Rectangle 562">
              <a:extLst>
                <a:ext uri="{FF2B5EF4-FFF2-40B4-BE49-F238E27FC236}">
                  <a16:creationId xmlns:a16="http://schemas.microsoft.com/office/drawing/2014/main" id="{75FC8878-E384-FE21-61AC-1A7E355E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2" name="Rectangle 563">
              <a:extLst>
                <a:ext uri="{FF2B5EF4-FFF2-40B4-BE49-F238E27FC236}">
                  <a16:creationId xmlns:a16="http://schemas.microsoft.com/office/drawing/2014/main" id="{D9742948-43CB-BB86-16D6-25ED1C47B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3" name="Rectangle 564">
              <a:extLst>
                <a:ext uri="{FF2B5EF4-FFF2-40B4-BE49-F238E27FC236}">
                  <a16:creationId xmlns:a16="http://schemas.microsoft.com/office/drawing/2014/main" id="{8731A663-910C-82F7-CD8A-8C8F3B934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4" name="Rectangle 565">
              <a:extLst>
                <a:ext uri="{FF2B5EF4-FFF2-40B4-BE49-F238E27FC236}">
                  <a16:creationId xmlns:a16="http://schemas.microsoft.com/office/drawing/2014/main" id="{778EE002-25FE-334D-D15B-064E94DA3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5" name="Rectangle 566">
              <a:extLst>
                <a:ext uri="{FF2B5EF4-FFF2-40B4-BE49-F238E27FC236}">
                  <a16:creationId xmlns:a16="http://schemas.microsoft.com/office/drawing/2014/main" id="{34CB0C12-9767-24D5-5F9A-17FBA26FD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6" name="Rectangle 567">
              <a:extLst>
                <a:ext uri="{FF2B5EF4-FFF2-40B4-BE49-F238E27FC236}">
                  <a16:creationId xmlns:a16="http://schemas.microsoft.com/office/drawing/2014/main" id="{53636035-0EC4-746B-C67E-2F64855DE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7" name="Rectangle 568">
              <a:extLst>
                <a:ext uri="{FF2B5EF4-FFF2-40B4-BE49-F238E27FC236}">
                  <a16:creationId xmlns:a16="http://schemas.microsoft.com/office/drawing/2014/main" id="{CD910A19-E6A9-C501-9F20-933C80BCB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8" name="Rectangle 569">
              <a:extLst>
                <a:ext uri="{FF2B5EF4-FFF2-40B4-BE49-F238E27FC236}">
                  <a16:creationId xmlns:a16="http://schemas.microsoft.com/office/drawing/2014/main" id="{5A207489-A61F-4ACD-0BD0-16033281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9" name="Rectangle 570">
              <a:extLst>
                <a:ext uri="{FF2B5EF4-FFF2-40B4-BE49-F238E27FC236}">
                  <a16:creationId xmlns:a16="http://schemas.microsoft.com/office/drawing/2014/main" id="{0780CDAC-B21F-5195-CF9A-12B1BD2B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219" name="Groupe 1218">
            <a:extLst>
              <a:ext uri="{FF2B5EF4-FFF2-40B4-BE49-F238E27FC236}">
                <a16:creationId xmlns:a16="http://schemas.microsoft.com/office/drawing/2014/main" id="{4474CC9A-0BC6-9ABD-8881-5A603B4DE738}"/>
              </a:ext>
            </a:extLst>
          </p:cNvPr>
          <p:cNvGrpSpPr/>
          <p:nvPr/>
        </p:nvGrpSpPr>
        <p:grpSpPr>
          <a:xfrm>
            <a:off x="8330143" y="2476121"/>
            <a:ext cx="3596745" cy="2429739"/>
            <a:chOff x="4446486" y="2869408"/>
            <a:chExt cx="3596745" cy="2429739"/>
          </a:xfrm>
        </p:grpSpPr>
        <p:sp>
          <p:nvSpPr>
            <p:cNvPr id="1220" name="Line 524">
              <a:extLst>
                <a:ext uri="{FF2B5EF4-FFF2-40B4-BE49-F238E27FC236}">
                  <a16:creationId xmlns:a16="http://schemas.microsoft.com/office/drawing/2014/main" id="{4F68B921-2ADB-A95E-1B06-9906A42D6A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1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25">
              <a:extLst>
                <a:ext uri="{FF2B5EF4-FFF2-40B4-BE49-F238E27FC236}">
                  <a16:creationId xmlns:a16="http://schemas.microsoft.com/office/drawing/2014/main" id="{20E50AE7-A6CD-783F-A493-C9BAF41D1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8488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26">
              <a:extLst>
                <a:ext uri="{FF2B5EF4-FFF2-40B4-BE49-F238E27FC236}">
                  <a16:creationId xmlns:a16="http://schemas.microsoft.com/office/drawing/2014/main" id="{3C31E9F9-041F-D2AD-B188-AE7F226B70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23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27">
              <a:extLst>
                <a:ext uri="{FF2B5EF4-FFF2-40B4-BE49-F238E27FC236}">
                  <a16:creationId xmlns:a16="http://schemas.microsoft.com/office/drawing/2014/main" id="{9A0C9FE3-A6C7-8039-0FDF-B97AC5172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20000" y="3073401"/>
              <a:ext cx="0" cy="16764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224" name="Groupe 1223">
              <a:extLst>
                <a:ext uri="{FF2B5EF4-FFF2-40B4-BE49-F238E27FC236}">
                  <a16:creationId xmlns:a16="http://schemas.microsoft.com/office/drawing/2014/main" id="{B8B741E0-72E1-E4F8-B1E4-4C94CC22459E}"/>
                </a:ext>
              </a:extLst>
            </p:cNvPr>
            <p:cNvGrpSpPr/>
            <p:nvPr/>
          </p:nvGrpSpPr>
          <p:grpSpPr>
            <a:xfrm>
              <a:off x="4664075" y="3055938"/>
              <a:ext cx="3284538" cy="1739901"/>
              <a:chOff x="4664075" y="3055938"/>
              <a:chExt cx="3284538" cy="1739901"/>
            </a:xfrm>
          </p:grpSpPr>
          <p:sp>
            <p:nvSpPr>
              <p:cNvPr id="1249" name="Line 528">
                <a:extLst>
                  <a:ext uri="{FF2B5EF4-FFF2-40B4-BE49-F238E27FC236}">
                    <a16:creationId xmlns:a16="http://schemas.microsoft.com/office/drawing/2014/main" id="{8BE604F1-D5ED-F8AB-5BF5-D1EC2A14A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200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" name="Line 529">
                <a:extLst>
                  <a:ext uri="{FF2B5EF4-FFF2-40B4-BE49-F238E27FC236}">
                    <a16:creationId xmlns:a16="http://schemas.microsoft.com/office/drawing/2014/main" id="{6A3E2248-EC3F-9F70-548F-2C194ED63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84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" name="Line 530">
                <a:extLst>
                  <a:ext uri="{FF2B5EF4-FFF2-40B4-BE49-F238E27FC236}">
                    <a16:creationId xmlns:a16="http://schemas.microsoft.com/office/drawing/2014/main" id="{E2301F6B-C1F7-D8D8-3CCC-ED326E6B4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5622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" name="Line 531">
                <a:extLst>
                  <a:ext uri="{FF2B5EF4-FFF2-40B4-BE49-F238E27FC236}">
                    <a16:creationId xmlns:a16="http://schemas.microsoft.com/office/drawing/2014/main" id="{FF296A6F-588A-405C-318B-DA6592542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2263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" name="Line 532">
                <a:extLst>
                  <a:ext uri="{FF2B5EF4-FFF2-40B4-BE49-F238E27FC236}">
                    <a16:creationId xmlns:a16="http://schemas.microsoft.com/office/drawing/2014/main" id="{E8F98E7A-5FDE-32EE-9899-3FEC11C6B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2618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" name="Line 533">
                <a:extLst>
                  <a:ext uri="{FF2B5EF4-FFF2-40B4-BE49-F238E27FC236}">
                    <a16:creationId xmlns:a16="http://schemas.microsoft.com/office/drawing/2014/main" id="{A80C172E-CCD9-EFE4-CC7B-C6DE0D5B9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023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" name="Line 534">
                <a:extLst>
                  <a:ext uri="{FF2B5EF4-FFF2-40B4-BE49-F238E27FC236}">
                    <a16:creationId xmlns:a16="http://schemas.microsoft.com/office/drawing/2014/main" id="{F6E6060F-7422-0E49-793C-15E88294D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230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" name="Line 535">
                <a:extLst>
                  <a:ext uri="{FF2B5EF4-FFF2-40B4-BE49-F238E27FC236}">
                    <a16:creationId xmlns:a16="http://schemas.microsoft.com/office/drawing/2014/main" id="{798D02CF-16B6-B212-8FCE-26CCCF2C3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96150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" name="Freeform 536">
                <a:extLst>
                  <a:ext uri="{FF2B5EF4-FFF2-40B4-BE49-F238E27FC236}">
                    <a16:creationId xmlns:a16="http://schemas.microsoft.com/office/drawing/2014/main" id="{3CB48397-6C4D-AC6E-7511-B5F2B652D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525" y="3055938"/>
                <a:ext cx="3240088" cy="1693863"/>
              </a:xfrm>
              <a:custGeom>
                <a:avLst/>
                <a:gdLst>
                  <a:gd name="T0" fmla="*/ 2041 w 2041"/>
                  <a:gd name="T1" fmla="*/ 1067 h 1067"/>
                  <a:gd name="T2" fmla="*/ 2037 w 2041"/>
                  <a:gd name="T3" fmla="*/ 1067 h 1067"/>
                  <a:gd name="T4" fmla="*/ 1834 w 2041"/>
                  <a:gd name="T5" fmla="*/ 1067 h 1067"/>
                  <a:gd name="T6" fmla="*/ 1630 w 2041"/>
                  <a:gd name="T7" fmla="*/ 1067 h 1067"/>
                  <a:gd name="T8" fmla="*/ 1426 w 2041"/>
                  <a:gd name="T9" fmla="*/ 1067 h 1067"/>
                  <a:gd name="T10" fmla="*/ 1223 w 2041"/>
                  <a:gd name="T11" fmla="*/ 1067 h 1067"/>
                  <a:gd name="T12" fmla="*/ 1019 w 2041"/>
                  <a:gd name="T13" fmla="*/ 1067 h 1067"/>
                  <a:gd name="T14" fmla="*/ 815 w 2041"/>
                  <a:gd name="T15" fmla="*/ 1067 h 1067"/>
                  <a:gd name="T16" fmla="*/ 611 w 2041"/>
                  <a:gd name="T17" fmla="*/ 1067 h 1067"/>
                  <a:gd name="T18" fmla="*/ 408 w 2041"/>
                  <a:gd name="T19" fmla="*/ 1067 h 1067"/>
                  <a:gd name="T20" fmla="*/ 204 w 2041"/>
                  <a:gd name="T21" fmla="*/ 1067 h 1067"/>
                  <a:gd name="T22" fmla="*/ 0 w 2041"/>
                  <a:gd name="T23" fmla="*/ 1067 h 1067"/>
                  <a:gd name="T24" fmla="*/ 0 w 2041"/>
                  <a:gd name="T25" fmla="*/ 914 h 1067"/>
                  <a:gd name="T26" fmla="*/ 0 w 2041"/>
                  <a:gd name="T27" fmla="*/ 762 h 1067"/>
                  <a:gd name="T28" fmla="*/ 0 w 2041"/>
                  <a:gd name="T29" fmla="*/ 610 h 1067"/>
                  <a:gd name="T30" fmla="*/ 0 w 2041"/>
                  <a:gd name="T31" fmla="*/ 457 h 1067"/>
                  <a:gd name="T32" fmla="*/ 0 w 2041"/>
                  <a:gd name="T33" fmla="*/ 305 h 1067"/>
                  <a:gd name="T34" fmla="*/ 0 w 2041"/>
                  <a:gd name="T35" fmla="*/ 153 h 1067"/>
                  <a:gd name="T36" fmla="*/ 0 w 2041"/>
                  <a:gd name="T37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1" h="1067">
                    <a:moveTo>
                      <a:pt x="2041" y="1067"/>
                    </a:moveTo>
                    <a:lnTo>
                      <a:pt x="2037" y="1067"/>
                    </a:lnTo>
                    <a:lnTo>
                      <a:pt x="1834" y="1067"/>
                    </a:lnTo>
                    <a:lnTo>
                      <a:pt x="1630" y="1067"/>
                    </a:lnTo>
                    <a:lnTo>
                      <a:pt x="1426" y="1067"/>
                    </a:lnTo>
                    <a:lnTo>
                      <a:pt x="1223" y="1067"/>
                    </a:lnTo>
                    <a:lnTo>
                      <a:pt x="1019" y="1067"/>
                    </a:lnTo>
                    <a:lnTo>
                      <a:pt x="815" y="1067"/>
                    </a:lnTo>
                    <a:lnTo>
                      <a:pt x="611" y="1067"/>
                    </a:lnTo>
                    <a:lnTo>
                      <a:pt x="408" y="1067"/>
                    </a:lnTo>
                    <a:lnTo>
                      <a:pt x="204" y="1067"/>
                    </a:lnTo>
                    <a:lnTo>
                      <a:pt x="0" y="1067"/>
                    </a:lnTo>
                    <a:lnTo>
                      <a:pt x="0" y="914"/>
                    </a:lnTo>
                    <a:lnTo>
                      <a:pt x="0" y="762"/>
                    </a:lnTo>
                    <a:lnTo>
                      <a:pt x="0" y="610"/>
                    </a:lnTo>
                    <a:lnTo>
                      <a:pt x="0" y="457"/>
                    </a:lnTo>
                    <a:lnTo>
                      <a:pt x="0" y="305"/>
                    </a:lnTo>
                    <a:lnTo>
                      <a:pt x="0" y="15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" name="Line 537">
                <a:extLst>
                  <a:ext uri="{FF2B5EF4-FFF2-40B4-BE49-F238E27FC236}">
                    <a16:creationId xmlns:a16="http://schemas.microsoft.com/office/drawing/2014/main" id="{322BE7A4-2B94-6B12-DDFC-A22CD075B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0038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9" name="Line 538">
                <a:extLst>
                  <a:ext uri="{FF2B5EF4-FFF2-40B4-BE49-F238E27FC236}">
                    <a16:creationId xmlns:a16="http://schemas.microsoft.com/office/drawing/2014/main" id="{906A3D2D-82E7-4F04-DB98-51F487C88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5401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0" name="Line 539">
                <a:extLst>
                  <a:ext uri="{FF2B5EF4-FFF2-40B4-BE49-F238E27FC236}">
                    <a16:creationId xmlns:a16="http://schemas.microsoft.com/office/drawing/2014/main" id="{0BA6D1BD-4807-658C-2DBC-FC6030931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2988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1" name="Line 540">
                <a:extLst>
                  <a:ext uri="{FF2B5EF4-FFF2-40B4-BE49-F238E27FC236}">
                    <a16:creationId xmlns:a16="http://schemas.microsoft.com/office/drawing/2014/main" id="{7E54F43C-8958-46C0-3646-B87016A72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055938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2" name="Line 541">
                <a:extLst>
                  <a:ext uri="{FF2B5EF4-FFF2-40B4-BE49-F238E27FC236}">
                    <a16:creationId xmlns:a16="http://schemas.microsoft.com/office/drawing/2014/main" id="{95CD6E25-E524-59B9-B34C-2C577AF81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3781426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3" name="Line 542">
                <a:extLst>
                  <a:ext uri="{FF2B5EF4-FFF2-40B4-BE49-F238E27FC236}">
                    <a16:creationId xmlns:a16="http://schemas.microsoft.com/office/drawing/2014/main" id="{0427E74E-46C6-C67A-4E04-0DF9438271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5069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4" name="Line 543">
                <a:extLst>
                  <a:ext uri="{FF2B5EF4-FFF2-40B4-BE49-F238E27FC236}">
                    <a16:creationId xmlns:a16="http://schemas.microsoft.com/office/drawing/2014/main" id="{6DC6AAD8-FA41-8C0F-8697-40FC849BC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2656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5" name="Line 544">
                <a:extLst>
                  <a:ext uri="{FF2B5EF4-FFF2-40B4-BE49-F238E27FC236}">
                    <a16:creationId xmlns:a16="http://schemas.microsoft.com/office/drawing/2014/main" id="{F9941347-F2DA-8C8D-8438-AFE7957D3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64075" y="4024313"/>
                <a:ext cx="4445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6" name="Line 545">
                <a:extLst>
                  <a:ext uri="{FF2B5EF4-FFF2-40B4-BE49-F238E27FC236}">
                    <a16:creationId xmlns:a16="http://schemas.microsoft.com/office/drawing/2014/main" id="{CE98B709-2D14-ABAF-CF09-96BF2A46F4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32375" y="4749801"/>
                <a:ext cx="0" cy="460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7" name="Freeform 546">
                <a:extLst>
                  <a:ext uri="{FF2B5EF4-FFF2-40B4-BE49-F238E27FC236}">
                    <a16:creationId xmlns:a16="http://schemas.microsoft.com/office/drawing/2014/main" id="{52B148AC-3F22-5955-8E55-66408CF86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075" y="4749801"/>
                <a:ext cx="44450" cy="46038"/>
              </a:xfrm>
              <a:custGeom>
                <a:avLst/>
                <a:gdLst>
                  <a:gd name="T0" fmla="*/ 28 w 28"/>
                  <a:gd name="T1" fmla="*/ 29 h 29"/>
                  <a:gd name="T2" fmla="*/ 28 w 28"/>
                  <a:gd name="T3" fmla="*/ 0 h 29"/>
                  <a:gd name="T4" fmla="*/ 0 w 28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8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225" name="Rectangle 547">
              <a:extLst>
                <a:ext uri="{FF2B5EF4-FFF2-40B4-BE49-F238E27FC236}">
                  <a16:creationId xmlns:a16="http://schemas.microsoft.com/office/drawing/2014/main" id="{4FCE4A31-9A07-2BA0-461D-780EDA92C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022601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6" name="Rectangle 548">
              <a:extLst>
                <a:ext uri="{FF2B5EF4-FFF2-40B4-BE49-F238E27FC236}">
                  <a16:creationId xmlns:a16="http://schemas.microsoft.com/office/drawing/2014/main" id="{BD82D1F1-8A87-2426-B5B9-DEB8302B5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2654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7" name="Rectangle 549">
              <a:extLst>
                <a:ext uri="{FF2B5EF4-FFF2-40B4-BE49-F238E27FC236}">
                  <a16:creationId xmlns:a16="http://schemas.microsoft.com/office/drawing/2014/main" id="{587BFAAA-B42C-E699-A3B2-BB1E7CAAA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5067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8" name="Rectangle 550">
              <a:extLst>
                <a:ext uri="{FF2B5EF4-FFF2-40B4-BE49-F238E27FC236}">
                  <a16:creationId xmlns:a16="http://schemas.microsoft.com/office/drawing/2014/main" id="{E502271C-CB2F-A72A-E13F-27C1B42D4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74808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29" name="Rectangle 551">
              <a:extLst>
                <a:ext uri="{FF2B5EF4-FFF2-40B4-BE49-F238E27FC236}">
                  <a16:creationId xmlns:a16="http://schemas.microsoft.com/office/drawing/2014/main" id="{C0E550B1-9FAB-99B3-7666-881E5594C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39909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0" name="Rectangle 552">
              <a:extLst>
                <a:ext uri="{FF2B5EF4-FFF2-40B4-BE49-F238E27FC236}">
                  <a16:creationId xmlns:a16="http://schemas.microsoft.com/office/drawing/2014/main" id="{240C9493-B46D-6C47-C692-D323ECF6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2322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1" name="Rectangle 553">
              <a:extLst>
                <a:ext uri="{FF2B5EF4-FFF2-40B4-BE49-F238E27FC236}">
                  <a16:creationId xmlns:a16="http://schemas.microsoft.com/office/drawing/2014/main" id="{FA9E3074-78D2-6ED7-5E77-96300D5B8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473576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2" name="Rectangle 554">
              <a:extLst>
                <a:ext uri="{FF2B5EF4-FFF2-40B4-BE49-F238E27FC236}">
                  <a16:creationId xmlns:a16="http://schemas.microsoft.com/office/drawing/2014/main" id="{8CCC1696-F50E-9FBA-4B66-F7CAF82DF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486" y="471646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36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3" name="Rectangle 555">
              <a:extLst>
                <a:ext uri="{FF2B5EF4-FFF2-40B4-BE49-F238E27FC236}">
                  <a16:creationId xmlns:a16="http://schemas.microsoft.com/office/drawing/2014/main" id="{934F11AB-D193-F25D-EF45-315EC4D7D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156" y="48172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-14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4" name="Rectangle 556">
              <a:extLst>
                <a:ext uri="{FF2B5EF4-FFF2-40B4-BE49-F238E27FC236}">
                  <a16:creationId xmlns:a16="http://schemas.microsoft.com/office/drawing/2014/main" id="{5EA5D203-F559-FBDA-5344-7D1E3988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309" y="481727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5" name="Rectangle 557">
              <a:extLst>
                <a:ext uri="{FF2B5EF4-FFF2-40B4-BE49-F238E27FC236}">
                  <a16:creationId xmlns:a16="http://schemas.microsoft.com/office/drawing/2014/main" id="{93A6D9B7-26FB-DBA0-949D-D35A3F378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29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6" name="Rectangle 558">
              <a:extLst>
                <a:ext uri="{FF2B5EF4-FFF2-40B4-BE49-F238E27FC236}">
                  <a16:creationId xmlns:a16="http://schemas.microsoft.com/office/drawing/2014/main" id="{F374423D-8D52-B1E7-67FF-8367C10D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5147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7" name="Rectangle 559">
              <a:extLst>
                <a:ext uri="{FF2B5EF4-FFF2-40B4-BE49-F238E27FC236}">
                  <a16:creationId xmlns:a16="http://schemas.microsoft.com/office/drawing/2014/main" id="{D3622B7B-2527-ED34-C3F2-38068439F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4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8" name="Rectangle 560">
              <a:extLst>
                <a:ext uri="{FF2B5EF4-FFF2-40B4-BE49-F238E27FC236}">
                  <a16:creationId xmlns:a16="http://schemas.microsoft.com/office/drawing/2014/main" id="{83429397-6B94-0585-343A-D1B88C40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2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39" name="Rectangle 561">
              <a:extLst>
                <a:ext uri="{FF2B5EF4-FFF2-40B4-BE49-F238E27FC236}">
                  <a16:creationId xmlns:a16="http://schemas.microsoft.com/office/drawing/2014/main" id="{6F0646FB-4EEF-A33A-8385-A08B071F7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511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70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0" name="Rectangle 562">
              <a:extLst>
                <a:ext uri="{FF2B5EF4-FFF2-40B4-BE49-F238E27FC236}">
                  <a16:creationId xmlns:a16="http://schemas.microsoft.com/office/drawing/2014/main" id="{D8F02F85-4904-A1F8-909B-5C687F1F0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8960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1" name="Rectangle 563">
              <a:extLst>
                <a:ext uri="{FF2B5EF4-FFF2-40B4-BE49-F238E27FC236}">
                  <a16:creationId xmlns:a16="http://schemas.microsoft.com/office/drawing/2014/main" id="{3CA03BC3-2A5E-8428-3713-B847C7050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222" y="481727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98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2" name="Rectangle 564">
              <a:extLst>
                <a:ext uri="{FF2B5EF4-FFF2-40B4-BE49-F238E27FC236}">
                  <a16:creationId xmlns:a16="http://schemas.microsoft.com/office/drawing/2014/main" id="{5D66A36A-CFDA-58BD-B9D9-AD98DA3B8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21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3" name="Rectangle 565">
              <a:extLst>
                <a:ext uri="{FF2B5EF4-FFF2-40B4-BE49-F238E27FC236}">
                  <a16:creationId xmlns:a16="http://schemas.microsoft.com/office/drawing/2014/main" id="{50443EF0-9AC7-E48D-65B5-4D389E7A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6061" y="4817271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126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4" name="Rectangle 566">
              <a:extLst>
                <a:ext uri="{FF2B5EF4-FFF2-40B4-BE49-F238E27FC236}">
                  <a16:creationId xmlns:a16="http://schemas.microsoft.com/office/drawing/2014/main" id="{7D2CF2CD-9DE5-7975-0325-10CC19921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451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5" name="Rectangle 567">
              <a:extLst>
                <a:ext uri="{FF2B5EF4-FFF2-40B4-BE49-F238E27FC236}">
                  <a16:creationId xmlns:a16="http://schemas.microsoft.com/office/drawing/2014/main" id="{8347EF7F-9B62-00DD-3FD2-BCBAD879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563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6" name="Rectangle 568">
              <a:extLst>
                <a:ext uri="{FF2B5EF4-FFF2-40B4-BE49-F238E27FC236}">
                  <a16:creationId xmlns:a16="http://schemas.microsoft.com/office/drawing/2014/main" id="{177696BD-473C-B573-FF4E-641CFB16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6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7" name="Rectangle 569">
              <a:extLst>
                <a:ext uri="{FF2B5EF4-FFF2-40B4-BE49-F238E27FC236}">
                  <a16:creationId xmlns:a16="http://schemas.microsoft.com/office/drawing/2014/main" id="{4181D5E3-0380-1C14-248A-99425282C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8376" y="2869408"/>
              <a:ext cx="46166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 mo ATI</a:t>
              </a:r>
              <a:endParaRPr kumimoji="0" lang="fr-FR" altLang="fr-FR" sz="3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8" name="Rectangle 570">
              <a:extLst>
                <a:ext uri="{FF2B5EF4-FFF2-40B4-BE49-F238E27FC236}">
                  <a16:creationId xmlns:a16="http://schemas.microsoft.com/office/drawing/2014/main" id="{2F27CC9F-5F83-0438-999C-A709EAD9A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6594" y="5083703"/>
              <a:ext cx="14268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Days relative to ATI</a:t>
              </a:r>
              <a:endParaRPr kumimoji="0" lang="fr-FR" altLang="fr-FR" sz="4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sp>
        <p:nvSpPr>
          <p:cNvPr id="1268" name="Text Box 2">
            <a:extLst>
              <a:ext uri="{FF2B5EF4-FFF2-40B4-BE49-F238E27FC236}">
                <a16:creationId xmlns:a16="http://schemas.microsoft.com/office/drawing/2014/main" id="{6123E27A-0171-57D2-414C-BEDB4CA09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6050" y="2096116"/>
            <a:ext cx="93929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only</a:t>
            </a:r>
          </a:p>
        </p:txBody>
      </p:sp>
      <p:sp>
        <p:nvSpPr>
          <p:cNvPr id="1269" name="Text Box 2">
            <a:extLst>
              <a:ext uri="{FF2B5EF4-FFF2-40B4-BE49-F238E27FC236}">
                <a16:creationId xmlns:a16="http://schemas.microsoft.com/office/drawing/2014/main" id="{815B0316-56A3-F11A-9F90-6A6148B34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220" y="2096116"/>
            <a:ext cx="105631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+ VTX</a:t>
            </a:r>
          </a:p>
        </p:txBody>
      </p:sp>
      <p:sp>
        <p:nvSpPr>
          <p:cNvPr id="1270" name="Text Box 2">
            <a:extLst>
              <a:ext uri="{FF2B5EF4-FFF2-40B4-BE49-F238E27FC236}">
                <a16:creationId xmlns:a16="http://schemas.microsoft.com/office/drawing/2014/main" id="{335746CB-E7F5-35DB-D968-E6DB3BE72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83522" y="2096116"/>
            <a:ext cx="20213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ART + AZD5582 + VTX</a:t>
            </a:r>
          </a:p>
        </p:txBody>
      </p:sp>
      <p:sp>
        <p:nvSpPr>
          <p:cNvPr id="8" name="Titre 1">
            <a:extLst>
              <a:ext uri="{FF2B5EF4-FFF2-40B4-BE49-F238E27FC236}">
                <a16:creationId xmlns:a16="http://schemas.microsoft.com/office/drawing/2014/main" id="{55FB9A8F-49D1-53FF-B41D-DF7961E68D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r>
              <a:rPr lang="en-US" noProof="0" dirty="0"/>
              <a:t>AZD5582 + </a:t>
            </a:r>
            <a:r>
              <a:rPr lang="en-US" noProof="0" dirty="0" err="1"/>
              <a:t>venetoclax</a:t>
            </a:r>
            <a:r>
              <a:rPr lang="en-US" noProof="0" dirty="0"/>
              <a:t> reduce SI reservoirs (2)</a:t>
            </a:r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83EAF8F8-A230-88EC-3322-9E4634A69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Ukhueduan</a:t>
            </a:r>
            <a:r>
              <a:rPr kumimoji="0" lang="en-GB" sz="1200" b="0" i="1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 B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103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46653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>
            <a:extLst>
              <a:ext uri="{FF2B5EF4-FFF2-40B4-BE49-F238E27FC236}">
                <a16:creationId xmlns:a16="http://schemas.microsoft.com/office/drawing/2014/main" id="{BCEA21EA-0DF9-7CB9-B3BB-123F0C517ED5}"/>
              </a:ext>
            </a:extLst>
          </p:cNvPr>
          <p:cNvGrpSpPr/>
          <p:nvPr/>
        </p:nvGrpSpPr>
        <p:grpSpPr>
          <a:xfrm>
            <a:off x="5031199" y="2927639"/>
            <a:ext cx="6828292" cy="2759273"/>
            <a:chOff x="1892190" y="2289027"/>
            <a:chExt cx="8189175" cy="3314330"/>
          </a:xfrm>
        </p:grpSpPr>
        <p:grpSp>
          <p:nvGrpSpPr>
            <p:cNvPr id="1111" name="Groupe 1110">
              <a:extLst>
                <a:ext uri="{FF2B5EF4-FFF2-40B4-BE49-F238E27FC236}">
                  <a16:creationId xmlns:a16="http://schemas.microsoft.com/office/drawing/2014/main" id="{AB1D36EC-EE50-CB2B-B9A5-EFF3E27B842A}"/>
                </a:ext>
              </a:extLst>
            </p:cNvPr>
            <p:cNvGrpSpPr/>
            <p:nvPr/>
          </p:nvGrpSpPr>
          <p:grpSpPr>
            <a:xfrm>
              <a:off x="2124548" y="2289027"/>
              <a:ext cx="7956817" cy="3314330"/>
              <a:chOff x="2627313" y="2320926"/>
              <a:chExt cx="7294563" cy="3038475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51D662BF-2C0E-9A22-B22B-BFAA2181D1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7313" y="2320926"/>
                <a:ext cx="2701925" cy="3011488"/>
              </a:xfrm>
              <a:custGeom>
                <a:avLst/>
                <a:gdLst>
                  <a:gd name="T0" fmla="*/ 7503 w 8510"/>
                  <a:gd name="T1" fmla="*/ 1272 h 9481"/>
                  <a:gd name="T2" fmla="*/ 7001 w 8510"/>
                  <a:gd name="T3" fmla="*/ 837 h 9481"/>
                  <a:gd name="T4" fmla="*/ 5916 w 8510"/>
                  <a:gd name="T5" fmla="*/ 385 h 9481"/>
                  <a:gd name="T6" fmla="*/ 4540 w 8510"/>
                  <a:gd name="T7" fmla="*/ 34 h 9481"/>
                  <a:gd name="T8" fmla="*/ 3460 w 8510"/>
                  <a:gd name="T9" fmla="*/ 37 h 9481"/>
                  <a:gd name="T10" fmla="*/ 2412 w 8510"/>
                  <a:gd name="T11" fmla="*/ 324 h 9481"/>
                  <a:gd name="T12" fmla="*/ 1470 w 8510"/>
                  <a:gd name="T13" fmla="*/ 904 h 9481"/>
                  <a:gd name="T14" fmla="*/ 795 w 8510"/>
                  <a:gd name="T15" fmla="*/ 1675 h 9481"/>
                  <a:gd name="T16" fmla="*/ 190 w 8510"/>
                  <a:gd name="T17" fmla="*/ 3123 h 9481"/>
                  <a:gd name="T18" fmla="*/ 0 w 8510"/>
                  <a:gd name="T19" fmla="*/ 4422 h 9481"/>
                  <a:gd name="T20" fmla="*/ 135 w 8510"/>
                  <a:gd name="T21" fmla="*/ 5490 h 9481"/>
                  <a:gd name="T22" fmla="*/ 517 w 8510"/>
                  <a:gd name="T23" fmla="*/ 6493 h 9481"/>
                  <a:gd name="T24" fmla="*/ 1275 w 8510"/>
                  <a:gd name="T25" fmla="*/ 7598 h 9481"/>
                  <a:gd name="T26" fmla="*/ 2236 w 8510"/>
                  <a:gd name="T27" fmla="*/ 8606 h 9481"/>
                  <a:gd name="T28" fmla="*/ 3206 w 8510"/>
                  <a:gd name="T29" fmla="*/ 9163 h 9481"/>
                  <a:gd name="T30" fmla="*/ 4568 w 8510"/>
                  <a:gd name="T31" fmla="*/ 9432 h 9481"/>
                  <a:gd name="T32" fmla="*/ 5733 w 8510"/>
                  <a:gd name="T33" fmla="*/ 9472 h 9481"/>
                  <a:gd name="T34" fmla="*/ 6245 w 8510"/>
                  <a:gd name="T35" fmla="*/ 9398 h 9481"/>
                  <a:gd name="T36" fmla="*/ 6655 w 8510"/>
                  <a:gd name="T37" fmla="*/ 9276 h 9481"/>
                  <a:gd name="T38" fmla="*/ 7306 w 8510"/>
                  <a:gd name="T39" fmla="*/ 8956 h 9481"/>
                  <a:gd name="T40" fmla="*/ 7634 w 8510"/>
                  <a:gd name="T41" fmla="*/ 8714 h 9481"/>
                  <a:gd name="T42" fmla="*/ 7954 w 8510"/>
                  <a:gd name="T43" fmla="*/ 8378 h 9481"/>
                  <a:gd name="T44" fmla="*/ 8129 w 8510"/>
                  <a:gd name="T45" fmla="*/ 8124 h 9481"/>
                  <a:gd name="T46" fmla="*/ 8348 w 8510"/>
                  <a:gd name="T47" fmla="*/ 7674 h 9481"/>
                  <a:gd name="T48" fmla="*/ 8486 w 8510"/>
                  <a:gd name="T49" fmla="*/ 7145 h 9481"/>
                  <a:gd name="T50" fmla="*/ 8466 w 8510"/>
                  <a:gd name="T51" fmla="*/ 6364 h 9481"/>
                  <a:gd name="T52" fmla="*/ 8203 w 8510"/>
                  <a:gd name="T53" fmla="*/ 5596 h 9481"/>
                  <a:gd name="T54" fmla="*/ 7821 w 8510"/>
                  <a:gd name="T55" fmla="*/ 4304 h 9481"/>
                  <a:gd name="T56" fmla="*/ 7722 w 8510"/>
                  <a:gd name="T57" fmla="*/ 3177 h 9481"/>
                  <a:gd name="T58" fmla="*/ 7856 w 8510"/>
                  <a:gd name="T59" fmla="*/ 2146 h 9481"/>
                  <a:gd name="T60" fmla="*/ 6671 w 8510"/>
                  <a:gd name="T61" fmla="*/ 1253 h 9481"/>
                  <a:gd name="T62" fmla="*/ 7269 w 8510"/>
                  <a:gd name="T63" fmla="*/ 1801 h 9481"/>
                  <a:gd name="T64" fmla="*/ 7486 w 8510"/>
                  <a:gd name="T65" fmla="*/ 2385 h 9481"/>
                  <a:gd name="T66" fmla="*/ 7371 w 8510"/>
                  <a:gd name="T67" fmla="*/ 3260 h 9481"/>
                  <a:gd name="T68" fmla="*/ 7436 w 8510"/>
                  <a:gd name="T69" fmla="*/ 4267 h 9481"/>
                  <a:gd name="T70" fmla="*/ 7731 w 8510"/>
                  <a:gd name="T71" fmla="*/ 5330 h 9481"/>
                  <a:gd name="T72" fmla="*/ 8076 w 8510"/>
                  <a:gd name="T73" fmla="*/ 6449 h 9481"/>
                  <a:gd name="T74" fmla="*/ 8022 w 8510"/>
                  <a:gd name="T75" fmla="*/ 7096 h 9481"/>
                  <a:gd name="T76" fmla="*/ 7865 w 8510"/>
                  <a:gd name="T77" fmla="*/ 7535 h 9481"/>
                  <a:gd name="T78" fmla="*/ 7689 w 8510"/>
                  <a:gd name="T79" fmla="*/ 7844 h 9481"/>
                  <a:gd name="T80" fmla="*/ 7468 w 8510"/>
                  <a:gd name="T81" fmla="*/ 8118 h 9481"/>
                  <a:gd name="T82" fmla="*/ 7224 w 8510"/>
                  <a:gd name="T83" fmla="*/ 8342 h 9481"/>
                  <a:gd name="T84" fmla="*/ 6895 w 8510"/>
                  <a:gd name="T85" fmla="*/ 8566 h 9481"/>
                  <a:gd name="T86" fmla="*/ 6323 w 8510"/>
                  <a:gd name="T87" fmla="*/ 8822 h 9481"/>
                  <a:gd name="T88" fmla="*/ 5871 w 8510"/>
                  <a:gd name="T89" fmla="*/ 8934 h 9481"/>
                  <a:gd name="T90" fmla="*/ 5133 w 8510"/>
                  <a:gd name="T91" fmla="*/ 8975 h 9481"/>
                  <a:gd name="T92" fmla="*/ 3558 w 8510"/>
                  <a:gd name="T93" fmla="*/ 8782 h 9481"/>
                  <a:gd name="T94" fmla="*/ 2625 w 8510"/>
                  <a:gd name="T95" fmla="*/ 8379 h 9481"/>
                  <a:gd name="T96" fmla="*/ 1642 w 8510"/>
                  <a:gd name="T97" fmla="*/ 7459 h 9481"/>
                  <a:gd name="T98" fmla="*/ 910 w 8510"/>
                  <a:gd name="T99" fmla="*/ 6483 h 9481"/>
                  <a:gd name="T100" fmla="*/ 521 w 8510"/>
                  <a:gd name="T101" fmla="*/ 5608 h 9481"/>
                  <a:gd name="T102" fmla="*/ 351 w 8510"/>
                  <a:gd name="T103" fmla="*/ 4663 h 9481"/>
                  <a:gd name="T104" fmla="*/ 471 w 8510"/>
                  <a:gd name="T105" fmla="*/ 3506 h 9481"/>
                  <a:gd name="T106" fmla="*/ 1070 w 8510"/>
                  <a:gd name="T107" fmla="*/ 2025 h 9481"/>
                  <a:gd name="T108" fmla="*/ 1763 w 8510"/>
                  <a:gd name="T109" fmla="*/ 1272 h 9481"/>
                  <a:gd name="T110" fmla="*/ 2631 w 8510"/>
                  <a:gd name="T111" fmla="*/ 785 h 9481"/>
                  <a:gd name="T112" fmla="*/ 3591 w 8510"/>
                  <a:gd name="T113" fmla="*/ 552 h 9481"/>
                  <a:gd name="T114" fmla="*/ 4571 w 8510"/>
                  <a:gd name="T115" fmla="*/ 575 h 9481"/>
                  <a:gd name="T116" fmla="*/ 5911 w 8510"/>
                  <a:gd name="T117" fmla="*/ 939 h 9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10" h="9481">
                    <a:moveTo>
                      <a:pt x="7789" y="1770"/>
                    </a:moveTo>
                    <a:lnTo>
                      <a:pt x="7750" y="1679"/>
                    </a:lnTo>
                    <a:lnTo>
                      <a:pt x="7730" y="1634"/>
                    </a:lnTo>
                    <a:lnTo>
                      <a:pt x="7709" y="1591"/>
                    </a:lnTo>
                    <a:lnTo>
                      <a:pt x="7686" y="1548"/>
                    </a:lnTo>
                    <a:lnTo>
                      <a:pt x="7663" y="1506"/>
                    </a:lnTo>
                    <a:lnTo>
                      <a:pt x="7638" y="1465"/>
                    </a:lnTo>
                    <a:lnTo>
                      <a:pt x="7614" y="1426"/>
                    </a:lnTo>
                    <a:lnTo>
                      <a:pt x="7561" y="1347"/>
                    </a:lnTo>
                    <a:lnTo>
                      <a:pt x="7503" y="1272"/>
                    </a:lnTo>
                    <a:lnTo>
                      <a:pt x="7443" y="1201"/>
                    </a:lnTo>
                    <a:lnTo>
                      <a:pt x="7411" y="1165"/>
                    </a:lnTo>
                    <a:lnTo>
                      <a:pt x="7379" y="1133"/>
                    </a:lnTo>
                    <a:lnTo>
                      <a:pt x="7344" y="1098"/>
                    </a:lnTo>
                    <a:lnTo>
                      <a:pt x="7310" y="1067"/>
                    </a:lnTo>
                    <a:lnTo>
                      <a:pt x="7238" y="1005"/>
                    </a:lnTo>
                    <a:lnTo>
                      <a:pt x="7163" y="945"/>
                    </a:lnTo>
                    <a:lnTo>
                      <a:pt x="7085" y="890"/>
                    </a:lnTo>
                    <a:lnTo>
                      <a:pt x="7042" y="862"/>
                    </a:lnTo>
                    <a:lnTo>
                      <a:pt x="7001" y="837"/>
                    </a:lnTo>
                    <a:lnTo>
                      <a:pt x="6957" y="811"/>
                    </a:lnTo>
                    <a:lnTo>
                      <a:pt x="6914" y="788"/>
                    </a:lnTo>
                    <a:lnTo>
                      <a:pt x="6869" y="764"/>
                    </a:lnTo>
                    <a:lnTo>
                      <a:pt x="6824" y="742"/>
                    </a:lnTo>
                    <a:lnTo>
                      <a:pt x="6731" y="699"/>
                    </a:lnTo>
                    <a:lnTo>
                      <a:pt x="6529" y="614"/>
                    </a:lnTo>
                    <a:lnTo>
                      <a:pt x="6427" y="573"/>
                    </a:lnTo>
                    <a:lnTo>
                      <a:pt x="6326" y="534"/>
                    </a:lnTo>
                    <a:lnTo>
                      <a:pt x="6121" y="457"/>
                    </a:lnTo>
                    <a:lnTo>
                      <a:pt x="5916" y="385"/>
                    </a:lnTo>
                    <a:lnTo>
                      <a:pt x="5708" y="316"/>
                    </a:lnTo>
                    <a:lnTo>
                      <a:pt x="5498" y="253"/>
                    </a:lnTo>
                    <a:lnTo>
                      <a:pt x="5392" y="221"/>
                    </a:lnTo>
                    <a:lnTo>
                      <a:pt x="5288" y="192"/>
                    </a:lnTo>
                    <a:lnTo>
                      <a:pt x="5076" y="137"/>
                    </a:lnTo>
                    <a:lnTo>
                      <a:pt x="4969" y="110"/>
                    </a:lnTo>
                    <a:lnTo>
                      <a:pt x="4862" y="87"/>
                    </a:lnTo>
                    <a:lnTo>
                      <a:pt x="4755" y="67"/>
                    </a:lnTo>
                    <a:lnTo>
                      <a:pt x="4648" y="49"/>
                    </a:lnTo>
                    <a:lnTo>
                      <a:pt x="4540" y="34"/>
                    </a:lnTo>
                    <a:lnTo>
                      <a:pt x="4433" y="21"/>
                    </a:lnTo>
                    <a:lnTo>
                      <a:pt x="4325" y="12"/>
                    </a:lnTo>
                    <a:lnTo>
                      <a:pt x="4218" y="6"/>
                    </a:lnTo>
                    <a:lnTo>
                      <a:pt x="4109" y="1"/>
                    </a:lnTo>
                    <a:lnTo>
                      <a:pt x="4002" y="0"/>
                    </a:lnTo>
                    <a:lnTo>
                      <a:pt x="3894" y="1"/>
                    </a:lnTo>
                    <a:lnTo>
                      <a:pt x="3786" y="7"/>
                    </a:lnTo>
                    <a:lnTo>
                      <a:pt x="3677" y="13"/>
                    </a:lnTo>
                    <a:lnTo>
                      <a:pt x="3570" y="24"/>
                    </a:lnTo>
                    <a:lnTo>
                      <a:pt x="3460" y="37"/>
                    </a:lnTo>
                    <a:lnTo>
                      <a:pt x="3353" y="53"/>
                    </a:lnTo>
                    <a:lnTo>
                      <a:pt x="3243" y="71"/>
                    </a:lnTo>
                    <a:lnTo>
                      <a:pt x="3134" y="93"/>
                    </a:lnTo>
                    <a:lnTo>
                      <a:pt x="3027" y="118"/>
                    </a:lnTo>
                    <a:lnTo>
                      <a:pt x="2923" y="146"/>
                    </a:lnTo>
                    <a:lnTo>
                      <a:pt x="2818" y="176"/>
                    </a:lnTo>
                    <a:lnTo>
                      <a:pt x="2715" y="209"/>
                    </a:lnTo>
                    <a:lnTo>
                      <a:pt x="2612" y="244"/>
                    </a:lnTo>
                    <a:lnTo>
                      <a:pt x="2513" y="284"/>
                    </a:lnTo>
                    <a:lnTo>
                      <a:pt x="2412" y="324"/>
                    </a:lnTo>
                    <a:lnTo>
                      <a:pt x="2313" y="370"/>
                    </a:lnTo>
                    <a:lnTo>
                      <a:pt x="2216" y="417"/>
                    </a:lnTo>
                    <a:lnTo>
                      <a:pt x="2120" y="467"/>
                    </a:lnTo>
                    <a:lnTo>
                      <a:pt x="2024" y="519"/>
                    </a:lnTo>
                    <a:lnTo>
                      <a:pt x="1930" y="575"/>
                    </a:lnTo>
                    <a:lnTo>
                      <a:pt x="1837" y="634"/>
                    </a:lnTo>
                    <a:lnTo>
                      <a:pt x="1747" y="696"/>
                    </a:lnTo>
                    <a:lnTo>
                      <a:pt x="1651" y="763"/>
                    </a:lnTo>
                    <a:lnTo>
                      <a:pt x="1559" y="832"/>
                    </a:lnTo>
                    <a:lnTo>
                      <a:pt x="1470" y="904"/>
                    </a:lnTo>
                    <a:lnTo>
                      <a:pt x="1384" y="980"/>
                    </a:lnTo>
                    <a:lnTo>
                      <a:pt x="1300" y="1057"/>
                    </a:lnTo>
                    <a:lnTo>
                      <a:pt x="1218" y="1139"/>
                    </a:lnTo>
                    <a:lnTo>
                      <a:pt x="1178" y="1179"/>
                    </a:lnTo>
                    <a:lnTo>
                      <a:pt x="1140" y="1221"/>
                    </a:lnTo>
                    <a:lnTo>
                      <a:pt x="1066" y="1308"/>
                    </a:lnTo>
                    <a:lnTo>
                      <a:pt x="993" y="1394"/>
                    </a:lnTo>
                    <a:lnTo>
                      <a:pt x="924" y="1485"/>
                    </a:lnTo>
                    <a:lnTo>
                      <a:pt x="857" y="1579"/>
                    </a:lnTo>
                    <a:lnTo>
                      <a:pt x="795" y="1675"/>
                    </a:lnTo>
                    <a:lnTo>
                      <a:pt x="734" y="1774"/>
                    </a:lnTo>
                    <a:lnTo>
                      <a:pt x="677" y="1875"/>
                    </a:lnTo>
                    <a:lnTo>
                      <a:pt x="622" y="1978"/>
                    </a:lnTo>
                    <a:lnTo>
                      <a:pt x="572" y="2084"/>
                    </a:lnTo>
                    <a:lnTo>
                      <a:pt x="481" y="2287"/>
                    </a:lnTo>
                    <a:lnTo>
                      <a:pt x="397" y="2493"/>
                    </a:lnTo>
                    <a:lnTo>
                      <a:pt x="320" y="2701"/>
                    </a:lnTo>
                    <a:lnTo>
                      <a:pt x="285" y="2806"/>
                    </a:lnTo>
                    <a:lnTo>
                      <a:pt x="252" y="2912"/>
                    </a:lnTo>
                    <a:lnTo>
                      <a:pt x="190" y="3123"/>
                    </a:lnTo>
                    <a:lnTo>
                      <a:pt x="138" y="3339"/>
                    </a:lnTo>
                    <a:lnTo>
                      <a:pt x="112" y="3446"/>
                    </a:lnTo>
                    <a:lnTo>
                      <a:pt x="92" y="3555"/>
                    </a:lnTo>
                    <a:lnTo>
                      <a:pt x="54" y="3776"/>
                    </a:lnTo>
                    <a:lnTo>
                      <a:pt x="38" y="3883"/>
                    </a:lnTo>
                    <a:lnTo>
                      <a:pt x="25" y="3991"/>
                    </a:lnTo>
                    <a:lnTo>
                      <a:pt x="14" y="4098"/>
                    </a:lnTo>
                    <a:lnTo>
                      <a:pt x="8" y="4208"/>
                    </a:lnTo>
                    <a:lnTo>
                      <a:pt x="1" y="4315"/>
                    </a:lnTo>
                    <a:lnTo>
                      <a:pt x="0" y="4422"/>
                    </a:lnTo>
                    <a:lnTo>
                      <a:pt x="1" y="4529"/>
                    </a:lnTo>
                    <a:lnTo>
                      <a:pt x="5" y="4637"/>
                    </a:lnTo>
                    <a:lnTo>
                      <a:pt x="11" y="4743"/>
                    </a:lnTo>
                    <a:lnTo>
                      <a:pt x="20" y="4850"/>
                    </a:lnTo>
                    <a:lnTo>
                      <a:pt x="32" y="4957"/>
                    </a:lnTo>
                    <a:lnTo>
                      <a:pt x="48" y="5064"/>
                    </a:lnTo>
                    <a:lnTo>
                      <a:pt x="65" y="5169"/>
                    </a:lnTo>
                    <a:lnTo>
                      <a:pt x="85" y="5276"/>
                    </a:lnTo>
                    <a:lnTo>
                      <a:pt x="109" y="5383"/>
                    </a:lnTo>
                    <a:lnTo>
                      <a:pt x="135" y="5490"/>
                    </a:lnTo>
                    <a:lnTo>
                      <a:pt x="162" y="5594"/>
                    </a:lnTo>
                    <a:lnTo>
                      <a:pt x="193" y="5699"/>
                    </a:lnTo>
                    <a:lnTo>
                      <a:pt x="225" y="5801"/>
                    </a:lnTo>
                    <a:lnTo>
                      <a:pt x="261" y="5903"/>
                    </a:lnTo>
                    <a:lnTo>
                      <a:pt x="297" y="6003"/>
                    </a:lnTo>
                    <a:lnTo>
                      <a:pt x="337" y="6104"/>
                    </a:lnTo>
                    <a:lnTo>
                      <a:pt x="379" y="6202"/>
                    </a:lnTo>
                    <a:lnTo>
                      <a:pt x="424" y="6301"/>
                    </a:lnTo>
                    <a:lnTo>
                      <a:pt x="469" y="6397"/>
                    </a:lnTo>
                    <a:lnTo>
                      <a:pt x="517" y="6493"/>
                    </a:lnTo>
                    <a:lnTo>
                      <a:pt x="567" y="6587"/>
                    </a:lnTo>
                    <a:lnTo>
                      <a:pt x="621" y="6682"/>
                    </a:lnTo>
                    <a:lnTo>
                      <a:pt x="676" y="6773"/>
                    </a:lnTo>
                    <a:lnTo>
                      <a:pt x="733" y="6866"/>
                    </a:lnTo>
                    <a:lnTo>
                      <a:pt x="792" y="6956"/>
                    </a:lnTo>
                    <a:lnTo>
                      <a:pt x="854" y="7046"/>
                    </a:lnTo>
                    <a:lnTo>
                      <a:pt x="989" y="7233"/>
                    </a:lnTo>
                    <a:lnTo>
                      <a:pt x="1059" y="7326"/>
                    </a:lnTo>
                    <a:lnTo>
                      <a:pt x="1131" y="7418"/>
                    </a:lnTo>
                    <a:lnTo>
                      <a:pt x="1275" y="7598"/>
                    </a:lnTo>
                    <a:lnTo>
                      <a:pt x="1350" y="7687"/>
                    </a:lnTo>
                    <a:lnTo>
                      <a:pt x="1426" y="7777"/>
                    </a:lnTo>
                    <a:lnTo>
                      <a:pt x="1578" y="7950"/>
                    </a:lnTo>
                    <a:lnTo>
                      <a:pt x="1656" y="8035"/>
                    </a:lnTo>
                    <a:lnTo>
                      <a:pt x="1736" y="8121"/>
                    </a:lnTo>
                    <a:lnTo>
                      <a:pt x="1898" y="8288"/>
                    </a:lnTo>
                    <a:lnTo>
                      <a:pt x="1981" y="8370"/>
                    </a:lnTo>
                    <a:lnTo>
                      <a:pt x="2066" y="8452"/>
                    </a:lnTo>
                    <a:lnTo>
                      <a:pt x="2150" y="8530"/>
                    </a:lnTo>
                    <a:lnTo>
                      <a:pt x="2236" y="8606"/>
                    </a:lnTo>
                    <a:lnTo>
                      <a:pt x="2324" y="8676"/>
                    </a:lnTo>
                    <a:lnTo>
                      <a:pt x="2415" y="8746"/>
                    </a:lnTo>
                    <a:lnTo>
                      <a:pt x="2507" y="8809"/>
                    </a:lnTo>
                    <a:lnTo>
                      <a:pt x="2601" y="8871"/>
                    </a:lnTo>
                    <a:lnTo>
                      <a:pt x="2698" y="8928"/>
                    </a:lnTo>
                    <a:lnTo>
                      <a:pt x="2796" y="8983"/>
                    </a:lnTo>
                    <a:lnTo>
                      <a:pt x="2895" y="9033"/>
                    </a:lnTo>
                    <a:lnTo>
                      <a:pt x="2997" y="9080"/>
                    </a:lnTo>
                    <a:lnTo>
                      <a:pt x="3100" y="9123"/>
                    </a:lnTo>
                    <a:lnTo>
                      <a:pt x="3206" y="9163"/>
                    </a:lnTo>
                    <a:lnTo>
                      <a:pt x="3312" y="9198"/>
                    </a:lnTo>
                    <a:lnTo>
                      <a:pt x="3423" y="9233"/>
                    </a:lnTo>
                    <a:lnTo>
                      <a:pt x="3533" y="9262"/>
                    </a:lnTo>
                    <a:lnTo>
                      <a:pt x="3648" y="9288"/>
                    </a:lnTo>
                    <a:lnTo>
                      <a:pt x="3877" y="9332"/>
                    </a:lnTo>
                    <a:lnTo>
                      <a:pt x="4106" y="9371"/>
                    </a:lnTo>
                    <a:lnTo>
                      <a:pt x="4221" y="9388"/>
                    </a:lnTo>
                    <a:lnTo>
                      <a:pt x="4336" y="9404"/>
                    </a:lnTo>
                    <a:lnTo>
                      <a:pt x="4451" y="9419"/>
                    </a:lnTo>
                    <a:lnTo>
                      <a:pt x="4568" y="9432"/>
                    </a:lnTo>
                    <a:lnTo>
                      <a:pt x="4682" y="9443"/>
                    </a:lnTo>
                    <a:lnTo>
                      <a:pt x="4799" y="9453"/>
                    </a:lnTo>
                    <a:lnTo>
                      <a:pt x="4914" y="9461"/>
                    </a:lnTo>
                    <a:lnTo>
                      <a:pt x="5031" y="9469"/>
                    </a:lnTo>
                    <a:lnTo>
                      <a:pt x="5148" y="9473"/>
                    </a:lnTo>
                    <a:lnTo>
                      <a:pt x="5265" y="9477"/>
                    </a:lnTo>
                    <a:lnTo>
                      <a:pt x="5382" y="9480"/>
                    </a:lnTo>
                    <a:lnTo>
                      <a:pt x="5500" y="9481"/>
                    </a:lnTo>
                    <a:lnTo>
                      <a:pt x="5616" y="9478"/>
                    </a:lnTo>
                    <a:lnTo>
                      <a:pt x="5733" y="9472"/>
                    </a:lnTo>
                    <a:lnTo>
                      <a:pt x="5790" y="9467"/>
                    </a:lnTo>
                    <a:lnTo>
                      <a:pt x="5849" y="9463"/>
                    </a:lnTo>
                    <a:lnTo>
                      <a:pt x="5906" y="9455"/>
                    </a:lnTo>
                    <a:lnTo>
                      <a:pt x="5964" y="9449"/>
                    </a:lnTo>
                    <a:lnTo>
                      <a:pt x="6020" y="9439"/>
                    </a:lnTo>
                    <a:lnTo>
                      <a:pt x="6048" y="9435"/>
                    </a:lnTo>
                    <a:lnTo>
                      <a:pt x="6077" y="9431"/>
                    </a:lnTo>
                    <a:lnTo>
                      <a:pt x="6133" y="9420"/>
                    </a:lnTo>
                    <a:lnTo>
                      <a:pt x="6191" y="9410"/>
                    </a:lnTo>
                    <a:lnTo>
                      <a:pt x="6245" y="9398"/>
                    </a:lnTo>
                    <a:lnTo>
                      <a:pt x="6301" y="9386"/>
                    </a:lnTo>
                    <a:lnTo>
                      <a:pt x="6413" y="9358"/>
                    </a:lnTo>
                    <a:lnTo>
                      <a:pt x="6467" y="9341"/>
                    </a:lnTo>
                    <a:lnTo>
                      <a:pt x="6522" y="9324"/>
                    </a:lnTo>
                    <a:lnTo>
                      <a:pt x="6575" y="9306"/>
                    </a:lnTo>
                    <a:lnTo>
                      <a:pt x="6602" y="9296"/>
                    </a:lnTo>
                    <a:lnTo>
                      <a:pt x="6615" y="9291"/>
                    </a:lnTo>
                    <a:lnTo>
                      <a:pt x="6630" y="9287"/>
                    </a:lnTo>
                    <a:lnTo>
                      <a:pt x="6642" y="9281"/>
                    </a:lnTo>
                    <a:lnTo>
                      <a:pt x="6655" y="9276"/>
                    </a:lnTo>
                    <a:lnTo>
                      <a:pt x="6682" y="9267"/>
                    </a:lnTo>
                    <a:lnTo>
                      <a:pt x="6736" y="9247"/>
                    </a:lnTo>
                    <a:lnTo>
                      <a:pt x="6843" y="9203"/>
                    </a:lnTo>
                    <a:lnTo>
                      <a:pt x="6947" y="9155"/>
                    </a:lnTo>
                    <a:lnTo>
                      <a:pt x="7052" y="9104"/>
                    </a:lnTo>
                    <a:lnTo>
                      <a:pt x="7154" y="9048"/>
                    </a:lnTo>
                    <a:lnTo>
                      <a:pt x="7256" y="8989"/>
                    </a:lnTo>
                    <a:lnTo>
                      <a:pt x="7281" y="8972"/>
                    </a:lnTo>
                    <a:lnTo>
                      <a:pt x="7293" y="8964"/>
                    </a:lnTo>
                    <a:lnTo>
                      <a:pt x="7306" y="8956"/>
                    </a:lnTo>
                    <a:lnTo>
                      <a:pt x="7331" y="8939"/>
                    </a:lnTo>
                    <a:lnTo>
                      <a:pt x="7343" y="8931"/>
                    </a:lnTo>
                    <a:lnTo>
                      <a:pt x="7356" y="8923"/>
                    </a:lnTo>
                    <a:lnTo>
                      <a:pt x="7404" y="8889"/>
                    </a:lnTo>
                    <a:lnTo>
                      <a:pt x="7452" y="8856"/>
                    </a:lnTo>
                    <a:lnTo>
                      <a:pt x="7498" y="8821"/>
                    </a:lnTo>
                    <a:lnTo>
                      <a:pt x="7545" y="8786"/>
                    </a:lnTo>
                    <a:lnTo>
                      <a:pt x="7589" y="8749"/>
                    </a:lnTo>
                    <a:lnTo>
                      <a:pt x="7610" y="8731"/>
                    </a:lnTo>
                    <a:lnTo>
                      <a:pt x="7634" y="8714"/>
                    </a:lnTo>
                    <a:lnTo>
                      <a:pt x="7675" y="8675"/>
                    </a:lnTo>
                    <a:lnTo>
                      <a:pt x="7717" y="8636"/>
                    </a:lnTo>
                    <a:lnTo>
                      <a:pt x="7737" y="8616"/>
                    </a:lnTo>
                    <a:lnTo>
                      <a:pt x="7758" y="8596"/>
                    </a:lnTo>
                    <a:lnTo>
                      <a:pt x="7798" y="8557"/>
                    </a:lnTo>
                    <a:lnTo>
                      <a:pt x="7835" y="8516"/>
                    </a:lnTo>
                    <a:lnTo>
                      <a:pt x="7873" y="8474"/>
                    </a:lnTo>
                    <a:lnTo>
                      <a:pt x="7910" y="8432"/>
                    </a:lnTo>
                    <a:lnTo>
                      <a:pt x="7946" y="8390"/>
                    </a:lnTo>
                    <a:lnTo>
                      <a:pt x="7954" y="8378"/>
                    </a:lnTo>
                    <a:lnTo>
                      <a:pt x="7962" y="8367"/>
                    </a:lnTo>
                    <a:lnTo>
                      <a:pt x="7979" y="8345"/>
                    </a:lnTo>
                    <a:lnTo>
                      <a:pt x="8013" y="8300"/>
                    </a:lnTo>
                    <a:lnTo>
                      <a:pt x="8045" y="8254"/>
                    </a:lnTo>
                    <a:lnTo>
                      <a:pt x="8052" y="8242"/>
                    </a:lnTo>
                    <a:lnTo>
                      <a:pt x="8061" y="8231"/>
                    </a:lnTo>
                    <a:lnTo>
                      <a:pt x="8078" y="8209"/>
                    </a:lnTo>
                    <a:lnTo>
                      <a:pt x="8107" y="8160"/>
                    </a:lnTo>
                    <a:lnTo>
                      <a:pt x="8121" y="8136"/>
                    </a:lnTo>
                    <a:lnTo>
                      <a:pt x="8129" y="8124"/>
                    </a:lnTo>
                    <a:lnTo>
                      <a:pt x="8137" y="8113"/>
                    </a:lnTo>
                    <a:lnTo>
                      <a:pt x="8165" y="8064"/>
                    </a:lnTo>
                    <a:lnTo>
                      <a:pt x="8194" y="8016"/>
                    </a:lnTo>
                    <a:lnTo>
                      <a:pt x="8220" y="7964"/>
                    </a:lnTo>
                    <a:lnTo>
                      <a:pt x="8246" y="7913"/>
                    </a:lnTo>
                    <a:lnTo>
                      <a:pt x="8270" y="7861"/>
                    </a:lnTo>
                    <a:lnTo>
                      <a:pt x="8294" y="7810"/>
                    </a:lnTo>
                    <a:lnTo>
                      <a:pt x="8316" y="7755"/>
                    </a:lnTo>
                    <a:lnTo>
                      <a:pt x="8338" y="7702"/>
                    </a:lnTo>
                    <a:lnTo>
                      <a:pt x="8348" y="7674"/>
                    </a:lnTo>
                    <a:lnTo>
                      <a:pt x="8359" y="7647"/>
                    </a:lnTo>
                    <a:lnTo>
                      <a:pt x="8368" y="7619"/>
                    </a:lnTo>
                    <a:lnTo>
                      <a:pt x="8379" y="7592"/>
                    </a:lnTo>
                    <a:lnTo>
                      <a:pt x="8413" y="7480"/>
                    </a:lnTo>
                    <a:lnTo>
                      <a:pt x="8429" y="7424"/>
                    </a:lnTo>
                    <a:lnTo>
                      <a:pt x="8444" y="7368"/>
                    </a:lnTo>
                    <a:lnTo>
                      <a:pt x="8456" y="7312"/>
                    </a:lnTo>
                    <a:lnTo>
                      <a:pt x="8467" y="7256"/>
                    </a:lnTo>
                    <a:lnTo>
                      <a:pt x="8477" y="7200"/>
                    </a:lnTo>
                    <a:lnTo>
                      <a:pt x="8486" y="7145"/>
                    </a:lnTo>
                    <a:lnTo>
                      <a:pt x="8499" y="7033"/>
                    </a:lnTo>
                    <a:lnTo>
                      <a:pt x="8503" y="6978"/>
                    </a:lnTo>
                    <a:lnTo>
                      <a:pt x="8507" y="6922"/>
                    </a:lnTo>
                    <a:lnTo>
                      <a:pt x="8510" y="6810"/>
                    </a:lnTo>
                    <a:lnTo>
                      <a:pt x="8510" y="6754"/>
                    </a:lnTo>
                    <a:lnTo>
                      <a:pt x="8508" y="6700"/>
                    </a:lnTo>
                    <a:lnTo>
                      <a:pt x="8499" y="6588"/>
                    </a:lnTo>
                    <a:lnTo>
                      <a:pt x="8492" y="6532"/>
                    </a:lnTo>
                    <a:lnTo>
                      <a:pt x="8485" y="6476"/>
                    </a:lnTo>
                    <a:lnTo>
                      <a:pt x="8466" y="6364"/>
                    </a:lnTo>
                    <a:lnTo>
                      <a:pt x="8455" y="6308"/>
                    </a:lnTo>
                    <a:lnTo>
                      <a:pt x="8443" y="6252"/>
                    </a:lnTo>
                    <a:lnTo>
                      <a:pt x="8428" y="6196"/>
                    </a:lnTo>
                    <a:lnTo>
                      <a:pt x="8412" y="6140"/>
                    </a:lnTo>
                    <a:lnTo>
                      <a:pt x="8378" y="6028"/>
                    </a:lnTo>
                    <a:lnTo>
                      <a:pt x="8337" y="5916"/>
                    </a:lnTo>
                    <a:lnTo>
                      <a:pt x="8315" y="5860"/>
                    </a:lnTo>
                    <a:lnTo>
                      <a:pt x="8292" y="5807"/>
                    </a:lnTo>
                    <a:lnTo>
                      <a:pt x="8246" y="5701"/>
                    </a:lnTo>
                    <a:lnTo>
                      <a:pt x="8203" y="5596"/>
                    </a:lnTo>
                    <a:lnTo>
                      <a:pt x="8162" y="5490"/>
                    </a:lnTo>
                    <a:lnTo>
                      <a:pt x="8123" y="5386"/>
                    </a:lnTo>
                    <a:lnTo>
                      <a:pt x="8084" y="5279"/>
                    </a:lnTo>
                    <a:lnTo>
                      <a:pt x="8048" y="5173"/>
                    </a:lnTo>
                    <a:lnTo>
                      <a:pt x="7983" y="4959"/>
                    </a:lnTo>
                    <a:lnTo>
                      <a:pt x="7921" y="4742"/>
                    </a:lnTo>
                    <a:lnTo>
                      <a:pt x="7893" y="4632"/>
                    </a:lnTo>
                    <a:lnTo>
                      <a:pt x="7868" y="4524"/>
                    </a:lnTo>
                    <a:lnTo>
                      <a:pt x="7843" y="4413"/>
                    </a:lnTo>
                    <a:lnTo>
                      <a:pt x="7821" y="4304"/>
                    </a:lnTo>
                    <a:lnTo>
                      <a:pt x="7800" y="4193"/>
                    </a:lnTo>
                    <a:lnTo>
                      <a:pt x="7782" y="4084"/>
                    </a:lnTo>
                    <a:lnTo>
                      <a:pt x="7764" y="3969"/>
                    </a:lnTo>
                    <a:lnTo>
                      <a:pt x="7749" y="3855"/>
                    </a:lnTo>
                    <a:lnTo>
                      <a:pt x="7737" y="3740"/>
                    </a:lnTo>
                    <a:lnTo>
                      <a:pt x="7728" y="3628"/>
                    </a:lnTo>
                    <a:lnTo>
                      <a:pt x="7722" y="3514"/>
                    </a:lnTo>
                    <a:lnTo>
                      <a:pt x="7719" y="3402"/>
                    </a:lnTo>
                    <a:lnTo>
                      <a:pt x="7719" y="3289"/>
                    </a:lnTo>
                    <a:lnTo>
                      <a:pt x="7722" y="3177"/>
                    </a:lnTo>
                    <a:lnTo>
                      <a:pt x="7727" y="3063"/>
                    </a:lnTo>
                    <a:lnTo>
                      <a:pt x="7736" y="2951"/>
                    </a:lnTo>
                    <a:lnTo>
                      <a:pt x="7747" y="2837"/>
                    </a:lnTo>
                    <a:lnTo>
                      <a:pt x="7761" y="2726"/>
                    </a:lnTo>
                    <a:lnTo>
                      <a:pt x="7777" y="2612"/>
                    </a:lnTo>
                    <a:lnTo>
                      <a:pt x="7798" y="2500"/>
                    </a:lnTo>
                    <a:lnTo>
                      <a:pt x="7821" y="2388"/>
                    </a:lnTo>
                    <a:lnTo>
                      <a:pt x="7846" y="2276"/>
                    </a:lnTo>
                    <a:lnTo>
                      <a:pt x="7853" y="2211"/>
                    </a:lnTo>
                    <a:lnTo>
                      <a:pt x="7856" y="2146"/>
                    </a:lnTo>
                    <a:lnTo>
                      <a:pt x="7855" y="2082"/>
                    </a:lnTo>
                    <a:lnTo>
                      <a:pt x="7850" y="2018"/>
                    </a:lnTo>
                    <a:lnTo>
                      <a:pt x="7840" y="1955"/>
                    </a:lnTo>
                    <a:lnTo>
                      <a:pt x="7827" y="1893"/>
                    </a:lnTo>
                    <a:lnTo>
                      <a:pt x="7810" y="1831"/>
                    </a:lnTo>
                    <a:lnTo>
                      <a:pt x="7789" y="1770"/>
                    </a:lnTo>
                    <a:close/>
                    <a:moveTo>
                      <a:pt x="6466" y="1154"/>
                    </a:moveTo>
                    <a:lnTo>
                      <a:pt x="6549" y="1192"/>
                    </a:lnTo>
                    <a:lnTo>
                      <a:pt x="6632" y="1232"/>
                    </a:lnTo>
                    <a:lnTo>
                      <a:pt x="6671" y="1253"/>
                    </a:lnTo>
                    <a:lnTo>
                      <a:pt x="6710" y="1276"/>
                    </a:lnTo>
                    <a:lnTo>
                      <a:pt x="6787" y="1324"/>
                    </a:lnTo>
                    <a:lnTo>
                      <a:pt x="6859" y="1374"/>
                    </a:lnTo>
                    <a:lnTo>
                      <a:pt x="6928" y="1426"/>
                    </a:lnTo>
                    <a:lnTo>
                      <a:pt x="6992" y="1481"/>
                    </a:lnTo>
                    <a:lnTo>
                      <a:pt x="7056" y="1540"/>
                    </a:lnTo>
                    <a:lnTo>
                      <a:pt x="7113" y="1600"/>
                    </a:lnTo>
                    <a:lnTo>
                      <a:pt x="7169" y="1664"/>
                    </a:lnTo>
                    <a:lnTo>
                      <a:pt x="7220" y="1731"/>
                    </a:lnTo>
                    <a:lnTo>
                      <a:pt x="7269" y="1801"/>
                    </a:lnTo>
                    <a:lnTo>
                      <a:pt x="7312" y="1872"/>
                    </a:lnTo>
                    <a:lnTo>
                      <a:pt x="7333" y="1909"/>
                    </a:lnTo>
                    <a:lnTo>
                      <a:pt x="7355" y="1948"/>
                    </a:lnTo>
                    <a:lnTo>
                      <a:pt x="7393" y="2027"/>
                    </a:lnTo>
                    <a:lnTo>
                      <a:pt x="7428" y="2109"/>
                    </a:lnTo>
                    <a:lnTo>
                      <a:pt x="7446" y="2162"/>
                    </a:lnTo>
                    <a:lnTo>
                      <a:pt x="7462" y="2217"/>
                    </a:lnTo>
                    <a:lnTo>
                      <a:pt x="7474" y="2273"/>
                    </a:lnTo>
                    <a:lnTo>
                      <a:pt x="7483" y="2329"/>
                    </a:lnTo>
                    <a:lnTo>
                      <a:pt x="7486" y="2385"/>
                    </a:lnTo>
                    <a:lnTo>
                      <a:pt x="7488" y="2442"/>
                    </a:lnTo>
                    <a:lnTo>
                      <a:pt x="7485" y="2500"/>
                    </a:lnTo>
                    <a:lnTo>
                      <a:pt x="7479" y="2560"/>
                    </a:lnTo>
                    <a:lnTo>
                      <a:pt x="7456" y="2660"/>
                    </a:lnTo>
                    <a:lnTo>
                      <a:pt x="7435" y="2760"/>
                    </a:lnTo>
                    <a:lnTo>
                      <a:pt x="7417" y="2859"/>
                    </a:lnTo>
                    <a:lnTo>
                      <a:pt x="7402" y="2959"/>
                    </a:lnTo>
                    <a:lnTo>
                      <a:pt x="7389" y="3059"/>
                    </a:lnTo>
                    <a:lnTo>
                      <a:pt x="7379" y="3160"/>
                    </a:lnTo>
                    <a:lnTo>
                      <a:pt x="7371" y="3260"/>
                    </a:lnTo>
                    <a:lnTo>
                      <a:pt x="7367" y="3362"/>
                    </a:lnTo>
                    <a:lnTo>
                      <a:pt x="7363" y="3462"/>
                    </a:lnTo>
                    <a:lnTo>
                      <a:pt x="7365" y="3563"/>
                    </a:lnTo>
                    <a:lnTo>
                      <a:pt x="7367" y="3663"/>
                    </a:lnTo>
                    <a:lnTo>
                      <a:pt x="7373" y="3765"/>
                    </a:lnTo>
                    <a:lnTo>
                      <a:pt x="7380" y="3865"/>
                    </a:lnTo>
                    <a:lnTo>
                      <a:pt x="7391" y="3967"/>
                    </a:lnTo>
                    <a:lnTo>
                      <a:pt x="7405" y="4068"/>
                    </a:lnTo>
                    <a:lnTo>
                      <a:pt x="7421" y="4170"/>
                    </a:lnTo>
                    <a:lnTo>
                      <a:pt x="7436" y="4267"/>
                    </a:lnTo>
                    <a:lnTo>
                      <a:pt x="7456" y="4366"/>
                    </a:lnTo>
                    <a:lnTo>
                      <a:pt x="7475" y="4463"/>
                    </a:lnTo>
                    <a:lnTo>
                      <a:pt x="7498" y="4562"/>
                    </a:lnTo>
                    <a:lnTo>
                      <a:pt x="7522" y="4658"/>
                    </a:lnTo>
                    <a:lnTo>
                      <a:pt x="7547" y="4755"/>
                    </a:lnTo>
                    <a:lnTo>
                      <a:pt x="7574" y="4852"/>
                    </a:lnTo>
                    <a:lnTo>
                      <a:pt x="7603" y="4949"/>
                    </a:lnTo>
                    <a:lnTo>
                      <a:pt x="7631" y="5044"/>
                    </a:lnTo>
                    <a:lnTo>
                      <a:pt x="7663" y="5140"/>
                    </a:lnTo>
                    <a:lnTo>
                      <a:pt x="7731" y="5330"/>
                    </a:lnTo>
                    <a:lnTo>
                      <a:pt x="7804" y="5517"/>
                    </a:lnTo>
                    <a:lnTo>
                      <a:pt x="7884" y="5705"/>
                    </a:lnTo>
                    <a:lnTo>
                      <a:pt x="7926" y="5802"/>
                    </a:lnTo>
                    <a:lnTo>
                      <a:pt x="7962" y="5902"/>
                    </a:lnTo>
                    <a:lnTo>
                      <a:pt x="7994" y="6002"/>
                    </a:lnTo>
                    <a:lnTo>
                      <a:pt x="8020" y="6101"/>
                    </a:lnTo>
                    <a:lnTo>
                      <a:pt x="8042" y="6201"/>
                    </a:lnTo>
                    <a:lnTo>
                      <a:pt x="8059" y="6301"/>
                    </a:lnTo>
                    <a:lnTo>
                      <a:pt x="8072" y="6401"/>
                    </a:lnTo>
                    <a:lnTo>
                      <a:pt x="8076" y="6449"/>
                    </a:lnTo>
                    <a:lnTo>
                      <a:pt x="8080" y="6500"/>
                    </a:lnTo>
                    <a:lnTo>
                      <a:pt x="8082" y="6598"/>
                    </a:lnTo>
                    <a:lnTo>
                      <a:pt x="8080" y="6698"/>
                    </a:lnTo>
                    <a:lnTo>
                      <a:pt x="8073" y="6797"/>
                    </a:lnTo>
                    <a:lnTo>
                      <a:pt x="8061" y="6897"/>
                    </a:lnTo>
                    <a:lnTo>
                      <a:pt x="8052" y="6946"/>
                    </a:lnTo>
                    <a:lnTo>
                      <a:pt x="8047" y="6970"/>
                    </a:lnTo>
                    <a:lnTo>
                      <a:pt x="8045" y="6982"/>
                    </a:lnTo>
                    <a:lnTo>
                      <a:pt x="8044" y="6996"/>
                    </a:lnTo>
                    <a:lnTo>
                      <a:pt x="8022" y="7096"/>
                    </a:lnTo>
                    <a:lnTo>
                      <a:pt x="7995" y="7195"/>
                    </a:lnTo>
                    <a:lnTo>
                      <a:pt x="7980" y="7244"/>
                    </a:lnTo>
                    <a:lnTo>
                      <a:pt x="7964" y="7295"/>
                    </a:lnTo>
                    <a:lnTo>
                      <a:pt x="7945" y="7344"/>
                    </a:lnTo>
                    <a:lnTo>
                      <a:pt x="7927" y="7392"/>
                    </a:lnTo>
                    <a:lnTo>
                      <a:pt x="7921" y="7403"/>
                    </a:lnTo>
                    <a:lnTo>
                      <a:pt x="7916" y="7416"/>
                    </a:lnTo>
                    <a:lnTo>
                      <a:pt x="7906" y="7440"/>
                    </a:lnTo>
                    <a:lnTo>
                      <a:pt x="7887" y="7489"/>
                    </a:lnTo>
                    <a:lnTo>
                      <a:pt x="7865" y="7535"/>
                    </a:lnTo>
                    <a:lnTo>
                      <a:pt x="7843" y="7581"/>
                    </a:lnTo>
                    <a:lnTo>
                      <a:pt x="7831" y="7603"/>
                    </a:lnTo>
                    <a:lnTo>
                      <a:pt x="7825" y="7614"/>
                    </a:lnTo>
                    <a:lnTo>
                      <a:pt x="7820" y="7626"/>
                    </a:lnTo>
                    <a:lnTo>
                      <a:pt x="7797" y="7672"/>
                    </a:lnTo>
                    <a:lnTo>
                      <a:pt x="7770" y="7715"/>
                    </a:lnTo>
                    <a:lnTo>
                      <a:pt x="7744" y="7759"/>
                    </a:lnTo>
                    <a:lnTo>
                      <a:pt x="7730" y="7779"/>
                    </a:lnTo>
                    <a:lnTo>
                      <a:pt x="7716" y="7801"/>
                    </a:lnTo>
                    <a:lnTo>
                      <a:pt x="7689" y="7844"/>
                    </a:lnTo>
                    <a:lnTo>
                      <a:pt x="7660" y="7884"/>
                    </a:lnTo>
                    <a:lnTo>
                      <a:pt x="7631" y="7926"/>
                    </a:lnTo>
                    <a:lnTo>
                      <a:pt x="7615" y="7945"/>
                    </a:lnTo>
                    <a:lnTo>
                      <a:pt x="7601" y="7966"/>
                    </a:lnTo>
                    <a:lnTo>
                      <a:pt x="7585" y="7985"/>
                    </a:lnTo>
                    <a:lnTo>
                      <a:pt x="7570" y="8006"/>
                    </a:lnTo>
                    <a:lnTo>
                      <a:pt x="7536" y="8044"/>
                    </a:lnTo>
                    <a:lnTo>
                      <a:pt x="7519" y="8062"/>
                    </a:lnTo>
                    <a:lnTo>
                      <a:pt x="7503" y="8081"/>
                    </a:lnTo>
                    <a:lnTo>
                      <a:pt x="7468" y="8118"/>
                    </a:lnTo>
                    <a:lnTo>
                      <a:pt x="7434" y="8156"/>
                    </a:lnTo>
                    <a:lnTo>
                      <a:pt x="7397" y="8190"/>
                    </a:lnTo>
                    <a:lnTo>
                      <a:pt x="7361" y="8225"/>
                    </a:lnTo>
                    <a:lnTo>
                      <a:pt x="7323" y="8259"/>
                    </a:lnTo>
                    <a:lnTo>
                      <a:pt x="7304" y="8276"/>
                    </a:lnTo>
                    <a:lnTo>
                      <a:pt x="7294" y="8285"/>
                    </a:lnTo>
                    <a:lnTo>
                      <a:pt x="7286" y="8294"/>
                    </a:lnTo>
                    <a:lnTo>
                      <a:pt x="7244" y="8326"/>
                    </a:lnTo>
                    <a:lnTo>
                      <a:pt x="7233" y="8333"/>
                    </a:lnTo>
                    <a:lnTo>
                      <a:pt x="7224" y="8342"/>
                    </a:lnTo>
                    <a:lnTo>
                      <a:pt x="7204" y="8359"/>
                    </a:lnTo>
                    <a:lnTo>
                      <a:pt x="7161" y="8390"/>
                    </a:lnTo>
                    <a:lnTo>
                      <a:pt x="7120" y="8422"/>
                    </a:lnTo>
                    <a:lnTo>
                      <a:pt x="7076" y="8451"/>
                    </a:lnTo>
                    <a:lnTo>
                      <a:pt x="7033" y="8482"/>
                    </a:lnTo>
                    <a:lnTo>
                      <a:pt x="6987" y="8511"/>
                    </a:lnTo>
                    <a:lnTo>
                      <a:pt x="6942" y="8540"/>
                    </a:lnTo>
                    <a:lnTo>
                      <a:pt x="6918" y="8552"/>
                    </a:lnTo>
                    <a:lnTo>
                      <a:pt x="6906" y="8558"/>
                    </a:lnTo>
                    <a:lnTo>
                      <a:pt x="6895" y="8566"/>
                    </a:lnTo>
                    <a:lnTo>
                      <a:pt x="6849" y="8592"/>
                    </a:lnTo>
                    <a:lnTo>
                      <a:pt x="6756" y="8642"/>
                    </a:lnTo>
                    <a:lnTo>
                      <a:pt x="6661" y="8687"/>
                    </a:lnTo>
                    <a:lnTo>
                      <a:pt x="6567" y="8731"/>
                    </a:lnTo>
                    <a:lnTo>
                      <a:pt x="6469" y="8770"/>
                    </a:lnTo>
                    <a:lnTo>
                      <a:pt x="6421" y="8788"/>
                    </a:lnTo>
                    <a:lnTo>
                      <a:pt x="6396" y="8797"/>
                    </a:lnTo>
                    <a:lnTo>
                      <a:pt x="6373" y="8807"/>
                    </a:lnTo>
                    <a:lnTo>
                      <a:pt x="6348" y="8814"/>
                    </a:lnTo>
                    <a:lnTo>
                      <a:pt x="6323" y="8822"/>
                    </a:lnTo>
                    <a:lnTo>
                      <a:pt x="6275" y="8838"/>
                    </a:lnTo>
                    <a:lnTo>
                      <a:pt x="6225" y="8853"/>
                    </a:lnTo>
                    <a:lnTo>
                      <a:pt x="6176" y="8869"/>
                    </a:lnTo>
                    <a:lnTo>
                      <a:pt x="6125" y="8881"/>
                    </a:lnTo>
                    <a:lnTo>
                      <a:pt x="6075" y="8893"/>
                    </a:lnTo>
                    <a:lnTo>
                      <a:pt x="6024" y="8904"/>
                    </a:lnTo>
                    <a:lnTo>
                      <a:pt x="5974" y="8916"/>
                    </a:lnTo>
                    <a:lnTo>
                      <a:pt x="5947" y="8920"/>
                    </a:lnTo>
                    <a:lnTo>
                      <a:pt x="5922" y="8925"/>
                    </a:lnTo>
                    <a:lnTo>
                      <a:pt x="5871" y="8934"/>
                    </a:lnTo>
                    <a:lnTo>
                      <a:pt x="5768" y="8950"/>
                    </a:lnTo>
                    <a:lnTo>
                      <a:pt x="5664" y="8961"/>
                    </a:lnTo>
                    <a:lnTo>
                      <a:pt x="5559" y="8971"/>
                    </a:lnTo>
                    <a:lnTo>
                      <a:pt x="5452" y="8976"/>
                    </a:lnTo>
                    <a:lnTo>
                      <a:pt x="5399" y="8977"/>
                    </a:lnTo>
                    <a:lnTo>
                      <a:pt x="5372" y="8977"/>
                    </a:lnTo>
                    <a:lnTo>
                      <a:pt x="5358" y="8977"/>
                    </a:lnTo>
                    <a:lnTo>
                      <a:pt x="5346" y="8978"/>
                    </a:lnTo>
                    <a:lnTo>
                      <a:pt x="5239" y="8977"/>
                    </a:lnTo>
                    <a:lnTo>
                      <a:pt x="5133" y="8975"/>
                    </a:lnTo>
                    <a:lnTo>
                      <a:pt x="4922" y="8967"/>
                    </a:lnTo>
                    <a:lnTo>
                      <a:pt x="4710" y="8953"/>
                    </a:lnTo>
                    <a:lnTo>
                      <a:pt x="4604" y="8944"/>
                    </a:lnTo>
                    <a:lnTo>
                      <a:pt x="4499" y="8934"/>
                    </a:lnTo>
                    <a:lnTo>
                      <a:pt x="4289" y="8910"/>
                    </a:lnTo>
                    <a:lnTo>
                      <a:pt x="4080" y="8881"/>
                    </a:lnTo>
                    <a:lnTo>
                      <a:pt x="3975" y="8864"/>
                    </a:lnTo>
                    <a:lnTo>
                      <a:pt x="3870" y="8846"/>
                    </a:lnTo>
                    <a:lnTo>
                      <a:pt x="3662" y="8807"/>
                    </a:lnTo>
                    <a:lnTo>
                      <a:pt x="3558" y="8782"/>
                    </a:lnTo>
                    <a:lnTo>
                      <a:pt x="3457" y="8757"/>
                    </a:lnTo>
                    <a:lnTo>
                      <a:pt x="3357" y="8727"/>
                    </a:lnTo>
                    <a:lnTo>
                      <a:pt x="3261" y="8696"/>
                    </a:lnTo>
                    <a:lnTo>
                      <a:pt x="3164" y="8659"/>
                    </a:lnTo>
                    <a:lnTo>
                      <a:pt x="3070" y="8622"/>
                    </a:lnTo>
                    <a:lnTo>
                      <a:pt x="2977" y="8579"/>
                    </a:lnTo>
                    <a:lnTo>
                      <a:pt x="2887" y="8535"/>
                    </a:lnTo>
                    <a:lnTo>
                      <a:pt x="2797" y="8485"/>
                    </a:lnTo>
                    <a:lnTo>
                      <a:pt x="2711" y="8434"/>
                    </a:lnTo>
                    <a:lnTo>
                      <a:pt x="2625" y="8379"/>
                    </a:lnTo>
                    <a:lnTo>
                      <a:pt x="2542" y="8323"/>
                    </a:lnTo>
                    <a:lnTo>
                      <a:pt x="2459" y="8261"/>
                    </a:lnTo>
                    <a:lnTo>
                      <a:pt x="2379" y="8198"/>
                    </a:lnTo>
                    <a:lnTo>
                      <a:pt x="2300" y="8131"/>
                    </a:lnTo>
                    <a:lnTo>
                      <a:pt x="2224" y="8062"/>
                    </a:lnTo>
                    <a:lnTo>
                      <a:pt x="2072" y="7915"/>
                    </a:lnTo>
                    <a:lnTo>
                      <a:pt x="1925" y="7766"/>
                    </a:lnTo>
                    <a:lnTo>
                      <a:pt x="1780" y="7614"/>
                    </a:lnTo>
                    <a:lnTo>
                      <a:pt x="1710" y="7536"/>
                    </a:lnTo>
                    <a:lnTo>
                      <a:pt x="1642" y="7459"/>
                    </a:lnTo>
                    <a:lnTo>
                      <a:pt x="1572" y="7379"/>
                    </a:lnTo>
                    <a:lnTo>
                      <a:pt x="1505" y="7300"/>
                    </a:lnTo>
                    <a:lnTo>
                      <a:pt x="1438" y="7220"/>
                    </a:lnTo>
                    <a:lnTo>
                      <a:pt x="1374" y="7139"/>
                    </a:lnTo>
                    <a:lnTo>
                      <a:pt x="1246" y="6975"/>
                    </a:lnTo>
                    <a:lnTo>
                      <a:pt x="1123" y="6808"/>
                    </a:lnTo>
                    <a:lnTo>
                      <a:pt x="1066" y="6728"/>
                    </a:lnTo>
                    <a:lnTo>
                      <a:pt x="1013" y="6648"/>
                    </a:lnTo>
                    <a:lnTo>
                      <a:pt x="960" y="6565"/>
                    </a:lnTo>
                    <a:lnTo>
                      <a:pt x="910" y="6483"/>
                    </a:lnTo>
                    <a:lnTo>
                      <a:pt x="860" y="6399"/>
                    </a:lnTo>
                    <a:lnTo>
                      <a:pt x="815" y="6316"/>
                    </a:lnTo>
                    <a:lnTo>
                      <a:pt x="770" y="6230"/>
                    </a:lnTo>
                    <a:lnTo>
                      <a:pt x="730" y="6145"/>
                    </a:lnTo>
                    <a:lnTo>
                      <a:pt x="690" y="6058"/>
                    </a:lnTo>
                    <a:lnTo>
                      <a:pt x="652" y="5970"/>
                    </a:lnTo>
                    <a:lnTo>
                      <a:pt x="616" y="5880"/>
                    </a:lnTo>
                    <a:lnTo>
                      <a:pt x="583" y="5791"/>
                    </a:lnTo>
                    <a:lnTo>
                      <a:pt x="550" y="5700"/>
                    </a:lnTo>
                    <a:lnTo>
                      <a:pt x="521" y="5608"/>
                    </a:lnTo>
                    <a:lnTo>
                      <a:pt x="493" y="5516"/>
                    </a:lnTo>
                    <a:lnTo>
                      <a:pt x="469" y="5423"/>
                    </a:lnTo>
                    <a:lnTo>
                      <a:pt x="444" y="5329"/>
                    </a:lnTo>
                    <a:lnTo>
                      <a:pt x="424" y="5234"/>
                    </a:lnTo>
                    <a:lnTo>
                      <a:pt x="405" y="5139"/>
                    </a:lnTo>
                    <a:lnTo>
                      <a:pt x="390" y="5044"/>
                    </a:lnTo>
                    <a:lnTo>
                      <a:pt x="376" y="4948"/>
                    </a:lnTo>
                    <a:lnTo>
                      <a:pt x="365" y="4853"/>
                    </a:lnTo>
                    <a:lnTo>
                      <a:pt x="357" y="4758"/>
                    </a:lnTo>
                    <a:lnTo>
                      <a:pt x="351" y="4663"/>
                    </a:lnTo>
                    <a:lnTo>
                      <a:pt x="347" y="4566"/>
                    </a:lnTo>
                    <a:lnTo>
                      <a:pt x="346" y="4471"/>
                    </a:lnTo>
                    <a:lnTo>
                      <a:pt x="347" y="4374"/>
                    </a:lnTo>
                    <a:lnTo>
                      <a:pt x="352" y="4280"/>
                    </a:lnTo>
                    <a:lnTo>
                      <a:pt x="358" y="4182"/>
                    </a:lnTo>
                    <a:lnTo>
                      <a:pt x="368" y="4087"/>
                    </a:lnTo>
                    <a:lnTo>
                      <a:pt x="379" y="3990"/>
                    </a:lnTo>
                    <a:lnTo>
                      <a:pt x="394" y="3895"/>
                    </a:lnTo>
                    <a:lnTo>
                      <a:pt x="429" y="3699"/>
                    </a:lnTo>
                    <a:lnTo>
                      <a:pt x="471" y="3506"/>
                    </a:lnTo>
                    <a:lnTo>
                      <a:pt x="519" y="3313"/>
                    </a:lnTo>
                    <a:lnTo>
                      <a:pt x="576" y="3125"/>
                    </a:lnTo>
                    <a:lnTo>
                      <a:pt x="638" y="2936"/>
                    </a:lnTo>
                    <a:lnTo>
                      <a:pt x="707" y="2752"/>
                    </a:lnTo>
                    <a:lnTo>
                      <a:pt x="783" y="2569"/>
                    </a:lnTo>
                    <a:lnTo>
                      <a:pt x="867" y="2388"/>
                    </a:lnTo>
                    <a:lnTo>
                      <a:pt x="913" y="2292"/>
                    </a:lnTo>
                    <a:lnTo>
                      <a:pt x="963" y="2201"/>
                    </a:lnTo>
                    <a:lnTo>
                      <a:pt x="1015" y="2111"/>
                    </a:lnTo>
                    <a:lnTo>
                      <a:pt x="1070" y="2025"/>
                    </a:lnTo>
                    <a:lnTo>
                      <a:pt x="1127" y="1938"/>
                    </a:lnTo>
                    <a:lnTo>
                      <a:pt x="1187" y="1855"/>
                    </a:lnTo>
                    <a:lnTo>
                      <a:pt x="1249" y="1774"/>
                    </a:lnTo>
                    <a:lnTo>
                      <a:pt x="1315" y="1697"/>
                    </a:lnTo>
                    <a:lnTo>
                      <a:pt x="1382" y="1621"/>
                    </a:lnTo>
                    <a:lnTo>
                      <a:pt x="1454" y="1546"/>
                    </a:lnTo>
                    <a:lnTo>
                      <a:pt x="1527" y="1475"/>
                    </a:lnTo>
                    <a:lnTo>
                      <a:pt x="1604" y="1405"/>
                    </a:lnTo>
                    <a:lnTo>
                      <a:pt x="1682" y="1337"/>
                    </a:lnTo>
                    <a:lnTo>
                      <a:pt x="1763" y="1272"/>
                    </a:lnTo>
                    <a:lnTo>
                      <a:pt x="1847" y="1210"/>
                    </a:lnTo>
                    <a:lnTo>
                      <a:pt x="1935" y="1151"/>
                    </a:lnTo>
                    <a:lnTo>
                      <a:pt x="2017" y="1096"/>
                    </a:lnTo>
                    <a:lnTo>
                      <a:pt x="2101" y="1044"/>
                    </a:lnTo>
                    <a:lnTo>
                      <a:pt x="2187" y="994"/>
                    </a:lnTo>
                    <a:lnTo>
                      <a:pt x="2274" y="948"/>
                    </a:lnTo>
                    <a:lnTo>
                      <a:pt x="2361" y="903"/>
                    </a:lnTo>
                    <a:lnTo>
                      <a:pt x="2449" y="860"/>
                    </a:lnTo>
                    <a:lnTo>
                      <a:pt x="2539" y="820"/>
                    </a:lnTo>
                    <a:lnTo>
                      <a:pt x="2631" y="785"/>
                    </a:lnTo>
                    <a:lnTo>
                      <a:pt x="2722" y="749"/>
                    </a:lnTo>
                    <a:lnTo>
                      <a:pt x="2814" y="718"/>
                    </a:lnTo>
                    <a:lnTo>
                      <a:pt x="2908" y="687"/>
                    </a:lnTo>
                    <a:lnTo>
                      <a:pt x="3004" y="662"/>
                    </a:lnTo>
                    <a:lnTo>
                      <a:pt x="3099" y="636"/>
                    </a:lnTo>
                    <a:lnTo>
                      <a:pt x="3196" y="615"/>
                    </a:lnTo>
                    <a:lnTo>
                      <a:pt x="3295" y="595"/>
                    </a:lnTo>
                    <a:lnTo>
                      <a:pt x="3395" y="579"/>
                    </a:lnTo>
                    <a:lnTo>
                      <a:pt x="3492" y="563"/>
                    </a:lnTo>
                    <a:lnTo>
                      <a:pt x="3591" y="552"/>
                    </a:lnTo>
                    <a:lnTo>
                      <a:pt x="3688" y="544"/>
                    </a:lnTo>
                    <a:lnTo>
                      <a:pt x="3788" y="537"/>
                    </a:lnTo>
                    <a:lnTo>
                      <a:pt x="3885" y="533"/>
                    </a:lnTo>
                    <a:lnTo>
                      <a:pt x="3984" y="531"/>
                    </a:lnTo>
                    <a:lnTo>
                      <a:pt x="4081" y="533"/>
                    </a:lnTo>
                    <a:lnTo>
                      <a:pt x="4181" y="536"/>
                    </a:lnTo>
                    <a:lnTo>
                      <a:pt x="4278" y="542"/>
                    </a:lnTo>
                    <a:lnTo>
                      <a:pt x="4375" y="551"/>
                    </a:lnTo>
                    <a:lnTo>
                      <a:pt x="4473" y="562"/>
                    </a:lnTo>
                    <a:lnTo>
                      <a:pt x="4571" y="575"/>
                    </a:lnTo>
                    <a:lnTo>
                      <a:pt x="4669" y="591"/>
                    </a:lnTo>
                    <a:lnTo>
                      <a:pt x="4766" y="609"/>
                    </a:lnTo>
                    <a:lnTo>
                      <a:pt x="4863" y="630"/>
                    </a:lnTo>
                    <a:lnTo>
                      <a:pt x="4961" y="654"/>
                    </a:lnTo>
                    <a:lnTo>
                      <a:pt x="5153" y="703"/>
                    </a:lnTo>
                    <a:lnTo>
                      <a:pt x="5248" y="729"/>
                    </a:lnTo>
                    <a:lnTo>
                      <a:pt x="5344" y="757"/>
                    </a:lnTo>
                    <a:lnTo>
                      <a:pt x="5534" y="814"/>
                    </a:lnTo>
                    <a:lnTo>
                      <a:pt x="5723" y="876"/>
                    </a:lnTo>
                    <a:lnTo>
                      <a:pt x="5911" y="939"/>
                    </a:lnTo>
                    <a:lnTo>
                      <a:pt x="6003" y="972"/>
                    </a:lnTo>
                    <a:lnTo>
                      <a:pt x="6097" y="1007"/>
                    </a:lnTo>
                    <a:lnTo>
                      <a:pt x="6282" y="1079"/>
                    </a:lnTo>
                    <a:lnTo>
                      <a:pt x="6373" y="1116"/>
                    </a:lnTo>
                    <a:lnTo>
                      <a:pt x="6466" y="1154"/>
                    </a:lnTo>
                    <a:close/>
                  </a:path>
                </a:pathLst>
              </a:custGeom>
              <a:pattFill prst="wdUpDiag">
                <a:fgClr>
                  <a:srgbClr val="E5E5E5"/>
                </a:fgClr>
                <a:bgClr>
                  <a:schemeClr val="bg1"/>
                </a:bgClr>
              </a:pattFill>
              <a:ln>
                <a:solidFill>
                  <a:schemeClr val="bg1">
                    <a:lumMod val="5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0AC2C55E-7F19-3E92-4944-28BA389D8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6850" y="2490788"/>
                <a:ext cx="2455863" cy="2681288"/>
              </a:xfrm>
              <a:custGeom>
                <a:avLst/>
                <a:gdLst>
                  <a:gd name="T0" fmla="*/ 6513 w 7736"/>
                  <a:gd name="T1" fmla="*/ 843 h 8447"/>
                  <a:gd name="T2" fmla="*/ 5188 w 7736"/>
                  <a:gd name="T3" fmla="*/ 283 h 8447"/>
                  <a:gd name="T4" fmla="*/ 3735 w 7736"/>
                  <a:gd name="T5" fmla="*/ 2 h 8447"/>
                  <a:gd name="T6" fmla="*/ 2468 w 7736"/>
                  <a:gd name="T7" fmla="*/ 187 h 8447"/>
                  <a:gd name="T8" fmla="*/ 1336 w 7736"/>
                  <a:gd name="T9" fmla="*/ 806 h 8447"/>
                  <a:gd name="T10" fmla="*/ 521 w 7736"/>
                  <a:gd name="T11" fmla="*/ 1857 h 8447"/>
                  <a:gd name="T12" fmla="*/ 1 w 7736"/>
                  <a:gd name="T13" fmla="*/ 3843 h 8447"/>
                  <a:gd name="T14" fmla="*/ 175 w 7736"/>
                  <a:gd name="T15" fmla="*/ 5077 h 8447"/>
                  <a:gd name="T16" fmla="*/ 720 w 7736"/>
                  <a:gd name="T17" fmla="*/ 6197 h 8447"/>
                  <a:gd name="T18" fmla="*/ 1954 w 7736"/>
                  <a:gd name="T19" fmla="*/ 7600 h 8447"/>
                  <a:gd name="T20" fmla="*/ 3111 w 7736"/>
                  <a:gd name="T21" fmla="*/ 8226 h 8447"/>
                  <a:gd name="T22" fmla="*/ 5000 w 7736"/>
                  <a:gd name="T23" fmla="*/ 8447 h 8447"/>
                  <a:gd name="T24" fmla="*/ 5729 w 7736"/>
                  <a:gd name="T25" fmla="*/ 8362 h 8447"/>
                  <a:gd name="T26" fmla="*/ 6410 w 7736"/>
                  <a:gd name="T27" fmla="*/ 8111 h 8447"/>
                  <a:gd name="T28" fmla="*/ 6887 w 7736"/>
                  <a:gd name="T29" fmla="*/ 7802 h 8447"/>
                  <a:gd name="T30" fmla="*/ 7224 w 7736"/>
                  <a:gd name="T31" fmla="*/ 7475 h 8447"/>
                  <a:gd name="T32" fmla="*/ 7479 w 7736"/>
                  <a:gd name="T33" fmla="*/ 7083 h 8447"/>
                  <a:gd name="T34" fmla="*/ 7676 w 7736"/>
                  <a:gd name="T35" fmla="*/ 6565 h 8447"/>
                  <a:gd name="T36" fmla="*/ 7696 w 7736"/>
                  <a:gd name="T37" fmla="*/ 5670 h 8447"/>
                  <a:gd name="T38" fmla="*/ 7176 w 7736"/>
                  <a:gd name="T39" fmla="*/ 4127 h 8447"/>
                  <a:gd name="T40" fmla="*/ 7021 w 7736"/>
                  <a:gd name="T41" fmla="*/ 2831 h 8447"/>
                  <a:gd name="T42" fmla="*/ 7128 w 7736"/>
                  <a:gd name="T43" fmla="*/ 1742 h 8447"/>
                  <a:gd name="T44" fmla="*/ 5842 w 7736"/>
                  <a:gd name="T45" fmla="*/ 3791 h 8447"/>
                  <a:gd name="T46" fmla="*/ 5846 w 7736"/>
                  <a:gd name="T47" fmla="*/ 4066 h 8447"/>
                  <a:gd name="T48" fmla="*/ 5766 w 7736"/>
                  <a:gd name="T49" fmla="*/ 4415 h 8447"/>
                  <a:gd name="T50" fmla="*/ 5609 w 7736"/>
                  <a:gd name="T51" fmla="*/ 4665 h 8447"/>
                  <a:gd name="T52" fmla="*/ 5275 w 7736"/>
                  <a:gd name="T53" fmla="*/ 4944 h 8447"/>
                  <a:gd name="T54" fmla="*/ 5022 w 7736"/>
                  <a:gd name="T55" fmla="*/ 5322 h 8447"/>
                  <a:gd name="T56" fmla="*/ 4964 w 7736"/>
                  <a:gd name="T57" fmla="*/ 5861 h 8447"/>
                  <a:gd name="T58" fmla="*/ 5008 w 7736"/>
                  <a:gd name="T59" fmla="*/ 6372 h 8447"/>
                  <a:gd name="T60" fmla="*/ 4823 w 7736"/>
                  <a:gd name="T61" fmla="*/ 6853 h 8447"/>
                  <a:gd name="T62" fmla="*/ 4493 w 7736"/>
                  <a:gd name="T63" fmla="*/ 7152 h 8447"/>
                  <a:gd name="T64" fmla="*/ 4439 w 7736"/>
                  <a:gd name="T65" fmla="*/ 7794 h 8447"/>
                  <a:gd name="T66" fmla="*/ 4306 w 7736"/>
                  <a:gd name="T67" fmla="*/ 7314 h 8447"/>
                  <a:gd name="T68" fmla="*/ 4573 w 7736"/>
                  <a:gd name="T69" fmla="*/ 6780 h 8447"/>
                  <a:gd name="T70" fmla="*/ 4933 w 7736"/>
                  <a:gd name="T71" fmla="*/ 6664 h 8447"/>
                  <a:gd name="T72" fmla="*/ 5011 w 7736"/>
                  <a:gd name="T73" fmla="*/ 6346 h 8447"/>
                  <a:gd name="T74" fmla="*/ 4980 w 7736"/>
                  <a:gd name="T75" fmla="*/ 5969 h 8447"/>
                  <a:gd name="T76" fmla="*/ 5093 w 7736"/>
                  <a:gd name="T77" fmla="*/ 5175 h 8447"/>
                  <a:gd name="T78" fmla="*/ 5526 w 7736"/>
                  <a:gd name="T79" fmla="*/ 4744 h 8447"/>
                  <a:gd name="T80" fmla="*/ 5718 w 7736"/>
                  <a:gd name="T81" fmla="*/ 4513 h 8447"/>
                  <a:gd name="T82" fmla="*/ 5806 w 7736"/>
                  <a:gd name="T83" fmla="*/ 4300 h 8447"/>
                  <a:gd name="T84" fmla="*/ 4802 w 7736"/>
                  <a:gd name="T85" fmla="*/ 1189 h 8447"/>
                  <a:gd name="T86" fmla="*/ 5346 w 7736"/>
                  <a:gd name="T87" fmla="*/ 1990 h 8447"/>
                  <a:gd name="T88" fmla="*/ 5527 w 7736"/>
                  <a:gd name="T89" fmla="*/ 2959 h 8447"/>
                  <a:gd name="T90" fmla="*/ 5458 w 7736"/>
                  <a:gd name="T91" fmla="*/ 3540 h 8447"/>
                  <a:gd name="T92" fmla="*/ 5242 w 7736"/>
                  <a:gd name="T93" fmla="*/ 4110 h 8447"/>
                  <a:gd name="T94" fmla="*/ 4802 w 7736"/>
                  <a:gd name="T95" fmla="*/ 4698 h 8447"/>
                  <a:gd name="T96" fmla="*/ 4278 w 7736"/>
                  <a:gd name="T97" fmla="*/ 5101 h 8447"/>
                  <a:gd name="T98" fmla="*/ 3718 w 7736"/>
                  <a:gd name="T99" fmla="*/ 5337 h 8447"/>
                  <a:gd name="T100" fmla="*/ 3111 w 7736"/>
                  <a:gd name="T101" fmla="*/ 5423 h 8447"/>
                  <a:gd name="T102" fmla="*/ 2262 w 7736"/>
                  <a:gd name="T103" fmla="*/ 5303 h 8447"/>
                  <a:gd name="T104" fmla="*/ 1386 w 7736"/>
                  <a:gd name="T105" fmla="*/ 4784 h 8447"/>
                  <a:gd name="T106" fmla="*/ 851 w 7736"/>
                  <a:gd name="T107" fmla="*/ 4110 h 8447"/>
                  <a:gd name="T108" fmla="*/ 602 w 7736"/>
                  <a:gd name="T109" fmla="*/ 3377 h 8447"/>
                  <a:gd name="T110" fmla="*/ 670 w 7736"/>
                  <a:gd name="T111" fmla="*/ 2214 h 8447"/>
                  <a:gd name="T112" fmla="*/ 1575 w 7736"/>
                  <a:gd name="T113" fmla="*/ 941 h 8447"/>
                  <a:gd name="T114" fmla="*/ 3049 w 7736"/>
                  <a:gd name="T115" fmla="*/ 463 h 8447"/>
                  <a:gd name="T116" fmla="*/ 3832 w 7736"/>
                  <a:gd name="T117" fmla="*/ 581 h 8447"/>
                  <a:gd name="T118" fmla="*/ 4566 w 7736"/>
                  <a:gd name="T119" fmla="*/ 978 h 8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736" h="8447">
                    <a:moveTo>
                      <a:pt x="7082" y="1578"/>
                    </a:moveTo>
                    <a:lnTo>
                      <a:pt x="7047" y="1496"/>
                    </a:lnTo>
                    <a:lnTo>
                      <a:pt x="7009" y="1417"/>
                    </a:lnTo>
                    <a:lnTo>
                      <a:pt x="6987" y="1378"/>
                    </a:lnTo>
                    <a:lnTo>
                      <a:pt x="6966" y="1341"/>
                    </a:lnTo>
                    <a:lnTo>
                      <a:pt x="6923" y="1270"/>
                    </a:lnTo>
                    <a:lnTo>
                      <a:pt x="6874" y="1200"/>
                    </a:lnTo>
                    <a:lnTo>
                      <a:pt x="6823" y="1133"/>
                    </a:lnTo>
                    <a:lnTo>
                      <a:pt x="6767" y="1069"/>
                    </a:lnTo>
                    <a:lnTo>
                      <a:pt x="6710" y="1009"/>
                    </a:lnTo>
                    <a:lnTo>
                      <a:pt x="6646" y="950"/>
                    </a:lnTo>
                    <a:lnTo>
                      <a:pt x="6582" y="895"/>
                    </a:lnTo>
                    <a:lnTo>
                      <a:pt x="6513" y="843"/>
                    </a:lnTo>
                    <a:lnTo>
                      <a:pt x="6441" y="793"/>
                    </a:lnTo>
                    <a:lnTo>
                      <a:pt x="6364" y="745"/>
                    </a:lnTo>
                    <a:lnTo>
                      <a:pt x="6325" y="722"/>
                    </a:lnTo>
                    <a:lnTo>
                      <a:pt x="6286" y="701"/>
                    </a:lnTo>
                    <a:lnTo>
                      <a:pt x="6203" y="661"/>
                    </a:lnTo>
                    <a:lnTo>
                      <a:pt x="6120" y="623"/>
                    </a:lnTo>
                    <a:lnTo>
                      <a:pt x="6027" y="585"/>
                    </a:lnTo>
                    <a:lnTo>
                      <a:pt x="5936" y="548"/>
                    </a:lnTo>
                    <a:lnTo>
                      <a:pt x="5751" y="476"/>
                    </a:lnTo>
                    <a:lnTo>
                      <a:pt x="5657" y="441"/>
                    </a:lnTo>
                    <a:lnTo>
                      <a:pt x="5565" y="408"/>
                    </a:lnTo>
                    <a:lnTo>
                      <a:pt x="5377" y="345"/>
                    </a:lnTo>
                    <a:lnTo>
                      <a:pt x="5188" y="283"/>
                    </a:lnTo>
                    <a:lnTo>
                      <a:pt x="4998" y="226"/>
                    </a:lnTo>
                    <a:lnTo>
                      <a:pt x="4902" y="198"/>
                    </a:lnTo>
                    <a:lnTo>
                      <a:pt x="4807" y="172"/>
                    </a:lnTo>
                    <a:lnTo>
                      <a:pt x="4615" y="123"/>
                    </a:lnTo>
                    <a:lnTo>
                      <a:pt x="4517" y="99"/>
                    </a:lnTo>
                    <a:lnTo>
                      <a:pt x="4420" y="78"/>
                    </a:lnTo>
                    <a:lnTo>
                      <a:pt x="4323" y="60"/>
                    </a:lnTo>
                    <a:lnTo>
                      <a:pt x="4225" y="44"/>
                    </a:lnTo>
                    <a:lnTo>
                      <a:pt x="4127" y="31"/>
                    </a:lnTo>
                    <a:lnTo>
                      <a:pt x="4029" y="20"/>
                    </a:lnTo>
                    <a:lnTo>
                      <a:pt x="3932" y="11"/>
                    </a:lnTo>
                    <a:lnTo>
                      <a:pt x="3835" y="5"/>
                    </a:lnTo>
                    <a:lnTo>
                      <a:pt x="3735" y="2"/>
                    </a:lnTo>
                    <a:lnTo>
                      <a:pt x="3638" y="0"/>
                    </a:lnTo>
                    <a:lnTo>
                      <a:pt x="3539" y="2"/>
                    </a:lnTo>
                    <a:lnTo>
                      <a:pt x="3442" y="6"/>
                    </a:lnTo>
                    <a:lnTo>
                      <a:pt x="3342" y="13"/>
                    </a:lnTo>
                    <a:lnTo>
                      <a:pt x="3245" y="21"/>
                    </a:lnTo>
                    <a:lnTo>
                      <a:pt x="3146" y="32"/>
                    </a:lnTo>
                    <a:lnTo>
                      <a:pt x="3049" y="48"/>
                    </a:lnTo>
                    <a:lnTo>
                      <a:pt x="2949" y="64"/>
                    </a:lnTo>
                    <a:lnTo>
                      <a:pt x="2850" y="84"/>
                    </a:lnTo>
                    <a:lnTo>
                      <a:pt x="2753" y="105"/>
                    </a:lnTo>
                    <a:lnTo>
                      <a:pt x="2658" y="131"/>
                    </a:lnTo>
                    <a:lnTo>
                      <a:pt x="2562" y="156"/>
                    </a:lnTo>
                    <a:lnTo>
                      <a:pt x="2468" y="187"/>
                    </a:lnTo>
                    <a:lnTo>
                      <a:pt x="2376" y="218"/>
                    </a:lnTo>
                    <a:lnTo>
                      <a:pt x="2285" y="254"/>
                    </a:lnTo>
                    <a:lnTo>
                      <a:pt x="2193" y="289"/>
                    </a:lnTo>
                    <a:lnTo>
                      <a:pt x="2103" y="329"/>
                    </a:lnTo>
                    <a:lnTo>
                      <a:pt x="2015" y="372"/>
                    </a:lnTo>
                    <a:lnTo>
                      <a:pt x="1928" y="417"/>
                    </a:lnTo>
                    <a:lnTo>
                      <a:pt x="1841" y="463"/>
                    </a:lnTo>
                    <a:lnTo>
                      <a:pt x="1755" y="513"/>
                    </a:lnTo>
                    <a:lnTo>
                      <a:pt x="1671" y="565"/>
                    </a:lnTo>
                    <a:lnTo>
                      <a:pt x="1589" y="620"/>
                    </a:lnTo>
                    <a:lnTo>
                      <a:pt x="1501" y="679"/>
                    </a:lnTo>
                    <a:lnTo>
                      <a:pt x="1417" y="741"/>
                    </a:lnTo>
                    <a:lnTo>
                      <a:pt x="1336" y="806"/>
                    </a:lnTo>
                    <a:lnTo>
                      <a:pt x="1258" y="874"/>
                    </a:lnTo>
                    <a:lnTo>
                      <a:pt x="1181" y="944"/>
                    </a:lnTo>
                    <a:lnTo>
                      <a:pt x="1108" y="1015"/>
                    </a:lnTo>
                    <a:lnTo>
                      <a:pt x="1036" y="1090"/>
                    </a:lnTo>
                    <a:lnTo>
                      <a:pt x="969" y="1166"/>
                    </a:lnTo>
                    <a:lnTo>
                      <a:pt x="903" y="1243"/>
                    </a:lnTo>
                    <a:lnTo>
                      <a:pt x="841" y="1324"/>
                    </a:lnTo>
                    <a:lnTo>
                      <a:pt x="781" y="1407"/>
                    </a:lnTo>
                    <a:lnTo>
                      <a:pt x="724" y="1494"/>
                    </a:lnTo>
                    <a:lnTo>
                      <a:pt x="669" y="1580"/>
                    </a:lnTo>
                    <a:lnTo>
                      <a:pt x="617" y="1670"/>
                    </a:lnTo>
                    <a:lnTo>
                      <a:pt x="567" y="1761"/>
                    </a:lnTo>
                    <a:lnTo>
                      <a:pt x="521" y="1857"/>
                    </a:lnTo>
                    <a:lnTo>
                      <a:pt x="437" y="2038"/>
                    </a:lnTo>
                    <a:lnTo>
                      <a:pt x="361" y="2221"/>
                    </a:lnTo>
                    <a:lnTo>
                      <a:pt x="292" y="2405"/>
                    </a:lnTo>
                    <a:lnTo>
                      <a:pt x="230" y="2594"/>
                    </a:lnTo>
                    <a:lnTo>
                      <a:pt x="173" y="2782"/>
                    </a:lnTo>
                    <a:lnTo>
                      <a:pt x="125" y="2975"/>
                    </a:lnTo>
                    <a:lnTo>
                      <a:pt x="83" y="3168"/>
                    </a:lnTo>
                    <a:lnTo>
                      <a:pt x="48" y="3364"/>
                    </a:lnTo>
                    <a:lnTo>
                      <a:pt x="33" y="3459"/>
                    </a:lnTo>
                    <a:lnTo>
                      <a:pt x="22" y="3556"/>
                    </a:lnTo>
                    <a:lnTo>
                      <a:pt x="12" y="3651"/>
                    </a:lnTo>
                    <a:lnTo>
                      <a:pt x="6" y="3749"/>
                    </a:lnTo>
                    <a:lnTo>
                      <a:pt x="1" y="3843"/>
                    </a:lnTo>
                    <a:lnTo>
                      <a:pt x="0" y="3940"/>
                    </a:lnTo>
                    <a:lnTo>
                      <a:pt x="1" y="4035"/>
                    </a:lnTo>
                    <a:lnTo>
                      <a:pt x="5" y="4132"/>
                    </a:lnTo>
                    <a:lnTo>
                      <a:pt x="11" y="4227"/>
                    </a:lnTo>
                    <a:lnTo>
                      <a:pt x="19" y="4322"/>
                    </a:lnTo>
                    <a:lnTo>
                      <a:pt x="30" y="4417"/>
                    </a:lnTo>
                    <a:lnTo>
                      <a:pt x="44" y="4513"/>
                    </a:lnTo>
                    <a:lnTo>
                      <a:pt x="59" y="4608"/>
                    </a:lnTo>
                    <a:lnTo>
                      <a:pt x="78" y="4703"/>
                    </a:lnTo>
                    <a:lnTo>
                      <a:pt x="98" y="4798"/>
                    </a:lnTo>
                    <a:lnTo>
                      <a:pt x="123" y="4892"/>
                    </a:lnTo>
                    <a:lnTo>
                      <a:pt x="147" y="4985"/>
                    </a:lnTo>
                    <a:lnTo>
                      <a:pt x="175" y="5077"/>
                    </a:lnTo>
                    <a:lnTo>
                      <a:pt x="204" y="5169"/>
                    </a:lnTo>
                    <a:lnTo>
                      <a:pt x="237" y="5260"/>
                    </a:lnTo>
                    <a:lnTo>
                      <a:pt x="270" y="5349"/>
                    </a:lnTo>
                    <a:lnTo>
                      <a:pt x="306" y="5439"/>
                    </a:lnTo>
                    <a:lnTo>
                      <a:pt x="344" y="5527"/>
                    </a:lnTo>
                    <a:lnTo>
                      <a:pt x="384" y="5614"/>
                    </a:lnTo>
                    <a:lnTo>
                      <a:pt x="424" y="5699"/>
                    </a:lnTo>
                    <a:lnTo>
                      <a:pt x="469" y="5785"/>
                    </a:lnTo>
                    <a:lnTo>
                      <a:pt x="514" y="5868"/>
                    </a:lnTo>
                    <a:lnTo>
                      <a:pt x="564" y="5952"/>
                    </a:lnTo>
                    <a:lnTo>
                      <a:pt x="614" y="6034"/>
                    </a:lnTo>
                    <a:lnTo>
                      <a:pt x="667" y="6117"/>
                    </a:lnTo>
                    <a:lnTo>
                      <a:pt x="720" y="6197"/>
                    </a:lnTo>
                    <a:lnTo>
                      <a:pt x="777" y="6277"/>
                    </a:lnTo>
                    <a:lnTo>
                      <a:pt x="900" y="6444"/>
                    </a:lnTo>
                    <a:lnTo>
                      <a:pt x="1028" y="6608"/>
                    </a:lnTo>
                    <a:lnTo>
                      <a:pt x="1092" y="6689"/>
                    </a:lnTo>
                    <a:lnTo>
                      <a:pt x="1159" y="6769"/>
                    </a:lnTo>
                    <a:lnTo>
                      <a:pt x="1226" y="6848"/>
                    </a:lnTo>
                    <a:lnTo>
                      <a:pt x="1296" y="6928"/>
                    </a:lnTo>
                    <a:lnTo>
                      <a:pt x="1364" y="7005"/>
                    </a:lnTo>
                    <a:lnTo>
                      <a:pt x="1434" y="7083"/>
                    </a:lnTo>
                    <a:lnTo>
                      <a:pt x="1579" y="7235"/>
                    </a:lnTo>
                    <a:lnTo>
                      <a:pt x="1726" y="7384"/>
                    </a:lnTo>
                    <a:lnTo>
                      <a:pt x="1878" y="7531"/>
                    </a:lnTo>
                    <a:lnTo>
                      <a:pt x="1954" y="7600"/>
                    </a:lnTo>
                    <a:lnTo>
                      <a:pt x="2033" y="7667"/>
                    </a:lnTo>
                    <a:lnTo>
                      <a:pt x="2113" y="7730"/>
                    </a:lnTo>
                    <a:lnTo>
                      <a:pt x="2196" y="7792"/>
                    </a:lnTo>
                    <a:lnTo>
                      <a:pt x="2279" y="7848"/>
                    </a:lnTo>
                    <a:lnTo>
                      <a:pt x="2365" y="7903"/>
                    </a:lnTo>
                    <a:lnTo>
                      <a:pt x="2451" y="7954"/>
                    </a:lnTo>
                    <a:lnTo>
                      <a:pt x="2541" y="8004"/>
                    </a:lnTo>
                    <a:lnTo>
                      <a:pt x="2631" y="8048"/>
                    </a:lnTo>
                    <a:lnTo>
                      <a:pt x="2724" y="8091"/>
                    </a:lnTo>
                    <a:lnTo>
                      <a:pt x="2818" y="8128"/>
                    </a:lnTo>
                    <a:lnTo>
                      <a:pt x="2915" y="8165"/>
                    </a:lnTo>
                    <a:lnTo>
                      <a:pt x="3011" y="8196"/>
                    </a:lnTo>
                    <a:lnTo>
                      <a:pt x="3111" y="8226"/>
                    </a:lnTo>
                    <a:lnTo>
                      <a:pt x="3212" y="8251"/>
                    </a:lnTo>
                    <a:lnTo>
                      <a:pt x="3316" y="8276"/>
                    </a:lnTo>
                    <a:lnTo>
                      <a:pt x="3524" y="8315"/>
                    </a:lnTo>
                    <a:lnTo>
                      <a:pt x="3629" y="8333"/>
                    </a:lnTo>
                    <a:lnTo>
                      <a:pt x="3734" y="8350"/>
                    </a:lnTo>
                    <a:lnTo>
                      <a:pt x="3943" y="8379"/>
                    </a:lnTo>
                    <a:lnTo>
                      <a:pt x="4153" y="8403"/>
                    </a:lnTo>
                    <a:lnTo>
                      <a:pt x="4258" y="8413"/>
                    </a:lnTo>
                    <a:lnTo>
                      <a:pt x="4364" y="8422"/>
                    </a:lnTo>
                    <a:lnTo>
                      <a:pt x="4576" y="8436"/>
                    </a:lnTo>
                    <a:lnTo>
                      <a:pt x="4787" y="8444"/>
                    </a:lnTo>
                    <a:lnTo>
                      <a:pt x="4893" y="8446"/>
                    </a:lnTo>
                    <a:lnTo>
                      <a:pt x="5000" y="8447"/>
                    </a:lnTo>
                    <a:lnTo>
                      <a:pt x="5012" y="8446"/>
                    </a:lnTo>
                    <a:lnTo>
                      <a:pt x="5026" y="8446"/>
                    </a:lnTo>
                    <a:lnTo>
                      <a:pt x="5053" y="8446"/>
                    </a:lnTo>
                    <a:lnTo>
                      <a:pt x="5106" y="8445"/>
                    </a:lnTo>
                    <a:lnTo>
                      <a:pt x="5213" y="8440"/>
                    </a:lnTo>
                    <a:lnTo>
                      <a:pt x="5318" y="8430"/>
                    </a:lnTo>
                    <a:lnTo>
                      <a:pt x="5422" y="8419"/>
                    </a:lnTo>
                    <a:lnTo>
                      <a:pt x="5525" y="8403"/>
                    </a:lnTo>
                    <a:lnTo>
                      <a:pt x="5576" y="8394"/>
                    </a:lnTo>
                    <a:lnTo>
                      <a:pt x="5601" y="8389"/>
                    </a:lnTo>
                    <a:lnTo>
                      <a:pt x="5628" y="8385"/>
                    </a:lnTo>
                    <a:lnTo>
                      <a:pt x="5678" y="8373"/>
                    </a:lnTo>
                    <a:lnTo>
                      <a:pt x="5729" y="8362"/>
                    </a:lnTo>
                    <a:lnTo>
                      <a:pt x="5779" y="8350"/>
                    </a:lnTo>
                    <a:lnTo>
                      <a:pt x="5830" y="8338"/>
                    </a:lnTo>
                    <a:lnTo>
                      <a:pt x="5879" y="8322"/>
                    </a:lnTo>
                    <a:lnTo>
                      <a:pt x="5929" y="8307"/>
                    </a:lnTo>
                    <a:lnTo>
                      <a:pt x="5977" y="8291"/>
                    </a:lnTo>
                    <a:lnTo>
                      <a:pt x="6002" y="8283"/>
                    </a:lnTo>
                    <a:lnTo>
                      <a:pt x="6027" y="8276"/>
                    </a:lnTo>
                    <a:lnTo>
                      <a:pt x="6050" y="8266"/>
                    </a:lnTo>
                    <a:lnTo>
                      <a:pt x="6075" y="8257"/>
                    </a:lnTo>
                    <a:lnTo>
                      <a:pt x="6123" y="8239"/>
                    </a:lnTo>
                    <a:lnTo>
                      <a:pt x="6221" y="8200"/>
                    </a:lnTo>
                    <a:lnTo>
                      <a:pt x="6315" y="8156"/>
                    </a:lnTo>
                    <a:lnTo>
                      <a:pt x="6410" y="8111"/>
                    </a:lnTo>
                    <a:lnTo>
                      <a:pt x="6503" y="8061"/>
                    </a:lnTo>
                    <a:lnTo>
                      <a:pt x="6549" y="8035"/>
                    </a:lnTo>
                    <a:lnTo>
                      <a:pt x="6560" y="8027"/>
                    </a:lnTo>
                    <a:lnTo>
                      <a:pt x="6572" y="8021"/>
                    </a:lnTo>
                    <a:lnTo>
                      <a:pt x="6596" y="8009"/>
                    </a:lnTo>
                    <a:lnTo>
                      <a:pt x="6641" y="7980"/>
                    </a:lnTo>
                    <a:lnTo>
                      <a:pt x="6687" y="7951"/>
                    </a:lnTo>
                    <a:lnTo>
                      <a:pt x="6730" y="7920"/>
                    </a:lnTo>
                    <a:lnTo>
                      <a:pt x="6774" y="7891"/>
                    </a:lnTo>
                    <a:lnTo>
                      <a:pt x="6815" y="7859"/>
                    </a:lnTo>
                    <a:lnTo>
                      <a:pt x="6858" y="7828"/>
                    </a:lnTo>
                    <a:lnTo>
                      <a:pt x="6878" y="7811"/>
                    </a:lnTo>
                    <a:lnTo>
                      <a:pt x="6887" y="7802"/>
                    </a:lnTo>
                    <a:lnTo>
                      <a:pt x="6898" y="7795"/>
                    </a:lnTo>
                    <a:lnTo>
                      <a:pt x="6940" y="7763"/>
                    </a:lnTo>
                    <a:lnTo>
                      <a:pt x="6948" y="7754"/>
                    </a:lnTo>
                    <a:lnTo>
                      <a:pt x="6958" y="7745"/>
                    </a:lnTo>
                    <a:lnTo>
                      <a:pt x="6977" y="7728"/>
                    </a:lnTo>
                    <a:lnTo>
                      <a:pt x="7015" y="7694"/>
                    </a:lnTo>
                    <a:lnTo>
                      <a:pt x="7051" y="7659"/>
                    </a:lnTo>
                    <a:lnTo>
                      <a:pt x="7088" y="7625"/>
                    </a:lnTo>
                    <a:lnTo>
                      <a:pt x="7122" y="7587"/>
                    </a:lnTo>
                    <a:lnTo>
                      <a:pt x="7157" y="7550"/>
                    </a:lnTo>
                    <a:lnTo>
                      <a:pt x="7173" y="7531"/>
                    </a:lnTo>
                    <a:lnTo>
                      <a:pt x="7190" y="7513"/>
                    </a:lnTo>
                    <a:lnTo>
                      <a:pt x="7224" y="7475"/>
                    </a:lnTo>
                    <a:lnTo>
                      <a:pt x="7239" y="7454"/>
                    </a:lnTo>
                    <a:lnTo>
                      <a:pt x="7255" y="7435"/>
                    </a:lnTo>
                    <a:lnTo>
                      <a:pt x="7269" y="7414"/>
                    </a:lnTo>
                    <a:lnTo>
                      <a:pt x="7285" y="7395"/>
                    </a:lnTo>
                    <a:lnTo>
                      <a:pt x="7314" y="7353"/>
                    </a:lnTo>
                    <a:lnTo>
                      <a:pt x="7343" y="7313"/>
                    </a:lnTo>
                    <a:lnTo>
                      <a:pt x="7370" y="7270"/>
                    </a:lnTo>
                    <a:lnTo>
                      <a:pt x="7384" y="7248"/>
                    </a:lnTo>
                    <a:lnTo>
                      <a:pt x="7398" y="7228"/>
                    </a:lnTo>
                    <a:lnTo>
                      <a:pt x="7424" y="7184"/>
                    </a:lnTo>
                    <a:lnTo>
                      <a:pt x="7451" y="7141"/>
                    </a:lnTo>
                    <a:lnTo>
                      <a:pt x="7474" y="7095"/>
                    </a:lnTo>
                    <a:lnTo>
                      <a:pt x="7479" y="7083"/>
                    </a:lnTo>
                    <a:lnTo>
                      <a:pt x="7485" y="7072"/>
                    </a:lnTo>
                    <a:lnTo>
                      <a:pt x="7497" y="7050"/>
                    </a:lnTo>
                    <a:lnTo>
                      <a:pt x="7519" y="7004"/>
                    </a:lnTo>
                    <a:lnTo>
                      <a:pt x="7541" y="6958"/>
                    </a:lnTo>
                    <a:lnTo>
                      <a:pt x="7560" y="6909"/>
                    </a:lnTo>
                    <a:lnTo>
                      <a:pt x="7570" y="6885"/>
                    </a:lnTo>
                    <a:lnTo>
                      <a:pt x="7575" y="6872"/>
                    </a:lnTo>
                    <a:lnTo>
                      <a:pt x="7581" y="6861"/>
                    </a:lnTo>
                    <a:lnTo>
                      <a:pt x="7599" y="6813"/>
                    </a:lnTo>
                    <a:lnTo>
                      <a:pt x="7618" y="6764"/>
                    </a:lnTo>
                    <a:lnTo>
                      <a:pt x="7634" y="6713"/>
                    </a:lnTo>
                    <a:lnTo>
                      <a:pt x="7649" y="6664"/>
                    </a:lnTo>
                    <a:lnTo>
                      <a:pt x="7676" y="6565"/>
                    </a:lnTo>
                    <a:lnTo>
                      <a:pt x="7698" y="6465"/>
                    </a:lnTo>
                    <a:lnTo>
                      <a:pt x="7699" y="6451"/>
                    </a:lnTo>
                    <a:lnTo>
                      <a:pt x="7701" y="6439"/>
                    </a:lnTo>
                    <a:lnTo>
                      <a:pt x="7706" y="6415"/>
                    </a:lnTo>
                    <a:lnTo>
                      <a:pt x="7715" y="6366"/>
                    </a:lnTo>
                    <a:lnTo>
                      <a:pt x="7727" y="6266"/>
                    </a:lnTo>
                    <a:lnTo>
                      <a:pt x="7734" y="6167"/>
                    </a:lnTo>
                    <a:lnTo>
                      <a:pt x="7736" y="6067"/>
                    </a:lnTo>
                    <a:lnTo>
                      <a:pt x="7734" y="5969"/>
                    </a:lnTo>
                    <a:lnTo>
                      <a:pt x="7730" y="5918"/>
                    </a:lnTo>
                    <a:lnTo>
                      <a:pt x="7726" y="5870"/>
                    </a:lnTo>
                    <a:lnTo>
                      <a:pt x="7713" y="5770"/>
                    </a:lnTo>
                    <a:lnTo>
                      <a:pt x="7696" y="5670"/>
                    </a:lnTo>
                    <a:lnTo>
                      <a:pt x="7674" y="5570"/>
                    </a:lnTo>
                    <a:lnTo>
                      <a:pt x="7648" y="5471"/>
                    </a:lnTo>
                    <a:lnTo>
                      <a:pt x="7616" y="5371"/>
                    </a:lnTo>
                    <a:lnTo>
                      <a:pt x="7580" y="5271"/>
                    </a:lnTo>
                    <a:lnTo>
                      <a:pt x="7538" y="5174"/>
                    </a:lnTo>
                    <a:lnTo>
                      <a:pt x="7458" y="4986"/>
                    </a:lnTo>
                    <a:lnTo>
                      <a:pt x="7385" y="4799"/>
                    </a:lnTo>
                    <a:lnTo>
                      <a:pt x="7317" y="4609"/>
                    </a:lnTo>
                    <a:lnTo>
                      <a:pt x="7285" y="4513"/>
                    </a:lnTo>
                    <a:lnTo>
                      <a:pt x="7257" y="4418"/>
                    </a:lnTo>
                    <a:lnTo>
                      <a:pt x="7228" y="4321"/>
                    </a:lnTo>
                    <a:lnTo>
                      <a:pt x="7201" y="4224"/>
                    </a:lnTo>
                    <a:lnTo>
                      <a:pt x="7176" y="4127"/>
                    </a:lnTo>
                    <a:lnTo>
                      <a:pt x="7152" y="4031"/>
                    </a:lnTo>
                    <a:lnTo>
                      <a:pt x="7129" y="3932"/>
                    </a:lnTo>
                    <a:lnTo>
                      <a:pt x="7110" y="3835"/>
                    </a:lnTo>
                    <a:lnTo>
                      <a:pt x="7090" y="3736"/>
                    </a:lnTo>
                    <a:lnTo>
                      <a:pt x="7075" y="3639"/>
                    </a:lnTo>
                    <a:lnTo>
                      <a:pt x="7059" y="3537"/>
                    </a:lnTo>
                    <a:lnTo>
                      <a:pt x="7045" y="3436"/>
                    </a:lnTo>
                    <a:lnTo>
                      <a:pt x="7034" y="3334"/>
                    </a:lnTo>
                    <a:lnTo>
                      <a:pt x="7027" y="3234"/>
                    </a:lnTo>
                    <a:lnTo>
                      <a:pt x="7021" y="3132"/>
                    </a:lnTo>
                    <a:lnTo>
                      <a:pt x="7019" y="3032"/>
                    </a:lnTo>
                    <a:lnTo>
                      <a:pt x="7017" y="2931"/>
                    </a:lnTo>
                    <a:lnTo>
                      <a:pt x="7021" y="2831"/>
                    </a:lnTo>
                    <a:lnTo>
                      <a:pt x="7025" y="2729"/>
                    </a:lnTo>
                    <a:lnTo>
                      <a:pt x="7033" y="2629"/>
                    </a:lnTo>
                    <a:lnTo>
                      <a:pt x="7043" y="2528"/>
                    </a:lnTo>
                    <a:lnTo>
                      <a:pt x="7056" y="2428"/>
                    </a:lnTo>
                    <a:lnTo>
                      <a:pt x="7071" y="2328"/>
                    </a:lnTo>
                    <a:lnTo>
                      <a:pt x="7089" y="2229"/>
                    </a:lnTo>
                    <a:lnTo>
                      <a:pt x="7110" y="2129"/>
                    </a:lnTo>
                    <a:lnTo>
                      <a:pt x="7133" y="2029"/>
                    </a:lnTo>
                    <a:lnTo>
                      <a:pt x="7139" y="1969"/>
                    </a:lnTo>
                    <a:lnTo>
                      <a:pt x="7142" y="1911"/>
                    </a:lnTo>
                    <a:lnTo>
                      <a:pt x="7140" y="1854"/>
                    </a:lnTo>
                    <a:lnTo>
                      <a:pt x="7137" y="1798"/>
                    </a:lnTo>
                    <a:lnTo>
                      <a:pt x="7128" y="1742"/>
                    </a:lnTo>
                    <a:lnTo>
                      <a:pt x="7116" y="1686"/>
                    </a:lnTo>
                    <a:lnTo>
                      <a:pt x="7100" y="1631"/>
                    </a:lnTo>
                    <a:lnTo>
                      <a:pt x="7082" y="1578"/>
                    </a:lnTo>
                    <a:close/>
                    <a:moveTo>
                      <a:pt x="5846" y="4066"/>
                    </a:moveTo>
                    <a:lnTo>
                      <a:pt x="5846" y="4043"/>
                    </a:lnTo>
                    <a:lnTo>
                      <a:pt x="5847" y="4021"/>
                    </a:lnTo>
                    <a:lnTo>
                      <a:pt x="5848" y="3977"/>
                    </a:lnTo>
                    <a:lnTo>
                      <a:pt x="5848" y="3931"/>
                    </a:lnTo>
                    <a:lnTo>
                      <a:pt x="5848" y="3886"/>
                    </a:lnTo>
                    <a:lnTo>
                      <a:pt x="5846" y="3862"/>
                    </a:lnTo>
                    <a:lnTo>
                      <a:pt x="5845" y="3850"/>
                    </a:lnTo>
                    <a:lnTo>
                      <a:pt x="5845" y="3839"/>
                    </a:lnTo>
                    <a:lnTo>
                      <a:pt x="5842" y="3791"/>
                    </a:lnTo>
                    <a:lnTo>
                      <a:pt x="5837" y="3741"/>
                    </a:lnTo>
                    <a:lnTo>
                      <a:pt x="5832" y="3693"/>
                    </a:lnTo>
                    <a:lnTo>
                      <a:pt x="5837" y="3741"/>
                    </a:lnTo>
                    <a:lnTo>
                      <a:pt x="5842" y="3791"/>
                    </a:lnTo>
                    <a:lnTo>
                      <a:pt x="5845" y="3839"/>
                    </a:lnTo>
                    <a:lnTo>
                      <a:pt x="5845" y="3850"/>
                    </a:lnTo>
                    <a:lnTo>
                      <a:pt x="5846" y="3862"/>
                    </a:lnTo>
                    <a:lnTo>
                      <a:pt x="5848" y="3886"/>
                    </a:lnTo>
                    <a:lnTo>
                      <a:pt x="5848" y="3931"/>
                    </a:lnTo>
                    <a:lnTo>
                      <a:pt x="5848" y="3977"/>
                    </a:lnTo>
                    <a:lnTo>
                      <a:pt x="5847" y="4021"/>
                    </a:lnTo>
                    <a:lnTo>
                      <a:pt x="5846" y="4043"/>
                    </a:lnTo>
                    <a:lnTo>
                      <a:pt x="5846" y="4066"/>
                    </a:lnTo>
                    <a:lnTo>
                      <a:pt x="5843" y="4080"/>
                    </a:lnTo>
                    <a:lnTo>
                      <a:pt x="5842" y="4094"/>
                    </a:lnTo>
                    <a:lnTo>
                      <a:pt x="5840" y="4123"/>
                    </a:lnTo>
                    <a:lnTo>
                      <a:pt x="5832" y="4179"/>
                    </a:lnTo>
                    <a:lnTo>
                      <a:pt x="5826" y="4206"/>
                    </a:lnTo>
                    <a:lnTo>
                      <a:pt x="5821" y="4234"/>
                    </a:lnTo>
                    <a:lnTo>
                      <a:pt x="5811" y="4288"/>
                    </a:lnTo>
                    <a:lnTo>
                      <a:pt x="5806" y="4300"/>
                    </a:lnTo>
                    <a:lnTo>
                      <a:pt x="5803" y="4306"/>
                    </a:lnTo>
                    <a:lnTo>
                      <a:pt x="5802" y="4313"/>
                    </a:lnTo>
                    <a:lnTo>
                      <a:pt x="5795" y="4340"/>
                    </a:lnTo>
                    <a:lnTo>
                      <a:pt x="5776" y="4391"/>
                    </a:lnTo>
                    <a:lnTo>
                      <a:pt x="5766" y="4415"/>
                    </a:lnTo>
                    <a:lnTo>
                      <a:pt x="5756" y="4441"/>
                    </a:lnTo>
                    <a:lnTo>
                      <a:pt x="5752" y="4446"/>
                    </a:lnTo>
                    <a:lnTo>
                      <a:pt x="5750" y="4452"/>
                    </a:lnTo>
                    <a:lnTo>
                      <a:pt x="5745" y="4464"/>
                    </a:lnTo>
                    <a:lnTo>
                      <a:pt x="5734" y="4488"/>
                    </a:lnTo>
                    <a:lnTo>
                      <a:pt x="5718" y="4513"/>
                    </a:lnTo>
                    <a:lnTo>
                      <a:pt x="5703" y="4538"/>
                    </a:lnTo>
                    <a:lnTo>
                      <a:pt x="5688" y="4563"/>
                    </a:lnTo>
                    <a:lnTo>
                      <a:pt x="5672" y="4587"/>
                    </a:lnTo>
                    <a:lnTo>
                      <a:pt x="5654" y="4609"/>
                    </a:lnTo>
                    <a:lnTo>
                      <a:pt x="5637" y="4632"/>
                    </a:lnTo>
                    <a:lnTo>
                      <a:pt x="5618" y="4654"/>
                    </a:lnTo>
                    <a:lnTo>
                      <a:pt x="5609" y="4665"/>
                    </a:lnTo>
                    <a:lnTo>
                      <a:pt x="5600" y="4677"/>
                    </a:lnTo>
                    <a:lnTo>
                      <a:pt x="5564" y="4711"/>
                    </a:lnTo>
                    <a:lnTo>
                      <a:pt x="5544" y="4727"/>
                    </a:lnTo>
                    <a:lnTo>
                      <a:pt x="5526" y="4744"/>
                    </a:lnTo>
                    <a:lnTo>
                      <a:pt x="5486" y="4776"/>
                    </a:lnTo>
                    <a:lnTo>
                      <a:pt x="5464" y="4790"/>
                    </a:lnTo>
                    <a:lnTo>
                      <a:pt x="5453" y="4798"/>
                    </a:lnTo>
                    <a:lnTo>
                      <a:pt x="5443" y="4806"/>
                    </a:lnTo>
                    <a:lnTo>
                      <a:pt x="5375" y="4856"/>
                    </a:lnTo>
                    <a:lnTo>
                      <a:pt x="5313" y="4911"/>
                    </a:lnTo>
                    <a:lnTo>
                      <a:pt x="5419" y="5009"/>
                    </a:lnTo>
                    <a:lnTo>
                      <a:pt x="5313" y="4911"/>
                    </a:lnTo>
                    <a:lnTo>
                      <a:pt x="5275" y="4944"/>
                    </a:lnTo>
                    <a:lnTo>
                      <a:pt x="5241" y="4979"/>
                    </a:lnTo>
                    <a:lnTo>
                      <a:pt x="5208" y="5014"/>
                    </a:lnTo>
                    <a:lnTo>
                      <a:pt x="5179" y="5052"/>
                    </a:lnTo>
                    <a:lnTo>
                      <a:pt x="5394" y="5228"/>
                    </a:lnTo>
                    <a:lnTo>
                      <a:pt x="5179" y="5052"/>
                    </a:lnTo>
                    <a:lnTo>
                      <a:pt x="5146" y="5091"/>
                    </a:lnTo>
                    <a:lnTo>
                      <a:pt x="5118" y="5132"/>
                    </a:lnTo>
                    <a:lnTo>
                      <a:pt x="5093" y="5175"/>
                    </a:lnTo>
                    <a:lnTo>
                      <a:pt x="5070" y="5220"/>
                    </a:lnTo>
                    <a:lnTo>
                      <a:pt x="5279" y="5417"/>
                    </a:lnTo>
                    <a:lnTo>
                      <a:pt x="5070" y="5220"/>
                    </a:lnTo>
                    <a:lnTo>
                      <a:pt x="5044" y="5270"/>
                    </a:lnTo>
                    <a:lnTo>
                      <a:pt x="5022" y="5322"/>
                    </a:lnTo>
                    <a:lnTo>
                      <a:pt x="5004" y="5374"/>
                    </a:lnTo>
                    <a:lnTo>
                      <a:pt x="4989" y="5430"/>
                    </a:lnTo>
                    <a:lnTo>
                      <a:pt x="5200" y="5612"/>
                    </a:lnTo>
                    <a:lnTo>
                      <a:pt x="4989" y="5430"/>
                    </a:lnTo>
                    <a:lnTo>
                      <a:pt x="4976" y="5484"/>
                    </a:lnTo>
                    <a:lnTo>
                      <a:pt x="4967" y="5540"/>
                    </a:lnTo>
                    <a:lnTo>
                      <a:pt x="4961" y="5596"/>
                    </a:lnTo>
                    <a:lnTo>
                      <a:pt x="4958" y="5654"/>
                    </a:lnTo>
                    <a:lnTo>
                      <a:pt x="5129" y="5800"/>
                    </a:lnTo>
                    <a:lnTo>
                      <a:pt x="4958" y="5654"/>
                    </a:lnTo>
                    <a:lnTo>
                      <a:pt x="4956" y="5755"/>
                    </a:lnTo>
                    <a:lnTo>
                      <a:pt x="4958" y="5808"/>
                    </a:lnTo>
                    <a:lnTo>
                      <a:pt x="4964" y="5861"/>
                    </a:lnTo>
                    <a:lnTo>
                      <a:pt x="4980" y="5969"/>
                    </a:lnTo>
                    <a:lnTo>
                      <a:pt x="4990" y="6025"/>
                    </a:lnTo>
                    <a:lnTo>
                      <a:pt x="5005" y="6084"/>
                    </a:lnTo>
                    <a:lnTo>
                      <a:pt x="5009" y="6120"/>
                    </a:lnTo>
                    <a:lnTo>
                      <a:pt x="5009" y="6129"/>
                    </a:lnTo>
                    <a:lnTo>
                      <a:pt x="5010" y="6139"/>
                    </a:lnTo>
                    <a:lnTo>
                      <a:pt x="5012" y="6158"/>
                    </a:lnTo>
                    <a:lnTo>
                      <a:pt x="5014" y="6195"/>
                    </a:lnTo>
                    <a:lnTo>
                      <a:pt x="5016" y="6232"/>
                    </a:lnTo>
                    <a:lnTo>
                      <a:pt x="5015" y="6288"/>
                    </a:lnTo>
                    <a:lnTo>
                      <a:pt x="5012" y="6316"/>
                    </a:lnTo>
                    <a:lnTo>
                      <a:pt x="5011" y="6346"/>
                    </a:lnTo>
                    <a:lnTo>
                      <a:pt x="5008" y="6372"/>
                    </a:lnTo>
                    <a:lnTo>
                      <a:pt x="5005" y="6400"/>
                    </a:lnTo>
                    <a:lnTo>
                      <a:pt x="5000" y="6427"/>
                    </a:lnTo>
                    <a:lnTo>
                      <a:pt x="4998" y="6440"/>
                    </a:lnTo>
                    <a:lnTo>
                      <a:pt x="4997" y="6455"/>
                    </a:lnTo>
                    <a:lnTo>
                      <a:pt x="4983" y="6509"/>
                    </a:lnTo>
                    <a:lnTo>
                      <a:pt x="4970" y="6562"/>
                    </a:lnTo>
                    <a:lnTo>
                      <a:pt x="4952" y="6613"/>
                    </a:lnTo>
                    <a:lnTo>
                      <a:pt x="4933" y="6664"/>
                    </a:lnTo>
                    <a:lnTo>
                      <a:pt x="4914" y="6702"/>
                    </a:lnTo>
                    <a:lnTo>
                      <a:pt x="4894" y="6741"/>
                    </a:lnTo>
                    <a:lnTo>
                      <a:pt x="4872" y="6779"/>
                    </a:lnTo>
                    <a:lnTo>
                      <a:pt x="4849" y="6818"/>
                    </a:lnTo>
                    <a:lnTo>
                      <a:pt x="4823" y="6853"/>
                    </a:lnTo>
                    <a:lnTo>
                      <a:pt x="4795" y="6889"/>
                    </a:lnTo>
                    <a:lnTo>
                      <a:pt x="4779" y="6907"/>
                    </a:lnTo>
                    <a:lnTo>
                      <a:pt x="4764" y="6925"/>
                    </a:lnTo>
                    <a:lnTo>
                      <a:pt x="4748" y="6942"/>
                    </a:lnTo>
                    <a:lnTo>
                      <a:pt x="4734" y="6960"/>
                    </a:lnTo>
                    <a:lnTo>
                      <a:pt x="4714" y="6977"/>
                    </a:lnTo>
                    <a:lnTo>
                      <a:pt x="4705" y="6986"/>
                    </a:lnTo>
                    <a:lnTo>
                      <a:pt x="4696" y="6995"/>
                    </a:lnTo>
                    <a:lnTo>
                      <a:pt x="4657" y="7032"/>
                    </a:lnTo>
                    <a:lnTo>
                      <a:pt x="4616" y="7066"/>
                    </a:lnTo>
                    <a:lnTo>
                      <a:pt x="4573" y="7100"/>
                    </a:lnTo>
                    <a:lnTo>
                      <a:pt x="4531" y="7126"/>
                    </a:lnTo>
                    <a:lnTo>
                      <a:pt x="4493" y="7152"/>
                    </a:lnTo>
                    <a:lnTo>
                      <a:pt x="4421" y="7207"/>
                    </a:lnTo>
                    <a:lnTo>
                      <a:pt x="4533" y="7382"/>
                    </a:lnTo>
                    <a:lnTo>
                      <a:pt x="4421" y="7207"/>
                    </a:lnTo>
                    <a:lnTo>
                      <a:pt x="4359" y="7259"/>
                    </a:lnTo>
                    <a:lnTo>
                      <a:pt x="4331" y="7286"/>
                    </a:lnTo>
                    <a:lnTo>
                      <a:pt x="4306" y="7314"/>
                    </a:lnTo>
                    <a:lnTo>
                      <a:pt x="4458" y="7526"/>
                    </a:lnTo>
                    <a:lnTo>
                      <a:pt x="4306" y="7314"/>
                    </a:lnTo>
                    <a:lnTo>
                      <a:pt x="4275" y="7349"/>
                    </a:lnTo>
                    <a:lnTo>
                      <a:pt x="4247" y="7386"/>
                    </a:lnTo>
                    <a:lnTo>
                      <a:pt x="4223" y="7423"/>
                    </a:lnTo>
                    <a:lnTo>
                      <a:pt x="4202" y="7460"/>
                    </a:lnTo>
                    <a:lnTo>
                      <a:pt x="4439" y="7794"/>
                    </a:lnTo>
                    <a:lnTo>
                      <a:pt x="4202" y="7460"/>
                    </a:lnTo>
                    <a:lnTo>
                      <a:pt x="4180" y="7504"/>
                    </a:lnTo>
                    <a:lnTo>
                      <a:pt x="4163" y="7549"/>
                    </a:lnTo>
                    <a:lnTo>
                      <a:pt x="4150" y="7594"/>
                    </a:lnTo>
                    <a:lnTo>
                      <a:pt x="4141" y="7642"/>
                    </a:lnTo>
                    <a:lnTo>
                      <a:pt x="4150" y="7594"/>
                    </a:lnTo>
                    <a:lnTo>
                      <a:pt x="4163" y="7549"/>
                    </a:lnTo>
                    <a:lnTo>
                      <a:pt x="4180" y="7504"/>
                    </a:lnTo>
                    <a:lnTo>
                      <a:pt x="4202" y="7460"/>
                    </a:lnTo>
                    <a:lnTo>
                      <a:pt x="4223" y="7423"/>
                    </a:lnTo>
                    <a:lnTo>
                      <a:pt x="4247" y="7386"/>
                    </a:lnTo>
                    <a:lnTo>
                      <a:pt x="4275" y="7349"/>
                    </a:lnTo>
                    <a:lnTo>
                      <a:pt x="4306" y="7314"/>
                    </a:lnTo>
                    <a:lnTo>
                      <a:pt x="4331" y="7286"/>
                    </a:lnTo>
                    <a:lnTo>
                      <a:pt x="4359" y="7259"/>
                    </a:lnTo>
                    <a:lnTo>
                      <a:pt x="4421" y="7207"/>
                    </a:lnTo>
                    <a:lnTo>
                      <a:pt x="4493" y="7152"/>
                    </a:lnTo>
                    <a:lnTo>
                      <a:pt x="4531" y="7126"/>
                    </a:lnTo>
                    <a:lnTo>
                      <a:pt x="4573" y="7100"/>
                    </a:lnTo>
                    <a:lnTo>
                      <a:pt x="4616" y="7066"/>
                    </a:lnTo>
                    <a:lnTo>
                      <a:pt x="4657" y="7032"/>
                    </a:lnTo>
                    <a:lnTo>
                      <a:pt x="4696" y="6995"/>
                    </a:lnTo>
                    <a:lnTo>
                      <a:pt x="4705" y="6986"/>
                    </a:lnTo>
                    <a:lnTo>
                      <a:pt x="4714" y="6977"/>
                    </a:lnTo>
                    <a:lnTo>
                      <a:pt x="4734" y="6960"/>
                    </a:lnTo>
                    <a:lnTo>
                      <a:pt x="4573" y="6780"/>
                    </a:lnTo>
                    <a:lnTo>
                      <a:pt x="4734" y="6960"/>
                    </a:lnTo>
                    <a:lnTo>
                      <a:pt x="4748" y="6942"/>
                    </a:lnTo>
                    <a:lnTo>
                      <a:pt x="4764" y="6925"/>
                    </a:lnTo>
                    <a:lnTo>
                      <a:pt x="4779" y="6907"/>
                    </a:lnTo>
                    <a:lnTo>
                      <a:pt x="4795" y="6889"/>
                    </a:lnTo>
                    <a:lnTo>
                      <a:pt x="4823" y="6853"/>
                    </a:lnTo>
                    <a:lnTo>
                      <a:pt x="4849" y="6818"/>
                    </a:lnTo>
                    <a:lnTo>
                      <a:pt x="4664" y="6622"/>
                    </a:lnTo>
                    <a:lnTo>
                      <a:pt x="4849" y="6818"/>
                    </a:lnTo>
                    <a:lnTo>
                      <a:pt x="4872" y="6779"/>
                    </a:lnTo>
                    <a:lnTo>
                      <a:pt x="4894" y="6741"/>
                    </a:lnTo>
                    <a:lnTo>
                      <a:pt x="4914" y="6702"/>
                    </a:lnTo>
                    <a:lnTo>
                      <a:pt x="4933" y="6664"/>
                    </a:lnTo>
                    <a:lnTo>
                      <a:pt x="4707" y="6421"/>
                    </a:lnTo>
                    <a:lnTo>
                      <a:pt x="4933" y="6664"/>
                    </a:lnTo>
                    <a:lnTo>
                      <a:pt x="4952" y="6613"/>
                    </a:lnTo>
                    <a:lnTo>
                      <a:pt x="4970" y="6562"/>
                    </a:lnTo>
                    <a:lnTo>
                      <a:pt x="4983" y="6509"/>
                    </a:lnTo>
                    <a:lnTo>
                      <a:pt x="4997" y="6455"/>
                    </a:lnTo>
                    <a:lnTo>
                      <a:pt x="4795" y="6251"/>
                    </a:lnTo>
                    <a:lnTo>
                      <a:pt x="4997" y="6455"/>
                    </a:lnTo>
                    <a:lnTo>
                      <a:pt x="4998" y="6440"/>
                    </a:lnTo>
                    <a:lnTo>
                      <a:pt x="5000" y="6427"/>
                    </a:lnTo>
                    <a:lnTo>
                      <a:pt x="5005" y="6400"/>
                    </a:lnTo>
                    <a:lnTo>
                      <a:pt x="5008" y="6372"/>
                    </a:lnTo>
                    <a:lnTo>
                      <a:pt x="5011" y="6346"/>
                    </a:lnTo>
                    <a:lnTo>
                      <a:pt x="5012" y="6316"/>
                    </a:lnTo>
                    <a:lnTo>
                      <a:pt x="5015" y="6288"/>
                    </a:lnTo>
                    <a:lnTo>
                      <a:pt x="5016" y="6232"/>
                    </a:lnTo>
                    <a:lnTo>
                      <a:pt x="4853" y="6060"/>
                    </a:lnTo>
                    <a:lnTo>
                      <a:pt x="5016" y="6232"/>
                    </a:lnTo>
                    <a:lnTo>
                      <a:pt x="5014" y="6195"/>
                    </a:lnTo>
                    <a:lnTo>
                      <a:pt x="5012" y="6158"/>
                    </a:lnTo>
                    <a:lnTo>
                      <a:pt x="5010" y="6139"/>
                    </a:lnTo>
                    <a:lnTo>
                      <a:pt x="5009" y="6129"/>
                    </a:lnTo>
                    <a:lnTo>
                      <a:pt x="5009" y="6120"/>
                    </a:lnTo>
                    <a:lnTo>
                      <a:pt x="5005" y="6084"/>
                    </a:lnTo>
                    <a:lnTo>
                      <a:pt x="4990" y="6025"/>
                    </a:lnTo>
                    <a:lnTo>
                      <a:pt x="4980" y="5969"/>
                    </a:lnTo>
                    <a:lnTo>
                      <a:pt x="4964" y="5861"/>
                    </a:lnTo>
                    <a:lnTo>
                      <a:pt x="4958" y="5808"/>
                    </a:lnTo>
                    <a:lnTo>
                      <a:pt x="4956" y="5755"/>
                    </a:lnTo>
                    <a:lnTo>
                      <a:pt x="4958" y="5654"/>
                    </a:lnTo>
                    <a:lnTo>
                      <a:pt x="4961" y="5596"/>
                    </a:lnTo>
                    <a:lnTo>
                      <a:pt x="4967" y="5540"/>
                    </a:lnTo>
                    <a:lnTo>
                      <a:pt x="4976" y="5484"/>
                    </a:lnTo>
                    <a:lnTo>
                      <a:pt x="4989" y="5430"/>
                    </a:lnTo>
                    <a:lnTo>
                      <a:pt x="5004" y="5374"/>
                    </a:lnTo>
                    <a:lnTo>
                      <a:pt x="5022" y="5322"/>
                    </a:lnTo>
                    <a:lnTo>
                      <a:pt x="5044" y="5270"/>
                    </a:lnTo>
                    <a:lnTo>
                      <a:pt x="5070" y="5220"/>
                    </a:lnTo>
                    <a:lnTo>
                      <a:pt x="5093" y="5175"/>
                    </a:lnTo>
                    <a:lnTo>
                      <a:pt x="5118" y="5132"/>
                    </a:lnTo>
                    <a:lnTo>
                      <a:pt x="5146" y="5091"/>
                    </a:lnTo>
                    <a:lnTo>
                      <a:pt x="5179" y="5052"/>
                    </a:lnTo>
                    <a:lnTo>
                      <a:pt x="5208" y="5014"/>
                    </a:lnTo>
                    <a:lnTo>
                      <a:pt x="5241" y="4979"/>
                    </a:lnTo>
                    <a:lnTo>
                      <a:pt x="5275" y="4944"/>
                    </a:lnTo>
                    <a:lnTo>
                      <a:pt x="5313" y="4911"/>
                    </a:lnTo>
                    <a:lnTo>
                      <a:pt x="5375" y="4856"/>
                    </a:lnTo>
                    <a:lnTo>
                      <a:pt x="5443" y="4806"/>
                    </a:lnTo>
                    <a:lnTo>
                      <a:pt x="5453" y="4798"/>
                    </a:lnTo>
                    <a:lnTo>
                      <a:pt x="5464" y="4790"/>
                    </a:lnTo>
                    <a:lnTo>
                      <a:pt x="5486" y="4776"/>
                    </a:lnTo>
                    <a:lnTo>
                      <a:pt x="5526" y="4744"/>
                    </a:lnTo>
                    <a:lnTo>
                      <a:pt x="5544" y="4727"/>
                    </a:lnTo>
                    <a:lnTo>
                      <a:pt x="5564" y="4711"/>
                    </a:lnTo>
                    <a:lnTo>
                      <a:pt x="5600" y="4677"/>
                    </a:lnTo>
                    <a:lnTo>
                      <a:pt x="5443" y="4541"/>
                    </a:lnTo>
                    <a:lnTo>
                      <a:pt x="5600" y="4677"/>
                    </a:lnTo>
                    <a:lnTo>
                      <a:pt x="5609" y="4665"/>
                    </a:lnTo>
                    <a:lnTo>
                      <a:pt x="5618" y="4654"/>
                    </a:lnTo>
                    <a:lnTo>
                      <a:pt x="5637" y="4632"/>
                    </a:lnTo>
                    <a:lnTo>
                      <a:pt x="5654" y="4609"/>
                    </a:lnTo>
                    <a:lnTo>
                      <a:pt x="5672" y="4587"/>
                    </a:lnTo>
                    <a:lnTo>
                      <a:pt x="5688" y="4563"/>
                    </a:lnTo>
                    <a:lnTo>
                      <a:pt x="5703" y="4538"/>
                    </a:lnTo>
                    <a:lnTo>
                      <a:pt x="5718" y="4513"/>
                    </a:lnTo>
                    <a:lnTo>
                      <a:pt x="5734" y="4488"/>
                    </a:lnTo>
                    <a:lnTo>
                      <a:pt x="5492" y="4271"/>
                    </a:lnTo>
                    <a:lnTo>
                      <a:pt x="5734" y="4488"/>
                    </a:lnTo>
                    <a:lnTo>
                      <a:pt x="5745" y="4464"/>
                    </a:lnTo>
                    <a:lnTo>
                      <a:pt x="5750" y="4452"/>
                    </a:lnTo>
                    <a:lnTo>
                      <a:pt x="5752" y="4446"/>
                    </a:lnTo>
                    <a:lnTo>
                      <a:pt x="5756" y="4441"/>
                    </a:lnTo>
                    <a:lnTo>
                      <a:pt x="5766" y="4415"/>
                    </a:lnTo>
                    <a:lnTo>
                      <a:pt x="5776" y="4391"/>
                    </a:lnTo>
                    <a:lnTo>
                      <a:pt x="5795" y="4340"/>
                    </a:lnTo>
                    <a:lnTo>
                      <a:pt x="5802" y="4313"/>
                    </a:lnTo>
                    <a:lnTo>
                      <a:pt x="5803" y="4306"/>
                    </a:lnTo>
                    <a:lnTo>
                      <a:pt x="5806" y="4300"/>
                    </a:lnTo>
                    <a:lnTo>
                      <a:pt x="5811" y="4288"/>
                    </a:lnTo>
                    <a:lnTo>
                      <a:pt x="5559" y="4011"/>
                    </a:lnTo>
                    <a:lnTo>
                      <a:pt x="5811" y="4288"/>
                    </a:lnTo>
                    <a:lnTo>
                      <a:pt x="5821" y="4234"/>
                    </a:lnTo>
                    <a:lnTo>
                      <a:pt x="5826" y="4206"/>
                    </a:lnTo>
                    <a:lnTo>
                      <a:pt x="5832" y="4179"/>
                    </a:lnTo>
                    <a:lnTo>
                      <a:pt x="5840" y="4123"/>
                    </a:lnTo>
                    <a:lnTo>
                      <a:pt x="5842" y="4094"/>
                    </a:lnTo>
                    <a:lnTo>
                      <a:pt x="5843" y="4080"/>
                    </a:lnTo>
                    <a:lnTo>
                      <a:pt x="5846" y="4066"/>
                    </a:lnTo>
                    <a:lnTo>
                      <a:pt x="5677" y="3786"/>
                    </a:lnTo>
                    <a:lnTo>
                      <a:pt x="5846" y="4066"/>
                    </a:lnTo>
                    <a:close/>
                    <a:moveTo>
                      <a:pt x="4802" y="1189"/>
                    </a:moveTo>
                    <a:lnTo>
                      <a:pt x="4846" y="1234"/>
                    </a:lnTo>
                    <a:lnTo>
                      <a:pt x="4888" y="1281"/>
                    </a:lnTo>
                    <a:lnTo>
                      <a:pt x="4971" y="1374"/>
                    </a:lnTo>
                    <a:lnTo>
                      <a:pt x="5046" y="1470"/>
                    </a:lnTo>
                    <a:lnTo>
                      <a:pt x="5083" y="1519"/>
                    </a:lnTo>
                    <a:lnTo>
                      <a:pt x="5118" y="1570"/>
                    </a:lnTo>
                    <a:lnTo>
                      <a:pt x="5151" y="1620"/>
                    </a:lnTo>
                    <a:lnTo>
                      <a:pt x="5183" y="1671"/>
                    </a:lnTo>
                    <a:lnTo>
                      <a:pt x="5213" y="1722"/>
                    </a:lnTo>
                    <a:lnTo>
                      <a:pt x="5242" y="1775"/>
                    </a:lnTo>
                    <a:lnTo>
                      <a:pt x="5296" y="1881"/>
                    </a:lnTo>
                    <a:lnTo>
                      <a:pt x="5321" y="1934"/>
                    </a:lnTo>
                    <a:lnTo>
                      <a:pt x="5346" y="1990"/>
                    </a:lnTo>
                    <a:lnTo>
                      <a:pt x="5387" y="2101"/>
                    </a:lnTo>
                    <a:lnTo>
                      <a:pt x="5407" y="2157"/>
                    </a:lnTo>
                    <a:lnTo>
                      <a:pt x="5425" y="2214"/>
                    </a:lnTo>
                    <a:lnTo>
                      <a:pt x="5441" y="2271"/>
                    </a:lnTo>
                    <a:lnTo>
                      <a:pt x="5455" y="2330"/>
                    </a:lnTo>
                    <a:lnTo>
                      <a:pt x="5482" y="2448"/>
                    </a:lnTo>
                    <a:lnTo>
                      <a:pt x="5501" y="2568"/>
                    </a:lnTo>
                    <a:lnTo>
                      <a:pt x="5516" y="2691"/>
                    </a:lnTo>
                    <a:lnTo>
                      <a:pt x="5521" y="2753"/>
                    </a:lnTo>
                    <a:lnTo>
                      <a:pt x="5525" y="2816"/>
                    </a:lnTo>
                    <a:lnTo>
                      <a:pt x="5527" y="2880"/>
                    </a:lnTo>
                    <a:lnTo>
                      <a:pt x="5528" y="2944"/>
                    </a:lnTo>
                    <a:lnTo>
                      <a:pt x="5527" y="2959"/>
                    </a:lnTo>
                    <a:lnTo>
                      <a:pt x="5527" y="2975"/>
                    </a:lnTo>
                    <a:lnTo>
                      <a:pt x="5527" y="3006"/>
                    </a:lnTo>
                    <a:lnTo>
                      <a:pt x="5525" y="3070"/>
                    </a:lnTo>
                    <a:lnTo>
                      <a:pt x="5522" y="3100"/>
                    </a:lnTo>
                    <a:lnTo>
                      <a:pt x="5521" y="3132"/>
                    </a:lnTo>
                    <a:lnTo>
                      <a:pt x="5516" y="3195"/>
                    </a:lnTo>
                    <a:lnTo>
                      <a:pt x="5509" y="3256"/>
                    </a:lnTo>
                    <a:lnTo>
                      <a:pt x="5501" y="3318"/>
                    </a:lnTo>
                    <a:lnTo>
                      <a:pt x="5492" y="3377"/>
                    </a:lnTo>
                    <a:lnTo>
                      <a:pt x="5482" y="3438"/>
                    </a:lnTo>
                    <a:lnTo>
                      <a:pt x="5469" y="3497"/>
                    </a:lnTo>
                    <a:lnTo>
                      <a:pt x="5461" y="3526"/>
                    </a:lnTo>
                    <a:lnTo>
                      <a:pt x="5458" y="3540"/>
                    </a:lnTo>
                    <a:lnTo>
                      <a:pt x="5455" y="3556"/>
                    </a:lnTo>
                    <a:lnTo>
                      <a:pt x="5441" y="3613"/>
                    </a:lnTo>
                    <a:lnTo>
                      <a:pt x="5425" y="3672"/>
                    </a:lnTo>
                    <a:lnTo>
                      <a:pt x="5407" y="3728"/>
                    </a:lnTo>
                    <a:lnTo>
                      <a:pt x="5387" y="3785"/>
                    </a:lnTo>
                    <a:lnTo>
                      <a:pt x="5376" y="3812"/>
                    </a:lnTo>
                    <a:lnTo>
                      <a:pt x="5366" y="3840"/>
                    </a:lnTo>
                    <a:lnTo>
                      <a:pt x="5346" y="3896"/>
                    </a:lnTo>
                    <a:lnTo>
                      <a:pt x="5321" y="3949"/>
                    </a:lnTo>
                    <a:lnTo>
                      <a:pt x="5308" y="3976"/>
                    </a:lnTo>
                    <a:lnTo>
                      <a:pt x="5296" y="4004"/>
                    </a:lnTo>
                    <a:lnTo>
                      <a:pt x="5269" y="4056"/>
                    </a:lnTo>
                    <a:lnTo>
                      <a:pt x="5242" y="4110"/>
                    </a:lnTo>
                    <a:lnTo>
                      <a:pt x="5213" y="4161"/>
                    </a:lnTo>
                    <a:lnTo>
                      <a:pt x="5205" y="4173"/>
                    </a:lnTo>
                    <a:lnTo>
                      <a:pt x="5197" y="4187"/>
                    </a:lnTo>
                    <a:lnTo>
                      <a:pt x="5183" y="4213"/>
                    </a:lnTo>
                    <a:lnTo>
                      <a:pt x="5151" y="4263"/>
                    </a:lnTo>
                    <a:lnTo>
                      <a:pt x="5118" y="4314"/>
                    </a:lnTo>
                    <a:lnTo>
                      <a:pt x="5083" y="4363"/>
                    </a:lnTo>
                    <a:lnTo>
                      <a:pt x="5046" y="4413"/>
                    </a:lnTo>
                    <a:lnTo>
                      <a:pt x="4971" y="4510"/>
                    </a:lnTo>
                    <a:lnTo>
                      <a:pt x="4930" y="4557"/>
                    </a:lnTo>
                    <a:lnTo>
                      <a:pt x="4888" y="4604"/>
                    </a:lnTo>
                    <a:lnTo>
                      <a:pt x="4846" y="4650"/>
                    </a:lnTo>
                    <a:lnTo>
                      <a:pt x="4802" y="4698"/>
                    </a:lnTo>
                    <a:lnTo>
                      <a:pt x="4754" y="4742"/>
                    </a:lnTo>
                    <a:lnTo>
                      <a:pt x="4708" y="4784"/>
                    </a:lnTo>
                    <a:lnTo>
                      <a:pt x="4661" y="4826"/>
                    </a:lnTo>
                    <a:lnTo>
                      <a:pt x="4615" y="4867"/>
                    </a:lnTo>
                    <a:lnTo>
                      <a:pt x="4566" y="4905"/>
                    </a:lnTo>
                    <a:lnTo>
                      <a:pt x="4542" y="4923"/>
                    </a:lnTo>
                    <a:lnTo>
                      <a:pt x="4518" y="4942"/>
                    </a:lnTo>
                    <a:lnTo>
                      <a:pt x="4469" y="4979"/>
                    </a:lnTo>
                    <a:lnTo>
                      <a:pt x="4420" y="5014"/>
                    </a:lnTo>
                    <a:lnTo>
                      <a:pt x="4369" y="5047"/>
                    </a:lnTo>
                    <a:lnTo>
                      <a:pt x="4318" y="5079"/>
                    </a:lnTo>
                    <a:lnTo>
                      <a:pt x="4291" y="5093"/>
                    </a:lnTo>
                    <a:lnTo>
                      <a:pt x="4278" y="5101"/>
                    </a:lnTo>
                    <a:lnTo>
                      <a:pt x="4265" y="5109"/>
                    </a:lnTo>
                    <a:lnTo>
                      <a:pt x="4214" y="5138"/>
                    </a:lnTo>
                    <a:lnTo>
                      <a:pt x="4161" y="5165"/>
                    </a:lnTo>
                    <a:lnTo>
                      <a:pt x="4108" y="5192"/>
                    </a:lnTo>
                    <a:lnTo>
                      <a:pt x="4080" y="5204"/>
                    </a:lnTo>
                    <a:lnTo>
                      <a:pt x="4054" y="5217"/>
                    </a:lnTo>
                    <a:lnTo>
                      <a:pt x="4000" y="5242"/>
                    </a:lnTo>
                    <a:lnTo>
                      <a:pt x="3944" y="5262"/>
                    </a:lnTo>
                    <a:lnTo>
                      <a:pt x="3916" y="5272"/>
                    </a:lnTo>
                    <a:lnTo>
                      <a:pt x="3889" y="5283"/>
                    </a:lnTo>
                    <a:lnTo>
                      <a:pt x="3832" y="5303"/>
                    </a:lnTo>
                    <a:lnTo>
                      <a:pt x="3776" y="5321"/>
                    </a:lnTo>
                    <a:lnTo>
                      <a:pt x="3718" y="5337"/>
                    </a:lnTo>
                    <a:lnTo>
                      <a:pt x="3661" y="5351"/>
                    </a:lnTo>
                    <a:lnTo>
                      <a:pt x="3645" y="5354"/>
                    </a:lnTo>
                    <a:lnTo>
                      <a:pt x="3630" y="5357"/>
                    </a:lnTo>
                    <a:lnTo>
                      <a:pt x="3601" y="5365"/>
                    </a:lnTo>
                    <a:lnTo>
                      <a:pt x="3543" y="5378"/>
                    </a:lnTo>
                    <a:lnTo>
                      <a:pt x="3482" y="5388"/>
                    </a:lnTo>
                    <a:lnTo>
                      <a:pt x="3422" y="5398"/>
                    </a:lnTo>
                    <a:lnTo>
                      <a:pt x="3360" y="5405"/>
                    </a:lnTo>
                    <a:lnTo>
                      <a:pt x="3299" y="5412"/>
                    </a:lnTo>
                    <a:lnTo>
                      <a:pt x="3236" y="5417"/>
                    </a:lnTo>
                    <a:lnTo>
                      <a:pt x="3204" y="5418"/>
                    </a:lnTo>
                    <a:lnTo>
                      <a:pt x="3174" y="5421"/>
                    </a:lnTo>
                    <a:lnTo>
                      <a:pt x="3111" y="5423"/>
                    </a:lnTo>
                    <a:lnTo>
                      <a:pt x="3079" y="5423"/>
                    </a:lnTo>
                    <a:lnTo>
                      <a:pt x="3063" y="5423"/>
                    </a:lnTo>
                    <a:lnTo>
                      <a:pt x="3049" y="5424"/>
                    </a:lnTo>
                    <a:lnTo>
                      <a:pt x="2984" y="5423"/>
                    </a:lnTo>
                    <a:lnTo>
                      <a:pt x="2921" y="5421"/>
                    </a:lnTo>
                    <a:lnTo>
                      <a:pt x="2858" y="5417"/>
                    </a:lnTo>
                    <a:lnTo>
                      <a:pt x="2796" y="5412"/>
                    </a:lnTo>
                    <a:lnTo>
                      <a:pt x="2673" y="5398"/>
                    </a:lnTo>
                    <a:lnTo>
                      <a:pt x="2552" y="5378"/>
                    </a:lnTo>
                    <a:lnTo>
                      <a:pt x="2434" y="5351"/>
                    </a:lnTo>
                    <a:lnTo>
                      <a:pt x="2376" y="5337"/>
                    </a:lnTo>
                    <a:lnTo>
                      <a:pt x="2319" y="5321"/>
                    </a:lnTo>
                    <a:lnTo>
                      <a:pt x="2262" y="5303"/>
                    </a:lnTo>
                    <a:lnTo>
                      <a:pt x="2206" y="5283"/>
                    </a:lnTo>
                    <a:lnTo>
                      <a:pt x="2095" y="5242"/>
                    </a:lnTo>
                    <a:lnTo>
                      <a:pt x="2039" y="5217"/>
                    </a:lnTo>
                    <a:lnTo>
                      <a:pt x="1985" y="5192"/>
                    </a:lnTo>
                    <a:lnTo>
                      <a:pt x="1880" y="5138"/>
                    </a:lnTo>
                    <a:lnTo>
                      <a:pt x="1827" y="5109"/>
                    </a:lnTo>
                    <a:lnTo>
                      <a:pt x="1776" y="5079"/>
                    </a:lnTo>
                    <a:lnTo>
                      <a:pt x="1725" y="5047"/>
                    </a:lnTo>
                    <a:lnTo>
                      <a:pt x="1675" y="5014"/>
                    </a:lnTo>
                    <a:lnTo>
                      <a:pt x="1624" y="4979"/>
                    </a:lnTo>
                    <a:lnTo>
                      <a:pt x="1575" y="4942"/>
                    </a:lnTo>
                    <a:lnTo>
                      <a:pt x="1479" y="4867"/>
                    </a:lnTo>
                    <a:lnTo>
                      <a:pt x="1386" y="4784"/>
                    </a:lnTo>
                    <a:lnTo>
                      <a:pt x="1339" y="4742"/>
                    </a:lnTo>
                    <a:lnTo>
                      <a:pt x="1294" y="4698"/>
                    </a:lnTo>
                    <a:lnTo>
                      <a:pt x="1248" y="4650"/>
                    </a:lnTo>
                    <a:lnTo>
                      <a:pt x="1205" y="4604"/>
                    </a:lnTo>
                    <a:lnTo>
                      <a:pt x="1163" y="4557"/>
                    </a:lnTo>
                    <a:lnTo>
                      <a:pt x="1124" y="4510"/>
                    </a:lnTo>
                    <a:lnTo>
                      <a:pt x="1047" y="4413"/>
                    </a:lnTo>
                    <a:lnTo>
                      <a:pt x="1011" y="4363"/>
                    </a:lnTo>
                    <a:lnTo>
                      <a:pt x="977" y="4314"/>
                    </a:lnTo>
                    <a:lnTo>
                      <a:pt x="943" y="4263"/>
                    </a:lnTo>
                    <a:lnTo>
                      <a:pt x="911" y="4213"/>
                    </a:lnTo>
                    <a:lnTo>
                      <a:pt x="879" y="4161"/>
                    </a:lnTo>
                    <a:lnTo>
                      <a:pt x="851" y="4110"/>
                    </a:lnTo>
                    <a:lnTo>
                      <a:pt x="823" y="4056"/>
                    </a:lnTo>
                    <a:lnTo>
                      <a:pt x="798" y="4004"/>
                    </a:lnTo>
                    <a:lnTo>
                      <a:pt x="772" y="3949"/>
                    </a:lnTo>
                    <a:lnTo>
                      <a:pt x="750" y="3896"/>
                    </a:lnTo>
                    <a:lnTo>
                      <a:pt x="727" y="3840"/>
                    </a:lnTo>
                    <a:lnTo>
                      <a:pt x="707" y="3785"/>
                    </a:lnTo>
                    <a:lnTo>
                      <a:pt x="687" y="3728"/>
                    </a:lnTo>
                    <a:lnTo>
                      <a:pt x="670" y="3672"/>
                    </a:lnTo>
                    <a:lnTo>
                      <a:pt x="653" y="3613"/>
                    </a:lnTo>
                    <a:lnTo>
                      <a:pt x="639" y="3556"/>
                    </a:lnTo>
                    <a:lnTo>
                      <a:pt x="625" y="3497"/>
                    </a:lnTo>
                    <a:lnTo>
                      <a:pt x="614" y="3438"/>
                    </a:lnTo>
                    <a:lnTo>
                      <a:pt x="602" y="3377"/>
                    </a:lnTo>
                    <a:lnTo>
                      <a:pt x="594" y="3318"/>
                    </a:lnTo>
                    <a:lnTo>
                      <a:pt x="585" y="3256"/>
                    </a:lnTo>
                    <a:lnTo>
                      <a:pt x="580" y="3195"/>
                    </a:lnTo>
                    <a:lnTo>
                      <a:pt x="574" y="3132"/>
                    </a:lnTo>
                    <a:lnTo>
                      <a:pt x="572" y="3070"/>
                    </a:lnTo>
                    <a:lnTo>
                      <a:pt x="569" y="3006"/>
                    </a:lnTo>
                    <a:lnTo>
                      <a:pt x="569" y="2944"/>
                    </a:lnTo>
                    <a:lnTo>
                      <a:pt x="572" y="2816"/>
                    </a:lnTo>
                    <a:lnTo>
                      <a:pt x="580" y="2691"/>
                    </a:lnTo>
                    <a:lnTo>
                      <a:pt x="594" y="2568"/>
                    </a:lnTo>
                    <a:lnTo>
                      <a:pt x="614" y="2448"/>
                    </a:lnTo>
                    <a:lnTo>
                      <a:pt x="639" y="2330"/>
                    </a:lnTo>
                    <a:lnTo>
                      <a:pt x="670" y="2214"/>
                    </a:lnTo>
                    <a:lnTo>
                      <a:pt x="707" y="2101"/>
                    </a:lnTo>
                    <a:lnTo>
                      <a:pt x="750" y="1990"/>
                    </a:lnTo>
                    <a:lnTo>
                      <a:pt x="798" y="1881"/>
                    </a:lnTo>
                    <a:lnTo>
                      <a:pt x="851" y="1775"/>
                    </a:lnTo>
                    <a:lnTo>
                      <a:pt x="911" y="1671"/>
                    </a:lnTo>
                    <a:lnTo>
                      <a:pt x="977" y="1570"/>
                    </a:lnTo>
                    <a:lnTo>
                      <a:pt x="1047" y="1470"/>
                    </a:lnTo>
                    <a:lnTo>
                      <a:pt x="1124" y="1374"/>
                    </a:lnTo>
                    <a:lnTo>
                      <a:pt x="1205" y="1281"/>
                    </a:lnTo>
                    <a:lnTo>
                      <a:pt x="1294" y="1189"/>
                    </a:lnTo>
                    <a:lnTo>
                      <a:pt x="1386" y="1100"/>
                    </a:lnTo>
                    <a:lnTo>
                      <a:pt x="1479" y="1018"/>
                    </a:lnTo>
                    <a:lnTo>
                      <a:pt x="1575" y="941"/>
                    </a:lnTo>
                    <a:lnTo>
                      <a:pt x="1675" y="870"/>
                    </a:lnTo>
                    <a:lnTo>
                      <a:pt x="1776" y="805"/>
                    </a:lnTo>
                    <a:lnTo>
                      <a:pt x="1880" y="745"/>
                    </a:lnTo>
                    <a:lnTo>
                      <a:pt x="1985" y="692"/>
                    </a:lnTo>
                    <a:lnTo>
                      <a:pt x="2095" y="644"/>
                    </a:lnTo>
                    <a:lnTo>
                      <a:pt x="2206" y="600"/>
                    </a:lnTo>
                    <a:lnTo>
                      <a:pt x="2319" y="564"/>
                    </a:lnTo>
                    <a:lnTo>
                      <a:pt x="2434" y="532"/>
                    </a:lnTo>
                    <a:lnTo>
                      <a:pt x="2552" y="508"/>
                    </a:lnTo>
                    <a:lnTo>
                      <a:pt x="2673" y="487"/>
                    </a:lnTo>
                    <a:lnTo>
                      <a:pt x="2796" y="474"/>
                    </a:lnTo>
                    <a:lnTo>
                      <a:pt x="2921" y="465"/>
                    </a:lnTo>
                    <a:lnTo>
                      <a:pt x="3049" y="463"/>
                    </a:lnTo>
                    <a:lnTo>
                      <a:pt x="3111" y="463"/>
                    </a:lnTo>
                    <a:lnTo>
                      <a:pt x="3174" y="465"/>
                    </a:lnTo>
                    <a:lnTo>
                      <a:pt x="3236" y="468"/>
                    </a:lnTo>
                    <a:lnTo>
                      <a:pt x="3299" y="474"/>
                    </a:lnTo>
                    <a:lnTo>
                      <a:pt x="3360" y="479"/>
                    </a:lnTo>
                    <a:lnTo>
                      <a:pt x="3422" y="487"/>
                    </a:lnTo>
                    <a:lnTo>
                      <a:pt x="3482" y="496"/>
                    </a:lnTo>
                    <a:lnTo>
                      <a:pt x="3543" y="508"/>
                    </a:lnTo>
                    <a:lnTo>
                      <a:pt x="3601" y="519"/>
                    </a:lnTo>
                    <a:lnTo>
                      <a:pt x="3661" y="532"/>
                    </a:lnTo>
                    <a:lnTo>
                      <a:pt x="3718" y="547"/>
                    </a:lnTo>
                    <a:lnTo>
                      <a:pt x="3776" y="564"/>
                    </a:lnTo>
                    <a:lnTo>
                      <a:pt x="3832" y="581"/>
                    </a:lnTo>
                    <a:lnTo>
                      <a:pt x="3889" y="600"/>
                    </a:lnTo>
                    <a:lnTo>
                      <a:pt x="3944" y="621"/>
                    </a:lnTo>
                    <a:lnTo>
                      <a:pt x="4000" y="644"/>
                    </a:lnTo>
                    <a:lnTo>
                      <a:pt x="4054" y="666"/>
                    </a:lnTo>
                    <a:lnTo>
                      <a:pt x="4108" y="692"/>
                    </a:lnTo>
                    <a:lnTo>
                      <a:pt x="4161" y="717"/>
                    </a:lnTo>
                    <a:lnTo>
                      <a:pt x="4214" y="745"/>
                    </a:lnTo>
                    <a:lnTo>
                      <a:pt x="4265" y="773"/>
                    </a:lnTo>
                    <a:lnTo>
                      <a:pt x="4318" y="805"/>
                    </a:lnTo>
                    <a:lnTo>
                      <a:pt x="4420" y="870"/>
                    </a:lnTo>
                    <a:lnTo>
                      <a:pt x="4469" y="905"/>
                    </a:lnTo>
                    <a:lnTo>
                      <a:pt x="4518" y="941"/>
                    </a:lnTo>
                    <a:lnTo>
                      <a:pt x="4566" y="978"/>
                    </a:lnTo>
                    <a:lnTo>
                      <a:pt x="4615" y="1018"/>
                    </a:lnTo>
                    <a:lnTo>
                      <a:pt x="4661" y="1058"/>
                    </a:lnTo>
                    <a:lnTo>
                      <a:pt x="4708" y="1100"/>
                    </a:lnTo>
                    <a:lnTo>
                      <a:pt x="4754" y="1143"/>
                    </a:lnTo>
                    <a:lnTo>
                      <a:pt x="4802" y="1189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9FC57484-E5B1-F54E-4CCC-26062C7F2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5" y="2636838"/>
                <a:ext cx="1573213" cy="1574800"/>
              </a:xfrm>
              <a:custGeom>
                <a:avLst/>
                <a:gdLst>
                  <a:gd name="T0" fmla="*/ 4952 w 4959"/>
                  <a:gd name="T1" fmla="*/ 2290 h 4961"/>
                  <a:gd name="T2" fmla="*/ 4886 w 4959"/>
                  <a:gd name="T3" fmla="*/ 1867 h 4961"/>
                  <a:gd name="T4" fmla="*/ 4818 w 4959"/>
                  <a:gd name="T5" fmla="*/ 1638 h 4961"/>
                  <a:gd name="T6" fmla="*/ 4673 w 4959"/>
                  <a:gd name="T7" fmla="*/ 1312 h 4961"/>
                  <a:gd name="T8" fmla="*/ 4549 w 4959"/>
                  <a:gd name="T9" fmla="*/ 1107 h 4961"/>
                  <a:gd name="T10" fmla="*/ 4319 w 4959"/>
                  <a:gd name="T11" fmla="*/ 818 h 4961"/>
                  <a:gd name="T12" fmla="*/ 4139 w 4959"/>
                  <a:gd name="T13" fmla="*/ 637 h 4961"/>
                  <a:gd name="T14" fmla="*/ 3949 w 4959"/>
                  <a:gd name="T15" fmla="*/ 478 h 4961"/>
                  <a:gd name="T16" fmla="*/ 3696 w 4959"/>
                  <a:gd name="T17" fmla="*/ 310 h 4961"/>
                  <a:gd name="T18" fmla="*/ 3485 w 4959"/>
                  <a:gd name="T19" fmla="*/ 203 h 4961"/>
                  <a:gd name="T20" fmla="*/ 3263 w 4959"/>
                  <a:gd name="T21" fmla="*/ 118 h 4961"/>
                  <a:gd name="T22" fmla="*/ 3032 w 4959"/>
                  <a:gd name="T23" fmla="*/ 56 h 4961"/>
                  <a:gd name="T24" fmla="*/ 2791 w 4959"/>
                  <a:gd name="T25" fmla="*/ 16 h 4961"/>
                  <a:gd name="T26" fmla="*/ 2542 w 4959"/>
                  <a:gd name="T27" fmla="*/ 0 h 4961"/>
                  <a:gd name="T28" fmla="*/ 2104 w 4959"/>
                  <a:gd name="T29" fmla="*/ 24 h 4961"/>
                  <a:gd name="T30" fmla="*/ 1637 w 4959"/>
                  <a:gd name="T31" fmla="*/ 137 h 4961"/>
                  <a:gd name="T32" fmla="*/ 1207 w 4959"/>
                  <a:gd name="T33" fmla="*/ 342 h 4961"/>
                  <a:gd name="T34" fmla="*/ 817 w 4959"/>
                  <a:gd name="T35" fmla="*/ 637 h 4961"/>
                  <a:gd name="T36" fmla="*/ 478 w 4959"/>
                  <a:gd name="T37" fmla="*/ 1007 h 4961"/>
                  <a:gd name="T38" fmla="*/ 229 w 4959"/>
                  <a:gd name="T39" fmla="*/ 1418 h 4961"/>
                  <a:gd name="T40" fmla="*/ 70 w 4959"/>
                  <a:gd name="T41" fmla="*/ 1867 h 4961"/>
                  <a:gd name="T42" fmla="*/ 3 w 4959"/>
                  <a:gd name="T43" fmla="*/ 2353 h 4961"/>
                  <a:gd name="T44" fmla="*/ 5 w 4959"/>
                  <a:gd name="T45" fmla="*/ 2669 h 4961"/>
                  <a:gd name="T46" fmla="*/ 33 w 4959"/>
                  <a:gd name="T47" fmla="*/ 2914 h 4961"/>
                  <a:gd name="T48" fmla="*/ 84 w 4959"/>
                  <a:gd name="T49" fmla="*/ 3150 h 4961"/>
                  <a:gd name="T50" fmla="*/ 158 w 4959"/>
                  <a:gd name="T51" fmla="*/ 3377 h 4961"/>
                  <a:gd name="T52" fmla="*/ 254 w 4959"/>
                  <a:gd name="T53" fmla="*/ 3593 h 4961"/>
                  <a:gd name="T54" fmla="*/ 374 w 4959"/>
                  <a:gd name="T55" fmla="*/ 3800 h 4961"/>
                  <a:gd name="T56" fmla="*/ 555 w 4959"/>
                  <a:gd name="T57" fmla="*/ 4047 h 4961"/>
                  <a:gd name="T58" fmla="*/ 725 w 4959"/>
                  <a:gd name="T59" fmla="*/ 4235 h 4961"/>
                  <a:gd name="T60" fmla="*/ 1006 w 4959"/>
                  <a:gd name="T61" fmla="*/ 4479 h 4961"/>
                  <a:gd name="T62" fmla="*/ 1207 w 4959"/>
                  <a:gd name="T63" fmla="*/ 4616 h 4961"/>
                  <a:gd name="T64" fmla="*/ 1470 w 4959"/>
                  <a:gd name="T65" fmla="*/ 4754 h 4961"/>
                  <a:gd name="T66" fmla="*/ 1750 w 4959"/>
                  <a:gd name="T67" fmla="*/ 4858 h 4961"/>
                  <a:gd name="T68" fmla="*/ 2104 w 4959"/>
                  <a:gd name="T69" fmla="*/ 4935 h 4961"/>
                  <a:gd name="T70" fmla="*/ 2415 w 4959"/>
                  <a:gd name="T71" fmla="*/ 4960 h 4961"/>
                  <a:gd name="T72" fmla="*/ 2542 w 4959"/>
                  <a:gd name="T73" fmla="*/ 4960 h 4961"/>
                  <a:gd name="T74" fmla="*/ 2730 w 4959"/>
                  <a:gd name="T75" fmla="*/ 4949 h 4961"/>
                  <a:gd name="T76" fmla="*/ 2974 w 4959"/>
                  <a:gd name="T77" fmla="*/ 4915 h 4961"/>
                  <a:gd name="T78" fmla="*/ 3092 w 4959"/>
                  <a:gd name="T79" fmla="*/ 4888 h 4961"/>
                  <a:gd name="T80" fmla="*/ 3320 w 4959"/>
                  <a:gd name="T81" fmla="*/ 4820 h 4961"/>
                  <a:gd name="T82" fmla="*/ 3485 w 4959"/>
                  <a:gd name="T83" fmla="*/ 4754 h 4961"/>
                  <a:gd name="T84" fmla="*/ 3645 w 4959"/>
                  <a:gd name="T85" fmla="*/ 4675 h 4961"/>
                  <a:gd name="T86" fmla="*/ 3749 w 4959"/>
                  <a:gd name="T87" fmla="*/ 4616 h 4961"/>
                  <a:gd name="T88" fmla="*/ 3949 w 4959"/>
                  <a:gd name="T89" fmla="*/ 4479 h 4961"/>
                  <a:gd name="T90" fmla="*/ 4092 w 4959"/>
                  <a:gd name="T91" fmla="*/ 4363 h 4961"/>
                  <a:gd name="T92" fmla="*/ 4277 w 4959"/>
                  <a:gd name="T93" fmla="*/ 4187 h 4961"/>
                  <a:gd name="T94" fmla="*/ 4477 w 4959"/>
                  <a:gd name="T95" fmla="*/ 3950 h 4961"/>
                  <a:gd name="T96" fmla="*/ 4614 w 4959"/>
                  <a:gd name="T97" fmla="*/ 3750 h 4961"/>
                  <a:gd name="T98" fmla="*/ 4673 w 4959"/>
                  <a:gd name="T99" fmla="*/ 3647 h 4961"/>
                  <a:gd name="T100" fmla="*/ 4752 w 4959"/>
                  <a:gd name="T101" fmla="*/ 3486 h 4961"/>
                  <a:gd name="T102" fmla="*/ 4818 w 4959"/>
                  <a:gd name="T103" fmla="*/ 3322 h 4961"/>
                  <a:gd name="T104" fmla="*/ 4886 w 4959"/>
                  <a:gd name="T105" fmla="*/ 3093 h 4961"/>
                  <a:gd name="T106" fmla="*/ 4913 w 4959"/>
                  <a:gd name="T107" fmla="*/ 2975 h 4961"/>
                  <a:gd name="T108" fmla="*/ 4947 w 4959"/>
                  <a:gd name="T109" fmla="*/ 2732 h 4961"/>
                  <a:gd name="T110" fmla="*/ 4958 w 4959"/>
                  <a:gd name="T111" fmla="*/ 2543 h 4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59" h="4961">
                    <a:moveTo>
                      <a:pt x="4959" y="2481"/>
                    </a:moveTo>
                    <a:lnTo>
                      <a:pt x="4958" y="2417"/>
                    </a:lnTo>
                    <a:lnTo>
                      <a:pt x="4956" y="2353"/>
                    </a:lnTo>
                    <a:lnTo>
                      <a:pt x="4952" y="2290"/>
                    </a:lnTo>
                    <a:lnTo>
                      <a:pt x="4947" y="2228"/>
                    </a:lnTo>
                    <a:lnTo>
                      <a:pt x="4932" y="2105"/>
                    </a:lnTo>
                    <a:lnTo>
                      <a:pt x="4913" y="1985"/>
                    </a:lnTo>
                    <a:lnTo>
                      <a:pt x="4886" y="1867"/>
                    </a:lnTo>
                    <a:lnTo>
                      <a:pt x="4872" y="1808"/>
                    </a:lnTo>
                    <a:lnTo>
                      <a:pt x="4856" y="1751"/>
                    </a:lnTo>
                    <a:lnTo>
                      <a:pt x="4838" y="1694"/>
                    </a:lnTo>
                    <a:lnTo>
                      <a:pt x="4818" y="1638"/>
                    </a:lnTo>
                    <a:lnTo>
                      <a:pt x="4777" y="1527"/>
                    </a:lnTo>
                    <a:lnTo>
                      <a:pt x="4752" y="1471"/>
                    </a:lnTo>
                    <a:lnTo>
                      <a:pt x="4727" y="1418"/>
                    </a:lnTo>
                    <a:lnTo>
                      <a:pt x="4673" y="1312"/>
                    </a:lnTo>
                    <a:lnTo>
                      <a:pt x="4644" y="1259"/>
                    </a:lnTo>
                    <a:lnTo>
                      <a:pt x="4614" y="1208"/>
                    </a:lnTo>
                    <a:lnTo>
                      <a:pt x="4582" y="1157"/>
                    </a:lnTo>
                    <a:lnTo>
                      <a:pt x="4549" y="1107"/>
                    </a:lnTo>
                    <a:lnTo>
                      <a:pt x="4514" y="1056"/>
                    </a:lnTo>
                    <a:lnTo>
                      <a:pt x="4477" y="1007"/>
                    </a:lnTo>
                    <a:lnTo>
                      <a:pt x="4402" y="911"/>
                    </a:lnTo>
                    <a:lnTo>
                      <a:pt x="4319" y="818"/>
                    </a:lnTo>
                    <a:lnTo>
                      <a:pt x="4277" y="771"/>
                    </a:lnTo>
                    <a:lnTo>
                      <a:pt x="4233" y="726"/>
                    </a:lnTo>
                    <a:lnTo>
                      <a:pt x="4185" y="680"/>
                    </a:lnTo>
                    <a:lnTo>
                      <a:pt x="4139" y="637"/>
                    </a:lnTo>
                    <a:lnTo>
                      <a:pt x="4092" y="595"/>
                    </a:lnTo>
                    <a:lnTo>
                      <a:pt x="4046" y="555"/>
                    </a:lnTo>
                    <a:lnTo>
                      <a:pt x="3997" y="515"/>
                    </a:lnTo>
                    <a:lnTo>
                      <a:pt x="3949" y="478"/>
                    </a:lnTo>
                    <a:lnTo>
                      <a:pt x="3900" y="442"/>
                    </a:lnTo>
                    <a:lnTo>
                      <a:pt x="3851" y="407"/>
                    </a:lnTo>
                    <a:lnTo>
                      <a:pt x="3749" y="342"/>
                    </a:lnTo>
                    <a:lnTo>
                      <a:pt x="3696" y="310"/>
                    </a:lnTo>
                    <a:lnTo>
                      <a:pt x="3645" y="282"/>
                    </a:lnTo>
                    <a:lnTo>
                      <a:pt x="3592" y="254"/>
                    </a:lnTo>
                    <a:lnTo>
                      <a:pt x="3539" y="229"/>
                    </a:lnTo>
                    <a:lnTo>
                      <a:pt x="3485" y="203"/>
                    </a:lnTo>
                    <a:lnTo>
                      <a:pt x="3431" y="181"/>
                    </a:lnTo>
                    <a:lnTo>
                      <a:pt x="3375" y="158"/>
                    </a:lnTo>
                    <a:lnTo>
                      <a:pt x="3320" y="137"/>
                    </a:lnTo>
                    <a:lnTo>
                      <a:pt x="3263" y="118"/>
                    </a:lnTo>
                    <a:lnTo>
                      <a:pt x="3207" y="101"/>
                    </a:lnTo>
                    <a:lnTo>
                      <a:pt x="3149" y="84"/>
                    </a:lnTo>
                    <a:lnTo>
                      <a:pt x="3092" y="69"/>
                    </a:lnTo>
                    <a:lnTo>
                      <a:pt x="3032" y="56"/>
                    </a:lnTo>
                    <a:lnTo>
                      <a:pt x="2974" y="45"/>
                    </a:lnTo>
                    <a:lnTo>
                      <a:pt x="2913" y="33"/>
                    </a:lnTo>
                    <a:lnTo>
                      <a:pt x="2853" y="24"/>
                    </a:lnTo>
                    <a:lnTo>
                      <a:pt x="2791" y="16"/>
                    </a:lnTo>
                    <a:lnTo>
                      <a:pt x="2730" y="11"/>
                    </a:lnTo>
                    <a:lnTo>
                      <a:pt x="2667" y="5"/>
                    </a:lnTo>
                    <a:lnTo>
                      <a:pt x="2605" y="2"/>
                    </a:lnTo>
                    <a:lnTo>
                      <a:pt x="2542" y="0"/>
                    </a:lnTo>
                    <a:lnTo>
                      <a:pt x="2480" y="0"/>
                    </a:lnTo>
                    <a:lnTo>
                      <a:pt x="2352" y="2"/>
                    </a:lnTo>
                    <a:lnTo>
                      <a:pt x="2227" y="11"/>
                    </a:lnTo>
                    <a:lnTo>
                      <a:pt x="2104" y="24"/>
                    </a:lnTo>
                    <a:lnTo>
                      <a:pt x="1983" y="45"/>
                    </a:lnTo>
                    <a:lnTo>
                      <a:pt x="1865" y="69"/>
                    </a:lnTo>
                    <a:lnTo>
                      <a:pt x="1750" y="101"/>
                    </a:lnTo>
                    <a:lnTo>
                      <a:pt x="1637" y="137"/>
                    </a:lnTo>
                    <a:lnTo>
                      <a:pt x="1526" y="181"/>
                    </a:lnTo>
                    <a:lnTo>
                      <a:pt x="1416" y="229"/>
                    </a:lnTo>
                    <a:lnTo>
                      <a:pt x="1311" y="282"/>
                    </a:lnTo>
                    <a:lnTo>
                      <a:pt x="1207" y="342"/>
                    </a:lnTo>
                    <a:lnTo>
                      <a:pt x="1106" y="407"/>
                    </a:lnTo>
                    <a:lnTo>
                      <a:pt x="1006" y="478"/>
                    </a:lnTo>
                    <a:lnTo>
                      <a:pt x="910" y="555"/>
                    </a:lnTo>
                    <a:lnTo>
                      <a:pt x="817" y="637"/>
                    </a:lnTo>
                    <a:lnTo>
                      <a:pt x="725" y="726"/>
                    </a:lnTo>
                    <a:lnTo>
                      <a:pt x="636" y="818"/>
                    </a:lnTo>
                    <a:lnTo>
                      <a:pt x="555" y="911"/>
                    </a:lnTo>
                    <a:lnTo>
                      <a:pt x="478" y="1007"/>
                    </a:lnTo>
                    <a:lnTo>
                      <a:pt x="408" y="1107"/>
                    </a:lnTo>
                    <a:lnTo>
                      <a:pt x="342" y="1208"/>
                    </a:lnTo>
                    <a:lnTo>
                      <a:pt x="282" y="1312"/>
                    </a:lnTo>
                    <a:lnTo>
                      <a:pt x="229" y="1418"/>
                    </a:lnTo>
                    <a:lnTo>
                      <a:pt x="181" y="1527"/>
                    </a:lnTo>
                    <a:lnTo>
                      <a:pt x="138" y="1638"/>
                    </a:lnTo>
                    <a:lnTo>
                      <a:pt x="101" y="1751"/>
                    </a:lnTo>
                    <a:lnTo>
                      <a:pt x="70" y="1867"/>
                    </a:lnTo>
                    <a:lnTo>
                      <a:pt x="45" y="1985"/>
                    </a:lnTo>
                    <a:lnTo>
                      <a:pt x="25" y="2105"/>
                    </a:lnTo>
                    <a:lnTo>
                      <a:pt x="11" y="2228"/>
                    </a:lnTo>
                    <a:lnTo>
                      <a:pt x="3" y="2353"/>
                    </a:lnTo>
                    <a:lnTo>
                      <a:pt x="0" y="2481"/>
                    </a:lnTo>
                    <a:lnTo>
                      <a:pt x="0" y="2543"/>
                    </a:lnTo>
                    <a:lnTo>
                      <a:pt x="3" y="2607"/>
                    </a:lnTo>
                    <a:lnTo>
                      <a:pt x="5" y="2669"/>
                    </a:lnTo>
                    <a:lnTo>
                      <a:pt x="11" y="2732"/>
                    </a:lnTo>
                    <a:lnTo>
                      <a:pt x="16" y="2793"/>
                    </a:lnTo>
                    <a:lnTo>
                      <a:pt x="25" y="2855"/>
                    </a:lnTo>
                    <a:lnTo>
                      <a:pt x="33" y="2914"/>
                    </a:lnTo>
                    <a:lnTo>
                      <a:pt x="45" y="2975"/>
                    </a:lnTo>
                    <a:lnTo>
                      <a:pt x="56" y="3034"/>
                    </a:lnTo>
                    <a:lnTo>
                      <a:pt x="70" y="3093"/>
                    </a:lnTo>
                    <a:lnTo>
                      <a:pt x="84" y="3150"/>
                    </a:lnTo>
                    <a:lnTo>
                      <a:pt x="101" y="3209"/>
                    </a:lnTo>
                    <a:lnTo>
                      <a:pt x="118" y="3265"/>
                    </a:lnTo>
                    <a:lnTo>
                      <a:pt x="138" y="3322"/>
                    </a:lnTo>
                    <a:lnTo>
                      <a:pt x="158" y="3377"/>
                    </a:lnTo>
                    <a:lnTo>
                      <a:pt x="181" y="3433"/>
                    </a:lnTo>
                    <a:lnTo>
                      <a:pt x="203" y="3486"/>
                    </a:lnTo>
                    <a:lnTo>
                      <a:pt x="229" y="3541"/>
                    </a:lnTo>
                    <a:lnTo>
                      <a:pt x="254" y="3593"/>
                    </a:lnTo>
                    <a:lnTo>
                      <a:pt x="282" y="3647"/>
                    </a:lnTo>
                    <a:lnTo>
                      <a:pt x="310" y="3698"/>
                    </a:lnTo>
                    <a:lnTo>
                      <a:pt x="342" y="3750"/>
                    </a:lnTo>
                    <a:lnTo>
                      <a:pt x="374" y="3800"/>
                    </a:lnTo>
                    <a:lnTo>
                      <a:pt x="408" y="3851"/>
                    </a:lnTo>
                    <a:lnTo>
                      <a:pt x="442" y="3900"/>
                    </a:lnTo>
                    <a:lnTo>
                      <a:pt x="478" y="3950"/>
                    </a:lnTo>
                    <a:lnTo>
                      <a:pt x="555" y="4047"/>
                    </a:lnTo>
                    <a:lnTo>
                      <a:pt x="594" y="4094"/>
                    </a:lnTo>
                    <a:lnTo>
                      <a:pt x="636" y="4141"/>
                    </a:lnTo>
                    <a:lnTo>
                      <a:pt x="679" y="4187"/>
                    </a:lnTo>
                    <a:lnTo>
                      <a:pt x="725" y="4235"/>
                    </a:lnTo>
                    <a:lnTo>
                      <a:pt x="770" y="4279"/>
                    </a:lnTo>
                    <a:lnTo>
                      <a:pt x="817" y="4321"/>
                    </a:lnTo>
                    <a:lnTo>
                      <a:pt x="910" y="4404"/>
                    </a:lnTo>
                    <a:lnTo>
                      <a:pt x="1006" y="4479"/>
                    </a:lnTo>
                    <a:lnTo>
                      <a:pt x="1055" y="4516"/>
                    </a:lnTo>
                    <a:lnTo>
                      <a:pt x="1106" y="4551"/>
                    </a:lnTo>
                    <a:lnTo>
                      <a:pt x="1156" y="4584"/>
                    </a:lnTo>
                    <a:lnTo>
                      <a:pt x="1207" y="4616"/>
                    </a:lnTo>
                    <a:lnTo>
                      <a:pt x="1258" y="4646"/>
                    </a:lnTo>
                    <a:lnTo>
                      <a:pt x="1311" y="4675"/>
                    </a:lnTo>
                    <a:lnTo>
                      <a:pt x="1416" y="4729"/>
                    </a:lnTo>
                    <a:lnTo>
                      <a:pt x="1470" y="4754"/>
                    </a:lnTo>
                    <a:lnTo>
                      <a:pt x="1526" y="4779"/>
                    </a:lnTo>
                    <a:lnTo>
                      <a:pt x="1637" y="4820"/>
                    </a:lnTo>
                    <a:lnTo>
                      <a:pt x="1693" y="4840"/>
                    </a:lnTo>
                    <a:lnTo>
                      <a:pt x="1750" y="4858"/>
                    </a:lnTo>
                    <a:lnTo>
                      <a:pt x="1807" y="4874"/>
                    </a:lnTo>
                    <a:lnTo>
                      <a:pt x="1865" y="4888"/>
                    </a:lnTo>
                    <a:lnTo>
                      <a:pt x="1983" y="4915"/>
                    </a:lnTo>
                    <a:lnTo>
                      <a:pt x="2104" y="4935"/>
                    </a:lnTo>
                    <a:lnTo>
                      <a:pt x="2227" y="4949"/>
                    </a:lnTo>
                    <a:lnTo>
                      <a:pt x="2289" y="4954"/>
                    </a:lnTo>
                    <a:lnTo>
                      <a:pt x="2352" y="4958"/>
                    </a:lnTo>
                    <a:lnTo>
                      <a:pt x="2415" y="4960"/>
                    </a:lnTo>
                    <a:lnTo>
                      <a:pt x="2480" y="4961"/>
                    </a:lnTo>
                    <a:lnTo>
                      <a:pt x="2494" y="4960"/>
                    </a:lnTo>
                    <a:lnTo>
                      <a:pt x="2510" y="4960"/>
                    </a:lnTo>
                    <a:lnTo>
                      <a:pt x="2542" y="4960"/>
                    </a:lnTo>
                    <a:lnTo>
                      <a:pt x="2605" y="4958"/>
                    </a:lnTo>
                    <a:lnTo>
                      <a:pt x="2635" y="4955"/>
                    </a:lnTo>
                    <a:lnTo>
                      <a:pt x="2667" y="4954"/>
                    </a:lnTo>
                    <a:lnTo>
                      <a:pt x="2730" y="4949"/>
                    </a:lnTo>
                    <a:lnTo>
                      <a:pt x="2791" y="4942"/>
                    </a:lnTo>
                    <a:lnTo>
                      <a:pt x="2853" y="4935"/>
                    </a:lnTo>
                    <a:lnTo>
                      <a:pt x="2913" y="4925"/>
                    </a:lnTo>
                    <a:lnTo>
                      <a:pt x="2974" y="4915"/>
                    </a:lnTo>
                    <a:lnTo>
                      <a:pt x="3032" y="4902"/>
                    </a:lnTo>
                    <a:lnTo>
                      <a:pt x="3061" y="4894"/>
                    </a:lnTo>
                    <a:lnTo>
                      <a:pt x="3076" y="4891"/>
                    </a:lnTo>
                    <a:lnTo>
                      <a:pt x="3092" y="4888"/>
                    </a:lnTo>
                    <a:lnTo>
                      <a:pt x="3149" y="4874"/>
                    </a:lnTo>
                    <a:lnTo>
                      <a:pt x="3207" y="4858"/>
                    </a:lnTo>
                    <a:lnTo>
                      <a:pt x="3263" y="4840"/>
                    </a:lnTo>
                    <a:lnTo>
                      <a:pt x="3320" y="4820"/>
                    </a:lnTo>
                    <a:lnTo>
                      <a:pt x="3347" y="4809"/>
                    </a:lnTo>
                    <a:lnTo>
                      <a:pt x="3375" y="4799"/>
                    </a:lnTo>
                    <a:lnTo>
                      <a:pt x="3431" y="4779"/>
                    </a:lnTo>
                    <a:lnTo>
                      <a:pt x="3485" y="4754"/>
                    </a:lnTo>
                    <a:lnTo>
                      <a:pt x="3511" y="4741"/>
                    </a:lnTo>
                    <a:lnTo>
                      <a:pt x="3539" y="4729"/>
                    </a:lnTo>
                    <a:lnTo>
                      <a:pt x="3592" y="4702"/>
                    </a:lnTo>
                    <a:lnTo>
                      <a:pt x="3645" y="4675"/>
                    </a:lnTo>
                    <a:lnTo>
                      <a:pt x="3696" y="4646"/>
                    </a:lnTo>
                    <a:lnTo>
                      <a:pt x="3709" y="4638"/>
                    </a:lnTo>
                    <a:lnTo>
                      <a:pt x="3722" y="4630"/>
                    </a:lnTo>
                    <a:lnTo>
                      <a:pt x="3749" y="4616"/>
                    </a:lnTo>
                    <a:lnTo>
                      <a:pt x="3800" y="4584"/>
                    </a:lnTo>
                    <a:lnTo>
                      <a:pt x="3851" y="4551"/>
                    </a:lnTo>
                    <a:lnTo>
                      <a:pt x="3900" y="4516"/>
                    </a:lnTo>
                    <a:lnTo>
                      <a:pt x="3949" y="4479"/>
                    </a:lnTo>
                    <a:lnTo>
                      <a:pt x="3973" y="4460"/>
                    </a:lnTo>
                    <a:lnTo>
                      <a:pt x="3997" y="4442"/>
                    </a:lnTo>
                    <a:lnTo>
                      <a:pt x="4046" y="4404"/>
                    </a:lnTo>
                    <a:lnTo>
                      <a:pt x="4092" y="4363"/>
                    </a:lnTo>
                    <a:lnTo>
                      <a:pt x="4139" y="4321"/>
                    </a:lnTo>
                    <a:lnTo>
                      <a:pt x="4185" y="4279"/>
                    </a:lnTo>
                    <a:lnTo>
                      <a:pt x="4233" y="4235"/>
                    </a:lnTo>
                    <a:lnTo>
                      <a:pt x="4277" y="4187"/>
                    </a:lnTo>
                    <a:lnTo>
                      <a:pt x="4319" y="4141"/>
                    </a:lnTo>
                    <a:lnTo>
                      <a:pt x="4361" y="4094"/>
                    </a:lnTo>
                    <a:lnTo>
                      <a:pt x="4402" y="4047"/>
                    </a:lnTo>
                    <a:lnTo>
                      <a:pt x="4477" y="3950"/>
                    </a:lnTo>
                    <a:lnTo>
                      <a:pt x="4514" y="3900"/>
                    </a:lnTo>
                    <a:lnTo>
                      <a:pt x="4549" y="3851"/>
                    </a:lnTo>
                    <a:lnTo>
                      <a:pt x="4582" y="3800"/>
                    </a:lnTo>
                    <a:lnTo>
                      <a:pt x="4614" y="3750"/>
                    </a:lnTo>
                    <a:lnTo>
                      <a:pt x="4628" y="3724"/>
                    </a:lnTo>
                    <a:lnTo>
                      <a:pt x="4636" y="3710"/>
                    </a:lnTo>
                    <a:lnTo>
                      <a:pt x="4644" y="3698"/>
                    </a:lnTo>
                    <a:lnTo>
                      <a:pt x="4673" y="3647"/>
                    </a:lnTo>
                    <a:lnTo>
                      <a:pt x="4700" y="3593"/>
                    </a:lnTo>
                    <a:lnTo>
                      <a:pt x="4727" y="3541"/>
                    </a:lnTo>
                    <a:lnTo>
                      <a:pt x="4739" y="3513"/>
                    </a:lnTo>
                    <a:lnTo>
                      <a:pt x="4752" y="3486"/>
                    </a:lnTo>
                    <a:lnTo>
                      <a:pt x="4777" y="3433"/>
                    </a:lnTo>
                    <a:lnTo>
                      <a:pt x="4797" y="3377"/>
                    </a:lnTo>
                    <a:lnTo>
                      <a:pt x="4807" y="3349"/>
                    </a:lnTo>
                    <a:lnTo>
                      <a:pt x="4818" y="3322"/>
                    </a:lnTo>
                    <a:lnTo>
                      <a:pt x="4838" y="3265"/>
                    </a:lnTo>
                    <a:lnTo>
                      <a:pt x="4856" y="3209"/>
                    </a:lnTo>
                    <a:lnTo>
                      <a:pt x="4872" y="3150"/>
                    </a:lnTo>
                    <a:lnTo>
                      <a:pt x="4886" y="3093"/>
                    </a:lnTo>
                    <a:lnTo>
                      <a:pt x="4889" y="3077"/>
                    </a:lnTo>
                    <a:lnTo>
                      <a:pt x="4892" y="3063"/>
                    </a:lnTo>
                    <a:lnTo>
                      <a:pt x="4900" y="3034"/>
                    </a:lnTo>
                    <a:lnTo>
                      <a:pt x="4913" y="2975"/>
                    </a:lnTo>
                    <a:lnTo>
                      <a:pt x="4923" y="2914"/>
                    </a:lnTo>
                    <a:lnTo>
                      <a:pt x="4932" y="2855"/>
                    </a:lnTo>
                    <a:lnTo>
                      <a:pt x="4940" y="2793"/>
                    </a:lnTo>
                    <a:lnTo>
                      <a:pt x="4947" y="2732"/>
                    </a:lnTo>
                    <a:lnTo>
                      <a:pt x="4952" y="2669"/>
                    </a:lnTo>
                    <a:lnTo>
                      <a:pt x="4953" y="2637"/>
                    </a:lnTo>
                    <a:lnTo>
                      <a:pt x="4956" y="2607"/>
                    </a:lnTo>
                    <a:lnTo>
                      <a:pt x="4958" y="2543"/>
                    </a:lnTo>
                    <a:lnTo>
                      <a:pt x="4958" y="2512"/>
                    </a:lnTo>
                    <a:lnTo>
                      <a:pt x="4958" y="2496"/>
                    </a:lnTo>
                    <a:lnTo>
                      <a:pt x="4959" y="248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109" name="Groupe 1108">
                <a:extLst>
                  <a:ext uri="{FF2B5EF4-FFF2-40B4-BE49-F238E27FC236}">
                    <a16:creationId xmlns:a16="http://schemas.microsoft.com/office/drawing/2014/main" id="{4D0C1060-AFFA-02DB-446D-E953382075BB}"/>
                  </a:ext>
                </a:extLst>
              </p:cNvPr>
              <p:cNvGrpSpPr/>
              <p:nvPr/>
            </p:nvGrpSpPr>
            <p:grpSpPr>
              <a:xfrm>
                <a:off x="4051300" y="3662363"/>
                <a:ext cx="541338" cy="1301750"/>
                <a:chOff x="4051300" y="3662363"/>
                <a:chExt cx="541338" cy="1301750"/>
              </a:xfrm>
            </p:grpSpPr>
            <p:sp>
              <p:nvSpPr>
                <p:cNvPr id="11" name="Freeform 9">
                  <a:extLst>
                    <a:ext uri="{FF2B5EF4-FFF2-40B4-BE49-F238E27FC236}">
                      <a16:creationId xmlns:a16="http://schemas.microsoft.com/office/drawing/2014/main" id="{766638BA-AA52-E0B8-C9BC-D1D25BAFC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7875" y="3662363"/>
                  <a:ext cx="4763" cy="119063"/>
                </a:xfrm>
                <a:custGeom>
                  <a:avLst/>
                  <a:gdLst>
                    <a:gd name="T0" fmla="*/ 0 w 16"/>
                    <a:gd name="T1" fmla="*/ 0 h 373"/>
                    <a:gd name="T2" fmla="*/ 5 w 16"/>
                    <a:gd name="T3" fmla="*/ 48 h 373"/>
                    <a:gd name="T4" fmla="*/ 10 w 16"/>
                    <a:gd name="T5" fmla="*/ 98 h 373"/>
                    <a:gd name="T6" fmla="*/ 13 w 16"/>
                    <a:gd name="T7" fmla="*/ 146 h 373"/>
                    <a:gd name="T8" fmla="*/ 13 w 16"/>
                    <a:gd name="T9" fmla="*/ 157 h 373"/>
                    <a:gd name="T10" fmla="*/ 14 w 16"/>
                    <a:gd name="T11" fmla="*/ 169 h 373"/>
                    <a:gd name="T12" fmla="*/ 16 w 16"/>
                    <a:gd name="T13" fmla="*/ 193 h 373"/>
                    <a:gd name="T14" fmla="*/ 16 w 16"/>
                    <a:gd name="T15" fmla="*/ 238 h 373"/>
                    <a:gd name="T16" fmla="*/ 16 w 16"/>
                    <a:gd name="T17" fmla="*/ 284 h 373"/>
                    <a:gd name="T18" fmla="*/ 15 w 16"/>
                    <a:gd name="T19" fmla="*/ 328 h 373"/>
                    <a:gd name="T20" fmla="*/ 14 w 16"/>
                    <a:gd name="T21" fmla="*/ 350 h 373"/>
                    <a:gd name="T22" fmla="*/ 14 w 16"/>
                    <a:gd name="T23" fmla="*/ 373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373">
                      <a:moveTo>
                        <a:pt x="0" y="0"/>
                      </a:moveTo>
                      <a:lnTo>
                        <a:pt x="5" y="48"/>
                      </a:lnTo>
                      <a:lnTo>
                        <a:pt x="10" y="98"/>
                      </a:lnTo>
                      <a:lnTo>
                        <a:pt x="13" y="146"/>
                      </a:lnTo>
                      <a:lnTo>
                        <a:pt x="13" y="157"/>
                      </a:lnTo>
                      <a:lnTo>
                        <a:pt x="14" y="169"/>
                      </a:lnTo>
                      <a:lnTo>
                        <a:pt x="16" y="193"/>
                      </a:lnTo>
                      <a:lnTo>
                        <a:pt x="16" y="238"/>
                      </a:lnTo>
                      <a:lnTo>
                        <a:pt x="16" y="284"/>
                      </a:lnTo>
                      <a:lnTo>
                        <a:pt x="15" y="328"/>
                      </a:lnTo>
                      <a:lnTo>
                        <a:pt x="14" y="350"/>
                      </a:lnTo>
                      <a:lnTo>
                        <a:pt x="14" y="373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2" name="Line 10">
                  <a:extLst>
                    <a:ext uri="{FF2B5EF4-FFF2-40B4-BE49-F238E27FC236}">
                      <a16:creationId xmlns:a16="http://schemas.microsoft.com/office/drawing/2014/main" id="{1D49774C-9017-5392-05EE-6AB45E9425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8663" y="3692526"/>
                  <a:ext cx="53975" cy="8890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3" name="Freeform 11">
                  <a:extLst>
                    <a:ext uri="{FF2B5EF4-FFF2-40B4-BE49-F238E27FC236}">
                      <a16:creationId xmlns:a16="http://schemas.microsoft.com/office/drawing/2014/main" id="{D5536735-35C9-5686-1805-8D636934E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850" y="3914776"/>
                  <a:ext cx="42863" cy="60325"/>
                </a:xfrm>
                <a:custGeom>
                  <a:avLst/>
                  <a:gdLst>
                    <a:gd name="T0" fmla="*/ 134 w 134"/>
                    <a:gd name="T1" fmla="*/ 0 h 189"/>
                    <a:gd name="T2" fmla="*/ 118 w 134"/>
                    <a:gd name="T3" fmla="*/ 25 h 189"/>
                    <a:gd name="T4" fmla="*/ 103 w 134"/>
                    <a:gd name="T5" fmla="*/ 50 h 189"/>
                    <a:gd name="T6" fmla="*/ 88 w 134"/>
                    <a:gd name="T7" fmla="*/ 75 h 189"/>
                    <a:gd name="T8" fmla="*/ 72 w 134"/>
                    <a:gd name="T9" fmla="*/ 99 h 189"/>
                    <a:gd name="T10" fmla="*/ 54 w 134"/>
                    <a:gd name="T11" fmla="*/ 121 h 189"/>
                    <a:gd name="T12" fmla="*/ 37 w 134"/>
                    <a:gd name="T13" fmla="*/ 144 h 189"/>
                    <a:gd name="T14" fmla="*/ 18 w 134"/>
                    <a:gd name="T15" fmla="*/ 166 h 189"/>
                    <a:gd name="T16" fmla="*/ 9 w 134"/>
                    <a:gd name="T17" fmla="*/ 177 h 189"/>
                    <a:gd name="T18" fmla="*/ 0 w 134"/>
                    <a:gd name="T19" fmla="*/ 189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4" h="189">
                      <a:moveTo>
                        <a:pt x="134" y="0"/>
                      </a:moveTo>
                      <a:lnTo>
                        <a:pt x="118" y="25"/>
                      </a:lnTo>
                      <a:lnTo>
                        <a:pt x="103" y="50"/>
                      </a:lnTo>
                      <a:lnTo>
                        <a:pt x="88" y="75"/>
                      </a:lnTo>
                      <a:lnTo>
                        <a:pt x="72" y="99"/>
                      </a:lnTo>
                      <a:lnTo>
                        <a:pt x="54" y="121"/>
                      </a:lnTo>
                      <a:lnTo>
                        <a:pt x="37" y="144"/>
                      </a:lnTo>
                      <a:lnTo>
                        <a:pt x="18" y="166"/>
                      </a:lnTo>
                      <a:lnTo>
                        <a:pt x="9" y="177"/>
                      </a:lnTo>
                      <a:lnTo>
                        <a:pt x="0" y="18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4" name="Freeform 12">
                  <a:extLst>
                    <a:ext uri="{FF2B5EF4-FFF2-40B4-BE49-F238E27FC236}">
                      <a16:creationId xmlns:a16="http://schemas.microsoft.com/office/drawing/2014/main" id="{1AC8B458-61BE-1DFD-0A9A-8F5C20CE3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7713" y="3851276"/>
                  <a:ext cx="23813" cy="63500"/>
                </a:xfrm>
                <a:custGeom>
                  <a:avLst/>
                  <a:gdLst>
                    <a:gd name="T0" fmla="*/ 77 w 77"/>
                    <a:gd name="T1" fmla="*/ 0 h 200"/>
                    <a:gd name="T2" fmla="*/ 72 w 77"/>
                    <a:gd name="T3" fmla="*/ 12 h 200"/>
                    <a:gd name="T4" fmla="*/ 69 w 77"/>
                    <a:gd name="T5" fmla="*/ 18 h 200"/>
                    <a:gd name="T6" fmla="*/ 68 w 77"/>
                    <a:gd name="T7" fmla="*/ 25 h 200"/>
                    <a:gd name="T8" fmla="*/ 61 w 77"/>
                    <a:gd name="T9" fmla="*/ 52 h 200"/>
                    <a:gd name="T10" fmla="*/ 42 w 77"/>
                    <a:gd name="T11" fmla="*/ 103 h 200"/>
                    <a:gd name="T12" fmla="*/ 32 w 77"/>
                    <a:gd name="T13" fmla="*/ 127 h 200"/>
                    <a:gd name="T14" fmla="*/ 22 w 77"/>
                    <a:gd name="T15" fmla="*/ 153 h 200"/>
                    <a:gd name="T16" fmla="*/ 18 w 77"/>
                    <a:gd name="T17" fmla="*/ 158 h 200"/>
                    <a:gd name="T18" fmla="*/ 16 w 77"/>
                    <a:gd name="T19" fmla="*/ 164 h 200"/>
                    <a:gd name="T20" fmla="*/ 11 w 77"/>
                    <a:gd name="T21" fmla="*/ 176 h 200"/>
                    <a:gd name="T22" fmla="*/ 0 w 77"/>
                    <a:gd name="T23" fmla="*/ 20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7" h="200">
                      <a:moveTo>
                        <a:pt x="77" y="0"/>
                      </a:moveTo>
                      <a:lnTo>
                        <a:pt x="72" y="12"/>
                      </a:lnTo>
                      <a:lnTo>
                        <a:pt x="69" y="18"/>
                      </a:lnTo>
                      <a:lnTo>
                        <a:pt x="68" y="25"/>
                      </a:lnTo>
                      <a:lnTo>
                        <a:pt x="61" y="52"/>
                      </a:lnTo>
                      <a:lnTo>
                        <a:pt x="42" y="103"/>
                      </a:lnTo>
                      <a:lnTo>
                        <a:pt x="32" y="127"/>
                      </a:lnTo>
                      <a:lnTo>
                        <a:pt x="22" y="153"/>
                      </a:lnTo>
                      <a:lnTo>
                        <a:pt x="18" y="158"/>
                      </a:lnTo>
                      <a:lnTo>
                        <a:pt x="16" y="164"/>
                      </a:lnTo>
                      <a:lnTo>
                        <a:pt x="11" y="176"/>
                      </a:lnTo>
                      <a:lnTo>
                        <a:pt x="0" y="200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5" name="Line 13">
                  <a:extLst>
                    <a:ext uri="{FF2B5EF4-FFF2-40B4-BE49-F238E27FC236}">
                      <a16:creationId xmlns:a16="http://schemas.microsoft.com/office/drawing/2014/main" id="{9EDB42AB-5B30-1B97-8C84-B95A8D32E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9925" y="3846513"/>
                  <a:ext cx="77788" cy="682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6" name="Freeform 14">
                  <a:extLst>
                    <a:ext uri="{FF2B5EF4-FFF2-40B4-BE49-F238E27FC236}">
                      <a16:creationId xmlns:a16="http://schemas.microsoft.com/office/drawing/2014/main" id="{9E075E7D-2591-CB67-65BD-C25C1BE00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1525" y="3781426"/>
                  <a:ext cx="11113" cy="69850"/>
                </a:xfrm>
                <a:custGeom>
                  <a:avLst/>
                  <a:gdLst>
                    <a:gd name="T0" fmla="*/ 35 w 35"/>
                    <a:gd name="T1" fmla="*/ 0 h 222"/>
                    <a:gd name="T2" fmla="*/ 32 w 35"/>
                    <a:gd name="T3" fmla="*/ 14 h 222"/>
                    <a:gd name="T4" fmla="*/ 31 w 35"/>
                    <a:gd name="T5" fmla="*/ 28 h 222"/>
                    <a:gd name="T6" fmla="*/ 29 w 35"/>
                    <a:gd name="T7" fmla="*/ 57 h 222"/>
                    <a:gd name="T8" fmla="*/ 21 w 35"/>
                    <a:gd name="T9" fmla="*/ 113 h 222"/>
                    <a:gd name="T10" fmla="*/ 15 w 35"/>
                    <a:gd name="T11" fmla="*/ 140 h 222"/>
                    <a:gd name="T12" fmla="*/ 10 w 35"/>
                    <a:gd name="T13" fmla="*/ 168 h 222"/>
                    <a:gd name="T14" fmla="*/ 0 w 35"/>
                    <a:gd name="T1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222">
                      <a:moveTo>
                        <a:pt x="35" y="0"/>
                      </a:moveTo>
                      <a:lnTo>
                        <a:pt x="32" y="14"/>
                      </a:lnTo>
                      <a:lnTo>
                        <a:pt x="31" y="28"/>
                      </a:lnTo>
                      <a:lnTo>
                        <a:pt x="29" y="57"/>
                      </a:lnTo>
                      <a:lnTo>
                        <a:pt x="21" y="113"/>
                      </a:lnTo>
                      <a:lnTo>
                        <a:pt x="15" y="140"/>
                      </a:lnTo>
                      <a:lnTo>
                        <a:pt x="10" y="168"/>
                      </a:lnTo>
                      <a:lnTo>
                        <a:pt x="0" y="22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7" name="Freeform 15">
                  <a:extLst>
                    <a:ext uri="{FF2B5EF4-FFF2-40B4-BE49-F238E27FC236}">
                      <a16:creationId xmlns:a16="http://schemas.microsoft.com/office/drawing/2014/main" id="{985D329A-37F0-6A50-2ABD-8A004B9B4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2125" y="4540251"/>
                  <a:ext cx="20638" cy="65088"/>
                </a:xfrm>
                <a:custGeom>
                  <a:avLst/>
                  <a:gdLst>
                    <a:gd name="T0" fmla="*/ 64 w 64"/>
                    <a:gd name="T1" fmla="*/ 0 h 209"/>
                    <a:gd name="T2" fmla="*/ 50 w 64"/>
                    <a:gd name="T3" fmla="*/ 54 h 209"/>
                    <a:gd name="T4" fmla="*/ 37 w 64"/>
                    <a:gd name="T5" fmla="*/ 107 h 209"/>
                    <a:gd name="T6" fmla="*/ 19 w 64"/>
                    <a:gd name="T7" fmla="*/ 158 h 209"/>
                    <a:gd name="T8" fmla="*/ 0 w 64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209">
                      <a:moveTo>
                        <a:pt x="64" y="0"/>
                      </a:moveTo>
                      <a:lnTo>
                        <a:pt x="50" y="54"/>
                      </a:lnTo>
                      <a:lnTo>
                        <a:pt x="37" y="107"/>
                      </a:lnTo>
                      <a:lnTo>
                        <a:pt x="19" y="158"/>
                      </a:lnTo>
                      <a:lnTo>
                        <a:pt x="0" y="20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8" name="Line 16">
                  <a:extLst>
                    <a:ext uri="{FF2B5EF4-FFF2-40B4-BE49-F238E27FC236}">
                      <a16:creationId xmlns:a16="http://schemas.microsoft.com/office/drawing/2014/main" id="{FA451337-7DCE-2702-0187-3F8D8357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30688" y="4529138"/>
                  <a:ext cx="71438" cy="7620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9" name="Line 17">
                  <a:extLst>
                    <a:ext uri="{FF2B5EF4-FFF2-40B4-BE49-F238E27FC236}">
                      <a16:creationId xmlns:a16="http://schemas.microsoft.com/office/drawing/2014/main" id="{7841221F-08A2-043A-014C-3BD77AB476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64050" y="3932238"/>
                  <a:ext cx="50800" cy="428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0" name="Freeform 18">
                  <a:extLst>
                    <a:ext uri="{FF2B5EF4-FFF2-40B4-BE49-F238E27FC236}">
                      <a16:creationId xmlns:a16="http://schemas.microsoft.com/office/drawing/2014/main" id="{69D62260-AD4B-314F-7091-2193ACF7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4050" y="3975101"/>
                  <a:ext cx="50800" cy="41275"/>
                </a:xfrm>
                <a:custGeom>
                  <a:avLst/>
                  <a:gdLst>
                    <a:gd name="T0" fmla="*/ 157 w 157"/>
                    <a:gd name="T1" fmla="*/ 0 h 129"/>
                    <a:gd name="T2" fmla="*/ 121 w 157"/>
                    <a:gd name="T3" fmla="*/ 34 h 129"/>
                    <a:gd name="T4" fmla="*/ 101 w 157"/>
                    <a:gd name="T5" fmla="*/ 50 h 129"/>
                    <a:gd name="T6" fmla="*/ 83 w 157"/>
                    <a:gd name="T7" fmla="*/ 67 h 129"/>
                    <a:gd name="T8" fmla="*/ 43 w 157"/>
                    <a:gd name="T9" fmla="*/ 99 h 129"/>
                    <a:gd name="T10" fmla="*/ 21 w 157"/>
                    <a:gd name="T11" fmla="*/ 113 h 129"/>
                    <a:gd name="T12" fmla="*/ 10 w 157"/>
                    <a:gd name="T13" fmla="*/ 121 h 129"/>
                    <a:gd name="T14" fmla="*/ 0 w 157"/>
                    <a:gd name="T15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29">
                      <a:moveTo>
                        <a:pt x="157" y="0"/>
                      </a:moveTo>
                      <a:lnTo>
                        <a:pt x="121" y="34"/>
                      </a:lnTo>
                      <a:lnTo>
                        <a:pt x="101" y="50"/>
                      </a:lnTo>
                      <a:lnTo>
                        <a:pt x="83" y="67"/>
                      </a:lnTo>
                      <a:lnTo>
                        <a:pt x="43" y="99"/>
                      </a:lnTo>
                      <a:lnTo>
                        <a:pt x="21" y="113"/>
                      </a:lnTo>
                      <a:lnTo>
                        <a:pt x="10" y="121"/>
                      </a:lnTo>
                      <a:lnTo>
                        <a:pt x="0" y="129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1" name="Line 19">
                  <a:extLst>
                    <a:ext uri="{FF2B5EF4-FFF2-40B4-BE49-F238E27FC236}">
                      <a16:creationId xmlns:a16="http://schemas.microsoft.com/office/drawing/2014/main" id="{871C73AF-C447-D02B-A3F9-9554CD480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140200" y="4778376"/>
                  <a:ext cx="34925" cy="555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2" name="Freeform 20">
                  <a:extLst>
                    <a:ext uri="{FF2B5EF4-FFF2-40B4-BE49-F238E27FC236}">
                      <a16:creationId xmlns:a16="http://schemas.microsoft.com/office/drawing/2014/main" id="{D3D116C2-C24E-922B-846F-AAF330698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2763" y="4468813"/>
                  <a:ext cx="6350" cy="71438"/>
                </a:xfrm>
                <a:custGeom>
                  <a:avLst/>
                  <a:gdLst>
                    <a:gd name="T0" fmla="*/ 19 w 19"/>
                    <a:gd name="T1" fmla="*/ 0 h 223"/>
                    <a:gd name="T2" fmla="*/ 18 w 19"/>
                    <a:gd name="T3" fmla="*/ 56 h 223"/>
                    <a:gd name="T4" fmla="*/ 15 w 19"/>
                    <a:gd name="T5" fmla="*/ 84 h 223"/>
                    <a:gd name="T6" fmla="*/ 14 w 19"/>
                    <a:gd name="T7" fmla="*/ 114 h 223"/>
                    <a:gd name="T8" fmla="*/ 11 w 19"/>
                    <a:gd name="T9" fmla="*/ 140 h 223"/>
                    <a:gd name="T10" fmla="*/ 8 w 19"/>
                    <a:gd name="T11" fmla="*/ 168 h 223"/>
                    <a:gd name="T12" fmla="*/ 3 w 19"/>
                    <a:gd name="T13" fmla="*/ 195 h 223"/>
                    <a:gd name="T14" fmla="*/ 1 w 19"/>
                    <a:gd name="T15" fmla="*/ 208 h 223"/>
                    <a:gd name="T16" fmla="*/ 0 w 19"/>
                    <a:gd name="T17" fmla="*/ 22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223">
                      <a:moveTo>
                        <a:pt x="19" y="0"/>
                      </a:moveTo>
                      <a:lnTo>
                        <a:pt x="18" y="56"/>
                      </a:lnTo>
                      <a:lnTo>
                        <a:pt x="15" y="84"/>
                      </a:lnTo>
                      <a:lnTo>
                        <a:pt x="14" y="114"/>
                      </a:lnTo>
                      <a:lnTo>
                        <a:pt x="11" y="140"/>
                      </a:lnTo>
                      <a:lnTo>
                        <a:pt x="8" y="168"/>
                      </a:lnTo>
                      <a:lnTo>
                        <a:pt x="3" y="195"/>
                      </a:lnTo>
                      <a:lnTo>
                        <a:pt x="1" y="208"/>
                      </a:lnTo>
                      <a:lnTo>
                        <a:pt x="0" y="223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3" name="Freeform 21">
                  <a:extLst>
                    <a:ext uri="{FF2B5EF4-FFF2-40B4-BE49-F238E27FC236}">
                      <a16:creationId xmlns:a16="http://schemas.microsoft.com/office/drawing/2014/main" id="{C954504C-7562-B0D9-5A46-B7A0EE742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938" y="4421188"/>
                  <a:ext cx="3175" cy="47625"/>
                </a:xfrm>
                <a:custGeom>
                  <a:avLst/>
                  <a:gdLst>
                    <a:gd name="T0" fmla="*/ 0 w 11"/>
                    <a:gd name="T1" fmla="*/ 0 h 148"/>
                    <a:gd name="T2" fmla="*/ 4 w 11"/>
                    <a:gd name="T3" fmla="*/ 36 h 148"/>
                    <a:gd name="T4" fmla="*/ 4 w 11"/>
                    <a:gd name="T5" fmla="*/ 45 h 148"/>
                    <a:gd name="T6" fmla="*/ 5 w 11"/>
                    <a:gd name="T7" fmla="*/ 55 h 148"/>
                    <a:gd name="T8" fmla="*/ 7 w 11"/>
                    <a:gd name="T9" fmla="*/ 74 h 148"/>
                    <a:gd name="T10" fmla="*/ 9 w 11"/>
                    <a:gd name="T11" fmla="*/ 111 h 148"/>
                    <a:gd name="T12" fmla="*/ 11 w 11"/>
                    <a:gd name="T13" fmla="*/ 14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48">
                      <a:moveTo>
                        <a:pt x="0" y="0"/>
                      </a:move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5" y="55"/>
                      </a:lnTo>
                      <a:lnTo>
                        <a:pt x="7" y="74"/>
                      </a:lnTo>
                      <a:lnTo>
                        <a:pt x="9" y="111"/>
                      </a:lnTo>
                      <a:lnTo>
                        <a:pt x="11" y="148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4" name="Line 22">
                  <a:extLst>
                    <a:ext uri="{FF2B5EF4-FFF2-40B4-BE49-F238E27FC236}">
                      <a16:creationId xmlns:a16="http://schemas.microsoft.com/office/drawing/2014/main" id="{B3A8720F-8B7B-2F7E-1981-78872FC1E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070350" y="4859338"/>
                  <a:ext cx="76200" cy="104775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5" name="Freeform 23">
                  <a:extLst>
                    <a:ext uri="{FF2B5EF4-FFF2-40B4-BE49-F238E27FC236}">
                      <a16:creationId xmlns:a16="http://schemas.microsoft.com/office/drawing/2014/main" id="{7CF1F2A0-21FD-ADA8-8268-B35CAAA16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688" y="4778376"/>
                  <a:ext cx="36513" cy="33338"/>
                </a:xfrm>
                <a:custGeom>
                  <a:avLst/>
                  <a:gdLst>
                    <a:gd name="T0" fmla="*/ 115 w 115"/>
                    <a:gd name="T1" fmla="*/ 0 h 107"/>
                    <a:gd name="T2" fmla="*/ 53 w 115"/>
                    <a:gd name="T3" fmla="*/ 52 h 107"/>
                    <a:gd name="T4" fmla="*/ 25 w 115"/>
                    <a:gd name="T5" fmla="*/ 79 h 107"/>
                    <a:gd name="T6" fmla="*/ 0 w 115"/>
                    <a:gd name="T7" fmla="*/ 107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07">
                      <a:moveTo>
                        <a:pt x="115" y="0"/>
                      </a:moveTo>
                      <a:lnTo>
                        <a:pt x="53" y="52"/>
                      </a:lnTo>
                      <a:lnTo>
                        <a:pt x="25" y="79"/>
                      </a:lnTo>
                      <a:lnTo>
                        <a:pt x="0" y="107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6" name="Line 24">
                  <a:extLst>
                    <a:ext uri="{FF2B5EF4-FFF2-40B4-BE49-F238E27FC236}">
                      <a16:creationId xmlns:a16="http://schemas.microsoft.com/office/drawing/2014/main" id="{AD429357-F296-7FD1-0BC4-F05DABEDE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76725" y="4414838"/>
                  <a:ext cx="52388" cy="53975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7" name="Line 25">
                  <a:extLst>
                    <a:ext uri="{FF2B5EF4-FFF2-40B4-BE49-F238E27FC236}">
                      <a16:creationId xmlns:a16="http://schemas.microsoft.com/office/drawing/2014/main" id="{A39FBCD1-DDEE-43D6-D7FB-7EB069EAC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59263" y="4475163"/>
                  <a:ext cx="63500" cy="65088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8" name="Line 26">
                  <a:extLst>
                    <a:ext uri="{FF2B5EF4-FFF2-40B4-BE49-F238E27FC236}">
                      <a16:creationId xmlns:a16="http://schemas.microsoft.com/office/drawing/2014/main" id="{6FD7E7F4-57D8-1780-B952-6AA1844C3F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103688" y="4811713"/>
                  <a:ext cx="47625" cy="6826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29" name="Line 27">
                  <a:extLst>
                    <a:ext uri="{FF2B5EF4-FFF2-40B4-BE49-F238E27FC236}">
                      <a16:creationId xmlns:a16="http://schemas.microsoft.com/office/drawing/2014/main" id="{56C0B00B-7F58-F111-94AE-7E58CE6DB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02150" y="3763963"/>
                  <a:ext cx="79375" cy="8731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0" name="Freeform 28">
                  <a:extLst>
                    <a:ext uri="{FF2B5EF4-FFF2-40B4-BE49-F238E27FC236}">
                      <a16:creationId xmlns:a16="http://schemas.microsoft.com/office/drawing/2014/main" id="{7E957525-8748-81E9-45A4-9447434E0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0350" y="4811713"/>
                  <a:ext cx="33338" cy="47625"/>
                </a:xfrm>
                <a:custGeom>
                  <a:avLst/>
                  <a:gdLst>
                    <a:gd name="T0" fmla="*/ 104 w 104"/>
                    <a:gd name="T1" fmla="*/ 0 h 146"/>
                    <a:gd name="T2" fmla="*/ 73 w 104"/>
                    <a:gd name="T3" fmla="*/ 35 h 146"/>
                    <a:gd name="T4" fmla="*/ 45 w 104"/>
                    <a:gd name="T5" fmla="*/ 72 h 146"/>
                    <a:gd name="T6" fmla="*/ 21 w 104"/>
                    <a:gd name="T7" fmla="*/ 109 h 146"/>
                    <a:gd name="T8" fmla="*/ 0 w 104"/>
                    <a:gd name="T9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146">
                      <a:moveTo>
                        <a:pt x="104" y="0"/>
                      </a:moveTo>
                      <a:lnTo>
                        <a:pt x="73" y="35"/>
                      </a:lnTo>
                      <a:lnTo>
                        <a:pt x="45" y="72"/>
                      </a:lnTo>
                      <a:lnTo>
                        <a:pt x="21" y="109"/>
                      </a:lnTo>
                      <a:lnTo>
                        <a:pt x="0" y="146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1" name="Freeform 29">
                  <a:extLst>
                    <a:ext uri="{FF2B5EF4-FFF2-40B4-BE49-F238E27FC236}">
                      <a16:creationId xmlns:a16="http://schemas.microsoft.com/office/drawing/2014/main" id="{881A7B8B-4D56-0BB7-FAD2-B3F6CB0FC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6725" y="4605338"/>
                  <a:ext cx="25400" cy="49213"/>
                </a:xfrm>
                <a:custGeom>
                  <a:avLst/>
                  <a:gdLst>
                    <a:gd name="T0" fmla="*/ 84 w 84"/>
                    <a:gd name="T1" fmla="*/ 0 h 154"/>
                    <a:gd name="T2" fmla="*/ 65 w 84"/>
                    <a:gd name="T3" fmla="*/ 38 h 154"/>
                    <a:gd name="T4" fmla="*/ 45 w 84"/>
                    <a:gd name="T5" fmla="*/ 77 h 154"/>
                    <a:gd name="T6" fmla="*/ 23 w 84"/>
                    <a:gd name="T7" fmla="*/ 115 h 154"/>
                    <a:gd name="T8" fmla="*/ 0 w 84"/>
                    <a:gd name="T9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154">
                      <a:moveTo>
                        <a:pt x="84" y="0"/>
                      </a:moveTo>
                      <a:lnTo>
                        <a:pt x="65" y="38"/>
                      </a:lnTo>
                      <a:lnTo>
                        <a:pt x="45" y="77"/>
                      </a:lnTo>
                      <a:lnTo>
                        <a:pt x="23" y="115"/>
                      </a:lnTo>
                      <a:lnTo>
                        <a:pt x="0" y="154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2" name="Freeform 30">
                  <a:extLst>
                    <a:ext uri="{FF2B5EF4-FFF2-40B4-BE49-F238E27FC236}">
                      <a16:creationId xmlns:a16="http://schemas.microsoft.com/office/drawing/2014/main" id="{A7410582-6F9A-ED40-6121-EA00BAD08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0200" y="4700588"/>
                  <a:ext cx="100013" cy="77788"/>
                </a:xfrm>
                <a:custGeom>
                  <a:avLst/>
                  <a:gdLst>
                    <a:gd name="T0" fmla="*/ 313 w 313"/>
                    <a:gd name="T1" fmla="*/ 0 h 247"/>
                    <a:gd name="T2" fmla="*/ 293 w 313"/>
                    <a:gd name="T3" fmla="*/ 17 h 247"/>
                    <a:gd name="T4" fmla="*/ 284 w 313"/>
                    <a:gd name="T5" fmla="*/ 26 h 247"/>
                    <a:gd name="T6" fmla="*/ 275 w 313"/>
                    <a:gd name="T7" fmla="*/ 35 h 247"/>
                    <a:gd name="T8" fmla="*/ 236 w 313"/>
                    <a:gd name="T9" fmla="*/ 72 h 247"/>
                    <a:gd name="T10" fmla="*/ 195 w 313"/>
                    <a:gd name="T11" fmla="*/ 106 h 247"/>
                    <a:gd name="T12" fmla="*/ 152 w 313"/>
                    <a:gd name="T13" fmla="*/ 140 h 247"/>
                    <a:gd name="T14" fmla="*/ 110 w 313"/>
                    <a:gd name="T15" fmla="*/ 166 h 247"/>
                    <a:gd name="T16" fmla="*/ 72 w 313"/>
                    <a:gd name="T17" fmla="*/ 192 h 247"/>
                    <a:gd name="T18" fmla="*/ 0 w 313"/>
                    <a:gd name="T19" fmla="*/ 247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3" h="247">
                      <a:moveTo>
                        <a:pt x="313" y="0"/>
                      </a:moveTo>
                      <a:lnTo>
                        <a:pt x="293" y="17"/>
                      </a:lnTo>
                      <a:lnTo>
                        <a:pt x="284" y="26"/>
                      </a:lnTo>
                      <a:lnTo>
                        <a:pt x="275" y="35"/>
                      </a:lnTo>
                      <a:lnTo>
                        <a:pt x="236" y="72"/>
                      </a:lnTo>
                      <a:lnTo>
                        <a:pt x="195" y="106"/>
                      </a:lnTo>
                      <a:lnTo>
                        <a:pt x="152" y="140"/>
                      </a:lnTo>
                      <a:lnTo>
                        <a:pt x="110" y="166"/>
                      </a:lnTo>
                      <a:lnTo>
                        <a:pt x="72" y="192"/>
                      </a:lnTo>
                      <a:lnTo>
                        <a:pt x="0" y="247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3" name="Line 31">
                  <a:extLst>
                    <a:ext uri="{FF2B5EF4-FFF2-40B4-BE49-F238E27FC236}">
                      <a16:creationId xmlns:a16="http://schemas.microsoft.com/office/drawing/2014/main" id="{EB053EB2-994B-42FB-2A82-C33AD736A3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17988" y="4592638"/>
                  <a:ext cx="58738" cy="61913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4" name="Freeform 32">
                  <a:extLst>
                    <a:ext uri="{FF2B5EF4-FFF2-40B4-BE49-F238E27FC236}">
                      <a16:creationId xmlns:a16="http://schemas.microsoft.com/office/drawing/2014/main" id="{51FE9D63-57EB-D879-8DD9-634B1BA9A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213" y="4654551"/>
                  <a:ext cx="36513" cy="46038"/>
                </a:xfrm>
                <a:custGeom>
                  <a:avLst/>
                  <a:gdLst>
                    <a:gd name="T0" fmla="*/ 115 w 115"/>
                    <a:gd name="T1" fmla="*/ 0 h 142"/>
                    <a:gd name="T2" fmla="*/ 89 w 115"/>
                    <a:gd name="T3" fmla="*/ 35 h 142"/>
                    <a:gd name="T4" fmla="*/ 61 w 115"/>
                    <a:gd name="T5" fmla="*/ 71 h 142"/>
                    <a:gd name="T6" fmla="*/ 45 w 115"/>
                    <a:gd name="T7" fmla="*/ 89 h 142"/>
                    <a:gd name="T8" fmla="*/ 30 w 115"/>
                    <a:gd name="T9" fmla="*/ 107 h 142"/>
                    <a:gd name="T10" fmla="*/ 14 w 115"/>
                    <a:gd name="T11" fmla="*/ 124 h 142"/>
                    <a:gd name="T12" fmla="*/ 0 w 115"/>
                    <a:gd name="T1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142">
                      <a:moveTo>
                        <a:pt x="115" y="0"/>
                      </a:moveTo>
                      <a:lnTo>
                        <a:pt x="89" y="35"/>
                      </a:lnTo>
                      <a:lnTo>
                        <a:pt x="61" y="71"/>
                      </a:lnTo>
                      <a:lnTo>
                        <a:pt x="45" y="89"/>
                      </a:lnTo>
                      <a:lnTo>
                        <a:pt x="30" y="107"/>
                      </a:lnTo>
                      <a:lnTo>
                        <a:pt x="14" y="124"/>
                      </a:lnTo>
                      <a:lnTo>
                        <a:pt x="0" y="14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5" name="Line 33">
                  <a:extLst>
                    <a:ext uri="{FF2B5EF4-FFF2-40B4-BE49-F238E27FC236}">
                      <a16:creationId xmlns:a16="http://schemas.microsoft.com/office/drawing/2014/main" id="{8C1E708D-B40F-7D2E-D12F-7F7BE970C0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87825" y="4643438"/>
                  <a:ext cx="52388" cy="57150"/>
                </a:xfrm>
                <a:prstGeom prst="line">
                  <a:avLst/>
                </a:pr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6" name="Freeform 34">
                  <a:extLst>
                    <a:ext uri="{FF2B5EF4-FFF2-40B4-BE49-F238E27FC236}">
                      <a16:creationId xmlns:a16="http://schemas.microsoft.com/office/drawing/2014/main" id="{D56599CF-24A8-8353-4EA7-0638ABBFE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1300" y="4859338"/>
                  <a:ext cx="19050" cy="57150"/>
                </a:xfrm>
                <a:custGeom>
                  <a:avLst/>
                  <a:gdLst>
                    <a:gd name="T0" fmla="*/ 61 w 61"/>
                    <a:gd name="T1" fmla="*/ 0 h 182"/>
                    <a:gd name="T2" fmla="*/ 39 w 61"/>
                    <a:gd name="T3" fmla="*/ 44 h 182"/>
                    <a:gd name="T4" fmla="*/ 22 w 61"/>
                    <a:gd name="T5" fmla="*/ 89 h 182"/>
                    <a:gd name="T6" fmla="*/ 9 w 61"/>
                    <a:gd name="T7" fmla="*/ 134 h 182"/>
                    <a:gd name="T8" fmla="*/ 0 w 61"/>
                    <a:gd name="T9" fmla="*/ 18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82">
                      <a:moveTo>
                        <a:pt x="61" y="0"/>
                      </a:moveTo>
                      <a:lnTo>
                        <a:pt x="39" y="44"/>
                      </a:lnTo>
                      <a:lnTo>
                        <a:pt x="22" y="89"/>
                      </a:lnTo>
                      <a:lnTo>
                        <a:pt x="9" y="134"/>
                      </a:lnTo>
                      <a:lnTo>
                        <a:pt x="0" y="182"/>
                      </a:lnTo>
                    </a:path>
                  </a:pathLst>
                </a:custGeom>
                <a:noFill/>
                <a:ln w="19050">
                  <a:solidFill>
                    <a:srgbClr val="FF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7" name="Line 35">
                  <a:extLst>
                    <a:ext uri="{FF2B5EF4-FFF2-40B4-BE49-F238E27FC236}">
                      <a16:creationId xmlns:a16="http://schemas.microsoft.com/office/drawing/2014/main" id="{F599E46B-ED5D-BC21-A623-891B1293F3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46575" y="4148138"/>
                  <a:ext cx="66675" cy="6191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8" name="Freeform 36">
                  <a:extLst>
                    <a:ext uri="{FF2B5EF4-FFF2-40B4-BE49-F238E27FC236}">
                      <a16:creationId xmlns:a16="http://schemas.microsoft.com/office/drawing/2014/main" id="{21CF5745-B24A-22AF-2806-1D4BEB64B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063" y="4284663"/>
                  <a:ext cx="15875" cy="136525"/>
                </a:xfrm>
                <a:custGeom>
                  <a:avLst/>
                  <a:gdLst>
                    <a:gd name="T0" fmla="*/ 2 w 49"/>
                    <a:gd name="T1" fmla="*/ 0 h 430"/>
                    <a:gd name="T2" fmla="*/ 0 w 49"/>
                    <a:gd name="T3" fmla="*/ 101 h 430"/>
                    <a:gd name="T4" fmla="*/ 2 w 49"/>
                    <a:gd name="T5" fmla="*/ 154 h 430"/>
                    <a:gd name="T6" fmla="*/ 8 w 49"/>
                    <a:gd name="T7" fmla="*/ 207 h 430"/>
                    <a:gd name="T8" fmla="*/ 24 w 49"/>
                    <a:gd name="T9" fmla="*/ 315 h 430"/>
                    <a:gd name="T10" fmla="*/ 34 w 49"/>
                    <a:gd name="T11" fmla="*/ 371 h 430"/>
                    <a:gd name="T12" fmla="*/ 49 w 49"/>
                    <a:gd name="T13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430">
                      <a:moveTo>
                        <a:pt x="2" y="0"/>
                      </a:moveTo>
                      <a:lnTo>
                        <a:pt x="0" y="101"/>
                      </a:lnTo>
                      <a:lnTo>
                        <a:pt x="2" y="154"/>
                      </a:lnTo>
                      <a:lnTo>
                        <a:pt x="8" y="207"/>
                      </a:lnTo>
                      <a:lnTo>
                        <a:pt x="24" y="315"/>
                      </a:lnTo>
                      <a:lnTo>
                        <a:pt x="34" y="371"/>
                      </a:lnTo>
                      <a:lnTo>
                        <a:pt x="49" y="43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39" name="Freeform 37">
                  <a:extLst>
                    <a:ext uri="{FF2B5EF4-FFF2-40B4-BE49-F238E27FC236}">
                      <a16:creationId xmlns:a16="http://schemas.microsoft.com/office/drawing/2014/main" id="{3C419565-7075-D208-95BD-B6618606D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063" y="4214813"/>
                  <a:ext cx="11113" cy="69850"/>
                </a:xfrm>
                <a:custGeom>
                  <a:avLst/>
                  <a:gdLst>
                    <a:gd name="T0" fmla="*/ 31 w 31"/>
                    <a:gd name="T1" fmla="*/ 0 h 224"/>
                    <a:gd name="T2" fmla="*/ 18 w 31"/>
                    <a:gd name="T3" fmla="*/ 54 h 224"/>
                    <a:gd name="T4" fmla="*/ 9 w 31"/>
                    <a:gd name="T5" fmla="*/ 110 h 224"/>
                    <a:gd name="T6" fmla="*/ 3 w 31"/>
                    <a:gd name="T7" fmla="*/ 166 h 224"/>
                    <a:gd name="T8" fmla="*/ 0 w 31"/>
                    <a:gd name="T9" fmla="*/ 22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24">
                      <a:moveTo>
                        <a:pt x="31" y="0"/>
                      </a:moveTo>
                      <a:lnTo>
                        <a:pt x="18" y="54"/>
                      </a:lnTo>
                      <a:lnTo>
                        <a:pt x="9" y="110"/>
                      </a:lnTo>
                      <a:lnTo>
                        <a:pt x="3" y="166"/>
                      </a:lnTo>
                      <a:lnTo>
                        <a:pt x="0" y="22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0" name="Line 38">
                  <a:extLst>
                    <a:ext uri="{FF2B5EF4-FFF2-40B4-BE49-F238E27FC236}">
                      <a16:creationId xmlns:a16="http://schemas.microsoft.com/office/drawing/2014/main" id="{313E555E-1F35-E733-7445-E1ED8498A4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10063" y="4284663"/>
                  <a:ext cx="55563" cy="47625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" name="Line 39">
                  <a:extLst>
                    <a:ext uri="{FF2B5EF4-FFF2-40B4-BE49-F238E27FC236}">
                      <a16:creationId xmlns:a16="http://schemas.microsoft.com/office/drawing/2014/main" id="{906C47B9-13EA-C338-1B91-6D58AA50A6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21175" y="4214813"/>
                  <a:ext cx="66675" cy="5715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2" name="Line 40">
                  <a:extLst>
                    <a:ext uri="{FF2B5EF4-FFF2-40B4-BE49-F238E27FC236}">
                      <a16:creationId xmlns:a16="http://schemas.microsoft.com/office/drawing/2014/main" id="{67C8334A-75A5-ADFD-AD6C-BF771DDC4F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381500" y="4094163"/>
                  <a:ext cx="68263" cy="5556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3" name="Freeform 41">
                  <a:extLst>
                    <a:ext uri="{FF2B5EF4-FFF2-40B4-BE49-F238E27FC236}">
                      <a16:creationId xmlns:a16="http://schemas.microsoft.com/office/drawing/2014/main" id="{6F1921B9-FE5C-B751-A83A-976C476C1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1500" y="4049713"/>
                  <a:ext cx="41275" cy="44450"/>
                </a:xfrm>
                <a:custGeom>
                  <a:avLst/>
                  <a:gdLst>
                    <a:gd name="T0" fmla="*/ 134 w 134"/>
                    <a:gd name="T1" fmla="*/ 0 h 141"/>
                    <a:gd name="T2" fmla="*/ 96 w 134"/>
                    <a:gd name="T3" fmla="*/ 33 h 141"/>
                    <a:gd name="T4" fmla="*/ 62 w 134"/>
                    <a:gd name="T5" fmla="*/ 68 h 141"/>
                    <a:gd name="T6" fmla="*/ 29 w 134"/>
                    <a:gd name="T7" fmla="*/ 103 h 141"/>
                    <a:gd name="T8" fmla="*/ 0 w 134"/>
                    <a:gd name="T9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" h="141">
                      <a:moveTo>
                        <a:pt x="134" y="0"/>
                      </a:moveTo>
                      <a:lnTo>
                        <a:pt x="96" y="33"/>
                      </a:lnTo>
                      <a:lnTo>
                        <a:pt x="62" y="68"/>
                      </a:lnTo>
                      <a:lnTo>
                        <a:pt x="29" y="103"/>
                      </a:lnTo>
                      <a:lnTo>
                        <a:pt x="0" y="141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4" name="Freeform 42">
                  <a:extLst>
                    <a:ext uri="{FF2B5EF4-FFF2-40B4-BE49-F238E27FC236}">
                      <a16:creationId xmlns:a16="http://schemas.microsoft.com/office/drawing/2014/main" id="{FFE99697-2025-6EA0-B6C8-BD3046F10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575" y="4094163"/>
                  <a:ext cx="34925" cy="53975"/>
                </a:xfrm>
                <a:custGeom>
                  <a:avLst/>
                  <a:gdLst>
                    <a:gd name="T0" fmla="*/ 109 w 109"/>
                    <a:gd name="T1" fmla="*/ 0 h 168"/>
                    <a:gd name="T2" fmla="*/ 76 w 109"/>
                    <a:gd name="T3" fmla="*/ 39 h 168"/>
                    <a:gd name="T4" fmla="*/ 48 w 109"/>
                    <a:gd name="T5" fmla="*/ 80 h 168"/>
                    <a:gd name="T6" fmla="*/ 23 w 109"/>
                    <a:gd name="T7" fmla="*/ 123 h 168"/>
                    <a:gd name="T8" fmla="*/ 0 w 109"/>
                    <a:gd name="T9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168">
                      <a:moveTo>
                        <a:pt x="109" y="0"/>
                      </a:moveTo>
                      <a:lnTo>
                        <a:pt x="76" y="39"/>
                      </a:lnTo>
                      <a:lnTo>
                        <a:pt x="48" y="80"/>
                      </a:lnTo>
                      <a:lnTo>
                        <a:pt x="23" y="123"/>
                      </a:lnTo>
                      <a:lnTo>
                        <a:pt x="0" y="168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5" name="Line 43">
                  <a:extLst>
                    <a:ext uri="{FF2B5EF4-FFF2-40B4-BE49-F238E27FC236}">
                      <a16:creationId xmlns:a16="http://schemas.microsoft.com/office/drawing/2014/main" id="{F8840483-D3E2-4B3D-EC06-0688F9FA03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422775" y="4049713"/>
                  <a:ext cx="34925" cy="30163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6" name="Freeform 44">
                  <a:extLst>
                    <a:ext uri="{FF2B5EF4-FFF2-40B4-BE49-F238E27FC236}">
                      <a16:creationId xmlns:a16="http://schemas.microsoft.com/office/drawing/2014/main" id="{C7C2F81F-35F2-A8D3-070B-B2D29140C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2775" y="4016376"/>
                  <a:ext cx="41275" cy="33338"/>
                </a:xfrm>
                <a:custGeom>
                  <a:avLst/>
                  <a:gdLst>
                    <a:gd name="T0" fmla="*/ 130 w 130"/>
                    <a:gd name="T1" fmla="*/ 0 h 105"/>
                    <a:gd name="T2" fmla="*/ 62 w 130"/>
                    <a:gd name="T3" fmla="*/ 50 h 105"/>
                    <a:gd name="T4" fmla="*/ 0 w 130"/>
                    <a:gd name="T5" fmla="*/ 10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0" h="105">
                      <a:moveTo>
                        <a:pt x="130" y="0"/>
                      </a:moveTo>
                      <a:lnTo>
                        <a:pt x="62" y="50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7" name="Freeform 45">
                  <a:extLst>
                    <a:ext uri="{FF2B5EF4-FFF2-40B4-BE49-F238E27FC236}">
                      <a16:creationId xmlns:a16="http://schemas.microsoft.com/office/drawing/2014/main" id="{15ACEC44-3BDB-C55E-D7C2-4DAD12D91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175" y="4148138"/>
                  <a:ext cx="25400" cy="66675"/>
                </a:xfrm>
                <a:custGeom>
                  <a:avLst/>
                  <a:gdLst>
                    <a:gd name="T0" fmla="*/ 81 w 81"/>
                    <a:gd name="T1" fmla="*/ 0 h 210"/>
                    <a:gd name="T2" fmla="*/ 55 w 81"/>
                    <a:gd name="T3" fmla="*/ 50 h 210"/>
                    <a:gd name="T4" fmla="*/ 33 w 81"/>
                    <a:gd name="T5" fmla="*/ 102 h 210"/>
                    <a:gd name="T6" fmla="*/ 15 w 81"/>
                    <a:gd name="T7" fmla="*/ 154 h 210"/>
                    <a:gd name="T8" fmla="*/ 0 w 81"/>
                    <a:gd name="T9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10">
                      <a:moveTo>
                        <a:pt x="81" y="0"/>
                      </a:moveTo>
                      <a:lnTo>
                        <a:pt x="55" y="50"/>
                      </a:lnTo>
                      <a:lnTo>
                        <a:pt x="33" y="102"/>
                      </a:lnTo>
                      <a:lnTo>
                        <a:pt x="15" y="154"/>
                      </a:lnTo>
                      <a:lnTo>
                        <a:pt x="0" y="21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BB9B2542-EC86-D6CF-B082-5874D06FC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938" y="4125913"/>
                <a:ext cx="184150" cy="188913"/>
              </a:xfrm>
              <a:custGeom>
                <a:avLst/>
                <a:gdLst>
                  <a:gd name="T0" fmla="*/ 567 w 578"/>
                  <a:gd name="T1" fmla="*/ 147 h 596"/>
                  <a:gd name="T2" fmla="*/ 578 w 578"/>
                  <a:gd name="T3" fmla="*/ 113 h 596"/>
                  <a:gd name="T4" fmla="*/ 573 w 578"/>
                  <a:gd name="T5" fmla="*/ 81 h 596"/>
                  <a:gd name="T6" fmla="*/ 554 w 578"/>
                  <a:gd name="T7" fmla="*/ 52 h 596"/>
                  <a:gd name="T8" fmla="*/ 526 w 578"/>
                  <a:gd name="T9" fmla="*/ 30 h 596"/>
                  <a:gd name="T10" fmla="*/ 498 w 578"/>
                  <a:gd name="T11" fmla="*/ 16 h 596"/>
                  <a:gd name="T12" fmla="*/ 455 w 578"/>
                  <a:gd name="T13" fmla="*/ 5 h 596"/>
                  <a:gd name="T14" fmla="*/ 397 w 578"/>
                  <a:gd name="T15" fmla="*/ 0 h 596"/>
                  <a:gd name="T16" fmla="*/ 311 w 578"/>
                  <a:gd name="T17" fmla="*/ 2 h 596"/>
                  <a:gd name="T18" fmla="*/ 224 w 578"/>
                  <a:gd name="T19" fmla="*/ 17 h 596"/>
                  <a:gd name="T20" fmla="*/ 170 w 578"/>
                  <a:gd name="T21" fmla="*/ 36 h 596"/>
                  <a:gd name="T22" fmla="*/ 121 w 578"/>
                  <a:gd name="T23" fmla="*/ 63 h 596"/>
                  <a:gd name="T24" fmla="*/ 79 w 578"/>
                  <a:gd name="T25" fmla="*/ 102 h 596"/>
                  <a:gd name="T26" fmla="*/ 39 w 578"/>
                  <a:gd name="T27" fmla="*/ 154 h 596"/>
                  <a:gd name="T28" fmla="*/ 11 w 578"/>
                  <a:gd name="T29" fmla="*/ 218 h 596"/>
                  <a:gd name="T30" fmla="*/ 0 w 578"/>
                  <a:gd name="T31" fmla="*/ 304 h 596"/>
                  <a:gd name="T32" fmla="*/ 8 w 578"/>
                  <a:gd name="T33" fmla="*/ 409 h 596"/>
                  <a:gd name="T34" fmla="*/ 25 w 578"/>
                  <a:gd name="T35" fmla="*/ 481 h 596"/>
                  <a:gd name="T36" fmla="*/ 41 w 578"/>
                  <a:gd name="T37" fmla="*/ 515 h 596"/>
                  <a:gd name="T38" fmla="*/ 63 w 578"/>
                  <a:gd name="T39" fmla="*/ 545 h 596"/>
                  <a:gd name="T40" fmla="*/ 90 w 578"/>
                  <a:gd name="T41" fmla="*/ 572 h 596"/>
                  <a:gd name="T42" fmla="*/ 119 w 578"/>
                  <a:gd name="T43" fmla="*/ 593 h 596"/>
                  <a:gd name="T44" fmla="*/ 148 w 578"/>
                  <a:gd name="T45" fmla="*/ 596 h 596"/>
                  <a:gd name="T46" fmla="*/ 170 w 578"/>
                  <a:gd name="T47" fmla="*/ 577 h 596"/>
                  <a:gd name="T48" fmla="*/ 180 w 578"/>
                  <a:gd name="T49" fmla="*/ 543 h 596"/>
                  <a:gd name="T50" fmla="*/ 180 w 578"/>
                  <a:gd name="T51" fmla="*/ 516 h 596"/>
                  <a:gd name="T52" fmla="*/ 177 w 578"/>
                  <a:gd name="T53" fmla="*/ 490 h 596"/>
                  <a:gd name="T54" fmla="*/ 166 w 578"/>
                  <a:gd name="T55" fmla="*/ 456 h 596"/>
                  <a:gd name="T56" fmla="*/ 148 w 578"/>
                  <a:gd name="T57" fmla="*/ 400 h 596"/>
                  <a:gd name="T58" fmla="*/ 146 w 578"/>
                  <a:gd name="T59" fmla="*/ 348 h 596"/>
                  <a:gd name="T60" fmla="*/ 159 w 578"/>
                  <a:gd name="T61" fmla="*/ 299 h 596"/>
                  <a:gd name="T62" fmla="*/ 188 w 578"/>
                  <a:gd name="T63" fmla="*/ 255 h 596"/>
                  <a:gd name="T64" fmla="*/ 203 w 578"/>
                  <a:gd name="T65" fmla="*/ 241 h 596"/>
                  <a:gd name="T66" fmla="*/ 225 w 578"/>
                  <a:gd name="T67" fmla="*/ 231 h 596"/>
                  <a:gd name="T68" fmla="*/ 441 w 578"/>
                  <a:gd name="T69" fmla="*/ 224 h 596"/>
                  <a:gd name="T70" fmla="*/ 475 w 578"/>
                  <a:gd name="T71" fmla="*/ 220 h 596"/>
                  <a:gd name="T72" fmla="*/ 498 w 578"/>
                  <a:gd name="T73" fmla="*/ 212 h 596"/>
                  <a:gd name="T74" fmla="*/ 513 w 578"/>
                  <a:gd name="T75" fmla="*/ 204 h 596"/>
                  <a:gd name="T76" fmla="*/ 534 w 578"/>
                  <a:gd name="T77" fmla="*/ 191 h 596"/>
                  <a:gd name="T78" fmla="*/ 557 w 578"/>
                  <a:gd name="T79" fmla="*/ 165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8" h="596">
                    <a:moveTo>
                      <a:pt x="557" y="165"/>
                    </a:moveTo>
                    <a:lnTo>
                      <a:pt x="567" y="147"/>
                    </a:lnTo>
                    <a:lnTo>
                      <a:pt x="574" y="130"/>
                    </a:lnTo>
                    <a:lnTo>
                      <a:pt x="578" y="113"/>
                    </a:lnTo>
                    <a:lnTo>
                      <a:pt x="578" y="97"/>
                    </a:lnTo>
                    <a:lnTo>
                      <a:pt x="573" y="81"/>
                    </a:lnTo>
                    <a:lnTo>
                      <a:pt x="565" y="67"/>
                    </a:lnTo>
                    <a:lnTo>
                      <a:pt x="554" y="52"/>
                    </a:lnTo>
                    <a:lnTo>
                      <a:pt x="540" y="40"/>
                    </a:lnTo>
                    <a:lnTo>
                      <a:pt x="526" y="30"/>
                    </a:lnTo>
                    <a:lnTo>
                      <a:pt x="513" y="23"/>
                    </a:lnTo>
                    <a:lnTo>
                      <a:pt x="498" y="16"/>
                    </a:lnTo>
                    <a:lnTo>
                      <a:pt x="484" y="11"/>
                    </a:lnTo>
                    <a:lnTo>
                      <a:pt x="455" y="5"/>
                    </a:lnTo>
                    <a:lnTo>
                      <a:pt x="427" y="2"/>
                    </a:lnTo>
                    <a:lnTo>
                      <a:pt x="397" y="0"/>
                    </a:lnTo>
                    <a:lnTo>
                      <a:pt x="370" y="0"/>
                    </a:lnTo>
                    <a:lnTo>
                      <a:pt x="311" y="2"/>
                    </a:lnTo>
                    <a:lnTo>
                      <a:pt x="253" y="12"/>
                    </a:lnTo>
                    <a:lnTo>
                      <a:pt x="224" y="17"/>
                    </a:lnTo>
                    <a:lnTo>
                      <a:pt x="197" y="25"/>
                    </a:lnTo>
                    <a:lnTo>
                      <a:pt x="170" y="36"/>
                    </a:lnTo>
                    <a:lnTo>
                      <a:pt x="146" y="50"/>
                    </a:lnTo>
                    <a:lnTo>
                      <a:pt x="121" y="63"/>
                    </a:lnTo>
                    <a:lnTo>
                      <a:pt x="99" y="81"/>
                    </a:lnTo>
                    <a:lnTo>
                      <a:pt x="79" y="102"/>
                    </a:lnTo>
                    <a:lnTo>
                      <a:pt x="60" y="125"/>
                    </a:lnTo>
                    <a:lnTo>
                      <a:pt x="39" y="154"/>
                    </a:lnTo>
                    <a:lnTo>
                      <a:pt x="23" y="186"/>
                    </a:lnTo>
                    <a:lnTo>
                      <a:pt x="11" y="218"/>
                    </a:lnTo>
                    <a:lnTo>
                      <a:pt x="5" y="253"/>
                    </a:lnTo>
                    <a:lnTo>
                      <a:pt x="0" y="304"/>
                    </a:lnTo>
                    <a:lnTo>
                      <a:pt x="1" y="358"/>
                    </a:lnTo>
                    <a:lnTo>
                      <a:pt x="8" y="409"/>
                    </a:lnTo>
                    <a:lnTo>
                      <a:pt x="20" y="462"/>
                    </a:lnTo>
                    <a:lnTo>
                      <a:pt x="25" y="481"/>
                    </a:lnTo>
                    <a:lnTo>
                      <a:pt x="32" y="499"/>
                    </a:lnTo>
                    <a:lnTo>
                      <a:pt x="41" y="515"/>
                    </a:lnTo>
                    <a:lnTo>
                      <a:pt x="52" y="532"/>
                    </a:lnTo>
                    <a:lnTo>
                      <a:pt x="63" y="545"/>
                    </a:lnTo>
                    <a:lnTo>
                      <a:pt x="76" y="560"/>
                    </a:lnTo>
                    <a:lnTo>
                      <a:pt x="90" y="572"/>
                    </a:lnTo>
                    <a:lnTo>
                      <a:pt x="105" y="585"/>
                    </a:lnTo>
                    <a:lnTo>
                      <a:pt x="119" y="593"/>
                    </a:lnTo>
                    <a:lnTo>
                      <a:pt x="133" y="596"/>
                    </a:lnTo>
                    <a:lnTo>
                      <a:pt x="148" y="596"/>
                    </a:lnTo>
                    <a:lnTo>
                      <a:pt x="164" y="594"/>
                    </a:lnTo>
                    <a:lnTo>
                      <a:pt x="170" y="577"/>
                    </a:lnTo>
                    <a:lnTo>
                      <a:pt x="176" y="560"/>
                    </a:lnTo>
                    <a:lnTo>
                      <a:pt x="180" y="543"/>
                    </a:lnTo>
                    <a:lnTo>
                      <a:pt x="181" y="526"/>
                    </a:lnTo>
                    <a:lnTo>
                      <a:pt x="180" y="516"/>
                    </a:lnTo>
                    <a:lnTo>
                      <a:pt x="180" y="507"/>
                    </a:lnTo>
                    <a:lnTo>
                      <a:pt x="177" y="490"/>
                    </a:lnTo>
                    <a:lnTo>
                      <a:pt x="172" y="473"/>
                    </a:lnTo>
                    <a:lnTo>
                      <a:pt x="166" y="456"/>
                    </a:lnTo>
                    <a:lnTo>
                      <a:pt x="154" y="427"/>
                    </a:lnTo>
                    <a:lnTo>
                      <a:pt x="148" y="400"/>
                    </a:lnTo>
                    <a:lnTo>
                      <a:pt x="144" y="374"/>
                    </a:lnTo>
                    <a:lnTo>
                      <a:pt x="146" y="348"/>
                    </a:lnTo>
                    <a:lnTo>
                      <a:pt x="149" y="322"/>
                    </a:lnTo>
                    <a:lnTo>
                      <a:pt x="159" y="299"/>
                    </a:lnTo>
                    <a:lnTo>
                      <a:pt x="171" y="276"/>
                    </a:lnTo>
                    <a:lnTo>
                      <a:pt x="188" y="255"/>
                    </a:lnTo>
                    <a:lnTo>
                      <a:pt x="194" y="247"/>
                    </a:lnTo>
                    <a:lnTo>
                      <a:pt x="203" y="241"/>
                    </a:lnTo>
                    <a:lnTo>
                      <a:pt x="213" y="235"/>
                    </a:lnTo>
                    <a:lnTo>
                      <a:pt x="225" y="231"/>
                    </a:lnTo>
                    <a:lnTo>
                      <a:pt x="332" y="225"/>
                    </a:lnTo>
                    <a:lnTo>
                      <a:pt x="441" y="224"/>
                    </a:lnTo>
                    <a:lnTo>
                      <a:pt x="458" y="223"/>
                    </a:lnTo>
                    <a:lnTo>
                      <a:pt x="475" y="220"/>
                    </a:lnTo>
                    <a:lnTo>
                      <a:pt x="491" y="215"/>
                    </a:lnTo>
                    <a:lnTo>
                      <a:pt x="498" y="212"/>
                    </a:lnTo>
                    <a:lnTo>
                      <a:pt x="507" y="209"/>
                    </a:lnTo>
                    <a:lnTo>
                      <a:pt x="513" y="204"/>
                    </a:lnTo>
                    <a:lnTo>
                      <a:pt x="520" y="201"/>
                    </a:lnTo>
                    <a:lnTo>
                      <a:pt x="534" y="191"/>
                    </a:lnTo>
                    <a:lnTo>
                      <a:pt x="545" y="179"/>
                    </a:lnTo>
                    <a:lnTo>
                      <a:pt x="557" y="1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65CB7198-49B9-40E0-3AEA-491D2EBB6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775" y="4357688"/>
                <a:ext cx="215900" cy="125413"/>
              </a:xfrm>
              <a:custGeom>
                <a:avLst/>
                <a:gdLst>
                  <a:gd name="T0" fmla="*/ 89 w 679"/>
                  <a:gd name="T1" fmla="*/ 11 h 392"/>
                  <a:gd name="T2" fmla="*/ 71 w 679"/>
                  <a:gd name="T3" fmla="*/ 3 h 392"/>
                  <a:gd name="T4" fmla="*/ 50 w 679"/>
                  <a:gd name="T5" fmla="*/ 0 h 392"/>
                  <a:gd name="T6" fmla="*/ 29 w 679"/>
                  <a:gd name="T7" fmla="*/ 6 h 392"/>
                  <a:gd name="T8" fmla="*/ 4 w 679"/>
                  <a:gd name="T9" fmla="*/ 57 h 392"/>
                  <a:gd name="T10" fmla="*/ 6 w 679"/>
                  <a:gd name="T11" fmla="*/ 116 h 392"/>
                  <a:gd name="T12" fmla="*/ 27 w 679"/>
                  <a:gd name="T13" fmla="*/ 173 h 392"/>
                  <a:gd name="T14" fmla="*/ 57 w 679"/>
                  <a:gd name="T15" fmla="*/ 224 h 392"/>
                  <a:gd name="T16" fmla="*/ 95 w 679"/>
                  <a:gd name="T17" fmla="*/ 268 h 392"/>
                  <a:gd name="T18" fmla="*/ 142 w 679"/>
                  <a:gd name="T19" fmla="*/ 306 h 392"/>
                  <a:gd name="T20" fmla="*/ 192 w 679"/>
                  <a:gd name="T21" fmla="*/ 334 h 392"/>
                  <a:gd name="T22" fmla="*/ 301 w 679"/>
                  <a:gd name="T23" fmla="*/ 375 h 392"/>
                  <a:gd name="T24" fmla="*/ 360 w 679"/>
                  <a:gd name="T25" fmla="*/ 388 h 392"/>
                  <a:gd name="T26" fmla="*/ 414 w 679"/>
                  <a:gd name="T27" fmla="*/ 392 h 392"/>
                  <a:gd name="T28" fmla="*/ 467 w 679"/>
                  <a:gd name="T29" fmla="*/ 388 h 392"/>
                  <a:gd name="T30" fmla="*/ 493 w 679"/>
                  <a:gd name="T31" fmla="*/ 382 h 392"/>
                  <a:gd name="T32" fmla="*/ 532 w 679"/>
                  <a:gd name="T33" fmla="*/ 369 h 392"/>
                  <a:gd name="T34" fmla="*/ 572 w 679"/>
                  <a:gd name="T35" fmla="*/ 353 h 392"/>
                  <a:gd name="T36" fmla="*/ 607 w 679"/>
                  <a:gd name="T37" fmla="*/ 329 h 392"/>
                  <a:gd name="T38" fmla="*/ 636 w 679"/>
                  <a:gd name="T39" fmla="*/ 300 h 392"/>
                  <a:gd name="T40" fmla="*/ 657 w 679"/>
                  <a:gd name="T41" fmla="*/ 264 h 392"/>
                  <a:gd name="T42" fmla="*/ 673 w 679"/>
                  <a:gd name="T43" fmla="*/ 225 h 392"/>
                  <a:gd name="T44" fmla="*/ 678 w 679"/>
                  <a:gd name="T45" fmla="*/ 191 h 392"/>
                  <a:gd name="T46" fmla="*/ 679 w 679"/>
                  <a:gd name="T47" fmla="*/ 162 h 392"/>
                  <a:gd name="T48" fmla="*/ 673 w 679"/>
                  <a:gd name="T49" fmla="*/ 135 h 392"/>
                  <a:gd name="T50" fmla="*/ 662 w 679"/>
                  <a:gd name="T51" fmla="*/ 113 h 392"/>
                  <a:gd name="T52" fmla="*/ 644 w 679"/>
                  <a:gd name="T53" fmla="*/ 94 h 392"/>
                  <a:gd name="T54" fmla="*/ 593 w 679"/>
                  <a:gd name="T55" fmla="*/ 65 h 392"/>
                  <a:gd name="T56" fmla="*/ 546 w 679"/>
                  <a:gd name="T57" fmla="*/ 57 h 392"/>
                  <a:gd name="T58" fmla="*/ 527 w 679"/>
                  <a:gd name="T59" fmla="*/ 67 h 392"/>
                  <a:gd name="T60" fmla="*/ 510 w 679"/>
                  <a:gd name="T61" fmla="*/ 85 h 392"/>
                  <a:gd name="T62" fmla="*/ 498 w 679"/>
                  <a:gd name="T63" fmla="*/ 115 h 392"/>
                  <a:gd name="T64" fmla="*/ 490 w 679"/>
                  <a:gd name="T65" fmla="*/ 140 h 392"/>
                  <a:gd name="T66" fmla="*/ 483 w 679"/>
                  <a:gd name="T67" fmla="*/ 165 h 392"/>
                  <a:gd name="T68" fmla="*/ 470 w 679"/>
                  <a:gd name="T69" fmla="*/ 190 h 392"/>
                  <a:gd name="T70" fmla="*/ 461 w 679"/>
                  <a:gd name="T71" fmla="*/ 199 h 392"/>
                  <a:gd name="T72" fmla="*/ 444 w 679"/>
                  <a:gd name="T73" fmla="*/ 213 h 392"/>
                  <a:gd name="T74" fmla="*/ 414 w 679"/>
                  <a:gd name="T75" fmla="*/ 222 h 392"/>
                  <a:gd name="T76" fmla="*/ 378 w 679"/>
                  <a:gd name="T77" fmla="*/ 228 h 392"/>
                  <a:gd name="T78" fmla="*/ 360 w 679"/>
                  <a:gd name="T79" fmla="*/ 228 h 392"/>
                  <a:gd name="T80" fmla="*/ 348 w 679"/>
                  <a:gd name="T81" fmla="*/ 225 h 392"/>
                  <a:gd name="T82" fmla="*/ 337 w 679"/>
                  <a:gd name="T83" fmla="*/ 222 h 392"/>
                  <a:gd name="T84" fmla="*/ 314 w 679"/>
                  <a:gd name="T85" fmla="*/ 211 h 392"/>
                  <a:gd name="T86" fmla="*/ 286 w 679"/>
                  <a:gd name="T87" fmla="*/ 195 h 392"/>
                  <a:gd name="T88" fmla="*/ 254 w 679"/>
                  <a:gd name="T89" fmla="*/ 174 h 392"/>
                  <a:gd name="T90" fmla="*/ 213 w 679"/>
                  <a:gd name="T91" fmla="*/ 141 h 392"/>
                  <a:gd name="T92" fmla="*/ 189 w 679"/>
                  <a:gd name="T93" fmla="*/ 118 h 392"/>
                  <a:gd name="T94" fmla="*/ 152 w 679"/>
                  <a:gd name="T95" fmla="*/ 73 h 392"/>
                  <a:gd name="T96" fmla="*/ 121 w 679"/>
                  <a:gd name="T97" fmla="*/ 3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" h="392">
                    <a:moveTo>
                      <a:pt x="108" y="27"/>
                    </a:moveTo>
                    <a:lnTo>
                      <a:pt x="89" y="11"/>
                    </a:lnTo>
                    <a:lnTo>
                      <a:pt x="79" y="5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12" y="31"/>
                    </a:lnTo>
                    <a:lnTo>
                      <a:pt x="4" y="57"/>
                    </a:lnTo>
                    <a:lnTo>
                      <a:pt x="0" y="85"/>
                    </a:lnTo>
                    <a:lnTo>
                      <a:pt x="6" y="116"/>
                    </a:lnTo>
                    <a:lnTo>
                      <a:pt x="15" y="145"/>
                    </a:lnTo>
                    <a:lnTo>
                      <a:pt x="27" y="173"/>
                    </a:lnTo>
                    <a:lnTo>
                      <a:pt x="40" y="199"/>
                    </a:lnTo>
                    <a:lnTo>
                      <a:pt x="57" y="224"/>
                    </a:lnTo>
                    <a:lnTo>
                      <a:pt x="74" y="246"/>
                    </a:lnTo>
                    <a:lnTo>
                      <a:pt x="95" y="268"/>
                    </a:lnTo>
                    <a:lnTo>
                      <a:pt x="117" y="287"/>
                    </a:lnTo>
                    <a:lnTo>
                      <a:pt x="142" y="306"/>
                    </a:lnTo>
                    <a:lnTo>
                      <a:pt x="167" y="320"/>
                    </a:lnTo>
                    <a:lnTo>
                      <a:pt x="192" y="334"/>
                    </a:lnTo>
                    <a:lnTo>
                      <a:pt x="246" y="358"/>
                    </a:lnTo>
                    <a:lnTo>
                      <a:pt x="301" y="375"/>
                    </a:lnTo>
                    <a:lnTo>
                      <a:pt x="330" y="382"/>
                    </a:lnTo>
                    <a:lnTo>
                      <a:pt x="360" y="388"/>
                    </a:lnTo>
                    <a:lnTo>
                      <a:pt x="387" y="391"/>
                    </a:lnTo>
                    <a:lnTo>
                      <a:pt x="414" y="392"/>
                    </a:lnTo>
                    <a:lnTo>
                      <a:pt x="441" y="391"/>
                    </a:lnTo>
                    <a:lnTo>
                      <a:pt x="467" y="388"/>
                    </a:lnTo>
                    <a:lnTo>
                      <a:pt x="479" y="385"/>
                    </a:lnTo>
                    <a:lnTo>
                      <a:pt x="493" y="382"/>
                    </a:lnTo>
                    <a:lnTo>
                      <a:pt x="520" y="375"/>
                    </a:lnTo>
                    <a:lnTo>
                      <a:pt x="532" y="369"/>
                    </a:lnTo>
                    <a:lnTo>
                      <a:pt x="545" y="364"/>
                    </a:lnTo>
                    <a:lnTo>
                      <a:pt x="572" y="353"/>
                    </a:lnTo>
                    <a:lnTo>
                      <a:pt x="590" y="341"/>
                    </a:lnTo>
                    <a:lnTo>
                      <a:pt x="607" y="329"/>
                    </a:lnTo>
                    <a:lnTo>
                      <a:pt x="622" y="314"/>
                    </a:lnTo>
                    <a:lnTo>
                      <a:pt x="636" y="300"/>
                    </a:lnTo>
                    <a:lnTo>
                      <a:pt x="647" y="283"/>
                    </a:lnTo>
                    <a:lnTo>
                      <a:pt x="657" y="264"/>
                    </a:lnTo>
                    <a:lnTo>
                      <a:pt x="666" y="245"/>
                    </a:lnTo>
                    <a:lnTo>
                      <a:pt x="673" y="225"/>
                    </a:lnTo>
                    <a:lnTo>
                      <a:pt x="675" y="207"/>
                    </a:lnTo>
                    <a:lnTo>
                      <a:pt x="678" y="191"/>
                    </a:lnTo>
                    <a:lnTo>
                      <a:pt x="679" y="176"/>
                    </a:lnTo>
                    <a:lnTo>
                      <a:pt x="679" y="162"/>
                    </a:lnTo>
                    <a:lnTo>
                      <a:pt x="677" y="148"/>
                    </a:lnTo>
                    <a:lnTo>
                      <a:pt x="673" y="135"/>
                    </a:lnTo>
                    <a:lnTo>
                      <a:pt x="668" y="123"/>
                    </a:lnTo>
                    <a:lnTo>
                      <a:pt x="662" y="113"/>
                    </a:lnTo>
                    <a:lnTo>
                      <a:pt x="653" y="103"/>
                    </a:lnTo>
                    <a:lnTo>
                      <a:pt x="644" y="94"/>
                    </a:lnTo>
                    <a:lnTo>
                      <a:pt x="622" y="78"/>
                    </a:lnTo>
                    <a:lnTo>
                      <a:pt x="593" y="65"/>
                    </a:lnTo>
                    <a:lnTo>
                      <a:pt x="559" y="56"/>
                    </a:lnTo>
                    <a:lnTo>
                      <a:pt x="546" y="57"/>
                    </a:lnTo>
                    <a:lnTo>
                      <a:pt x="537" y="61"/>
                    </a:lnTo>
                    <a:lnTo>
                      <a:pt x="527" y="67"/>
                    </a:lnTo>
                    <a:lnTo>
                      <a:pt x="518" y="76"/>
                    </a:lnTo>
                    <a:lnTo>
                      <a:pt x="510" y="85"/>
                    </a:lnTo>
                    <a:lnTo>
                      <a:pt x="504" y="99"/>
                    </a:lnTo>
                    <a:lnTo>
                      <a:pt x="498" y="115"/>
                    </a:lnTo>
                    <a:lnTo>
                      <a:pt x="494" y="133"/>
                    </a:lnTo>
                    <a:lnTo>
                      <a:pt x="490" y="140"/>
                    </a:lnTo>
                    <a:lnTo>
                      <a:pt x="488" y="149"/>
                    </a:lnTo>
                    <a:lnTo>
                      <a:pt x="483" y="165"/>
                    </a:lnTo>
                    <a:lnTo>
                      <a:pt x="476" y="178"/>
                    </a:lnTo>
                    <a:lnTo>
                      <a:pt x="470" y="190"/>
                    </a:lnTo>
                    <a:lnTo>
                      <a:pt x="465" y="194"/>
                    </a:lnTo>
                    <a:lnTo>
                      <a:pt x="461" y="199"/>
                    </a:lnTo>
                    <a:lnTo>
                      <a:pt x="454" y="207"/>
                    </a:lnTo>
                    <a:lnTo>
                      <a:pt x="444" y="213"/>
                    </a:lnTo>
                    <a:lnTo>
                      <a:pt x="436" y="218"/>
                    </a:lnTo>
                    <a:lnTo>
                      <a:pt x="414" y="222"/>
                    </a:lnTo>
                    <a:lnTo>
                      <a:pt x="396" y="225"/>
                    </a:lnTo>
                    <a:lnTo>
                      <a:pt x="378" y="228"/>
                    </a:lnTo>
                    <a:lnTo>
                      <a:pt x="365" y="229"/>
                    </a:lnTo>
                    <a:lnTo>
                      <a:pt x="360" y="228"/>
                    </a:lnTo>
                    <a:lnTo>
                      <a:pt x="357" y="228"/>
                    </a:lnTo>
                    <a:lnTo>
                      <a:pt x="348" y="225"/>
                    </a:lnTo>
                    <a:lnTo>
                      <a:pt x="342" y="223"/>
                    </a:lnTo>
                    <a:lnTo>
                      <a:pt x="337" y="222"/>
                    </a:lnTo>
                    <a:lnTo>
                      <a:pt x="327" y="218"/>
                    </a:lnTo>
                    <a:lnTo>
                      <a:pt x="314" y="211"/>
                    </a:lnTo>
                    <a:lnTo>
                      <a:pt x="301" y="204"/>
                    </a:lnTo>
                    <a:lnTo>
                      <a:pt x="286" y="195"/>
                    </a:lnTo>
                    <a:lnTo>
                      <a:pt x="271" y="186"/>
                    </a:lnTo>
                    <a:lnTo>
                      <a:pt x="254" y="174"/>
                    </a:lnTo>
                    <a:lnTo>
                      <a:pt x="240" y="163"/>
                    </a:lnTo>
                    <a:lnTo>
                      <a:pt x="213" y="141"/>
                    </a:lnTo>
                    <a:lnTo>
                      <a:pt x="200" y="129"/>
                    </a:lnTo>
                    <a:lnTo>
                      <a:pt x="189" y="118"/>
                    </a:lnTo>
                    <a:lnTo>
                      <a:pt x="170" y="96"/>
                    </a:lnTo>
                    <a:lnTo>
                      <a:pt x="152" y="73"/>
                    </a:lnTo>
                    <a:lnTo>
                      <a:pt x="136" y="55"/>
                    </a:lnTo>
                    <a:lnTo>
                      <a:pt x="121" y="3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EF63C2B3-AB5B-7DAC-A6CA-E5B63D65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750" y="4618038"/>
                <a:ext cx="163513" cy="231775"/>
              </a:xfrm>
              <a:custGeom>
                <a:avLst/>
                <a:gdLst>
                  <a:gd name="T0" fmla="*/ 189 w 514"/>
                  <a:gd name="T1" fmla="*/ 12 h 728"/>
                  <a:gd name="T2" fmla="*/ 147 w 514"/>
                  <a:gd name="T3" fmla="*/ 5 h 728"/>
                  <a:gd name="T4" fmla="*/ 59 w 514"/>
                  <a:gd name="T5" fmla="*/ 0 h 728"/>
                  <a:gd name="T6" fmla="*/ 25 w 514"/>
                  <a:gd name="T7" fmla="*/ 25 h 728"/>
                  <a:gd name="T8" fmla="*/ 6 w 514"/>
                  <a:gd name="T9" fmla="*/ 56 h 728"/>
                  <a:gd name="T10" fmla="*/ 0 w 514"/>
                  <a:gd name="T11" fmla="*/ 93 h 728"/>
                  <a:gd name="T12" fmla="*/ 8 w 514"/>
                  <a:gd name="T13" fmla="*/ 137 h 728"/>
                  <a:gd name="T14" fmla="*/ 26 w 514"/>
                  <a:gd name="T15" fmla="*/ 174 h 728"/>
                  <a:gd name="T16" fmla="*/ 46 w 514"/>
                  <a:gd name="T17" fmla="*/ 194 h 728"/>
                  <a:gd name="T18" fmla="*/ 70 w 514"/>
                  <a:gd name="T19" fmla="*/ 210 h 728"/>
                  <a:gd name="T20" fmla="*/ 130 w 514"/>
                  <a:gd name="T21" fmla="*/ 235 h 728"/>
                  <a:gd name="T22" fmla="*/ 214 w 514"/>
                  <a:gd name="T23" fmla="*/ 284 h 728"/>
                  <a:gd name="T24" fmla="*/ 254 w 514"/>
                  <a:gd name="T25" fmla="*/ 313 h 728"/>
                  <a:gd name="T26" fmla="*/ 270 w 514"/>
                  <a:gd name="T27" fmla="*/ 334 h 728"/>
                  <a:gd name="T28" fmla="*/ 276 w 514"/>
                  <a:gd name="T29" fmla="*/ 364 h 728"/>
                  <a:gd name="T30" fmla="*/ 272 w 514"/>
                  <a:gd name="T31" fmla="*/ 626 h 728"/>
                  <a:gd name="T32" fmla="*/ 272 w 514"/>
                  <a:gd name="T33" fmla="*/ 648 h 728"/>
                  <a:gd name="T34" fmla="*/ 279 w 514"/>
                  <a:gd name="T35" fmla="*/ 668 h 728"/>
                  <a:gd name="T36" fmla="*/ 289 w 514"/>
                  <a:gd name="T37" fmla="*/ 684 h 728"/>
                  <a:gd name="T38" fmla="*/ 327 w 514"/>
                  <a:gd name="T39" fmla="*/ 712 h 728"/>
                  <a:gd name="T40" fmla="*/ 358 w 514"/>
                  <a:gd name="T41" fmla="*/ 724 h 728"/>
                  <a:gd name="T42" fmla="*/ 379 w 514"/>
                  <a:gd name="T43" fmla="*/ 727 h 728"/>
                  <a:gd name="T44" fmla="*/ 386 w 514"/>
                  <a:gd name="T45" fmla="*/ 727 h 728"/>
                  <a:gd name="T46" fmla="*/ 390 w 514"/>
                  <a:gd name="T47" fmla="*/ 728 h 728"/>
                  <a:gd name="T48" fmla="*/ 408 w 514"/>
                  <a:gd name="T49" fmla="*/ 724 h 728"/>
                  <a:gd name="T50" fmla="*/ 429 w 514"/>
                  <a:gd name="T51" fmla="*/ 715 h 728"/>
                  <a:gd name="T52" fmla="*/ 436 w 514"/>
                  <a:gd name="T53" fmla="*/ 711 h 728"/>
                  <a:gd name="T54" fmla="*/ 455 w 514"/>
                  <a:gd name="T55" fmla="*/ 698 h 728"/>
                  <a:gd name="T56" fmla="*/ 478 w 514"/>
                  <a:gd name="T57" fmla="*/ 671 h 728"/>
                  <a:gd name="T58" fmla="*/ 490 w 514"/>
                  <a:gd name="T59" fmla="*/ 648 h 728"/>
                  <a:gd name="T60" fmla="*/ 494 w 514"/>
                  <a:gd name="T61" fmla="*/ 640 h 728"/>
                  <a:gd name="T62" fmla="*/ 503 w 514"/>
                  <a:gd name="T63" fmla="*/ 609 h 728"/>
                  <a:gd name="T64" fmla="*/ 513 w 514"/>
                  <a:gd name="T65" fmla="*/ 507 h 728"/>
                  <a:gd name="T66" fmla="*/ 513 w 514"/>
                  <a:gd name="T67" fmla="*/ 441 h 728"/>
                  <a:gd name="T68" fmla="*/ 507 w 514"/>
                  <a:gd name="T69" fmla="*/ 373 h 728"/>
                  <a:gd name="T70" fmla="*/ 498 w 514"/>
                  <a:gd name="T71" fmla="*/ 311 h 728"/>
                  <a:gd name="T72" fmla="*/ 486 w 514"/>
                  <a:gd name="T73" fmla="*/ 253 h 728"/>
                  <a:gd name="T74" fmla="*/ 464 w 514"/>
                  <a:gd name="T75" fmla="*/ 202 h 728"/>
                  <a:gd name="T76" fmla="*/ 430 w 514"/>
                  <a:gd name="T77" fmla="*/ 155 h 728"/>
                  <a:gd name="T78" fmla="*/ 389 w 514"/>
                  <a:gd name="T79" fmla="*/ 116 h 728"/>
                  <a:gd name="T80" fmla="*/ 328 w 514"/>
                  <a:gd name="T81" fmla="*/ 72 h 728"/>
                  <a:gd name="T82" fmla="*/ 233 w 514"/>
                  <a:gd name="T83" fmla="*/ 26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4" h="728">
                    <a:moveTo>
                      <a:pt x="233" y="26"/>
                    </a:moveTo>
                    <a:lnTo>
                      <a:pt x="189" y="12"/>
                    </a:lnTo>
                    <a:lnTo>
                      <a:pt x="167" y="8"/>
                    </a:lnTo>
                    <a:lnTo>
                      <a:pt x="147" y="5"/>
                    </a:lnTo>
                    <a:lnTo>
                      <a:pt x="103" y="0"/>
                    </a:lnTo>
                    <a:lnTo>
                      <a:pt x="59" y="0"/>
                    </a:lnTo>
                    <a:lnTo>
                      <a:pt x="40" y="11"/>
                    </a:lnTo>
                    <a:lnTo>
                      <a:pt x="25" y="25"/>
                    </a:lnTo>
                    <a:lnTo>
                      <a:pt x="13" y="39"/>
                    </a:lnTo>
                    <a:lnTo>
                      <a:pt x="6" y="56"/>
                    </a:lnTo>
                    <a:lnTo>
                      <a:pt x="1" y="73"/>
                    </a:lnTo>
                    <a:lnTo>
                      <a:pt x="0" y="93"/>
                    </a:lnTo>
                    <a:lnTo>
                      <a:pt x="2" y="113"/>
                    </a:lnTo>
                    <a:lnTo>
                      <a:pt x="8" y="137"/>
                    </a:lnTo>
                    <a:lnTo>
                      <a:pt x="19" y="163"/>
                    </a:lnTo>
                    <a:lnTo>
                      <a:pt x="26" y="174"/>
                    </a:lnTo>
                    <a:lnTo>
                      <a:pt x="36" y="185"/>
                    </a:lnTo>
                    <a:lnTo>
                      <a:pt x="46" y="194"/>
                    </a:lnTo>
                    <a:lnTo>
                      <a:pt x="58" y="202"/>
                    </a:lnTo>
                    <a:lnTo>
                      <a:pt x="70" y="210"/>
                    </a:lnTo>
                    <a:lnTo>
                      <a:pt x="85" y="217"/>
                    </a:lnTo>
                    <a:lnTo>
                      <a:pt x="130" y="235"/>
                    </a:lnTo>
                    <a:lnTo>
                      <a:pt x="174" y="258"/>
                    </a:lnTo>
                    <a:lnTo>
                      <a:pt x="214" y="284"/>
                    </a:lnTo>
                    <a:lnTo>
                      <a:pt x="233" y="297"/>
                    </a:lnTo>
                    <a:lnTo>
                      <a:pt x="254" y="313"/>
                    </a:lnTo>
                    <a:lnTo>
                      <a:pt x="262" y="322"/>
                    </a:lnTo>
                    <a:lnTo>
                      <a:pt x="270" y="334"/>
                    </a:lnTo>
                    <a:lnTo>
                      <a:pt x="273" y="347"/>
                    </a:lnTo>
                    <a:lnTo>
                      <a:pt x="276" y="364"/>
                    </a:lnTo>
                    <a:lnTo>
                      <a:pt x="273" y="496"/>
                    </a:lnTo>
                    <a:lnTo>
                      <a:pt x="272" y="626"/>
                    </a:lnTo>
                    <a:lnTo>
                      <a:pt x="271" y="637"/>
                    </a:lnTo>
                    <a:lnTo>
                      <a:pt x="272" y="648"/>
                    </a:lnTo>
                    <a:lnTo>
                      <a:pt x="275" y="657"/>
                    </a:lnTo>
                    <a:lnTo>
                      <a:pt x="279" y="668"/>
                    </a:lnTo>
                    <a:lnTo>
                      <a:pt x="283" y="676"/>
                    </a:lnTo>
                    <a:lnTo>
                      <a:pt x="289" y="684"/>
                    </a:lnTo>
                    <a:lnTo>
                      <a:pt x="305" y="699"/>
                    </a:lnTo>
                    <a:lnTo>
                      <a:pt x="327" y="712"/>
                    </a:lnTo>
                    <a:lnTo>
                      <a:pt x="349" y="722"/>
                    </a:lnTo>
                    <a:lnTo>
                      <a:pt x="358" y="724"/>
                    </a:lnTo>
                    <a:lnTo>
                      <a:pt x="369" y="727"/>
                    </a:lnTo>
                    <a:lnTo>
                      <a:pt x="379" y="727"/>
                    </a:lnTo>
                    <a:lnTo>
                      <a:pt x="384" y="727"/>
                    </a:lnTo>
                    <a:lnTo>
                      <a:pt x="386" y="727"/>
                    </a:lnTo>
                    <a:lnTo>
                      <a:pt x="388" y="727"/>
                    </a:lnTo>
                    <a:lnTo>
                      <a:pt x="390" y="728"/>
                    </a:lnTo>
                    <a:lnTo>
                      <a:pt x="399" y="726"/>
                    </a:lnTo>
                    <a:lnTo>
                      <a:pt x="408" y="724"/>
                    </a:lnTo>
                    <a:lnTo>
                      <a:pt x="428" y="717"/>
                    </a:lnTo>
                    <a:lnTo>
                      <a:pt x="429" y="715"/>
                    </a:lnTo>
                    <a:lnTo>
                      <a:pt x="431" y="713"/>
                    </a:lnTo>
                    <a:lnTo>
                      <a:pt x="436" y="711"/>
                    </a:lnTo>
                    <a:lnTo>
                      <a:pt x="446" y="705"/>
                    </a:lnTo>
                    <a:lnTo>
                      <a:pt x="455" y="698"/>
                    </a:lnTo>
                    <a:lnTo>
                      <a:pt x="464" y="690"/>
                    </a:lnTo>
                    <a:lnTo>
                      <a:pt x="478" y="671"/>
                    </a:lnTo>
                    <a:lnTo>
                      <a:pt x="490" y="651"/>
                    </a:lnTo>
                    <a:lnTo>
                      <a:pt x="490" y="648"/>
                    </a:lnTo>
                    <a:lnTo>
                      <a:pt x="491" y="645"/>
                    </a:lnTo>
                    <a:lnTo>
                      <a:pt x="494" y="640"/>
                    </a:lnTo>
                    <a:lnTo>
                      <a:pt x="497" y="631"/>
                    </a:lnTo>
                    <a:lnTo>
                      <a:pt x="503" y="609"/>
                    </a:lnTo>
                    <a:lnTo>
                      <a:pt x="511" y="541"/>
                    </a:lnTo>
                    <a:lnTo>
                      <a:pt x="513" y="507"/>
                    </a:lnTo>
                    <a:lnTo>
                      <a:pt x="514" y="475"/>
                    </a:lnTo>
                    <a:lnTo>
                      <a:pt x="513" y="441"/>
                    </a:lnTo>
                    <a:lnTo>
                      <a:pt x="511" y="407"/>
                    </a:lnTo>
                    <a:lnTo>
                      <a:pt x="507" y="373"/>
                    </a:lnTo>
                    <a:lnTo>
                      <a:pt x="502" y="341"/>
                    </a:lnTo>
                    <a:lnTo>
                      <a:pt x="498" y="311"/>
                    </a:lnTo>
                    <a:lnTo>
                      <a:pt x="495" y="281"/>
                    </a:lnTo>
                    <a:lnTo>
                      <a:pt x="486" y="253"/>
                    </a:lnTo>
                    <a:lnTo>
                      <a:pt x="478" y="228"/>
                    </a:lnTo>
                    <a:lnTo>
                      <a:pt x="464" y="202"/>
                    </a:lnTo>
                    <a:lnTo>
                      <a:pt x="449" y="178"/>
                    </a:lnTo>
                    <a:lnTo>
                      <a:pt x="430" y="155"/>
                    </a:lnTo>
                    <a:lnTo>
                      <a:pt x="410" y="134"/>
                    </a:lnTo>
                    <a:lnTo>
                      <a:pt x="389" y="116"/>
                    </a:lnTo>
                    <a:lnTo>
                      <a:pt x="369" y="100"/>
                    </a:lnTo>
                    <a:lnTo>
                      <a:pt x="328" y="72"/>
                    </a:lnTo>
                    <a:lnTo>
                      <a:pt x="282" y="47"/>
                    </a:lnTo>
                    <a:lnTo>
                      <a:pt x="233" y="2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C5EC24B3-84F5-A8D2-9CDD-AF656D94E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350" y="4560888"/>
                <a:ext cx="215900" cy="177800"/>
              </a:xfrm>
              <a:custGeom>
                <a:avLst/>
                <a:gdLst>
                  <a:gd name="T0" fmla="*/ 464 w 677"/>
                  <a:gd name="T1" fmla="*/ 9 h 557"/>
                  <a:gd name="T2" fmla="*/ 386 w 677"/>
                  <a:gd name="T3" fmla="*/ 31 h 557"/>
                  <a:gd name="T4" fmla="*/ 313 w 677"/>
                  <a:gd name="T5" fmla="*/ 64 h 557"/>
                  <a:gd name="T6" fmla="*/ 249 w 677"/>
                  <a:gd name="T7" fmla="*/ 107 h 557"/>
                  <a:gd name="T8" fmla="*/ 165 w 677"/>
                  <a:gd name="T9" fmla="*/ 183 h 557"/>
                  <a:gd name="T10" fmla="*/ 74 w 677"/>
                  <a:gd name="T11" fmla="*/ 292 h 557"/>
                  <a:gd name="T12" fmla="*/ 29 w 677"/>
                  <a:gd name="T13" fmla="*/ 369 h 557"/>
                  <a:gd name="T14" fmla="*/ 2 w 677"/>
                  <a:gd name="T15" fmla="*/ 456 h 557"/>
                  <a:gd name="T16" fmla="*/ 4 w 677"/>
                  <a:gd name="T17" fmla="*/ 496 h 557"/>
                  <a:gd name="T18" fmla="*/ 12 w 677"/>
                  <a:gd name="T19" fmla="*/ 512 h 557"/>
                  <a:gd name="T20" fmla="*/ 41 w 677"/>
                  <a:gd name="T21" fmla="*/ 537 h 557"/>
                  <a:gd name="T22" fmla="*/ 79 w 677"/>
                  <a:gd name="T23" fmla="*/ 554 h 557"/>
                  <a:gd name="T24" fmla="*/ 87 w 677"/>
                  <a:gd name="T25" fmla="*/ 555 h 557"/>
                  <a:gd name="T26" fmla="*/ 114 w 677"/>
                  <a:gd name="T27" fmla="*/ 554 h 557"/>
                  <a:gd name="T28" fmla="*/ 135 w 677"/>
                  <a:gd name="T29" fmla="*/ 544 h 557"/>
                  <a:gd name="T30" fmla="*/ 142 w 677"/>
                  <a:gd name="T31" fmla="*/ 541 h 557"/>
                  <a:gd name="T32" fmla="*/ 167 w 677"/>
                  <a:gd name="T33" fmla="*/ 524 h 557"/>
                  <a:gd name="T34" fmla="*/ 186 w 677"/>
                  <a:gd name="T35" fmla="*/ 501 h 557"/>
                  <a:gd name="T36" fmla="*/ 200 w 677"/>
                  <a:gd name="T37" fmla="*/ 476 h 557"/>
                  <a:gd name="T38" fmla="*/ 228 w 677"/>
                  <a:gd name="T39" fmla="*/ 429 h 557"/>
                  <a:gd name="T40" fmla="*/ 279 w 677"/>
                  <a:gd name="T41" fmla="*/ 329 h 557"/>
                  <a:gd name="T42" fmla="*/ 311 w 677"/>
                  <a:gd name="T43" fmla="*/ 292 h 557"/>
                  <a:gd name="T44" fmla="*/ 349 w 677"/>
                  <a:gd name="T45" fmla="*/ 268 h 557"/>
                  <a:gd name="T46" fmla="*/ 414 w 677"/>
                  <a:gd name="T47" fmla="*/ 251 h 557"/>
                  <a:gd name="T48" fmla="*/ 466 w 677"/>
                  <a:gd name="T49" fmla="*/ 239 h 557"/>
                  <a:gd name="T50" fmla="*/ 472 w 677"/>
                  <a:gd name="T51" fmla="*/ 238 h 557"/>
                  <a:gd name="T52" fmla="*/ 508 w 677"/>
                  <a:gd name="T53" fmla="*/ 230 h 557"/>
                  <a:gd name="T54" fmla="*/ 601 w 677"/>
                  <a:gd name="T55" fmla="*/ 205 h 557"/>
                  <a:gd name="T56" fmla="*/ 620 w 677"/>
                  <a:gd name="T57" fmla="*/ 195 h 557"/>
                  <a:gd name="T58" fmla="*/ 624 w 677"/>
                  <a:gd name="T59" fmla="*/ 191 h 557"/>
                  <a:gd name="T60" fmla="*/ 638 w 677"/>
                  <a:gd name="T61" fmla="*/ 184 h 557"/>
                  <a:gd name="T62" fmla="*/ 653 w 677"/>
                  <a:gd name="T63" fmla="*/ 168 h 557"/>
                  <a:gd name="T64" fmla="*/ 657 w 677"/>
                  <a:gd name="T65" fmla="*/ 161 h 557"/>
                  <a:gd name="T66" fmla="*/ 666 w 677"/>
                  <a:gd name="T67" fmla="*/ 151 h 557"/>
                  <a:gd name="T68" fmla="*/ 676 w 677"/>
                  <a:gd name="T69" fmla="*/ 117 h 557"/>
                  <a:gd name="T70" fmla="*/ 676 w 677"/>
                  <a:gd name="T71" fmla="*/ 95 h 557"/>
                  <a:gd name="T72" fmla="*/ 675 w 677"/>
                  <a:gd name="T73" fmla="*/ 92 h 557"/>
                  <a:gd name="T74" fmla="*/ 675 w 677"/>
                  <a:gd name="T75" fmla="*/ 84 h 557"/>
                  <a:gd name="T76" fmla="*/ 669 w 677"/>
                  <a:gd name="T77" fmla="*/ 62 h 557"/>
                  <a:gd name="T78" fmla="*/ 641 w 677"/>
                  <a:gd name="T79" fmla="*/ 26 h 557"/>
                  <a:gd name="T80" fmla="*/ 609 w 677"/>
                  <a:gd name="T81" fmla="*/ 11 h 557"/>
                  <a:gd name="T82" fmla="*/ 575 w 677"/>
                  <a:gd name="T83" fmla="*/ 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7" h="557">
                    <a:moveTo>
                      <a:pt x="503" y="0"/>
                    </a:moveTo>
                    <a:lnTo>
                      <a:pt x="464" y="9"/>
                    </a:lnTo>
                    <a:lnTo>
                      <a:pt x="427" y="21"/>
                    </a:lnTo>
                    <a:lnTo>
                      <a:pt x="386" y="31"/>
                    </a:lnTo>
                    <a:lnTo>
                      <a:pt x="350" y="45"/>
                    </a:lnTo>
                    <a:lnTo>
                      <a:pt x="313" y="64"/>
                    </a:lnTo>
                    <a:lnTo>
                      <a:pt x="281" y="86"/>
                    </a:lnTo>
                    <a:lnTo>
                      <a:pt x="249" y="107"/>
                    </a:lnTo>
                    <a:lnTo>
                      <a:pt x="220" y="132"/>
                    </a:lnTo>
                    <a:lnTo>
                      <a:pt x="165" y="183"/>
                    </a:lnTo>
                    <a:lnTo>
                      <a:pt x="119" y="233"/>
                    </a:lnTo>
                    <a:lnTo>
                      <a:pt x="74" y="292"/>
                    </a:lnTo>
                    <a:lnTo>
                      <a:pt x="49" y="329"/>
                    </a:lnTo>
                    <a:lnTo>
                      <a:pt x="29" y="369"/>
                    </a:lnTo>
                    <a:lnTo>
                      <a:pt x="12" y="411"/>
                    </a:lnTo>
                    <a:lnTo>
                      <a:pt x="2" y="456"/>
                    </a:lnTo>
                    <a:lnTo>
                      <a:pt x="0" y="475"/>
                    </a:lnTo>
                    <a:lnTo>
                      <a:pt x="4" y="496"/>
                    </a:lnTo>
                    <a:lnTo>
                      <a:pt x="7" y="503"/>
                    </a:lnTo>
                    <a:lnTo>
                      <a:pt x="12" y="512"/>
                    </a:lnTo>
                    <a:lnTo>
                      <a:pt x="25" y="526"/>
                    </a:lnTo>
                    <a:lnTo>
                      <a:pt x="41" y="537"/>
                    </a:lnTo>
                    <a:lnTo>
                      <a:pt x="62" y="548"/>
                    </a:lnTo>
                    <a:lnTo>
                      <a:pt x="79" y="554"/>
                    </a:lnTo>
                    <a:lnTo>
                      <a:pt x="82" y="554"/>
                    </a:lnTo>
                    <a:lnTo>
                      <a:pt x="87" y="555"/>
                    </a:lnTo>
                    <a:lnTo>
                      <a:pt x="97" y="557"/>
                    </a:lnTo>
                    <a:lnTo>
                      <a:pt x="114" y="554"/>
                    </a:lnTo>
                    <a:lnTo>
                      <a:pt x="133" y="547"/>
                    </a:lnTo>
                    <a:lnTo>
                      <a:pt x="135" y="544"/>
                    </a:lnTo>
                    <a:lnTo>
                      <a:pt x="137" y="543"/>
                    </a:lnTo>
                    <a:lnTo>
                      <a:pt x="142" y="541"/>
                    </a:lnTo>
                    <a:lnTo>
                      <a:pt x="152" y="536"/>
                    </a:lnTo>
                    <a:lnTo>
                      <a:pt x="167" y="524"/>
                    </a:lnTo>
                    <a:lnTo>
                      <a:pt x="181" y="509"/>
                    </a:lnTo>
                    <a:lnTo>
                      <a:pt x="186" y="501"/>
                    </a:lnTo>
                    <a:lnTo>
                      <a:pt x="192" y="493"/>
                    </a:lnTo>
                    <a:lnTo>
                      <a:pt x="200" y="476"/>
                    </a:lnTo>
                    <a:lnTo>
                      <a:pt x="210" y="460"/>
                    </a:lnTo>
                    <a:lnTo>
                      <a:pt x="228" y="429"/>
                    </a:lnTo>
                    <a:lnTo>
                      <a:pt x="268" y="350"/>
                    </a:lnTo>
                    <a:lnTo>
                      <a:pt x="279" y="329"/>
                    </a:lnTo>
                    <a:lnTo>
                      <a:pt x="295" y="311"/>
                    </a:lnTo>
                    <a:lnTo>
                      <a:pt x="311" y="292"/>
                    </a:lnTo>
                    <a:lnTo>
                      <a:pt x="329" y="279"/>
                    </a:lnTo>
                    <a:lnTo>
                      <a:pt x="349" y="268"/>
                    </a:lnTo>
                    <a:lnTo>
                      <a:pt x="369" y="260"/>
                    </a:lnTo>
                    <a:lnTo>
                      <a:pt x="414" y="251"/>
                    </a:lnTo>
                    <a:lnTo>
                      <a:pt x="461" y="241"/>
                    </a:lnTo>
                    <a:lnTo>
                      <a:pt x="466" y="239"/>
                    </a:lnTo>
                    <a:lnTo>
                      <a:pt x="468" y="238"/>
                    </a:lnTo>
                    <a:lnTo>
                      <a:pt x="472" y="238"/>
                    </a:lnTo>
                    <a:lnTo>
                      <a:pt x="484" y="235"/>
                    </a:lnTo>
                    <a:lnTo>
                      <a:pt x="508" y="230"/>
                    </a:lnTo>
                    <a:lnTo>
                      <a:pt x="554" y="218"/>
                    </a:lnTo>
                    <a:lnTo>
                      <a:pt x="601" y="205"/>
                    </a:lnTo>
                    <a:lnTo>
                      <a:pt x="610" y="200"/>
                    </a:lnTo>
                    <a:lnTo>
                      <a:pt x="620" y="195"/>
                    </a:lnTo>
                    <a:lnTo>
                      <a:pt x="621" y="193"/>
                    </a:lnTo>
                    <a:lnTo>
                      <a:pt x="624" y="191"/>
                    </a:lnTo>
                    <a:lnTo>
                      <a:pt x="629" y="189"/>
                    </a:lnTo>
                    <a:lnTo>
                      <a:pt x="638" y="184"/>
                    </a:lnTo>
                    <a:lnTo>
                      <a:pt x="646" y="176"/>
                    </a:lnTo>
                    <a:lnTo>
                      <a:pt x="653" y="168"/>
                    </a:lnTo>
                    <a:lnTo>
                      <a:pt x="655" y="163"/>
                    </a:lnTo>
                    <a:lnTo>
                      <a:pt x="657" y="161"/>
                    </a:lnTo>
                    <a:lnTo>
                      <a:pt x="659" y="160"/>
                    </a:lnTo>
                    <a:lnTo>
                      <a:pt x="666" y="151"/>
                    </a:lnTo>
                    <a:lnTo>
                      <a:pt x="674" y="129"/>
                    </a:lnTo>
                    <a:lnTo>
                      <a:pt x="676" y="117"/>
                    </a:lnTo>
                    <a:lnTo>
                      <a:pt x="677" y="107"/>
                    </a:lnTo>
                    <a:lnTo>
                      <a:pt x="676" y="95"/>
                    </a:lnTo>
                    <a:lnTo>
                      <a:pt x="675" y="93"/>
                    </a:lnTo>
                    <a:lnTo>
                      <a:pt x="675" y="92"/>
                    </a:lnTo>
                    <a:lnTo>
                      <a:pt x="675" y="89"/>
                    </a:lnTo>
                    <a:lnTo>
                      <a:pt x="675" y="84"/>
                    </a:lnTo>
                    <a:lnTo>
                      <a:pt x="672" y="72"/>
                    </a:lnTo>
                    <a:lnTo>
                      <a:pt x="669" y="62"/>
                    </a:lnTo>
                    <a:lnTo>
                      <a:pt x="657" y="42"/>
                    </a:lnTo>
                    <a:lnTo>
                      <a:pt x="641" y="26"/>
                    </a:lnTo>
                    <a:lnTo>
                      <a:pt x="625" y="17"/>
                    </a:lnTo>
                    <a:lnTo>
                      <a:pt x="609" y="11"/>
                    </a:lnTo>
                    <a:lnTo>
                      <a:pt x="592" y="6"/>
                    </a:lnTo>
                    <a:lnTo>
                      <a:pt x="575" y="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B5FF45D9-7F7A-E40A-637C-2463D687E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688" y="4421188"/>
                <a:ext cx="131763" cy="244475"/>
              </a:xfrm>
              <a:custGeom>
                <a:avLst/>
                <a:gdLst>
                  <a:gd name="T0" fmla="*/ 7 w 411"/>
                  <a:gd name="T1" fmla="*/ 64 h 772"/>
                  <a:gd name="T2" fmla="*/ 0 w 411"/>
                  <a:gd name="T3" fmla="*/ 98 h 772"/>
                  <a:gd name="T4" fmla="*/ 1 w 411"/>
                  <a:gd name="T5" fmla="*/ 142 h 772"/>
                  <a:gd name="T6" fmla="*/ 17 w 411"/>
                  <a:gd name="T7" fmla="*/ 187 h 772"/>
                  <a:gd name="T8" fmla="*/ 41 w 411"/>
                  <a:gd name="T9" fmla="*/ 224 h 772"/>
                  <a:gd name="T10" fmla="*/ 68 w 411"/>
                  <a:gd name="T11" fmla="*/ 260 h 772"/>
                  <a:gd name="T12" fmla="*/ 107 w 411"/>
                  <a:gd name="T13" fmla="*/ 329 h 772"/>
                  <a:gd name="T14" fmla="*/ 134 w 411"/>
                  <a:gd name="T15" fmla="*/ 397 h 772"/>
                  <a:gd name="T16" fmla="*/ 146 w 411"/>
                  <a:gd name="T17" fmla="*/ 442 h 772"/>
                  <a:gd name="T18" fmla="*/ 152 w 411"/>
                  <a:gd name="T19" fmla="*/ 465 h 772"/>
                  <a:gd name="T20" fmla="*/ 167 w 411"/>
                  <a:gd name="T21" fmla="*/ 557 h 772"/>
                  <a:gd name="T22" fmla="*/ 182 w 411"/>
                  <a:gd name="T23" fmla="*/ 677 h 772"/>
                  <a:gd name="T24" fmla="*/ 190 w 411"/>
                  <a:gd name="T25" fmla="*/ 698 h 772"/>
                  <a:gd name="T26" fmla="*/ 214 w 411"/>
                  <a:gd name="T27" fmla="*/ 733 h 772"/>
                  <a:gd name="T28" fmla="*/ 248 w 411"/>
                  <a:gd name="T29" fmla="*/ 757 h 772"/>
                  <a:gd name="T30" fmla="*/ 292 w 411"/>
                  <a:gd name="T31" fmla="*/ 770 h 772"/>
                  <a:gd name="T32" fmla="*/ 330 w 411"/>
                  <a:gd name="T33" fmla="*/ 771 h 772"/>
                  <a:gd name="T34" fmla="*/ 351 w 411"/>
                  <a:gd name="T35" fmla="*/ 766 h 772"/>
                  <a:gd name="T36" fmla="*/ 359 w 411"/>
                  <a:gd name="T37" fmla="*/ 762 h 772"/>
                  <a:gd name="T38" fmla="*/ 364 w 411"/>
                  <a:gd name="T39" fmla="*/ 760 h 772"/>
                  <a:gd name="T40" fmla="*/ 371 w 411"/>
                  <a:gd name="T41" fmla="*/ 756 h 772"/>
                  <a:gd name="T42" fmla="*/ 375 w 411"/>
                  <a:gd name="T43" fmla="*/ 753 h 772"/>
                  <a:gd name="T44" fmla="*/ 382 w 411"/>
                  <a:gd name="T45" fmla="*/ 745 h 772"/>
                  <a:gd name="T46" fmla="*/ 386 w 411"/>
                  <a:gd name="T47" fmla="*/ 742 h 772"/>
                  <a:gd name="T48" fmla="*/ 400 w 411"/>
                  <a:gd name="T49" fmla="*/ 714 h 772"/>
                  <a:gd name="T50" fmla="*/ 403 w 411"/>
                  <a:gd name="T51" fmla="*/ 698 h 772"/>
                  <a:gd name="T52" fmla="*/ 406 w 411"/>
                  <a:gd name="T53" fmla="*/ 690 h 772"/>
                  <a:gd name="T54" fmla="*/ 406 w 411"/>
                  <a:gd name="T55" fmla="*/ 679 h 772"/>
                  <a:gd name="T56" fmla="*/ 410 w 411"/>
                  <a:gd name="T57" fmla="*/ 664 h 772"/>
                  <a:gd name="T58" fmla="*/ 410 w 411"/>
                  <a:gd name="T59" fmla="*/ 639 h 772"/>
                  <a:gd name="T60" fmla="*/ 410 w 411"/>
                  <a:gd name="T61" fmla="*/ 610 h 772"/>
                  <a:gd name="T62" fmla="*/ 403 w 411"/>
                  <a:gd name="T63" fmla="*/ 564 h 772"/>
                  <a:gd name="T64" fmla="*/ 390 w 411"/>
                  <a:gd name="T65" fmla="*/ 513 h 772"/>
                  <a:gd name="T66" fmla="*/ 383 w 411"/>
                  <a:gd name="T67" fmla="*/ 491 h 772"/>
                  <a:gd name="T68" fmla="*/ 382 w 411"/>
                  <a:gd name="T69" fmla="*/ 487 h 772"/>
                  <a:gd name="T70" fmla="*/ 372 w 411"/>
                  <a:gd name="T71" fmla="*/ 456 h 772"/>
                  <a:gd name="T72" fmla="*/ 354 w 411"/>
                  <a:gd name="T73" fmla="*/ 412 h 772"/>
                  <a:gd name="T74" fmla="*/ 350 w 411"/>
                  <a:gd name="T75" fmla="*/ 404 h 772"/>
                  <a:gd name="T76" fmla="*/ 348 w 411"/>
                  <a:gd name="T77" fmla="*/ 396 h 772"/>
                  <a:gd name="T78" fmla="*/ 341 w 411"/>
                  <a:gd name="T79" fmla="*/ 381 h 772"/>
                  <a:gd name="T80" fmla="*/ 339 w 411"/>
                  <a:gd name="T81" fmla="*/ 378 h 772"/>
                  <a:gd name="T82" fmla="*/ 320 w 411"/>
                  <a:gd name="T83" fmla="*/ 336 h 772"/>
                  <a:gd name="T84" fmla="*/ 298 w 411"/>
                  <a:gd name="T85" fmla="*/ 290 h 772"/>
                  <a:gd name="T86" fmla="*/ 271 w 411"/>
                  <a:gd name="T87" fmla="*/ 238 h 772"/>
                  <a:gd name="T88" fmla="*/ 238 w 411"/>
                  <a:gd name="T89" fmla="*/ 168 h 772"/>
                  <a:gd name="T90" fmla="*/ 207 w 411"/>
                  <a:gd name="T91" fmla="*/ 97 h 772"/>
                  <a:gd name="T92" fmla="*/ 181 w 411"/>
                  <a:gd name="T93" fmla="*/ 50 h 772"/>
                  <a:gd name="T94" fmla="*/ 158 w 411"/>
                  <a:gd name="T95" fmla="*/ 25 h 772"/>
                  <a:gd name="T96" fmla="*/ 132 w 411"/>
                  <a:gd name="T97" fmla="*/ 9 h 772"/>
                  <a:gd name="T98" fmla="*/ 102 w 411"/>
                  <a:gd name="T99" fmla="*/ 0 h 772"/>
                  <a:gd name="T100" fmla="*/ 70 w 411"/>
                  <a:gd name="T101" fmla="*/ 3 h 772"/>
                  <a:gd name="T102" fmla="*/ 34 w 411"/>
                  <a:gd name="T103" fmla="*/ 27 h 772"/>
                  <a:gd name="T104" fmla="*/ 14 w 411"/>
                  <a:gd name="T105" fmla="*/ 52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1" h="772">
                    <a:moveTo>
                      <a:pt x="14" y="52"/>
                    </a:moveTo>
                    <a:lnTo>
                      <a:pt x="7" y="64"/>
                    </a:lnTo>
                    <a:lnTo>
                      <a:pt x="3" y="80"/>
                    </a:lnTo>
                    <a:lnTo>
                      <a:pt x="0" y="98"/>
                    </a:lnTo>
                    <a:lnTo>
                      <a:pt x="0" y="120"/>
                    </a:lnTo>
                    <a:lnTo>
                      <a:pt x="1" y="142"/>
                    </a:lnTo>
                    <a:lnTo>
                      <a:pt x="7" y="165"/>
                    </a:lnTo>
                    <a:lnTo>
                      <a:pt x="17" y="187"/>
                    </a:lnTo>
                    <a:lnTo>
                      <a:pt x="33" y="211"/>
                    </a:lnTo>
                    <a:lnTo>
                      <a:pt x="41" y="224"/>
                    </a:lnTo>
                    <a:lnTo>
                      <a:pt x="55" y="241"/>
                    </a:lnTo>
                    <a:lnTo>
                      <a:pt x="68" y="260"/>
                    </a:lnTo>
                    <a:lnTo>
                      <a:pt x="85" y="283"/>
                    </a:lnTo>
                    <a:lnTo>
                      <a:pt x="107" y="329"/>
                    </a:lnTo>
                    <a:lnTo>
                      <a:pt x="126" y="375"/>
                    </a:lnTo>
                    <a:lnTo>
                      <a:pt x="134" y="397"/>
                    </a:lnTo>
                    <a:lnTo>
                      <a:pt x="141" y="420"/>
                    </a:lnTo>
                    <a:lnTo>
                      <a:pt x="146" y="442"/>
                    </a:lnTo>
                    <a:lnTo>
                      <a:pt x="148" y="453"/>
                    </a:lnTo>
                    <a:lnTo>
                      <a:pt x="152" y="465"/>
                    </a:lnTo>
                    <a:lnTo>
                      <a:pt x="159" y="507"/>
                    </a:lnTo>
                    <a:lnTo>
                      <a:pt x="167" y="557"/>
                    </a:lnTo>
                    <a:lnTo>
                      <a:pt x="174" y="613"/>
                    </a:lnTo>
                    <a:lnTo>
                      <a:pt x="182" y="677"/>
                    </a:lnTo>
                    <a:lnTo>
                      <a:pt x="185" y="687"/>
                    </a:lnTo>
                    <a:lnTo>
                      <a:pt x="190" y="698"/>
                    </a:lnTo>
                    <a:lnTo>
                      <a:pt x="201" y="717"/>
                    </a:lnTo>
                    <a:lnTo>
                      <a:pt x="214" y="733"/>
                    </a:lnTo>
                    <a:lnTo>
                      <a:pt x="230" y="748"/>
                    </a:lnTo>
                    <a:lnTo>
                      <a:pt x="248" y="757"/>
                    </a:lnTo>
                    <a:lnTo>
                      <a:pt x="269" y="766"/>
                    </a:lnTo>
                    <a:lnTo>
                      <a:pt x="292" y="770"/>
                    </a:lnTo>
                    <a:lnTo>
                      <a:pt x="317" y="772"/>
                    </a:lnTo>
                    <a:lnTo>
                      <a:pt x="330" y="771"/>
                    </a:lnTo>
                    <a:lnTo>
                      <a:pt x="342" y="770"/>
                    </a:lnTo>
                    <a:lnTo>
                      <a:pt x="351" y="766"/>
                    </a:lnTo>
                    <a:lnTo>
                      <a:pt x="356" y="763"/>
                    </a:lnTo>
                    <a:lnTo>
                      <a:pt x="359" y="762"/>
                    </a:lnTo>
                    <a:lnTo>
                      <a:pt x="362" y="762"/>
                    </a:lnTo>
                    <a:lnTo>
                      <a:pt x="364" y="760"/>
                    </a:lnTo>
                    <a:lnTo>
                      <a:pt x="366" y="759"/>
                    </a:lnTo>
                    <a:lnTo>
                      <a:pt x="371" y="756"/>
                    </a:lnTo>
                    <a:lnTo>
                      <a:pt x="372" y="754"/>
                    </a:lnTo>
                    <a:lnTo>
                      <a:pt x="375" y="753"/>
                    </a:lnTo>
                    <a:lnTo>
                      <a:pt x="379" y="750"/>
                    </a:lnTo>
                    <a:lnTo>
                      <a:pt x="382" y="745"/>
                    </a:lnTo>
                    <a:lnTo>
                      <a:pt x="383" y="743"/>
                    </a:lnTo>
                    <a:lnTo>
                      <a:pt x="386" y="742"/>
                    </a:lnTo>
                    <a:lnTo>
                      <a:pt x="393" y="733"/>
                    </a:lnTo>
                    <a:lnTo>
                      <a:pt x="400" y="714"/>
                    </a:lnTo>
                    <a:lnTo>
                      <a:pt x="403" y="701"/>
                    </a:lnTo>
                    <a:lnTo>
                      <a:pt x="403" y="698"/>
                    </a:lnTo>
                    <a:lnTo>
                      <a:pt x="404" y="695"/>
                    </a:lnTo>
                    <a:lnTo>
                      <a:pt x="406" y="690"/>
                    </a:lnTo>
                    <a:lnTo>
                      <a:pt x="406" y="683"/>
                    </a:lnTo>
                    <a:lnTo>
                      <a:pt x="406" y="679"/>
                    </a:lnTo>
                    <a:lnTo>
                      <a:pt x="407" y="677"/>
                    </a:lnTo>
                    <a:lnTo>
                      <a:pt x="410" y="664"/>
                    </a:lnTo>
                    <a:lnTo>
                      <a:pt x="410" y="648"/>
                    </a:lnTo>
                    <a:lnTo>
                      <a:pt x="410" y="639"/>
                    </a:lnTo>
                    <a:lnTo>
                      <a:pt x="411" y="632"/>
                    </a:lnTo>
                    <a:lnTo>
                      <a:pt x="410" y="610"/>
                    </a:lnTo>
                    <a:lnTo>
                      <a:pt x="407" y="588"/>
                    </a:lnTo>
                    <a:lnTo>
                      <a:pt x="403" y="564"/>
                    </a:lnTo>
                    <a:lnTo>
                      <a:pt x="398" y="540"/>
                    </a:lnTo>
                    <a:lnTo>
                      <a:pt x="390" y="513"/>
                    </a:lnTo>
                    <a:lnTo>
                      <a:pt x="386" y="498"/>
                    </a:lnTo>
                    <a:lnTo>
                      <a:pt x="383" y="491"/>
                    </a:lnTo>
                    <a:lnTo>
                      <a:pt x="382" y="488"/>
                    </a:lnTo>
                    <a:lnTo>
                      <a:pt x="382" y="487"/>
                    </a:lnTo>
                    <a:lnTo>
                      <a:pt x="382" y="485"/>
                    </a:lnTo>
                    <a:lnTo>
                      <a:pt x="372" y="456"/>
                    </a:lnTo>
                    <a:lnTo>
                      <a:pt x="361" y="426"/>
                    </a:lnTo>
                    <a:lnTo>
                      <a:pt x="354" y="412"/>
                    </a:lnTo>
                    <a:lnTo>
                      <a:pt x="351" y="407"/>
                    </a:lnTo>
                    <a:lnTo>
                      <a:pt x="350" y="404"/>
                    </a:lnTo>
                    <a:lnTo>
                      <a:pt x="350" y="403"/>
                    </a:lnTo>
                    <a:lnTo>
                      <a:pt x="348" y="396"/>
                    </a:lnTo>
                    <a:lnTo>
                      <a:pt x="343" y="386"/>
                    </a:lnTo>
                    <a:lnTo>
                      <a:pt x="341" y="381"/>
                    </a:lnTo>
                    <a:lnTo>
                      <a:pt x="339" y="379"/>
                    </a:lnTo>
                    <a:lnTo>
                      <a:pt x="339" y="378"/>
                    </a:lnTo>
                    <a:lnTo>
                      <a:pt x="331" y="358"/>
                    </a:lnTo>
                    <a:lnTo>
                      <a:pt x="320" y="336"/>
                    </a:lnTo>
                    <a:lnTo>
                      <a:pt x="310" y="314"/>
                    </a:lnTo>
                    <a:lnTo>
                      <a:pt x="298" y="290"/>
                    </a:lnTo>
                    <a:lnTo>
                      <a:pt x="286" y="265"/>
                    </a:lnTo>
                    <a:lnTo>
                      <a:pt x="271" y="238"/>
                    </a:lnTo>
                    <a:lnTo>
                      <a:pt x="259" y="213"/>
                    </a:lnTo>
                    <a:lnTo>
                      <a:pt x="238" y="168"/>
                    </a:lnTo>
                    <a:lnTo>
                      <a:pt x="220" y="129"/>
                    </a:lnTo>
                    <a:lnTo>
                      <a:pt x="207" y="97"/>
                    </a:lnTo>
                    <a:lnTo>
                      <a:pt x="195" y="71"/>
                    </a:lnTo>
                    <a:lnTo>
                      <a:pt x="181" y="50"/>
                    </a:lnTo>
                    <a:lnTo>
                      <a:pt x="167" y="32"/>
                    </a:lnTo>
                    <a:lnTo>
                      <a:pt x="158" y="25"/>
                    </a:lnTo>
                    <a:lnTo>
                      <a:pt x="151" y="20"/>
                    </a:lnTo>
                    <a:lnTo>
                      <a:pt x="132" y="9"/>
                    </a:lnTo>
                    <a:lnTo>
                      <a:pt x="113" y="3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70" y="3"/>
                    </a:lnTo>
                    <a:lnTo>
                      <a:pt x="50" y="15"/>
                    </a:lnTo>
                    <a:lnTo>
                      <a:pt x="34" y="27"/>
                    </a:lnTo>
                    <a:lnTo>
                      <a:pt x="22" y="39"/>
                    </a:lnTo>
                    <a:lnTo>
                      <a:pt x="14" y="52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grpSp>
            <p:nvGrpSpPr>
              <p:cNvPr id="1110" name="Groupe 1109">
                <a:extLst>
                  <a:ext uri="{FF2B5EF4-FFF2-40B4-BE49-F238E27FC236}">
                    <a16:creationId xmlns:a16="http://schemas.microsoft.com/office/drawing/2014/main" id="{E5FD7EEC-8BDE-559A-D2B1-9BD3967FEA5B}"/>
                  </a:ext>
                </a:extLst>
              </p:cNvPr>
              <p:cNvGrpSpPr/>
              <p:nvPr/>
            </p:nvGrpSpPr>
            <p:grpSpPr>
              <a:xfrm>
                <a:off x="3306763" y="2800351"/>
                <a:ext cx="407987" cy="1349375"/>
                <a:chOff x="3306763" y="2800351"/>
                <a:chExt cx="407987" cy="1349375"/>
              </a:xfrm>
            </p:grpSpPr>
            <p:sp>
              <p:nvSpPr>
                <p:cNvPr id="53" name="Freeform 51">
                  <a:extLst>
                    <a:ext uri="{FF2B5EF4-FFF2-40B4-BE49-F238E27FC236}">
                      <a16:creationId xmlns:a16="http://schemas.microsoft.com/office/drawing/2014/main" id="{E10E4B36-2C1E-5A0F-B538-C21FC089F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63" y="2868613"/>
                  <a:ext cx="6350" cy="69850"/>
                </a:xfrm>
                <a:custGeom>
                  <a:avLst/>
                  <a:gdLst>
                    <a:gd name="T0" fmla="*/ 2 w 19"/>
                    <a:gd name="T1" fmla="*/ 220 h 220"/>
                    <a:gd name="T2" fmla="*/ 0 w 19"/>
                    <a:gd name="T3" fmla="*/ 164 h 220"/>
                    <a:gd name="T4" fmla="*/ 2 w 19"/>
                    <a:gd name="T5" fmla="*/ 109 h 220"/>
                    <a:gd name="T6" fmla="*/ 8 w 19"/>
                    <a:gd name="T7" fmla="*/ 53 h 220"/>
                    <a:gd name="T8" fmla="*/ 19 w 19"/>
                    <a:gd name="T9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20">
                      <a:moveTo>
                        <a:pt x="2" y="220"/>
                      </a:moveTo>
                      <a:lnTo>
                        <a:pt x="0" y="164"/>
                      </a:lnTo>
                      <a:lnTo>
                        <a:pt x="2" y="109"/>
                      </a:lnTo>
                      <a:lnTo>
                        <a:pt x="8" y="53"/>
                      </a:lnTo>
                      <a:lnTo>
                        <a:pt x="19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4" name="Freeform 52">
                  <a:extLst>
                    <a:ext uri="{FF2B5EF4-FFF2-40B4-BE49-F238E27FC236}">
                      <a16:creationId xmlns:a16="http://schemas.microsoft.com/office/drawing/2014/main" id="{D3D20347-EC40-0802-2B04-24ABA965C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350" y="2938463"/>
                  <a:ext cx="20638" cy="88900"/>
                </a:xfrm>
                <a:custGeom>
                  <a:avLst/>
                  <a:gdLst>
                    <a:gd name="T0" fmla="*/ 68 w 68"/>
                    <a:gd name="T1" fmla="*/ 279 h 279"/>
                    <a:gd name="T2" fmla="*/ 42 w 68"/>
                    <a:gd name="T3" fmla="*/ 208 h 279"/>
                    <a:gd name="T4" fmla="*/ 22 w 68"/>
                    <a:gd name="T5" fmla="*/ 139 h 279"/>
                    <a:gd name="T6" fmla="*/ 8 w 68"/>
                    <a:gd name="T7" fmla="*/ 68 h 279"/>
                    <a:gd name="T8" fmla="*/ 0 w 68"/>
                    <a:gd name="T9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279">
                      <a:moveTo>
                        <a:pt x="68" y="279"/>
                      </a:moveTo>
                      <a:lnTo>
                        <a:pt x="42" y="208"/>
                      </a:lnTo>
                      <a:lnTo>
                        <a:pt x="22" y="139"/>
                      </a:lnTo>
                      <a:lnTo>
                        <a:pt x="8" y="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5" name="Freeform 53">
                  <a:extLst>
                    <a:ext uri="{FF2B5EF4-FFF2-40B4-BE49-F238E27FC236}">
                      <a16:creationId xmlns:a16="http://schemas.microsoft.com/office/drawing/2014/main" id="{70A02544-A41C-F9E4-01A0-736AFACFA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2650" y="2908301"/>
                  <a:ext cx="22225" cy="61913"/>
                </a:xfrm>
                <a:custGeom>
                  <a:avLst/>
                  <a:gdLst>
                    <a:gd name="T0" fmla="*/ 0 w 70"/>
                    <a:gd name="T1" fmla="*/ 0 h 197"/>
                    <a:gd name="T2" fmla="*/ 21 w 70"/>
                    <a:gd name="T3" fmla="*/ 47 h 197"/>
                    <a:gd name="T4" fmla="*/ 41 w 70"/>
                    <a:gd name="T5" fmla="*/ 96 h 197"/>
                    <a:gd name="T6" fmla="*/ 56 w 70"/>
                    <a:gd name="T7" fmla="*/ 146 h 197"/>
                    <a:gd name="T8" fmla="*/ 70 w 70"/>
                    <a:gd name="T9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97">
                      <a:moveTo>
                        <a:pt x="0" y="0"/>
                      </a:moveTo>
                      <a:lnTo>
                        <a:pt x="21" y="47"/>
                      </a:lnTo>
                      <a:lnTo>
                        <a:pt x="41" y="96"/>
                      </a:lnTo>
                      <a:lnTo>
                        <a:pt x="56" y="146"/>
                      </a:lnTo>
                      <a:lnTo>
                        <a:pt x="70" y="197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6" name="Freeform 54">
                  <a:extLst>
                    <a:ext uri="{FF2B5EF4-FFF2-40B4-BE49-F238E27FC236}">
                      <a16:creationId xmlns:a16="http://schemas.microsoft.com/office/drawing/2014/main" id="{9E860257-4D50-D4F9-8F42-86BBC8A94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4875" y="2970213"/>
                  <a:ext cx="6350" cy="60325"/>
                </a:xfrm>
                <a:custGeom>
                  <a:avLst/>
                  <a:gdLst>
                    <a:gd name="T0" fmla="*/ 0 w 23"/>
                    <a:gd name="T1" fmla="*/ 0 h 189"/>
                    <a:gd name="T2" fmla="*/ 8 w 23"/>
                    <a:gd name="T3" fmla="*/ 45 h 189"/>
                    <a:gd name="T4" fmla="*/ 16 w 23"/>
                    <a:gd name="T5" fmla="*/ 93 h 189"/>
                    <a:gd name="T6" fmla="*/ 19 w 23"/>
                    <a:gd name="T7" fmla="*/ 140 h 189"/>
                    <a:gd name="T8" fmla="*/ 23 w 23"/>
                    <a:gd name="T9" fmla="*/ 189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89">
                      <a:moveTo>
                        <a:pt x="0" y="0"/>
                      </a:moveTo>
                      <a:lnTo>
                        <a:pt x="8" y="45"/>
                      </a:lnTo>
                      <a:lnTo>
                        <a:pt x="16" y="93"/>
                      </a:lnTo>
                      <a:lnTo>
                        <a:pt x="19" y="140"/>
                      </a:lnTo>
                      <a:lnTo>
                        <a:pt x="23" y="18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7" name="Line 55">
                  <a:extLst>
                    <a:ext uri="{FF2B5EF4-FFF2-40B4-BE49-F238E27FC236}">
                      <a16:creationId xmlns:a16="http://schemas.microsoft.com/office/drawing/2014/main" id="{68038175-ACAC-A290-2AA7-6EFD16FC5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08350" y="2938463"/>
                  <a:ext cx="136525" cy="317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8" name="Line 56">
                  <a:extLst>
                    <a:ext uri="{FF2B5EF4-FFF2-40B4-BE49-F238E27FC236}">
                      <a16:creationId xmlns:a16="http://schemas.microsoft.com/office/drawing/2014/main" id="{74BA3DC3-59B0-375D-09FD-4146E3E289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3113" y="2868613"/>
                  <a:ext cx="109538" cy="396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9" name="Line 57">
                  <a:extLst>
                    <a:ext uri="{FF2B5EF4-FFF2-40B4-BE49-F238E27FC236}">
                      <a16:creationId xmlns:a16="http://schemas.microsoft.com/office/drawing/2014/main" id="{4B902037-81FF-020C-8423-0297614F89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28988" y="3027363"/>
                  <a:ext cx="122238" cy="31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0" name="Freeform 58">
                  <a:extLst>
                    <a:ext uri="{FF2B5EF4-FFF2-40B4-BE49-F238E27FC236}">
                      <a16:creationId xmlns:a16="http://schemas.microsoft.com/office/drawing/2014/main" id="{E3513392-3C86-6578-5B17-7C31ECB77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113" y="2800351"/>
                  <a:ext cx="109538" cy="107950"/>
                </a:xfrm>
                <a:custGeom>
                  <a:avLst/>
                  <a:gdLst>
                    <a:gd name="T0" fmla="*/ 343 w 343"/>
                    <a:gd name="T1" fmla="*/ 337 h 337"/>
                    <a:gd name="T2" fmla="*/ 318 w 343"/>
                    <a:gd name="T3" fmla="*/ 291 h 337"/>
                    <a:gd name="T4" fmla="*/ 292 w 343"/>
                    <a:gd name="T5" fmla="*/ 247 h 337"/>
                    <a:gd name="T6" fmla="*/ 262 w 343"/>
                    <a:gd name="T7" fmla="*/ 203 h 337"/>
                    <a:gd name="T8" fmla="*/ 231 w 343"/>
                    <a:gd name="T9" fmla="*/ 160 h 337"/>
                    <a:gd name="T10" fmla="*/ 196 w 343"/>
                    <a:gd name="T11" fmla="*/ 118 h 337"/>
                    <a:gd name="T12" fmla="*/ 158 w 343"/>
                    <a:gd name="T13" fmla="*/ 78 h 337"/>
                    <a:gd name="T14" fmla="*/ 118 w 343"/>
                    <a:gd name="T15" fmla="*/ 38 h 337"/>
                    <a:gd name="T16" fmla="*/ 77 w 343"/>
                    <a:gd name="T17" fmla="*/ 0 h 337"/>
                    <a:gd name="T18" fmla="*/ 51 w 343"/>
                    <a:gd name="T19" fmla="*/ 52 h 337"/>
                    <a:gd name="T20" fmla="*/ 31 w 343"/>
                    <a:gd name="T21" fmla="*/ 106 h 337"/>
                    <a:gd name="T22" fmla="*/ 12 w 343"/>
                    <a:gd name="T23" fmla="*/ 159 h 337"/>
                    <a:gd name="T24" fmla="*/ 0 w 343"/>
                    <a:gd name="T25" fmla="*/ 213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3" h="337">
                      <a:moveTo>
                        <a:pt x="343" y="337"/>
                      </a:moveTo>
                      <a:lnTo>
                        <a:pt x="318" y="291"/>
                      </a:lnTo>
                      <a:lnTo>
                        <a:pt x="292" y="247"/>
                      </a:lnTo>
                      <a:lnTo>
                        <a:pt x="262" y="203"/>
                      </a:lnTo>
                      <a:lnTo>
                        <a:pt x="231" y="160"/>
                      </a:lnTo>
                      <a:lnTo>
                        <a:pt x="196" y="118"/>
                      </a:lnTo>
                      <a:lnTo>
                        <a:pt x="158" y="78"/>
                      </a:lnTo>
                      <a:lnTo>
                        <a:pt x="118" y="38"/>
                      </a:lnTo>
                      <a:lnTo>
                        <a:pt x="77" y="0"/>
                      </a:lnTo>
                      <a:lnTo>
                        <a:pt x="51" y="52"/>
                      </a:lnTo>
                      <a:lnTo>
                        <a:pt x="31" y="106"/>
                      </a:lnTo>
                      <a:lnTo>
                        <a:pt x="12" y="159"/>
                      </a:lnTo>
                      <a:lnTo>
                        <a:pt x="0" y="21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1" name="Freeform 59">
                  <a:extLst>
                    <a:ext uri="{FF2B5EF4-FFF2-40B4-BE49-F238E27FC236}">
                      <a16:creationId xmlns:a16="http://schemas.microsoft.com/office/drawing/2014/main" id="{E3F3CD25-F16C-FD58-BDCE-AF2CE25A5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850" y="3794126"/>
                  <a:ext cx="4763" cy="46038"/>
                </a:xfrm>
                <a:custGeom>
                  <a:avLst/>
                  <a:gdLst>
                    <a:gd name="T0" fmla="*/ 16 w 16"/>
                    <a:gd name="T1" fmla="*/ 0 h 144"/>
                    <a:gd name="T2" fmla="*/ 10 w 16"/>
                    <a:gd name="T3" fmla="*/ 71 h 144"/>
                    <a:gd name="T4" fmla="*/ 0 w 16"/>
                    <a:gd name="T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44">
                      <a:moveTo>
                        <a:pt x="16" y="0"/>
                      </a:moveTo>
                      <a:lnTo>
                        <a:pt x="10" y="71"/>
                      </a:lnTo>
                      <a:lnTo>
                        <a:pt x="0" y="144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2" name="Freeform 60">
                  <a:extLst>
                    <a:ext uri="{FF2B5EF4-FFF2-40B4-BE49-F238E27FC236}">
                      <a16:creationId xmlns:a16="http://schemas.microsoft.com/office/drawing/2014/main" id="{BCFDA2AF-3A54-39A8-7670-054344898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84550" y="3090863"/>
                  <a:ext cx="61913" cy="79375"/>
                </a:xfrm>
                <a:custGeom>
                  <a:avLst/>
                  <a:gdLst>
                    <a:gd name="T0" fmla="*/ 0 w 198"/>
                    <a:gd name="T1" fmla="*/ 93 h 251"/>
                    <a:gd name="T2" fmla="*/ 65 w 198"/>
                    <a:gd name="T3" fmla="*/ 171 h 251"/>
                    <a:gd name="T4" fmla="*/ 136 w 198"/>
                    <a:gd name="T5" fmla="*/ 251 h 251"/>
                    <a:gd name="T6" fmla="*/ 156 w 198"/>
                    <a:gd name="T7" fmla="*/ 186 h 251"/>
                    <a:gd name="T8" fmla="*/ 173 w 198"/>
                    <a:gd name="T9" fmla="*/ 123 h 251"/>
                    <a:gd name="T10" fmla="*/ 186 w 198"/>
                    <a:gd name="T11" fmla="*/ 61 h 251"/>
                    <a:gd name="T12" fmla="*/ 198 w 198"/>
                    <a:gd name="T13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8" h="251">
                      <a:moveTo>
                        <a:pt x="0" y="93"/>
                      </a:moveTo>
                      <a:lnTo>
                        <a:pt x="65" y="171"/>
                      </a:lnTo>
                      <a:lnTo>
                        <a:pt x="136" y="251"/>
                      </a:lnTo>
                      <a:lnTo>
                        <a:pt x="156" y="186"/>
                      </a:lnTo>
                      <a:lnTo>
                        <a:pt x="173" y="123"/>
                      </a:lnTo>
                      <a:lnTo>
                        <a:pt x="186" y="61"/>
                      </a:lnTo>
                      <a:lnTo>
                        <a:pt x="198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3" name="Line 61">
                  <a:extLst>
                    <a:ext uri="{FF2B5EF4-FFF2-40B4-BE49-F238E27FC236}">
                      <a16:creationId xmlns:a16="http://schemas.microsoft.com/office/drawing/2014/main" id="{D352D9A5-8A32-5F9B-81C6-A979610AC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84550" y="3090863"/>
                  <a:ext cx="61913" cy="285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4" name="Freeform 62">
                  <a:extLst>
                    <a:ext uri="{FF2B5EF4-FFF2-40B4-BE49-F238E27FC236}">
                      <a16:creationId xmlns:a16="http://schemas.microsoft.com/office/drawing/2014/main" id="{F800E079-98EF-4BFA-9E5B-A5E2A90DB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7763" y="4049713"/>
                  <a:ext cx="20638" cy="66675"/>
                </a:xfrm>
                <a:custGeom>
                  <a:avLst/>
                  <a:gdLst>
                    <a:gd name="T0" fmla="*/ 64 w 64"/>
                    <a:gd name="T1" fmla="*/ 211 h 211"/>
                    <a:gd name="T2" fmla="*/ 50 w 64"/>
                    <a:gd name="T3" fmla="*/ 156 h 211"/>
                    <a:gd name="T4" fmla="*/ 36 w 64"/>
                    <a:gd name="T5" fmla="*/ 104 h 211"/>
                    <a:gd name="T6" fmla="*/ 19 w 64"/>
                    <a:gd name="T7" fmla="*/ 51 h 211"/>
                    <a:gd name="T8" fmla="*/ 0 w 64"/>
                    <a:gd name="T9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211">
                      <a:moveTo>
                        <a:pt x="64" y="211"/>
                      </a:moveTo>
                      <a:lnTo>
                        <a:pt x="50" y="156"/>
                      </a:lnTo>
                      <a:lnTo>
                        <a:pt x="36" y="104"/>
                      </a:lnTo>
                      <a:lnTo>
                        <a:pt x="19" y="5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5" name="Freeform 63">
                  <a:extLst>
                    <a:ext uri="{FF2B5EF4-FFF2-40B4-BE49-F238E27FC236}">
                      <a16:creationId xmlns:a16="http://schemas.microsoft.com/office/drawing/2014/main" id="{996B882E-192B-3384-BB75-B4485C6CA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0775" y="3990976"/>
                  <a:ext cx="26988" cy="58738"/>
                </a:xfrm>
                <a:custGeom>
                  <a:avLst/>
                  <a:gdLst>
                    <a:gd name="T0" fmla="*/ 85 w 85"/>
                    <a:gd name="T1" fmla="*/ 188 h 188"/>
                    <a:gd name="T2" fmla="*/ 66 w 85"/>
                    <a:gd name="T3" fmla="*/ 139 h 188"/>
                    <a:gd name="T4" fmla="*/ 45 w 85"/>
                    <a:gd name="T5" fmla="*/ 92 h 188"/>
                    <a:gd name="T6" fmla="*/ 23 w 85"/>
                    <a:gd name="T7" fmla="*/ 45 h 188"/>
                    <a:gd name="T8" fmla="*/ 0 w 85"/>
                    <a:gd name="T9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88">
                      <a:moveTo>
                        <a:pt x="85" y="188"/>
                      </a:moveTo>
                      <a:lnTo>
                        <a:pt x="66" y="139"/>
                      </a:lnTo>
                      <a:lnTo>
                        <a:pt x="45" y="92"/>
                      </a:lnTo>
                      <a:lnTo>
                        <a:pt x="23" y="4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6" name="Line 64">
                  <a:extLst>
                    <a:ext uri="{FF2B5EF4-FFF2-40B4-BE49-F238E27FC236}">
                      <a16:creationId xmlns:a16="http://schemas.microsoft.com/office/drawing/2014/main" id="{DC29543A-4667-2B6D-FE43-73450562CF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76638" y="4081463"/>
                  <a:ext cx="131763" cy="3492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7" name="Freeform 65">
                  <a:extLst>
                    <a:ext uri="{FF2B5EF4-FFF2-40B4-BE49-F238E27FC236}">
                      <a16:creationId xmlns:a16="http://schemas.microsoft.com/office/drawing/2014/main" id="{3A7E25EB-30E1-448C-0A3A-6E9BD39BF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8225" y="3975101"/>
                  <a:ext cx="7938" cy="42863"/>
                </a:xfrm>
                <a:custGeom>
                  <a:avLst/>
                  <a:gdLst>
                    <a:gd name="T0" fmla="*/ 0 w 24"/>
                    <a:gd name="T1" fmla="*/ 136 h 136"/>
                    <a:gd name="T2" fmla="*/ 10 w 24"/>
                    <a:gd name="T3" fmla="*/ 68 h 136"/>
                    <a:gd name="T4" fmla="*/ 24 w 24"/>
                    <a:gd name="T5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36">
                      <a:moveTo>
                        <a:pt x="0" y="136"/>
                      </a:moveTo>
                      <a:lnTo>
                        <a:pt x="10" y="68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28" name="Freeform 66">
                  <a:extLst>
                    <a:ext uri="{FF2B5EF4-FFF2-40B4-BE49-F238E27FC236}">
                      <a16:creationId xmlns:a16="http://schemas.microsoft.com/office/drawing/2014/main" id="{004064DC-BB43-14C2-D1C1-7A44B361F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400" y="4116388"/>
                  <a:ext cx="6350" cy="33338"/>
                </a:xfrm>
                <a:custGeom>
                  <a:avLst/>
                  <a:gdLst>
                    <a:gd name="T0" fmla="*/ 19 w 19"/>
                    <a:gd name="T1" fmla="*/ 104 h 104"/>
                    <a:gd name="T2" fmla="*/ 9 w 19"/>
                    <a:gd name="T3" fmla="*/ 51 h 104"/>
                    <a:gd name="T4" fmla="*/ 0 w 19"/>
                    <a:gd name="T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04">
                      <a:moveTo>
                        <a:pt x="19" y="104"/>
                      </a:moveTo>
                      <a:lnTo>
                        <a:pt x="9" y="5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0" name="Freeform 67">
                  <a:extLst>
                    <a:ext uri="{FF2B5EF4-FFF2-40B4-BE49-F238E27FC236}">
                      <a16:creationId xmlns:a16="http://schemas.microsoft.com/office/drawing/2014/main" id="{A56550DC-D5F4-6318-CFCD-786D30D38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6638" y="4081463"/>
                  <a:ext cx="4763" cy="42863"/>
                </a:xfrm>
                <a:custGeom>
                  <a:avLst/>
                  <a:gdLst>
                    <a:gd name="T0" fmla="*/ 17 w 17"/>
                    <a:gd name="T1" fmla="*/ 138 h 138"/>
                    <a:gd name="T2" fmla="*/ 5 w 17"/>
                    <a:gd name="T3" fmla="*/ 68 h 138"/>
                    <a:gd name="T4" fmla="*/ 0 w 17"/>
                    <a:gd name="T5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38">
                      <a:moveTo>
                        <a:pt x="17" y="138"/>
                      </a:moveTo>
                      <a:lnTo>
                        <a:pt x="5" y="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1" name="Line 68">
                  <a:extLst>
                    <a:ext uri="{FF2B5EF4-FFF2-40B4-BE49-F238E27FC236}">
                      <a16:creationId xmlns:a16="http://schemas.microsoft.com/office/drawing/2014/main" id="{BD465197-DCB1-F96D-F438-15F89A2309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78225" y="4017963"/>
                  <a:ext cx="109538" cy="317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2" name="Freeform 69">
                  <a:extLst>
                    <a:ext uri="{FF2B5EF4-FFF2-40B4-BE49-F238E27FC236}">
                      <a16:creationId xmlns:a16="http://schemas.microsoft.com/office/drawing/2014/main" id="{ED93B46B-C6E6-82F7-AC16-0986D7927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5050" y="4017963"/>
                  <a:ext cx="3175" cy="63500"/>
                </a:xfrm>
                <a:custGeom>
                  <a:avLst/>
                  <a:gdLst>
                    <a:gd name="T0" fmla="*/ 4 w 9"/>
                    <a:gd name="T1" fmla="*/ 200 h 200"/>
                    <a:gd name="T2" fmla="*/ 0 w 9"/>
                    <a:gd name="T3" fmla="*/ 148 h 200"/>
                    <a:gd name="T4" fmla="*/ 2 w 9"/>
                    <a:gd name="T5" fmla="*/ 100 h 200"/>
                    <a:gd name="T6" fmla="*/ 3 w 9"/>
                    <a:gd name="T7" fmla="*/ 49 h 200"/>
                    <a:gd name="T8" fmla="*/ 9 w 9"/>
                    <a:gd name="T9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0">
                      <a:moveTo>
                        <a:pt x="4" y="200"/>
                      </a:moveTo>
                      <a:lnTo>
                        <a:pt x="0" y="148"/>
                      </a:lnTo>
                      <a:lnTo>
                        <a:pt x="2" y="100"/>
                      </a:lnTo>
                      <a:lnTo>
                        <a:pt x="3" y="49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3" name="Line 70">
                  <a:extLst>
                    <a:ext uri="{FF2B5EF4-FFF2-40B4-BE49-F238E27FC236}">
                      <a16:creationId xmlns:a16="http://schemas.microsoft.com/office/drawing/2014/main" id="{FC0E41BF-1AB9-0BA8-4265-EF7C436A72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586163" y="3975101"/>
                  <a:ext cx="74613" cy="158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4" name="Freeform 71">
                  <a:extLst>
                    <a:ext uri="{FF2B5EF4-FFF2-40B4-BE49-F238E27FC236}">
                      <a16:creationId xmlns:a16="http://schemas.microsoft.com/office/drawing/2014/main" id="{3222A6CB-8D1F-2D58-0B81-3D00B575B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4088" y="3541713"/>
                  <a:ext cx="87313" cy="71438"/>
                </a:xfrm>
                <a:custGeom>
                  <a:avLst/>
                  <a:gdLst>
                    <a:gd name="T0" fmla="*/ 0 w 275"/>
                    <a:gd name="T1" fmla="*/ 187 h 229"/>
                    <a:gd name="T2" fmla="*/ 13 w 275"/>
                    <a:gd name="T3" fmla="*/ 139 h 229"/>
                    <a:gd name="T4" fmla="*/ 29 w 275"/>
                    <a:gd name="T5" fmla="*/ 93 h 229"/>
                    <a:gd name="T6" fmla="*/ 47 w 275"/>
                    <a:gd name="T7" fmla="*/ 47 h 229"/>
                    <a:gd name="T8" fmla="*/ 70 w 275"/>
                    <a:gd name="T9" fmla="*/ 0 h 229"/>
                    <a:gd name="T10" fmla="*/ 129 w 275"/>
                    <a:gd name="T11" fmla="*/ 54 h 229"/>
                    <a:gd name="T12" fmla="*/ 182 w 275"/>
                    <a:gd name="T13" fmla="*/ 111 h 229"/>
                    <a:gd name="T14" fmla="*/ 231 w 275"/>
                    <a:gd name="T15" fmla="*/ 168 h 229"/>
                    <a:gd name="T16" fmla="*/ 275 w 275"/>
                    <a:gd name="T17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5" h="229">
                      <a:moveTo>
                        <a:pt x="0" y="187"/>
                      </a:moveTo>
                      <a:lnTo>
                        <a:pt x="13" y="139"/>
                      </a:lnTo>
                      <a:lnTo>
                        <a:pt x="29" y="93"/>
                      </a:lnTo>
                      <a:lnTo>
                        <a:pt x="47" y="47"/>
                      </a:lnTo>
                      <a:lnTo>
                        <a:pt x="70" y="0"/>
                      </a:lnTo>
                      <a:lnTo>
                        <a:pt x="129" y="54"/>
                      </a:lnTo>
                      <a:lnTo>
                        <a:pt x="182" y="111"/>
                      </a:lnTo>
                      <a:lnTo>
                        <a:pt x="231" y="168"/>
                      </a:lnTo>
                      <a:lnTo>
                        <a:pt x="275" y="22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5" name="Freeform 72">
                  <a:extLst>
                    <a:ext uri="{FF2B5EF4-FFF2-40B4-BE49-F238E27FC236}">
                      <a16:creationId xmlns:a16="http://schemas.microsoft.com/office/drawing/2014/main" id="{D61837EA-FC3A-43D0-12FD-647050752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7738" y="3600451"/>
                  <a:ext cx="6350" cy="47625"/>
                </a:xfrm>
                <a:custGeom>
                  <a:avLst/>
                  <a:gdLst>
                    <a:gd name="T0" fmla="*/ 0 w 23"/>
                    <a:gd name="T1" fmla="*/ 148 h 148"/>
                    <a:gd name="T2" fmla="*/ 1 w 23"/>
                    <a:gd name="T3" fmla="*/ 109 h 148"/>
                    <a:gd name="T4" fmla="*/ 7 w 23"/>
                    <a:gd name="T5" fmla="*/ 73 h 148"/>
                    <a:gd name="T6" fmla="*/ 23 w 23"/>
                    <a:gd name="T7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48">
                      <a:moveTo>
                        <a:pt x="0" y="148"/>
                      </a:moveTo>
                      <a:lnTo>
                        <a:pt x="1" y="109"/>
                      </a:lnTo>
                      <a:lnTo>
                        <a:pt x="7" y="7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6" name="Freeform 73">
                  <a:extLst>
                    <a:ext uri="{FF2B5EF4-FFF2-40B4-BE49-F238E27FC236}">
                      <a16:creationId xmlns:a16="http://schemas.microsoft.com/office/drawing/2014/main" id="{CDDF81C1-FBD7-5ABC-2093-5F2A6557E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150" y="3648076"/>
                  <a:ext cx="4763" cy="57150"/>
                </a:xfrm>
                <a:custGeom>
                  <a:avLst/>
                  <a:gdLst>
                    <a:gd name="T0" fmla="*/ 14 w 14"/>
                    <a:gd name="T1" fmla="*/ 184 h 184"/>
                    <a:gd name="T2" fmla="*/ 5 w 14"/>
                    <a:gd name="T3" fmla="*/ 138 h 184"/>
                    <a:gd name="T4" fmla="*/ 2 w 14"/>
                    <a:gd name="T5" fmla="*/ 91 h 184"/>
                    <a:gd name="T6" fmla="*/ 0 w 14"/>
                    <a:gd name="T7" fmla="*/ 45 h 184"/>
                    <a:gd name="T8" fmla="*/ 3 w 14"/>
                    <a:gd name="T9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4">
                      <a:moveTo>
                        <a:pt x="14" y="184"/>
                      </a:moveTo>
                      <a:lnTo>
                        <a:pt x="5" y="138"/>
                      </a:lnTo>
                      <a:lnTo>
                        <a:pt x="2" y="91"/>
                      </a:lnTo>
                      <a:lnTo>
                        <a:pt x="0" y="4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7" name="Freeform 74">
                  <a:extLst>
                    <a:ext uri="{FF2B5EF4-FFF2-40B4-BE49-F238E27FC236}">
                      <a16:creationId xmlns:a16="http://schemas.microsoft.com/office/drawing/2014/main" id="{BA37907A-796A-6B5C-B118-1ADB9B1EE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0913" y="3705226"/>
                  <a:ext cx="22225" cy="73025"/>
                </a:xfrm>
                <a:custGeom>
                  <a:avLst/>
                  <a:gdLst>
                    <a:gd name="T0" fmla="*/ 73 w 73"/>
                    <a:gd name="T1" fmla="*/ 230 h 230"/>
                    <a:gd name="T2" fmla="*/ 47 w 73"/>
                    <a:gd name="T3" fmla="*/ 171 h 230"/>
                    <a:gd name="T4" fmla="*/ 28 w 73"/>
                    <a:gd name="T5" fmla="*/ 114 h 230"/>
                    <a:gd name="T6" fmla="*/ 11 w 73"/>
                    <a:gd name="T7" fmla="*/ 56 h 230"/>
                    <a:gd name="T8" fmla="*/ 0 w 73"/>
                    <a:gd name="T9" fmla="*/ 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30">
                      <a:moveTo>
                        <a:pt x="73" y="230"/>
                      </a:moveTo>
                      <a:lnTo>
                        <a:pt x="47" y="171"/>
                      </a:lnTo>
                      <a:lnTo>
                        <a:pt x="28" y="114"/>
                      </a:lnTo>
                      <a:lnTo>
                        <a:pt x="11" y="5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8" name="Freeform 75">
                  <a:extLst>
                    <a:ext uri="{FF2B5EF4-FFF2-40B4-BE49-F238E27FC236}">
                      <a16:creationId xmlns:a16="http://schemas.microsoft.com/office/drawing/2014/main" id="{A3F85527-D171-BFAB-2127-AE112A5D9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1400" y="3613151"/>
                  <a:ext cx="28575" cy="55563"/>
                </a:xfrm>
                <a:custGeom>
                  <a:avLst/>
                  <a:gdLst>
                    <a:gd name="T0" fmla="*/ 0 w 91"/>
                    <a:gd name="T1" fmla="*/ 0 h 175"/>
                    <a:gd name="T2" fmla="*/ 25 w 91"/>
                    <a:gd name="T3" fmla="*/ 42 h 175"/>
                    <a:gd name="T4" fmla="*/ 50 w 91"/>
                    <a:gd name="T5" fmla="*/ 85 h 175"/>
                    <a:gd name="T6" fmla="*/ 70 w 91"/>
                    <a:gd name="T7" fmla="*/ 129 h 175"/>
                    <a:gd name="T8" fmla="*/ 91 w 91"/>
                    <a:gd name="T9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175">
                      <a:moveTo>
                        <a:pt x="0" y="0"/>
                      </a:moveTo>
                      <a:lnTo>
                        <a:pt x="25" y="42"/>
                      </a:lnTo>
                      <a:lnTo>
                        <a:pt x="50" y="85"/>
                      </a:lnTo>
                      <a:lnTo>
                        <a:pt x="70" y="129"/>
                      </a:lnTo>
                      <a:lnTo>
                        <a:pt x="91" y="175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39" name="Freeform 76">
                  <a:extLst>
                    <a:ext uri="{FF2B5EF4-FFF2-40B4-BE49-F238E27FC236}">
                      <a16:creationId xmlns:a16="http://schemas.microsoft.com/office/drawing/2014/main" id="{C1BA178D-AD6F-BFFC-BF17-540D7BE9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9975" y="3668713"/>
                  <a:ext cx="17463" cy="61913"/>
                </a:xfrm>
                <a:custGeom>
                  <a:avLst/>
                  <a:gdLst>
                    <a:gd name="T0" fmla="*/ 0 w 52"/>
                    <a:gd name="T1" fmla="*/ 0 h 193"/>
                    <a:gd name="T2" fmla="*/ 16 w 52"/>
                    <a:gd name="T3" fmla="*/ 47 h 193"/>
                    <a:gd name="T4" fmla="*/ 30 w 52"/>
                    <a:gd name="T5" fmla="*/ 94 h 193"/>
                    <a:gd name="T6" fmla="*/ 41 w 52"/>
                    <a:gd name="T7" fmla="*/ 143 h 193"/>
                    <a:gd name="T8" fmla="*/ 52 w 52"/>
                    <a:gd name="T9" fmla="*/ 193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3">
                      <a:moveTo>
                        <a:pt x="0" y="0"/>
                      </a:moveTo>
                      <a:lnTo>
                        <a:pt x="16" y="47"/>
                      </a:lnTo>
                      <a:lnTo>
                        <a:pt x="30" y="94"/>
                      </a:lnTo>
                      <a:lnTo>
                        <a:pt x="41" y="143"/>
                      </a:lnTo>
                      <a:lnTo>
                        <a:pt x="52" y="19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0" name="Freeform 77">
                  <a:extLst>
                    <a:ext uri="{FF2B5EF4-FFF2-40B4-BE49-F238E27FC236}">
                      <a16:creationId xmlns:a16="http://schemas.microsoft.com/office/drawing/2014/main" id="{96991427-B832-41F3-C650-356C99DF7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7438" y="3730626"/>
                  <a:ext cx="3175" cy="63500"/>
                </a:xfrm>
                <a:custGeom>
                  <a:avLst/>
                  <a:gdLst>
                    <a:gd name="T0" fmla="*/ 0 w 11"/>
                    <a:gd name="T1" fmla="*/ 0 h 199"/>
                    <a:gd name="T2" fmla="*/ 6 w 11"/>
                    <a:gd name="T3" fmla="*/ 47 h 199"/>
                    <a:gd name="T4" fmla="*/ 10 w 11"/>
                    <a:gd name="T5" fmla="*/ 97 h 199"/>
                    <a:gd name="T6" fmla="*/ 11 w 11"/>
                    <a:gd name="T7" fmla="*/ 147 h 199"/>
                    <a:gd name="T8" fmla="*/ 10 w 11"/>
                    <a:gd name="T9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99">
                      <a:moveTo>
                        <a:pt x="0" y="0"/>
                      </a:moveTo>
                      <a:lnTo>
                        <a:pt x="6" y="47"/>
                      </a:lnTo>
                      <a:lnTo>
                        <a:pt x="10" y="97"/>
                      </a:lnTo>
                      <a:lnTo>
                        <a:pt x="11" y="147"/>
                      </a:lnTo>
                      <a:lnTo>
                        <a:pt x="10" y="199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1" name="Freeform 78">
                  <a:extLst>
                    <a:ext uri="{FF2B5EF4-FFF2-40B4-BE49-F238E27FC236}">
                      <a16:creationId xmlns:a16="http://schemas.microsoft.com/office/drawing/2014/main" id="{A0F6F159-50E1-11B9-EFDF-1D12043A31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3138" y="3778251"/>
                  <a:ext cx="33338" cy="58738"/>
                </a:xfrm>
                <a:custGeom>
                  <a:avLst/>
                  <a:gdLst>
                    <a:gd name="T0" fmla="*/ 103 w 103"/>
                    <a:gd name="T1" fmla="*/ 181 h 181"/>
                    <a:gd name="T2" fmla="*/ 73 w 103"/>
                    <a:gd name="T3" fmla="*/ 135 h 181"/>
                    <a:gd name="T4" fmla="*/ 46 w 103"/>
                    <a:gd name="T5" fmla="*/ 90 h 181"/>
                    <a:gd name="T6" fmla="*/ 20 w 103"/>
                    <a:gd name="T7" fmla="*/ 44 h 181"/>
                    <a:gd name="T8" fmla="*/ 0 w 103"/>
                    <a:gd name="T9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" h="181">
                      <a:moveTo>
                        <a:pt x="103" y="181"/>
                      </a:moveTo>
                      <a:lnTo>
                        <a:pt x="73" y="135"/>
                      </a:lnTo>
                      <a:lnTo>
                        <a:pt x="46" y="90"/>
                      </a:lnTo>
                      <a:lnTo>
                        <a:pt x="20" y="4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2" name="Freeform 79">
                  <a:extLst>
                    <a:ext uri="{FF2B5EF4-FFF2-40B4-BE49-F238E27FC236}">
                      <a16:creationId xmlns:a16="http://schemas.microsoft.com/office/drawing/2014/main" id="{F64FBC77-956E-4EEC-4879-C5896C925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6163" y="3910013"/>
                  <a:ext cx="20638" cy="65088"/>
                </a:xfrm>
                <a:custGeom>
                  <a:avLst/>
                  <a:gdLst>
                    <a:gd name="T0" fmla="*/ 0 w 66"/>
                    <a:gd name="T1" fmla="*/ 202 h 202"/>
                    <a:gd name="T2" fmla="*/ 11 w 66"/>
                    <a:gd name="T3" fmla="*/ 151 h 202"/>
                    <a:gd name="T4" fmla="*/ 27 w 66"/>
                    <a:gd name="T5" fmla="*/ 99 h 202"/>
                    <a:gd name="T6" fmla="*/ 45 w 66"/>
                    <a:gd name="T7" fmla="*/ 48 h 202"/>
                    <a:gd name="T8" fmla="*/ 66 w 66"/>
                    <a:gd name="T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202">
                      <a:moveTo>
                        <a:pt x="0" y="202"/>
                      </a:moveTo>
                      <a:lnTo>
                        <a:pt x="11" y="151"/>
                      </a:lnTo>
                      <a:lnTo>
                        <a:pt x="27" y="99"/>
                      </a:lnTo>
                      <a:lnTo>
                        <a:pt x="45" y="48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3" name="Line 80">
                  <a:extLst>
                    <a:ext uri="{FF2B5EF4-FFF2-40B4-BE49-F238E27FC236}">
                      <a16:creationId xmlns:a16="http://schemas.microsoft.com/office/drawing/2014/main" id="{1FC4B0AE-0568-911E-21A0-14AD26294A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94088" y="3600451"/>
                  <a:ext cx="87313" cy="1270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4" name="Line 81">
                  <a:extLst>
                    <a:ext uri="{FF2B5EF4-FFF2-40B4-BE49-F238E27FC236}">
                      <a16:creationId xmlns:a16="http://schemas.microsoft.com/office/drawing/2014/main" id="{B7E0294C-536B-DB40-5B15-A422D149CD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87738" y="3648076"/>
                  <a:ext cx="122238" cy="2063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5" name="Line 82">
                  <a:extLst>
                    <a:ext uri="{FF2B5EF4-FFF2-40B4-BE49-F238E27FC236}">
                      <a16:creationId xmlns:a16="http://schemas.microsoft.com/office/drawing/2014/main" id="{CFD27718-7D68-29F7-5A34-282394468D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90913" y="3705226"/>
                  <a:ext cx="136525" cy="2540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6" name="Line 83">
                  <a:extLst>
                    <a:ext uri="{FF2B5EF4-FFF2-40B4-BE49-F238E27FC236}">
                      <a16:creationId xmlns:a16="http://schemas.microsoft.com/office/drawing/2014/main" id="{5B68502C-DAA4-4B11-D68A-C9CF9804AD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513138" y="3778251"/>
                  <a:ext cx="117475" cy="158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7" name="Freeform 84">
                  <a:extLst>
                    <a:ext uri="{FF2B5EF4-FFF2-40B4-BE49-F238E27FC236}">
                      <a16:creationId xmlns:a16="http://schemas.microsoft.com/office/drawing/2014/main" id="{133BF881-DAB7-C0A3-2B2A-D6E35C928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6800" y="3910013"/>
                  <a:ext cx="53975" cy="80963"/>
                </a:xfrm>
                <a:custGeom>
                  <a:avLst/>
                  <a:gdLst>
                    <a:gd name="T0" fmla="*/ 170 w 170"/>
                    <a:gd name="T1" fmla="*/ 252 h 252"/>
                    <a:gd name="T2" fmla="*/ 131 w 170"/>
                    <a:gd name="T3" fmla="*/ 186 h 252"/>
                    <a:gd name="T4" fmla="*/ 91 w 170"/>
                    <a:gd name="T5" fmla="*/ 123 h 252"/>
                    <a:gd name="T6" fmla="*/ 46 w 170"/>
                    <a:gd name="T7" fmla="*/ 59 h 252"/>
                    <a:gd name="T8" fmla="*/ 0 w 170"/>
                    <a:gd name="T9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252">
                      <a:moveTo>
                        <a:pt x="170" y="252"/>
                      </a:moveTo>
                      <a:lnTo>
                        <a:pt x="131" y="186"/>
                      </a:lnTo>
                      <a:lnTo>
                        <a:pt x="91" y="123"/>
                      </a:lnTo>
                      <a:lnTo>
                        <a:pt x="46" y="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8" name="Freeform 85">
                  <a:extLst>
                    <a:ext uri="{FF2B5EF4-FFF2-40B4-BE49-F238E27FC236}">
                      <a16:creationId xmlns:a16="http://schemas.microsoft.com/office/drawing/2014/main" id="{018E3920-7007-35CC-75AF-9DB463F74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6800" y="3840163"/>
                  <a:ext cx="19050" cy="69850"/>
                </a:xfrm>
                <a:custGeom>
                  <a:avLst/>
                  <a:gdLst>
                    <a:gd name="T0" fmla="*/ 58 w 58"/>
                    <a:gd name="T1" fmla="*/ 0 h 223"/>
                    <a:gd name="T2" fmla="*/ 47 w 58"/>
                    <a:gd name="T3" fmla="*/ 53 h 223"/>
                    <a:gd name="T4" fmla="*/ 34 w 58"/>
                    <a:gd name="T5" fmla="*/ 109 h 223"/>
                    <a:gd name="T6" fmla="*/ 18 w 58"/>
                    <a:gd name="T7" fmla="*/ 165 h 223"/>
                    <a:gd name="T8" fmla="*/ 0 w 58"/>
                    <a:gd name="T9" fmla="*/ 22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223">
                      <a:moveTo>
                        <a:pt x="58" y="0"/>
                      </a:moveTo>
                      <a:lnTo>
                        <a:pt x="47" y="53"/>
                      </a:lnTo>
                      <a:lnTo>
                        <a:pt x="34" y="109"/>
                      </a:lnTo>
                      <a:lnTo>
                        <a:pt x="18" y="165"/>
                      </a:lnTo>
                      <a:lnTo>
                        <a:pt x="0" y="223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49" name="Freeform 86">
                  <a:extLst>
                    <a:ext uri="{FF2B5EF4-FFF2-40B4-BE49-F238E27FC236}">
                      <a16:creationId xmlns:a16="http://schemas.microsoft.com/office/drawing/2014/main" id="{94940C06-3E7C-B828-9148-466368A3C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475" y="3836988"/>
                  <a:ext cx="60325" cy="73025"/>
                </a:xfrm>
                <a:custGeom>
                  <a:avLst/>
                  <a:gdLst>
                    <a:gd name="T0" fmla="*/ 190 w 190"/>
                    <a:gd name="T1" fmla="*/ 233 h 233"/>
                    <a:gd name="T2" fmla="*/ 135 w 190"/>
                    <a:gd name="T3" fmla="*/ 174 h 233"/>
                    <a:gd name="T4" fmla="*/ 86 w 190"/>
                    <a:gd name="T5" fmla="*/ 116 h 233"/>
                    <a:gd name="T6" fmla="*/ 40 w 190"/>
                    <a:gd name="T7" fmla="*/ 57 h 233"/>
                    <a:gd name="T8" fmla="*/ 0 w 190"/>
                    <a:gd name="T9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0" h="233">
                      <a:moveTo>
                        <a:pt x="190" y="233"/>
                      </a:moveTo>
                      <a:lnTo>
                        <a:pt x="135" y="174"/>
                      </a:lnTo>
                      <a:lnTo>
                        <a:pt x="86" y="116"/>
                      </a:lnTo>
                      <a:lnTo>
                        <a:pt x="40" y="5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0" name="Freeform 87">
                  <a:extLst>
                    <a:ext uri="{FF2B5EF4-FFF2-40B4-BE49-F238E27FC236}">
                      <a16:creationId xmlns:a16="http://schemas.microsoft.com/office/drawing/2014/main" id="{EABB918A-EEA4-9B4D-79D0-8A6824F13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988" y="3027363"/>
                  <a:ext cx="55563" cy="92075"/>
                </a:xfrm>
                <a:custGeom>
                  <a:avLst/>
                  <a:gdLst>
                    <a:gd name="T0" fmla="*/ 0 w 173"/>
                    <a:gd name="T1" fmla="*/ 0 h 292"/>
                    <a:gd name="T2" fmla="*/ 32 w 173"/>
                    <a:gd name="T3" fmla="*/ 72 h 292"/>
                    <a:gd name="T4" fmla="*/ 72 w 173"/>
                    <a:gd name="T5" fmla="*/ 145 h 292"/>
                    <a:gd name="T6" fmla="*/ 118 w 173"/>
                    <a:gd name="T7" fmla="*/ 218 h 292"/>
                    <a:gd name="T8" fmla="*/ 173 w 173"/>
                    <a:gd name="T9" fmla="*/ 292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292">
                      <a:moveTo>
                        <a:pt x="0" y="0"/>
                      </a:moveTo>
                      <a:lnTo>
                        <a:pt x="32" y="72"/>
                      </a:lnTo>
                      <a:lnTo>
                        <a:pt x="72" y="145"/>
                      </a:lnTo>
                      <a:lnTo>
                        <a:pt x="118" y="218"/>
                      </a:lnTo>
                      <a:lnTo>
                        <a:pt x="173" y="292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1" name="Freeform 88">
                  <a:extLst>
                    <a:ext uri="{FF2B5EF4-FFF2-40B4-BE49-F238E27FC236}">
                      <a16:creationId xmlns:a16="http://schemas.microsoft.com/office/drawing/2014/main" id="{18BED9A9-508B-B8BA-140E-C7B487E98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6463" y="3030538"/>
                  <a:ext cx="4763" cy="60325"/>
                </a:xfrm>
                <a:custGeom>
                  <a:avLst/>
                  <a:gdLst>
                    <a:gd name="T0" fmla="*/ 0 w 14"/>
                    <a:gd name="T1" fmla="*/ 188 h 188"/>
                    <a:gd name="T2" fmla="*/ 7 w 14"/>
                    <a:gd name="T3" fmla="*/ 140 h 188"/>
                    <a:gd name="T4" fmla="*/ 10 w 14"/>
                    <a:gd name="T5" fmla="*/ 92 h 188"/>
                    <a:gd name="T6" fmla="*/ 13 w 14"/>
                    <a:gd name="T7" fmla="*/ 45 h 188"/>
                    <a:gd name="T8" fmla="*/ 14 w 14"/>
                    <a:gd name="T9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8">
                      <a:moveTo>
                        <a:pt x="0" y="188"/>
                      </a:moveTo>
                      <a:lnTo>
                        <a:pt x="7" y="140"/>
                      </a:lnTo>
                      <a:lnTo>
                        <a:pt x="10" y="92"/>
                      </a:lnTo>
                      <a:lnTo>
                        <a:pt x="13" y="45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2" name="Line 89">
                  <a:extLst>
                    <a:ext uri="{FF2B5EF4-FFF2-40B4-BE49-F238E27FC236}">
                      <a16:creationId xmlns:a16="http://schemas.microsoft.com/office/drawing/2014/main" id="{56A9897E-C1C9-407F-5239-8D92A31990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46475" y="3836988"/>
                  <a:ext cx="79375" cy="31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3" name="Line 90">
                  <a:extLst>
                    <a:ext uri="{FF2B5EF4-FFF2-40B4-BE49-F238E27FC236}">
                      <a16:creationId xmlns:a16="http://schemas.microsoft.com/office/drawing/2014/main" id="{5DB5859B-F8B1-71A6-39FB-5E48BBC11D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3600" y="3348038"/>
                  <a:ext cx="133350" cy="635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4" name="Line 91">
                  <a:extLst>
                    <a:ext uri="{FF2B5EF4-FFF2-40B4-BE49-F238E27FC236}">
                      <a16:creationId xmlns:a16="http://schemas.microsoft.com/office/drawing/2014/main" id="{B8CB2B2E-0CCC-BF90-EFCC-E0CE85CC1E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424238" y="3411538"/>
                  <a:ext cx="117475" cy="3175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5" name="Freeform 92">
                  <a:extLst>
                    <a:ext uri="{FF2B5EF4-FFF2-40B4-BE49-F238E27FC236}">
                      <a16:creationId xmlns:a16="http://schemas.microsoft.com/office/drawing/2014/main" id="{E12112B3-3E34-E8A3-7000-579742342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3138" y="3282951"/>
                  <a:ext cx="23813" cy="71438"/>
                </a:xfrm>
                <a:custGeom>
                  <a:avLst/>
                  <a:gdLst>
                    <a:gd name="T0" fmla="*/ 0 w 73"/>
                    <a:gd name="T1" fmla="*/ 0 h 225"/>
                    <a:gd name="T2" fmla="*/ 23 w 73"/>
                    <a:gd name="T3" fmla="*/ 54 h 225"/>
                    <a:gd name="T4" fmla="*/ 43 w 73"/>
                    <a:gd name="T5" fmla="*/ 110 h 225"/>
                    <a:gd name="T6" fmla="*/ 59 w 73"/>
                    <a:gd name="T7" fmla="*/ 166 h 225"/>
                    <a:gd name="T8" fmla="*/ 73 w 73"/>
                    <a:gd name="T9" fmla="*/ 22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25">
                      <a:moveTo>
                        <a:pt x="0" y="0"/>
                      </a:moveTo>
                      <a:lnTo>
                        <a:pt x="23" y="54"/>
                      </a:lnTo>
                      <a:lnTo>
                        <a:pt x="43" y="110"/>
                      </a:lnTo>
                      <a:lnTo>
                        <a:pt x="59" y="166"/>
                      </a:lnTo>
                      <a:lnTo>
                        <a:pt x="73" y="225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6" name="Freeform 93">
                  <a:extLst>
                    <a:ext uri="{FF2B5EF4-FFF2-40B4-BE49-F238E27FC236}">
                      <a16:creationId xmlns:a16="http://schemas.microsoft.com/office/drawing/2014/main" id="{BA5CE2EF-94BD-3694-4918-4C4CA8637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238" y="3411538"/>
                  <a:ext cx="41275" cy="68263"/>
                </a:xfrm>
                <a:custGeom>
                  <a:avLst/>
                  <a:gdLst>
                    <a:gd name="T0" fmla="*/ 128 w 128"/>
                    <a:gd name="T1" fmla="*/ 215 h 215"/>
                    <a:gd name="T2" fmla="*/ 90 w 128"/>
                    <a:gd name="T3" fmla="*/ 160 h 215"/>
                    <a:gd name="T4" fmla="*/ 56 w 128"/>
                    <a:gd name="T5" fmla="*/ 106 h 215"/>
                    <a:gd name="T6" fmla="*/ 25 w 128"/>
                    <a:gd name="T7" fmla="*/ 53 h 215"/>
                    <a:gd name="T8" fmla="*/ 0 w 128"/>
                    <a:gd name="T9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215">
                      <a:moveTo>
                        <a:pt x="128" y="215"/>
                      </a:moveTo>
                      <a:lnTo>
                        <a:pt x="90" y="160"/>
                      </a:lnTo>
                      <a:lnTo>
                        <a:pt x="56" y="106"/>
                      </a:lnTo>
                      <a:lnTo>
                        <a:pt x="25" y="5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7" name="Line 94">
                  <a:extLst>
                    <a:ext uri="{FF2B5EF4-FFF2-40B4-BE49-F238E27FC236}">
                      <a16:creationId xmlns:a16="http://schemas.microsoft.com/office/drawing/2014/main" id="{D5BE5EFC-265F-8B9E-E65F-84938E5AF5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465513" y="3478213"/>
                  <a:ext cx="68263" cy="1588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8" name="Freeform 95">
                  <a:extLst>
                    <a:ext uri="{FF2B5EF4-FFF2-40B4-BE49-F238E27FC236}">
                      <a16:creationId xmlns:a16="http://schemas.microsoft.com/office/drawing/2014/main" id="{06BBE0C8-8503-DB1B-8398-98DD4A3A2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513" y="3478213"/>
                  <a:ext cx="68263" cy="63500"/>
                </a:xfrm>
                <a:custGeom>
                  <a:avLst/>
                  <a:gdLst>
                    <a:gd name="T0" fmla="*/ 217 w 217"/>
                    <a:gd name="T1" fmla="*/ 0 h 197"/>
                    <a:gd name="T2" fmla="*/ 206 w 217"/>
                    <a:gd name="T3" fmla="*/ 48 h 197"/>
                    <a:gd name="T4" fmla="*/ 194 w 217"/>
                    <a:gd name="T5" fmla="*/ 96 h 197"/>
                    <a:gd name="T6" fmla="*/ 180 w 217"/>
                    <a:gd name="T7" fmla="*/ 146 h 197"/>
                    <a:gd name="T8" fmla="*/ 164 w 217"/>
                    <a:gd name="T9" fmla="*/ 197 h 197"/>
                    <a:gd name="T10" fmla="*/ 118 w 217"/>
                    <a:gd name="T11" fmla="*/ 148 h 197"/>
                    <a:gd name="T12" fmla="*/ 75 w 217"/>
                    <a:gd name="T13" fmla="*/ 99 h 197"/>
                    <a:gd name="T14" fmla="*/ 35 w 217"/>
                    <a:gd name="T15" fmla="*/ 50 h 197"/>
                    <a:gd name="T16" fmla="*/ 0 w 217"/>
                    <a:gd name="T17" fmla="*/ 2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7" h="197">
                      <a:moveTo>
                        <a:pt x="217" y="0"/>
                      </a:moveTo>
                      <a:lnTo>
                        <a:pt x="206" y="48"/>
                      </a:lnTo>
                      <a:lnTo>
                        <a:pt x="194" y="96"/>
                      </a:lnTo>
                      <a:lnTo>
                        <a:pt x="180" y="146"/>
                      </a:lnTo>
                      <a:lnTo>
                        <a:pt x="164" y="197"/>
                      </a:lnTo>
                      <a:lnTo>
                        <a:pt x="118" y="148"/>
                      </a:lnTo>
                      <a:lnTo>
                        <a:pt x="75" y="99"/>
                      </a:lnTo>
                      <a:lnTo>
                        <a:pt x="35" y="5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59" name="Freeform 96">
                  <a:extLst>
                    <a:ext uri="{FF2B5EF4-FFF2-40B4-BE49-F238E27FC236}">
                      <a16:creationId xmlns:a16="http://schemas.microsoft.com/office/drawing/2014/main" id="{AA23E1A3-F52C-96E8-D1FB-808EAB891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6625" y="3224213"/>
                  <a:ext cx="36513" cy="58738"/>
                </a:xfrm>
                <a:custGeom>
                  <a:avLst/>
                  <a:gdLst>
                    <a:gd name="T0" fmla="*/ 0 w 115"/>
                    <a:gd name="T1" fmla="*/ 0 h 184"/>
                    <a:gd name="T2" fmla="*/ 32 w 115"/>
                    <a:gd name="T3" fmla="*/ 44 h 184"/>
                    <a:gd name="T4" fmla="*/ 62 w 115"/>
                    <a:gd name="T5" fmla="*/ 89 h 184"/>
                    <a:gd name="T6" fmla="*/ 89 w 115"/>
                    <a:gd name="T7" fmla="*/ 135 h 184"/>
                    <a:gd name="T8" fmla="*/ 115 w 115"/>
                    <a:gd name="T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184">
                      <a:moveTo>
                        <a:pt x="0" y="0"/>
                      </a:moveTo>
                      <a:lnTo>
                        <a:pt x="32" y="44"/>
                      </a:lnTo>
                      <a:lnTo>
                        <a:pt x="62" y="89"/>
                      </a:lnTo>
                      <a:lnTo>
                        <a:pt x="89" y="135"/>
                      </a:lnTo>
                      <a:lnTo>
                        <a:pt x="115" y="18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0" name="Freeform 97">
                  <a:extLst>
                    <a:ext uri="{FF2B5EF4-FFF2-40B4-BE49-F238E27FC236}">
                      <a16:creationId xmlns:a16="http://schemas.microsoft.com/office/drawing/2014/main" id="{DE41E20E-D651-A81F-0421-4B0CB9A0C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7250" y="3225801"/>
                  <a:ext cx="9525" cy="57150"/>
                </a:xfrm>
                <a:custGeom>
                  <a:avLst/>
                  <a:gdLst>
                    <a:gd name="T0" fmla="*/ 0 w 30"/>
                    <a:gd name="T1" fmla="*/ 181 h 181"/>
                    <a:gd name="T2" fmla="*/ 3 w 30"/>
                    <a:gd name="T3" fmla="*/ 135 h 181"/>
                    <a:gd name="T4" fmla="*/ 9 w 30"/>
                    <a:gd name="T5" fmla="*/ 90 h 181"/>
                    <a:gd name="T6" fmla="*/ 18 w 30"/>
                    <a:gd name="T7" fmla="*/ 44 h 181"/>
                    <a:gd name="T8" fmla="*/ 30 w 30"/>
                    <a:gd name="T9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81">
                      <a:moveTo>
                        <a:pt x="0" y="181"/>
                      </a:moveTo>
                      <a:lnTo>
                        <a:pt x="3" y="135"/>
                      </a:lnTo>
                      <a:lnTo>
                        <a:pt x="9" y="90"/>
                      </a:lnTo>
                      <a:lnTo>
                        <a:pt x="18" y="44"/>
                      </a:lnTo>
                      <a:lnTo>
                        <a:pt x="3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1" name="Freeform 98">
                  <a:extLst>
                    <a:ext uri="{FF2B5EF4-FFF2-40B4-BE49-F238E27FC236}">
                      <a16:creationId xmlns:a16="http://schemas.microsoft.com/office/drawing/2014/main" id="{B0953CEB-F662-0038-2A32-16DD34139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7250" y="3282951"/>
                  <a:ext cx="6350" cy="65088"/>
                </a:xfrm>
                <a:custGeom>
                  <a:avLst/>
                  <a:gdLst>
                    <a:gd name="T0" fmla="*/ 21 w 21"/>
                    <a:gd name="T1" fmla="*/ 208 h 208"/>
                    <a:gd name="T2" fmla="*/ 10 w 21"/>
                    <a:gd name="T3" fmla="*/ 155 h 208"/>
                    <a:gd name="T4" fmla="*/ 4 w 21"/>
                    <a:gd name="T5" fmla="*/ 104 h 208"/>
                    <a:gd name="T6" fmla="*/ 0 w 21"/>
                    <a:gd name="T7" fmla="*/ 51 h 208"/>
                    <a:gd name="T8" fmla="*/ 1 w 21"/>
                    <a:gd name="T9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8">
                      <a:moveTo>
                        <a:pt x="21" y="208"/>
                      </a:moveTo>
                      <a:lnTo>
                        <a:pt x="10" y="155"/>
                      </a:lnTo>
                      <a:lnTo>
                        <a:pt x="4" y="104"/>
                      </a:lnTo>
                      <a:lnTo>
                        <a:pt x="0" y="51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2" name="Line 99">
                  <a:extLst>
                    <a:ext uri="{FF2B5EF4-FFF2-40B4-BE49-F238E27FC236}">
                      <a16:creationId xmlns:a16="http://schemas.microsoft.com/office/drawing/2014/main" id="{02118D1A-1CFA-CEB4-0A24-C6575923AA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7250" y="3282951"/>
                  <a:ext cx="115888" cy="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3" name="Freeform 100">
                  <a:extLst>
                    <a:ext uri="{FF2B5EF4-FFF2-40B4-BE49-F238E27FC236}">
                      <a16:creationId xmlns:a16="http://schemas.microsoft.com/office/drawing/2014/main" id="{8BFD1E9D-0E41-2337-04D4-8847E9ED4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3600" y="3348038"/>
                  <a:ext cx="20638" cy="63500"/>
                </a:xfrm>
                <a:custGeom>
                  <a:avLst/>
                  <a:gdLst>
                    <a:gd name="T0" fmla="*/ 67 w 67"/>
                    <a:gd name="T1" fmla="*/ 196 h 196"/>
                    <a:gd name="T2" fmla="*/ 45 w 67"/>
                    <a:gd name="T3" fmla="*/ 146 h 196"/>
                    <a:gd name="T4" fmla="*/ 27 w 67"/>
                    <a:gd name="T5" fmla="*/ 98 h 196"/>
                    <a:gd name="T6" fmla="*/ 11 w 67"/>
                    <a:gd name="T7" fmla="*/ 49 h 196"/>
                    <a:gd name="T8" fmla="*/ 0 w 67"/>
                    <a:gd name="T9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196">
                      <a:moveTo>
                        <a:pt x="67" y="196"/>
                      </a:moveTo>
                      <a:lnTo>
                        <a:pt x="45" y="146"/>
                      </a:lnTo>
                      <a:lnTo>
                        <a:pt x="27" y="98"/>
                      </a:lnTo>
                      <a:lnTo>
                        <a:pt x="11" y="4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4" name="Freeform 101">
                  <a:extLst>
                    <a:ext uri="{FF2B5EF4-FFF2-40B4-BE49-F238E27FC236}">
                      <a16:creationId xmlns:a16="http://schemas.microsoft.com/office/drawing/2014/main" id="{AF991185-5CE2-7169-1D10-410C1154D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6775" y="3171826"/>
                  <a:ext cx="69850" cy="53975"/>
                </a:xfrm>
                <a:custGeom>
                  <a:avLst/>
                  <a:gdLst>
                    <a:gd name="T0" fmla="*/ 0 w 222"/>
                    <a:gd name="T1" fmla="*/ 167 h 167"/>
                    <a:gd name="T2" fmla="*/ 28 w 222"/>
                    <a:gd name="T3" fmla="*/ 83 h 167"/>
                    <a:gd name="T4" fmla="*/ 65 w 222"/>
                    <a:gd name="T5" fmla="*/ 0 h 167"/>
                    <a:gd name="T6" fmla="*/ 108 w 222"/>
                    <a:gd name="T7" fmla="*/ 39 h 167"/>
                    <a:gd name="T8" fmla="*/ 148 w 222"/>
                    <a:gd name="T9" fmla="*/ 79 h 167"/>
                    <a:gd name="T10" fmla="*/ 186 w 222"/>
                    <a:gd name="T11" fmla="*/ 121 h 167"/>
                    <a:gd name="T12" fmla="*/ 222 w 222"/>
                    <a:gd name="T13" fmla="*/ 163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2" h="167">
                      <a:moveTo>
                        <a:pt x="0" y="167"/>
                      </a:moveTo>
                      <a:lnTo>
                        <a:pt x="28" y="83"/>
                      </a:lnTo>
                      <a:lnTo>
                        <a:pt x="65" y="0"/>
                      </a:lnTo>
                      <a:lnTo>
                        <a:pt x="108" y="39"/>
                      </a:lnTo>
                      <a:lnTo>
                        <a:pt x="148" y="79"/>
                      </a:lnTo>
                      <a:lnTo>
                        <a:pt x="186" y="121"/>
                      </a:lnTo>
                      <a:lnTo>
                        <a:pt x="222" y="163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5" name="Line 102">
                  <a:extLst>
                    <a:ext uri="{FF2B5EF4-FFF2-40B4-BE49-F238E27FC236}">
                      <a16:creationId xmlns:a16="http://schemas.microsoft.com/office/drawing/2014/main" id="{8EF35E59-01B9-D990-F1D9-7FFAF178F4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406775" y="3224213"/>
                  <a:ext cx="69850" cy="1588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6" name="Freeform 103">
                  <a:extLst>
                    <a:ext uri="{FF2B5EF4-FFF2-40B4-BE49-F238E27FC236}">
                      <a16:creationId xmlns:a16="http://schemas.microsoft.com/office/drawing/2014/main" id="{410E511F-3E96-20AD-4F0E-4FDEADB59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950" y="3354388"/>
                  <a:ext cx="4763" cy="60325"/>
                </a:xfrm>
                <a:custGeom>
                  <a:avLst/>
                  <a:gdLst>
                    <a:gd name="T0" fmla="*/ 0 w 14"/>
                    <a:gd name="T1" fmla="*/ 0 h 194"/>
                    <a:gd name="T2" fmla="*/ 6 w 14"/>
                    <a:gd name="T3" fmla="*/ 46 h 194"/>
                    <a:gd name="T4" fmla="*/ 11 w 14"/>
                    <a:gd name="T5" fmla="*/ 95 h 194"/>
                    <a:gd name="T6" fmla="*/ 13 w 14"/>
                    <a:gd name="T7" fmla="*/ 144 h 194"/>
                    <a:gd name="T8" fmla="*/ 14 w 14"/>
                    <a:gd name="T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94">
                      <a:moveTo>
                        <a:pt x="0" y="0"/>
                      </a:moveTo>
                      <a:lnTo>
                        <a:pt x="6" y="46"/>
                      </a:lnTo>
                      <a:lnTo>
                        <a:pt x="11" y="95"/>
                      </a:lnTo>
                      <a:lnTo>
                        <a:pt x="13" y="144"/>
                      </a:lnTo>
                      <a:lnTo>
                        <a:pt x="14" y="194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1067" name="Freeform 104">
                  <a:extLst>
                    <a:ext uri="{FF2B5EF4-FFF2-40B4-BE49-F238E27FC236}">
                      <a16:creationId xmlns:a16="http://schemas.microsoft.com/office/drawing/2014/main" id="{06A3C62D-DD42-B627-4432-8E09CB5D5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3775" y="3414713"/>
                  <a:ext cx="7938" cy="63500"/>
                </a:xfrm>
                <a:custGeom>
                  <a:avLst/>
                  <a:gdLst>
                    <a:gd name="T0" fmla="*/ 22 w 22"/>
                    <a:gd name="T1" fmla="*/ 0 h 199"/>
                    <a:gd name="T2" fmla="*/ 19 w 22"/>
                    <a:gd name="T3" fmla="*/ 48 h 199"/>
                    <a:gd name="T4" fmla="*/ 15 w 22"/>
                    <a:gd name="T5" fmla="*/ 98 h 199"/>
                    <a:gd name="T6" fmla="*/ 9 w 22"/>
                    <a:gd name="T7" fmla="*/ 148 h 199"/>
                    <a:gd name="T8" fmla="*/ 0 w 22"/>
                    <a:gd name="T9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99">
                      <a:moveTo>
                        <a:pt x="22" y="0"/>
                      </a:moveTo>
                      <a:lnTo>
                        <a:pt x="19" y="48"/>
                      </a:lnTo>
                      <a:lnTo>
                        <a:pt x="15" y="98"/>
                      </a:lnTo>
                      <a:lnTo>
                        <a:pt x="9" y="148"/>
                      </a:lnTo>
                      <a:lnTo>
                        <a:pt x="0" y="199"/>
                      </a:lnTo>
                    </a:path>
                  </a:pathLst>
                </a:custGeom>
                <a:noFill/>
                <a:ln w="1905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1068" name="Freeform 105">
                <a:extLst>
                  <a:ext uri="{FF2B5EF4-FFF2-40B4-BE49-F238E27FC236}">
                    <a16:creationId xmlns:a16="http://schemas.microsoft.com/office/drawing/2014/main" id="{104DD841-74DD-DE0C-1C96-35EE18F72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1713" y="2506663"/>
                <a:ext cx="2570163" cy="2852738"/>
              </a:xfrm>
              <a:custGeom>
                <a:avLst/>
                <a:gdLst>
                  <a:gd name="T0" fmla="*/ 5660 w 8095"/>
                  <a:gd name="T1" fmla="*/ 362 h 8982"/>
                  <a:gd name="T2" fmla="*/ 4790 w 8095"/>
                  <a:gd name="T3" fmla="*/ 104 h 8982"/>
                  <a:gd name="T4" fmla="*/ 3698 w 8095"/>
                  <a:gd name="T5" fmla="*/ 14 h 8982"/>
                  <a:gd name="T6" fmla="*/ 2898 w 8095"/>
                  <a:gd name="T7" fmla="*/ 276 h 8982"/>
                  <a:gd name="T8" fmla="*/ 2341 w 8095"/>
                  <a:gd name="T9" fmla="*/ 743 h 8982"/>
                  <a:gd name="T10" fmla="*/ 2005 w 8095"/>
                  <a:gd name="T11" fmla="*/ 1403 h 8982"/>
                  <a:gd name="T12" fmla="*/ 1764 w 8095"/>
                  <a:gd name="T13" fmla="*/ 2206 h 8982"/>
                  <a:gd name="T14" fmla="*/ 1606 w 8095"/>
                  <a:gd name="T15" fmla="*/ 2588 h 8982"/>
                  <a:gd name="T16" fmla="*/ 1152 w 8095"/>
                  <a:gd name="T17" fmla="*/ 3423 h 8982"/>
                  <a:gd name="T18" fmla="*/ 707 w 8095"/>
                  <a:gd name="T19" fmla="*/ 4033 h 8982"/>
                  <a:gd name="T20" fmla="*/ 217 w 8095"/>
                  <a:gd name="T21" fmla="*/ 4594 h 8982"/>
                  <a:gd name="T22" fmla="*/ 3 w 8095"/>
                  <a:gd name="T23" fmla="*/ 5183 h 8982"/>
                  <a:gd name="T24" fmla="*/ 116 w 8095"/>
                  <a:gd name="T25" fmla="*/ 6002 h 8982"/>
                  <a:gd name="T26" fmla="*/ 515 w 8095"/>
                  <a:gd name="T27" fmla="*/ 6867 h 8982"/>
                  <a:gd name="T28" fmla="*/ 1320 w 8095"/>
                  <a:gd name="T29" fmla="*/ 7857 h 8982"/>
                  <a:gd name="T30" fmla="*/ 2120 w 8095"/>
                  <a:gd name="T31" fmla="*/ 8495 h 8982"/>
                  <a:gd name="T32" fmla="*/ 3126 w 8095"/>
                  <a:gd name="T33" fmla="*/ 8866 h 8982"/>
                  <a:gd name="T34" fmla="*/ 4205 w 8095"/>
                  <a:gd name="T35" fmla="*/ 8981 h 8982"/>
                  <a:gd name="T36" fmla="*/ 5048 w 8095"/>
                  <a:gd name="T37" fmla="*/ 8886 h 8982"/>
                  <a:gd name="T38" fmla="*/ 5436 w 8095"/>
                  <a:gd name="T39" fmla="*/ 8757 h 8982"/>
                  <a:gd name="T40" fmla="*/ 5720 w 8095"/>
                  <a:gd name="T41" fmla="*/ 8634 h 8982"/>
                  <a:gd name="T42" fmla="*/ 6223 w 8095"/>
                  <a:gd name="T43" fmla="*/ 8353 h 8982"/>
                  <a:gd name="T44" fmla="*/ 6767 w 8095"/>
                  <a:gd name="T45" fmla="*/ 7933 h 8982"/>
                  <a:gd name="T46" fmla="*/ 7158 w 8095"/>
                  <a:gd name="T47" fmla="*/ 7513 h 8982"/>
                  <a:gd name="T48" fmla="*/ 7376 w 8095"/>
                  <a:gd name="T49" fmla="*/ 7217 h 8982"/>
                  <a:gd name="T50" fmla="*/ 7765 w 8095"/>
                  <a:gd name="T51" fmla="*/ 6471 h 8982"/>
                  <a:gd name="T52" fmla="*/ 7927 w 8095"/>
                  <a:gd name="T53" fmla="*/ 5976 h 8982"/>
                  <a:gd name="T54" fmla="*/ 8065 w 8095"/>
                  <a:gd name="T55" fmla="*/ 5133 h 8982"/>
                  <a:gd name="T56" fmla="*/ 8075 w 8095"/>
                  <a:gd name="T57" fmla="*/ 3997 h 8982"/>
                  <a:gd name="T58" fmla="*/ 7894 w 8095"/>
                  <a:gd name="T59" fmla="*/ 2995 h 8982"/>
                  <a:gd name="T60" fmla="*/ 7450 w 8095"/>
                  <a:gd name="T61" fmla="*/ 2015 h 8982"/>
                  <a:gd name="T62" fmla="*/ 6783 w 8095"/>
                  <a:gd name="T63" fmla="*/ 1163 h 8982"/>
                  <a:gd name="T64" fmla="*/ 5354 w 8095"/>
                  <a:gd name="T65" fmla="*/ 799 h 8982"/>
                  <a:gd name="T66" fmla="*/ 6012 w 8095"/>
                  <a:gd name="T67" fmla="*/ 1146 h 8982"/>
                  <a:gd name="T68" fmla="*/ 6721 w 8095"/>
                  <a:gd name="T69" fmla="*/ 1795 h 8982"/>
                  <a:gd name="T70" fmla="*/ 7260 w 8095"/>
                  <a:gd name="T71" fmla="*/ 2593 h 8982"/>
                  <a:gd name="T72" fmla="*/ 7585 w 8095"/>
                  <a:gd name="T73" fmla="*/ 3484 h 8982"/>
                  <a:gd name="T74" fmla="*/ 7688 w 8095"/>
                  <a:gd name="T75" fmla="*/ 4728 h 8982"/>
                  <a:gd name="T76" fmla="*/ 7618 w 8095"/>
                  <a:gd name="T77" fmla="*/ 5494 h 8982"/>
                  <a:gd name="T78" fmla="*/ 7528 w 8095"/>
                  <a:gd name="T79" fmla="*/ 5904 h 8982"/>
                  <a:gd name="T80" fmla="*/ 7361 w 8095"/>
                  <a:gd name="T81" fmla="*/ 6386 h 8982"/>
                  <a:gd name="T82" fmla="*/ 7076 w 8095"/>
                  <a:gd name="T83" fmla="*/ 6923 h 8982"/>
                  <a:gd name="T84" fmla="*/ 6708 w 8095"/>
                  <a:gd name="T85" fmla="*/ 7402 h 8982"/>
                  <a:gd name="T86" fmla="*/ 6296 w 8095"/>
                  <a:gd name="T87" fmla="*/ 7781 h 8982"/>
                  <a:gd name="T88" fmla="*/ 5986 w 8095"/>
                  <a:gd name="T89" fmla="*/ 7997 h 8982"/>
                  <a:gd name="T90" fmla="*/ 5413 w 8095"/>
                  <a:gd name="T91" fmla="*/ 8299 h 8982"/>
                  <a:gd name="T92" fmla="*/ 4807 w 8095"/>
                  <a:gd name="T93" fmla="*/ 8492 h 8982"/>
                  <a:gd name="T94" fmla="*/ 3847 w 8095"/>
                  <a:gd name="T95" fmla="*/ 8512 h 8982"/>
                  <a:gd name="T96" fmla="*/ 2898 w 8095"/>
                  <a:gd name="T97" fmla="*/ 8330 h 8982"/>
                  <a:gd name="T98" fmla="*/ 2063 w 8095"/>
                  <a:gd name="T99" fmla="*/ 7889 h 8982"/>
                  <a:gd name="T100" fmla="*/ 1399 w 8095"/>
                  <a:gd name="T101" fmla="*/ 7241 h 8982"/>
                  <a:gd name="T102" fmla="*/ 808 w 8095"/>
                  <a:gd name="T103" fmla="*/ 6403 h 8982"/>
                  <a:gd name="T104" fmla="*/ 536 w 8095"/>
                  <a:gd name="T105" fmla="*/ 5610 h 8982"/>
                  <a:gd name="T106" fmla="*/ 513 w 8095"/>
                  <a:gd name="T107" fmla="*/ 5043 h 8982"/>
                  <a:gd name="T108" fmla="*/ 763 w 8095"/>
                  <a:gd name="T109" fmla="*/ 4539 h 8982"/>
                  <a:gd name="T110" fmla="*/ 1358 w 8095"/>
                  <a:gd name="T111" fmla="*/ 3827 h 8982"/>
                  <a:gd name="T112" fmla="*/ 1762 w 8095"/>
                  <a:gd name="T113" fmla="*/ 3180 h 8982"/>
                  <a:gd name="T114" fmla="*/ 2032 w 8095"/>
                  <a:gd name="T115" fmla="*/ 2597 h 8982"/>
                  <a:gd name="T116" fmla="*/ 2278 w 8095"/>
                  <a:gd name="T117" fmla="*/ 1796 h 8982"/>
                  <a:gd name="T118" fmla="*/ 2696 w 8095"/>
                  <a:gd name="T119" fmla="*/ 1072 h 8982"/>
                  <a:gd name="T120" fmla="*/ 3362 w 8095"/>
                  <a:gd name="T121" fmla="*/ 662 h 8982"/>
                  <a:gd name="T122" fmla="*/ 4074 w 8095"/>
                  <a:gd name="T123" fmla="*/ 550 h 8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095" h="8982">
                    <a:moveTo>
                      <a:pt x="6462" y="867"/>
                    </a:moveTo>
                    <a:lnTo>
                      <a:pt x="6378" y="798"/>
                    </a:lnTo>
                    <a:lnTo>
                      <a:pt x="6293" y="734"/>
                    </a:lnTo>
                    <a:lnTo>
                      <a:pt x="6206" y="671"/>
                    </a:lnTo>
                    <a:lnTo>
                      <a:pt x="6119" y="613"/>
                    </a:lnTo>
                    <a:lnTo>
                      <a:pt x="6029" y="556"/>
                    </a:lnTo>
                    <a:lnTo>
                      <a:pt x="5939" y="504"/>
                    </a:lnTo>
                    <a:lnTo>
                      <a:pt x="5848" y="454"/>
                    </a:lnTo>
                    <a:lnTo>
                      <a:pt x="5755" y="407"/>
                    </a:lnTo>
                    <a:lnTo>
                      <a:pt x="5660" y="362"/>
                    </a:lnTo>
                    <a:lnTo>
                      <a:pt x="5612" y="340"/>
                    </a:lnTo>
                    <a:lnTo>
                      <a:pt x="5564" y="321"/>
                    </a:lnTo>
                    <a:lnTo>
                      <a:pt x="5467" y="283"/>
                    </a:lnTo>
                    <a:lnTo>
                      <a:pt x="5368" y="248"/>
                    </a:lnTo>
                    <a:lnTo>
                      <a:pt x="5267" y="215"/>
                    </a:lnTo>
                    <a:lnTo>
                      <a:pt x="5216" y="199"/>
                    </a:lnTo>
                    <a:lnTo>
                      <a:pt x="5166" y="186"/>
                    </a:lnTo>
                    <a:lnTo>
                      <a:pt x="5064" y="160"/>
                    </a:lnTo>
                    <a:lnTo>
                      <a:pt x="4961" y="137"/>
                    </a:lnTo>
                    <a:lnTo>
                      <a:pt x="4790" y="104"/>
                    </a:lnTo>
                    <a:lnTo>
                      <a:pt x="4620" y="74"/>
                    </a:lnTo>
                    <a:lnTo>
                      <a:pt x="4450" y="46"/>
                    </a:lnTo>
                    <a:lnTo>
                      <a:pt x="4279" y="23"/>
                    </a:lnTo>
                    <a:lnTo>
                      <a:pt x="4194" y="12"/>
                    </a:lnTo>
                    <a:lnTo>
                      <a:pt x="4110" y="5"/>
                    </a:lnTo>
                    <a:lnTo>
                      <a:pt x="4026" y="1"/>
                    </a:lnTo>
                    <a:lnTo>
                      <a:pt x="3943" y="0"/>
                    </a:lnTo>
                    <a:lnTo>
                      <a:pt x="3861" y="1"/>
                    </a:lnTo>
                    <a:lnTo>
                      <a:pt x="3779" y="6"/>
                    </a:lnTo>
                    <a:lnTo>
                      <a:pt x="3698" y="14"/>
                    </a:lnTo>
                    <a:lnTo>
                      <a:pt x="3619" y="26"/>
                    </a:lnTo>
                    <a:lnTo>
                      <a:pt x="3538" y="40"/>
                    </a:lnTo>
                    <a:lnTo>
                      <a:pt x="3459" y="57"/>
                    </a:lnTo>
                    <a:lnTo>
                      <a:pt x="3380" y="78"/>
                    </a:lnTo>
                    <a:lnTo>
                      <a:pt x="3302" y="102"/>
                    </a:lnTo>
                    <a:lnTo>
                      <a:pt x="3224" y="127"/>
                    </a:lnTo>
                    <a:lnTo>
                      <a:pt x="3148" y="157"/>
                    </a:lnTo>
                    <a:lnTo>
                      <a:pt x="3072" y="190"/>
                    </a:lnTo>
                    <a:lnTo>
                      <a:pt x="2998" y="226"/>
                    </a:lnTo>
                    <a:lnTo>
                      <a:pt x="2898" y="276"/>
                    </a:lnTo>
                    <a:lnTo>
                      <a:pt x="2806" y="331"/>
                    </a:lnTo>
                    <a:lnTo>
                      <a:pt x="2760" y="359"/>
                    </a:lnTo>
                    <a:lnTo>
                      <a:pt x="2716" y="389"/>
                    </a:lnTo>
                    <a:lnTo>
                      <a:pt x="2673" y="420"/>
                    </a:lnTo>
                    <a:lnTo>
                      <a:pt x="2633" y="452"/>
                    </a:lnTo>
                    <a:lnTo>
                      <a:pt x="2592" y="484"/>
                    </a:lnTo>
                    <a:lnTo>
                      <a:pt x="2553" y="518"/>
                    </a:lnTo>
                    <a:lnTo>
                      <a:pt x="2477" y="590"/>
                    </a:lnTo>
                    <a:lnTo>
                      <a:pt x="2407" y="664"/>
                    </a:lnTo>
                    <a:lnTo>
                      <a:pt x="2341" y="743"/>
                    </a:lnTo>
                    <a:lnTo>
                      <a:pt x="2278" y="825"/>
                    </a:lnTo>
                    <a:lnTo>
                      <a:pt x="2222" y="911"/>
                    </a:lnTo>
                    <a:lnTo>
                      <a:pt x="2194" y="955"/>
                    </a:lnTo>
                    <a:lnTo>
                      <a:pt x="2168" y="1001"/>
                    </a:lnTo>
                    <a:lnTo>
                      <a:pt x="2144" y="1047"/>
                    </a:lnTo>
                    <a:lnTo>
                      <a:pt x="2122" y="1096"/>
                    </a:lnTo>
                    <a:lnTo>
                      <a:pt x="2099" y="1144"/>
                    </a:lnTo>
                    <a:lnTo>
                      <a:pt x="2078" y="1194"/>
                    </a:lnTo>
                    <a:lnTo>
                      <a:pt x="2039" y="1297"/>
                    </a:lnTo>
                    <a:lnTo>
                      <a:pt x="2005" y="1403"/>
                    </a:lnTo>
                    <a:lnTo>
                      <a:pt x="1977" y="1514"/>
                    </a:lnTo>
                    <a:lnTo>
                      <a:pt x="1951" y="1613"/>
                    </a:lnTo>
                    <a:lnTo>
                      <a:pt x="1924" y="1714"/>
                    </a:lnTo>
                    <a:lnTo>
                      <a:pt x="1895" y="1813"/>
                    </a:lnTo>
                    <a:lnTo>
                      <a:pt x="1865" y="1913"/>
                    </a:lnTo>
                    <a:lnTo>
                      <a:pt x="1833" y="2010"/>
                    </a:lnTo>
                    <a:lnTo>
                      <a:pt x="1816" y="2059"/>
                    </a:lnTo>
                    <a:lnTo>
                      <a:pt x="1807" y="2083"/>
                    </a:lnTo>
                    <a:lnTo>
                      <a:pt x="1800" y="2109"/>
                    </a:lnTo>
                    <a:lnTo>
                      <a:pt x="1764" y="2206"/>
                    </a:lnTo>
                    <a:lnTo>
                      <a:pt x="1728" y="2303"/>
                    </a:lnTo>
                    <a:lnTo>
                      <a:pt x="1689" y="2398"/>
                    </a:lnTo>
                    <a:lnTo>
                      <a:pt x="1683" y="2409"/>
                    </a:lnTo>
                    <a:lnTo>
                      <a:pt x="1678" y="2421"/>
                    </a:lnTo>
                    <a:lnTo>
                      <a:pt x="1668" y="2446"/>
                    </a:lnTo>
                    <a:lnTo>
                      <a:pt x="1649" y="2494"/>
                    </a:lnTo>
                    <a:lnTo>
                      <a:pt x="1627" y="2541"/>
                    </a:lnTo>
                    <a:lnTo>
                      <a:pt x="1621" y="2552"/>
                    </a:lnTo>
                    <a:lnTo>
                      <a:pt x="1616" y="2564"/>
                    </a:lnTo>
                    <a:lnTo>
                      <a:pt x="1606" y="2588"/>
                    </a:lnTo>
                    <a:lnTo>
                      <a:pt x="1564" y="2683"/>
                    </a:lnTo>
                    <a:lnTo>
                      <a:pt x="1519" y="2776"/>
                    </a:lnTo>
                    <a:lnTo>
                      <a:pt x="1472" y="2869"/>
                    </a:lnTo>
                    <a:lnTo>
                      <a:pt x="1424" y="2961"/>
                    </a:lnTo>
                    <a:lnTo>
                      <a:pt x="1375" y="3053"/>
                    </a:lnTo>
                    <a:lnTo>
                      <a:pt x="1320" y="3145"/>
                    </a:lnTo>
                    <a:lnTo>
                      <a:pt x="1292" y="3192"/>
                    </a:lnTo>
                    <a:lnTo>
                      <a:pt x="1266" y="3239"/>
                    </a:lnTo>
                    <a:lnTo>
                      <a:pt x="1210" y="3330"/>
                    </a:lnTo>
                    <a:lnTo>
                      <a:pt x="1152" y="3423"/>
                    </a:lnTo>
                    <a:lnTo>
                      <a:pt x="1122" y="3467"/>
                    </a:lnTo>
                    <a:lnTo>
                      <a:pt x="1093" y="3512"/>
                    </a:lnTo>
                    <a:lnTo>
                      <a:pt x="1032" y="3602"/>
                    </a:lnTo>
                    <a:lnTo>
                      <a:pt x="970" y="3689"/>
                    </a:lnTo>
                    <a:lnTo>
                      <a:pt x="938" y="3733"/>
                    </a:lnTo>
                    <a:lnTo>
                      <a:pt x="923" y="3755"/>
                    </a:lnTo>
                    <a:lnTo>
                      <a:pt x="908" y="3778"/>
                    </a:lnTo>
                    <a:lnTo>
                      <a:pt x="842" y="3863"/>
                    </a:lnTo>
                    <a:lnTo>
                      <a:pt x="775" y="3949"/>
                    </a:lnTo>
                    <a:lnTo>
                      <a:pt x="707" y="4033"/>
                    </a:lnTo>
                    <a:lnTo>
                      <a:pt x="639" y="4117"/>
                    </a:lnTo>
                    <a:lnTo>
                      <a:pt x="603" y="4157"/>
                    </a:lnTo>
                    <a:lnTo>
                      <a:pt x="567" y="4198"/>
                    </a:lnTo>
                    <a:lnTo>
                      <a:pt x="531" y="4238"/>
                    </a:lnTo>
                    <a:lnTo>
                      <a:pt x="496" y="4280"/>
                    </a:lnTo>
                    <a:lnTo>
                      <a:pt x="423" y="4360"/>
                    </a:lnTo>
                    <a:lnTo>
                      <a:pt x="348" y="4440"/>
                    </a:lnTo>
                    <a:lnTo>
                      <a:pt x="301" y="4490"/>
                    </a:lnTo>
                    <a:lnTo>
                      <a:pt x="257" y="4541"/>
                    </a:lnTo>
                    <a:lnTo>
                      <a:pt x="217" y="4594"/>
                    </a:lnTo>
                    <a:lnTo>
                      <a:pt x="180" y="4648"/>
                    </a:lnTo>
                    <a:lnTo>
                      <a:pt x="146" y="4702"/>
                    </a:lnTo>
                    <a:lnTo>
                      <a:pt x="117" y="4758"/>
                    </a:lnTo>
                    <a:lnTo>
                      <a:pt x="90" y="4815"/>
                    </a:lnTo>
                    <a:lnTo>
                      <a:pt x="68" y="4875"/>
                    </a:lnTo>
                    <a:lnTo>
                      <a:pt x="48" y="4933"/>
                    </a:lnTo>
                    <a:lnTo>
                      <a:pt x="32" y="4994"/>
                    </a:lnTo>
                    <a:lnTo>
                      <a:pt x="19" y="5056"/>
                    </a:lnTo>
                    <a:lnTo>
                      <a:pt x="10" y="5119"/>
                    </a:lnTo>
                    <a:lnTo>
                      <a:pt x="3" y="5183"/>
                    </a:lnTo>
                    <a:lnTo>
                      <a:pt x="0" y="5248"/>
                    </a:lnTo>
                    <a:lnTo>
                      <a:pt x="0" y="5314"/>
                    </a:lnTo>
                    <a:lnTo>
                      <a:pt x="5" y="5382"/>
                    </a:lnTo>
                    <a:lnTo>
                      <a:pt x="15" y="5487"/>
                    </a:lnTo>
                    <a:lnTo>
                      <a:pt x="28" y="5592"/>
                    </a:lnTo>
                    <a:lnTo>
                      <a:pt x="36" y="5643"/>
                    </a:lnTo>
                    <a:lnTo>
                      <a:pt x="45" y="5695"/>
                    </a:lnTo>
                    <a:lnTo>
                      <a:pt x="66" y="5798"/>
                    </a:lnTo>
                    <a:lnTo>
                      <a:pt x="89" y="5899"/>
                    </a:lnTo>
                    <a:lnTo>
                      <a:pt x="116" y="6002"/>
                    </a:lnTo>
                    <a:lnTo>
                      <a:pt x="146" y="6101"/>
                    </a:lnTo>
                    <a:lnTo>
                      <a:pt x="182" y="6201"/>
                    </a:lnTo>
                    <a:lnTo>
                      <a:pt x="218" y="6299"/>
                    </a:lnTo>
                    <a:lnTo>
                      <a:pt x="259" y="6396"/>
                    </a:lnTo>
                    <a:lnTo>
                      <a:pt x="303" y="6491"/>
                    </a:lnTo>
                    <a:lnTo>
                      <a:pt x="326" y="6538"/>
                    </a:lnTo>
                    <a:lnTo>
                      <a:pt x="352" y="6587"/>
                    </a:lnTo>
                    <a:lnTo>
                      <a:pt x="402" y="6681"/>
                    </a:lnTo>
                    <a:lnTo>
                      <a:pt x="457" y="6774"/>
                    </a:lnTo>
                    <a:lnTo>
                      <a:pt x="515" y="6867"/>
                    </a:lnTo>
                    <a:lnTo>
                      <a:pt x="577" y="6959"/>
                    </a:lnTo>
                    <a:lnTo>
                      <a:pt x="680" y="7105"/>
                    </a:lnTo>
                    <a:lnTo>
                      <a:pt x="789" y="7250"/>
                    </a:lnTo>
                    <a:lnTo>
                      <a:pt x="843" y="7320"/>
                    </a:lnTo>
                    <a:lnTo>
                      <a:pt x="901" y="7390"/>
                    </a:lnTo>
                    <a:lnTo>
                      <a:pt x="958" y="7460"/>
                    </a:lnTo>
                    <a:lnTo>
                      <a:pt x="1017" y="7529"/>
                    </a:lnTo>
                    <a:lnTo>
                      <a:pt x="1135" y="7663"/>
                    </a:lnTo>
                    <a:lnTo>
                      <a:pt x="1258" y="7794"/>
                    </a:lnTo>
                    <a:lnTo>
                      <a:pt x="1320" y="7857"/>
                    </a:lnTo>
                    <a:lnTo>
                      <a:pt x="1385" y="7922"/>
                    </a:lnTo>
                    <a:lnTo>
                      <a:pt x="1449" y="7984"/>
                    </a:lnTo>
                    <a:lnTo>
                      <a:pt x="1516" y="8047"/>
                    </a:lnTo>
                    <a:lnTo>
                      <a:pt x="1597" y="8120"/>
                    </a:lnTo>
                    <a:lnTo>
                      <a:pt x="1679" y="8191"/>
                    </a:lnTo>
                    <a:lnTo>
                      <a:pt x="1763" y="8258"/>
                    </a:lnTo>
                    <a:lnTo>
                      <a:pt x="1851" y="8322"/>
                    </a:lnTo>
                    <a:lnTo>
                      <a:pt x="1938" y="8382"/>
                    </a:lnTo>
                    <a:lnTo>
                      <a:pt x="2028" y="8440"/>
                    </a:lnTo>
                    <a:lnTo>
                      <a:pt x="2120" y="8495"/>
                    </a:lnTo>
                    <a:lnTo>
                      <a:pt x="2213" y="8548"/>
                    </a:lnTo>
                    <a:lnTo>
                      <a:pt x="2307" y="8595"/>
                    </a:lnTo>
                    <a:lnTo>
                      <a:pt x="2403" y="8640"/>
                    </a:lnTo>
                    <a:lnTo>
                      <a:pt x="2501" y="8681"/>
                    </a:lnTo>
                    <a:lnTo>
                      <a:pt x="2602" y="8720"/>
                    </a:lnTo>
                    <a:lnTo>
                      <a:pt x="2703" y="8754"/>
                    </a:lnTo>
                    <a:lnTo>
                      <a:pt x="2806" y="8787"/>
                    </a:lnTo>
                    <a:lnTo>
                      <a:pt x="2911" y="8816"/>
                    </a:lnTo>
                    <a:lnTo>
                      <a:pt x="3019" y="8843"/>
                    </a:lnTo>
                    <a:lnTo>
                      <a:pt x="3126" y="8866"/>
                    </a:lnTo>
                    <a:lnTo>
                      <a:pt x="3233" y="8887"/>
                    </a:lnTo>
                    <a:lnTo>
                      <a:pt x="3340" y="8905"/>
                    </a:lnTo>
                    <a:lnTo>
                      <a:pt x="3448" y="8924"/>
                    </a:lnTo>
                    <a:lnTo>
                      <a:pt x="3555" y="8937"/>
                    </a:lnTo>
                    <a:lnTo>
                      <a:pt x="3664" y="8950"/>
                    </a:lnTo>
                    <a:lnTo>
                      <a:pt x="3771" y="8961"/>
                    </a:lnTo>
                    <a:lnTo>
                      <a:pt x="3880" y="8970"/>
                    </a:lnTo>
                    <a:lnTo>
                      <a:pt x="3987" y="8976"/>
                    </a:lnTo>
                    <a:lnTo>
                      <a:pt x="4097" y="8980"/>
                    </a:lnTo>
                    <a:lnTo>
                      <a:pt x="4205" y="8981"/>
                    </a:lnTo>
                    <a:lnTo>
                      <a:pt x="4315" y="8982"/>
                    </a:lnTo>
                    <a:lnTo>
                      <a:pt x="4424" y="8978"/>
                    </a:lnTo>
                    <a:lnTo>
                      <a:pt x="4534" y="8975"/>
                    </a:lnTo>
                    <a:lnTo>
                      <a:pt x="4643" y="8969"/>
                    </a:lnTo>
                    <a:lnTo>
                      <a:pt x="4753" y="8960"/>
                    </a:lnTo>
                    <a:lnTo>
                      <a:pt x="4801" y="8948"/>
                    </a:lnTo>
                    <a:lnTo>
                      <a:pt x="4826" y="8942"/>
                    </a:lnTo>
                    <a:lnTo>
                      <a:pt x="4851" y="8937"/>
                    </a:lnTo>
                    <a:lnTo>
                      <a:pt x="4951" y="8914"/>
                    </a:lnTo>
                    <a:lnTo>
                      <a:pt x="5048" y="8886"/>
                    </a:lnTo>
                    <a:lnTo>
                      <a:pt x="5097" y="8871"/>
                    </a:lnTo>
                    <a:lnTo>
                      <a:pt x="5121" y="8864"/>
                    </a:lnTo>
                    <a:lnTo>
                      <a:pt x="5133" y="8860"/>
                    </a:lnTo>
                    <a:lnTo>
                      <a:pt x="5147" y="8858"/>
                    </a:lnTo>
                    <a:lnTo>
                      <a:pt x="5194" y="8841"/>
                    </a:lnTo>
                    <a:lnTo>
                      <a:pt x="5243" y="8825"/>
                    </a:lnTo>
                    <a:lnTo>
                      <a:pt x="5340" y="8792"/>
                    </a:lnTo>
                    <a:lnTo>
                      <a:pt x="5363" y="8782"/>
                    </a:lnTo>
                    <a:lnTo>
                      <a:pt x="5388" y="8774"/>
                    </a:lnTo>
                    <a:lnTo>
                      <a:pt x="5436" y="8757"/>
                    </a:lnTo>
                    <a:lnTo>
                      <a:pt x="5484" y="8737"/>
                    </a:lnTo>
                    <a:lnTo>
                      <a:pt x="5532" y="8719"/>
                    </a:lnTo>
                    <a:lnTo>
                      <a:pt x="5579" y="8697"/>
                    </a:lnTo>
                    <a:lnTo>
                      <a:pt x="5590" y="8691"/>
                    </a:lnTo>
                    <a:lnTo>
                      <a:pt x="5602" y="8686"/>
                    </a:lnTo>
                    <a:lnTo>
                      <a:pt x="5626" y="8676"/>
                    </a:lnTo>
                    <a:lnTo>
                      <a:pt x="5672" y="8655"/>
                    </a:lnTo>
                    <a:lnTo>
                      <a:pt x="5683" y="8649"/>
                    </a:lnTo>
                    <a:lnTo>
                      <a:pt x="5695" y="8644"/>
                    </a:lnTo>
                    <a:lnTo>
                      <a:pt x="5720" y="8634"/>
                    </a:lnTo>
                    <a:lnTo>
                      <a:pt x="5812" y="8589"/>
                    </a:lnTo>
                    <a:lnTo>
                      <a:pt x="5858" y="8565"/>
                    </a:lnTo>
                    <a:lnTo>
                      <a:pt x="5882" y="8552"/>
                    </a:lnTo>
                    <a:lnTo>
                      <a:pt x="5906" y="8541"/>
                    </a:lnTo>
                    <a:lnTo>
                      <a:pt x="5951" y="8515"/>
                    </a:lnTo>
                    <a:lnTo>
                      <a:pt x="5997" y="8489"/>
                    </a:lnTo>
                    <a:lnTo>
                      <a:pt x="6042" y="8462"/>
                    </a:lnTo>
                    <a:lnTo>
                      <a:pt x="6088" y="8437"/>
                    </a:lnTo>
                    <a:lnTo>
                      <a:pt x="6178" y="8382"/>
                    </a:lnTo>
                    <a:lnTo>
                      <a:pt x="6223" y="8353"/>
                    </a:lnTo>
                    <a:lnTo>
                      <a:pt x="6270" y="8325"/>
                    </a:lnTo>
                    <a:lnTo>
                      <a:pt x="6357" y="8264"/>
                    </a:lnTo>
                    <a:lnTo>
                      <a:pt x="6400" y="8232"/>
                    </a:lnTo>
                    <a:lnTo>
                      <a:pt x="6444" y="8202"/>
                    </a:lnTo>
                    <a:lnTo>
                      <a:pt x="6485" y="8169"/>
                    </a:lnTo>
                    <a:lnTo>
                      <a:pt x="6528" y="8137"/>
                    </a:lnTo>
                    <a:lnTo>
                      <a:pt x="6610" y="8072"/>
                    </a:lnTo>
                    <a:lnTo>
                      <a:pt x="6649" y="8036"/>
                    </a:lnTo>
                    <a:lnTo>
                      <a:pt x="6689" y="8002"/>
                    </a:lnTo>
                    <a:lnTo>
                      <a:pt x="6767" y="7933"/>
                    </a:lnTo>
                    <a:lnTo>
                      <a:pt x="6805" y="7896"/>
                    </a:lnTo>
                    <a:lnTo>
                      <a:pt x="6844" y="7861"/>
                    </a:lnTo>
                    <a:lnTo>
                      <a:pt x="6918" y="7788"/>
                    </a:lnTo>
                    <a:lnTo>
                      <a:pt x="6989" y="7711"/>
                    </a:lnTo>
                    <a:lnTo>
                      <a:pt x="7058" y="7634"/>
                    </a:lnTo>
                    <a:lnTo>
                      <a:pt x="7065" y="7623"/>
                    </a:lnTo>
                    <a:lnTo>
                      <a:pt x="7074" y="7613"/>
                    </a:lnTo>
                    <a:lnTo>
                      <a:pt x="7091" y="7593"/>
                    </a:lnTo>
                    <a:lnTo>
                      <a:pt x="7125" y="7554"/>
                    </a:lnTo>
                    <a:lnTo>
                      <a:pt x="7158" y="7513"/>
                    </a:lnTo>
                    <a:lnTo>
                      <a:pt x="7192" y="7473"/>
                    </a:lnTo>
                    <a:lnTo>
                      <a:pt x="7207" y="7451"/>
                    </a:lnTo>
                    <a:lnTo>
                      <a:pt x="7214" y="7440"/>
                    </a:lnTo>
                    <a:lnTo>
                      <a:pt x="7222" y="7430"/>
                    </a:lnTo>
                    <a:lnTo>
                      <a:pt x="7254" y="7389"/>
                    </a:lnTo>
                    <a:lnTo>
                      <a:pt x="7316" y="7304"/>
                    </a:lnTo>
                    <a:lnTo>
                      <a:pt x="7345" y="7260"/>
                    </a:lnTo>
                    <a:lnTo>
                      <a:pt x="7360" y="7238"/>
                    </a:lnTo>
                    <a:lnTo>
                      <a:pt x="7367" y="7227"/>
                    </a:lnTo>
                    <a:lnTo>
                      <a:pt x="7376" y="7217"/>
                    </a:lnTo>
                    <a:lnTo>
                      <a:pt x="7434" y="7129"/>
                    </a:lnTo>
                    <a:lnTo>
                      <a:pt x="7488" y="7036"/>
                    </a:lnTo>
                    <a:lnTo>
                      <a:pt x="7513" y="6990"/>
                    </a:lnTo>
                    <a:lnTo>
                      <a:pt x="7540" y="6945"/>
                    </a:lnTo>
                    <a:lnTo>
                      <a:pt x="7564" y="6897"/>
                    </a:lnTo>
                    <a:lnTo>
                      <a:pt x="7590" y="6851"/>
                    </a:lnTo>
                    <a:lnTo>
                      <a:pt x="7637" y="6759"/>
                    </a:lnTo>
                    <a:lnTo>
                      <a:pt x="7682" y="6664"/>
                    </a:lnTo>
                    <a:lnTo>
                      <a:pt x="7725" y="6569"/>
                    </a:lnTo>
                    <a:lnTo>
                      <a:pt x="7765" y="6471"/>
                    </a:lnTo>
                    <a:lnTo>
                      <a:pt x="7783" y="6423"/>
                    </a:lnTo>
                    <a:lnTo>
                      <a:pt x="7803" y="6375"/>
                    </a:lnTo>
                    <a:lnTo>
                      <a:pt x="7836" y="6275"/>
                    </a:lnTo>
                    <a:lnTo>
                      <a:pt x="7843" y="6250"/>
                    </a:lnTo>
                    <a:lnTo>
                      <a:pt x="7851" y="6226"/>
                    </a:lnTo>
                    <a:lnTo>
                      <a:pt x="7868" y="6177"/>
                    </a:lnTo>
                    <a:lnTo>
                      <a:pt x="7883" y="6126"/>
                    </a:lnTo>
                    <a:lnTo>
                      <a:pt x="7890" y="6100"/>
                    </a:lnTo>
                    <a:lnTo>
                      <a:pt x="7899" y="6076"/>
                    </a:lnTo>
                    <a:lnTo>
                      <a:pt x="7927" y="5976"/>
                    </a:lnTo>
                    <a:lnTo>
                      <a:pt x="7951" y="5874"/>
                    </a:lnTo>
                    <a:lnTo>
                      <a:pt x="7974" y="5772"/>
                    </a:lnTo>
                    <a:lnTo>
                      <a:pt x="7984" y="5719"/>
                    </a:lnTo>
                    <a:lnTo>
                      <a:pt x="7995" y="5668"/>
                    </a:lnTo>
                    <a:lnTo>
                      <a:pt x="7999" y="5641"/>
                    </a:lnTo>
                    <a:lnTo>
                      <a:pt x="8003" y="5616"/>
                    </a:lnTo>
                    <a:lnTo>
                      <a:pt x="8013" y="5565"/>
                    </a:lnTo>
                    <a:lnTo>
                      <a:pt x="8042" y="5348"/>
                    </a:lnTo>
                    <a:lnTo>
                      <a:pt x="8055" y="5240"/>
                    </a:lnTo>
                    <a:lnTo>
                      <a:pt x="8065" y="5133"/>
                    </a:lnTo>
                    <a:lnTo>
                      <a:pt x="8074" y="5023"/>
                    </a:lnTo>
                    <a:lnTo>
                      <a:pt x="8081" y="4916"/>
                    </a:lnTo>
                    <a:lnTo>
                      <a:pt x="8087" y="4809"/>
                    </a:lnTo>
                    <a:lnTo>
                      <a:pt x="8092" y="4702"/>
                    </a:lnTo>
                    <a:lnTo>
                      <a:pt x="8095" y="4485"/>
                    </a:lnTo>
                    <a:lnTo>
                      <a:pt x="8093" y="4376"/>
                    </a:lnTo>
                    <a:lnTo>
                      <a:pt x="8091" y="4269"/>
                    </a:lnTo>
                    <a:lnTo>
                      <a:pt x="8086" y="4159"/>
                    </a:lnTo>
                    <a:lnTo>
                      <a:pt x="8080" y="4052"/>
                    </a:lnTo>
                    <a:lnTo>
                      <a:pt x="8075" y="3997"/>
                    </a:lnTo>
                    <a:lnTo>
                      <a:pt x="8072" y="3944"/>
                    </a:lnTo>
                    <a:lnTo>
                      <a:pt x="8063" y="3837"/>
                    </a:lnTo>
                    <a:lnTo>
                      <a:pt x="8050" y="3727"/>
                    </a:lnTo>
                    <a:lnTo>
                      <a:pt x="8035" y="3620"/>
                    </a:lnTo>
                    <a:lnTo>
                      <a:pt x="8017" y="3513"/>
                    </a:lnTo>
                    <a:lnTo>
                      <a:pt x="7999" y="3408"/>
                    </a:lnTo>
                    <a:lnTo>
                      <a:pt x="7975" y="3302"/>
                    </a:lnTo>
                    <a:lnTo>
                      <a:pt x="7951" y="3199"/>
                    </a:lnTo>
                    <a:lnTo>
                      <a:pt x="7923" y="3096"/>
                    </a:lnTo>
                    <a:lnTo>
                      <a:pt x="7894" y="2995"/>
                    </a:lnTo>
                    <a:lnTo>
                      <a:pt x="7860" y="2892"/>
                    </a:lnTo>
                    <a:lnTo>
                      <a:pt x="7825" y="2791"/>
                    </a:lnTo>
                    <a:lnTo>
                      <a:pt x="7787" y="2692"/>
                    </a:lnTo>
                    <a:lnTo>
                      <a:pt x="7747" y="2593"/>
                    </a:lnTo>
                    <a:lnTo>
                      <a:pt x="7703" y="2494"/>
                    </a:lnTo>
                    <a:lnTo>
                      <a:pt x="7658" y="2397"/>
                    </a:lnTo>
                    <a:lnTo>
                      <a:pt x="7610" y="2301"/>
                    </a:lnTo>
                    <a:lnTo>
                      <a:pt x="7561" y="2206"/>
                    </a:lnTo>
                    <a:lnTo>
                      <a:pt x="7506" y="2109"/>
                    </a:lnTo>
                    <a:lnTo>
                      <a:pt x="7450" y="2015"/>
                    </a:lnTo>
                    <a:lnTo>
                      <a:pt x="7393" y="1922"/>
                    </a:lnTo>
                    <a:lnTo>
                      <a:pt x="7333" y="1832"/>
                    </a:lnTo>
                    <a:lnTo>
                      <a:pt x="7271" y="1742"/>
                    </a:lnTo>
                    <a:lnTo>
                      <a:pt x="7207" y="1655"/>
                    </a:lnTo>
                    <a:lnTo>
                      <a:pt x="7141" y="1568"/>
                    </a:lnTo>
                    <a:lnTo>
                      <a:pt x="7074" y="1486"/>
                    </a:lnTo>
                    <a:lnTo>
                      <a:pt x="7003" y="1402"/>
                    </a:lnTo>
                    <a:lnTo>
                      <a:pt x="6932" y="1320"/>
                    </a:lnTo>
                    <a:lnTo>
                      <a:pt x="6857" y="1240"/>
                    </a:lnTo>
                    <a:lnTo>
                      <a:pt x="6783" y="1163"/>
                    </a:lnTo>
                    <a:lnTo>
                      <a:pt x="6705" y="1085"/>
                    </a:lnTo>
                    <a:lnTo>
                      <a:pt x="6626" y="1011"/>
                    </a:lnTo>
                    <a:lnTo>
                      <a:pt x="6545" y="938"/>
                    </a:lnTo>
                    <a:lnTo>
                      <a:pt x="6462" y="867"/>
                    </a:lnTo>
                    <a:close/>
                    <a:moveTo>
                      <a:pt x="4905" y="670"/>
                    </a:moveTo>
                    <a:lnTo>
                      <a:pt x="4996" y="691"/>
                    </a:lnTo>
                    <a:lnTo>
                      <a:pt x="5087" y="714"/>
                    </a:lnTo>
                    <a:lnTo>
                      <a:pt x="5177" y="740"/>
                    </a:lnTo>
                    <a:lnTo>
                      <a:pt x="5267" y="769"/>
                    </a:lnTo>
                    <a:lnTo>
                      <a:pt x="5354" y="799"/>
                    </a:lnTo>
                    <a:lnTo>
                      <a:pt x="5396" y="815"/>
                    </a:lnTo>
                    <a:lnTo>
                      <a:pt x="5440" y="833"/>
                    </a:lnTo>
                    <a:lnTo>
                      <a:pt x="5525" y="870"/>
                    </a:lnTo>
                    <a:lnTo>
                      <a:pt x="5610" y="910"/>
                    </a:lnTo>
                    <a:lnTo>
                      <a:pt x="5650" y="929"/>
                    </a:lnTo>
                    <a:lnTo>
                      <a:pt x="5692" y="951"/>
                    </a:lnTo>
                    <a:lnTo>
                      <a:pt x="5773" y="996"/>
                    </a:lnTo>
                    <a:lnTo>
                      <a:pt x="5854" y="1044"/>
                    </a:lnTo>
                    <a:lnTo>
                      <a:pt x="5934" y="1094"/>
                    </a:lnTo>
                    <a:lnTo>
                      <a:pt x="6012" y="1146"/>
                    </a:lnTo>
                    <a:lnTo>
                      <a:pt x="6088" y="1201"/>
                    </a:lnTo>
                    <a:lnTo>
                      <a:pt x="6164" y="1258"/>
                    </a:lnTo>
                    <a:lnTo>
                      <a:pt x="6239" y="1320"/>
                    </a:lnTo>
                    <a:lnTo>
                      <a:pt x="6312" y="1382"/>
                    </a:lnTo>
                    <a:lnTo>
                      <a:pt x="6385" y="1448"/>
                    </a:lnTo>
                    <a:lnTo>
                      <a:pt x="6456" y="1514"/>
                    </a:lnTo>
                    <a:lnTo>
                      <a:pt x="6525" y="1583"/>
                    </a:lnTo>
                    <a:lnTo>
                      <a:pt x="6592" y="1651"/>
                    </a:lnTo>
                    <a:lnTo>
                      <a:pt x="6658" y="1723"/>
                    </a:lnTo>
                    <a:lnTo>
                      <a:pt x="6721" y="1795"/>
                    </a:lnTo>
                    <a:lnTo>
                      <a:pt x="6783" y="1869"/>
                    </a:lnTo>
                    <a:lnTo>
                      <a:pt x="6843" y="1943"/>
                    </a:lnTo>
                    <a:lnTo>
                      <a:pt x="6901" y="2020"/>
                    </a:lnTo>
                    <a:lnTo>
                      <a:pt x="6957" y="2096"/>
                    </a:lnTo>
                    <a:lnTo>
                      <a:pt x="7013" y="2177"/>
                    </a:lnTo>
                    <a:lnTo>
                      <a:pt x="7065" y="2257"/>
                    </a:lnTo>
                    <a:lnTo>
                      <a:pt x="7117" y="2340"/>
                    </a:lnTo>
                    <a:lnTo>
                      <a:pt x="7166" y="2423"/>
                    </a:lnTo>
                    <a:lnTo>
                      <a:pt x="7215" y="2509"/>
                    </a:lnTo>
                    <a:lnTo>
                      <a:pt x="7260" y="2593"/>
                    </a:lnTo>
                    <a:lnTo>
                      <a:pt x="7303" y="2679"/>
                    </a:lnTo>
                    <a:lnTo>
                      <a:pt x="7343" y="2766"/>
                    </a:lnTo>
                    <a:lnTo>
                      <a:pt x="7382" y="2853"/>
                    </a:lnTo>
                    <a:lnTo>
                      <a:pt x="7417" y="2941"/>
                    </a:lnTo>
                    <a:lnTo>
                      <a:pt x="7451" y="3030"/>
                    </a:lnTo>
                    <a:lnTo>
                      <a:pt x="7482" y="3119"/>
                    </a:lnTo>
                    <a:lnTo>
                      <a:pt x="7512" y="3210"/>
                    </a:lnTo>
                    <a:lnTo>
                      <a:pt x="7537" y="3300"/>
                    </a:lnTo>
                    <a:lnTo>
                      <a:pt x="7563" y="3391"/>
                    </a:lnTo>
                    <a:lnTo>
                      <a:pt x="7585" y="3484"/>
                    </a:lnTo>
                    <a:lnTo>
                      <a:pt x="7606" y="3578"/>
                    </a:lnTo>
                    <a:lnTo>
                      <a:pt x="7623" y="3671"/>
                    </a:lnTo>
                    <a:lnTo>
                      <a:pt x="7638" y="3766"/>
                    </a:lnTo>
                    <a:lnTo>
                      <a:pt x="7652" y="3861"/>
                    </a:lnTo>
                    <a:lnTo>
                      <a:pt x="7663" y="3958"/>
                    </a:lnTo>
                    <a:lnTo>
                      <a:pt x="7677" y="4151"/>
                    </a:lnTo>
                    <a:lnTo>
                      <a:pt x="7687" y="4343"/>
                    </a:lnTo>
                    <a:lnTo>
                      <a:pt x="7690" y="4438"/>
                    </a:lnTo>
                    <a:lnTo>
                      <a:pt x="7691" y="4535"/>
                    </a:lnTo>
                    <a:lnTo>
                      <a:pt x="7688" y="4728"/>
                    </a:lnTo>
                    <a:lnTo>
                      <a:pt x="7683" y="4822"/>
                    </a:lnTo>
                    <a:lnTo>
                      <a:pt x="7679" y="4919"/>
                    </a:lnTo>
                    <a:lnTo>
                      <a:pt x="7664" y="5111"/>
                    </a:lnTo>
                    <a:lnTo>
                      <a:pt x="7654" y="5206"/>
                    </a:lnTo>
                    <a:lnTo>
                      <a:pt x="7652" y="5217"/>
                    </a:lnTo>
                    <a:lnTo>
                      <a:pt x="7651" y="5229"/>
                    </a:lnTo>
                    <a:lnTo>
                      <a:pt x="7648" y="5253"/>
                    </a:lnTo>
                    <a:lnTo>
                      <a:pt x="7643" y="5302"/>
                    </a:lnTo>
                    <a:lnTo>
                      <a:pt x="7631" y="5397"/>
                    </a:lnTo>
                    <a:lnTo>
                      <a:pt x="7618" y="5494"/>
                    </a:lnTo>
                    <a:lnTo>
                      <a:pt x="7613" y="5516"/>
                    </a:lnTo>
                    <a:lnTo>
                      <a:pt x="7610" y="5527"/>
                    </a:lnTo>
                    <a:lnTo>
                      <a:pt x="7609" y="5539"/>
                    </a:lnTo>
                    <a:lnTo>
                      <a:pt x="7602" y="5585"/>
                    </a:lnTo>
                    <a:lnTo>
                      <a:pt x="7584" y="5678"/>
                    </a:lnTo>
                    <a:lnTo>
                      <a:pt x="7578" y="5700"/>
                    </a:lnTo>
                    <a:lnTo>
                      <a:pt x="7573" y="5723"/>
                    </a:lnTo>
                    <a:lnTo>
                      <a:pt x="7563" y="5769"/>
                    </a:lnTo>
                    <a:lnTo>
                      <a:pt x="7541" y="5860"/>
                    </a:lnTo>
                    <a:lnTo>
                      <a:pt x="7528" y="5904"/>
                    </a:lnTo>
                    <a:lnTo>
                      <a:pt x="7516" y="5949"/>
                    </a:lnTo>
                    <a:lnTo>
                      <a:pt x="7502" y="5993"/>
                    </a:lnTo>
                    <a:lnTo>
                      <a:pt x="7490" y="6038"/>
                    </a:lnTo>
                    <a:lnTo>
                      <a:pt x="7461" y="6126"/>
                    </a:lnTo>
                    <a:lnTo>
                      <a:pt x="7445" y="6170"/>
                    </a:lnTo>
                    <a:lnTo>
                      <a:pt x="7430" y="6215"/>
                    </a:lnTo>
                    <a:lnTo>
                      <a:pt x="7396" y="6300"/>
                    </a:lnTo>
                    <a:lnTo>
                      <a:pt x="7387" y="6320"/>
                    </a:lnTo>
                    <a:lnTo>
                      <a:pt x="7378" y="6342"/>
                    </a:lnTo>
                    <a:lnTo>
                      <a:pt x="7361" y="6386"/>
                    </a:lnTo>
                    <a:lnTo>
                      <a:pt x="7342" y="6428"/>
                    </a:lnTo>
                    <a:lnTo>
                      <a:pt x="7332" y="6448"/>
                    </a:lnTo>
                    <a:lnTo>
                      <a:pt x="7323" y="6470"/>
                    </a:lnTo>
                    <a:lnTo>
                      <a:pt x="7283" y="6555"/>
                    </a:lnTo>
                    <a:lnTo>
                      <a:pt x="7241" y="6638"/>
                    </a:lnTo>
                    <a:lnTo>
                      <a:pt x="7197" y="6721"/>
                    </a:lnTo>
                    <a:lnTo>
                      <a:pt x="7151" y="6802"/>
                    </a:lnTo>
                    <a:lnTo>
                      <a:pt x="7126" y="6843"/>
                    </a:lnTo>
                    <a:lnTo>
                      <a:pt x="7103" y="6884"/>
                    </a:lnTo>
                    <a:lnTo>
                      <a:pt x="7076" y="6923"/>
                    </a:lnTo>
                    <a:lnTo>
                      <a:pt x="7063" y="6942"/>
                    </a:lnTo>
                    <a:lnTo>
                      <a:pt x="7051" y="6963"/>
                    </a:lnTo>
                    <a:lnTo>
                      <a:pt x="6998" y="7041"/>
                    </a:lnTo>
                    <a:lnTo>
                      <a:pt x="6944" y="7116"/>
                    </a:lnTo>
                    <a:lnTo>
                      <a:pt x="6888" y="7191"/>
                    </a:lnTo>
                    <a:lnTo>
                      <a:pt x="6829" y="7262"/>
                    </a:lnTo>
                    <a:lnTo>
                      <a:pt x="6770" y="7333"/>
                    </a:lnTo>
                    <a:lnTo>
                      <a:pt x="6738" y="7367"/>
                    </a:lnTo>
                    <a:lnTo>
                      <a:pt x="6722" y="7384"/>
                    </a:lnTo>
                    <a:lnTo>
                      <a:pt x="6708" y="7402"/>
                    </a:lnTo>
                    <a:lnTo>
                      <a:pt x="6644" y="7471"/>
                    </a:lnTo>
                    <a:lnTo>
                      <a:pt x="6610" y="7502"/>
                    </a:lnTo>
                    <a:lnTo>
                      <a:pt x="6593" y="7518"/>
                    </a:lnTo>
                    <a:lnTo>
                      <a:pt x="6578" y="7535"/>
                    </a:lnTo>
                    <a:lnTo>
                      <a:pt x="6509" y="7600"/>
                    </a:lnTo>
                    <a:lnTo>
                      <a:pt x="6491" y="7614"/>
                    </a:lnTo>
                    <a:lnTo>
                      <a:pt x="6474" y="7630"/>
                    </a:lnTo>
                    <a:lnTo>
                      <a:pt x="6440" y="7662"/>
                    </a:lnTo>
                    <a:lnTo>
                      <a:pt x="6369" y="7722"/>
                    </a:lnTo>
                    <a:lnTo>
                      <a:pt x="6296" y="7781"/>
                    </a:lnTo>
                    <a:lnTo>
                      <a:pt x="6277" y="7794"/>
                    </a:lnTo>
                    <a:lnTo>
                      <a:pt x="6259" y="7809"/>
                    </a:lnTo>
                    <a:lnTo>
                      <a:pt x="6222" y="7838"/>
                    </a:lnTo>
                    <a:lnTo>
                      <a:pt x="6183" y="7865"/>
                    </a:lnTo>
                    <a:lnTo>
                      <a:pt x="6164" y="7878"/>
                    </a:lnTo>
                    <a:lnTo>
                      <a:pt x="6146" y="7893"/>
                    </a:lnTo>
                    <a:lnTo>
                      <a:pt x="6068" y="7948"/>
                    </a:lnTo>
                    <a:lnTo>
                      <a:pt x="6026" y="7972"/>
                    </a:lnTo>
                    <a:lnTo>
                      <a:pt x="6006" y="7984"/>
                    </a:lnTo>
                    <a:lnTo>
                      <a:pt x="5986" y="7997"/>
                    </a:lnTo>
                    <a:lnTo>
                      <a:pt x="5906" y="8047"/>
                    </a:lnTo>
                    <a:lnTo>
                      <a:pt x="5865" y="8070"/>
                    </a:lnTo>
                    <a:lnTo>
                      <a:pt x="5824" y="8095"/>
                    </a:lnTo>
                    <a:lnTo>
                      <a:pt x="5744" y="8140"/>
                    </a:lnTo>
                    <a:lnTo>
                      <a:pt x="5661" y="8182"/>
                    </a:lnTo>
                    <a:lnTo>
                      <a:pt x="5580" y="8224"/>
                    </a:lnTo>
                    <a:lnTo>
                      <a:pt x="5558" y="8232"/>
                    </a:lnTo>
                    <a:lnTo>
                      <a:pt x="5537" y="8242"/>
                    </a:lnTo>
                    <a:lnTo>
                      <a:pt x="5496" y="8262"/>
                    </a:lnTo>
                    <a:lnTo>
                      <a:pt x="5413" y="8299"/>
                    </a:lnTo>
                    <a:lnTo>
                      <a:pt x="5369" y="8315"/>
                    </a:lnTo>
                    <a:lnTo>
                      <a:pt x="5327" y="8332"/>
                    </a:lnTo>
                    <a:lnTo>
                      <a:pt x="5242" y="8365"/>
                    </a:lnTo>
                    <a:lnTo>
                      <a:pt x="5155" y="8394"/>
                    </a:lnTo>
                    <a:lnTo>
                      <a:pt x="5070" y="8422"/>
                    </a:lnTo>
                    <a:lnTo>
                      <a:pt x="4983" y="8448"/>
                    </a:lnTo>
                    <a:lnTo>
                      <a:pt x="4939" y="8459"/>
                    </a:lnTo>
                    <a:lnTo>
                      <a:pt x="4896" y="8471"/>
                    </a:lnTo>
                    <a:lnTo>
                      <a:pt x="4851" y="8481"/>
                    </a:lnTo>
                    <a:lnTo>
                      <a:pt x="4807" y="8492"/>
                    </a:lnTo>
                    <a:lnTo>
                      <a:pt x="4720" y="8512"/>
                    </a:lnTo>
                    <a:lnTo>
                      <a:pt x="4622" y="8518"/>
                    </a:lnTo>
                    <a:lnTo>
                      <a:pt x="4525" y="8524"/>
                    </a:lnTo>
                    <a:lnTo>
                      <a:pt x="4428" y="8528"/>
                    </a:lnTo>
                    <a:lnTo>
                      <a:pt x="4330" y="8530"/>
                    </a:lnTo>
                    <a:lnTo>
                      <a:pt x="4233" y="8530"/>
                    </a:lnTo>
                    <a:lnTo>
                      <a:pt x="4137" y="8529"/>
                    </a:lnTo>
                    <a:lnTo>
                      <a:pt x="4040" y="8526"/>
                    </a:lnTo>
                    <a:lnTo>
                      <a:pt x="3945" y="8521"/>
                    </a:lnTo>
                    <a:lnTo>
                      <a:pt x="3847" y="8512"/>
                    </a:lnTo>
                    <a:lnTo>
                      <a:pt x="3752" y="8502"/>
                    </a:lnTo>
                    <a:lnTo>
                      <a:pt x="3655" y="8492"/>
                    </a:lnTo>
                    <a:lnTo>
                      <a:pt x="3560" y="8479"/>
                    </a:lnTo>
                    <a:lnTo>
                      <a:pt x="3464" y="8464"/>
                    </a:lnTo>
                    <a:lnTo>
                      <a:pt x="3369" y="8446"/>
                    </a:lnTo>
                    <a:lnTo>
                      <a:pt x="3274" y="8428"/>
                    </a:lnTo>
                    <a:lnTo>
                      <a:pt x="3179" y="8409"/>
                    </a:lnTo>
                    <a:lnTo>
                      <a:pt x="3083" y="8384"/>
                    </a:lnTo>
                    <a:lnTo>
                      <a:pt x="2991" y="8359"/>
                    </a:lnTo>
                    <a:lnTo>
                      <a:pt x="2898" y="8330"/>
                    </a:lnTo>
                    <a:lnTo>
                      <a:pt x="2808" y="8299"/>
                    </a:lnTo>
                    <a:lnTo>
                      <a:pt x="2718" y="8264"/>
                    </a:lnTo>
                    <a:lnTo>
                      <a:pt x="2632" y="8227"/>
                    </a:lnTo>
                    <a:lnTo>
                      <a:pt x="2546" y="8187"/>
                    </a:lnTo>
                    <a:lnTo>
                      <a:pt x="2463" y="8146"/>
                    </a:lnTo>
                    <a:lnTo>
                      <a:pt x="2379" y="8098"/>
                    </a:lnTo>
                    <a:lnTo>
                      <a:pt x="2299" y="8051"/>
                    </a:lnTo>
                    <a:lnTo>
                      <a:pt x="2218" y="7999"/>
                    </a:lnTo>
                    <a:lnTo>
                      <a:pt x="2140" y="7946"/>
                    </a:lnTo>
                    <a:lnTo>
                      <a:pt x="2063" y="7889"/>
                    </a:lnTo>
                    <a:lnTo>
                      <a:pt x="1988" y="7830"/>
                    </a:lnTo>
                    <a:lnTo>
                      <a:pt x="1914" y="7766"/>
                    </a:lnTo>
                    <a:lnTo>
                      <a:pt x="1844" y="7702"/>
                    </a:lnTo>
                    <a:lnTo>
                      <a:pt x="1784" y="7646"/>
                    </a:lnTo>
                    <a:lnTo>
                      <a:pt x="1727" y="7590"/>
                    </a:lnTo>
                    <a:lnTo>
                      <a:pt x="1670" y="7533"/>
                    </a:lnTo>
                    <a:lnTo>
                      <a:pt x="1615" y="7477"/>
                    </a:lnTo>
                    <a:lnTo>
                      <a:pt x="1559" y="7417"/>
                    </a:lnTo>
                    <a:lnTo>
                      <a:pt x="1505" y="7359"/>
                    </a:lnTo>
                    <a:lnTo>
                      <a:pt x="1399" y="7241"/>
                    </a:lnTo>
                    <a:lnTo>
                      <a:pt x="1296" y="7118"/>
                    </a:lnTo>
                    <a:lnTo>
                      <a:pt x="1198" y="6992"/>
                    </a:lnTo>
                    <a:lnTo>
                      <a:pt x="1101" y="6864"/>
                    </a:lnTo>
                    <a:lnTo>
                      <a:pt x="1054" y="6799"/>
                    </a:lnTo>
                    <a:lnTo>
                      <a:pt x="1009" y="6734"/>
                    </a:lnTo>
                    <a:lnTo>
                      <a:pt x="954" y="6652"/>
                    </a:lnTo>
                    <a:lnTo>
                      <a:pt x="902" y="6570"/>
                    </a:lnTo>
                    <a:lnTo>
                      <a:pt x="876" y="6527"/>
                    </a:lnTo>
                    <a:lnTo>
                      <a:pt x="853" y="6486"/>
                    </a:lnTo>
                    <a:lnTo>
                      <a:pt x="808" y="6403"/>
                    </a:lnTo>
                    <a:lnTo>
                      <a:pt x="766" y="6318"/>
                    </a:lnTo>
                    <a:lnTo>
                      <a:pt x="727" y="6233"/>
                    </a:lnTo>
                    <a:lnTo>
                      <a:pt x="707" y="6189"/>
                    </a:lnTo>
                    <a:lnTo>
                      <a:pt x="690" y="6146"/>
                    </a:lnTo>
                    <a:lnTo>
                      <a:pt x="657" y="6060"/>
                    </a:lnTo>
                    <a:lnTo>
                      <a:pt x="627" y="5971"/>
                    </a:lnTo>
                    <a:lnTo>
                      <a:pt x="599" y="5882"/>
                    </a:lnTo>
                    <a:lnTo>
                      <a:pt x="575" y="5792"/>
                    </a:lnTo>
                    <a:lnTo>
                      <a:pt x="554" y="5702"/>
                    </a:lnTo>
                    <a:lnTo>
                      <a:pt x="536" y="5610"/>
                    </a:lnTo>
                    <a:lnTo>
                      <a:pt x="527" y="5564"/>
                    </a:lnTo>
                    <a:lnTo>
                      <a:pt x="521" y="5519"/>
                    </a:lnTo>
                    <a:lnTo>
                      <a:pt x="514" y="5471"/>
                    </a:lnTo>
                    <a:lnTo>
                      <a:pt x="509" y="5425"/>
                    </a:lnTo>
                    <a:lnTo>
                      <a:pt x="500" y="5332"/>
                    </a:lnTo>
                    <a:lnTo>
                      <a:pt x="497" y="5271"/>
                    </a:lnTo>
                    <a:lnTo>
                      <a:pt x="496" y="5213"/>
                    </a:lnTo>
                    <a:lnTo>
                      <a:pt x="498" y="5155"/>
                    </a:lnTo>
                    <a:lnTo>
                      <a:pt x="504" y="5099"/>
                    </a:lnTo>
                    <a:lnTo>
                      <a:pt x="513" y="5043"/>
                    </a:lnTo>
                    <a:lnTo>
                      <a:pt x="523" y="4988"/>
                    </a:lnTo>
                    <a:lnTo>
                      <a:pt x="538" y="4934"/>
                    </a:lnTo>
                    <a:lnTo>
                      <a:pt x="556" y="4882"/>
                    </a:lnTo>
                    <a:lnTo>
                      <a:pt x="576" y="4830"/>
                    </a:lnTo>
                    <a:lnTo>
                      <a:pt x="599" y="4779"/>
                    </a:lnTo>
                    <a:lnTo>
                      <a:pt x="626" y="4729"/>
                    </a:lnTo>
                    <a:lnTo>
                      <a:pt x="656" y="4680"/>
                    </a:lnTo>
                    <a:lnTo>
                      <a:pt x="689" y="4631"/>
                    </a:lnTo>
                    <a:lnTo>
                      <a:pt x="724" y="4585"/>
                    </a:lnTo>
                    <a:lnTo>
                      <a:pt x="763" y="4539"/>
                    </a:lnTo>
                    <a:lnTo>
                      <a:pt x="806" y="4495"/>
                    </a:lnTo>
                    <a:lnTo>
                      <a:pt x="871" y="4423"/>
                    </a:lnTo>
                    <a:lnTo>
                      <a:pt x="937" y="4353"/>
                    </a:lnTo>
                    <a:lnTo>
                      <a:pt x="1000" y="4280"/>
                    </a:lnTo>
                    <a:lnTo>
                      <a:pt x="1064" y="4208"/>
                    </a:lnTo>
                    <a:lnTo>
                      <a:pt x="1125" y="4132"/>
                    </a:lnTo>
                    <a:lnTo>
                      <a:pt x="1185" y="4058"/>
                    </a:lnTo>
                    <a:lnTo>
                      <a:pt x="1244" y="3982"/>
                    </a:lnTo>
                    <a:lnTo>
                      <a:pt x="1302" y="3906"/>
                    </a:lnTo>
                    <a:lnTo>
                      <a:pt x="1358" y="3827"/>
                    </a:lnTo>
                    <a:lnTo>
                      <a:pt x="1413" y="3749"/>
                    </a:lnTo>
                    <a:lnTo>
                      <a:pt x="1466" y="3670"/>
                    </a:lnTo>
                    <a:lnTo>
                      <a:pt x="1520" y="3591"/>
                    </a:lnTo>
                    <a:lnTo>
                      <a:pt x="1571" y="3509"/>
                    </a:lnTo>
                    <a:lnTo>
                      <a:pt x="1595" y="3468"/>
                    </a:lnTo>
                    <a:lnTo>
                      <a:pt x="1608" y="3447"/>
                    </a:lnTo>
                    <a:lnTo>
                      <a:pt x="1621" y="3428"/>
                    </a:lnTo>
                    <a:lnTo>
                      <a:pt x="1670" y="3345"/>
                    </a:lnTo>
                    <a:lnTo>
                      <a:pt x="1718" y="3262"/>
                    </a:lnTo>
                    <a:lnTo>
                      <a:pt x="1762" y="3180"/>
                    </a:lnTo>
                    <a:lnTo>
                      <a:pt x="1783" y="3138"/>
                    </a:lnTo>
                    <a:lnTo>
                      <a:pt x="1805" y="3098"/>
                    </a:lnTo>
                    <a:lnTo>
                      <a:pt x="1846" y="3015"/>
                    </a:lnTo>
                    <a:lnTo>
                      <a:pt x="1865" y="2974"/>
                    </a:lnTo>
                    <a:lnTo>
                      <a:pt x="1875" y="2953"/>
                    </a:lnTo>
                    <a:lnTo>
                      <a:pt x="1886" y="2934"/>
                    </a:lnTo>
                    <a:lnTo>
                      <a:pt x="1962" y="2766"/>
                    </a:lnTo>
                    <a:lnTo>
                      <a:pt x="1997" y="2681"/>
                    </a:lnTo>
                    <a:lnTo>
                      <a:pt x="2014" y="2638"/>
                    </a:lnTo>
                    <a:lnTo>
                      <a:pt x="2032" y="2597"/>
                    </a:lnTo>
                    <a:lnTo>
                      <a:pt x="2095" y="2424"/>
                    </a:lnTo>
                    <a:lnTo>
                      <a:pt x="2125" y="2336"/>
                    </a:lnTo>
                    <a:lnTo>
                      <a:pt x="2154" y="2250"/>
                    </a:lnTo>
                    <a:lnTo>
                      <a:pt x="2181" y="2161"/>
                    </a:lnTo>
                    <a:lnTo>
                      <a:pt x="2206" y="2073"/>
                    </a:lnTo>
                    <a:lnTo>
                      <a:pt x="2230" y="1983"/>
                    </a:lnTo>
                    <a:lnTo>
                      <a:pt x="2235" y="1960"/>
                    </a:lnTo>
                    <a:lnTo>
                      <a:pt x="2241" y="1938"/>
                    </a:lnTo>
                    <a:lnTo>
                      <a:pt x="2254" y="1894"/>
                    </a:lnTo>
                    <a:lnTo>
                      <a:pt x="2278" y="1796"/>
                    </a:lnTo>
                    <a:lnTo>
                      <a:pt x="2308" y="1701"/>
                    </a:lnTo>
                    <a:lnTo>
                      <a:pt x="2342" y="1610"/>
                    </a:lnTo>
                    <a:lnTo>
                      <a:pt x="2381" y="1523"/>
                    </a:lnTo>
                    <a:lnTo>
                      <a:pt x="2423" y="1439"/>
                    </a:lnTo>
                    <a:lnTo>
                      <a:pt x="2470" y="1359"/>
                    </a:lnTo>
                    <a:lnTo>
                      <a:pt x="2520" y="1282"/>
                    </a:lnTo>
                    <a:lnTo>
                      <a:pt x="2547" y="1245"/>
                    </a:lnTo>
                    <a:lnTo>
                      <a:pt x="2576" y="1209"/>
                    </a:lnTo>
                    <a:lnTo>
                      <a:pt x="2633" y="1139"/>
                    </a:lnTo>
                    <a:lnTo>
                      <a:pt x="2696" y="1072"/>
                    </a:lnTo>
                    <a:lnTo>
                      <a:pt x="2763" y="1009"/>
                    </a:lnTo>
                    <a:lnTo>
                      <a:pt x="2835" y="950"/>
                    </a:lnTo>
                    <a:lnTo>
                      <a:pt x="2909" y="894"/>
                    </a:lnTo>
                    <a:lnTo>
                      <a:pt x="2988" y="842"/>
                    </a:lnTo>
                    <a:lnTo>
                      <a:pt x="3029" y="816"/>
                    </a:lnTo>
                    <a:lnTo>
                      <a:pt x="3071" y="793"/>
                    </a:lnTo>
                    <a:lnTo>
                      <a:pt x="3160" y="749"/>
                    </a:lnTo>
                    <a:lnTo>
                      <a:pt x="3226" y="716"/>
                    </a:lnTo>
                    <a:lnTo>
                      <a:pt x="3294" y="688"/>
                    </a:lnTo>
                    <a:lnTo>
                      <a:pt x="3362" y="662"/>
                    </a:lnTo>
                    <a:lnTo>
                      <a:pt x="3431" y="639"/>
                    </a:lnTo>
                    <a:lnTo>
                      <a:pt x="3499" y="618"/>
                    </a:lnTo>
                    <a:lnTo>
                      <a:pt x="3570" y="600"/>
                    </a:lnTo>
                    <a:lnTo>
                      <a:pt x="3641" y="584"/>
                    </a:lnTo>
                    <a:lnTo>
                      <a:pt x="3712" y="573"/>
                    </a:lnTo>
                    <a:lnTo>
                      <a:pt x="3783" y="562"/>
                    </a:lnTo>
                    <a:lnTo>
                      <a:pt x="3855" y="555"/>
                    </a:lnTo>
                    <a:lnTo>
                      <a:pt x="3928" y="550"/>
                    </a:lnTo>
                    <a:lnTo>
                      <a:pt x="4001" y="549"/>
                    </a:lnTo>
                    <a:lnTo>
                      <a:pt x="4074" y="550"/>
                    </a:lnTo>
                    <a:lnTo>
                      <a:pt x="4148" y="553"/>
                    </a:lnTo>
                    <a:lnTo>
                      <a:pt x="4223" y="559"/>
                    </a:lnTo>
                    <a:lnTo>
                      <a:pt x="4299" y="569"/>
                    </a:lnTo>
                    <a:lnTo>
                      <a:pt x="4600" y="614"/>
                    </a:lnTo>
                    <a:lnTo>
                      <a:pt x="4751" y="640"/>
                    </a:lnTo>
                    <a:lnTo>
                      <a:pt x="4905" y="670"/>
                    </a:lnTo>
                    <a:close/>
                  </a:path>
                </a:pathLst>
              </a:custGeom>
              <a:pattFill prst="wdUpDiag">
                <a:fgClr>
                  <a:srgbClr val="EBE6FF"/>
                </a:fgClr>
                <a:bgClr>
                  <a:schemeClr val="bg1"/>
                </a:bgClr>
              </a:pattFill>
              <a:ln>
                <a:solidFill>
                  <a:srgbClr val="D2C4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9" name="Freeform 106">
                <a:extLst>
                  <a:ext uri="{FF2B5EF4-FFF2-40B4-BE49-F238E27FC236}">
                    <a16:creationId xmlns:a16="http://schemas.microsoft.com/office/drawing/2014/main" id="{C48C5151-263B-FD21-B519-A31326DD2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8875" y="2681288"/>
                <a:ext cx="2284413" cy="2533650"/>
              </a:xfrm>
              <a:custGeom>
                <a:avLst/>
                <a:gdLst>
                  <a:gd name="T0" fmla="*/ 5196 w 7195"/>
                  <a:gd name="T1" fmla="*/ 402 h 7981"/>
                  <a:gd name="T2" fmla="*/ 4681 w 7195"/>
                  <a:gd name="T3" fmla="*/ 191 h 7981"/>
                  <a:gd name="T4" fmla="*/ 3652 w 7195"/>
                  <a:gd name="T5" fmla="*/ 4 h 7981"/>
                  <a:gd name="T6" fmla="*/ 3074 w 7195"/>
                  <a:gd name="T7" fmla="*/ 51 h 7981"/>
                  <a:gd name="T8" fmla="*/ 2533 w 7195"/>
                  <a:gd name="T9" fmla="*/ 267 h 7981"/>
                  <a:gd name="T10" fmla="*/ 2051 w 7195"/>
                  <a:gd name="T11" fmla="*/ 696 h 7981"/>
                  <a:gd name="T12" fmla="*/ 1758 w 7195"/>
                  <a:gd name="T13" fmla="*/ 1345 h 7981"/>
                  <a:gd name="T14" fmla="*/ 1599 w 7195"/>
                  <a:gd name="T15" fmla="*/ 1875 h 7981"/>
                  <a:gd name="T16" fmla="*/ 1350 w 7195"/>
                  <a:gd name="T17" fmla="*/ 2466 h 7981"/>
                  <a:gd name="T18" fmla="*/ 1099 w 7195"/>
                  <a:gd name="T19" fmla="*/ 2919 h 7981"/>
                  <a:gd name="T20" fmla="*/ 689 w 7195"/>
                  <a:gd name="T21" fmla="*/ 3509 h 7981"/>
                  <a:gd name="T22" fmla="*/ 228 w 7195"/>
                  <a:gd name="T23" fmla="*/ 4036 h 7981"/>
                  <a:gd name="T24" fmla="*/ 27 w 7195"/>
                  <a:gd name="T25" fmla="*/ 4439 h 7981"/>
                  <a:gd name="T26" fmla="*/ 18 w 7195"/>
                  <a:gd name="T27" fmla="*/ 4922 h 7981"/>
                  <a:gd name="T28" fmla="*/ 161 w 7195"/>
                  <a:gd name="T29" fmla="*/ 5511 h 7981"/>
                  <a:gd name="T30" fmla="*/ 406 w 7195"/>
                  <a:gd name="T31" fmla="*/ 6021 h 7981"/>
                  <a:gd name="T32" fmla="*/ 1009 w 7195"/>
                  <a:gd name="T33" fmla="*/ 6810 h 7981"/>
                  <a:gd name="T34" fmla="*/ 1492 w 7195"/>
                  <a:gd name="T35" fmla="*/ 7281 h 7981"/>
                  <a:gd name="T36" fmla="*/ 2136 w 7195"/>
                  <a:gd name="T37" fmla="*/ 7678 h 7981"/>
                  <a:gd name="T38" fmla="*/ 2873 w 7195"/>
                  <a:gd name="T39" fmla="*/ 7897 h 7981"/>
                  <a:gd name="T40" fmla="*/ 3641 w 7195"/>
                  <a:gd name="T41" fmla="*/ 7980 h 7981"/>
                  <a:gd name="T42" fmla="*/ 4355 w 7195"/>
                  <a:gd name="T43" fmla="*/ 7932 h 7981"/>
                  <a:gd name="T44" fmla="*/ 4873 w 7195"/>
                  <a:gd name="T45" fmla="*/ 7766 h 7981"/>
                  <a:gd name="T46" fmla="*/ 5328 w 7195"/>
                  <a:gd name="T47" fmla="*/ 7546 h 7981"/>
                  <a:gd name="T48" fmla="*/ 5668 w 7195"/>
                  <a:gd name="T49" fmla="*/ 7329 h 7981"/>
                  <a:gd name="T50" fmla="*/ 5978 w 7195"/>
                  <a:gd name="T51" fmla="*/ 7081 h 7981"/>
                  <a:gd name="T52" fmla="*/ 6226 w 7195"/>
                  <a:gd name="T53" fmla="*/ 6835 h 7981"/>
                  <a:gd name="T54" fmla="*/ 6567 w 7195"/>
                  <a:gd name="T55" fmla="*/ 6393 h 7981"/>
                  <a:gd name="T56" fmla="*/ 6827 w 7195"/>
                  <a:gd name="T57" fmla="*/ 5921 h 7981"/>
                  <a:gd name="T58" fmla="*/ 6949 w 7195"/>
                  <a:gd name="T59" fmla="*/ 5621 h 7981"/>
                  <a:gd name="T60" fmla="*/ 7077 w 7195"/>
                  <a:gd name="T61" fmla="*/ 5174 h 7981"/>
                  <a:gd name="T62" fmla="*/ 7135 w 7195"/>
                  <a:gd name="T63" fmla="*/ 4848 h 7981"/>
                  <a:gd name="T64" fmla="*/ 7187 w 7195"/>
                  <a:gd name="T65" fmla="*/ 4273 h 7981"/>
                  <a:gd name="T66" fmla="*/ 7142 w 7195"/>
                  <a:gd name="T67" fmla="*/ 3217 h 7981"/>
                  <a:gd name="T68" fmla="*/ 6955 w 7195"/>
                  <a:gd name="T69" fmla="*/ 2481 h 7981"/>
                  <a:gd name="T70" fmla="*/ 6621 w 7195"/>
                  <a:gd name="T71" fmla="*/ 1791 h 7981"/>
                  <a:gd name="T72" fmla="*/ 6162 w 7195"/>
                  <a:gd name="T73" fmla="*/ 1174 h 7981"/>
                  <a:gd name="T74" fmla="*/ 4466 w 7195"/>
                  <a:gd name="T75" fmla="*/ 2419 h 7981"/>
                  <a:gd name="T76" fmla="*/ 5010 w 7195"/>
                  <a:gd name="T77" fmla="*/ 2508 h 7981"/>
                  <a:gd name="T78" fmla="*/ 5500 w 7195"/>
                  <a:gd name="T79" fmla="*/ 2725 h 7981"/>
                  <a:gd name="T80" fmla="*/ 6016 w 7195"/>
                  <a:gd name="T81" fmla="*/ 3155 h 7981"/>
                  <a:gd name="T82" fmla="*/ 6431 w 7195"/>
                  <a:gd name="T83" fmla="*/ 3799 h 7981"/>
                  <a:gd name="T84" fmla="*/ 6584 w 7195"/>
                  <a:gd name="T85" fmla="*/ 4432 h 7981"/>
                  <a:gd name="T86" fmla="*/ 6584 w 7195"/>
                  <a:gd name="T87" fmla="*/ 4888 h 7981"/>
                  <a:gd name="T88" fmla="*/ 6501 w 7195"/>
                  <a:gd name="T89" fmla="*/ 5319 h 7981"/>
                  <a:gd name="T90" fmla="*/ 6361 w 7195"/>
                  <a:gd name="T91" fmla="*/ 5667 h 7981"/>
                  <a:gd name="T92" fmla="*/ 6159 w 7195"/>
                  <a:gd name="T93" fmla="*/ 5991 h 7981"/>
                  <a:gd name="T94" fmla="*/ 5681 w 7195"/>
                  <a:gd name="T95" fmla="*/ 6469 h 7981"/>
                  <a:gd name="T96" fmla="*/ 5358 w 7195"/>
                  <a:gd name="T97" fmla="*/ 6671 h 7981"/>
                  <a:gd name="T98" fmla="*/ 5010 w 7195"/>
                  <a:gd name="T99" fmla="*/ 6811 h 7981"/>
                  <a:gd name="T100" fmla="*/ 4579 w 7195"/>
                  <a:gd name="T101" fmla="*/ 6894 h 7981"/>
                  <a:gd name="T102" fmla="*/ 4123 w 7195"/>
                  <a:gd name="T103" fmla="*/ 6894 h 7981"/>
                  <a:gd name="T104" fmla="*/ 3490 w 7195"/>
                  <a:gd name="T105" fmla="*/ 6740 h 7981"/>
                  <a:gd name="T106" fmla="*/ 2846 w 7195"/>
                  <a:gd name="T107" fmla="*/ 6325 h 7981"/>
                  <a:gd name="T108" fmla="*/ 2417 w 7195"/>
                  <a:gd name="T109" fmla="*/ 5809 h 7981"/>
                  <a:gd name="T110" fmla="*/ 2199 w 7195"/>
                  <a:gd name="T111" fmla="*/ 5319 h 7981"/>
                  <a:gd name="T112" fmla="*/ 2110 w 7195"/>
                  <a:gd name="T113" fmla="*/ 4775 h 7981"/>
                  <a:gd name="T114" fmla="*/ 2233 w 7195"/>
                  <a:gd name="T115" fmla="*/ 3897 h 7981"/>
                  <a:gd name="T116" fmla="*/ 2685 w 7195"/>
                  <a:gd name="T117" fmla="*/ 3155 h 7981"/>
                  <a:gd name="T118" fmla="*/ 3392 w 7195"/>
                  <a:gd name="T119" fmla="*/ 2623 h 7981"/>
                  <a:gd name="T120" fmla="*/ 4236 w 7195"/>
                  <a:gd name="T121" fmla="*/ 2419 h 7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95" h="7981">
                    <a:moveTo>
                      <a:pt x="5743" y="771"/>
                    </a:moveTo>
                    <a:lnTo>
                      <a:pt x="5668" y="709"/>
                    </a:lnTo>
                    <a:lnTo>
                      <a:pt x="5592" y="652"/>
                    </a:lnTo>
                    <a:lnTo>
                      <a:pt x="5516" y="597"/>
                    </a:lnTo>
                    <a:lnTo>
                      <a:pt x="5438" y="545"/>
                    </a:lnTo>
                    <a:lnTo>
                      <a:pt x="5358" y="495"/>
                    </a:lnTo>
                    <a:lnTo>
                      <a:pt x="5277" y="447"/>
                    </a:lnTo>
                    <a:lnTo>
                      <a:pt x="5196" y="402"/>
                    </a:lnTo>
                    <a:lnTo>
                      <a:pt x="5154" y="380"/>
                    </a:lnTo>
                    <a:lnTo>
                      <a:pt x="5114" y="361"/>
                    </a:lnTo>
                    <a:lnTo>
                      <a:pt x="5029" y="321"/>
                    </a:lnTo>
                    <a:lnTo>
                      <a:pt x="4944" y="284"/>
                    </a:lnTo>
                    <a:lnTo>
                      <a:pt x="4900" y="266"/>
                    </a:lnTo>
                    <a:lnTo>
                      <a:pt x="4858" y="250"/>
                    </a:lnTo>
                    <a:lnTo>
                      <a:pt x="4771" y="220"/>
                    </a:lnTo>
                    <a:lnTo>
                      <a:pt x="4681" y="191"/>
                    </a:lnTo>
                    <a:lnTo>
                      <a:pt x="4591" y="165"/>
                    </a:lnTo>
                    <a:lnTo>
                      <a:pt x="4500" y="142"/>
                    </a:lnTo>
                    <a:lnTo>
                      <a:pt x="4409" y="121"/>
                    </a:lnTo>
                    <a:lnTo>
                      <a:pt x="4255" y="91"/>
                    </a:lnTo>
                    <a:lnTo>
                      <a:pt x="4104" y="65"/>
                    </a:lnTo>
                    <a:lnTo>
                      <a:pt x="3803" y="20"/>
                    </a:lnTo>
                    <a:lnTo>
                      <a:pt x="3727" y="10"/>
                    </a:lnTo>
                    <a:lnTo>
                      <a:pt x="3652" y="4"/>
                    </a:lnTo>
                    <a:lnTo>
                      <a:pt x="3578" y="1"/>
                    </a:lnTo>
                    <a:lnTo>
                      <a:pt x="3505" y="0"/>
                    </a:lnTo>
                    <a:lnTo>
                      <a:pt x="3432" y="1"/>
                    </a:lnTo>
                    <a:lnTo>
                      <a:pt x="3359" y="6"/>
                    </a:lnTo>
                    <a:lnTo>
                      <a:pt x="3287" y="13"/>
                    </a:lnTo>
                    <a:lnTo>
                      <a:pt x="3216" y="24"/>
                    </a:lnTo>
                    <a:lnTo>
                      <a:pt x="3145" y="35"/>
                    </a:lnTo>
                    <a:lnTo>
                      <a:pt x="3074" y="51"/>
                    </a:lnTo>
                    <a:lnTo>
                      <a:pt x="3003" y="69"/>
                    </a:lnTo>
                    <a:lnTo>
                      <a:pt x="2935" y="90"/>
                    </a:lnTo>
                    <a:lnTo>
                      <a:pt x="2866" y="113"/>
                    </a:lnTo>
                    <a:lnTo>
                      <a:pt x="2798" y="139"/>
                    </a:lnTo>
                    <a:lnTo>
                      <a:pt x="2730" y="167"/>
                    </a:lnTo>
                    <a:lnTo>
                      <a:pt x="2664" y="200"/>
                    </a:lnTo>
                    <a:lnTo>
                      <a:pt x="2575" y="244"/>
                    </a:lnTo>
                    <a:lnTo>
                      <a:pt x="2533" y="267"/>
                    </a:lnTo>
                    <a:lnTo>
                      <a:pt x="2492" y="293"/>
                    </a:lnTo>
                    <a:lnTo>
                      <a:pt x="2413" y="345"/>
                    </a:lnTo>
                    <a:lnTo>
                      <a:pt x="2339" y="401"/>
                    </a:lnTo>
                    <a:lnTo>
                      <a:pt x="2267" y="460"/>
                    </a:lnTo>
                    <a:lnTo>
                      <a:pt x="2200" y="523"/>
                    </a:lnTo>
                    <a:lnTo>
                      <a:pt x="2137" y="590"/>
                    </a:lnTo>
                    <a:lnTo>
                      <a:pt x="2080" y="660"/>
                    </a:lnTo>
                    <a:lnTo>
                      <a:pt x="2051" y="696"/>
                    </a:lnTo>
                    <a:lnTo>
                      <a:pt x="2024" y="733"/>
                    </a:lnTo>
                    <a:lnTo>
                      <a:pt x="1974" y="810"/>
                    </a:lnTo>
                    <a:lnTo>
                      <a:pt x="1927" y="890"/>
                    </a:lnTo>
                    <a:lnTo>
                      <a:pt x="1885" y="974"/>
                    </a:lnTo>
                    <a:lnTo>
                      <a:pt x="1846" y="1061"/>
                    </a:lnTo>
                    <a:lnTo>
                      <a:pt x="1812" y="1152"/>
                    </a:lnTo>
                    <a:lnTo>
                      <a:pt x="1782" y="1247"/>
                    </a:lnTo>
                    <a:lnTo>
                      <a:pt x="1758" y="1345"/>
                    </a:lnTo>
                    <a:lnTo>
                      <a:pt x="1745" y="1389"/>
                    </a:lnTo>
                    <a:lnTo>
                      <a:pt x="1739" y="1411"/>
                    </a:lnTo>
                    <a:lnTo>
                      <a:pt x="1734" y="1434"/>
                    </a:lnTo>
                    <a:lnTo>
                      <a:pt x="1710" y="1524"/>
                    </a:lnTo>
                    <a:lnTo>
                      <a:pt x="1685" y="1612"/>
                    </a:lnTo>
                    <a:lnTo>
                      <a:pt x="1658" y="1701"/>
                    </a:lnTo>
                    <a:lnTo>
                      <a:pt x="1629" y="1787"/>
                    </a:lnTo>
                    <a:lnTo>
                      <a:pt x="1599" y="1875"/>
                    </a:lnTo>
                    <a:lnTo>
                      <a:pt x="1536" y="2048"/>
                    </a:lnTo>
                    <a:lnTo>
                      <a:pt x="1518" y="2089"/>
                    </a:lnTo>
                    <a:lnTo>
                      <a:pt x="1501" y="2132"/>
                    </a:lnTo>
                    <a:lnTo>
                      <a:pt x="1466" y="2217"/>
                    </a:lnTo>
                    <a:lnTo>
                      <a:pt x="1390" y="2385"/>
                    </a:lnTo>
                    <a:lnTo>
                      <a:pt x="1379" y="2404"/>
                    </a:lnTo>
                    <a:lnTo>
                      <a:pt x="1369" y="2425"/>
                    </a:lnTo>
                    <a:lnTo>
                      <a:pt x="1350" y="2466"/>
                    </a:lnTo>
                    <a:lnTo>
                      <a:pt x="1309" y="2549"/>
                    </a:lnTo>
                    <a:lnTo>
                      <a:pt x="1287" y="2589"/>
                    </a:lnTo>
                    <a:lnTo>
                      <a:pt x="1266" y="2631"/>
                    </a:lnTo>
                    <a:lnTo>
                      <a:pt x="1222" y="2713"/>
                    </a:lnTo>
                    <a:lnTo>
                      <a:pt x="1174" y="2796"/>
                    </a:lnTo>
                    <a:lnTo>
                      <a:pt x="1125" y="2879"/>
                    </a:lnTo>
                    <a:lnTo>
                      <a:pt x="1112" y="2898"/>
                    </a:lnTo>
                    <a:lnTo>
                      <a:pt x="1099" y="2919"/>
                    </a:lnTo>
                    <a:lnTo>
                      <a:pt x="1075" y="2960"/>
                    </a:lnTo>
                    <a:lnTo>
                      <a:pt x="1024" y="3042"/>
                    </a:lnTo>
                    <a:lnTo>
                      <a:pt x="970" y="3121"/>
                    </a:lnTo>
                    <a:lnTo>
                      <a:pt x="917" y="3200"/>
                    </a:lnTo>
                    <a:lnTo>
                      <a:pt x="862" y="3278"/>
                    </a:lnTo>
                    <a:lnTo>
                      <a:pt x="806" y="3357"/>
                    </a:lnTo>
                    <a:lnTo>
                      <a:pt x="748" y="3433"/>
                    </a:lnTo>
                    <a:lnTo>
                      <a:pt x="689" y="3509"/>
                    </a:lnTo>
                    <a:lnTo>
                      <a:pt x="629" y="3583"/>
                    </a:lnTo>
                    <a:lnTo>
                      <a:pt x="568" y="3659"/>
                    </a:lnTo>
                    <a:lnTo>
                      <a:pt x="504" y="3731"/>
                    </a:lnTo>
                    <a:lnTo>
                      <a:pt x="441" y="3804"/>
                    </a:lnTo>
                    <a:lnTo>
                      <a:pt x="375" y="3874"/>
                    </a:lnTo>
                    <a:lnTo>
                      <a:pt x="310" y="3946"/>
                    </a:lnTo>
                    <a:lnTo>
                      <a:pt x="267" y="3990"/>
                    </a:lnTo>
                    <a:lnTo>
                      <a:pt x="228" y="4036"/>
                    </a:lnTo>
                    <a:lnTo>
                      <a:pt x="193" y="4082"/>
                    </a:lnTo>
                    <a:lnTo>
                      <a:pt x="160" y="4131"/>
                    </a:lnTo>
                    <a:lnTo>
                      <a:pt x="130" y="4180"/>
                    </a:lnTo>
                    <a:lnTo>
                      <a:pt x="103" y="4230"/>
                    </a:lnTo>
                    <a:lnTo>
                      <a:pt x="80" y="4281"/>
                    </a:lnTo>
                    <a:lnTo>
                      <a:pt x="60" y="4333"/>
                    </a:lnTo>
                    <a:lnTo>
                      <a:pt x="42" y="4385"/>
                    </a:lnTo>
                    <a:lnTo>
                      <a:pt x="27" y="4439"/>
                    </a:lnTo>
                    <a:lnTo>
                      <a:pt x="17" y="4494"/>
                    </a:lnTo>
                    <a:lnTo>
                      <a:pt x="8" y="4550"/>
                    </a:lnTo>
                    <a:lnTo>
                      <a:pt x="2" y="4606"/>
                    </a:lnTo>
                    <a:lnTo>
                      <a:pt x="0" y="4664"/>
                    </a:lnTo>
                    <a:lnTo>
                      <a:pt x="1" y="4722"/>
                    </a:lnTo>
                    <a:lnTo>
                      <a:pt x="4" y="4783"/>
                    </a:lnTo>
                    <a:lnTo>
                      <a:pt x="13" y="4876"/>
                    </a:lnTo>
                    <a:lnTo>
                      <a:pt x="18" y="4922"/>
                    </a:lnTo>
                    <a:lnTo>
                      <a:pt x="25" y="4970"/>
                    </a:lnTo>
                    <a:lnTo>
                      <a:pt x="31" y="5015"/>
                    </a:lnTo>
                    <a:lnTo>
                      <a:pt x="40" y="5061"/>
                    </a:lnTo>
                    <a:lnTo>
                      <a:pt x="58" y="5153"/>
                    </a:lnTo>
                    <a:lnTo>
                      <a:pt x="79" y="5243"/>
                    </a:lnTo>
                    <a:lnTo>
                      <a:pt x="103" y="5333"/>
                    </a:lnTo>
                    <a:lnTo>
                      <a:pt x="131" y="5422"/>
                    </a:lnTo>
                    <a:lnTo>
                      <a:pt x="161" y="5511"/>
                    </a:lnTo>
                    <a:lnTo>
                      <a:pt x="194" y="5597"/>
                    </a:lnTo>
                    <a:lnTo>
                      <a:pt x="211" y="5640"/>
                    </a:lnTo>
                    <a:lnTo>
                      <a:pt x="231" y="5684"/>
                    </a:lnTo>
                    <a:lnTo>
                      <a:pt x="270" y="5769"/>
                    </a:lnTo>
                    <a:lnTo>
                      <a:pt x="312" y="5854"/>
                    </a:lnTo>
                    <a:lnTo>
                      <a:pt x="357" y="5937"/>
                    </a:lnTo>
                    <a:lnTo>
                      <a:pt x="380" y="5978"/>
                    </a:lnTo>
                    <a:lnTo>
                      <a:pt x="406" y="6021"/>
                    </a:lnTo>
                    <a:lnTo>
                      <a:pt x="458" y="6103"/>
                    </a:lnTo>
                    <a:lnTo>
                      <a:pt x="513" y="6185"/>
                    </a:lnTo>
                    <a:lnTo>
                      <a:pt x="558" y="6250"/>
                    </a:lnTo>
                    <a:lnTo>
                      <a:pt x="605" y="6315"/>
                    </a:lnTo>
                    <a:lnTo>
                      <a:pt x="702" y="6443"/>
                    </a:lnTo>
                    <a:lnTo>
                      <a:pt x="800" y="6569"/>
                    </a:lnTo>
                    <a:lnTo>
                      <a:pt x="903" y="6692"/>
                    </a:lnTo>
                    <a:lnTo>
                      <a:pt x="1009" y="6810"/>
                    </a:lnTo>
                    <a:lnTo>
                      <a:pt x="1063" y="6868"/>
                    </a:lnTo>
                    <a:lnTo>
                      <a:pt x="1119" y="6928"/>
                    </a:lnTo>
                    <a:lnTo>
                      <a:pt x="1174" y="6984"/>
                    </a:lnTo>
                    <a:lnTo>
                      <a:pt x="1231" y="7041"/>
                    </a:lnTo>
                    <a:lnTo>
                      <a:pt x="1288" y="7097"/>
                    </a:lnTo>
                    <a:lnTo>
                      <a:pt x="1348" y="7153"/>
                    </a:lnTo>
                    <a:lnTo>
                      <a:pt x="1418" y="7217"/>
                    </a:lnTo>
                    <a:lnTo>
                      <a:pt x="1492" y="7281"/>
                    </a:lnTo>
                    <a:lnTo>
                      <a:pt x="1567" y="7340"/>
                    </a:lnTo>
                    <a:lnTo>
                      <a:pt x="1644" y="7397"/>
                    </a:lnTo>
                    <a:lnTo>
                      <a:pt x="1722" y="7450"/>
                    </a:lnTo>
                    <a:lnTo>
                      <a:pt x="1803" y="7502"/>
                    </a:lnTo>
                    <a:lnTo>
                      <a:pt x="1883" y="7549"/>
                    </a:lnTo>
                    <a:lnTo>
                      <a:pt x="1967" y="7597"/>
                    </a:lnTo>
                    <a:lnTo>
                      <a:pt x="2050" y="7638"/>
                    </a:lnTo>
                    <a:lnTo>
                      <a:pt x="2136" y="7678"/>
                    </a:lnTo>
                    <a:lnTo>
                      <a:pt x="2222" y="7715"/>
                    </a:lnTo>
                    <a:lnTo>
                      <a:pt x="2312" y="7750"/>
                    </a:lnTo>
                    <a:lnTo>
                      <a:pt x="2402" y="7781"/>
                    </a:lnTo>
                    <a:lnTo>
                      <a:pt x="2495" y="7810"/>
                    </a:lnTo>
                    <a:lnTo>
                      <a:pt x="2587" y="7835"/>
                    </a:lnTo>
                    <a:lnTo>
                      <a:pt x="2683" y="7860"/>
                    </a:lnTo>
                    <a:lnTo>
                      <a:pt x="2778" y="7879"/>
                    </a:lnTo>
                    <a:lnTo>
                      <a:pt x="2873" y="7897"/>
                    </a:lnTo>
                    <a:lnTo>
                      <a:pt x="2968" y="7915"/>
                    </a:lnTo>
                    <a:lnTo>
                      <a:pt x="3064" y="7930"/>
                    </a:lnTo>
                    <a:lnTo>
                      <a:pt x="3159" y="7943"/>
                    </a:lnTo>
                    <a:lnTo>
                      <a:pt x="3256" y="7953"/>
                    </a:lnTo>
                    <a:lnTo>
                      <a:pt x="3351" y="7963"/>
                    </a:lnTo>
                    <a:lnTo>
                      <a:pt x="3449" y="7972"/>
                    </a:lnTo>
                    <a:lnTo>
                      <a:pt x="3544" y="7977"/>
                    </a:lnTo>
                    <a:lnTo>
                      <a:pt x="3641" y="7980"/>
                    </a:lnTo>
                    <a:lnTo>
                      <a:pt x="3737" y="7981"/>
                    </a:lnTo>
                    <a:lnTo>
                      <a:pt x="3834" y="7981"/>
                    </a:lnTo>
                    <a:lnTo>
                      <a:pt x="3932" y="7979"/>
                    </a:lnTo>
                    <a:lnTo>
                      <a:pt x="4029" y="7975"/>
                    </a:lnTo>
                    <a:lnTo>
                      <a:pt x="4126" y="7969"/>
                    </a:lnTo>
                    <a:lnTo>
                      <a:pt x="4224" y="7963"/>
                    </a:lnTo>
                    <a:lnTo>
                      <a:pt x="4311" y="7943"/>
                    </a:lnTo>
                    <a:lnTo>
                      <a:pt x="4355" y="7932"/>
                    </a:lnTo>
                    <a:lnTo>
                      <a:pt x="4400" y="7922"/>
                    </a:lnTo>
                    <a:lnTo>
                      <a:pt x="4443" y="7910"/>
                    </a:lnTo>
                    <a:lnTo>
                      <a:pt x="4487" y="7899"/>
                    </a:lnTo>
                    <a:lnTo>
                      <a:pt x="4574" y="7873"/>
                    </a:lnTo>
                    <a:lnTo>
                      <a:pt x="4659" y="7845"/>
                    </a:lnTo>
                    <a:lnTo>
                      <a:pt x="4746" y="7816"/>
                    </a:lnTo>
                    <a:lnTo>
                      <a:pt x="4831" y="7783"/>
                    </a:lnTo>
                    <a:lnTo>
                      <a:pt x="4873" y="7766"/>
                    </a:lnTo>
                    <a:lnTo>
                      <a:pt x="4917" y="7750"/>
                    </a:lnTo>
                    <a:lnTo>
                      <a:pt x="5000" y="7713"/>
                    </a:lnTo>
                    <a:lnTo>
                      <a:pt x="5041" y="7693"/>
                    </a:lnTo>
                    <a:lnTo>
                      <a:pt x="5062" y="7683"/>
                    </a:lnTo>
                    <a:lnTo>
                      <a:pt x="5084" y="7675"/>
                    </a:lnTo>
                    <a:lnTo>
                      <a:pt x="5165" y="7633"/>
                    </a:lnTo>
                    <a:lnTo>
                      <a:pt x="5248" y="7591"/>
                    </a:lnTo>
                    <a:lnTo>
                      <a:pt x="5328" y="7546"/>
                    </a:lnTo>
                    <a:lnTo>
                      <a:pt x="5369" y="7521"/>
                    </a:lnTo>
                    <a:lnTo>
                      <a:pt x="5410" y="7498"/>
                    </a:lnTo>
                    <a:lnTo>
                      <a:pt x="5490" y="7448"/>
                    </a:lnTo>
                    <a:lnTo>
                      <a:pt x="5510" y="7435"/>
                    </a:lnTo>
                    <a:lnTo>
                      <a:pt x="5530" y="7423"/>
                    </a:lnTo>
                    <a:lnTo>
                      <a:pt x="5572" y="7399"/>
                    </a:lnTo>
                    <a:lnTo>
                      <a:pt x="5650" y="7344"/>
                    </a:lnTo>
                    <a:lnTo>
                      <a:pt x="5668" y="7329"/>
                    </a:lnTo>
                    <a:lnTo>
                      <a:pt x="5687" y="7316"/>
                    </a:lnTo>
                    <a:lnTo>
                      <a:pt x="5726" y="7289"/>
                    </a:lnTo>
                    <a:lnTo>
                      <a:pt x="5763" y="7260"/>
                    </a:lnTo>
                    <a:lnTo>
                      <a:pt x="5781" y="7245"/>
                    </a:lnTo>
                    <a:lnTo>
                      <a:pt x="5800" y="7232"/>
                    </a:lnTo>
                    <a:lnTo>
                      <a:pt x="5873" y="7173"/>
                    </a:lnTo>
                    <a:lnTo>
                      <a:pt x="5944" y="7113"/>
                    </a:lnTo>
                    <a:lnTo>
                      <a:pt x="5978" y="7081"/>
                    </a:lnTo>
                    <a:lnTo>
                      <a:pt x="5995" y="7065"/>
                    </a:lnTo>
                    <a:lnTo>
                      <a:pt x="6013" y="7051"/>
                    </a:lnTo>
                    <a:lnTo>
                      <a:pt x="6082" y="6986"/>
                    </a:lnTo>
                    <a:lnTo>
                      <a:pt x="6097" y="6969"/>
                    </a:lnTo>
                    <a:lnTo>
                      <a:pt x="6114" y="6953"/>
                    </a:lnTo>
                    <a:lnTo>
                      <a:pt x="6148" y="6922"/>
                    </a:lnTo>
                    <a:lnTo>
                      <a:pt x="6212" y="6853"/>
                    </a:lnTo>
                    <a:lnTo>
                      <a:pt x="6226" y="6835"/>
                    </a:lnTo>
                    <a:lnTo>
                      <a:pt x="6242" y="6818"/>
                    </a:lnTo>
                    <a:lnTo>
                      <a:pt x="6274" y="6784"/>
                    </a:lnTo>
                    <a:lnTo>
                      <a:pt x="6333" y="6713"/>
                    </a:lnTo>
                    <a:lnTo>
                      <a:pt x="6392" y="6642"/>
                    </a:lnTo>
                    <a:lnTo>
                      <a:pt x="6448" y="6567"/>
                    </a:lnTo>
                    <a:lnTo>
                      <a:pt x="6502" y="6492"/>
                    </a:lnTo>
                    <a:lnTo>
                      <a:pt x="6555" y="6414"/>
                    </a:lnTo>
                    <a:lnTo>
                      <a:pt x="6567" y="6393"/>
                    </a:lnTo>
                    <a:lnTo>
                      <a:pt x="6580" y="6374"/>
                    </a:lnTo>
                    <a:lnTo>
                      <a:pt x="6607" y="6335"/>
                    </a:lnTo>
                    <a:lnTo>
                      <a:pt x="6630" y="6294"/>
                    </a:lnTo>
                    <a:lnTo>
                      <a:pt x="6655" y="6253"/>
                    </a:lnTo>
                    <a:lnTo>
                      <a:pt x="6701" y="6172"/>
                    </a:lnTo>
                    <a:lnTo>
                      <a:pt x="6745" y="6089"/>
                    </a:lnTo>
                    <a:lnTo>
                      <a:pt x="6787" y="6006"/>
                    </a:lnTo>
                    <a:lnTo>
                      <a:pt x="6827" y="5921"/>
                    </a:lnTo>
                    <a:lnTo>
                      <a:pt x="6836" y="5899"/>
                    </a:lnTo>
                    <a:lnTo>
                      <a:pt x="6846" y="5879"/>
                    </a:lnTo>
                    <a:lnTo>
                      <a:pt x="6865" y="5837"/>
                    </a:lnTo>
                    <a:lnTo>
                      <a:pt x="6882" y="5793"/>
                    </a:lnTo>
                    <a:lnTo>
                      <a:pt x="6891" y="5771"/>
                    </a:lnTo>
                    <a:lnTo>
                      <a:pt x="6900" y="5751"/>
                    </a:lnTo>
                    <a:lnTo>
                      <a:pt x="6934" y="5666"/>
                    </a:lnTo>
                    <a:lnTo>
                      <a:pt x="6949" y="5621"/>
                    </a:lnTo>
                    <a:lnTo>
                      <a:pt x="6965" y="5577"/>
                    </a:lnTo>
                    <a:lnTo>
                      <a:pt x="6994" y="5489"/>
                    </a:lnTo>
                    <a:lnTo>
                      <a:pt x="7006" y="5444"/>
                    </a:lnTo>
                    <a:lnTo>
                      <a:pt x="7020" y="5400"/>
                    </a:lnTo>
                    <a:lnTo>
                      <a:pt x="7032" y="5355"/>
                    </a:lnTo>
                    <a:lnTo>
                      <a:pt x="7045" y="5311"/>
                    </a:lnTo>
                    <a:lnTo>
                      <a:pt x="7067" y="5220"/>
                    </a:lnTo>
                    <a:lnTo>
                      <a:pt x="7077" y="5174"/>
                    </a:lnTo>
                    <a:lnTo>
                      <a:pt x="7082" y="5151"/>
                    </a:lnTo>
                    <a:lnTo>
                      <a:pt x="7088" y="5129"/>
                    </a:lnTo>
                    <a:lnTo>
                      <a:pt x="7106" y="5036"/>
                    </a:lnTo>
                    <a:lnTo>
                      <a:pt x="7113" y="4990"/>
                    </a:lnTo>
                    <a:lnTo>
                      <a:pt x="7114" y="4978"/>
                    </a:lnTo>
                    <a:lnTo>
                      <a:pt x="7117" y="4967"/>
                    </a:lnTo>
                    <a:lnTo>
                      <a:pt x="7122" y="4945"/>
                    </a:lnTo>
                    <a:lnTo>
                      <a:pt x="7135" y="4848"/>
                    </a:lnTo>
                    <a:lnTo>
                      <a:pt x="7147" y="4753"/>
                    </a:lnTo>
                    <a:lnTo>
                      <a:pt x="7152" y="4704"/>
                    </a:lnTo>
                    <a:lnTo>
                      <a:pt x="7155" y="4680"/>
                    </a:lnTo>
                    <a:lnTo>
                      <a:pt x="7156" y="4668"/>
                    </a:lnTo>
                    <a:lnTo>
                      <a:pt x="7158" y="4657"/>
                    </a:lnTo>
                    <a:lnTo>
                      <a:pt x="7168" y="4562"/>
                    </a:lnTo>
                    <a:lnTo>
                      <a:pt x="7183" y="4370"/>
                    </a:lnTo>
                    <a:lnTo>
                      <a:pt x="7187" y="4273"/>
                    </a:lnTo>
                    <a:lnTo>
                      <a:pt x="7192" y="4179"/>
                    </a:lnTo>
                    <a:lnTo>
                      <a:pt x="7195" y="3986"/>
                    </a:lnTo>
                    <a:lnTo>
                      <a:pt x="7194" y="3889"/>
                    </a:lnTo>
                    <a:lnTo>
                      <a:pt x="7191" y="3794"/>
                    </a:lnTo>
                    <a:lnTo>
                      <a:pt x="7181" y="3602"/>
                    </a:lnTo>
                    <a:lnTo>
                      <a:pt x="7167" y="3409"/>
                    </a:lnTo>
                    <a:lnTo>
                      <a:pt x="7156" y="3312"/>
                    </a:lnTo>
                    <a:lnTo>
                      <a:pt x="7142" y="3217"/>
                    </a:lnTo>
                    <a:lnTo>
                      <a:pt x="7127" y="3122"/>
                    </a:lnTo>
                    <a:lnTo>
                      <a:pt x="7110" y="3029"/>
                    </a:lnTo>
                    <a:lnTo>
                      <a:pt x="7089" y="2935"/>
                    </a:lnTo>
                    <a:lnTo>
                      <a:pt x="7067" y="2842"/>
                    </a:lnTo>
                    <a:lnTo>
                      <a:pt x="7041" y="2751"/>
                    </a:lnTo>
                    <a:lnTo>
                      <a:pt x="7016" y="2661"/>
                    </a:lnTo>
                    <a:lnTo>
                      <a:pt x="6986" y="2570"/>
                    </a:lnTo>
                    <a:lnTo>
                      <a:pt x="6955" y="2481"/>
                    </a:lnTo>
                    <a:lnTo>
                      <a:pt x="6921" y="2392"/>
                    </a:lnTo>
                    <a:lnTo>
                      <a:pt x="6886" y="2304"/>
                    </a:lnTo>
                    <a:lnTo>
                      <a:pt x="6847" y="2217"/>
                    </a:lnTo>
                    <a:lnTo>
                      <a:pt x="6807" y="2130"/>
                    </a:lnTo>
                    <a:lnTo>
                      <a:pt x="6764" y="2044"/>
                    </a:lnTo>
                    <a:lnTo>
                      <a:pt x="6719" y="1960"/>
                    </a:lnTo>
                    <a:lnTo>
                      <a:pt x="6670" y="1874"/>
                    </a:lnTo>
                    <a:lnTo>
                      <a:pt x="6621" y="1791"/>
                    </a:lnTo>
                    <a:lnTo>
                      <a:pt x="6569" y="1708"/>
                    </a:lnTo>
                    <a:lnTo>
                      <a:pt x="6517" y="1628"/>
                    </a:lnTo>
                    <a:lnTo>
                      <a:pt x="6461" y="1547"/>
                    </a:lnTo>
                    <a:lnTo>
                      <a:pt x="6405" y="1471"/>
                    </a:lnTo>
                    <a:lnTo>
                      <a:pt x="6347" y="1394"/>
                    </a:lnTo>
                    <a:lnTo>
                      <a:pt x="6287" y="1320"/>
                    </a:lnTo>
                    <a:lnTo>
                      <a:pt x="6225" y="1246"/>
                    </a:lnTo>
                    <a:lnTo>
                      <a:pt x="6162" y="1174"/>
                    </a:lnTo>
                    <a:lnTo>
                      <a:pt x="6096" y="1102"/>
                    </a:lnTo>
                    <a:lnTo>
                      <a:pt x="6029" y="1034"/>
                    </a:lnTo>
                    <a:lnTo>
                      <a:pt x="5960" y="965"/>
                    </a:lnTo>
                    <a:lnTo>
                      <a:pt x="5889" y="899"/>
                    </a:lnTo>
                    <a:lnTo>
                      <a:pt x="5816" y="833"/>
                    </a:lnTo>
                    <a:lnTo>
                      <a:pt x="5743" y="771"/>
                    </a:lnTo>
                    <a:close/>
                    <a:moveTo>
                      <a:pt x="4351" y="2416"/>
                    </a:moveTo>
                    <a:lnTo>
                      <a:pt x="4466" y="2419"/>
                    </a:lnTo>
                    <a:lnTo>
                      <a:pt x="4522" y="2421"/>
                    </a:lnTo>
                    <a:lnTo>
                      <a:pt x="4579" y="2426"/>
                    </a:lnTo>
                    <a:lnTo>
                      <a:pt x="4634" y="2431"/>
                    </a:lnTo>
                    <a:lnTo>
                      <a:pt x="4690" y="2438"/>
                    </a:lnTo>
                    <a:lnTo>
                      <a:pt x="4799" y="2457"/>
                    </a:lnTo>
                    <a:lnTo>
                      <a:pt x="4852" y="2466"/>
                    </a:lnTo>
                    <a:lnTo>
                      <a:pt x="4905" y="2478"/>
                    </a:lnTo>
                    <a:lnTo>
                      <a:pt x="5010" y="2508"/>
                    </a:lnTo>
                    <a:lnTo>
                      <a:pt x="5112" y="2542"/>
                    </a:lnTo>
                    <a:lnTo>
                      <a:pt x="5162" y="2560"/>
                    </a:lnTo>
                    <a:lnTo>
                      <a:pt x="5213" y="2581"/>
                    </a:lnTo>
                    <a:lnTo>
                      <a:pt x="5310" y="2623"/>
                    </a:lnTo>
                    <a:lnTo>
                      <a:pt x="5358" y="2646"/>
                    </a:lnTo>
                    <a:lnTo>
                      <a:pt x="5406" y="2672"/>
                    </a:lnTo>
                    <a:lnTo>
                      <a:pt x="5453" y="2698"/>
                    </a:lnTo>
                    <a:lnTo>
                      <a:pt x="5500" y="2725"/>
                    </a:lnTo>
                    <a:lnTo>
                      <a:pt x="5592" y="2785"/>
                    </a:lnTo>
                    <a:lnTo>
                      <a:pt x="5636" y="2816"/>
                    </a:lnTo>
                    <a:lnTo>
                      <a:pt x="5681" y="2848"/>
                    </a:lnTo>
                    <a:lnTo>
                      <a:pt x="5769" y="2919"/>
                    </a:lnTo>
                    <a:lnTo>
                      <a:pt x="5854" y="2993"/>
                    </a:lnTo>
                    <a:lnTo>
                      <a:pt x="5895" y="3032"/>
                    </a:lnTo>
                    <a:lnTo>
                      <a:pt x="5938" y="3074"/>
                    </a:lnTo>
                    <a:lnTo>
                      <a:pt x="6016" y="3155"/>
                    </a:lnTo>
                    <a:lnTo>
                      <a:pt x="6091" y="3241"/>
                    </a:lnTo>
                    <a:lnTo>
                      <a:pt x="6159" y="3328"/>
                    </a:lnTo>
                    <a:lnTo>
                      <a:pt x="6225" y="3419"/>
                    </a:lnTo>
                    <a:lnTo>
                      <a:pt x="6283" y="3510"/>
                    </a:lnTo>
                    <a:lnTo>
                      <a:pt x="6337" y="3604"/>
                    </a:lnTo>
                    <a:lnTo>
                      <a:pt x="6386" y="3700"/>
                    </a:lnTo>
                    <a:lnTo>
                      <a:pt x="6409" y="3749"/>
                    </a:lnTo>
                    <a:lnTo>
                      <a:pt x="6431" y="3799"/>
                    </a:lnTo>
                    <a:lnTo>
                      <a:pt x="6467" y="3897"/>
                    </a:lnTo>
                    <a:lnTo>
                      <a:pt x="6501" y="4001"/>
                    </a:lnTo>
                    <a:lnTo>
                      <a:pt x="6516" y="4052"/>
                    </a:lnTo>
                    <a:lnTo>
                      <a:pt x="6529" y="4104"/>
                    </a:lnTo>
                    <a:lnTo>
                      <a:pt x="6554" y="4213"/>
                    </a:lnTo>
                    <a:lnTo>
                      <a:pt x="6571" y="4321"/>
                    </a:lnTo>
                    <a:lnTo>
                      <a:pt x="6578" y="4376"/>
                    </a:lnTo>
                    <a:lnTo>
                      <a:pt x="6584" y="4432"/>
                    </a:lnTo>
                    <a:lnTo>
                      <a:pt x="6591" y="4545"/>
                    </a:lnTo>
                    <a:lnTo>
                      <a:pt x="6594" y="4602"/>
                    </a:lnTo>
                    <a:lnTo>
                      <a:pt x="6595" y="4660"/>
                    </a:lnTo>
                    <a:lnTo>
                      <a:pt x="6594" y="4716"/>
                    </a:lnTo>
                    <a:lnTo>
                      <a:pt x="6591" y="4775"/>
                    </a:lnTo>
                    <a:lnTo>
                      <a:pt x="6588" y="4831"/>
                    </a:lnTo>
                    <a:lnTo>
                      <a:pt x="6585" y="4859"/>
                    </a:lnTo>
                    <a:lnTo>
                      <a:pt x="6584" y="4888"/>
                    </a:lnTo>
                    <a:lnTo>
                      <a:pt x="6580" y="4915"/>
                    </a:lnTo>
                    <a:lnTo>
                      <a:pt x="6578" y="4943"/>
                    </a:lnTo>
                    <a:lnTo>
                      <a:pt x="6571" y="4999"/>
                    </a:lnTo>
                    <a:lnTo>
                      <a:pt x="6554" y="5108"/>
                    </a:lnTo>
                    <a:lnTo>
                      <a:pt x="6541" y="5161"/>
                    </a:lnTo>
                    <a:lnTo>
                      <a:pt x="6529" y="5214"/>
                    </a:lnTo>
                    <a:lnTo>
                      <a:pt x="6516" y="5265"/>
                    </a:lnTo>
                    <a:lnTo>
                      <a:pt x="6501" y="5319"/>
                    </a:lnTo>
                    <a:lnTo>
                      <a:pt x="6467" y="5421"/>
                    </a:lnTo>
                    <a:lnTo>
                      <a:pt x="6457" y="5445"/>
                    </a:lnTo>
                    <a:lnTo>
                      <a:pt x="6453" y="5458"/>
                    </a:lnTo>
                    <a:lnTo>
                      <a:pt x="6449" y="5471"/>
                    </a:lnTo>
                    <a:lnTo>
                      <a:pt x="6431" y="5522"/>
                    </a:lnTo>
                    <a:lnTo>
                      <a:pt x="6409" y="5571"/>
                    </a:lnTo>
                    <a:lnTo>
                      <a:pt x="6386" y="5619"/>
                    </a:lnTo>
                    <a:lnTo>
                      <a:pt x="6361" y="5667"/>
                    </a:lnTo>
                    <a:lnTo>
                      <a:pt x="6337" y="5716"/>
                    </a:lnTo>
                    <a:lnTo>
                      <a:pt x="6310" y="5762"/>
                    </a:lnTo>
                    <a:lnTo>
                      <a:pt x="6283" y="5809"/>
                    </a:lnTo>
                    <a:lnTo>
                      <a:pt x="6225" y="5902"/>
                    </a:lnTo>
                    <a:lnTo>
                      <a:pt x="6192" y="5946"/>
                    </a:lnTo>
                    <a:lnTo>
                      <a:pt x="6175" y="5967"/>
                    </a:lnTo>
                    <a:lnTo>
                      <a:pt x="6167" y="5978"/>
                    </a:lnTo>
                    <a:lnTo>
                      <a:pt x="6159" y="5991"/>
                    </a:lnTo>
                    <a:lnTo>
                      <a:pt x="6091" y="6078"/>
                    </a:lnTo>
                    <a:lnTo>
                      <a:pt x="6016" y="6163"/>
                    </a:lnTo>
                    <a:lnTo>
                      <a:pt x="5977" y="6205"/>
                    </a:lnTo>
                    <a:lnTo>
                      <a:pt x="5938" y="6247"/>
                    </a:lnTo>
                    <a:lnTo>
                      <a:pt x="5895" y="6286"/>
                    </a:lnTo>
                    <a:lnTo>
                      <a:pt x="5854" y="6325"/>
                    </a:lnTo>
                    <a:lnTo>
                      <a:pt x="5769" y="6401"/>
                    </a:lnTo>
                    <a:lnTo>
                      <a:pt x="5681" y="6469"/>
                    </a:lnTo>
                    <a:lnTo>
                      <a:pt x="5669" y="6476"/>
                    </a:lnTo>
                    <a:lnTo>
                      <a:pt x="5658" y="6485"/>
                    </a:lnTo>
                    <a:lnTo>
                      <a:pt x="5636" y="6502"/>
                    </a:lnTo>
                    <a:lnTo>
                      <a:pt x="5592" y="6535"/>
                    </a:lnTo>
                    <a:lnTo>
                      <a:pt x="5500" y="6593"/>
                    </a:lnTo>
                    <a:lnTo>
                      <a:pt x="5453" y="6620"/>
                    </a:lnTo>
                    <a:lnTo>
                      <a:pt x="5406" y="6646"/>
                    </a:lnTo>
                    <a:lnTo>
                      <a:pt x="5358" y="6671"/>
                    </a:lnTo>
                    <a:lnTo>
                      <a:pt x="5310" y="6695"/>
                    </a:lnTo>
                    <a:lnTo>
                      <a:pt x="5262" y="6718"/>
                    </a:lnTo>
                    <a:lnTo>
                      <a:pt x="5213" y="6740"/>
                    </a:lnTo>
                    <a:lnTo>
                      <a:pt x="5162" y="6758"/>
                    </a:lnTo>
                    <a:lnTo>
                      <a:pt x="5148" y="6762"/>
                    </a:lnTo>
                    <a:lnTo>
                      <a:pt x="5136" y="6767"/>
                    </a:lnTo>
                    <a:lnTo>
                      <a:pt x="5112" y="6777"/>
                    </a:lnTo>
                    <a:lnTo>
                      <a:pt x="5010" y="6811"/>
                    </a:lnTo>
                    <a:lnTo>
                      <a:pt x="4956" y="6825"/>
                    </a:lnTo>
                    <a:lnTo>
                      <a:pt x="4905" y="6839"/>
                    </a:lnTo>
                    <a:lnTo>
                      <a:pt x="4852" y="6851"/>
                    </a:lnTo>
                    <a:lnTo>
                      <a:pt x="4799" y="6863"/>
                    </a:lnTo>
                    <a:lnTo>
                      <a:pt x="4690" y="6880"/>
                    </a:lnTo>
                    <a:lnTo>
                      <a:pt x="4634" y="6887"/>
                    </a:lnTo>
                    <a:lnTo>
                      <a:pt x="4606" y="6890"/>
                    </a:lnTo>
                    <a:lnTo>
                      <a:pt x="4579" y="6894"/>
                    </a:lnTo>
                    <a:lnTo>
                      <a:pt x="4550" y="6895"/>
                    </a:lnTo>
                    <a:lnTo>
                      <a:pt x="4522" y="6897"/>
                    </a:lnTo>
                    <a:lnTo>
                      <a:pt x="4466" y="6901"/>
                    </a:lnTo>
                    <a:lnTo>
                      <a:pt x="4407" y="6903"/>
                    </a:lnTo>
                    <a:lnTo>
                      <a:pt x="4351" y="6904"/>
                    </a:lnTo>
                    <a:lnTo>
                      <a:pt x="4293" y="6903"/>
                    </a:lnTo>
                    <a:lnTo>
                      <a:pt x="4236" y="6901"/>
                    </a:lnTo>
                    <a:lnTo>
                      <a:pt x="4123" y="6894"/>
                    </a:lnTo>
                    <a:lnTo>
                      <a:pt x="4067" y="6887"/>
                    </a:lnTo>
                    <a:lnTo>
                      <a:pt x="4012" y="6880"/>
                    </a:lnTo>
                    <a:lnTo>
                      <a:pt x="3904" y="6863"/>
                    </a:lnTo>
                    <a:lnTo>
                      <a:pt x="3795" y="6839"/>
                    </a:lnTo>
                    <a:lnTo>
                      <a:pt x="3743" y="6825"/>
                    </a:lnTo>
                    <a:lnTo>
                      <a:pt x="3692" y="6811"/>
                    </a:lnTo>
                    <a:lnTo>
                      <a:pt x="3589" y="6777"/>
                    </a:lnTo>
                    <a:lnTo>
                      <a:pt x="3490" y="6740"/>
                    </a:lnTo>
                    <a:lnTo>
                      <a:pt x="3440" y="6718"/>
                    </a:lnTo>
                    <a:lnTo>
                      <a:pt x="3392" y="6695"/>
                    </a:lnTo>
                    <a:lnTo>
                      <a:pt x="3295" y="6646"/>
                    </a:lnTo>
                    <a:lnTo>
                      <a:pt x="3202" y="6593"/>
                    </a:lnTo>
                    <a:lnTo>
                      <a:pt x="3110" y="6535"/>
                    </a:lnTo>
                    <a:lnTo>
                      <a:pt x="3019" y="6469"/>
                    </a:lnTo>
                    <a:lnTo>
                      <a:pt x="2933" y="6401"/>
                    </a:lnTo>
                    <a:lnTo>
                      <a:pt x="2846" y="6325"/>
                    </a:lnTo>
                    <a:lnTo>
                      <a:pt x="2765" y="6247"/>
                    </a:lnTo>
                    <a:lnTo>
                      <a:pt x="2724" y="6205"/>
                    </a:lnTo>
                    <a:lnTo>
                      <a:pt x="2685" y="6163"/>
                    </a:lnTo>
                    <a:lnTo>
                      <a:pt x="2610" y="6078"/>
                    </a:lnTo>
                    <a:lnTo>
                      <a:pt x="2540" y="5991"/>
                    </a:lnTo>
                    <a:lnTo>
                      <a:pt x="2507" y="5946"/>
                    </a:lnTo>
                    <a:lnTo>
                      <a:pt x="2477" y="5902"/>
                    </a:lnTo>
                    <a:lnTo>
                      <a:pt x="2417" y="5809"/>
                    </a:lnTo>
                    <a:lnTo>
                      <a:pt x="2389" y="5762"/>
                    </a:lnTo>
                    <a:lnTo>
                      <a:pt x="2363" y="5716"/>
                    </a:lnTo>
                    <a:lnTo>
                      <a:pt x="2338" y="5667"/>
                    </a:lnTo>
                    <a:lnTo>
                      <a:pt x="2315" y="5619"/>
                    </a:lnTo>
                    <a:lnTo>
                      <a:pt x="2272" y="5522"/>
                    </a:lnTo>
                    <a:lnTo>
                      <a:pt x="2252" y="5471"/>
                    </a:lnTo>
                    <a:lnTo>
                      <a:pt x="2233" y="5421"/>
                    </a:lnTo>
                    <a:lnTo>
                      <a:pt x="2199" y="5319"/>
                    </a:lnTo>
                    <a:lnTo>
                      <a:pt x="2170" y="5214"/>
                    </a:lnTo>
                    <a:lnTo>
                      <a:pt x="2158" y="5161"/>
                    </a:lnTo>
                    <a:lnTo>
                      <a:pt x="2148" y="5108"/>
                    </a:lnTo>
                    <a:lnTo>
                      <a:pt x="2130" y="4999"/>
                    </a:lnTo>
                    <a:lnTo>
                      <a:pt x="2123" y="4943"/>
                    </a:lnTo>
                    <a:lnTo>
                      <a:pt x="2118" y="4888"/>
                    </a:lnTo>
                    <a:lnTo>
                      <a:pt x="2113" y="4831"/>
                    </a:lnTo>
                    <a:lnTo>
                      <a:pt x="2110" y="4775"/>
                    </a:lnTo>
                    <a:lnTo>
                      <a:pt x="2108" y="4660"/>
                    </a:lnTo>
                    <a:lnTo>
                      <a:pt x="2110" y="4545"/>
                    </a:lnTo>
                    <a:lnTo>
                      <a:pt x="2118" y="4432"/>
                    </a:lnTo>
                    <a:lnTo>
                      <a:pt x="2130" y="4321"/>
                    </a:lnTo>
                    <a:lnTo>
                      <a:pt x="2148" y="4213"/>
                    </a:lnTo>
                    <a:lnTo>
                      <a:pt x="2170" y="4104"/>
                    </a:lnTo>
                    <a:lnTo>
                      <a:pt x="2199" y="4001"/>
                    </a:lnTo>
                    <a:lnTo>
                      <a:pt x="2233" y="3897"/>
                    </a:lnTo>
                    <a:lnTo>
                      <a:pt x="2272" y="3799"/>
                    </a:lnTo>
                    <a:lnTo>
                      <a:pt x="2315" y="3700"/>
                    </a:lnTo>
                    <a:lnTo>
                      <a:pt x="2363" y="3604"/>
                    </a:lnTo>
                    <a:lnTo>
                      <a:pt x="2417" y="3510"/>
                    </a:lnTo>
                    <a:lnTo>
                      <a:pt x="2477" y="3419"/>
                    </a:lnTo>
                    <a:lnTo>
                      <a:pt x="2540" y="3328"/>
                    </a:lnTo>
                    <a:lnTo>
                      <a:pt x="2610" y="3241"/>
                    </a:lnTo>
                    <a:lnTo>
                      <a:pt x="2685" y="3155"/>
                    </a:lnTo>
                    <a:lnTo>
                      <a:pt x="2765" y="3074"/>
                    </a:lnTo>
                    <a:lnTo>
                      <a:pt x="2846" y="2993"/>
                    </a:lnTo>
                    <a:lnTo>
                      <a:pt x="2933" y="2919"/>
                    </a:lnTo>
                    <a:lnTo>
                      <a:pt x="3019" y="2848"/>
                    </a:lnTo>
                    <a:lnTo>
                      <a:pt x="3110" y="2785"/>
                    </a:lnTo>
                    <a:lnTo>
                      <a:pt x="3202" y="2725"/>
                    </a:lnTo>
                    <a:lnTo>
                      <a:pt x="3295" y="2672"/>
                    </a:lnTo>
                    <a:lnTo>
                      <a:pt x="3392" y="2623"/>
                    </a:lnTo>
                    <a:lnTo>
                      <a:pt x="3490" y="2581"/>
                    </a:lnTo>
                    <a:lnTo>
                      <a:pt x="3589" y="2542"/>
                    </a:lnTo>
                    <a:lnTo>
                      <a:pt x="3692" y="2508"/>
                    </a:lnTo>
                    <a:lnTo>
                      <a:pt x="3795" y="2478"/>
                    </a:lnTo>
                    <a:lnTo>
                      <a:pt x="3904" y="2457"/>
                    </a:lnTo>
                    <a:lnTo>
                      <a:pt x="4012" y="2438"/>
                    </a:lnTo>
                    <a:lnTo>
                      <a:pt x="4123" y="2426"/>
                    </a:lnTo>
                    <a:lnTo>
                      <a:pt x="4236" y="2419"/>
                    </a:lnTo>
                    <a:lnTo>
                      <a:pt x="4351" y="2416"/>
                    </a:lnTo>
                    <a:close/>
                  </a:path>
                </a:pathLst>
              </a:custGeom>
              <a:solidFill>
                <a:srgbClr val="D2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0" name="Freeform 107">
                <a:extLst>
                  <a:ext uri="{FF2B5EF4-FFF2-40B4-BE49-F238E27FC236}">
                    <a16:creationId xmlns:a16="http://schemas.microsoft.com/office/drawing/2014/main" id="{3A493EAF-E392-6606-D5F5-C2D6926C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8800" y="3448051"/>
                <a:ext cx="1423988" cy="1425575"/>
              </a:xfrm>
              <a:custGeom>
                <a:avLst/>
                <a:gdLst>
                  <a:gd name="T0" fmla="*/ 3746 w 4487"/>
                  <a:gd name="T1" fmla="*/ 577 h 4488"/>
                  <a:gd name="T2" fmla="*/ 3528 w 4487"/>
                  <a:gd name="T3" fmla="*/ 400 h 4488"/>
                  <a:gd name="T4" fmla="*/ 3345 w 4487"/>
                  <a:gd name="T5" fmla="*/ 282 h 4488"/>
                  <a:gd name="T6" fmla="*/ 3202 w 4487"/>
                  <a:gd name="T7" fmla="*/ 207 h 4488"/>
                  <a:gd name="T8" fmla="*/ 3004 w 4487"/>
                  <a:gd name="T9" fmla="*/ 126 h 4488"/>
                  <a:gd name="T10" fmla="*/ 2744 w 4487"/>
                  <a:gd name="T11" fmla="*/ 50 h 4488"/>
                  <a:gd name="T12" fmla="*/ 2526 w 4487"/>
                  <a:gd name="T13" fmla="*/ 15 h 4488"/>
                  <a:gd name="T14" fmla="*/ 2358 w 4487"/>
                  <a:gd name="T15" fmla="*/ 3 h 4488"/>
                  <a:gd name="T16" fmla="*/ 2015 w 4487"/>
                  <a:gd name="T17" fmla="*/ 10 h 4488"/>
                  <a:gd name="T18" fmla="*/ 1687 w 4487"/>
                  <a:gd name="T19" fmla="*/ 62 h 4488"/>
                  <a:gd name="T20" fmla="*/ 1382 w 4487"/>
                  <a:gd name="T21" fmla="*/ 165 h 4488"/>
                  <a:gd name="T22" fmla="*/ 1094 w 4487"/>
                  <a:gd name="T23" fmla="*/ 309 h 4488"/>
                  <a:gd name="T24" fmla="*/ 825 w 4487"/>
                  <a:gd name="T25" fmla="*/ 503 h 4488"/>
                  <a:gd name="T26" fmla="*/ 577 w 4487"/>
                  <a:gd name="T27" fmla="*/ 739 h 4488"/>
                  <a:gd name="T28" fmla="*/ 369 w 4487"/>
                  <a:gd name="T29" fmla="*/ 1003 h 4488"/>
                  <a:gd name="T30" fmla="*/ 207 w 4487"/>
                  <a:gd name="T31" fmla="*/ 1284 h 4488"/>
                  <a:gd name="T32" fmla="*/ 91 w 4487"/>
                  <a:gd name="T33" fmla="*/ 1585 h 4488"/>
                  <a:gd name="T34" fmla="*/ 22 w 4487"/>
                  <a:gd name="T35" fmla="*/ 1905 h 4488"/>
                  <a:gd name="T36" fmla="*/ 0 w 4487"/>
                  <a:gd name="T37" fmla="*/ 2244 h 4488"/>
                  <a:gd name="T38" fmla="*/ 10 w 4487"/>
                  <a:gd name="T39" fmla="*/ 2472 h 4488"/>
                  <a:gd name="T40" fmla="*/ 40 w 4487"/>
                  <a:gd name="T41" fmla="*/ 2692 h 4488"/>
                  <a:gd name="T42" fmla="*/ 91 w 4487"/>
                  <a:gd name="T43" fmla="*/ 2903 h 4488"/>
                  <a:gd name="T44" fmla="*/ 164 w 4487"/>
                  <a:gd name="T45" fmla="*/ 3106 h 4488"/>
                  <a:gd name="T46" fmla="*/ 255 w 4487"/>
                  <a:gd name="T47" fmla="*/ 3300 h 4488"/>
                  <a:gd name="T48" fmla="*/ 369 w 4487"/>
                  <a:gd name="T49" fmla="*/ 3486 h 4488"/>
                  <a:gd name="T50" fmla="*/ 502 w 4487"/>
                  <a:gd name="T51" fmla="*/ 3662 h 4488"/>
                  <a:gd name="T52" fmla="*/ 657 w 4487"/>
                  <a:gd name="T53" fmla="*/ 3831 h 4488"/>
                  <a:gd name="T54" fmla="*/ 911 w 4487"/>
                  <a:gd name="T55" fmla="*/ 4053 h 4488"/>
                  <a:gd name="T56" fmla="*/ 1187 w 4487"/>
                  <a:gd name="T57" fmla="*/ 4230 h 4488"/>
                  <a:gd name="T58" fmla="*/ 1382 w 4487"/>
                  <a:gd name="T59" fmla="*/ 4324 h 4488"/>
                  <a:gd name="T60" fmla="*/ 1635 w 4487"/>
                  <a:gd name="T61" fmla="*/ 4409 h 4488"/>
                  <a:gd name="T62" fmla="*/ 1904 w 4487"/>
                  <a:gd name="T63" fmla="*/ 4464 h 4488"/>
                  <a:gd name="T64" fmla="*/ 2128 w 4487"/>
                  <a:gd name="T65" fmla="*/ 4485 h 4488"/>
                  <a:gd name="T66" fmla="*/ 2299 w 4487"/>
                  <a:gd name="T67" fmla="*/ 4487 h 4488"/>
                  <a:gd name="T68" fmla="*/ 2442 w 4487"/>
                  <a:gd name="T69" fmla="*/ 4479 h 4488"/>
                  <a:gd name="T70" fmla="*/ 2526 w 4487"/>
                  <a:gd name="T71" fmla="*/ 4471 h 4488"/>
                  <a:gd name="T72" fmla="*/ 2744 w 4487"/>
                  <a:gd name="T73" fmla="*/ 4435 h 4488"/>
                  <a:gd name="T74" fmla="*/ 2902 w 4487"/>
                  <a:gd name="T75" fmla="*/ 4395 h 4488"/>
                  <a:gd name="T76" fmla="*/ 3040 w 4487"/>
                  <a:gd name="T77" fmla="*/ 4346 h 4488"/>
                  <a:gd name="T78" fmla="*/ 3154 w 4487"/>
                  <a:gd name="T79" fmla="*/ 4302 h 4488"/>
                  <a:gd name="T80" fmla="*/ 3298 w 4487"/>
                  <a:gd name="T81" fmla="*/ 4230 h 4488"/>
                  <a:gd name="T82" fmla="*/ 3484 w 4487"/>
                  <a:gd name="T83" fmla="*/ 4119 h 4488"/>
                  <a:gd name="T84" fmla="*/ 3561 w 4487"/>
                  <a:gd name="T85" fmla="*/ 4060 h 4488"/>
                  <a:gd name="T86" fmla="*/ 3746 w 4487"/>
                  <a:gd name="T87" fmla="*/ 3909 h 4488"/>
                  <a:gd name="T88" fmla="*/ 3869 w 4487"/>
                  <a:gd name="T89" fmla="*/ 3789 h 4488"/>
                  <a:gd name="T90" fmla="*/ 4051 w 4487"/>
                  <a:gd name="T91" fmla="*/ 3575 h 4488"/>
                  <a:gd name="T92" fmla="*/ 4084 w 4487"/>
                  <a:gd name="T93" fmla="*/ 3530 h 4488"/>
                  <a:gd name="T94" fmla="*/ 4202 w 4487"/>
                  <a:gd name="T95" fmla="*/ 3346 h 4488"/>
                  <a:gd name="T96" fmla="*/ 4278 w 4487"/>
                  <a:gd name="T97" fmla="*/ 3203 h 4488"/>
                  <a:gd name="T98" fmla="*/ 4341 w 4487"/>
                  <a:gd name="T99" fmla="*/ 3055 h 4488"/>
                  <a:gd name="T100" fmla="*/ 4359 w 4487"/>
                  <a:gd name="T101" fmla="*/ 3005 h 4488"/>
                  <a:gd name="T102" fmla="*/ 4421 w 4487"/>
                  <a:gd name="T103" fmla="*/ 2798 h 4488"/>
                  <a:gd name="T104" fmla="*/ 4463 w 4487"/>
                  <a:gd name="T105" fmla="*/ 2583 h 4488"/>
                  <a:gd name="T106" fmla="*/ 4476 w 4487"/>
                  <a:gd name="T107" fmla="*/ 2472 h 4488"/>
                  <a:gd name="T108" fmla="*/ 4483 w 4487"/>
                  <a:gd name="T109" fmla="*/ 2359 h 4488"/>
                  <a:gd name="T110" fmla="*/ 4486 w 4487"/>
                  <a:gd name="T111" fmla="*/ 2186 h 4488"/>
                  <a:gd name="T112" fmla="*/ 4470 w 4487"/>
                  <a:gd name="T113" fmla="*/ 1960 h 4488"/>
                  <a:gd name="T114" fmla="*/ 4421 w 4487"/>
                  <a:gd name="T115" fmla="*/ 1688 h 4488"/>
                  <a:gd name="T116" fmla="*/ 4359 w 4487"/>
                  <a:gd name="T117" fmla="*/ 1481 h 4488"/>
                  <a:gd name="T118" fmla="*/ 4278 w 4487"/>
                  <a:gd name="T119" fmla="*/ 1284 h 4488"/>
                  <a:gd name="T120" fmla="*/ 4117 w 4487"/>
                  <a:gd name="T121" fmla="*/ 1003 h 4488"/>
                  <a:gd name="T122" fmla="*/ 3908 w 4487"/>
                  <a:gd name="T123" fmla="*/ 739 h 4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87" h="4488">
                    <a:moveTo>
                      <a:pt x="3830" y="658"/>
                    </a:moveTo>
                    <a:lnTo>
                      <a:pt x="3787" y="616"/>
                    </a:lnTo>
                    <a:lnTo>
                      <a:pt x="3746" y="577"/>
                    </a:lnTo>
                    <a:lnTo>
                      <a:pt x="3661" y="503"/>
                    </a:lnTo>
                    <a:lnTo>
                      <a:pt x="3573" y="432"/>
                    </a:lnTo>
                    <a:lnTo>
                      <a:pt x="3528" y="400"/>
                    </a:lnTo>
                    <a:lnTo>
                      <a:pt x="3484" y="369"/>
                    </a:lnTo>
                    <a:lnTo>
                      <a:pt x="3392" y="309"/>
                    </a:lnTo>
                    <a:lnTo>
                      <a:pt x="3345" y="282"/>
                    </a:lnTo>
                    <a:lnTo>
                      <a:pt x="3298" y="256"/>
                    </a:lnTo>
                    <a:lnTo>
                      <a:pt x="3250" y="230"/>
                    </a:lnTo>
                    <a:lnTo>
                      <a:pt x="3202" y="207"/>
                    </a:lnTo>
                    <a:lnTo>
                      <a:pt x="3105" y="165"/>
                    </a:lnTo>
                    <a:lnTo>
                      <a:pt x="3054" y="144"/>
                    </a:lnTo>
                    <a:lnTo>
                      <a:pt x="3004" y="126"/>
                    </a:lnTo>
                    <a:lnTo>
                      <a:pt x="2902" y="92"/>
                    </a:lnTo>
                    <a:lnTo>
                      <a:pt x="2797" y="62"/>
                    </a:lnTo>
                    <a:lnTo>
                      <a:pt x="2744" y="50"/>
                    </a:lnTo>
                    <a:lnTo>
                      <a:pt x="2691" y="41"/>
                    </a:lnTo>
                    <a:lnTo>
                      <a:pt x="2582" y="22"/>
                    </a:lnTo>
                    <a:lnTo>
                      <a:pt x="2526" y="15"/>
                    </a:lnTo>
                    <a:lnTo>
                      <a:pt x="2471" y="10"/>
                    </a:lnTo>
                    <a:lnTo>
                      <a:pt x="2414" y="5"/>
                    </a:lnTo>
                    <a:lnTo>
                      <a:pt x="2358" y="3"/>
                    </a:lnTo>
                    <a:lnTo>
                      <a:pt x="2243" y="0"/>
                    </a:lnTo>
                    <a:lnTo>
                      <a:pt x="2128" y="3"/>
                    </a:lnTo>
                    <a:lnTo>
                      <a:pt x="2015" y="10"/>
                    </a:lnTo>
                    <a:lnTo>
                      <a:pt x="1904" y="22"/>
                    </a:lnTo>
                    <a:lnTo>
                      <a:pt x="1796" y="41"/>
                    </a:lnTo>
                    <a:lnTo>
                      <a:pt x="1687" y="62"/>
                    </a:lnTo>
                    <a:lnTo>
                      <a:pt x="1584" y="92"/>
                    </a:lnTo>
                    <a:lnTo>
                      <a:pt x="1481" y="126"/>
                    </a:lnTo>
                    <a:lnTo>
                      <a:pt x="1382" y="165"/>
                    </a:lnTo>
                    <a:lnTo>
                      <a:pt x="1284" y="207"/>
                    </a:lnTo>
                    <a:lnTo>
                      <a:pt x="1187" y="256"/>
                    </a:lnTo>
                    <a:lnTo>
                      <a:pt x="1094" y="309"/>
                    </a:lnTo>
                    <a:lnTo>
                      <a:pt x="1002" y="369"/>
                    </a:lnTo>
                    <a:lnTo>
                      <a:pt x="911" y="432"/>
                    </a:lnTo>
                    <a:lnTo>
                      <a:pt x="825" y="503"/>
                    </a:lnTo>
                    <a:lnTo>
                      <a:pt x="738" y="577"/>
                    </a:lnTo>
                    <a:lnTo>
                      <a:pt x="657" y="658"/>
                    </a:lnTo>
                    <a:lnTo>
                      <a:pt x="577" y="739"/>
                    </a:lnTo>
                    <a:lnTo>
                      <a:pt x="502" y="825"/>
                    </a:lnTo>
                    <a:lnTo>
                      <a:pt x="432" y="912"/>
                    </a:lnTo>
                    <a:lnTo>
                      <a:pt x="369" y="1003"/>
                    </a:lnTo>
                    <a:lnTo>
                      <a:pt x="309" y="1094"/>
                    </a:lnTo>
                    <a:lnTo>
                      <a:pt x="255" y="1188"/>
                    </a:lnTo>
                    <a:lnTo>
                      <a:pt x="207" y="1284"/>
                    </a:lnTo>
                    <a:lnTo>
                      <a:pt x="164" y="1383"/>
                    </a:lnTo>
                    <a:lnTo>
                      <a:pt x="125" y="1481"/>
                    </a:lnTo>
                    <a:lnTo>
                      <a:pt x="91" y="1585"/>
                    </a:lnTo>
                    <a:lnTo>
                      <a:pt x="62" y="1688"/>
                    </a:lnTo>
                    <a:lnTo>
                      <a:pt x="40" y="1797"/>
                    </a:lnTo>
                    <a:lnTo>
                      <a:pt x="22" y="1905"/>
                    </a:lnTo>
                    <a:lnTo>
                      <a:pt x="10" y="2016"/>
                    </a:lnTo>
                    <a:lnTo>
                      <a:pt x="2" y="2129"/>
                    </a:lnTo>
                    <a:lnTo>
                      <a:pt x="0" y="2244"/>
                    </a:lnTo>
                    <a:lnTo>
                      <a:pt x="2" y="2359"/>
                    </a:lnTo>
                    <a:lnTo>
                      <a:pt x="5" y="2415"/>
                    </a:lnTo>
                    <a:lnTo>
                      <a:pt x="10" y="2472"/>
                    </a:lnTo>
                    <a:lnTo>
                      <a:pt x="15" y="2527"/>
                    </a:lnTo>
                    <a:lnTo>
                      <a:pt x="22" y="2583"/>
                    </a:lnTo>
                    <a:lnTo>
                      <a:pt x="40" y="2692"/>
                    </a:lnTo>
                    <a:lnTo>
                      <a:pt x="50" y="2745"/>
                    </a:lnTo>
                    <a:lnTo>
                      <a:pt x="62" y="2798"/>
                    </a:lnTo>
                    <a:lnTo>
                      <a:pt x="91" y="2903"/>
                    </a:lnTo>
                    <a:lnTo>
                      <a:pt x="125" y="3005"/>
                    </a:lnTo>
                    <a:lnTo>
                      <a:pt x="144" y="3055"/>
                    </a:lnTo>
                    <a:lnTo>
                      <a:pt x="164" y="3106"/>
                    </a:lnTo>
                    <a:lnTo>
                      <a:pt x="207" y="3203"/>
                    </a:lnTo>
                    <a:lnTo>
                      <a:pt x="230" y="3251"/>
                    </a:lnTo>
                    <a:lnTo>
                      <a:pt x="255" y="3300"/>
                    </a:lnTo>
                    <a:lnTo>
                      <a:pt x="281" y="3346"/>
                    </a:lnTo>
                    <a:lnTo>
                      <a:pt x="309" y="3393"/>
                    </a:lnTo>
                    <a:lnTo>
                      <a:pt x="369" y="3486"/>
                    </a:lnTo>
                    <a:lnTo>
                      <a:pt x="399" y="3530"/>
                    </a:lnTo>
                    <a:lnTo>
                      <a:pt x="432" y="3575"/>
                    </a:lnTo>
                    <a:lnTo>
                      <a:pt x="502" y="3662"/>
                    </a:lnTo>
                    <a:lnTo>
                      <a:pt x="577" y="3747"/>
                    </a:lnTo>
                    <a:lnTo>
                      <a:pt x="616" y="3789"/>
                    </a:lnTo>
                    <a:lnTo>
                      <a:pt x="657" y="3831"/>
                    </a:lnTo>
                    <a:lnTo>
                      <a:pt x="738" y="3909"/>
                    </a:lnTo>
                    <a:lnTo>
                      <a:pt x="825" y="3985"/>
                    </a:lnTo>
                    <a:lnTo>
                      <a:pt x="911" y="4053"/>
                    </a:lnTo>
                    <a:lnTo>
                      <a:pt x="1002" y="4119"/>
                    </a:lnTo>
                    <a:lnTo>
                      <a:pt x="1094" y="4177"/>
                    </a:lnTo>
                    <a:lnTo>
                      <a:pt x="1187" y="4230"/>
                    </a:lnTo>
                    <a:lnTo>
                      <a:pt x="1284" y="4279"/>
                    </a:lnTo>
                    <a:lnTo>
                      <a:pt x="1332" y="4302"/>
                    </a:lnTo>
                    <a:lnTo>
                      <a:pt x="1382" y="4324"/>
                    </a:lnTo>
                    <a:lnTo>
                      <a:pt x="1481" y="4361"/>
                    </a:lnTo>
                    <a:lnTo>
                      <a:pt x="1584" y="4395"/>
                    </a:lnTo>
                    <a:lnTo>
                      <a:pt x="1635" y="4409"/>
                    </a:lnTo>
                    <a:lnTo>
                      <a:pt x="1687" y="4423"/>
                    </a:lnTo>
                    <a:lnTo>
                      <a:pt x="1796" y="4447"/>
                    </a:lnTo>
                    <a:lnTo>
                      <a:pt x="1904" y="4464"/>
                    </a:lnTo>
                    <a:lnTo>
                      <a:pt x="1959" y="4471"/>
                    </a:lnTo>
                    <a:lnTo>
                      <a:pt x="2015" y="4478"/>
                    </a:lnTo>
                    <a:lnTo>
                      <a:pt x="2128" y="4485"/>
                    </a:lnTo>
                    <a:lnTo>
                      <a:pt x="2185" y="4487"/>
                    </a:lnTo>
                    <a:lnTo>
                      <a:pt x="2243" y="4488"/>
                    </a:lnTo>
                    <a:lnTo>
                      <a:pt x="2299" y="4487"/>
                    </a:lnTo>
                    <a:lnTo>
                      <a:pt x="2358" y="4485"/>
                    </a:lnTo>
                    <a:lnTo>
                      <a:pt x="2414" y="4481"/>
                    </a:lnTo>
                    <a:lnTo>
                      <a:pt x="2442" y="4479"/>
                    </a:lnTo>
                    <a:lnTo>
                      <a:pt x="2471" y="4478"/>
                    </a:lnTo>
                    <a:lnTo>
                      <a:pt x="2498" y="4474"/>
                    </a:lnTo>
                    <a:lnTo>
                      <a:pt x="2526" y="4471"/>
                    </a:lnTo>
                    <a:lnTo>
                      <a:pt x="2582" y="4464"/>
                    </a:lnTo>
                    <a:lnTo>
                      <a:pt x="2691" y="4447"/>
                    </a:lnTo>
                    <a:lnTo>
                      <a:pt x="2744" y="4435"/>
                    </a:lnTo>
                    <a:lnTo>
                      <a:pt x="2797" y="4423"/>
                    </a:lnTo>
                    <a:lnTo>
                      <a:pt x="2848" y="4409"/>
                    </a:lnTo>
                    <a:lnTo>
                      <a:pt x="2902" y="4395"/>
                    </a:lnTo>
                    <a:lnTo>
                      <a:pt x="3004" y="4361"/>
                    </a:lnTo>
                    <a:lnTo>
                      <a:pt x="3028" y="4351"/>
                    </a:lnTo>
                    <a:lnTo>
                      <a:pt x="3040" y="4346"/>
                    </a:lnTo>
                    <a:lnTo>
                      <a:pt x="3054" y="4342"/>
                    </a:lnTo>
                    <a:lnTo>
                      <a:pt x="3105" y="4324"/>
                    </a:lnTo>
                    <a:lnTo>
                      <a:pt x="3154" y="4302"/>
                    </a:lnTo>
                    <a:lnTo>
                      <a:pt x="3202" y="4279"/>
                    </a:lnTo>
                    <a:lnTo>
                      <a:pt x="3250" y="4255"/>
                    </a:lnTo>
                    <a:lnTo>
                      <a:pt x="3298" y="4230"/>
                    </a:lnTo>
                    <a:lnTo>
                      <a:pt x="3345" y="4204"/>
                    </a:lnTo>
                    <a:lnTo>
                      <a:pt x="3392" y="4177"/>
                    </a:lnTo>
                    <a:lnTo>
                      <a:pt x="3484" y="4119"/>
                    </a:lnTo>
                    <a:lnTo>
                      <a:pt x="3528" y="4086"/>
                    </a:lnTo>
                    <a:lnTo>
                      <a:pt x="3550" y="4069"/>
                    </a:lnTo>
                    <a:lnTo>
                      <a:pt x="3561" y="4060"/>
                    </a:lnTo>
                    <a:lnTo>
                      <a:pt x="3573" y="4053"/>
                    </a:lnTo>
                    <a:lnTo>
                      <a:pt x="3661" y="3985"/>
                    </a:lnTo>
                    <a:lnTo>
                      <a:pt x="3746" y="3909"/>
                    </a:lnTo>
                    <a:lnTo>
                      <a:pt x="3787" y="3870"/>
                    </a:lnTo>
                    <a:lnTo>
                      <a:pt x="3830" y="3831"/>
                    </a:lnTo>
                    <a:lnTo>
                      <a:pt x="3869" y="3789"/>
                    </a:lnTo>
                    <a:lnTo>
                      <a:pt x="3908" y="3747"/>
                    </a:lnTo>
                    <a:lnTo>
                      <a:pt x="3983" y="3662"/>
                    </a:lnTo>
                    <a:lnTo>
                      <a:pt x="4051" y="3575"/>
                    </a:lnTo>
                    <a:lnTo>
                      <a:pt x="4059" y="3562"/>
                    </a:lnTo>
                    <a:lnTo>
                      <a:pt x="4067" y="3551"/>
                    </a:lnTo>
                    <a:lnTo>
                      <a:pt x="4084" y="3530"/>
                    </a:lnTo>
                    <a:lnTo>
                      <a:pt x="4117" y="3486"/>
                    </a:lnTo>
                    <a:lnTo>
                      <a:pt x="4175" y="3393"/>
                    </a:lnTo>
                    <a:lnTo>
                      <a:pt x="4202" y="3346"/>
                    </a:lnTo>
                    <a:lnTo>
                      <a:pt x="4229" y="3300"/>
                    </a:lnTo>
                    <a:lnTo>
                      <a:pt x="4253" y="3251"/>
                    </a:lnTo>
                    <a:lnTo>
                      <a:pt x="4278" y="3203"/>
                    </a:lnTo>
                    <a:lnTo>
                      <a:pt x="4301" y="3155"/>
                    </a:lnTo>
                    <a:lnTo>
                      <a:pt x="4323" y="3106"/>
                    </a:lnTo>
                    <a:lnTo>
                      <a:pt x="4341" y="3055"/>
                    </a:lnTo>
                    <a:lnTo>
                      <a:pt x="4345" y="3042"/>
                    </a:lnTo>
                    <a:lnTo>
                      <a:pt x="4349" y="3029"/>
                    </a:lnTo>
                    <a:lnTo>
                      <a:pt x="4359" y="3005"/>
                    </a:lnTo>
                    <a:lnTo>
                      <a:pt x="4393" y="2903"/>
                    </a:lnTo>
                    <a:lnTo>
                      <a:pt x="4408" y="2849"/>
                    </a:lnTo>
                    <a:lnTo>
                      <a:pt x="4421" y="2798"/>
                    </a:lnTo>
                    <a:lnTo>
                      <a:pt x="4433" y="2745"/>
                    </a:lnTo>
                    <a:lnTo>
                      <a:pt x="4446" y="2692"/>
                    </a:lnTo>
                    <a:lnTo>
                      <a:pt x="4463" y="2583"/>
                    </a:lnTo>
                    <a:lnTo>
                      <a:pt x="4470" y="2527"/>
                    </a:lnTo>
                    <a:lnTo>
                      <a:pt x="4472" y="2499"/>
                    </a:lnTo>
                    <a:lnTo>
                      <a:pt x="4476" y="2472"/>
                    </a:lnTo>
                    <a:lnTo>
                      <a:pt x="4477" y="2443"/>
                    </a:lnTo>
                    <a:lnTo>
                      <a:pt x="4480" y="2415"/>
                    </a:lnTo>
                    <a:lnTo>
                      <a:pt x="4483" y="2359"/>
                    </a:lnTo>
                    <a:lnTo>
                      <a:pt x="4486" y="2300"/>
                    </a:lnTo>
                    <a:lnTo>
                      <a:pt x="4487" y="2244"/>
                    </a:lnTo>
                    <a:lnTo>
                      <a:pt x="4486" y="2186"/>
                    </a:lnTo>
                    <a:lnTo>
                      <a:pt x="4483" y="2129"/>
                    </a:lnTo>
                    <a:lnTo>
                      <a:pt x="4476" y="2016"/>
                    </a:lnTo>
                    <a:lnTo>
                      <a:pt x="4470" y="1960"/>
                    </a:lnTo>
                    <a:lnTo>
                      <a:pt x="4463" y="1905"/>
                    </a:lnTo>
                    <a:lnTo>
                      <a:pt x="4446" y="1797"/>
                    </a:lnTo>
                    <a:lnTo>
                      <a:pt x="4421" y="1688"/>
                    </a:lnTo>
                    <a:lnTo>
                      <a:pt x="4408" y="1636"/>
                    </a:lnTo>
                    <a:lnTo>
                      <a:pt x="4393" y="1585"/>
                    </a:lnTo>
                    <a:lnTo>
                      <a:pt x="4359" y="1481"/>
                    </a:lnTo>
                    <a:lnTo>
                      <a:pt x="4323" y="1383"/>
                    </a:lnTo>
                    <a:lnTo>
                      <a:pt x="4301" y="1333"/>
                    </a:lnTo>
                    <a:lnTo>
                      <a:pt x="4278" y="1284"/>
                    </a:lnTo>
                    <a:lnTo>
                      <a:pt x="4229" y="1188"/>
                    </a:lnTo>
                    <a:lnTo>
                      <a:pt x="4175" y="1094"/>
                    </a:lnTo>
                    <a:lnTo>
                      <a:pt x="4117" y="1003"/>
                    </a:lnTo>
                    <a:lnTo>
                      <a:pt x="4051" y="912"/>
                    </a:lnTo>
                    <a:lnTo>
                      <a:pt x="3983" y="825"/>
                    </a:lnTo>
                    <a:lnTo>
                      <a:pt x="3908" y="739"/>
                    </a:lnTo>
                    <a:lnTo>
                      <a:pt x="3830" y="658"/>
                    </a:lnTo>
                    <a:close/>
                  </a:path>
                </a:pathLst>
              </a:custGeom>
              <a:solidFill>
                <a:srgbClr val="B5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1" name="Freeform 108">
                <a:extLst>
                  <a:ext uri="{FF2B5EF4-FFF2-40B4-BE49-F238E27FC236}">
                    <a16:creationId xmlns:a16="http://schemas.microsoft.com/office/drawing/2014/main" id="{5149A7A8-C567-8141-A2C6-5E7624790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125" y="3349626"/>
                <a:ext cx="293688" cy="7938"/>
              </a:xfrm>
              <a:custGeom>
                <a:avLst/>
                <a:gdLst>
                  <a:gd name="T0" fmla="*/ 925 w 925"/>
                  <a:gd name="T1" fmla="*/ 0 h 28"/>
                  <a:gd name="T2" fmla="*/ 795 w 925"/>
                  <a:gd name="T3" fmla="*/ 8 h 28"/>
                  <a:gd name="T4" fmla="*/ 732 w 925"/>
                  <a:gd name="T5" fmla="*/ 12 h 28"/>
                  <a:gd name="T6" fmla="*/ 671 w 925"/>
                  <a:gd name="T7" fmla="*/ 17 h 28"/>
                  <a:gd name="T8" fmla="*/ 609 w 925"/>
                  <a:gd name="T9" fmla="*/ 19 h 28"/>
                  <a:gd name="T10" fmla="*/ 549 w 925"/>
                  <a:gd name="T11" fmla="*/ 23 h 28"/>
                  <a:gd name="T12" fmla="*/ 490 w 925"/>
                  <a:gd name="T13" fmla="*/ 24 h 28"/>
                  <a:gd name="T14" fmla="*/ 432 w 925"/>
                  <a:gd name="T15" fmla="*/ 26 h 28"/>
                  <a:gd name="T16" fmla="*/ 374 w 925"/>
                  <a:gd name="T17" fmla="*/ 26 h 28"/>
                  <a:gd name="T18" fmla="*/ 318 w 925"/>
                  <a:gd name="T19" fmla="*/ 28 h 28"/>
                  <a:gd name="T20" fmla="*/ 262 w 925"/>
                  <a:gd name="T21" fmla="*/ 26 h 28"/>
                  <a:gd name="T22" fmla="*/ 209 w 925"/>
                  <a:gd name="T23" fmla="*/ 26 h 28"/>
                  <a:gd name="T24" fmla="*/ 154 w 925"/>
                  <a:gd name="T25" fmla="*/ 24 h 28"/>
                  <a:gd name="T26" fmla="*/ 101 w 925"/>
                  <a:gd name="T27" fmla="*/ 23 h 28"/>
                  <a:gd name="T28" fmla="*/ 0 w 925"/>
                  <a:gd name="T2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5" h="28">
                    <a:moveTo>
                      <a:pt x="925" y="0"/>
                    </a:moveTo>
                    <a:lnTo>
                      <a:pt x="795" y="8"/>
                    </a:lnTo>
                    <a:lnTo>
                      <a:pt x="732" y="12"/>
                    </a:lnTo>
                    <a:lnTo>
                      <a:pt x="671" y="17"/>
                    </a:lnTo>
                    <a:lnTo>
                      <a:pt x="609" y="19"/>
                    </a:lnTo>
                    <a:lnTo>
                      <a:pt x="549" y="23"/>
                    </a:lnTo>
                    <a:lnTo>
                      <a:pt x="490" y="24"/>
                    </a:lnTo>
                    <a:lnTo>
                      <a:pt x="432" y="26"/>
                    </a:lnTo>
                    <a:lnTo>
                      <a:pt x="374" y="26"/>
                    </a:lnTo>
                    <a:lnTo>
                      <a:pt x="318" y="28"/>
                    </a:lnTo>
                    <a:lnTo>
                      <a:pt x="262" y="26"/>
                    </a:lnTo>
                    <a:lnTo>
                      <a:pt x="209" y="26"/>
                    </a:lnTo>
                    <a:lnTo>
                      <a:pt x="154" y="24"/>
                    </a:lnTo>
                    <a:lnTo>
                      <a:pt x="101" y="23"/>
                    </a:lnTo>
                    <a:lnTo>
                      <a:pt x="0" y="17"/>
                    </a:lnTo>
                  </a:path>
                </a:pathLst>
              </a:custGeom>
              <a:noFill/>
              <a:ln w="61913">
                <a:solidFill>
                  <a:srgbClr val="0099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2" name="Line 109">
                <a:extLst>
                  <a:ext uri="{FF2B5EF4-FFF2-40B4-BE49-F238E27FC236}">
                    <a16:creationId xmlns:a16="http://schemas.microsoft.com/office/drawing/2014/main" id="{D55CE0A4-E272-7527-8B24-556DAC752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227888" y="3394076"/>
                <a:ext cx="215900" cy="123825"/>
              </a:xfrm>
              <a:prstGeom prst="line">
                <a:avLst/>
              </a:prstGeom>
              <a:noFill/>
              <a:ln w="61913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3" name="Freeform 110">
                <a:extLst>
                  <a:ext uri="{FF2B5EF4-FFF2-40B4-BE49-F238E27FC236}">
                    <a16:creationId xmlns:a16="http://schemas.microsoft.com/office/drawing/2014/main" id="{F4C5DFB8-3CAD-F03B-67CF-92859ADD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025" y="3328988"/>
                <a:ext cx="165100" cy="25400"/>
              </a:xfrm>
              <a:custGeom>
                <a:avLst/>
                <a:gdLst>
                  <a:gd name="T0" fmla="*/ 523 w 523"/>
                  <a:gd name="T1" fmla="*/ 83 h 83"/>
                  <a:gd name="T2" fmla="*/ 449 w 523"/>
                  <a:gd name="T3" fmla="*/ 75 h 83"/>
                  <a:gd name="T4" fmla="*/ 380 w 523"/>
                  <a:gd name="T5" fmla="*/ 68 h 83"/>
                  <a:gd name="T6" fmla="*/ 311 w 523"/>
                  <a:gd name="T7" fmla="*/ 60 h 83"/>
                  <a:gd name="T8" fmla="*/ 245 w 523"/>
                  <a:gd name="T9" fmla="*/ 51 h 83"/>
                  <a:gd name="T10" fmla="*/ 180 w 523"/>
                  <a:gd name="T11" fmla="*/ 39 h 83"/>
                  <a:gd name="T12" fmla="*/ 118 w 523"/>
                  <a:gd name="T13" fmla="*/ 27 h 83"/>
                  <a:gd name="T14" fmla="*/ 58 w 523"/>
                  <a:gd name="T15" fmla="*/ 13 h 83"/>
                  <a:gd name="T16" fmla="*/ 0 w 523"/>
                  <a:gd name="T1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3" h="83">
                    <a:moveTo>
                      <a:pt x="523" y="83"/>
                    </a:moveTo>
                    <a:lnTo>
                      <a:pt x="449" y="75"/>
                    </a:lnTo>
                    <a:lnTo>
                      <a:pt x="380" y="68"/>
                    </a:lnTo>
                    <a:lnTo>
                      <a:pt x="311" y="60"/>
                    </a:lnTo>
                    <a:lnTo>
                      <a:pt x="245" y="51"/>
                    </a:lnTo>
                    <a:lnTo>
                      <a:pt x="180" y="39"/>
                    </a:lnTo>
                    <a:lnTo>
                      <a:pt x="118" y="27"/>
                    </a:lnTo>
                    <a:lnTo>
                      <a:pt x="58" y="13"/>
                    </a:lnTo>
                    <a:lnTo>
                      <a:pt x="0" y="0"/>
                    </a:lnTo>
                  </a:path>
                </a:pathLst>
              </a:custGeom>
              <a:noFill/>
              <a:ln w="61913">
                <a:solidFill>
                  <a:srgbClr val="00B7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4" name="Freeform 111">
                <a:extLst>
                  <a:ext uri="{FF2B5EF4-FFF2-40B4-BE49-F238E27FC236}">
                    <a16:creationId xmlns:a16="http://schemas.microsoft.com/office/drawing/2014/main" id="{5EE2A28A-AE69-47D0-AC9B-FACA2C954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813" y="3327401"/>
                <a:ext cx="185738" cy="22225"/>
              </a:xfrm>
              <a:custGeom>
                <a:avLst/>
                <a:gdLst>
                  <a:gd name="T0" fmla="*/ 584 w 584"/>
                  <a:gd name="T1" fmla="*/ 0 h 70"/>
                  <a:gd name="T2" fmla="*/ 506 w 584"/>
                  <a:gd name="T3" fmla="*/ 10 h 70"/>
                  <a:gd name="T4" fmla="*/ 431 w 584"/>
                  <a:gd name="T5" fmla="*/ 21 h 70"/>
                  <a:gd name="T6" fmla="*/ 284 w 584"/>
                  <a:gd name="T7" fmla="*/ 39 h 70"/>
                  <a:gd name="T8" fmla="*/ 139 w 584"/>
                  <a:gd name="T9" fmla="*/ 55 h 70"/>
                  <a:gd name="T10" fmla="*/ 68 w 584"/>
                  <a:gd name="T11" fmla="*/ 62 h 70"/>
                  <a:gd name="T12" fmla="*/ 0 w 584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4" h="70">
                    <a:moveTo>
                      <a:pt x="584" y="0"/>
                    </a:moveTo>
                    <a:lnTo>
                      <a:pt x="506" y="10"/>
                    </a:lnTo>
                    <a:lnTo>
                      <a:pt x="431" y="21"/>
                    </a:lnTo>
                    <a:lnTo>
                      <a:pt x="284" y="39"/>
                    </a:lnTo>
                    <a:lnTo>
                      <a:pt x="139" y="55"/>
                    </a:lnTo>
                    <a:lnTo>
                      <a:pt x="68" y="62"/>
                    </a:lnTo>
                    <a:lnTo>
                      <a:pt x="0" y="70"/>
                    </a:lnTo>
                  </a:path>
                </a:pathLst>
              </a:custGeom>
              <a:noFill/>
              <a:ln w="61913">
                <a:solidFill>
                  <a:srgbClr val="00B7B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5" name="Freeform 112">
                <a:extLst>
                  <a:ext uri="{FF2B5EF4-FFF2-40B4-BE49-F238E27FC236}">
                    <a16:creationId xmlns:a16="http://schemas.microsoft.com/office/drawing/2014/main" id="{EEA49C45-3747-EB31-84C7-EC1AD98E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5" y="2990851"/>
                <a:ext cx="101600" cy="379413"/>
              </a:xfrm>
              <a:custGeom>
                <a:avLst/>
                <a:gdLst>
                  <a:gd name="T0" fmla="*/ 34 w 318"/>
                  <a:gd name="T1" fmla="*/ 219 h 1198"/>
                  <a:gd name="T2" fmla="*/ 17 w 318"/>
                  <a:gd name="T3" fmla="*/ 317 h 1198"/>
                  <a:gd name="T4" fmla="*/ 4 w 318"/>
                  <a:gd name="T5" fmla="*/ 421 h 1198"/>
                  <a:gd name="T6" fmla="*/ 0 w 318"/>
                  <a:gd name="T7" fmla="*/ 537 h 1198"/>
                  <a:gd name="T8" fmla="*/ 0 w 318"/>
                  <a:gd name="T9" fmla="*/ 659 h 1198"/>
                  <a:gd name="T10" fmla="*/ 4 w 318"/>
                  <a:gd name="T11" fmla="*/ 774 h 1198"/>
                  <a:gd name="T12" fmla="*/ 17 w 318"/>
                  <a:gd name="T13" fmla="*/ 880 h 1198"/>
                  <a:gd name="T14" fmla="*/ 34 w 318"/>
                  <a:gd name="T15" fmla="*/ 978 h 1198"/>
                  <a:gd name="T16" fmla="*/ 51 w 318"/>
                  <a:gd name="T17" fmla="*/ 1043 h 1198"/>
                  <a:gd name="T18" fmla="*/ 69 w 318"/>
                  <a:gd name="T19" fmla="*/ 1099 h 1198"/>
                  <a:gd name="T20" fmla="*/ 90 w 318"/>
                  <a:gd name="T21" fmla="*/ 1142 h 1198"/>
                  <a:gd name="T22" fmla="*/ 104 w 318"/>
                  <a:gd name="T23" fmla="*/ 1164 h 1198"/>
                  <a:gd name="T24" fmla="*/ 126 w 318"/>
                  <a:gd name="T25" fmla="*/ 1187 h 1198"/>
                  <a:gd name="T26" fmla="*/ 149 w 318"/>
                  <a:gd name="T27" fmla="*/ 1197 h 1198"/>
                  <a:gd name="T28" fmla="*/ 166 w 318"/>
                  <a:gd name="T29" fmla="*/ 1197 h 1198"/>
                  <a:gd name="T30" fmla="*/ 181 w 318"/>
                  <a:gd name="T31" fmla="*/ 1190 h 1198"/>
                  <a:gd name="T32" fmla="*/ 189 w 318"/>
                  <a:gd name="T33" fmla="*/ 1187 h 1198"/>
                  <a:gd name="T34" fmla="*/ 211 w 318"/>
                  <a:gd name="T35" fmla="*/ 1164 h 1198"/>
                  <a:gd name="T36" fmla="*/ 225 w 318"/>
                  <a:gd name="T37" fmla="*/ 1142 h 1198"/>
                  <a:gd name="T38" fmla="*/ 238 w 318"/>
                  <a:gd name="T39" fmla="*/ 1114 h 1198"/>
                  <a:gd name="T40" fmla="*/ 258 w 318"/>
                  <a:gd name="T41" fmla="*/ 1063 h 1198"/>
                  <a:gd name="T42" fmla="*/ 271 w 318"/>
                  <a:gd name="T43" fmla="*/ 1023 h 1198"/>
                  <a:gd name="T44" fmla="*/ 290 w 318"/>
                  <a:gd name="T45" fmla="*/ 930 h 1198"/>
                  <a:gd name="T46" fmla="*/ 290 w 318"/>
                  <a:gd name="T47" fmla="*/ 919 h 1198"/>
                  <a:gd name="T48" fmla="*/ 294 w 318"/>
                  <a:gd name="T49" fmla="*/ 905 h 1198"/>
                  <a:gd name="T50" fmla="*/ 306 w 318"/>
                  <a:gd name="T51" fmla="*/ 829 h 1198"/>
                  <a:gd name="T52" fmla="*/ 315 w 318"/>
                  <a:gd name="T53" fmla="*/ 718 h 1198"/>
                  <a:gd name="T54" fmla="*/ 317 w 318"/>
                  <a:gd name="T55" fmla="*/ 628 h 1198"/>
                  <a:gd name="T56" fmla="*/ 317 w 318"/>
                  <a:gd name="T57" fmla="*/ 537 h 1198"/>
                  <a:gd name="T58" fmla="*/ 311 w 318"/>
                  <a:gd name="T59" fmla="*/ 421 h 1198"/>
                  <a:gd name="T60" fmla="*/ 299 w 318"/>
                  <a:gd name="T61" fmla="*/ 317 h 1198"/>
                  <a:gd name="T62" fmla="*/ 281 w 318"/>
                  <a:gd name="T63" fmla="*/ 219 h 1198"/>
                  <a:gd name="T64" fmla="*/ 264 w 318"/>
                  <a:gd name="T65" fmla="*/ 154 h 1198"/>
                  <a:gd name="T66" fmla="*/ 245 w 318"/>
                  <a:gd name="T67" fmla="*/ 99 h 1198"/>
                  <a:gd name="T68" fmla="*/ 232 w 318"/>
                  <a:gd name="T69" fmla="*/ 68 h 1198"/>
                  <a:gd name="T70" fmla="*/ 211 w 318"/>
                  <a:gd name="T71" fmla="*/ 33 h 1198"/>
                  <a:gd name="T72" fmla="*/ 189 w 318"/>
                  <a:gd name="T73" fmla="*/ 11 h 1198"/>
                  <a:gd name="T74" fmla="*/ 174 w 318"/>
                  <a:gd name="T75" fmla="*/ 3 h 1198"/>
                  <a:gd name="T76" fmla="*/ 142 w 318"/>
                  <a:gd name="T77" fmla="*/ 3 h 1198"/>
                  <a:gd name="T78" fmla="*/ 112 w 318"/>
                  <a:gd name="T79" fmla="*/ 25 h 1198"/>
                  <a:gd name="T80" fmla="*/ 82 w 318"/>
                  <a:gd name="T81" fmla="*/ 68 h 1198"/>
                  <a:gd name="T82" fmla="*/ 57 w 318"/>
                  <a:gd name="T83" fmla="*/ 134 h 1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1198">
                    <a:moveTo>
                      <a:pt x="46" y="176"/>
                    </a:moveTo>
                    <a:lnTo>
                      <a:pt x="34" y="219"/>
                    </a:lnTo>
                    <a:lnTo>
                      <a:pt x="25" y="267"/>
                    </a:lnTo>
                    <a:lnTo>
                      <a:pt x="17" y="317"/>
                    </a:lnTo>
                    <a:lnTo>
                      <a:pt x="11" y="369"/>
                    </a:lnTo>
                    <a:lnTo>
                      <a:pt x="4" y="421"/>
                    </a:lnTo>
                    <a:lnTo>
                      <a:pt x="2" y="479"/>
                    </a:lnTo>
                    <a:lnTo>
                      <a:pt x="0" y="537"/>
                    </a:lnTo>
                    <a:lnTo>
                      <a:pt x="0" y="599"/>
                    </a:lnTo>
                    <a:lnTo>
                      <a:pt x="0" y="659"/>
                    </a:lnTo>
                    <a:lnTo>
                      <a:pt x="2" y="718"/>
                    </a:lnTo>
                    <a:lnTo>
                      <a:pt x="4" y="774"/>
                    </a:lnTo>
                    <a:lnTo>
                      <a:pt x="11" y="829"/>
                    </a:lnTo>
                    <a:lnTo>
                      <a:pt x="17" y="880"/>
                    </a:lnTo>
                    <a:lnTo>
                      <a:pt x="25" y="930"/>
                    </a:lnTo>
                    <a:lnTo>
                      <a:pt x="34" y="978"/>
                    </a:lnTo>
                    <a:lnTo>
                      <a:pt x="46" y="1023"/>
                    </a:lnTo>
                    <a:lnTo>
                      <a:pt x="51" y="1043"/>
                    </a:lnTo>
                    <a:lnTo>
                      <a:pt x="57" y="1063"/>
                    </a:lnTo>
                    <a:lnTo>
                      <a:pt x="69" y="1099"/>
                    </a:lnTo>
                    <a:lnTo>
                      <a:pt x="82" y="1128"/>
                    </a:lnTo>
                    <a:lnTo>
                      <a:pt x="90" y="1142"/>
                    </a:lnTo>
                    <a:lnTo>
                      <a:pt x="97" y="1154"/>
                    </a:lnTo>
                    <a:lnTo>
                      <a:pt x="104" y="1164"/>
                    </a:lnTo>
                    <a:lnTo>
                      <a:pt x="112" y="1172"/>
                    </a:lnTo>
                    <a:lnTo>
                      <a:pt x="126" y="1187"/>
                    </a:lnTo>
                    <a:lnTo>
                      <a:pt x="142" y="1194"/>
                    </a:lnTo>
                    <a:lnTo>
                      <a:pt x="149" y="1197"/>
                    </a:lnTo>
                    <a:lnTo>
                      <a:pt x="159" y="1198"/>
                    </a:lnTo>
                    <a:lnTo>
                      <a:pt x="166" y="1197"/>
                    </a:lnTo>
                    <a:lnTo>
                      <a:pt x="174" y="1194"/>
                    </a:lnTo>
                    <a:lnTo>
                      <a:pt x="181" y="1190"/>
                    </a:lnTo>
                    <a:lnTo>
                      <a:pt x="185" y="1188"/>
                    </a:lnTo>
                    <a:lnTo>
                      <a:pt x="189" y="1187"/>
                    </a:lnTo>
                    <a:lnTo>
                      <a:pt x="204" y="1172"/>
                    </a:lnTo>
                    <a:lnTo>
                      <a:pt x="211" y="1164"/>
                    </a:lnTo>
                    <a:lnTo>
                      <a:pt x="220" y="1154"/>
                    </a:lnTo>
                    <a:lnTo>
                      <a:pt x="225" y="1142"/>
                    </a:lnTo>
                    <a:lnTo>
                      <a:pt x="232" y="1128"/>
                    </a:lnTo>
                    <a:lnTo>
                      <a:pt x="238" y="1114"/>
                    </a:lnTo>
                    <a:lnTo>
                      <a:pt x="245" y="1099"/>
                    </a:lnTo>
                    <a:lnTo>
                      <a:pt x="258" y="1063"/>
                    </a:lnTo>
                    <a:lnTo>
                      <a:pt x="264" y="1043"/>
                    </a:lnTo>
                    <a:lnTo>
                      <a:pt x="271" y="1023"/>
                    </a:lnTo>
                    <a:lnTo>
                      <a:pt x="281" y="978"/>
                    </a:lnTo>
                    <a:lnTo>
                      <a:pt x="290" y="930"/>
                    </a:lnTo>
                    <a:lnTo>
                      <a:pt x="290" y="923"/>
                    </a:lnTo>
                    <a:lnTo>
                      <a:pt x="290" y="919"/>
                    </a:lnTo>
                    <a:lnTo>
                      <a:pt x="292" y="917"/>
                    </a:lnTo>
                    <a:lnTo>
                      <a:pt x="294" y="905"/>
                    </a:lnTo>
                    <a:lnTo>
                      <a:pt x="299" y="880"/>
                    </a:lnTo>
                    <a:lnTo>
                      <a:pt x="306" y="829"/>
                    </a:lnTo>
                    <a:lnTo>
                      <a:pt x="311" y="774"/>
                    </a:lnTo>
                    <a:lnTo>
                      <a:pt x="315" y="718"/>
                    </a:lnTo>
                    <a:lnTo>
                      <a:pt x="317" y="659"/>
                    </a:lnTo>
                    <a:lnTo>
                      <a:pt x="317" y="628"/>
                    </a:lnTo>
                    <a:lnTo>
                      <a:pt x="318" y="599"/>
                    </a:lnTo>
                    <a:lnTo>
                      <a:pt x="317" y="537"/>
                    </a:lnTo>
                    <a:lnTo>
                      <a:pt x="315" y="479"/>
                    </a:lnTo>
                    <a:lnTo>
                      <a:pt x="311" y="421"/>
                    </a:lnTo>
                    <a:lnTo>
                      <a:pt x="306" y="369"/>
                    </a:lnTo>
                    <a:lnTo>
                      <a:pt x="299" y="317"/>
                    </a:lnTo>
                    <a:lnTo>
                      <a:pt x="290" y="267"/>
                    </a:lnTo>
                    <a:lnTo>
                      <a:pt x="281" y="219"/>
                    </a:lnTo>
                    <a:lnTo>
                      <a:pt x="271" y="176"/>
                    </a:lnTo>
                    <a:lnTo>
                      <a:pt x="264" y="154"/>
                    </a:lnTo>
                    <a:lnTo>
                      <a:pt x="258" y="134"/>
                    </a:lnTo>
                    <a:lnTo>
                      <a:pt x="245" y="99"/>
                    </a:lnTo>
                    <a:lnTo>
                      <a:pt x="238" y="82"/>
                    </a:lnTo>
                    <a:lnTo>
                      <a:pt x="232" y="68"/>
                    </a:lnTo>
                    <a:lnTo>
                      <a:pt x="220" y="44"/>
                    </a:lnTo>
                    <a:lnTo>
                      <a:pt x="211" y="33"/>
                    </a:lnTo>
                    <a:lnTo>
                      <a:pt x="204" y="25"/>
                    </a:lnTo>
                    <a:lnTo>
                      <a:pt x="189" y="11"/>
                    </a:lnTo>
                    <a:lnTo>
                      <a:pt x="181" y="5"/>
                    </a:lnTo>
                    <a:lnTo>
                      <a:pt x="174" y="3"/>
                    </a:lnTo>
                    <a:lnTo>
                      <a:pt x="159" y="0"/>
                    </a:lnTo>
                    <a:lnTo>
                      <a:pt x="142" y="3"/>
                    </a:lnTo>
                    <a:lnTo>
                      <a:pt x="126" y="11"/>
                    </a:lnTo>
                    <a:lnTo>
                      <a:pt x="112" y="25"/>
                    </a:lnTo>
                    <a:lnTo>
                      <a:pt x="97" y="44"/>
                    </a:lnTo>
                    <a:lnTo>
                      <a:pt x="82" y="68"/>
                    </a:lnTo>
                    <a:lnTo>
                      <a:pt x="69" y="99"/>
                    </a:lnTo>
                    <a:lnTo>
                      <a:pt x="57" y="134"/>
                    </a:lnTo>
                    <a:lnTo>
                      <a:pt x="46" y="17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6" name="Freeform 113">
                <a:extLst>
                  <a:ext uri="{FF2B5EF4-FFF2-40B4-BE49-F238E27FC236}">
                    <a16:creationId xmlns:a16="http://schemas.microsoft.com/office/drawing/2014/main" id="{9AE05C86-9D6C-4B0A-14C1-F75FF0D68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613" y="3021013"/>
                <a:ext cx="442913" cy="393700"/>
              </a:xfrm>
              <a:custGeom>
                <a:avLst/>
                <a:gdLst>
                  <a:gd name="T0" fmla="*/ 1348 w 1392"/>
                  <a:gd name="T1" fmla="*/ 1068 h 1241"/>
                  <a:gd name="T2" fmla="*/ 1369 w 1392"/>
                  <a:gd name="T3" fmla="*/ 1023 h 1241"/>
                  <a:gd name="T4" fmla="*/ 1380 w 1392"/>
                  <a:gd name="T5" fmla="*/ 988 h 1241"/>
                  <a:gd name="T6" fmla="*/ 1389 w 1392"/>
                  <a:gd name="T7" fmla="*/ 952 h 1241"/>
                  <a:gd name="T8" fmla="*/ 1392 w 1392"/>
                  <a:gd name="T9" fmla="*/ 902 h 1241"/>
                  <a:gd name="T10" fmla="*/ 1391 w 1392"/>
                  <a:gd name="T11" fmla="*/ 874 h 1241"/>
                  <a:gd name="T12" fmla="*/ 1384 w 1392"/>
                  <a:gd name="T13" fmla="*/ 819 h 1241"/>
                  <a:gd name="T14" fmla="*/ 1374 w 1392"/>
                  <a:gd name="T15" fmla="*/ 775 h 1241"/>
                  <a:gd name="T16" fmla="*/ 1362 w 1392"/>
                  <a:gd name="T17" fmla="*/ 731 h 1241"/>
                  <a:gd name="T18" fmla="*/ 1339 w 1392"/>
                  <a:gd name="T19" fmla="*/ 669 h 1241"/>
                  <a:gd name="T20" fmla="*/ 1274 w 1392"/>
                  <a:gd name="T21" fmla="*/ 544 h 1241"/>
                  <a:gd name="T22" fmla="*/ 1191 w 1392"/>
                  <a:gd name="T23" fmla="*/ 427 h 1241"/>
                  <a:gd name="T24" fmla="*/ 1089 w 1392"/>
                  <a:gd name="T25" fmla="*/ 318 h 1241"/>
                  <a:gd name="T26" fmla="*/ 968 w 1392"/>
                  <a:gd name="T27" fmla="*/ 217 h 1241"/>
                  <a:gd name="T28" fmla="*/ 834 w 1392"/>
                  <a:gd name="T29" fmla="*/ 130 h 1241"/>
                  <a:gd name="T30" fmla="*/ 702 w 1392"/>
                  <a:gd name="T31" fmla="*/ 66 h 1241"/>
                  <a:gd name="T32" fmla="*/ 568 w 1392"/>
                  <a:gd name="T33" fmla="*/ 23 h 1241"/>
                  <a:gd name="T34" fmla="*/ 437 w 1392"/>
                  <a:gd name="T35" fmla="*/ 4 h 1241"/>
                  <a:gd name="T36" fmla="*/ 371 w 1392"/>
                  <a:gd name="T37" fmla="*/ 0 h 1241"/>
                  <a:gd name="T38" fmla="*/ 313 w 1392"/>
                  <a:gd name="T39" fmla="*/ 4 h 1241"/>
                  <a:gd name="T40" fmla="*/ 257 w 1392"/>
                  <a:gd name="T41" fmla="*/ 13 h 1241"/>
                  <a:gd name="T42" fmla="*/ 208 w 1392"/>
                  <a:gd name="T43" fmla="*/ 29 h 1241"/>
                  <a:gd name="T44" fmla="*/ 162 w 1392"/>
                  <a:gd name="T45" fmla="*/ 50 h 1241"/>
                  <a:gd name="T46" fmla="*/ 123 w 1392"/>
                  <a:gd name="T47" fmla="*/ 77 h 1241"/>
                  <a:gd name="T48" fmla="*/ 89 w 1392"/>
                  <a:gd name="T49" fmla="*/ 110 h 1241"/>
                  <a:gd name="T50" fmla="*/ 60 w 1392"/>
                  <a:gd name="T51" fmla="*/ 150 h 1241"/>
                  <a:gd name="T52" fmla="*/ 16 w 1392"/>
                  <a:gd name="T53" fmla="*/ 237 h 1241"/>
                  <a:gd name="T54" fmla="*/ 5 w 1392"/>
                  <a:gd name="T55" fmla="*/ 286 h 1241"/>
                  <a:gd name="T56" fmla="*/ 0 w 1392"/>
                  <a:gd name="T57" fmla="*/ 364 h 1241"/>
                  <a:gd name="T58" fmla="*/ 14 w 1392"/>
                  <a:gd name="T59" fmla="*/ 449 h 1241"/>
                  <a:gd name="T60" fmla="*/ 54 w 1392"/>
                  <a:gd name="T61" fmla="*/ 573 h 1241"/>
                  <a:gd name="T62" fmla="*/ 83 w 1392"/>
                  <a:gd name="T63" fmla="*/ 635 h 1241"/>
                  <a:gd name="T64" fmla="*/ 156 w 1392"/>
                  <a:gd name="T65" fmla="*/ 755 h 1241"/>
                  <a:gd name="T66" fmla="*/ 200 w 1392"/>
                  <a:gd name="T67" fmla="*/ 812 h 1241"/>
                  <a:gd name="T68" fmla="*/ 249 w 1392"/>
                  <a:gd name="T69" fmla="*/ 866 h 1241"/>
                  <a:gd name="T70" fmla="*/ 330 w 1392"/>
                  <a:gd name="T71" fmla="*/ 946 h 1241"/>
                  <a:gd name="T72" fmla="*/ 424 w 1392"/>
                  <a:gd name="T73" fmla="*/ 1023 h 1241"/>
                  <a:gd name="T74" fmla="*/ 489 w 1392"/>
                  <a:gd name="T75" fmla="*/ 1068 h 1241"/>
                  <a:gd name="T76" fmla="*/ 622 w 1392"/>
                  <a:gd name="T77" fmla="*/ 1144 h 1241"/>
                  <a:gd name="T78" fmla="*/ 690 w 1392"/>
                  <a:gd name="T79" fmla="*/ 1174 h 1241"/>
                  <a:gd name="T80" fmla="*/ 756 w 1392"/>
                  <a:gd name="T81" fmla="*/ 1197 h 1241"/>
                  <a:gd name="T82" fmla="*/ 856 w 1392"/>
                  <a:gd name="T83" fmla="*/ 1224 h 1241"/>
                  <a:gd name="T84" fmla="*/ 958 w 1392"/>
                  <a:gd name="T85" fmla="*/ 1240 h 1241"/>
                  <a:gd name="T86" fmla="*/ 1021 w 1392"/>
                  <a:gd name="T87" fmla="*/ 1241 h 1241"/>
                  <a:gd name="T88" fmla="*/ 1051 w 1392"/>
                  <a:gd name="T89" fmla="*/ 1240 h 1241"/>
                  <a:gd name="T90" fmla="*/ 1107 w 1392"/>
                  <a:gd name="T91" fmla="*/ 1233 h 1241"/>
                  <a:gd name="T92" fmla="*/ 1160 w 1392"/>
                  <a:gd name="T93" fmla="*/ 1219 h 1241"/>
                  <a:gd name="T94" fmla="*/ 1207 w 1392"/>
                  <a:gd name="T95" fmla="*/ 1201 h 1241"/>
                  <a:gd name="T96" fmla="*/ 1239 w 1392"/>
                  <a:gd name="T97" fmla="*/ 1183 h 1241"/>
                  <a:gd name="T98" fmla="*/ 1250 w 1392"/>
                  <a:gd name="T99" fmla="*/ 1177 h 1241"/>
                  <a:gd name="T100" fmla="*/ 1264 w 1392"/>
                  <a:gd name="T101" fmla="*/ 1166 h 1241"/>
                  <a:gd name="T102" fmla="*/ 1288 w 1392"/>
                  <a:gd name="T103" fmla="*/ 1146 h 1241"/>
                  <a:gd name="T104" fmla="*/ 1312 w 1392"/>
                  <a:gd name="T105" fmla="*/ 1120 h 1241"/>
                  <a:gd name="T106" fmla="*/ 1320 w 1392"/>
                  <a:gd name="T107" fmla="*/ 1111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92" h="1241">
                    <a:moveTo>
                      <a:pt x="1336" y="1092"/>
                    </a:moveTo>
                    <a:lnTo>
                      <a:pt x="1348" y="1068"/>
                    </a:lnTo>
                    <a:lnTo>
                      <a:pt x="1359" y="1047"/>
                    </a:lnTo>
                    <a:lnTo>
                      <a:pt x="1369" y="1023"/>
                    </a:lnTo>
                    <a:lnTo>
                      <a:pt x="1378" y="1002"/>
                    </a:lnTo>
                    <a:lnTo>
                      <a:pt x="1380" y="988"/>
                    </a:lnTo>
                    <a:lnTo>
                      <a:pt x="1384" y="976"/>
                    </a:lnTo>
                    <a:lnTo>
                      <a:pt x="1389" y="952"/>
                    </a:lnTo>
                    <a:lnTo>
                      <a:pt x="1391" y="926"/>
                    </a:lnTo>
                    <a:lnTo>
                      <a:pt x="1392" y="902"/>
                    </a:lnTo>
                    <a:lnTo>
                      <a:pt x="1391" y="887"/>
                    </a:lnTo>
                    <a:lnTo>
                      <a:pt x="1391" y="874"/>
                    </a:lnTo>
                    <a:lnTo>
                      <a:pt x="1389" y="847"/>
                    </a:lnTo>
                    <a:lnTo>
                      <a:pt x="1384" y="819"/>
                    </a:lnTo>
                    <a:lnTo>
                      <a:pt x="1379" y="791"/>
                    </a:lnTo>
                    <a:lnTo>
                      <a:pt x="1374" y="775"/>
                    </a:lnTo>
                    <a:lnTo>
                      <a:pt x="1370" y="761"/>
                    </a:lnTo>
                    <a:lnTo>
                      <a:pt x="1362" y="731"/>
                    </a:lnTo>
                    <a:lnTo>
                      <a:pt x="1351" y="700"/>
                    </a:lnTo>
                    <a:lnTo>
                      <a:pt x="1339" y="669"/>
                    </a:lnTo>
                    <a:lnTo>
                      <a:pt x="1308" y="605"/>
                    </a:lnTo>
                    <a:lnTo>
                      <a:pt x="1274" y="544"/>
                    </a:lnTo>
                    <a:lnTo>
                      <a:pt x="1235" y="484"/>
                    </a:lnTo>
                    <a:lnTo>
                      <a:pt x="1191" y="427"/>
                    </a:lnTo>
                    <a:lnTo>
                      <a:pt x="1143" y="370"/>
                    </a:lnTo>
                    <a:lnTo>
                      <a:pt x="1089" y="318"/>
                    </a:lnTo>
                    <a:lnTo>
                      <a:pt x="1031" y="265"/>
                    </a:lnTo>
                    <a:lnTo>
                      <a:pt x="968" y="217"/>
                    </a:lnTo>
                    <a:lnTo>
                      <a:pt x="899" y="170"/>
                    </a:lnTo>
                    <a:lnTo>
                      <a:pt x="834" y="130"/>
                    </a:lnTo>
                    <a:lnTo>
                      <a:pt x="768" y="95"/>
                    </a:lnTo>
                    <a:lnTo>
                      <a:pt x="702" y="66"/>
                    </a:lnTo>
                    <a:lnTo>
                      <a:pt x="634" y="41"/>
                    </a:lnTo>
                    <a:lnTo>
                      <a:pt x="568" y="23"/>
                    </a:lnTo>
                    <a:lnTo>
                      <a:pt x="503" y="10"/>
                    </a:lnTo>
                    <a:lnTo>
                      <a:pt x="437" y="4"/>
                    </a:lnTo>
                    <a:lnTo>
                      <a:pt x="403" y="0"/>
                    </a:lnTo>
                    <a:lnTo>
                      <a:pt x="371" y="0"/>
                    </a:lnTo>
                    <a:lnTo>
                      <a:pt x="341" y="0"/>
                    </a:lnTo>
                    <a:lnTo>
                      <a:pt x="313" y="4"/>
                    </a:lnTo>
                    <a:lnTo>
                      <a:pt x="284" y="7"/>
                    </a:lnTo>
                    <a:lnTo>
                      <a:pt x="257" y="13"/>
                    </a:lnTo>
                    <a:lnTo>
                      <a:pt x="231" y="19"/>
                    </a:lnTo>
                    <a:lnTo>
                      <a:pt x="208" y="29"/>
                    </a:lnTo>
                    <a:lnTo>
                      <a:pt x="184" y="38"/>
                    </a:lnTo>
                    <a:lnTo>
                      <a:pt x="162" y="50"/>
                    </a:lnTo>
                    <a:lnTo>
                      <a:pt x="141" y="62"/>
                    </a:lnTo>
                    <a:lnTo>
                      <a:pt x="123" y="77"/>
                    </a:lnTo>
                    <a:lnTo>
                      <a:pt x="105" y="91"/>
                    </a:lnTo>
                    <a:lnTo>
                      <a:pt x="89" y="110"/>
                    </a:lnTo>
                    <a:lnTo>
                      <a:pt x="73" y="128"/>
                    </a:lnTo>
                    <a:lnTo>
                      <a:pt x="60" y="150"/>
                    </a:lnTo>
                    <a:lnTo>
                      <a:pt x="34" y="192"/>
                    </a:lnTo>
                    <a:lnTo>
                      <a:pt x="16" y="237"/>
                    </a:lnTo>
                    <a:lnTo>
                      <a:pt x="9" y="260"/>
                    </a:lnTo>
                    <a:lnTo>
                      <a:pt x="5" y="286"/>
                    </a:lnTo>
                    <a:lnTo>
                      <a:pt x="2" y="338"/>
                    </a:lnTo>
                    <a:lnTo>
                      <a:pt x="0" y="364"/>
                    </a:lnTo>
                    <a:lnTo>
                      <a:pt x="3" y="392"/>
                    </a:lnTo>
                    <a:lnTo>
                      <a:pt x="14" y="449"/>
                    </a:lnTo>
                    <a:lnTo>
                      <a:pt x="30" y="509"/>
                    </a:lnTo>
                    <a:lnTo>
                      <a:pt x="54" y="573"/>
                    </a:lnTo>
                    <a:lnTo>
                      <a:pt x="67" y="604"/>
                    </a:lnTo>
                    <a:lnTo>
                      <a:pt x="83" y="635"/>
                    </a:lnTo>
                    <a:lnTo>
                      <a:pt x="117" y="696"/>
                    </a:lnTo>
                    <a:lnTo>
                      <a:pt x="156" y="755"/>
                    </a:lnTo>
                    <a:lnTo>
                      <a:pt x="177" y="783"/>
                    </a:lnTo>
                    <a:lnTo>
                      <a:pt x="200" y="812"/>
                    </a:lnTo>
                    <a:lnTo>
                      <a:pt x="223" y="838"/>
                    </a:lnTo>
                    <a:lnTo>
                      <a:pt x="249" y="866"/>
                    </a:lnTo>
                    <a:lnTo>
                      <a:pt x="302" y="920"/>
                    </a:lnTo>
                    <a:lnTo>
                      <a:pt x="330" y="946"/>
                    </a:lnTo>
                    <a:lnTo>
                      <a:pt x="360" y="972"/>
                    </a:lnTo>
                    <a:lnTo>
                      <a:pt x="424" y="1023"/>
                    </a:lnTo>
                    <a:lnTo>
                      <a:pt x="455" y="1047"/>
                    </a:lnTo>
                    <a:lnTo>
                      <a:pt x="489" y="1068"/>
                    </a:lnTo>
                    <a:lnTo>
                      <a:pt x="556" y="1110"/>
                    </a:lnTo>
                    <a:lnTo>
                      <a:pt x="622" y="1144"/>
                    </a:lnTo>
                    <a:lnTo>
                      <a:pt x="656" y="1160"/>
                    </a:lnTo>
                    <a:lnTo>
                      <a:pt x="690" y="1174"/>
                    </a:lnTo>
                    <a:lnTo>
                      <a:pt x="722" y="1187"/>
                    </a:lnTo>
                    <a:lnTo>
                      <a:pt x="756" y="1197"/>
                    </a:lnTo>
                    <a:lnTo>
                      <a:pt x="824" y="1217"/>
                    </a:lnTo>
                    <a:lnTo>
                      <a:pt x="856" y="1224"/>
                    </a:lnTo>
                    <a:lnTo>
                      <a:pt x="890" y="1230"/>
                    </a:lnTo>
                    <a:lnTo>
                      <a:pt x="958" y="1240"/>
                    </a:lnTo>
                    <a:lnTo>
                      <a:pt x="989" y="1241"/>
                    </a:lnTo>
                    <a:lnTo>
                      <a:pt x="1021" y="1241"/>
                    </a:lnTo>
                    <a:lnTo>
                      <a:pt x="1036" y="1240"/>
                    </a:lnTo>
                    <a:lnTo>
                      <a:pt x="1051" y="1240"/>
                    </a:lnTo>
                    <a:lnTo>
                      <a:pt x="1081" y="1238"/>
                    </a:lnTo>
                    <a:lnTo>
                      <a:pt x="1107" y="1233"/>
                    </a:lnTo>
                    <a:lnTo>
                      <a:pt x="1134" y="1227"/>
                    </a:lnTo>
                    <a:lnTo>
                      <a:pt x="1160" y="1219"/>
                    </a:lnTo>
                    <a:lnTo>
                      <a:pt x="1185" y="1212"/>
                    </a:lnTo>
                    <a:lnTo>
                      <a:pt x="1207" y="1201"/>
                    </a:lnTo>
                    <a:lnTo>
                      <a:pt x="1229" y="1190"/>
                    </a:lnTo>
                    <a:lnTo>
                      <a:pt x="1239" y="1183"/>
                    </a:lnTo>
                    <a:lnTo>
                      <a:pt x="1244" y="1179"/>
                    </a:lnTo>
                    <a:lnTo>
                      <a:pt x="1250" y="1177"/>
                    </a:lnTo>
                    <a:lnTo>
                      <a:pt x="1260" y="1170"/>
                    </a:lnTo>
                    <a:lnTo>
                      <a:pt x="1264" y="1166"/>
                    </a:lnTo>
                    <a:lnTo>
                      <a:pt x="1270" y="1163"/>
                    </a:lnTo>
                    <a:lnTo>
                      <a:pt x="1288" y="1146"/>
                    </a:lnTo>
                    <a:lnTo>
                      <a:pt x="1305" y="1129"/>
                    </a:lnTo>
                    <a:lnTo>
                      <a:pt x="1312" y="1120"/>
                    </a:lnTo>
                    <a:lnTo>
                      <a:pt x="1316" y="1115"/>
                    </a:lnTo>
                    <a:lnTo>
                      <a:pt x="1320" y="1111"/>
                    </a:lnTo>
                    <a:lnTo>
                      <a:pt x="1336" y="1092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7" name="Freeform 114">
                <a:extLst>
                  <a:ext uri="{FF2B5EF4-FFF2-40B4-BE49-F238E27FC236}">
                    <a16:creationId xmlns:a16="http://schemas.microsoft.com/office/drawing/2014/main" id="{D1490B42-A7AC-8895-CC9F-F5FB8F18D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789" y="3108326"/>
                <a:ext cx="504825" cy="347663"/>
              </a:xfrm>
              <a:custGeom>
                <a:avLst/>
                <a:gdLst>
                  <a:gd name="T0" fmla="*/ 887 w 1592"/>
                  <a:gd name="T1" fmla="*/ 54 h 1097"/>
                  <a:gd name="T2" fmla="*/ 731 w 1592"/>
                  <a:gd name="T3" fmla="*/ 16 h 1097"/>
                  <a:gd name="T4" fmla="*/ 581 w 1592"/>
                  <a:gd name="T5" fmla="*/ 0 h 1097"/>
                  <a:gd name="T6" fmla="*/ 438 w 1592"/>
                  <a:gd name="T7" fmla="*/ 6 h 1097"/>
                  <a:gd name="T8" fmla="*/ 334 w 1592"/>
                  <a:gd name="T9" fmla="*/ 24 h 1097"/>
                  <a:gd name="T10" fmla="*/ 271 w 1592"/>
                  <a:gd name="T11" fmla="*/ 41 h 1097"/>
                  <a:gd name="T12" fmla="*/ 190 w 1592"/>
                  <a:gd name="T13" fmla="*/ 76 h 1097"/>
                  <a:gd name="T14" fmla="*/ 143 w 1592"/>
                  <a:gd name="T15" fmla="*/ 105 h 1097"/>
                  <a:gd name="T16" fmla="*/ 102 w 1592"/>
                  <a:gd name="T17" fmla="*/ 136 h 1097"/>
                  <a:gd name="T18" fmla="*/ 69 w 1592"/>
                  <a:gd name="T19" fmla="*/ 175 h 1097"/>
                  <a:gd name="T20" fmla="*/ 41 w 1592"/>
                  <a:gd name="T21" fmla="*/ 217 h 1097"/>
                  <a:gd name="T22" fmla="*/ 6 w 1592"/>
                  <a:gd name="T23" fmla="*/ 312 h 1097"/>
                  <a:gd name="T24" fmla="*/ 1 w 1592"/>
                  <a:gd name="T25" fmla="*/ 411 h 1097"/>
                  <a:gd name="T26" fmla="*/ 11 w 1592"/>
                  <a:gd name="T27" fmla="*/ 464 h 1097"/>
                  <a:gd name="T28" fmla="*/ 52 w 1592"/>
                  <a:gd name="T29" fmla="*/ 570 h 1097"/>
                  <a:gd name="T30" fmla="*/ 103 w 1592"/>
                  <a:gd name="T31" fmla="*/ 650 h 1097"/>
                  <a:gd name="T32" fmla="*/ 148 w 1592"/>
                  <a:gd name="T33" fmla="*/ 705 h 1097"/>
                  <a:gd name="T34" fmla="*/ 197 w 1592"/>
                  <a:gd name="T35" fmla="*/ 756 h 1097"/>
                  <a:gd name="T36" fmla="*/ 278 w 1592"/>
                  <a:gd name="T37" fmla="*/ 828 h 1097"/>
                  <a:gd name="T38" fmla="*/ 339 w 1592"/>
                  <a:gd name="T39" fmla="*/ 873 h 1097"/>
                  <a:gd name="T40" fmla="*/ 403 w 1592"/>
                  <a:gd name="T41" fmla="*/ 912 h 1097"/>
                  <a:gd name="T42" fmla="*/ 507 w 1592"/>
                  <a:gd name="T43" fmla="*/ 966 h 1097"/>
                  <a:gd name="T44" fmla="*/ 624 w 1592"/>
                  <a:gd name="T45" fmla="*/ 1016 h 1097"/>
                  <a:gd name="T46" fmla="*/ 703 w 1592"/>
                  <a:gd name="T47" fmla="*/ 1042 h 1097"/>
                  <a:gd name="T48" fmla="*/ 819 w 1592"/>
                  <a:gd name="T49" fmla="*/ 1071 h 1097"/>
                  <a:gd name="T50" fmla="*/ 876 w 1592"/>
                  <a:gd name="T51" fmla="*/ 1081 h 1097"/>
                  <a:gd name="T52" fmla="*/ 934 w 1592"/>
                  <a:gd name="T53" fmla="*/ 1090 h 1097"/>
                  <a:gd name="T54" fmla="*/ 1008 w 1592"/>
                  <a:gd name="T55" fmla="*/ 1095 h 1097"/>
                  <a:gd name="T56" fmla="*/ 1081 w 1592"/>
                  <a:gd name="T57" fmla="*/ 1097 h 1097"/>
                  <a:gd name="T58" fmla="*/ 1153 w 1592"/>
                  <a:gd name="T59" fmla="*/ 1092 h 1097"/>
                  <a:gd name="T60" fmla="*/ 1225 w 1592"/>
                  <a:gd name="T61" fmla="*/ 1082 h 1097"/>
                  <a:gd name="T62" fmla="*/ 1258 w 1592"/>
                  <a:gd name="T63" fmla="*/ 1073 h 1097"/>
                  <a:gd name="T64" fmla="*/ 1291 w 1592"/>
                  <a:gd name="T65" fmla="*/ 1065 h 1097"/>
                  <a:gd name="T66" fmla="*/ 1321 w 1592"/>
                  <a:gd name="T67" fmla="*/ 1054 h 1097"/>
                  <a:gd name="T68" fmla="*/ 1377 w 1592"/>
                  <a:gd name="T69" fmla="*/ 1032 h 1097"/>
                  <a:gd name="T70" fmla="*/ 1427 w 1592"/>
                  <a:gd name="T71" fmla="*/ 1005 h 1097"/>
                  <a:gd name="T72" fmla="*/ 1450 w 1592"/>
                  <a:gd name="T73" fmla="*/ 992 h 1097"/>
                  <a:gd name="T74" fmla="*/ 1490 w 1592"/>
                  <a:gd name="T75" fmla="*/ 958 h 1097"/>
                  <a:gd name="T76" fmla="*/ 1524 w 1592"/>
                  <a:gd name="T77" fmla="*/ 920 h 1097"/>
                  <a:gd name="T78" fmla="*/ 1530 w 1592"/>
                  <a:gd name="T79" fmla="*/ 909 h 1097"/>
                  <a:gd name="T80" fmla="*/ 1540 w 1592"/>
                  <a:gd name="T81" fmla="*/ 893 h 1097"/>
                  <a:gd name="T82" fmla="*/ 1551 w 1592"/>
                  <a:gd name="T83" fmla="*/ 879 h 1097"/>
                  <a:gd name="T84" fmla="*/ 1558 w 1592"/>
                  <a:gd name="T85" fmla="*/ 860 h 1097"/>
                  <a:gd name="T86" fmla="*/ 1573 w 1592"/>
                  <a:gd name="T87" fmla="*/ 834 h 1097"/>
                  <a:gd name="T88" fmla="*/ 1586 w 1592"/>
                  <a:gd name="T89" fmla="*/ 784 h 1097"/>
                  <a:gd name="T90" fmla="*/ 1586 w 1592"/>
                  <a:gd name="T91" fmla="*/ 773 h 1097"/>
                  <a:gd name="T92" fmla="*/ 1590 w 1592"/>
                  <a:gd name="T93" fmla="*/ 758 h 1097"/>
                  <a:gd name="T94" fmla="*/ 1591 w 1592"/>
                  <a:gd name="T95" fmla="*/ 707 h 1097"/>
                  <a:gd name="T96" fmla="*/ 1588 w 1592"/>
                  <a:gd name="T97" fmla="*/ 669 h 1097"/>
                  <a:gd name="T98" fmla="*/ 1582 w 1592"/>
                  <a:gd name="T99" fmla="*/ 633 h 1097"/>
                  <a:gd name="T100" fmla="*/ 1563 w 1592"/>
                  <a:gd name="T101" fmla="*/ 579 h 1097"/>
                  <a:gd name="T102" fmla="*/ 1545 w 1592"/>
                  <a:gd name="T103" fmla="*/ 539 h 1097"/>
                  <a:gd name="T104" fmla="*/ 1523 w 1592"/>
                  <a:gd name="T105" fmla="*/ 500 h 1097"/>
                  <a:gd name="T106" fmla="*/ 1487 w 1592"/>
                  <a:gd name="T107" fmla="*/ 447 h 1097"/>
                  <a:gd name="T108" fmla="*/ 1418 w 1592"/>
                  <a:gd name="T109" fmla="*/ 365 h 1097"/>
                  <a:gd name="T110" fmla="*/ 1311 w 1592"/>
                  <a:gd name="T111" fmla="*/ 268 h 1097"/>
                  <a:gd name="T112" fmla="*/ 1252 w 1592"/>
                  <a:gd name="T113" fmla="*/ 224 h 1097"/>
                  <a:gd name="T114" fmla="*/ 1186 w 1592"/>
                  <a:gd name="T115" fmla="*/ 183 h 1097"/>
                  <a:gd name="T116" fmla="*/ 1118 w 1592"/>
                  <a:gd name="T117" fmla="*/ 146 h 1097"/>
                  <a:gd name="T118" fmla="*/ 1045 w 1592"/>
                  <a:gd name="T119" fmla="*/ 112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92" h="1097">
                    <a:moveTo>
                      <a:pt x="967" y="82"/>
                    </a:moveTo>
                    <a:lnTo>
                      <a:pt x="887" y="54"/>
                    </a:lnTo>
                    <a:lnTo>
                      <a:pt x="809" y="32"/>
                    </a:lnTo>
                    <a:lnTo>
                      <a:pt x="731" y="16"/>
                    </a:lnTo>
                    <a:lnTo>
                      <a:pt x="657" y="6"/>
                    </a:lnTo>
                    <a:lnTo>
                      <a:pt x="581" y="0"/>
                    </a:lnTo>
                    <a:lnTo>
                      <a:pt x="510" y="0"/>
                    </a:lnTo>
                    <a:lnTo>
                      <a:pt x="438" y="6"/>
                    </a:lnTo>
                    <a:lnTo>
                      <a:pt x="370" y="18"/>
                    </a:lnTo>
                    <a:lnTo>
                      <a:pt x="334" y="24"/>
                    </a:lnTo>
                    <a:lnTo>
                      <a:pt x="303" y="33"/>
                    </a:lnTo>
                    <a:lnTo>
                      <a:pt x="271" y="41"/>
                    </a:lnTo>
                    <a:lnTo>
                      <a:pt x="243" y="52"/>
                    </a:lnTo>
                    <a:lnTo>
                      <a:pt x="190" y="76"/>
                    </a:lnTo>
                    <a:lnTo>
                      <a:pt x="165" y="89"/>
                    </a:lnTo>
                    <a:lnTo>
                      <a:pt x="143" y="105"/>
                    </a:lnTo>
                    <a:lnTo>
                      <a:pt x="122" y="119"/>
                    </a:lnTo>
                    <a:lnTo>
                      <a:pt x="102" y="136"/>
                    </a:lnTo>
                    <a:lnTo>
                      <a:pt x="84" y="155"/>
                    </a:lnTo>
                    <a:lnTo>
                      <a:pt x="69" y="175"/>
                    </a:lnTo>
                    <a:lnTo>
                      <a:pt x="53" y="195"/>
                    </a:lnTo>
                    <a:lnTo>
                      <a:pt x="41" y="217"/>
                    </a:lnTo>
                    <a:lnTo>
                      <a:pt x="22" y="264"/>
                    </a:lnTo>
                    <a:lnTo>
                      <a:pt x="6" y="312"/>
                    </a:lnTo>
                    <a:lnTo>
                      <a:pt x="0" y="361"/>
                    </a:lnTo>
                    <a:lnTo>
                      <a:pt x="1" y="411"/>
                    </a:lnTo>
                    <a:lnTo>
                      <a:pt x="5" y="437"/>
                    </a:lnTo>
                    <a:lnTo>
                      <a:pt x="11" y="464"/>
                    </a:lnTo>
                    <a:lnTo>
                      <a:pt x="27" y="516"/>
                    </a:lnTo>
                    <a:lnTo>
                      <a:pt x="52" y="570"/>
                    </a:lnTo>
                    <a:lnTo>
                      <a:pt x="85" y="623"/>
                    </a:lnTo>
                    <a:lnTo>
                      <a:pt x="103" y="650"/>
                    </a:lnTo>
                    <a:lnTo>
                      <a:pt x="126" y="679"/>
                    </a:lnTo>
                    <a:lnTo>
                      <a:pt x="148" y="705"/>
                    </a:lnTo>
                    <a:lnTo>
                      <a:pt x="173" y="731"/>
                    </a:lnTo>
                    <a:lnTo>
                      <a:pt x="197" y="756"/>
                    </a:lnTo>
                    <a:lnTo>
                      <a:pt x="224" y="781"/>
                    </a:lnTo>
                    <a:lnTo>
                      <a:pt x="278" y="828"/>
                    </a:lnTo>
                    <a:lnTo>
                      <a:pt x="308" y="849"/>
                    </a:lnTo>
                    <a:lnTo>
                      <a:pt x="339" y="873"/>
                    </a:lnTo>
                    <a:lnTo>
                      <a:pt x="370" y="892"/>
                    </a:lnTo>
                    <a:lnTo>
                      <a:pt x="403" y="912"/>
                    </a:lnTo>
                    <a:lnTo>
                      <a:pt x="472" y="949"/>
                    </a:lnTo>
                    <a:lnTo>
                      <a:pt x="507" y="966"/>
                    </a:lnTo>
                    <a:lnTo>
                      <a:pt x="545" y="983"/>
                    </a:lnTo>
                    <a:lnTo>
                      <a:pt x="624" y="1016"/>
                    </a:lnTo>
                    <a:lnTo>
                      <a:pt x="663" y="1030"/>
                    </a:lnTo>
                    <a:lnTo>
                      <a:pt x="703" y="1042"/>
                    </a:lnTo>
                    <a:lnTo>
                      <a:pt x="781" y="1064"/>
                    </a:lnTo>
                    <a:lnTo>
                      <a:pt x="819" y="1071"/>
                    </a:lnTo>
                    <a:lnTo>
                      <a:pt x="858" y="1078"/>
                    </a:lnTo>
                    <a:lnTo>
                      <a:pt x="876" y="1081"/>
                    </a:lnTo>
                    <a:lnTo>
                      <a:pt x="895" y="1084"/>
                    </a:lnTo>
                    <a:lnTo>
                      <a:pt x="934" y="1090"/>
                    </a:lnTo>
                    <a:lnTo>
                      <a:pt x="971" y="1093"/>
                    </a:lnTo>
                    <a:lnTo>
                      <a:pt x="1008" y="1095"/>
                    </a:lnTo>
                    <a:lnTo>
                      <a:pt x="1045" y="1097"/>
                    </a:lnTo>
                    <a:lnTo>
                      <a:pt x="1081" y="1097"/>
                    </a:lnTo>
                    <a:lnTo>
                      <a:pt x="1117" y="1094"/>
                    </a:lnTo>
                    <a:lnTo>
                      <a:pt x="1153" y="1092"/>
                    </a:lnTo>
                    <a:lnTo>
                      <a:pt x="1189" y="1087"/>
                    </a:lnTo>
                    <a:lnTo>
                      <a:pt x="1225" y="1082"/>
                    </a:lnTo>
                    <a:lnTo>
                      <a:pt x="1241" y="1077"/>
                    </a:lnTo>
                    <a:lnTo>
                      <a:pt x="1258" y="1073"/>
                    </a:lnTo>
                    <a:lnTo>
                      <a:pt x="1274" y="1069"/>
                    </a:lnTo>
                    <a:lnTo>
                      <a:pt x="1291" y="1065"/>
                    </a:lnTo>
                    <a:lnTo>
                      <a:pt x="1305" y="1059"/>
                    </a:lnTo>
                    <a:lnTo>
                      <a:pt x="1321" y="1054"/>
                    </a:lnTo>
                    <a:lnTo>
                      <a:pt x="1350" y="1044"/>
                    </a:lnTo>
                    <a:lnTo>
                      <a:pt x="1377" y="1032"/>
                    </a:lnTo>
                    <a:lnTo>
                      <a:pt x="1403" y="1020"/>
                    </a:lnTo>
                    <a:lnTo>
                      <a:pt x="1427" y="1005"/>
                    </a:lnTo>
                    <a:lnTo>
                      <a:pt x="1438" y="998"/>
                    </a:lnTo>
                    <a:lnTo>
                      <a:pt x="1450" y="992"/>
                    </a:lnTo>
                    <a:lnTo>
                      <a:pt x="1471" y="975"/>
                    </a:lnTo>
                    <a:lnTo>
                      <a:pt x="1490" y="958"/>
                    </a:lnTo>
                    <a:lnTo>
                      <a:pt x="1507" y="938"/>
                    </a:lnTo>
                    <a:lnTo>
                      <a:pt x="1524" y="920"/>
                    </a:lnTo>
                    <a:lnTo>
                      <a:pt x="1527" y="914"/>
                    </a:lnTo>
                    <a:lnTo>
                      <a:pt x="1530" y="909"/>
                    </a:lnTo>
                    <a:lnTo>
                      <a:pt x="1538" y="899"/>
                    </a:lnTo>
                    <a:lnTo>
                      <a:pt x="1540" y="893"/>
                    </a:lnTo>
                    <a:lnTo>
                      <a:pt x="1544" y="888"/>
                    </a:lnTo>
                    <a:lnTo>
                      <a:pt x="1551" y="879"/>
                    </a:lnTo>
                    <a:lnTo>
                      <a:pt x="1556" y="867"/>
                    </a:lnTo>
                    <a:lnTo>
                      <a:pt x="1558" y="860"/>
                    </a:lnTo>
                    <a:lnTo>
                      <a:pt x="1562" y="856"/>
                    </a:lnTo>
                    <a:lnTo>
                      <a:pt x="1573" y="834"/>
                    </a:lnTo>
                    <a:lnTo>
                      <a:pt x="1580" y="808"/>
                    </a:lnTo>
                    <a:lnTo>
                      <a:pt x="1586" y="784"/>
                    </a:lnTo>
                    <a:lnTo>
                      <a:pt x="1586" y="776"/>
                    </a:lnTo>
                    <a:lnTo>
                      <a:pt x="1586" y="773"/>
                    </a:lnTo>
                    <a:lnTo>
                      <a:pt x="1588" y="770"/>
                    </a:lnTo>
                    <a:lnTo>
                      <a:pt x="1590" y="758"/>
                    </a:lnTo>
                    <a:lnTo>
                      <a:pt x="1592" y="734"/>
                    </a:lnTo>
                    <a:lnTo>
                      <a:pt x="1591" y="707"/>
                    </a:lnTo>
                    <a:lnTo>
                      <a:pt x="1590" y="683"/>
                    </a:lnTo>
                    <a:lnTo>
                      <a:pt x="1588" y="669"/>
                    </a:lnTo>
                    <a:lnTo>
                      <a:pt x="1586" y="657"/>
                    </a:lnTo>
                    <a:lnTo>
                      <a:pt x="1582" y="633"/>
                    </a:lnTo>
                    <a:lnTo>
                      <a:pt x="1573" y="606"/>
                    </a:lnTo>
                    <a:lnTo>
                      <a:pt x="1563" y="579"/>
                    </a:lnTo>
                    <a:lnTo>
                      <a:pt x="1552" y="553"/>
                    </a:lnTo>
                    <a:lnTo>
                      <a:pt x="1545" y="539"/>
                    </a:lnTo>
                    <a:lnTo>
                      <a:pt x="1539" y="527"/>
                    </a:lnTo>
                    <a:lnTo>
                      <a:pt x="1523" y="500"/>
                    </a:lnTo>
                    <a:lnTo>
                      <a:pt x="1506" y="473"/>
                    </a:lnTo>
                    <a:lnTo>
                      <a:pt x="1487" y="447"/>
                    </a:lnTo>
                    <a:lnTo>
                      <a:pt x="1466" y="420"/>
                    </a:lnTo>
                    <a:lnTo>
                      <a:pt x="1418" y="365"/>
                    </a:lnTo>
                    <a:lnTo>
                      <a:pt x="1367" y="315"/>
                    </a:lnTo>
                    <a:lnTo>
                      <a:pt x="1311" y="268"/>
                    </a:lnTo>
                    <a:lnTo>
                      <a:pt x="1281" y="245"/>
                    </a:lnTo>
                    <a:lnTo>
                      <a:pt x="1252" y="224"/>
                    </a:lnTo>
                    <a:lnTo>
                      <a:pt x="1219" y="202"/>
                    </a:lnTo>
                    <a:lnTo>
                      <a:pt x="1186" y="183"/>
                    </a:lnTo>
                    <a:lnTo>
                      <a:pt x="1152" y="163"/>
                    </a:lnTo>
                    <a:lnTo>
                      <a:pt x="1118" y="146"/>
                    </a:lnTo>
                    <a:lnTo>
                      <a:pt x="1081" y="128"/>
                    </a:lnTo>
                    <a:lnTo>
                      <a:pt x="1045" y="112"/>
                    </a:lnTo>
                    <a:lnTo>
                      <a:pt x="967" y="82"/>
                    </a:lnTo>
                    <a:close/>
                  </a:path>
                </a:pathLst>
              </a:custGeom>
              <a:solidFill>
                <a:srgbClr val="00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8" name="Freeform 115">
                <a:extLst>
                  <a:ext uri="{FF2B5EF4-FFF2-40B4-BE49-F238E27FC236}">
                    <a16:creationId xmlns:a16="http://schemas.microsoft.com/office/drawing/2014/main" id="{2DDB90D2-0606-B23C-B5EC-F8AA2338F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7300" y="3168651"/>
                <a:ext cx="809625" cy="158750"/>
              </a:xfrm>
              <a:custGeom>
                <a:avLst/>
                <a:gdLst>
                  <a:gd name="T0" fmla="*/ 1574 w 2549"/>
                  <a:gd name="T1" fmla="*/ 94 h 501"/>
                  <a:gd name="T2" fmla="*/ 1449 w 2549"/>
                  <a:gd name="T3" fmla="*/ 68 h 501"/>
                  <a:gd name="T4" fmla="*/ 1201 w 2549"/>
                  <a:gd name="T5" fmla="*/ 21 h 501"/>
                  <a:gd name="T6" fmla="*/ 1060 w 2549"/>
                  <a:gd name="T7" fmla="*/ 4 h 501"/>
                  <a:gd name="T8" fmla="*/ 929 w 2549"/>
                  <a:gd name="T9" fmla="*/ 6 h 501"/>
                  <a:gd name="T10" fmla="*/ 820 w 2549"/>
                  <a:gd name="T11" fmla="*/ 27 h 501"/>
                  <a:gd name="T12" fmla="*/ 697 w 2549"/>
                  <a:gd name="T13" fmla="*/ 61 h 501"/>
                  <a:gd name="T14" fmla="*/ 533 w 2549"/>
                  <a:gd name="T15" fmla="*/ 107 h 501"/>
                  <a:gd name="T16" fmla="*/ 439 w 2549"/>
                  <a:gd name="T17" fmla="*/ 128 h 501"/>
                  <a:gd name="T18" fmla="*/ 308 w 2549"/>
                  <a:gd name="T19" fmla="*/ 158 h 501"/>
                  <a:gd name="T20" fmla="*/ 198 w 2549"/>
                  <a:gd name="T21" fmla="*/ 185 h 501"/>
                  <a:gd name="T22" fmla="*/ 137 w 2549"/>
                  <a:gd name="T23" fmla="*/ 207 h 501"/>
                  <a:gd name="T24" fmla="*/ 62 w 2549"/>
                  <a:gd name="T25" fmla="*/ 253 h 501"/>
                  <a:gd name="T26" fmla="*/ 32 w 2549"/>
                  <a:gd name="T27" fmla="*/ 286 h 501"/>
                  <a:gd name="T28" fmla="*/ 12 w 2549"/>
                  <a:gd name="T29" fmla="*/ 321 h 501"/>
                  <a:gd name="T30" fmla="*/ 2 w 2549"/>
                  <a:gd name="T31" fmla="*/ 352 h 501"/>
                  <a:gd name="T32" fmla="*/ 0 w 2549"/>
                  <a:gd name="T33" fmla="*/ 378 h 501"/>
                  <a:gd name="T34" fmla="*/ 6 w 2549"/>
                  <a:gd name="T35" fmla="*/ 401 h 501"/>
                  <a:gd name="T36" fmla="*/ 18 w 2549"/>
                  <a:gd name="T37" fmla="*/ 423 h 501"/>
                  <a:gd name="T38" fmla="*/ 43 w 2549"/>
                  <a:gd name="T39" fmla="*/ 442 h 501"/>
                  <a:gd name="T40" fmla="*/ 77 w 2549"/>
                  <a:gd name="T41" fmla="*/ 459 h 501"/>
                  <a:gd name="T42" fmla="*/ 99 w 2549"/>
                  <a:gd name="T43" fmla="*/ 467 h 501"/>
                  <a:gd name="T44" fmla="*/ 123 w 2549"/>
                  <a:gd name="T45" fmla="*/ 473 h 501"/>
                  <a:gd name="T46" fmla="*/ 178 w 2549"/>
                  <a:gd name="T47" fmla="*/ 487 h 501"/>
                  <a:gd name="T48" fmla="*/ 235 w 2549"/>
                  <a:gd name="T49" fmla="*/ 494 h 501"/>
                  <a:gd name="T50" fmla="*/ 293 w 2549"/>
                  <a:gd name="T51" fmla="*/ 489 h 501"/>
                  <a:gd name="T52" fmla="*/ 321 w 2549"/>
                  <a:gd name="T53" fmla="*/ 485 h 501"/>
                  <a:gd name="T54" fmla="*/ 369 w 2549"/>
                  <a:gd name="T55" fmla="*/ 476 h 501"/>
                  <a:gd name="T56" fmla="*/ 457 w 2549"/>
                  <a:gd name="T57" fmla="*/ 445 h 501"/>
                  <a:gd name="T58" fmla="*/ 511 w 2549"/>
                  <a:gd name="T59" fmla="*/ 420 h 501"/>
                  <a:gd name="T60" fmla="*/ 612 w 2549"/>
                  <a:gd name="T61" fmla="*/ 370 h 501"/>
                  <a:gd name="T62" fmla="*/ 693 w 2549"/>
                  <a:gd name="T63" fmla="*/ 335 h 501"/>
                  <a:gd name="T64" fmla="*/ 822 w 2549"/>
                  <a:gd name="T65" fmla="*/ 293 h 501"/>
                  <a:gd name="T66" fmla="*/ 937 w 2549"/>
                  <a:gd name="T67" fmla="*/ 281 h 501"/>
                  <a:gd name="T68" fmla="*/ 1009 w 2549"/>
                  <a:gd name="T69" fmla="*/ 283 h 501"/>
                  <a:gd name="T70" fmla="*/ 1206 w 2549"/>
                  <a:gd name="T71" fmla="*/ 308 h 501"/>
                  <a:gd name="T72" fmla="*/ 1386 w 2549"/>
                  <a:gd name="T73" fmla="*/ 341 h 501"/>
                  <a:gd name="T74" fmla="*/ 1556 w 2549"/>
                  <a:gd name="T75" fmla="*/ 371 h 501"/>
                  <a:gd name="T76" fmla="*/ 1650 w 2549"/>
                  <a:gd name="T77" fmla="*/ 387 h 501"/>
                  <a:gd name="T78" fmla="*/ 1683 w 2549"/>
                  <a:gd name="T79" fmla="*/ 394 h 501"/>
                  <a:gd name="T80" fmla="*/ 1812 w 2549"/>
                  <a:gd name="T81" fmla="*/ 416 h 501"/>
                  <a:gd name="T82" fmla="*/ 2027 w 2549"/>
                  <a:gd name="T83" fmla="*/ 450 h 501"/>
                  <a:gd name="T84" fmla="*/ 2082 w 2549"/>
                  <a:gd name="T85" fmla="*/ 460 h 501"/>
                  <a:gd name="T86" fmla="*/ 2185 w 2549"/>
                  <a:gd name="T87" fmla="*/ 478 h 501"/>
                  <a:gd name="T88" fmla="*/ 2347 w 2549"/>
                  <a:gd name="T89" fmla="*/ 501 h 501"/>
                  <a:gd name="T90" fmla="*/ 2409 w 2549"/>
                  <a:gd name="T91" fmla="*/ 495 h 501"/>
                  <a:gd name="T92" fmla="*/ 2427 w 2549"/>
                  <a:gd name="T93" fmla="*/ 492 h 501"/>
                  <a:gd name="T94" fmla="*/ 2460 w 2549"/>
                  <a:gd name="T95" fmla="*/ 481 h 501"/>
                  <a:gd name="T96" fmla="*/ 2489 w 2549"/>
                  <a:gd name="T97" fmla="*/ 462 h 501"/>
                  <a:gd name="T98" fmla="*/ 2495 w 2549"/>
                  <a:gd name="T99" fmla="*/ 456 h 501"/>
                  <a:gd name="T100" fmla="*/ 2517 w 2549"/>
                  <a:gd name="T101" fmla="*/ 439 h 501"/>
                  <a:gd name="T102" fmla="*/ 2531 w 2549"/>
                  <a:gd name="T103" fmla="*/ 421 h 501"/>
                  <a:gd name="T104" fmla="*/ 2546 w 2549"/>
                  <a:gd name="T105" fmla="*/ 380 h 501"/>
                  <a:gd name="T106" fmla="*/ 2548 w 2549"/>
                  <a:gd name="T107" fmla="*/ 361 h 501"/>
                  <a:gd name="T108" fmla="*/ 2545 w 2549"/>
                  <a:gd name="T109" fmla="*/ 339 h 501"/>
                  <a:gd name="T110" fmla="*/ 2532 w 2549"/>
                  <a:gd name="T111" fmla="*/ 313 h 501"/>
                  <a:gd name="T112" fmla="*/ 2510 w 2549"/>
                  <a:gd name="T113" fmla="*/ 292 h 501"/>
                  <a:gd name="T114" fmla="*/ 2482 w 2549"/>
                  <a:gd name="T115" fmla="*/ 277 h 501"/>
                  <a:gd name="T116" fmla="*/ 2358 w 2549"/>
                  <a:gd name="T117" fmla="*/ 243 h 501"/>
                  <a:gd name="T118" fmla="*/ 2242 w 2549"/>
                  <a:gd name="T119" fmla="*/ 217 h 501"/>
                  <a:gd name="T120" fmla="*/ 2056 w 2549"/>
                  <a:gd name="T121" fmla="*/ 182 h 501"/>
                  <a:gd name="T122" fmla="*/ 1799 w 2549"/>
                  <a:gd name="T123" fmla="*/ 136 h 501"/>
                  <a:gd name="T124" fmla="*/ 1673 w 2549"/>
                  <a:gd name="T125" fmla="*/ 11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49" h="501">
                    <a:moveTo>
                      <a:pt x="1673" y="114"/>
                    </a:moveTo>
                    <a:lnTo>
                      <a:pt x="1574" y="94"/>
                    </a:lnTo>
                    <a:lnTo>
                      <a:pt x="1511" y="79"/>
                    </a:lnTo>
                    <a:lnTo>
                      <a:pt x="1449" y="68"/>
                    </a:lnTo>
                    <a:lnTo>
                      <a:pt x="1336" y="44"/>
                    </a:lnTo>
                    <a:lnTo>
                      <a:pt x="1201" y="21"/>
                    </a:lnTo>
                    <a:lnTo>
                      <a:pt x="1130" y="8"/>
                    </a:lnTo>
                    <a:lnTo>
                      <a:pt x="1060" y="4"/>
                    </a:lnTo>
                    <a:lnTo>
                      <a:pt x="993" y="0"/>
                    </a:lnTo>
                    <a:lnTo>
                      <a:pt x="929" y="6"/>
                    </a:lnTo>
                    <a:lnTo>
                      <a:pt x="872" y="14"/>
                    </a:lnTo>
                    <a:lnTo>
                      <a:pt x="820" y="27"/>
                    </a:lnTo>
                    <a:lnTo>
                      <a:pt x="757" y="42"/>
                    </a:lnTo>
                    <a:lnTo>
                      <a:pt x="697" y="61"/>
                    </a:lnTo>
                    <a:lnTo>
                      <a:pt x="564" y="101"/>
                    </a:lnTo>
                    <a:lnTo>
                      <a:pt x="533" y="107"/>
                    </a:lnTo>
                    <a:lnTo>
                      <a:pt x="502" y="114"/>
                    </a:lnTo>
                    <a:lnTo>
                      <a:pt x="439" y="128"/>
                    </a:lnTo>
                    <a:lnTo>
                      <a:pt x="372" y="141"/>
                    </a:lnTo>
                    <a:lnTo>
                      <a:pt x="308" y="158"/>
                    </a:lnTo>
                    <a:lnTo>
                      <a:pt x="252" y="170"/>
                    </a:lnTo>
                    <a:lnTo>
                      <a:pt x="198" y="185"/>
                    </a:lnTo>
                    <a:lnTo>
                      <a:pt x="167" y="193"/>
                    </a:lnTo>
                    <a:lnTo>
                      <a:pt x="137" y="207"/>
                    </a:lnTo>
                    <a:lnTo>
                      <a:pt x="83" y="240"/>
                    </a:lnTo>
                    <a:lnTo>
                      <a:pt x="62" y="253"/>
                    </a:lnTo>
                    <a:lnTo>
                      <a:pt x="45" y="269"/>
                    </a:lnTo>
                    <a:lnTo>
                      <a:pt x="32" y="286"/>
                    </a:lnTo>
                    <a:lnTo>
                      <a:pt x="21" y="305"/>
                    </a:lnTo>
                    <a:lnTo>
                      <a:pt x="12" y="321"/>
                    </a:lnTo>
                    <a:lnTo>
                      <a:pt x="7" y="337"/>
                    </a:lnTo>
                    <a:lnTo>
                      <a:pt x="2" y="352"/>
                    </a:lnTo>
                    <a:lnTo>
                      <a:pt x="1" y="366"/>
                    </a:lnTo>
                    <a:lnTo>
                      <a:pt x="0" y="378"/>
                    </a:lnTo>
                    <a:lnTo>
                      <a:pt x="2" y="391"/>
                    </a:lnTo>
                    <a:lnTo>
                      <a:pt x="6" y="401"/>
                    </a:lnTo>
                    <a:lnTo>
                      <a:pt x="12" y="414"/>
                    </a:lnTo>
                    <a:lnTo>
                      <a:pt x="18" y="423"/>
                    </a:lnTo>
                    <a:lnTo>
                      <a:pt x="29" y="433"/>
                    </a:lnTo>
                    <a:lnTo>
                      <a:pt x="43" y="442"/>
                    </a:lnTo>
                    <a:lnTo>
                      <a:pt x="58" y="451"/>
                    </a:lnTo>
                    <a:lnTo>
                      <a:pt x="77" y="459"/>
                    </a:lnTo>
                    <a:lnTo>
                      <a:pt x="86" y="462"/>
                    </a:lnTo>
                    <a:lnTo>
                      <a:pt x="99" y="467"/>
                    </a:lnTo>
                    <a:lnTo>
                      <a:pt x="109" y="470"/>
                    </a:lnTo>
                    <a:lnTo>
                      <a:pt x="123" y="473"/>
                    </a:lnTo>
                    <a:lnTo>
                      <a:pt x="151" y="481"/>
                    </a:lnTo>
                    <a:lnTo>
                      <a:pt x="178" y="487"/>
                    </a:lnTo>
                    <a:lnTo>
                      <a:pt x="206" y="493"/>
                    </a:lnTo>
                    <a:lnTo>
                      <a:pt x="235" y="494"/>
                    </a:lnTo>
                    <a:lnTo>
                      <a:pt x="265" y="494"/>
                    </a:lnTo>
                    <a:lnTo>
                      <a:pt x="293" y="489"/>
                    </a:lnTo>
                    <a:lnTo>
                      <a:pt x="307" y="487"/>
                    </a:lnTo>
                    <a:lnTo>
                      <a:pt x="321" y="485"/>
                    </a:lnTo>
                    <a:lnTo>
                      <a:pt x="345" y="481"/>
                    </a:lnTo>
                    <a:lnTo>
                      <a:pt x="369" y="476"/>
                    </a:lnTo>
                    <a:lnTo>
                      <a:pt x="411" y="461"/>
                    </a:lnTo>
                    <a:lnTo>
                      <a:pt x="457" y="445"/>
                    </a:lnTo>
                    <a:lnTo>
                      <a:pt x="484" y="433"/>
                    </a:lnTo>
                    <a:lnTo>
                      <a:pt x="511" y="420"/>
                    </a:lnTo>
                    <a:lnTo>
                      <a:pt x="561" y="395"/>
                    </a:lnTo>
                    <a:lnTo>
                      <a:pt x="612" y="370"/>
                    </a:lnTo>
                    <a:lnTo>
                      <a:pt x="652" y="350"/>
                    </a:lnTo>
                    <a:lnTo>
                      <a:pt x="693" y="335"/>
                    </a:lnTo>
                    <a:lnTo>
                      <a:pt x="756" y="311"/>
                    </a:lnTo>
                    <a:lnTo>
                      <a:pt x="822" y="293"/>
                    </a:lnTo>
                    <a:lnTo>
                      <a:pt x="878" y="283"/>
                    </a:lnTo>
                    <a:lnTo>
                      <a:pt x="937" y="281"/>
                    </a:lnTo>
                    <a:lnTo>
                      <a:pt x="972" y="281"/>
                    </a:lnTo>
                    <a:lnTo>
                      <a:pt x="1009" y="283"/>
                    </a:lnTo>
                    <a:lnTo>
                      <a:pt x="1082" y="290"/>
                    </a:lnTo>
                    <a:lnTo>
                      <a:pt x="1206" y="308"/>
                    </a:lnTo>
                    <a:lnTo>
                      <a:pt x="1299" y="326"/>
                    </a:lnTo>
                    <a:lnTo>
                      <a:pt x="1386" y="341"/>
                    </a:lnTo>
                    <a:lnTo>
                      <a:pt x="1470" y="356"/>
                    </a:lnTo>
                    <a:lnTo>
                      <a:pt x="1556" y="371"/>
                    </a:lnTo>
                    <a:lnTo>
                      <a:pt x="1640" y="386"/>
                    </a:lnTo>
                    <a:lnTo>
                      <a:pt x="1650" y="387"/>
                    </a:lnTo>
                    <a:lnTo>
                      <a:pt x="1661" y="389"/>
                    </a:lnTo>
                    <a:lnTo>
                      <a:pt x="1683" y="394"/>
                    </a:lnTo>
                    <a:lnTo>
                      <a:pt x="1726" y="401"/>
                    </a:lnTo>
                    <a:lnTo>
                      <a:pt x="1812" y="416"/>
                    </a:lnTo>
                    <a:lnTo>
                      <a:pt x="1898" y="428"/>
                    </a:lnTo>
                    <a:lnTo>
                      <a:pt x="2027" y="450"/>
                    </a:lnTo>
                    <a:lnTo>
                      <a:pt x="2054" y="455"/>
                    </a:lnTo>
                    <a:lnTo>
                      <a:pt x="2082" y="460"/>
                    </a:lnTo>
                    <a:lnTo>
                      <a:pt x="2138" y="468"/>
                    </a:lnTo>
                    <a:lnTo>
                      <a:pt x="2185" y="478"/>
                    </a:lnTo>
                    <a:lnTo>
                      <a:pt x="2236" y="488"/>
                    </a:lnTo>
                    <a:lnTo>
                      <a:pt x="2347" y="501"/>
                    </a:lnTo>
                    <a:lnTo>
                      <a:pt x="2392" y="499"/>
                    </a:lnTo>
                    <a:lnTo>
                      <a:pt x="2409" y="495"/>
                    </a:lnTo>
                    <a:lnTo>
                      <a:pt x="2417" y="493"/>
                    </a:lnTo>
                    <a:lnTo>
                      <a:pt x="2427" y="492"/>
                    </a:lnTo>
                    <a:lnTo>
                      <a:pt x="2443" y="487"/>
                    </a:lnTo>
                    <a:lnTo>
                      <a:pt x="2460" y="481"/>
                    </a:lnTo>
                    <a:lnTo>
                      <a:pt x="2475" y="472"/>
                    </a:lnTo>
                    <a:lnTo>
                      <a:pt x="2489" y="462"/>
                    </a:lnTo>
                    <a:lnTo>
                      <a:pt x="2492" y="459"/>
                    </a:lnTo>
                    <a:lnTo>
                      <a:pt x="2495" y="456"/>
                    </a:lnTo>
                    <a:lnTo>
                      <a:pt x="2503" y="451"/>
                    </a:lnTo>
                    <a:lnTo>
                      <a:pt x="2517" y="439"/>
                    </a:lnTo>
                    <a:lnTo>
                      <a:pt x="2523" y="429"/>
                    </a:lnTo>
                    <a:lnTo>
                      <a:pt x="2531" y="421"/>
                    </a:lnTo>
                    <a:lnTo>
                      <a:pt x="2540" y="401"/>
                    </a:lnTo>
                    <a:lnTo>
                      <a:pt x="2546" y="380"/>
                    </a:lnTo>
                    <a:lnTo>
                      <a:pt x="2548" y="367"/>
                    </a:lnTo>
                    <a:lnTo>
                      <a:pt x="2548" y="361"/>
                    </a:lnTo>
                    <a:lnTo>
                      <a:pt x="2549" y="356"/>
                    </a:lnTo>
                    <a:lnTo>
                      <a:pt x="2545" y="339"/>
                    </a:lnTo>
                    <a:lnTo>
                      <a:pt x="2540" y="326"/>
                    </a:lnTo>
                    <a:lnTo>
                      <a:pt x="2532" y="313"/>
                    </a:lnTo>
                    <a:lnTo>
                      <a:pt x="2523" y="303"/>
                    </a:lnTo>
                    <a:lnTo>
                      <a:pt x="2510" y="292"/>
                    </a:lnTo>
                    <a:lnTo>
                      <a:pt x="2497" y="285"/>
                    </a:lnTo>
                    <a:lnTo>
                      <a:pt x="2482" y="277"/>
                    </a:lnTo>
                    <a:lnTo>
                      <a:pt x="2467" y="274"/>
                    </a:lnTo>
                    <a:lnTo>
                      <a:pt x="2358" y="243"/>
                    </a:lnTo>
                    <a:lnTo>
                      <a:pt x="2301" y="227"/>
                    </a:lnTo>
                    <a:lnTo>
                      <a:pt x="2242" y="217"/>
                    </a:lnTo>
                    <a:lnTo>
                      <a:pt x="2153" y="199"/>
                    </a:lnTo>
                    <a:lnTo>
                      <a:pt x="2056" y="182"/>
                    </a:lnTo>
                    <a:lnTo>
                      <a:pt x="1934" y="161"/>
                    </a:lnTo>
                    <a:lnTo>
                      <a:pt x="1799" y="136"/>
                    </a:lnTo>
                    <a:lnTo>
                      <a:pt x="1736" y="125"/>
                    </a:lnTo>
                    <a:lnTo>
                      <a:pt x="1673" y="114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9" name="Freeform 116">
                <a:extLst>
                  <a:ext uri="{FF2B5EF4-FFF2-40B4-BE49-F238E27FC236}">
                    <a16:creationId xmlns:a16="http://schemas.microsoft.com/office/drawing/2014/main" id="{7321FBF5-3A1A-978B-4C17-D7A1E5E73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100" y="2932113"/>
                <a:ext cx="782638" cy="255588"/>
              </a:xfrm>
              <a:custGeom>
                <a:avLst/>
                <a:gdLst>
                  <a:gd name="T0" fmla="*/ 262 w 2465"/>
                  <a:gd name="T1" fmla="*/ 10 h 803"/>
                  <a:gd name="T2" fmla="*/ 204 w 2465"/>
                  <a:gd name="T3" fmla="*/ 0 h 803"/>
                  <a:gd name="T4" fmla="*/ 149 w 2465"/>
                  <a:gd name="T5" fmla="*/ 0 h 803"/>
                  <a:gd name="T6" fmla="*/ 100 w 2465"/>
                  <a:gd name="T7" fmla="*/ 2 h 803"/>
                  <a:gd name="T8" fmla="*/ 62 w 2465"/>
                  <a:gd name="T9" fmla="*/ 10 h 803"/>
                  <a:gd name="T10" fmla="*/ 34 w 2465"/>
                  <a:gd name="T11" fmla="*/ 22 h 803"/>
                  <a:gd name="T12" fmla="*/ 16 w 2465"/>
                  <a:gd name="T13" fmla="*/ 38 h 803"/>
                  <a:gd name="T14" fmla="*/ 5 w 2465"/>
                  <a:gd name="T15" fmla="*/ 59 h 803"/>
                  <a:gd name="T16" fmla="*/ 0 w 2465"/>
                  <a:gd name="T17" fmla="*/ 86 h 803"/>
                  <a:gd name="T18" fmla="*/ 2 w 2465"/>
                  <a:gd name="T19" fmla="*/ 118 h 803"/>
                  <a:gd name="T20" fmla="*/ 11 w 2465"/>
                  <a:gd name="T21" fmla="*/ 157 h 803"/>
                  <a:gd name="T22" fmla="*/ 21 w 2465"/>
                  <a:gd name="T23" fmla="*/ 177 h 803"/>
                  <a:gd name="T24" fmla="*/ 49 w 2465"/>
                  <a:gd name="T25" fmla="*/ 216 h 803"/>
                  <a:gd name="T26" fmla="*/ 94 w 2465"/>
                  <a:gd name="T27" fmla="*/ 261 h 803"/>
                  <a:gd name="T28" fmla="*/ 148 w 2465"/>
                  <a:gd name="T29" fmla="*/ 299 h 803"/>
                  <a:gd name="T30" fmla="*/ 245 w 2465"/>
                  <a:gd name="T31" fmla="*/ 354 h 803"/>
                  <a:gd name="T32" fmla="*/ 365 w 2465"/>
                  <a:gd name="T33" fmla="*/ 417 h 803"/>
                  <a:gd name="T34" fmla="*/ 478 w 2465"/>
                  <a:gd name="T35" fmla="*/ 476 h 803"/>
                  <a:gd name="T36" fmla="*/ 597 w 2465"/>
                  <a:gd name="T37" fmla="*/ 549 h 803"/>
                  <a:gd name="T38" fmla="*/ 706 w 2465"/>
                  <a:gd name="T39" fmla="*/ 613 h 803"/>
                  <a:gd name="T40" fmla="*/ 755 w 2465"/>
                  <a:gd name="T41" fmla="*/ 639 h 803"/>
                  <a:gd name="T42" fmla="*/ 836 w 2465"/>
                  <a:gd name="T43" fmla="*/ 673 h 803"/>
                  <a:gd name="T44" fmla="*/ 898 w 2465"/>
                  <a:gd name="T45" fmla="*/ 691 h 803"/>
                  <a:gd name="T46" fmla="*/ 1002 w 2465"/>
                  <a:gd name="T47" fmla="*/ 710 h 803"/>
                  <a:gd name="T48" fmla="*/ 1139 w 2465"/>
                  <a:gd name="T49" fmla="*/ 724 h 803"/>
                  <a:gd name="T50" fmla="*/ 1325 w 2465"/>
                  <a:gd name="T51" fmla="*/ 737 h 803"/>
                  <a:gd name="T52" fmla="*/ 1452 w 2465"/>
                  <a:gd name="T53" fmla="*/ 745 h 803"/>
                  <a:gd name="T54" fmla="*/ 1682 w 2465"/>
                  <a:gd name="T55" fmla="*/ 760 h 803"/>
                  <a:gd name="T56" fmla="*/ 1817 w 2465"/>
                  <a:gd name="T57" fmla="*/ 773 h 803"/>
                  <a:gd name="T58" fmla="*/ 2039 w 2465"/>
                  <a:gd name="T59" fmla="*/ 792 h 803"/>
                  <a:gd name="T60" fmla="*/ 2159 w 2465"/>
                  <a:gd name="T61" fmla="*/ 799 h 803"/>
                  <a:gd name="T62" fmla="*/ 2218 w 2465"/>
                  <a:gd name="T63" fmla="*/ 802 h 803"/>
                  <a:gd name="T64" fmla="*/ 2240 w 2465"/>
                  <a:gd name="T65" fmla="*/ 802 h 803"/>
                  <a:gd name="T66" fmla="*/ 2249 w 2465"/>
                  <a:gd name="T67" fmla="*/ 803 h 803"/>
                  <a:gd name="T68" fmla="*/ 2376 w 2465"/>
                  <a:gd name="T69" fmla="*/ 799 h 803"/>
                  <a:gd name="T70" fmla="*/ 2407 w 2465"/>
                  <a:gd name="T71" fmla="*/ 792 h 803"/>
                  <a:gd name="T72" fmla="*/ 2435 w 2465"/>
                  <a:gd name="T73" fmla="*/ 779 h 803"/>
                  <a:gd name="T74" fmla="*/ 2449 w 2465"/>
                  <a:gd name="T75" fmla="*/ 762 h 803"/>
                  <a:gd name="T76" fmla="*/ 2457 w 2465"/>
                  <a:gd name="T77" fmla="*/ 748 h 803"/>
                  <a:gd name="T78" fmla="*/ 2457 w 2465"/>
                  <a:gd name="T79" fmla="*/ 745 h 803"/>
                  <a:gd name="T80" fmla="*/ 2460 w 2465"/>
                  <a:gd name="T81" fmla="*/ 742 h 803"/>
                  <a:gd name="T82" fmla="*/ 2465 w 2465"/>
                  <a:gd name="T83" fmla="*/ 696 h 803"/>
                  <a:gd name="T84" fmla="*/ 2452 w 2465"/>
                  <a:gd name="T85" fmla="*/ 653 h 803"/>
                  <a:gd name="T86" fmla="*/ 2420 w 2465"/>
                  <a:gd name="T87" fmla="*/ 609 h 803"/>
                  <a:gd name="T88" fmla="*/ 2393 w 2465"/>
                  <a:gd name="T89" fmla="*/ 588 h 803"/>
                  <a:gd name="T90" fmla="*/ 2362 w 2465"/>
                  <a:gd name="T91" fmla="*/ 571 h 803"/>
                  <a:gd name="T92" fmla="*/ 2303 w 2465"/>
                  <a:gd name="T93" fmla="*/ 550 h 803"/>
                  <a:gd name="T94" fmla="*/ 2093 w 2465"/>
                  <a:gd name="T95" fmla="*/ 528 h 803"/>
                  <a:gd name="T96" fmla="*/ 1982 w 2465"/>
                  <a:gd name="T97" fmla="*/ 516 h 803"/>
                  <a:gd name="T98" fmla="*/ 1764 w 2465"/>
                  <a:gd name="T99" fmla="*/ 494 h 803"/>
                  <a:gd name="T100" fmla="*/ 1592 w 2465"/>
                  <a:gd name="T101" fmla="*/ 478 h 803"/>
                  <a:gd name="T102" fmla="*/ 1419 w 2465"/>
                  <a:gd name="T103" fmla="*/ 463 h 803"/>
                  <a:gd name="T104" fmla="*/ 1246 w 2465"/>
                  <a:gd name="T105" fmla="*/ 449 h 803"/>
                  <a:gd name="T106" fmla="*/ 1027 w 2465"/>
                  <a:gd name="T107" fmla="*/ 427 h 803"/>
                  <a:gd name="T108" fmla="*/ 885 w 2465"/>
                  <a:gd name="T109" fmla="*/ 398 h 803"/>
                  <a:gd name="T110" fmla="*/ 778 w 2465"/>
                  <a:gd name="T111" fmla="*/ 356 h 803"/>
                  <a:gd name="T112" fmla="*/ 663 w 2465"/>
                  <a:gd name="T113" fmla="*/ 283 h 803"/>
                  <a:gd name="T114" fmla="*/ 594 w 2465"/>
                  <a:gd name="T115" fmla="*/ 227 h 803"/>
                  <a:gd name="T116" fmla="*/ 465 w 2465"/>
                  <a:gd name="T117" fmla="*/ 115 h 803"/>
                  <a:gd name="T118" fmla="*/ 386 w 2465"/>
                  <a:gd name="T119" fmla="*/ 63 h 803"/>
                  <a:gd name="T120" fmla="*/ 342 w 2465"/>
                  <a:gd name="T121" fmla="*/ 40 h 803"/>
                  <a:gd name="T122" fmla="*/ 291 w 2465"/>
                  <a:gd name="T123" fmla="*/ 1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5" h="803">
                    <a:moveTo>
                      <a:pt x="291" y="19"/>
                    </a:moveTo>
                    <a:lnTo>
                      <a:pt x="262" y="10"/>
                    </a:lnTo>
                    <a:lnTo>
                      <a:pt x="233" y="3"/>
                    </a:lnTo>
                    <a:lnTo>
                      <a:pt x="204" y="0"/>
                    </a:lnTo>
                    <a:lnTo>
                      <a:pt x="177" y="1"/>
                    </a:lnTo>
                    <a:lnTo>
                      <a:pt x="149" y="0"/>
                    </a:lnTo>
                    <a:lnTo>
                      <a:pt x="123" y="1"/>
                    </a:lnTo>
                    <a:lnTo>
                      <a:pt x="100" y="2"/>
                    </a:lnTo>
                    <a:lnTo>
                      <a:pt x="81" y="6"/>
                    </a:lnTo>
                    <a:lnTo>
                      <a:pt x="62" y="10"/>
                    </a:lnTo>
                    <a:lnTo>
                      <a:pt x="48" y="16"/>
                    </a:lnTo>
                    <a:lnTo>
                      <a:pt x="34" y="22"/>
                    </a:lnTo>
                    <a:lnTo>
                      <a:pt x="26" y="30"/>
                    </a:lnTo>
                    <a:lnTo>
                      <a:pt x="16" y="38"/>
                    </a:lnTo>
                    <a:lnTo>
                      <a:pt x="10" y="48"/>
                    </a:lnTo>
                    <a:lnTo>
                      <a:pt x="5" y="59"/>
                    </a:lnTo>
                    <a:lnTo>
                      <a:pt x="3" y="73"/>
                    </a:lnTo>
                    <a:lnTo>
                      <a:pt x="0" y="86"/>
                    </a:lnTo>
                    <a:lnTo>
                      <a:pt x="0" y="102"/>
                    </a:lnTo>
                    <a:lnTo>
                      <a:pt x="2" y="118"/>
                    </a:lnTo>
                    <a:lnTo>
                      <a:pt x="6" y="137"/>
                    </a:lnTo>
                    <a:lnTo>
                      <a:pt x="11" y="157"/>
                    </a:lnTo>
                    <a:lnTo>
                      <a:pt x="15" y="166"/>
                    </a:lnTo>
                    <a:lnTo>
                      <a:pt x="21" y="177"/>
                    </a:lnTo>
                    <a:lnTo>
                      <a:pt x="33" y="197"/>
                    </a:lnTo>
                    <a:lnTo>
                      <a:pt x="49" y="216"/>
                    </a:lnTo>
                    <a:lnTo>
                      <a:pt x="70" y="240"/>
                    </a:lnTo>
                    <a:lnTo>
                      <a:pt x="94" y="261"/>
                    </a:lnTo>
                    <a:lnTo>
                      <a:pt x="120" y="281"/>
                    </a:lnTo>
                    <a:lnTo>
                      <a:pt x="148" y="299"/>
                    </a:lnTo>
                    <a:lnTo>
                      <a:pt x="195" y="326"/>
                    </a:lnTo>
                    <a:lnTo>
                      <a:pt x="245" y="354"/>
                    </a:lnTo>
                    <a:lnTo>
                      <a:pt x="303" y="387"/>
                    </a:lnTo>
                    <a:lnTo>
                      <a:pt x="365" y="417"/>
                    </a:lnTo>
                    <a:lnTo>
                      <a:pt x="423" y="445"/>
                    </a:lnTo>
                    <a:lnTo>
                      <a:pt x="478" y="476"/>
                    </a:lnTo>
                    <a:lnTo>
                      <a:pt x="537" y="511"/>
                    </a:lnTo>
                    <a:lnTo>
                      <a:pt x="597" y="549"/>
                    </a:lnTo>
                    <a:lnTo>
                      <a:pt x="650" y="580"/>
                    </a:lnTo>
                    <a:lnTo>
                      <a:pt x="706" y="613"/>
                    </a:lnTo>
                    <a:lnTo>
                      <a:pt x="729" y="625"/>
                    </a:lnTo>
                    <a:lnTo>
                      <a:pt x="755" y="639"/>
                    </a:lnTo>
                    <a:lnTo>
                      <a:pt x="807" y="662"/>
                    </a:lnTo>
                    <a:lnTo>
                      <a:pt x="836" y="673"/>
                    </a:lnTo>
                    <a:lnTo>
                      <a:pt x="867" y="682"/>
                    </a:lnTo>
                    <a:lnTo>
                      <a:pt x="898" y="691"/>
                    </a:lnTo>
                    <a:lnTo>
                      <a:pt x="932" y="698"/>
                    </a:lnTo>
                    <a:lnTo>
                      <a:pt x="1002" y="710"/>
                    </a:lnTo>
                    <a:lnTo>
                      <a:pt x="1073" y="718"/>
                    </a:lnTo>
                    <a:lnTo>
                      <a:pt x="1139" y="724"/>
                    </a:lnTo>
                    <a:lnTo>
                      <a:pt x="1208" y="730"/>
                    </a:lnTo>
                    <a:lnTo>
                      <a:pt x="1325" y="737"/>
                    </a:lnTo>
                    <a:lnTo>
                      <a:pt x="1387" y="741"/>
                    </a:lnTo>
                    <a:lnTo>
                      <a:pt x="1452" y="745"/>
                    </a:lnTo>
                    <a:lnTo>
                      <a:pt x="1553" y="749"/>
                    </a:lnTo>
                    <a:lnTo>
                      <a:pt x="1682" y="760"/>
                    </a:lnTo>
                    <a:lnTo>
                      <a:pt x="1747" y="765"/>
                    </a:lnTo>
                    <a:lnTo>
                      <a:pt x="1817" y="773"/>
                    </a:lnTo>
                    <a:lnTo>
                      <a:pt x="1941" y="783"/>
                    </a:lnTo>
                    <a:lnTo>
                      <a:pt x="2039" y="792"/>
                    </a:lnTo>
                    <a:lnTo>
                      <a:pt x="2129" y="798"/>
                    </a:lnTo>
                    <a:lnTo>
                      <a:pt x="2159" y="799"/>
                    </a:lnTo>
                    <a:lnTo>
                      <a:pt x="2189" y="802"/>
                    </a:lnTo>
                    <a:lnTo>
                      <a:pt x="2218" y="802"/>
                    </a:lnTo>
                    <a:lnTo>
                      <a:pt x="2233" y="802"/>
                    </a:lnTo>
                    <a:lnTo>
                      <a:pt x="2240" y="802"/>
                    </a:lnTo>
                    <a:lnTo>
                      <a:pt x="2244" y="802"/>
                    </a:lnTo>
                    <a:lnTo>
                      <a:pt x="2249" y="803"/>
                    </a:lnTo>
                    <a:lnTo>
                      <a:pt x="2362" y="801"/>
                    </a:lnTo>
                    <a:lnTo>
                      <a:pt x="2376" y="799"/>
                    </a:lnTo>
                    <a:lnTo>
                      <a:pt x="2392" y="797"/>
                    </a:lnTo>
                    <a:lnTo>
                      <a:pt x="2407" y="792"/>
                    </a:lnTo>
                    <a:lnTo>
                      <a:pt x="2423" y="787"/>
                    </a:lnTo>
                    <a:lnTo>
                      <a:pt x="2435" y="779"/>
                    </a:lnTo>
                    <a:lnTo>
                      <a:pt x="2446" y="769"/>
                    </a:lnTo>
                    <a:lnTo>
                      <a:pt x="2449" y="762"/>
                    </a:lnTo>
                    <a:lnTo>
                      <a:pt x="2454" y="755"/>
                    </a:lnTo>
                    <a:lnTo>
                      <a:pt x="2457" y="748"/>
                    </a:lnTo>
                    <a:lnTo>
                      <a:pt x="2457" y="746"/>
                    </a:lnTo>
                    <a:lnTo>
                      <a:pt x="2457" y="745"/>
                    </a:lnTo>
                    <a:lnTo>
                      <a:pt x="2458" y="745"/>
                    </a:lnTo>
                    <a:lnTo>
                      <a:pt x="2460" y="742"/>
                    </a:lnTo>
                    <a:lnTo>
                      <a:pt x="2465" y="718"/>
                    </a:lnTo>
                    <a:lnTo>
                      <a:pt x="2465" y="696"/>
                    </a:lnTo>
                    <a:lnTo>
                      <a:pt x="2460" y="674"/>
                    </a:lnTo>
                    <a:lnTo>
                      <a:pt x="2452" y="653"/>
                    </a:lnTo>
                    <a:lnTo>
                      <a:pt x="2432" y="623"/>
                    </a:lnTo>
                    <a:lnTo>
                      <a:pt x="2420" y="609"/>
                    </a:lnTo>
                    <a:lnTo>
                      <a:pt x="2408" y="599"/>
                    </a:lnTo>
                    <a:lnTo>
                      <a:pt x="2393" y="588"/>
                    </a:lnTo>
                    <a:lnTo>
                      <a:pt x="2379" y="579"/>
                    </a:lnTo>
                    <a:lnTo>
                      <a:pt x="2362" y="571"/>
                    </a:lnTo>
                    <a:lnTo>
                      <a:pt x="2346" y="564"/>
                    </a:lnTo>
                    <a:lnTo>
                      <a:pt x="2303" y="550"/>
                    </a:lnTo>
                    <a:lnTo>
                      <a:pt x="2194" y="534"/>
                    </a:lnTo>
                    <a:lnTo>
                      <a:pt x="2093" y="528"/>
                    </a:lnTo>
                    <a:lnTo>
                      <a:pt x="2038" y="521"/>
                    </a:lnTo>
                    <a:lnTo>
                      <a:pt x="1982" y="516"/>
                    </a:lnTo>
                    <a:lnTo>
                      <a:pt x="1851" y="504"/>
                    </a:lnTo>
                    <a:lnTo>
                      <a:pt x="1764" y="494"/>
                    </a:lnTo>
                    <a:lnTo>
                      <a:pt x="1679" y="487"/>
                    </a:lnTo>
                    <a:lnTo>
                      <a:pt x="1592" y="478"/>
                    </a:lnTo>
                    <a:lnTo>
                      <a:pt x="1507" y="471"/>
                    </a:lnTo>
                    <a:lnTo>
                      <a:pt x="1419" y="463"/>
                    </a:lnTo>
                    <a:lnTo>
                      <a:pt x="1334" y="456"/>
                    </a:lnTo>
                    <a:lnTo>
                      <a:pt x="1246" y="449"/>
                    </a:lnTo>
                    <a:lnTo>
                      <a:pt x="1151" y="442"/>
                    </a:lnTo>
                    <a:lnTo>
                      <a:pt x="1027" y="427"/>
                    </a:lnTo>
                    <a:lnTo>
                      <a:pt x="955" y="414"/>
                    </a:lnTo>
                    <a:lnTo>
                      <a:pt x="885" y="398"/>
                    </a:lnTo>
                    <a:lnTo>
                      <a:pt x="830" y="378"/>
                    </a:lnTo>
                    <a:lnTo>
                      <a:pt x="778" y="356"/>
                    </a:lnTo>
                    <a:lnTo>
                      <a:pt x="718" y="321"/>
                    </a:lnTo>
                    <a:lnTo>
                      <a:pt x="663" y="283"/>
                    </a:lnTo>
                    <a:lnTo>
                      <a:pt x="627" y="255"/>
                    </a:lnTo>
                    <a:lnTo>
                      <a:pt x="594" y="227"/>
                    </a:lnTo>
                    <a:lnTo>
                      <a:pt x="510" y="153"/>
                    </a:lnTo>
                    <a:lnTo>
                      <a:pt x="465" y="115"/>
                    </a:lnTo>
                    <a:lnTo>
                      <a:pt x="424" y="86"/>
                    </a:lnTo>
                    <a:lnTo>
                      <a:pt x="386" y="63"/>
                    </a:lnTo>
                    <a:lnTo>
                      <a:pt x="365" y="51"/>
                    </a:lnTo>
                    <a:lnTo>
                      <a:pt x="342" y="40"/>
                    </a:lnTo>
                    <a:lnTo>
                      <a:pt x="317" y="29"/>
                    </a:lnTo>
                    <a:lnTo>
                      <a:pt x="291" y="19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0" name="Freeform 117">
                <a:extLst>
                  <a:ext uri="{FF2B5EF4-FFF2-40B4-BE49-F238E27FC236}">
                    <a16:creationId xmlns:a16="http://schemas.microsoft.com/office/drawing/2014/main" id="{F64CD61E-A750-184C-962F-4CB579B3C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7300" y="3190876"/>
                <a:ext cx="809625" cy="158750"/>
              </a:xfrm>
              <a:custGeom>
                <a:avLst/>
                <a:gdLst>
                  <a:gd name="T0" fmla="*/ 1574 w 2549"/>
                  <a:gd name="T1" fmla="*/ 93 h 501"/>
                  <a:gd name="T2" fmla="*/ 1449 w 2549"/>
                  <a:gd name="T3" fmla="*/ 68 h 501"/>
                  <a:gd name="T4" fmla="*/ 1201 w 2549"/>
                  <a:gd name="T5" fmla="*/ 20 h 501"/>
                  <a:gd name="T6" fmla="*/ 1060 w 2549"/>
                  <a:gd name="T7" fmla="*/ 3 h 501"/>
                  <a:gd name="T8" fmla="*/ 929 w 2549"/>
                  <a:gd name="T9" fmla="*/ 6 h 501"/>
                  <a:gd name="T10" fmla="*/ 820 w 2549"/>
                  <a:gd name="T11" fmla="*/ 26 h 501"/>
                  <a:gd name="T12" fmla="*/ 697 w 2549"/>
                  <a:gd name="T13" fmla="*/ 61 h 501"/>
                  <a:gd name="T14" fmla="*/ 533 w 2549"/>
                  <a:gd name="T15" fmla="*/ 107 h 501"/>
                  <a:gd name="T16" fmla="*/ 439 w 2549"/>
                  <a:gd name="T17" fmla="*/ 127 h 501"/>
                  <a:gd name="T18" fmla="*/ 308 w 2549"/>
                  <a:gd name="T19" fmla="*/ 158 h 501"/>
                  <a:gd name="T20" fmla="*/ 198 w 2549"/>
                  <a:gd name="T21" fmla="*/ 185 h 501"/>
                  <a:gd name="T22" fmla="*/ 137 w 2549"/>
                  <a:gd name="T23" fmla="*/ 207 h 501"/>
                  <a:gd name="T24" fmla="*/ 62 w 2549"/>
                  <a:gd name="T25" fmla="*/ 253 h 501"/>
                  <a:gd name="T26" fmla="*/ 32 w 2549"/>
                  <a:gd name="T27" fmla="*/ 286 h 501"/>
                  <a:gd name="T28" fmla="*/ 12 w 2549"/>
                  <a:gd name="T29" fmla="*/ 321 h 501"/>
                  <a:gd name="T30" fmla="*/ 2 w 2549"/>
                  <a:gd name="T31" fmla="*/ 351 h 501"/>
                  <a:gd name="T32" fmla="*/ 0 w 2549"/>
                  <a:gd name="T33" fmla="*/ 378 h 501"/>
                  <a:gd name="T34" fmla="*/ 6 w 2549"/>
                  <a:gd name="T35" fmla="*/ 401 h 501"/>
                  <a:gd name="T36" fmla="*/ 18 w 2549"/>
                  <a:gd name="T37" fmla="*/ 423 h 501"/>
                  <a:gd name="T38" fmla="*/ 43 w 2549"/>
                  <a:gd name="T39" fmla="*/ 441 h 501"/>
                  <a:gd name="T40" fmla="*/ 77 w 2549"/>
                  <a:gd name="T41" fmla="*/ 458 h 501"/>
                  <a:gd name="T42" fmla="*/ 99 w 2549"/>
                  <a:gd name="T43" fmla="*/ 467 h 501"/>
                  <a:gd name="T44" fmla="*/ 123 w 2549"/>
                  <a:gd name="T45" fmla="*/ 473 h 501"/>
                  <a:gd name="T46" fmla="*/ 178 w 2549"/>
                  <a:gd name="T47" fmla="*/ 486 h 501"/>
                  <a:gd name="T48" fmla="*/ 235 w 2549"/>
                  <a:gd name="T49" fmla="*/ 494 h 501"/>
                  <a:gd name="T50" fmla="*/ 293 w 2549"/>
                  <a:gd name="T51" fmla="*/ 489 h 501"/>
                  <a:gd name="T52" fmla="*/ 321 w 2549"/>
                  <a:gd name="T53" fmla="*/ 485 h 501"/>
                  <a:gd name="T54" fmla="*/ 369 w 2549"/>
                  <a:gd name="T55" fmla="*/ 476 h 501"/>
                  <a:gd name="T56" fmla="*/ 457 w 2549"/>
                  <a:gd name="T57" fmla="*/ 445 h 501"/>
                  <a:gd name="T58" fmla="*/ 511 w 2549"/>
                  <a:gd name="T59" fmla="*/ 420 h 501"/>
                  <a:gd name="T60" fmla="*/ 612 w 2549"/>
                  <a:gd name="T61" fmla="*/ 370 h 501"/>
                  <a:gd name="T62" fmla="*/ 693 w 2549"/>
                  <a:gd name="T63" fmla="*/ 334 h 501"/>
                  <a:gd name="T64" fmla="*/ 822 w 2549"/>
                  <a:gd name="T65" fmla="*/ 293 h 501"/>
                  <a:gd name="T66" fmla="*/ 937 w 2549"/>
                  <a:gd name="T67" fmla="*/ 281 h 501"/>
                  <a:gd name="T68" fmla="*/ 1009 w 2549"/>
                  <a:gd name="T69" fmla="*/ 283 h 501"/>
                  <a:gd name="T70" fmla="*/ 1206 w 2549"/>
                  <a:gd name="T71" fmla="*/ 308 h 501"/>
                  <a:gd name="T72" fmla="*/ 1386 w 2549"/>
                  <a:gd name="T73" fmla="*/ 340 h 501"/>
                  <a:gd name="T74" fmla="*/ 1556 w 2549"/>
                  <a:gd name="T75" fmla="*/ 371 h 501"/>
                  <a:gd name="T76" fmla="*/ 1650 w 2549"/>
                  <a:gd name="T77" fmla="*/ 387 h 501"/>
                  <a:gd name="T78" fmla="*/ 1683 w 2549"/>
                  <a:gd name="T79" fmla="*/ 394 h 501"/>
                  <a:gd name="T80" fmla="*/ 1812 w 2549"/>
                  <a:gd name="T81" fmla="*/ 416 h 501"/>
                  <a:gd name="T82" fmla="*/ 2027 w 2549"/>
                  <a:gd name="T83" fmla="*/ 450 h 501"/>
                  <a:gd name="T84" fmla="*/ 2082 w 2549"/>
                  <a:gd name="T85" fmla="*/ 460 h 501"/>
                  <a:gd name="T86" fmla="*/ 2185 w 2549"/>
                  <a:gd name="T87" fmla="*/ 478 h 501"/>
                  <a:gd name="T88" fmla="*/ 2347 w 2549"/>
                  <a:gd name="T89" fmla="*/ 501 h 501"/>
                  <a:gd name="T90" fmla="*/ 2409 w 2549"/>
                  <a:gd name="T91" fmla="*/ 495 h 501"/>
                  <a:gd name="T92" fmla="*/ 2427 w 2549"/>
                  <a:gd name="T93" fmla="*/ 491 h 501"/>
                  <a:gd name="T94" fmla="*/ 2460 w 2549"/>
                  <a:gd name="T95" fmla="*/ 480 h 501"/>
                  <a:gd name="T96" fmla="*/ 2489 w 2549"/>
                  <a:gd name="T97" fmla="*/ 462 h 501"/>
                  <a:gd name="T98" fmla="*/ 2495 w 2549"/>
                  <a:gd name="T99" fmla="*/ 456 h 501"/>
                  <a:gd name="T100" fmla="*/ 2517 w 2549"/>
                  <a:gd name="T101" fmla="*/ 439 h 501"/>
                  <a:gd name="T102" fmla="*/ 2531 w 2549"/>
                  <a:gd name="T103" fmla="*/ 421 h 501"/>
                  <a:gd name="T104" fmla="*/ 2546 w 2549"/>
                  <a:gd name="T105" fmla="*/ 379 h 501"/>
                  <a:gd name="T106" fmla="*/ 2548 w 2549"/>
                  <a:gd name="T107" fmla="*/ 361 h 501"/>
                  <a:gd name="T108" fmla="*/ 2545 w 2549"/>
                  <a:gd name="T109" fmla="*/ 339 h 501"/>
                  <a:gd name="T110" fmla="*/ 2532 w 2549"/>
                  <a:gd name="T111" fmla="*/ 312 h 501"/>
                  <a:gd name="T112" fmla="*/ 2510 w 2549"/>
                  <a:gd name="T113" fmla="*/ 292 h 501"/>
                  <a:gd name="T114" fmla="*/ 2482 w 2549"/>
                  <a:gd name="T115" fmla="*/ 277 h 501"/>
                  <a:gd name="T116" fmla="*/ 2358 w 2549"/>
                  <a:gd name="T117" fmla="*/ 243 h 501"/>
                  <a:gd name="T118" fmla="*/ 2242 w 2549"/>
                  <a:gd name="T119" fmla="*/ 216 h 501"/>
                  <a:gd name="T120" fmla="*/ 2056 w 2549"/>
                  <a:gd name="T121" fmla="*/ 182 h 501"/>
                  <a:gd name="T122" fmla="*/ 1799 w 2549"/>
                  <a:gd name="T123" fmla="*/ 136 h 501"/>
                  <a:gd name="T124" fmla="*/ 1673 w 2549"/>
                  <a:gd name="T125" fmla="*/ 11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49" h="501">
                    <a:moveTo>
                      <a:pt x="1673" y="114"/>
                    </a:moveTo>
                    <a:lnTo>
                      <a:pt x="1574" y="93"/>
                    </a:lnTo>
                    <a:lnTo>
                      <a:pt x="1511" y="79"/>
                    </a:lnTo>
                    <a:lnTo>
                      <a:pt x="1449" y="68"/>
                    </a:lnTo>
                    <a:lnTo>
                      <a:pt x="1336" y="44"/>
                    </a:lnTo>
                    <a:lnTo>
                      <a:pt x="1201" y="20"/>
                    </a:lnTo>
                    <a:lnTo>
                      <a:pt x="1130" y="8"/>
                    </a:lnTo>
                    <a:lnTo>
                      <a:pt x="1060" y="3"/>
                    </a:lnTo>
                    <a:lnTo>
                      <a:pt x="993" y="0"/>
                    </a:lnTo>
                    <a:lnTo>
                      <a:pt x="929" y="6"/>
                    </a:lnTo>
                    <a:lnTo>
                      <a:pt x="872" y="14"/>
                    </a:lnTo>
                    <a:lnTo>
                      <a:pt x="820" y="26"/>
                    </a:lnTo>
                    <a:lnTo>
                      <a:pt x="757" y="42"/>
                    </a:lnTo>
                    <a:lnTo>
                      <a:pt x="697" y="61"/>
                    </a:lnTo>
                    <a:lnTo>
                      <a:pt x="564" y="101"/>
                    </a:lnTo>
                    <a:lnTo>
                      <a:pt x="533" y="107"/>
                    </a:lnTo>
                    <a:lnTo>
                      <a:pt x="502" y="114"/>
                    </a:lnTo>
                    <a:lnTo>
                      <a:pt x="439" y="127"/>
                    </a:lnTo>
                    <a:lnTo>
                      <a:pt x="372" y="141"/>
                    </a:lnTo>
                    <a:lnTo>
                      <a:pt x="308" y="158"/>
                    </a:lnTo>
                    <a:lnTo>
                      <a:pt x="252" y="170"/>
                    </a:lnTo>
                    <a:lnTo>
                      <a:pt x="198" y="185"/>
                    </a:lnTo>
                    <a:lnTo>
                      <a:pt x="167" y="193"/>
                    </a:lnTo>
                    <a:lnTo>
                      <a:pt x="137" y="207"/>
                    </a:lnTo>
                    <a:lnTo>
                      <a:pt x="83" y="239"/>
                    </a:lnTo>
                    <a:lnTo>
                      <a:pt x="62" y="253"/>
                    </a:lnTo>
                    <a:lnTo>
                      <a:pt x="45" y="269"/>
                    </a:lnTo>
                    <a:lnTo>
                      <a:pt x="32" y="286"/>
                    </a:lnTo>
                    <a:lnTo>
                      <a:pt x="21" y="305"/>
                    </a:lnTo>
                    <a:lnTo>
                      <a:pt x="12" y="321"/>
                    </a:lnTo>
                    <a:lnTo>
                      <a:pt x="7" y="337"/>
                    </a:lnTo>
                    <a:lnTo>
                      <a:pt x="2" y="351"/>
                    </a:lnTo>
                    <a:lnTo>
                      <a:pt x="1" y="366"/>
                    </a:lnTo>
                    <a:lnTo>
                      <a:pt x="0" y="378"/>
                    </a:lnTo>
                    <a:lnTo>
                      <a:pt x="2" y="390"/>
                    </a:lnTo>
                    <a:lnTo>
                      <a:pt x="6" y="401"/>
                    </a:lnTo>
                    <a:lnTo>
                      <a:pt x="12" y="413"/>
                    </a:lnTo>
                    <a:lnTo>
                      <a:pt x="18" y="423"/>
                    </a:lnTo>
                    <a:lnTo>
                      <a:pt x="29" y="433"/>
                    </a:lnTo>
                    <a:lnTo>
                      <a:pt x="43" y="441"/>
                    </a:lnTo>
                    <a:lnTo>
                      <a:pt x="58" y="451"/>
                    </a:lnTo>
                    <a:lnTo>
                      <a:pt x="77" y="458"/>
                    </a:lnTo>
                    <a:lnTo>
                      <a:pt x="86" y="462"/>
                    </a:lnTo>
                    <a:lnTo>
                      <a:pt x="99" y="467"/>
                    </a:lnTo>
                    <a:lnTo>
                      <a:pt x="109" y="469"/>
                    </a:lnTo>
                    <a:lnTo>
                      <a:pt x="123" y="473"/>
                    </a:lnTo>
                    <a:lnTo>
                      <a:pt x="151" y="480"/>
                    </a:lnTo>
                    <a:lnTo>
                      <a:pt x="178" y="486"/>
                    </a:lnTo>
                    <a:lnTo>
                      <a:pt x="206" y="493"/>
                    </a:lnTo>
                    <a:lnTo>
                      <a:pt x="235" y="494"/>
                    </a:lnTo>
                    <a:lnTo>
                      <a:pt x="265" y="494"/>
                    </a:lnTo>
                    <a:lnTo>
                      <a:pt x="293" y="489"/>
                    </a:lnTo>
                    <a:lnTo>
                      <a:pt x="307" y="486"/>
                    </a:lnTo>
                    <a:lnTo>
                      <a:pt x="321" y="485"/>
                    </a:lnTo>
                    <a:lnTo>
                      <a:pt x="345" y="480"/>
                    </a:lnTo>
                    <a:lnTo>
                      <a:pt x="369" y="476"/>
                    </a:lnTo>
                    <a:lnTo>
                      <a:pt x="411" y="461"/>
                    </a:lnTo>
                    <a:lnTo>
                      <a:pt x="457" y="445"/>
                    </a:lnTo>
                    <a:lnTo>
                      <a:pt x="484" y="433"/>
                    </a:lnTo>
                    <a:lnTo>
                      <a:pt x="511" y="420"/>
                    </a:lnTo>
                    <a:lnTo>
                      <a:pt x="561" y="395"/>
                    </a:lnTo>
                    <a:lnTo>
                      <a:pt x="612" y="370"/>
                    </a:lnTo>
                    <a:lnTo>
                      <a:pt x="652" y="350"/>
                    </a:lnTo>
                    <a:lnTo>
                      <a:pt x="693" y="334"/>
                    </a:lnTo>
                    <a:lnTo>
                      <a:pt x="756" y="311"/>
                    </a:lnTo>
                    <a:lnTo>
                      <a:pt x="822" y="293"/>
                    </a:lnTo>
                    <a:lnTo>
                      <a:pt x="878" y="283"/>
                    </a:lnTo>
                    <a:lnTo>
                      <a:pt x="937" y="281"/>
                    </a:lnTo>
                    <a:lnTo>
                      <a:pt x="972" y="281"/>
                    </a:lnTo>
                    <a:lnTo>
                      <a:pt x="1009" y="283"/>
                    </a:lnTo>
                    <a:lnTo>
                      <a:pt x="1082" y="289"/>
                    </a:lnTo>
                    <a:lnTo>
                      <a:pt x="1206" y="308"/>
                    </a:lnTo>
                    <a:lnTo>
                      <a:pt x="1299" y="326"/>
                    </a:lnTo>
                    <a:lnTo>
                      <a:pt x="1386" y="340"/>
                    </a:lnTo>
                    <a:lnTo>
                      <a:pt x="1470" y="356"/>
                    </a:lnTo>
                    <a:lnTo>
                      <a:pt x="1556" y="371"/>
                    </a:lnTo>
                    <a:lnTo>
                      <a:pt x="1640" y="385"/>
                    </a:lnTo>
                    <a:lnTo>
                      <a:pt x="1650" y="387"/>
                    </a:lnTo>
                    <a:lnTo>
                      <a:pt x="1661" y="389"/>
                    </a:lnTo>
                    <a:lnTo>
                      <a:pt x="1683" y="394"/>
                    </a:lnTo>
                    <a:lnTo>
                      <a:pt x="1726" y="401"/>
                    </a:lnTo>
                    <a:lnTo>
                      <a:pt x="1812" y="416"/>
                    </a:lnTo>
                    <a:lnTo>
                      <a:pt x="1898" y="428"/>
                    </a:lnTo>
                    <a:lnTo>
                      <a:pt x="2027" y="450"/>
                    </a:lnTo>
                    <a:lnTo>
                      <a:pt x="2054" y="455"/>
                    </a:lnTo>
                    <a:lnTo>
                      <a:pt x="2082" y="460"/>
                    </a:lnTo>
                    <a:lnTo>
                      <a:pt x="2138" y="468"/>
                    </a:lnTo>
                    <a:lnTo>
                      <a:pt x="2185" y="478"/>
                    </a:lnTo>
                    <a:lnTo>
                      <a:pt x="2236" y="488"/>
                    </a:lnTo>
                    <a:lnTo>
                      <a:pt x="2347" y="501"/>
                    </a:lnTo>
                    <a:lnTo>
                      <a:pt x="2392" y="499"/>
                    </a:lnTo>
                    <a:lnTo>
                      <a:pt x="2409" y="495"/>
                    </a:lnTo>
                    <a:lnTo>
                      <a:pt x="2417" y="493"/>
                    </a:lnTo>
                    <a:lnTo>
                      <a:pt x="2427" y="491"/>
                    </a:lnTo>
                    <a:lnTo>
                      <a:pt x="2443" y="486"/>
                    </a:lnTo>
                    <a:lnTo>
                      <a:pt x="2460" y="480"/>
                    </a:lnTo>
                    <a:lnTo>
                      <a:pt x="2475" y="472"/>
                    </a:lnTo>
                    <a:lnTo>
                      <a:pt x="2489" y="462"/>
                    </a:lnTo>
                    <a:lnTo>
                      <a:pt x="2492" y="458"/>
                    </a:lnTo>
                    <a:lnTo>
                      <a:pt x="2495" y="456"/>
                    </a:lnTo>
                    <a:lnTo>
                      <a:pt x="2503" y="451"/>
                    </a:lnTo>
                    <a:lnTo>
                      <a:pt x="2517" y="439"/>
                    </a:lnTo>
                    <a:lnTo>
                      <a:pt x="2523" y="429"/>
                    </a:lnTo>
                    <a:lnTo>
                      <a:pt x="2531" y="421"/>
                    </a:lnTo>
                    <a:lnTo>
                      <a:pt x="2540" y="401"/>
                    </a:lnTo>
                    <a:lnTo>
                      <a:pt x="2546" y="379"/>
                    </a:lnTo>
                    <a:lnTo>
                      <a:pt x="2548" y="367"/>
                    </a:lnTo>
                    <a:lnTo>
                      <a:pt x="2548" y="361"/>
                    </a:lnTo>
                    <a:lnTo>
                      <a:pt x="2549" y="356"/>
                    </a:lnTo>
                    <a:lnTo>
                      <a:pt x="2545" y="339"/>
                    </a:lnTo>
                    <a:lnTo>
                      <a:pt x="2540" y="326"/>
                    </a:lnTo>
                    <a:lnTo>
                      <a:pt x="2532" y="312"/>
                    </a:lnTo>
                    <a:lnTo>
                      <a:pt x="2523" y="303"/>
                    </a:lnTo>
                    <a:lnTo>
                      <a:pt x="2510" y="292"/>
                    </a:lnTo>
                    <a:lnTo>
                      <a:pt x="2497" y="284"/>
                    </a:lnTo>
                    <a:lnTo>
                      <a:pt x="2482" y="277"/>
                    </a:lnTo>
                    <a:lnTo>
                      <a:pt x="2467" y="274"/>
                    </a:lnTo>
                    <a:lnTo>
                      <a:pt x="2358" y="243"/>
                    </a:lnTo>
                    <a:lnTo>
                      <a:pt x="2301" y="227"/>
                    </a:lnTo>
                    <a:lnTo>
                      <a:pt x="2242" y="216"/>
                    </a:lnTo>
                    <a:lnTo>
                      <a:pt x="2153" y="199"/>
                    </a:lnTo>
                    <a:lnTo>
                      <a:pt x="2056" y="182"/>
                    </a:lnTo>
                    <a:lnTo>
                      <a:pt x="1934" y="160"/>
                    </a:lnTo>
                    <a:lnTo>
                      <a:pt x="1799" y="136"/>
                    </a:lnTo>
                    <a:lnTo>
                      <a:pt x="1736" y="125"/>
                    </a:lnTo>
                    <a:lnTo>
                      <a:pt x="1673" y="114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1" name="Freeform 118">
                <a:extLst>
                  <a:ext uri="{FF2B5EF4-FFF2-40B4-BE49-F238E27FC236}">
                    <a16:creationId xmlns:a16="http://schemas.microsoft.com/office/drawing/2014/main" id="{E4F9C9B1-4A80-E5C8-CD46-5CFC5E63D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100" y="2905126"/>
                <a:ext cx="782638" cy="255588"/>
              </a:xfrm>
              <a:custGeom>
                <a:avLst/>
                <a:gdLst>
                  <a:gd name="T0" fmla="*/ 261 w 2465"/>
                  <a:gd name="T1" fmla="*/ 9 h 803"/>
                  <a:gd name="T2" fmla="*/ 203 w 2465"/>
                  <a:gd name="T3" fmla="*/ 0 h 803"/>
                  <a:gd name="T4" fmla="*/ 148 w 2465"/>
                  <a:gd name="T5" fmla="*/ 0 h 803"/>
                  <a:gd name="T6" fmla="*/ 99 w 2465"/>
                  <a:gd name="T7" fmla="*/ 2 h 803"/>
                  <a:gd name="T8" fmla="*/ 62 w 2465"/>
                  <a:gd name="T9" fmla="*/ 9 h 803"/>
                  <a:gd name="T10" fmla="*/ 34 w 2465"/>
                  <a:gd name="T11" fmla="*/ 21 h 803"/>
                  <a:gd name="T12" fmla="*/ 16 w 2465"/>
                  <a:gd name="T13" fmla="*/ 37 h 803"/>
                  <a:gd name="T14" fmla="*/ 5 w 2465"/>
                  <a:gd name="T15" fmla="*/ 59 h 803"/>
                  <a:gd name="T16" fmla="*/ 0 w 2465"/>
                  <a:gd name="T17" fmla="*/ 86 h 803"/>
                  <a:gd name="T18" fmla="*/ 1 w 2465"/>
                  <a:gd name="T19" fmla="*/ 118 h 803"/>
                  <a:gd name="T20" fmla="*/ 11 w 2465"/>
                  <a:gd name="T21" fmla="*/ 157 h 803"/>
                  <a:gd name="T22" fmla="*/ 20 w 2465"/>
                  <a:gd name="T23" fmla="*/ 177 h 803"/>
                  <a:gd name="T24" fmla="*/ 48 w 2465"/>
                  <a:gd name="T25" fmla="*/ 216 h 803"/>
                  <a:gd name="T26" fmla="*/ 93 w 2465"/>
                  <a:gd name="T27" fmla="*/ 261 h 803"/>
                  <a:gd name="T28" fmla="*/ 147 w 2465"/>
                  <a:gd name="T29" fmla="*/ 299 h 803"/>
                  <a:gd name="T30" fmla="*/ 244 w 2465"/>
                  <a:gd name="T31" fmla="*/ 354 h 803"/>
                  <a:gd name="T32" fmla="*/ 365 w 2465"/>
                  <a:gd name="T33" fmla="*/ 417 h 803"/>
                  <a:gd name="T34" fmla="*/ 478 w 2465"/>
                  <a:gd name="T35" fmla="*/ 475 h 803"/>
                  <a:gd name="T36" fmla="*/ 596 w 2465"/>
                  <a:gd name="T37" fmla="*/ 548 h 803"/>
                  <a:gd name="T38" fmla="*/ 705 w 2465"/>
                  <a:gd name="T39" fmla="*/ 613 h 803"/>
                  <a:gd name="T40" fmla="*/ 754 w 2465"/>
                  <a:gd name="T41" fmla="*/ 638 h 803"/>
                  <a:gd name="T42" fmla="*/ 836 w 2465"/>
                  <a:gd name="T43" fmla="*/ 673 h 803"/>
                  <a:gd name="T44" fmla="*/ 898 w 2465"/>
                  <a:gd name="T45" fmla="*/ 691 h 803"/>
                  <a:gd name="T46" fmla="*/ 1001 w 2465"/>
                  <a:gd name="T47" fmla="*/ 710 h 803"/>
                  <a:gd name="T48" fmla="*/ 1138 w 2465"/>
                  <a:gd name="T49" fmla="*/ 724 h 803"/>
                  <a:gd name="T50" fmla="*/ 1325 w 2465"/>
                  <a:gd name="T51" fmla="*/ 737 h 803"/>
                  <a:gd name="T52" fmla="*/ 1451 w 2465"/>
                  <a:gd name="T53" fmla="*/ 744 h 803"/>
                  <a:gd name="T54" fmla="*/ 1681 w 2465"/>
                  <a:gd name="T55" fmla="*/ 760 h 803"/>
                  <a:gd name="T56" fmla="*/ 1816 w 2465"/>
                  <a:gd name="T57" fmla="*/ 772 h 803"/>
                  <a:gd name="T58" fmla="*/ 2039 w 2465"/>
                  <a:gd name="T59" fmla="*/ 792 h 803"/>
                  <a:gd name="T60" fmla="*/ 2158 w 2465"/>
                  <a:gd name="T61" fmla="*/ 799 h 803"/>
                  <a:gd name="T62" fmla="*/ 2218 w 2465"/>
                  <a:gd name="T63" fmla="*/ 802 h 803"/>
                  <a:gd name="T64" fmla="*/ 2240 w 2465"/>
                  <a:gd name="T65" fmla="*/ 802 h 803"/>
                  <a:gd name="T66" fmla="*/ 2248 w 2465"/>
                  <a:gd name="T67" fmla="*/ 803 h 803"/>
                  <a:gd name="T68" fmla="*/ 2376 w 2465"/>
                  <a:gd name="T69" fmla="*/ 799 h 803"/>
                  <a:gd name="T70" fmla="*/ 2406 w 2465"/>
                  <a:gd name="T71" fmla="*/ 792 h 803"/>
                  <a:gd name="T72" fmla="*/ 2434 w 2465"/>
                  <a:gd name="T73" fmla="*/ 778 h 803"/>
                  <a:gd name="T74" fmla="*/ 2449 w 2465"/>
                  <a:gd name="T75" fmla="*/ 761 h 803"/>
                  <a:gd name="T76" fmla="*/ 2456 w 2465"/>
                  <a:gd name="T77" fmla="*/ 748 h 803"/>
                  <a:gd name="T78" fmla="*/ 2456 w 2465"/>
                  <a:gd name="T79" fmla="*/ 744 h 803"/>
                  <a:gd name="T80" fmla="*/ 2460 w 2465"/>
                  <a:gd name="T81" fmla="*/ 742 h 803"/>
                  <a:gd name="T82" fmla="*/ 2465 w 2465"/>
                  <a:gd name="T83" fmla="*/ 696 h 803"/>
                  <a:gd name="T84" fmla="*/ 2451 w 2465"/>
                  <a:gd name="T85" fmla="*/ 653 h 803"/>
                  <a:gd name="T86" fmla="*/ 2420 w 2465"/>
                  <a:gd name="T87" fmla="*/ 609 h 803"/>
                  <a:gd name="T88" fmla="*/ 2393 w 2465"/>
                  <a:gd name="T89" fmla="*/ 587 h 803"/>
                  <a:gd name="T90" fmla="*/ 2361 w 2465"/>
                  <a:gd name="T91" fmla="*/ 570 h 803"/>
                  <a:gd name="T92" fmla="*/ 2303 w 2465"/>
                  <a:gd name="T93" fmla="*/ 550 h 803"/>
                  <a:gd name="T94" fmla="*/ 2092 w 2465"/>
                  <a:gd name="T95" fmla="*/ 528 h 803"/>
                  <a:gd name="T96" fmla="*/ 1982 w 2465"/>
                  <a:gd name="T97" fmla="*/ 516 h 803"/>
                  <a:gd name="T98" fmla="*/ 1764 w 2465"/>
                  <a:gd name="T99" fmla="*/ 494 h 803"/>
                  <a:gd name="T100" fmla="*/ 1591 w 2465"/>
                  <a:gd name="T101" fmla="*/ 478 h 803"/>
                  <a:gd name="T102" fmla="*/ 1418 w 2465"/>
                  <a:gd name="T103" fmla="*/ 463 h 803"/>
                  <a:gd name="T104" fmla="*/ 1246 w 2465"/>
                  <a:gd name="T105" fmla="*/ 449 h 803"/>
                  <a:gd name="T106" fmla="*/ 1027 w 2465"/>
                  <a:gd name="T107" fmla="*/ 427 h 803"/>
                  <a:gd name="T108" fmla="*/ 884 w 2465"/>
                  <a:gd name="T109" fmla="*/ 398 h 803"/>
                  <a:gd name="T110" fmla="*/ 777 w 2465"/>
                  <a:gd name="T111" fmla="*/ 356 h 803"/>
                  <a:gd name="T112" fmla="*/ 663 w 2465"/>
                  <a:gd name="T113" fmla="*/ 283 h 803"/>
                  <a:gd name="T114" fmla="*/ 593 w 2465"/>
                  <a:gd name="T115" fmla="*/ 227 h 803"/>
                  <a:gd name="T116" fmla="*/ 464 w 2465"/>
                  <a:gd name="T117" fmla="*/ 115 h 803"/>
                  <a:gd name="T118" fmla="*/ 385 w 2465"/>
                  <a:gd name="T119" fmla="*/ 63 h 803"/>
                  <a:gd name="T120" fmla="*/ 342 w 2465"/>
                  <a:gd name="T121" fmla="*/ 40 h 803"/>
                  <a:gd name="T122" fmla="*/ 290 w 2465"/>
                  <a:gd name="T123" fmla="*/ 1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5" h="803">
                    <a:moveTo>
                      <a:pt x="290" y="19"/>
                    </a:moveTo>
                    <a:lnTo>
                      <a:pt x="261" y="9"/>
                    </a:lnTo>
                    <a:lnTo>
                      <a:pt x="232" y="3"/>
                    </a:lnTo>
                    <a:lnTo>
                      <a:pt x="203" y="0"/>
                    </a:lnTo>
                    <a:lnTo>
                      <a:pt x="176" y="1"/>
                    </a:lnTo>
                    <a:lnTo>
                      <a:pt x="148" y="0"/>
                    </a:lnTo>
                    <a:lnTo>
                      <a:pt x="123" y="1"/>
                    </a:lnTo>
                    <a:lnTo>
                      <a:pt x="99" y="2"/>
                    </a:lnTo>
                    <a:lnTo>
                      <a:pt x="80" y="6"/>
                    </a:lnTo>
                    <a:lnTo>
                      <a:pt x="62" y="9"/>
                    </a:lnTo>
                    <a:lnTo>
                      <a:pt x="47" y="15"/>
                    </a:lnTo>
                    <a:lnTo>
                      <a:pt x="34" y="21"/>
                    </a:lnTo>
                    <a:lnTo>
                      <a:pt x="25" y="30"/>
                    </a:lnTo>
                    <a:lnTo>
                      <a:pt x="16" y="37"/>
                    </a:lnTo>
                    <a:lnTo>
                      <a:pt x="9" y="48"/>
                    </a:lnTo>
                    <a:lnTo>
                      <a:pt x="5" y="59"/>
                    </a:lnTo>
                    <a:lnTo>
                      <a:pt x="2" y="73"/>
                    </a:lnTo>
                    <a:lnTo>
                      <a:pt x="0" y="86"/>
                    </a:lnTo>
                    <a:lnTo>
                      <a:pt x="0" y="102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1" y="157"/>
                    </a:lnTo>
                    <a:lnTo>
                      <a:pt x="14" y="166"/>
                    </a:lnTo>
                    <a:lnTo>
                      <a:pt x="20" y="177"/>
                    </a:lnTo>
                    <a:lnTo>
                      <a:pt x="33" y="197"/>
                    </a:lnTo>
                    <a:lnTo>
                      <a:pt x="48" y="216"/>
                    </a:lnTo>
                    <a:lnTo>
                      <a:pt x="69" y="239"/>
                    </a:lnTo>
                    <a:lnTo>
                      <a:pt x="93" y="261"/>
                    </a:lnTo>
                    <a:lnTo>
                      <a:pt x="119" y="281"/>
                    </a:lnTo>
                    <a:lnTo>
                      <a:pt x="147" y="299"/>
                    </a:lnTo>
                    <a:lnTo>
                      <a:pt x="194" y="326"/>
                    </a:lnTo>
                    <a:lnTo>
                      <a:pt x="244" y="354"/>
                    </a:lnTo>
                    <a:lnTo>
                      <a:pt x="303" y="387"/>
                    </a:lnTo>
                    <a:lnTo>
                      <a:pt x="365" y="417"/>
                    </a:lnTo>
                    <a:lnTo>
                      <a:pt x="422" y="445"/>
                    </a:lnTo>
                    <a:lnTo>
                      <a:pt x="478" y="475"/>
                    </a:lnTo>
                    <a:lnTo>
                      <a:pt x="536" y="511"/>
                    </a:lnTo>
                    <a:lnTo>
                      <a:pt x="596" y="548"/>
                    </a:lnTo>
                    <a:lnTo>
                      <a:pt x="649" y="580"/>
                    </a:lnTo>
                    <a:lnTo>
                      <a:pt x="705" y="613"/>
                    </a:lnTo>
                    <a:lnTo>
                      <a:pt x="728" y="625"/>
                    </a:lnTo>
                    <a:lnTo>
                      <a:pt x="754" y="638"/>
                    </a:lnTo>
                    <a:lnTo>
                      <a:pt x="806" y="662"/>
                    </a:lnTo>
                    <a:lnTo>
                      <a:pt x="836" y="673"/>
                    </a:lnTo>
                    <a:lnTo>
                      <a:pt x="866" y="682"/>
                    </a:lnTo>
                    <a:lnTo>
                      <a:pt x="898" y="691"/>
                    </a:lnTo>
                    <a:lnTo>
                      <a:pt x="932" y="698"/>
                    </a:lnTo>
                    <a:lnTo>
                      <a:pt x="1001" y="710"/>
                    </a:lnTo>
                    <a:lnTo>
                      <a:pt x="1073" y="718"/>
                    </a:lnTo>
                    <a:lnTo>
                      <a:pt x="1138" y="724"/>
                    </a:lnTo>
                    <a:lnTo>
                      <a:pt x="1208" y="730"/>
                    </a:lnTo>
                    <a:lnTo>
                      <a:pt x="1325" y="737"/>
                    </a:lnTo>
                    <a:lnTo>
                      <a:pt x="1387" y="741"/>
                    </a:lnTo>
                    <a:lnTo>
                      <a:pt x="1451" y="744"/>
                    </a:lnTo>
                    <a:lnTo>
                      <a:pt x="1552" y="749"/>
                    </a:lnTo>
                    <a:lnTo>
                      <a:pt x="1681" y="760"/>
                    </a:lnTo>
                    <a:lnTo>
                      <a:pt x="1747" y="765"/>
                    </a:lnTo>
                    <a:lnTo>
                      <a:pt x="1816" y="772"/>
                    </a:lnTo>
                    <a:lnTo>
                      <a:pt x="1940" y="783"/>
                    </a:lnTo>
                    <a:lnTo>
                      <a:pt x="2039" y="792"/>
                    </a:lnTo>
                    <a:lnTo>
                      <a:pt x="2129" y="798"/>
                    </a:lnTo>
                    <a:lnTo>
                      <a:pt x="2158" y="799"/>
                    </a:lnTo>
                    <a:lnTo>
                      <a:pt x="2188" y="802"/>
                    </a:lnTo>
                    <a:lnTo>
                      <a:pt x="2218" y="802"/>
                    </a:lnTo>
                    <a:lnTo>
                      <a:pt x="2232" y="802"/>
                    </a:lnTo>
                    <a:lnTo>
                      <a:pt x="2240" y="802"/>
                    </a:lnTo>
                    <a:lnTo>
                      <a:pt x="2243" y="802"/>
                    </a:lnTo>
                    <a:lnTo>
                      <a:pt x="2248" y="803"/>
                    </a:lnTo>
                    <a:lnTo>
                      <a:pt x="2361" y="800"/>
                    </a:lnTo>
                    <a:lnTo>
                      <a:pt x="2376" y="799"/>
                    </a:lnTo>
                    <a:lnTo>
                      <a:pt x="2392" y="797"/>
                    </a:lnTo>
                    <a:lnTo>
                      <a:pt x="2406" y="792"/>
                    </a:lnTo>
                    <a:lnTo>
                      <a:pt x="2422" y="787"/>
                    </a:lnTo>
                    <a:lnTo>
                      <a:pt x="2434" y="778"/>
                    </a:lnTo>
                    <a:lnTo>
                      <a:pt x="2445" y="769"/>
                    </a:lnTo>
                    <a:lnTo>
                      <a:pt x="2449" y="761"/>
                    </a:lnTo>
                    <a:lnTo>
                      <a:pt x="2454" y="755"/>
                    </a:lnTo>
                    <a:lnTo>
                      <a:pt x="2456" y="748"/>
                    </a:lnTo>
                    <a:lnTo>
                      <a:pt x="2456" y="746"/>
                    </a:lnTo>
                    <a:lnTo>
                      <a:pt x="2456" y="744"/>
                    </a:lnTo>
                    <a:lnTo>
                      <a:pt x="2457" y="744"/>
                    </a:lnTo>
                    <a:lnTo>
                      <a:pt x="2460" y="742"/>
                    </a:lnTo>
                    <a:lnTo>
                      <a:pt x="2465" y="718"/>
                    </a:lnTo>
                    <a:lnTo>
                      <a:pt x="2465" y="696"/>
                    </a:lnTo>
                    <a:lnTo>
                      <a:pt x="2460" y="674"/>
                    </a:lnTo>
                    <a:lnTo>
                      <a:pt x="2451" y="653"/>
                    </a:lnTo>
                    <a:lnTo>
                      <a:pt x="2432" y="623"/>
                    </a:lnTo>
                    <a:lnTo>
                      <a:pt x="2420" y="609"/>
                    </a:lnTo>
                    <a:lnTo>
                      <a:pt x="2407" y="598"/>
                    </a:lnTo>
                    <a:lnTo>
                      <a:pt x="2393" y="587"/>
                    </a:lnTo>
                    <a:lnTo>
                      <a:pt x="2378" y="579"/>
                    </a:lnTo>
                    <a:lnTo>
                      <a:pt x="2361" y="570"/>
                    </a:lnTo>
                    <a:lnTo>
                      <a:pt x="2345" y="564"/>
                    </a:lnTo>
                    <a:lnTo>
                      <a:pt x="2303" y="550"/>
                    </a:lnTo>
                    <a:lnTo>
                      <a:pt x="2193" y="534"/>
                    </a:lnTo>
                    <a:lnTo>
                      <a:pt x="2092" y="528"/>
                    </a:lnTo>
                    <a:lnTo>
                      <a:pt x="2038" y="520"/>
                    </a:lnTo>
                    <a:lnTo>
                      <a:pt x="1982" y="516"/>
                    </a:lnTo>
                    <a:lnTo>
                      <a:pt x="1850" y="503"/>
                    </a:lnTo>
                    <a:lnTo>
                      <a:pt x="1764" y="494"/>
                    </a:lnTo>
                    <a:lnTo>
                      <a:pt x="1679" y="486"/>
                    </a:lnTo>
                    <a:lnTo>
                      <a:pt x="1591" y="478"/>
                    </a:lnTo>
                    <a:lnTo>
                      <a:pt x="1506" y="471"/>
                    </a:lnTo>
                    <a:lnTo>
                      <a:pt x="1418" y="463"/>
                    </a:lnTo>
                    <a:lnTo>
                      <a:pt x="1333" y="456"/>
                    </a:lnTo>
                    <a:lnTo>
                      <a:pt x="1246" y="449"/>
                    </a:lnTo>
                    <a:lnTo>
                      <a:pt x="1151" y="441"/>
                    </a:lnTo>
                    <a:lnTo>
                      <a:pt x="1027" y="427"/>
                    </a:lnTo>
                    <a:lnTo>
                      <a:pt x="955" y="413"/>
                    </a:lnTo>
                    <a:lnTo>
                      <a:pt x="884" y="398"/>
                    </a:lnTo>
                    <a:lnTo>
                      <a:pt x="829" y="378"/>
                    </a:lnTo>
                    <a:lnTo>
                      <a:pt x="777" y="356"/>
                    </a:lnTo>
                    <a:lnTo>
                      <a:pt x="718" y="321"/>
                    </a:lnTo>
                    <a:lnTo>
                      <a:pt x="663" y="283"/>
                    </a:lnTo>
                    <a:lnTo>
                      <a:pt x="626" y="255"/>
                    </a:lnTo>
                    <a:lnTo>
                      <a:pt x="593" y="227"/>
                    </a:lnTo>
                    <a:lnTo>
                      <a:pt x="509" y="153"/>
                    </a:lnTo>
                    <a:lnTo>
                      <a:pt x="464" y="115"/>
                    </a:lnTo>
                    <a:lnTo>
                      <a:pt x="423" y="86"/>
                    </a:lnTo>
                    <a:lnTo>
                      <a:pt x="385" y="63"/>
                    </a:lnTo>
                    <a:lnTo>
                      <a:pt x="365" y="51"/>
                    </a:lnTo>
                    <a:lnTo>
                      <a:pt x="342" y="40"/>
                    </a:lnTo>
                    <a:lnTo>
                      <a:pt x="316" y="29"/>
                    </a:lnTo>
                    <a:lnTo>
                      <a:pt x="290" y="1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2" name="Freeform 119">
                <a:extLst>
                  <a:ext uri="{FF2B5EF4-FFF2-40B4-BE49-F238E27FC236}">
                    <a16:creationId xmlns:a16="http://schemas.microsoft.com/office/drawing/2014/main" id="{45389A9E-9F4D-CF3D-33B8-DA17B271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9163" y="2968626"/>
                <a:ext cx="508000" cy="261938"/>
              </a:xfrm>
              <a:custGeom>
                <a:avLst/>
                <a:gdLst>
                  <a:gd name="T0" fmla="*/ 1570 w 1600"/>
                  <a:gd name="T1" fmla="*/ 538 h 824"/>
                  <a:gd name="T2" fmla="*/ 1516 w 1600"/>
                  <a:gd name="T3" fmla="*/ 575 h 824"/>
                  <a:gd name="T4" fmla="*/ 1483 w 1600"/>
                  <a:gd name="T5" fmla="*/ 580 h 824"/>
                  <a:gd name="T6" fmla="*/ 1465 w 1600"/>
                  <a:gd name="T7" fmla="*/ 583 h 824"/>
                  <a:gd name="T8" fmla="*/ 1423 w 1600"/>
                  <a:gd name="T9" fmla="*/ 574 h 824"/>
                  <a:gd name="T10" fmla="*/ 1412 w 1600"/>
                  <a:gd name="T11" fmla="*/ 570 h 824"/>
                  <a:gd name="T12" fmla="*/ 1406 w 1600"/>
                  <a:gd name="T13" fmla="*/ 517 h 824"/>
                  <a:gd name="T14" fmla="*/ 1389 w 1600"/>
                  <a:gd name="T15" fmla="*/ 418 h 824"/>
                  <a:gd name="T16" fmla="*/ 1346 w 1600"/>
                  <a:gd name="T17" fmla="*/ 387 h 824"/>
                  <a:gd name="T18" fmla="*/ 1300 w 1600"/>
                  <a:gd name="T19" fmla="*/ 387 h 824"/>
                  <a:gd name="T20" fmla="*/ 1264 w 1600"/>
                  <a:gd name="T21" fmla="*/ 424 h 824"/>
                  <a:gd name="T22" fmla="*/ 1151 w 1600"/>
                  <a:gd name="T23" fmla="*/ 119 h 824"/>
                  <a:gd name="T24" fmla="*/ 1148 w 1600"/>
                  <a:gd name="T25" fmla="*/ 63 h 824"/>
                  <a:gd name="T26" fmla="*/ 1140 w 1600"/>
                  <a:gd name="T27" fmla="*/ 17 h 824"/>
                  <a:gd name="T28" fmla="*/ 1129 w 1600"/>
                  <a:gd name="T29" fmla="*/ 1 h 824"/>
                  <a:gd name="T30" fmla="*/ 1106 w 1600"/>
                  <a:gd name="T31" fmla="*/ 13 h 824"/>
                  <a:gd name="T32" fmla="*/ 1088 w 1600"/>
                  <a:gd name="T33" fmla="*/ 45 h 824"/>
                  <a:gd name="T34" fmla="*/ 1061 w 1600"/>
                  <a:gd name="T35" fmla="*/ 107 h 824"/>
                  <a:gd name="T36" fmla="*/ 865 w 1600"/>
                  <a:gd name="T37" fmla="*/ 753 h 824"/>
                  <a:gd name="T38" fmla="*/ 831 w 1600"/>
                  <a:gd name="T39" fmla="*/ 802 h 824"/>
                  <a:gd name="T40" fmla="*/ 807 w 1600"/>
                  <a:gd name="T41" fmla="*/ 821 h 824"/>
                  <a:gd name="T42" fmla="*/ 795 w 1600"/>
                  <a:gd name="T43" fmla="*/ 815 h 824"/>
                  <a:gd name="T44" fmla="*/ 792 w 1600"/>
                  <a:gd name="T45" fmla="*/ 781 h 824"/>
                  <a:gd name="T46" fmla="*/ 805 w 1600"/>
                  <a:gd name="T47" fmla="*/ 721 h 824"/>
                  <a:gd name="T48" fmla="*/ 824 w 1600"/>
                  <a:gd name="T49" fmla="*/ 611 h 824"/>
                  <a:gd name="T50" fmla="*/ 842 w 1600"/>
                  <a:gd name="T51" fmla="*/ 512 h 824"/>
                  <a:gd name="T52" fmla="*/ 861 w 1600"/>
                  <a:gd name="T53" fmla="*/ 398 h 824"/>
                  <a:gd name="T54" fmla="*/ 874 w 1600"/>
                  <a:gd name="T55" fmla="*/ 282 h 824"/>
                  <a:gd name="T56" fmla="*/ 878 w 1600"/>
                  <a:gd name="T57" fmla="*/ 227 h 824"/>
                  <a:gd name="T58" fmla="*/ 876 w 1600"/>
                  <a:gd name="T59" fmla="*/ 171 h 824"/>
                  <a:gd name="T60" fmla="*/ 865 w 1600"/>
                  <a:gd name="T61" fmla="*/ 129 h 824"/>
                  <a:gd name="T62" fmla="*/ 854 w 1600"/>
                  <a:gd name="T63" fmla="*/ 120 h 824"/>
                  <a:gd name="T64" fmla="*/ 837 w 1600"/>
                  <a:gd name="T65" fmla="*/ 118 h 824"/>
                  <a:gd name="T66" fmla="*/ 799 w 1600"/>
                  <a:gd name="T67" fmla="*/ 131 h 824"/>
                  <a:gd name="T68" fmla="*/ 773 w 1600"/>
                  <a:gd name="T69" fmla="*/ 153 h 824"/>
                  <a:gd name="T70" fmla="*/ 738 w 1600"/>
                  <a:gd name="T71" fmla="*/ 199 h 824"/>
                  <a:gd name="T72" fmla="*/ 711 w 1600"/>
                  <a:gd name="T73" fmla="*/ 248 h 824"/>
                  <a:gd name="T74" fmla="*/ 671 w 1600"/>
                  <a:gd name="T75" fmla="*/ 326 h 824"/>
                  <a:gd name="T76" fmla="*/ 628 w 1600"/>
                  <a:gd name="T77" fmla="*/ 426 h 824"/>
                  <a:gd name="T78" fmla="*/ 583 w 1600"/>
                  <a:gd name="T79" fmla="*/ 542 h 824"/>
                  <a:gd name="T80" fmla="*/ 536 w 1600"/>
                  <a:gd name="T81" fmla="*/ 443 h 824"/>
                  <a:gd name="T82" fmla="*/ 521 w 1600"/>
                  <a:gd name="T83" fmla="*/ 396 h 824"/>
                  <a:gd name="T84" fmla="*/ 500 w 1600"/>
                  <a:gd name="T85" fmla="*/ 366 h 824"/>
                  <a:gd name="T86" fmla="*/ 472 w 1600"/>
                  <a:gd name="T87" fmla="*/ 345 h 824"/>
                  <a:gd name="T88" fmla="*/ 437 w 1600"/>
                  <a:gd name="T89" fmla="*/ 337 h 824"/>
                  <a:gd name="T90" fmla="*/ 392 w 1600"/>
                  <a:gd name="T91" fmla="*/ 340 h 824"/>
                  <a:gd name="T92" fmla="*/ 341 w 1600"/>
                  <a:gd name="T93" fmla="*/ 356 h 824"/>
                  <a:gd name="T94" fmla="*/ 281 w 1600"/>
                  <a:gd name="T95" fmla="*/ 383 h 824"/>
                  <a:gd name="T96" fmla="*/ 216 w 1600"/>
                  <a:gd name="T97" fmla="*/ 423 h 824"/>
                  <a:gd name="T98" fmla="*/ 140 w 1600"/>
                  <a:gd name="T99" fmla="*/ 473 h 824"/>
                  <a:gd name="T100" fmla="*/ 59 w 1600"/>
                  <a:gd name="T101" fmla="*/ 538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0" h="824">
                    <a:moveTo>
                      <a:pt x="1600" y="504"/>
                    </a:moveTo>
                    <a:lnTo>
                      <a:pt x="1581" y="528"/>
                    </a:lnTo>
                    <a:lnTo>
                      <a:pt x="1570" y="538"/>
                    </a:lnTo>
                    <a:lnTo>
                      <a:pt x="1560" y="549"/>
                    </a:lnTo>
                    <a:lnTo>
                      <a:pt x="1538" y="563"/>
                    </a:lnTo>
                    <a:lnTo>
                      <a:pt x="1516" y="575"/>
                    </a:lnTo>
                    <a:lnTo>
                      <a:pt x="1503" y="578"/>
                    </a:lnTo>
                    <a:lnTo>
                      <a:pt x="1491" y="580"/>
                    </a:lnTo>
                    <a:lnTo>
                      <a:pt x="1483" y="580"/>
                    </a:lnTo>
                    <a:lnTo>
                      <a:pt x="1480" y="580"/>
                    </a:lnTo>
                    <a:lnTo>
                      <a:pt x="1477" y="581"/>
                    </a:lnTo>
                    <a:lnTo>
                      <a:pt x="1465" y="583"/>
                    </a:lnTo>
                    <a:lnTo>
                      <a:pt x="1451" y="580"/>
                    </a:lnTo>
                    <a:lnTo>
                      <a:pt x="1437" y="578"/>
                    </a:lnTo>
                    <a:lnTo>
                      <a:pt x="1423" y="574"/>
                    </a:lnTo>
                    <a:lnTo>
                      <a:pt x="1415" y="572"/>
                    </a:lnTo>
                    <a:lnTo>
                      <a:pt x="1413" y="570"/>
                    </a:lnTo>
                    <a:lnTo>
                      <a:pt x="1412" y="570"/>
                    </a:lnTo>
                    <a:lnTo>
                      <a:pt x="1409" y="570"/>
                    </a:lnTo>
                    <a:lnTo>
                      <a:pt x="1407" y="542"/>
                    </a:lnTo>
                    <a:lnTo>
                      <a:pt x="1406" y="517"/>
                    </a:lnTo>
                    <a:lnTo>
                      <a:pt x="1401" y="472"/>
                    </a:lnTo>
                    <a:lnTo>
                      <a:pt x="1393" y="434"/>
                    </a:lnTo>
                    <a:lnTo>
                      <a:pt x="1389" y="418"/>
                    </a:lnTo>
                    <a:lnTo>
                      <a:pt x="1385" y="406"/>
                    </a:lnTo>
                    <a:lnTo>
                      <a:pt x="1364" y="394"/>
                    </a:lnTo>
                    <a:lnTo>
                      <a:pt x="1346" y="387"/>
                    </a:lnTo>
                    <a:lnTo>
                      <a:pt x="1329" y="382"/>
                    </a:lnTo>
                    <a:lnTo>
                      <a:pt x="1314" y="383"/>
                    </a:lnTo>
                    <a:lnTo>
                      <a:pt x="1300" y="387"/>
                    </a:lnTo>
                    <a:lnTo>
                      <a:pt x="1286" y="395"/>
                    </a:lnTo>
                    <a:lnTo>
                      <a:pt x="1274" y="407"/>
                    </a:lnTo>
                    <a:lnTo>
                      <a:pt x="1264" y="424"/>
                    </a:lnTo>
                    <a:lnTo>
                      <a:pt x="1069" y="763"/>
                    </a:lnTo>
                    <a:lnTo>
                      <a:pt x="1153" y="154"/>
                    </a:lnTo>
                    <a:lnTo>
                      <a:pt x="1151" y="119"/>
                    </a:lnTo>
                    <a:lnTo>
                      <a:pt x="1150" y="103"/>
                    </a:lnTo>
                    <a:lnTo>
                      <a:pt x="1150" y="90"/>
                    </a:lnTo>
                    <a:lnTo>
                      <a:pt x="1148" y="63"/>
                    </a:lnTo>
                    <a:lnTo>
                      <a:pt x="1146" y="42"/>
                    </a:lnTo>
                    <a:lnTo>
                      <a:pt x="1143" y="24"/>
                    </a:lnTo>
                    <a:lnTo>
                      <a:pt x="1140" y="17"/>
                    </a:lnTo>
                    <a:lnTo>
                      <a:pt x="1139" y="12"/>
                    </a:lnTo>
                    <a:lnTo>
                      <a:pt x="1134" y="3"/>
                    </a:lnTo>
                    <a:lnTo>
                      <a:pt x="1129" y="1"/>
                    </a:lnTo>
                    <a:lnTo>
                      <a:pt x="1122" y="0"/>
                    </a:lnTo>
                    <a:lnTo>
                      <a:pt x="1115" y="5"/>
                    </a:lnTo>
                    <a:lnTo>
                      <a:pt x="1106" y="13"/>
                    </a:lnTo>
                    <a:lnTo>
                      <a:pt x="1099" y="28"/>
                    </a:lnTo>
                    <a:lnTo>
                      <a:pt x="1093" y="35"/>
                    </a:lnTo>
                    <a:lnTo>
                      <a:pt x="1088" y="45"/>
                    </a:lnTo>
                    <a:lnTo>
                      <a:pt x="1078" y="67"/>
                    </a:lnTo>
                    <a:lnTo>
                      <a:pt x="1067" y="92"/>
                    </a:lnTo>
                    <a:lnTo>
                      <a:pt x="1061" y="107"/>
                    </a:lnTo>
                    <a:lnTo>
                      <a:pt x="1056" y="124"/>
                    </a:lnTo>
                    <a:lnTo>
                      <a:pt x="880" y="732"/>
                    </a:lnTo>
                    <a:lnTo>
                      <a:pt x="865" y="753"/>
                    </a:lnTo>
                    <a:lnTo>
                      <a:pt x="853" y="772"/>
                    </a:lnTo>
                    <a:lnTo>
                      <a:pt x="841" y="788"/>
                    </a:lnTo>
                    <a:lnTo>
                      <a:pt x="831" y="802"/>
                    </a:lnTo>
                    <a:lnTo>
                      <a:pt x="822" y="810"/>
                    </a:lnTo>
                    <a:lnTo>
                      <a:pt x="814" y="818"/>
                    </a:lnTo>
                    <a:lnTo>
                      <a:pt x="807" y="821"/>
                    </a:lnTo>
                    <a:lnTo>
                      <a:pt x="802" y="824"/>
                    </a:lnTo>
                    <a:lnTo>
                      <a:pt x="797" y="820"/>
                    </a:lnTo>
                    <a:lnTo>
                      <a:pt x="795" y="815"/>
                    </a:lnTo>
                    <a:lnTo>
                      <a:pt x="792" y="807"/>
                    </a:lnTo>
                    <a:lnTo>
                      <a:pt x="792" y="797"/>
                    </a:lnTo>
                    <a:lnTo>
                      <a:pt x="792" y="781"/>
                    </a:lnTo>
                    <a:lnTo>
                      <a:pt x="795" y="764"/>
                    </a:lnTo>
                    <a:lnTo>
                      <a:pt x="799" y="743"/>
                    </a:lnTo>
                    <a:lnTo>
                      <a:pt x="805" y="721"/>
                    </a:lnTo>
                    <a:lnTo>
                      <a:pt x="811" y="682"/>
                    </a:lnTo>
                    <a:lnTo>
                      <a:pt x="818" y="646"/>
                    </a:lnTo>
                    <a:lnTo>
                      <a:pt x="824" y="611"/>
                    </a:lnTo>
                    <a:lnTo>
                      <a:pt x="831" y="578"/>
                    </a:lnTo>
                    <a:lnTo>
                      <a:pt x="836" y="544"/>
                    </a:lnTo>
                    <a:lnTo>
                      <a:pt x="842" y="512"/>
                    </a:lnTo>
                    <a:lnTo>
                      <a:pt x="847" y="482"/>
                    </a:lnTo>
                    <a:lnTo>
                      <a:pt x="853" y="454"/>
                    </a:lnTo>
                    <a:lnTo>
                      <a:pt x="861" y="398"/>
                    </a:lnTo>
                    <a:lnTo>
                      <a:pt x="868" y="349"/>
                    </a:lnTo>
                    <a:lnTo>
                      <a:pt x="873" y="303"/>
                    </a:lnTo>
                    <a:lnTo>
                      <a:pt x="874" y="282"/>
                    </a:lnTo>
                    <a:lnTo>
                      <a:pt x="876" y="264"/>
                    </a:lnTo>
                    <a:lnTo>
                      <a:pt x="876" y="244"/>
                    </a:lnTo>
                    <a:lnTo>
                      <a:pt x="878" y="227"/>
                    </a:lnTo>
                    <a:lnTo>
                      <a:pt x="878" y="198"/>
                    </a:lnTo>
                    <a:lnTo>
                      <a:pt x="876" y="183"/>
                    </a:lnTo>
                    <a:lnTo>
                      <a:pt x="876" y="171"/>
                    </a:lnTo>
                    <a:lnTo>
                      <a:pt x="874" y="152"/>
                    </a:lnTo>
                    <a:lnTo>
                      <a:pt x="869" y="135"/>
                    </a:lnTo>
                    <a:lnTo>
                      <a:pt x="865" y="129"/>
                    </a:lnTo>
                    <a:lnTo>
                      <a:pt x="863" y="125"/>
                    </a:lnTo>
                    <a:lnTo>
                      <a:pt x="858" y="121"/>
                    </a:lnTo>
                    <a:lnTo>
                      <a:pt x="854" y="120"/>
                    </a:lnTo>
                    <a:lnTo>
                      <a:pt x="850" y="119"/>
                    </a:lnTo>
                    <a:lnTo>
                      <a:pt x="846" y="120"/>
                    </a:lnTo>
                    <a:lnTo>
                      <a:pt x="837" y="118"/>
                    </a:lnTo>
                    <a:lnTo>
                      <a:pt x="830" y="118"/>
                    </a:lnTo>
                    <a:lnTo>
                      <a:pt x="816" y="123"/>
                    </a:lnTo>
                    <a:lnTo>
                      <a:pt x="799" y="131"/>
                    </a:lnTo>
                    <a:lnTo>
                      <a:pt x="790" y="137"/>
                    </a:lnTo>
                    <a:lnTo>
                      <a:pt x="783" y="146"/>
                    </a:lnTo>
                    <a:lnTo>
                      <a:pt x="773" y="153"/>
                    </a:lnTo>
                    <a:lnTo>
                      <a:pt x="764" y="163"/>
                    </a:lnTo>
                    <a:lnTo>
                      <a:pt x="747" y="187"/>
                    </a:lnTo>
                    <a:lnTo>
                      <a:pt x="738" y="199"/>
                    </a:lnTo>
                    <a:lnTo>
                      <a:pt x="729" y="214"/>
                    </a:lnTo>
                    <a:lnTo>
                      <a:pt x="719" y="230"/>
                    </a:lnTo>
                    <a:lnTo>
                      <a:pt x="711" y="248"/>
                    </a:lnTo>
                    <a:lnTo>
                      <a:pt x="700" y="265"/>
                    </a:lnTo>
                    <a:lnTo>
                      <a:pt x="690" y="284"/>
                    </a:lnTo>
                    <a:lnTo>
                      <a:pt x="671" y="326"/>
                    </a:lnTo>
                    <a:lnTo>
                      <a:pt x="649" y="372"/>
                    </a:lnTo>
                    <a:lnTo>
                      <a:pt x="638" y="398"/>
                    </a:lnTo>
                    <a:lnTo>
                      <a:pt x="628" y="426"/>
                    </a:lnTo>
                    <a:lnTo>
                      <a:pt x="616" y="452"/>
                    </a:lnTo>
                    <a:lnTo>
                      <a:pt x="605" y="482"/>
                    </a:lnTo>
                    <a:lnTo>
                      <a:pt x="583" y="542"/>
                    </a:lnTo>
                    <a:lnTo>
                      <a:pt x="559" y="608"/>
                    </a:lnTo>
                    <a:lnTo>
                      <a:pt x="536" y="680"/>
                    </a:lnTo>
                    <a:lnTo>
                      <a:pt x="536" y="443"/>
                    </a:lnTo>
                    <a:lnTo>
                      <a:pt x="531" y="426"/>
                    </a:lnTo>
                    <a:lnTo>
                      <a:pt x="527" y="411"/>
                    </a:lnTo>
                    <a:lnTo>
                      <a:pt x="521" y="396"/>
                    </a:lnTo>
                    <a:lnTo>
                      <a:pt x="516" y="386"/>
                    </a:lnTo>
                    <a:lnTo>
                      <a:pt x="508" y="375"/>
                    </a:lnTo>
                    <a:lnTo>
                      <a:pt x="500" y="366"/>
                    </a:lnTo>
                    <a:lnTo>
                      <a:pt x="492" y="358"/>
                    </a:lnTo>
                    <a:lnTo>
                      <a:pt x="483" y="351"/>
                    </a:lnTo>
                    <a:lnTo>
                      <a:pt x="472" y="345"/>
                    </a:lnTo>
                    <a:lnTo>
                      <a:pt x="462" y="342"/>
                    </a:lnTo>
                    <a:lnTo>
                      <a:pt x="449" y="338"/>
                    </a:lnTo>
                    <a:lnTo>
                      <a:pt x="437" y="337"/>
                    </a:lnTo>
                    <a:lnTo>
                      <a:pt x="423" y="336"/>
                    </a:lnTo>
                    <a:lnTo>
                      <a:pt x="408" y="338"/>
                    </a:lnTo>
                    <a:lnTo>
                      <a:pt x="392" y="340"/>
                    </a:lnTo>
                    <a:lnTo>
                      <a:pt x="378" y="345"/>
                    </a:lnTo>
                    <a:lnTo>
                      <a:pt x="359" y="349"/>
                    </a:lnTo>
                    <a:lnTo>
                      <a:pt x="341" y="356"/>
                    </a:lnTo>
                    <a:lnTo>
                      <a:pt x="322" y="364"/>
                    </a:lnTo>
                    <a:lnTo>
                      <a:pt x="303" y="373"/>
                    </a:lnTo>
                    <a:lnTo>
                      <a:pt x="281" y="383"/>
                    </a:lnTo>
                    <a:lnTo>
                      <a:pt x="261" y="395"/>
                    </a:lnTo>
                    <a:lnTo>
                      <a:pt x="238" y="407"/>
                    </a:lnTo>
                    <a:lnTo>
                      <a:pt x="216" y="423"/>
                    </a:lnTo>
                    <a:lnTo>
                      <a:pt x="190" y="438"/>
                    </a:lnTo>
                    <a:lnTo>
                      <a:pt x="166" y="455"/>
                    </a:lnTo>
                    <a:lnTo>
                      <a:pt x="140" y="473"/>
                    </a:lnTo>
                    <a:lnTo>
                      <a:pt x="115" y="494"/>
                    </a:lnTo>
                    <a:lnTo>
                      <a:pt x="87" y="515"/>
                    </a:lnTo>
                    <a:lnTo>
                      <a:pt x="59" y="538"/>
                    </a:lnTo>
                    <a:lnTo>
                      <a:pt x="30" y="561"/>
                    </a:lnTo>
                    <a:lnTo>
                      <a:pt x="0" y="586"/>
                    </a:lnTo>
                  </a:path>
                </a:pathLst>
              </a:custGeom>
              <a:noFill/>
              <a:ln w="28575">
                <a:solidFill>
                  <a:srgbClr val="0066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3" name="Freeform 120">
                <a:extLst>
                  <a:ext uri="{FF2B5EF4-FFF2-40B4-BE49-F238E27FC236}">
                    <a16:creationId xmlns:a16="http://schemas.microsoft.com/office/drawing/2014/main" id="{2A68E2E8-B4F5-009F-9B84-A42D50FA4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976" y="2822576"/>
                <a:ext cx="452438" cy="415925"/>
              </a:xfrm>
              <a:custGeom>
                <a:avLst/>
                <a:gdLst>
                  <a:gd name="T0" fmla="*/ 1396 w 1423"/>
                  <a:gd name="T1" fmla="*/ 517 h 1308"/>
                  <a:gd name="T2" fmla="*/ 1412 w 1423"/>
                  <a:gd name="T3" fmla="*/ 454 h 1308"/>
                  <a:gd name="T4" fmla="*/ 1421 w 1423"/>
                  <a:gd name="T5" fmla="*/ 393 h 1308"/>
                  <a:gd name="T6" fmla="*/ 1423 w 1423"/>
                  <a:gd name="T7" fmla="*/ 337 h 1308"/>
                  <a:gd name="T8" fmla="*/ 1418 w 1423"/>
                  <a:gd name="T9" fmla="*/ 284 h 1308"/>
                  <a:gd name="T10" fmla="*/ 1406 w 1423"/>
                  <a:gd name="T11" fmla="*/ 234 h 1308"/>
                  <a:gd name="T12" fmla="*/ 1387 w 1423"/>
                  <a:gd name="T13" fmla="*/ 188 h 1308"/>
                  <a:gd name="T14" fmla="*/ 1361 w 1423"/>
                  <a:gd name="T15" fmla="*/ 145 h 1308"/>
                  <a:gd name="T16" fmla="*/ 1328 w 1423"/>
                  <a:gd name="T17" fmla="*/ 105 h 1308"/>
                  <a:gd name="T18" fmla="*/ 1291 w 1423"/>
                  <a:gd name="T19" fmla="*/ 72 h 1308"/>
                  <a:gd name="T20" fmla="*/ 1248 w 1423"/>
                  <a:gd name="T21" fmla="*/ 45 h 1308"/>
                  <a:gd name="T22" fmla="*/ 1202 w 1423"/>
                  <a:gd name="T23" fmla="*/ 25 h 1308"/>
                  <a:gd name="T24" fmla="*/ 1151 w 1423"/>
                  <a:gd name="T25" fmla="*/ 10 h 1308"/>
                  <a:gd name="T26" fmla="*/ 1095 w 1423"/>
                  <a:gd name="T27" fmla="*/ 1 h 1308"/>
                  <a:gd name="T28" fmla="*/ 1034 w 1423"/>
                  <a:gd name="T29" fmla="*/ 0 h 1308"/>
                  <a:gd name="T30" fmla="*/ 968 w 1423"/>
                  <a:gd name="T31" fmla="*/ 5 h 1308"/>
                  <a:gd name="T32" fmla="*/ 865 w 1423"/>
                  <a:gd name="T33" fmla="*/ 25 h 1308"/>
                  <a:gd name="T34" fmla="*/ 727 w 1423"/>
                  <a:gd name="T35" fmla="*/ 68 h 1308"/>
                  <a:gd name="T36" fmla="*/ 591 w 1423"/>
                  <a:gd name="T37" fmla="*/ 134 h 1308"/>
                  <a:gd name="T38" fmla="*/ 458 w 1423"/>
                  <a:gd name="T39" fmla="*/ 222 h 1308"/>
                  <a:gd name="T40" fmla="*/ 329 w 1423"/>
                  <a:gd name="T41" fmla="*/ 329 h 1308"/>
                  <a:gd name="T42" fmla="*/ 219 w 1423"/>
                  <a:gd name="T43" fmla="*/ 444 h 1308"/>
                  <a:gd name="T44" fmla="*/ 130 w 1423"/>
                  <a:gd name="T45" fmla="*/ 566 h 1308"/>
                  <a:gd name="T46" fmla="*/ 63 w 1423"/>
                  <a:gd name="T47" fmla="*/ 694 h 1308"/>
                  <a:gd name="T48" fmla="*/ 26 w 1423"/>
                  <a:gd name="T49" fmla="*/ 792 h 1308"/>
                  <a:gd name="T50" fmla="*/ 11 w 1423"/>
                  <a:gd name="T51" fmla="*/ 854 h 1308"/>
                  <a:gd name="T52" fmla="*/ 1 w 1423"/>
                  <a:gd name="T53" fmla="*/ 914 h 1308"/>
                  <a:gd name="T54" fmla="*/ 0 w 1423"/>
                  <a:gd name="T55" fmla="*/ 971 h 1308"/>
                  <a:gd name="T56" fmla="*/ 5 w 1423"/>
                  <a:gd name="T57" fmla="*/ 1025 h 1308"/>
                  <a:gd name="T58" fmla="*/ 15 w 1423"/>
                  <a:gd name="T59" fmla="*/ 1075 h 1308"/>
                  <a:gd name="T60" fmla="*/ 35 w 1423"/>
                  <a:gd name="T61" fmla="*/ 1121 h 1308"/>
                  <a:gd name="T62" fmla="*/ 60 w 1423"/>
                  <a:gd name="T63" fmla="*/ 1164 h 1308"/>
                  <a:gd name="T64" fmla="*/ 93 w 1423"/>
                  <a:gd name="T65" fmla="*/ 1204 h 1308"/>
                  <a:gd name="T66" fmla="*/ 131 w 1423"/>
                  <a:gd name="T67" fmla="*/ 1237 h 1308"/>
                  <a:gd name="T68" fmla="*/ 172 w 1423"/>
                  <a:gd name="T69" fmla="*/ 1263 h 1308"/>
                  <a:gd name="T70" fmla="*/ 220 w 1423"/>
                  <a:gd name="T71" fmla="*/ 1284 h 1308"/>
                  <a:gd name="T72" fmla="*/ 272 w 1423"/>
                  <a:gd name="T73" fmla="*/ 1299 h 1308"/>
                  <a:gd name="T74" fmla="*/ 328 w 1423"/>
                  <a:gd name="T75" fmla="*/ 1306 h 1308"/>
                  <a:gd name="T76" fmla="*/ 389 w 1423"/>
                  <a:gd name="T77" fmla="*/ 1308 h 1308"/>
                  <a:gd name="T78" fmla="*/ 455 w 1423"/>
                  <a:gd name="T79" fmla="*/ 1305 h 1308"/>
                  <a:gd name="T80" fmla="*/ 558 w 1423"/>
                  <a:gd name="T81" fmla="*/ 1286 h 1308"/>
                  <a:gd name="T82" fmla="*/ 627 w 1423"/>
                  <a:gd name="T83" fmla="*/ 1268 h 1308"/>
                  <a:gd name="T84" fmla="*/ 696 w 1423"/>
                  <a:gd name="T85" fmla="*/ 1243 h 1308"/>
                  <a:gd name="T86" fmla="*/ 829 w 1423"/>
                  <a:gd name="T87" fmla="*/ 1177 h 1308"/>
                  <a:gd name="T88" fmla="*/ 898 w 1423"/>
                  <a:gd name="T89" fmla="*/ 1137 h 1308"/>
                  <a:gd name="T90" fmla="*/ 963 w 1423"/>
                  <a:gd name="T91" fmla="*/ 1089 h 1308"/>
                  <a:gd name="T92" fmla="*/ 974 w 1423"/>
                  <a:gd name="T93" fmla="*/ 1078 h 1308"/>
                  <a:gd name="T94" fmla="*/ 996 w 1423"/>
                  <a:gd name="T95" fmla="*/ 1064 h 1308"/>
                  <a:gd name="T96" fmla="*/ 1062 w 1423"/>
                  <a:gd name="T97" fmla="*/ 1009 h 1308"/>
                  <a:gd name="T98" fmla="*/ 1121 w 1423"/>
                  <a:gd name="T99" fmla="*/ 953 h 1308"/>
                  <a:gd name="T100" fmla="*/ 1202 w 1423"/>
                  <a:gd name="T101" fmla="*/ 867 h 1308"/>
                  <a:gd name="T102" fmla="*/ 1250 w 1423"/>
                  <a:gd name="T103" fmla="*/ 807 h 1308"/>
                  <a:gd name="T104" fmla="*/ 1281 w 1423"/>
                  <a:gd name="T105" fmla="*/ 760 h 1308"/>
                  <a:gd name="T106" fmla="*/ 1328 w 1423"/>
                  <a:gd name="T107" fmla="*/ 682 h 1308"/>
                  <a:gd name="T108" fmla="*/ 1337 w 1423"/>
                  <a:gd name="T109" fmla="*/ 660 h 1308"/>
                  <a:gd name="T110" fmla="*/ 1344 w 1423"/>
                  <a:gd name="T111" fmla="*/ 649 h 1308"/>
                  <a:gd name="T112" fmla="*/ 1387 w 1423"/>
                  <a:gd name="T113" fmla="*/ 551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23" h="1308">
                    <a:moveTo>
                      <a:pt x="1387" y="551"/>
                    </a:moveTo>
                    <a:lnTo>
                      <a:pt x="1396" y="517"/>
                    </a:lnTo>
                    <a:lnTo>
                      <a:pt x="1405" y="486"/>
                    </a:lnTo>
                    <a:lnTo>
                      <a:pt x="1412" y="454"/>
                    </a:lnTo>
                    <a:lnTo>
                      <a:pt x="1418" y="424"/>
                    </a:lnTo>
                    <a:lnTo>
                      <a:pt x="1421" y="393"/>
                    </a:lnTo>
                    <a:lnTo>
                      <a:pt x="1423" y="365"/>
                    </a:lnTo>
                    <a:lnTo>
                      <a:pt x="1423" y="337"/>
                    </a:lnTo>
                    <a:lnTo>
                      <a:pt x="1422" y="310"/>
                    </a:lnTo>
                    <a:lnTo>
                      <a:pt x="1418" y="284"/>
                    </a:lnTo>
                    <a:lnTo>
                      <a:pt x="1413" y="258"/>
                    </a:lnTo>
                    <a:lnTo>
                      <a:pt x="1406" y="234"/>
                    </a:lnTo>
                    <a:lnTo>
                      <a:pt x="1398" y="211"/>
                    </a:lnTo>
                    <a:lnTo>
                      <a:pt x="1387" y="188"/>
                    </a:lnTo>
                    <a:lnTo>
                      <a:pt x="1374" y="166"/>
                    </a:lnTo>
                    <a:lnTo>
                      <a:pt x="1361" y="145"/>
                    </a:lnTo>
                    <a:lnTo>
                      <a:pt x="1346" y="126"/>
                    </a:lnTo>
                    <a:lnTo>
                      <a:pt x="1328" y="105"/>
                    </a:lnTo>
                    <a:lnTo>
                      <a:pt x="1310" y="88"/>
                    </a:lnTo>
                    <a:lnTo>
                      <a:pt x="1291" y="72"/>
                    </a:lnTo>
                    <a:lnTo>
                      <a:pt x="1271" y="59"/>
                    </a:lnTo>
                    <a:lnTo>
                      <a:pt x="1248" y="45"/>
                    </a:lnTo>
                    <a:lnTo>
                      <a:pt x="1226" y="34"/>
                    </a:lnTo>
                    <a:lnTo>
                      <a:pt x="1202" y="25"/>
                    </a:lnTo>
                    <a:lnTo>
                      <a:pt x="1177" y="17"/>
                    </a:lnTo>
                    <a:lnTo>
                      <a:pt x="1151" y="10"/>
                    </a:lnTo>
                    <a:lnTo>
                      <a:pt x="1124" y="5"/>
                    </a:lnTo>
                    <a:lnTo>
                      <a:pt x="1095" y="1"/>
                    </a:lnTo>
                    <a:lnTo>
                      <a:pt x="1065" y="1"/>
                    </a:lnTo>
                    <a:lnTo>
                      <a:pt x="1034" y="0"/>
                    </a:lnTo>
                    <a:lnTo>
                      <a:pt x="1002" y="3"/>
                    </a:lnTo>
                    <a:lnTo>
                      <a:pt x="968" y="5"/>
                    </a:lnTo>
                    <a:lnTo>
                      <a:pt x="935" y="11"/>
                    </a:lnTo>
                    <a:lnTo>
                      <a:pt x="865" y="25"/>
                    </a:lnTo>
                    <a:lnTo>
                      <a:pt x="795" y="44"/>
                    </a:lnTo>
                    <a:lnTo>
                      <a:pt x="727" y="68"/>
                    </a:lnTo>
                    <a:lnTo>
                      <a:pt x="659" y="99"/>
                    </a:lnTo>
                    <a:lnTo>
                      <a:pt x="591" y="134"/>
                    </a:lnTo>
                    <a:lnTo>
                      <a:pt x="524" y="175"/>
                    </a:lnTo>
                    <a:lnTo>
                      <a:pt x="458" y="222"/>
                    </a:lnTo>
                    <a:lnTo>
                      <a:pt x="393" y="274"/>
                    </a:lnTo>
                    <a:lnTo>
                      <a:pt x="329" y="329"/>
                    </a:lnTo>
                    <a:lnTo>
                      <a:pt x="271" y="386"/>
                    </a:lnTo>
                    <a:lnTo>
                      <a:pt x="219" y="444"/>
                    </a:lnTo>
                    <a:lnTo>
                      <a:pt x="172" y="505"/>
                    </a:lnTo>
                    <a:lnTo>
                      <a:pt x="130" y="566"/>
                    </a:lnTo>
                    <a:lnTo>
                      <a:pt x="93" y="629"/>
                    </a:lnTo>
                    <a:lnTo>
                      <a:pt x="63" y="694"/>
                    </a:lnTo>
                    <a:lnTo>
                      <a:pt x="39" y="761"/>
                    </a:lnTo>
                    <a:lnTo>
                      <a:pt x="26" y="792"/>
                    </a:lnTo>
                    <a:lnTo>
                      <a:pt x="18" y="824"/>
                    </a:lnTo>
                    <a:lnTo>
                      <a:pt x="11" y="854"/>
                    </a:lnTo>
                    <a:lnTo>
                      <a:pt x="6" y="886"/>
                    </a:lnTo>
                    <a:lnTo>
                      <a:pt x="1" y="914"/>
                    </a:lnTo>
                    <a:lnTo>
                      <a:pt x="0" y="943"/>
                    </a:lnTo>
                    <a:lnTo>
                      <a:pt x="0" y="971"/>
                    </a:lnTo>
                    <a:lnTo>
                      <a:pt x="2" y="999"/>
                    </a:lnTo>
                    <a:lnTo>
                      <a:pt x="5" y="1025"/>
                    </a:lnTo>
                    <a:lnTo>
                      <a:pt x="9" y="1050"/>
                    </a:lnTo>
                    <a:lnTo>
                      <a:pt x="15" y="1075"/>
                    </a:lnTo>
                    <a:lnTo>
                      <a:pt x="25" y="1099"/>
                    </a:lnTo>
                    <a:lnTo>
                      <a:pt x="35" y="1121"/>
                    </a:lnTo>
                    <a:lnTo>
                      <a:pt x="47" y="1143"/>
                    </a:lnTo>
                    <a:lnTo>
                      <a:pt x="60" y="1164"/>
                    </a:lnTo>
                    <a:lnTo>
                      <a:pt x="78" y="1185"/>
                    </a:lnTo>
                    <a:lnTo>
                      <a:pt x="93" y="1204"/>
                    </a:lnTo>
                    <a:lnTo>
                      <a:pt x="112" y="1221"/>
                    </a:lnTo>
                    <a:lnTo>
                      <a:pt x="131" y="1237"/>
                    </a:lnTo>
                    <a:lnTo>
                      <a:pt x="152" y="1251"/>
                    </a:lnTo>
                    <a:lnTo>
                      <a:pt x="172" y="1263"/>
                    </a:lnTo>
                    <a:lnTo>
                      <a:pt x="196" y="1274"/>
                    </a:lnTo>
                    <a:lnTo>
                      <a:pt x="220" y="1284"/>
                    </a:lnTo>
                    <a:lnTo>
                      <a:pt x="247" y="1293"/>
                    </a:lnTo>
                    <a:lnTo>
                      <a:pt x="272" y="1299"/>
                    </a:lnTo>
                    <a:lnTo>
                      <a:pt x="300" y="1304"/>
                    </a:lnTo>
                    <a:lnTo>
                      <a:pt x="328" y="1306"/>
                    </a:lnTo>
                    <a:lnTo>
                      <a:pt x="359" y="1308"/>
                    </a:lnTo>
                    <a:lnTo>
                      <a:pt x="389" y="1308"/>
                    </a:lnTo>
                    <a:lnTo>
                      <a:pt x="422" y="1307"/>
                    </a:lnTo>
                    <a:lnTo>
                      <a:pt x="455" y="1305"/>
                    </a:lnTo>
                    <a:lnTo>
                      <a:pt x="490" y="1301"/>
                    </a:lnTo>
                    <a:lnTo>
                      <a:pt x="558" y="1286"/>
                    </a:lnTo>
                    <a:lnTo>
                      <a:pt x="592" y="1278"/>
                    </a:lnTo>
                    <a:lnTo>
                      <a:pt x="627" y="1268"/>
                    </a:lnTo>
                    <a:lnTo>
                      <a:pt x="662" y="1256"/>
                    </a:lnTo>
                    <a:lnTo>
                      <a:pt x="696" y="1243"/>
                    </a:lnTo>
                    <a:lnTo>
                      <a:pt x="764" y="1213"/>
                    </a:lnTo>
                    <a:lnTo>
                      <a:pt x="829" y="1177"/>
                    </a:lnTo>
                    <a:lnTo>
                      <a:pt x="863" y="1157"/>
                    </a:lnTo>
                    <a:lnTo>
                      <a:pt x="898" y="1137"/>
                    </a:lnTo>
                    <a:lnTo>
                      <a:pt x="929" y="1114"/>
                    </a:lnTo>
                    <a:lnTo>
                      <a:pt x="963" y="1089"/>
                    </a:lnTo>
                    <a:lnTo>
                      <a:pt x="971" y="1082"/>
                    </a:lnTo>
                    <a:lnTo>
                      <a:pt x="974" y="1078"/>
                    </a:lnTo>
                    <a:lnTo>
                      <a:pt x="979" y="1076"/>
                    </a:lnTo>
                    <a:lnTo>
                      <a:pt x="996" y="1064"/>
                    </a:lnTo>
                    <a:lnTo>
                      <a:pt x="1030" y="1038"/>
                    </a:lnTo>
                    <a:lnTo>
                      <a:pt x="1062" y="1009"/>
                    </a:lnTo>
                    <a:lnTo>
                      <a:pt x="1092" y="982"/>
                    </a:lnTo>
                    <a:lnTo>
                      <a:pt x="1121" y="953"/>
                    </a:lnTo>
                    <a:lnTo>
                      <a:pt x="1151" y="925"/>
                    </a:lnTo>
                    <a:lnTo>
                      <a:pt x="1202" y="867"/>
                    </a:lnTo>
                    <a:lnTo>
                      <a:pt x="1226" y="836"/>
                    </a:lnTo>
                    <a:lnTo>
                      <a:pt x="1250" y="807"/>
                    </a:lnTo>
                    <a:lnTo>
                      <a:pt x="1271" y="775"/>
                    </a:lnTo>
                    <a:lnTo>
                      <a:pt x="1281" y="760"/>
                    </a:lnTo>
                    <a:lnTo>
                      <a:pt x="1292" y="745"/>
                    </a:lnTo>
                    <a:lnTo>
                      <a:pt x="1328" y="682"/>
                    </a:lnTo>
                    <a:lnTo>
                      <a:pt x="1336" y="665"/>
                    </a:lnTo>
                    <a:lnTo>
                      <a:pt x="1337" y="660"/>
                    </a:lnTo>
                    <a:lnTo>
                      <a:pt x="1339" y="656"/>
                    </a:lnTo>
                    <a:lnTo>
                      <a:pt x="1344" y="649"/>
                    </a:lnTo>
                    <a:lnTo>
                      <a:pt x="1360" y="617"/>
                    </a:lnTo>
                    <a:lnTo>
                      <a:pt x="1387" y="551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4" name="Freeform 121">
                <a:extLst>
                  <a:ext uri="{FF2B5EF4-FFF2-40B4-BE49-F238E27FC236}">
                    <a16:creationId xmlns:a16="http://schemas.microsoft.com/office/drawing/2014/main" id="{374B22F7-8813-AC79-ADAA-29F31068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2895601"/>
                <a:ext cx="527050" cy="447675"/>
              </a:xfrm>
              <a:custGeom>
                <a:avLst/>
                <a:gdLst>
                  <a:gd name="T0" fmla="*/ 444 w 1659"/>
                  <a:gd name="T1" fmla="*/ 0 h 1411"/>
                  <a:gd name="T2" fmla="*/ 339 w 1659"/>
                  <a:gd name="T3" fmla="*/ 9 h 1411"/>
                  <a:gd name="T4" fmla="*/ 249 w 1659"/>
                  <a:gd name="T5" fmla="*/ 33 h 1411"/>
                  <a:gd name="T6" fmla="*/ 170 w 1659"/>
                  <a:gd name="T7" fmla="*/ 71 h 1411"/>
                  <a:gd name="T8" fmla="*/ 107 w 1659"/>
                  <a:gd name="T9" fmla="*/ 124 h 1411"/>
                  <a:gd name="T10" fmla="*/ 54 w 1659"/>
                  <a:gd name="T11" fmla="*/ 192 h 1411"/>
                  <a:gd name="T12" fmla="*/ 19 w 1659"/>
                  <a:gd name="T13" fmla="*/ 270 h 1411"/>
                  <a:gd name="T14" fmla="*/ 1 w 1659"/>
                  <a:gd name="T15" fmla="*/ 385 h 1411"/>
                  <a:gd name="T16" fmla="*/ 7 w 1659"/>
                  <a:gd name="T17" fmla="*/ 477 h 1411"/>
                  <a:gd name="T18" fmla="*/ 35 w 1659"/>
                  <a:gd name="T19" fmla="*/ 579 h 1411"/>
                  <a:gd name="T20" fmla="*/ 98 w 1659"/>
                  <a:gd name="T21" fmla="*/ 722 h 1411"/>
                  <a:gd name="T22" fmla="*/ 161 w 1659"/>
                  <a:gd name="T23" fmla="*/ 824 h 1411"/>
                  <a:gd name="T24" fmla="*/ 265 w 1659"/>
                  <a:gd name="T25" fmla="*/ 954 h 1411"/>
                  <a:gd name="T26" fmla="*/ 393 w 1659"/>
                  <a:gd name="T27" fmla="*/ 1076 h 1411"/>
                  <a:gd name="T28" fmla="*/ 506 w 1659"/>
                  <a:gd name="T29" fmla="*/ 1164 h 1411"/>
                  <a:gd name="T30" fmla="*/ 703 w 1659"/>
                  <a:gd name="T31" fmla="*/ 1282 h 1411"/>
                  <a:gd name="T32" fmla="*/ 901 w 1659"/>
                  <a:gd name="T33" fmla="*/ 1362 h 1411"/>
                  <a:gd name="T34" fmla="*/ 1062 w 1659"/>
                  <a:gd name="T35" fmla="*/ 1400 h 1411"/>
                  <a:gd name="T36" fmla="*/ 1180 w 1659"/>
                  <a:gd name="T37" fmla="*/ 1411 h 1411"/>
                  <a:gd name="T38" fmla="*/ 1288 w 1659"/>
                  <a:gd name="T39" fmla="*/ 1406 h 1411"/>
                  <a:gd name="T40" fmla="*/ 1367 w 1659"/>
                  <a:gd name="T41" fmla="*/ 1390 h 1411"/>
                  <a:gd name="T42" fmla="*/ 1383 w 1659"/>
                  <a:gd name="T43" fmla="*/ 1386 h 1411"/>
                  <a:gd name="T44" fmla="*/ 1451 w 1659"/>
                  <a:gd name="T45" fmla="*/ 1358 h 1411"/>
                  <a:gd name="T46" fmla="*/ 1465 w 1659"/>
                  <a:gd name="T47" fmla="*/ 1352 h 1411"/>
                  <a:gd name="T48" fmla="*/ 1523 w 1659"/>
                  <a:gd name="T49" fmla="*/ 1312 h 1411"/>
                  <a:gd name="T50" fmla="*/ 1534 w 1659"/>
                  <a:gd name="T51" fmla="*/ 1304 h 1411"/>
                  <a:gd name="T52" fmla="*/ 1592 w 1659"/>
                  <a:gd name="T53" fmla="*/ 1240 h 1411"/>
                  <a:gd name="T54" fmla="*/ 1631 w 1659"/>
                  <a:gd name="T55" fmla="*/ 1164 h 1411"/>
                  <a:gd name="T56" fmla="*/ 1645 w 1659"/>
                  <a:gd name="T57" fmla="*/ 1123 h 1411"/>
                  <a:gd name="T58" fmla="*/ 1651 w 1659"/>
                  <a:gd name="T59" fmla="*/ 1095 h 1411"/>
                  <a:gd name="T60" fmla="*/ 1658 w 1659"/>
                  <a:gd name="T61" fmla="*/ 1053 h 1411"/>
                  <a:gd name="T62" fmla="*/ 1658 w 1659"/>
                  <a:gd name="T63" fmla="*/ 1027 h 1411"/>
                  <a:gd name="T64" fmla="*/ 1656 w 1659"/>
                  <a:gd name="T65" fmla="*/ 977 h 1411"/>
                  <a:gd name="T66" fmla="*/ 1643 w 1659"/>
                  <a:gd name="T67" fmla="*/ 898 h 1411"/>
                  <a:gd name="T68" fmla="*/ 1615 w 1659"/>
                  <a:gd name="T69" fmla="*/ 812 h 1411"/>
                  <a:gd name="T70" fmla="*/ 1559 w 1659"/>
                  <a:gd name="T71" fmla="*/ 688 h 1411"/>
                  <a:gd name="T72" fmla="*/ 1496 w 1659"/>
                  <a:gd name="T73" fmla="*/ 584 h 1411"/>
                  <a:gd name="T74" fmla="*/ 1420 w 1659"/>
                  <a:gd name="T75" fmla="*/ 486 h 1411"/>
                  <a:gd name="T76" fmla="*/ 1297 w 1659"/>
                  <a:gd name="T77" fmla="*/ 360 h 1411"/>
                  <a:gd name="T78" fmla="*/ 1152 w 1659"/>
                  <a:gd name="T79" fmla="*/ 246 h 1411"/>
                  <a:gd name="T80" fmla="*/ 954 w 1659"/>
                  <a:gd name="T81" fmla="*/ 126 h 1411"/>
                  <a:gd name="T82" fmla="*/ 756 w 1659"/>
                  <a:gd name="T83" fmla="*/ 46 h 1411"/>
                  <a:gd name="T84" fmla="*/ 520 w 1659"/>
                  <a:gd name="T85" fmla="*/ 4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59" h="1411">
                    <a:moveTo>
                      <a:pt x="520" y="4"/>
                    </a:moveTo>
                    <a:lnTo>
                      <a:pt x="480" y="0"/>
                    </a:lnTo>
                    <a:lnTo>
                      <a:pt x="444" y="0"/>
                    </a:lnTo>
                    <a:lnTo>
                      <a:pt x="407" y="1"/>
                    </a:lnTo>
                    <a:lnTo>
                      <a:pt x="373" y="5"/>
                    </a:lnTo>
                    <a:lnTo>
                      <a:pt x="339" y="9"/>
                    </a:lnTo>
                    <a:lnTo>
                      <a:pt x="307" y="15"/>
                    </a:lnTo>
                    <a:lnTo>
                      <a:pt x="277" y="22"/>
                    </a:lnTo>
                    <a:lnTo>
                      <a:pt x="249" y="33"/>
                    </a:lnTo>
                    <a:lnTo>
                      <a:pt x="221" y="43"/>
                    </a:lnTo>
                    <a:lnTo>
                      <a:pt x="196" y="56"/>
                    </a:lnTo>
                    <a:lnTo>
                      <a:pt x="170" y="71"/>
                    </a:lnTo>
                    <a:lnTo>
                      <a:pt x="148" y="88"/>
                    </a:lnTo>
                    <a:lnTo>
                      <a:pt x="126" y="105"/>
                    </a:lnTo>
                    <a:lnTo>
                      <a:pt x="107" y="124"/>
                    </a:lnTo>
                    <a:lnTo>
                      <a:pt x="87" y="145"/>
                    </a:lnTo>
                    <a:lnTo>
                      <a:pt x="71" y="169"/>
                    </a:lnTo>
                    <a:lnTo>
                      <a:pt x="54" y="192"/>
                    </a:lnTo>
                    <a:lnTo>
                      <a:pt x="41" y="218"/>
                    </a:lnTo>
                    <a:lnTo>
                      <a:pt x="28" y="244"/>
                    </a:lnTo>
                    <a:lnTo>
                      <a:pt x="19" y="270"/>
                    </a:lnTo>
                    <a:lnTo>
                      <a:pt x="6" y="325"/>
                    </a:lnTo>
                    <a:lnTo>
                      <a:pt x="2" y="354"/>
                    </a:lnTo>
                    <a:lnTo>
                      <a:pt x="1" y="385"/>
                    </a:lnTo>
                    <a:lnTo>
                      <a:pt x="0" y="414"/>
                    </a:lnTo>
                    <a:lnTo>
                      <a:pt x="3" y="446"/>
                    </a:lnTo>
                    <a:lnTo>
                      <a:pt x="7" y="477"/>
                    </a:lnTo>
                    <a:lnTo>
                      <a:pt x="15" y="511"/>
                    </a:lnTo>
                    <a:lnTo>
                      <a:pt x="24" y="544"/>
                    </a:lnTo>
                    <a:lnTo>
                      <a:pt x="35" y="579"/>
                    </a:lnTo>
                    <a:lnTo>
                      <a:pt x="48" y="615"/>
                    </a:lnTo>
                    <a:lnTo>
                      <a:pt x="64" y="651"/>
                    </a:lnTo>
                    <a:lnTo>
                      <a:pt x="98" y="722"/>
                    </a:lnTo>
                    <a:lnTo>
                      <a:pt x="118" y="756"/>
                    </a:lnTo>
                    <a:lnTo>
                      <a:pt x="140" y="791"/>
                    </a:lnTo>
                    <a:lnTo>
                      <a:pt x="161" y="824"/>
                    </a:lnTo>
                    <a:lnTo>
                      <a:pt x="186" y="858"/>
                    </a:lnTo>
                    <a:lnTo>
                      <a:pt x="238" y="924"/>
                    </a:lnTo>
                    <a:lnTo>
                      <a:pt x="265" y="954"/>
                    </a:lnTo>
                    <a:lnTo>
                      <a:pt x="295" y="986"/>
                    </a:lnTo>
                    <a:lnTo>
                      <a:pt x="360" y="1047"/>
                    </a:lnTo>
                    <a:lnTo>
                      <a:pt x="393" y="1076"/>
                    </a:lnTo>
                    <a:lnTo>
                      <a:pt x="429" y="1106"/>
                    </a:lnTo>
                    <a:lnTo>
                      <a:pt x="466" y="1134"/>
                    </a:lnTo>
                    <a:lnTo>
                      <a:pt x="506" y="1164"/>
                    </a:lnTo>
                    <a:lnTo>
                      <a:pt x="584" y="1215"/>
                    </a:lnTo>
                    <a:lnTo>
                      <a:pt x="664" y="1261"/>
                    </a:lnTo>
                    <a:lnTo>
                      <a:pt x="703" y="1282"/>
                    </a:lnTo>
                    <a:lnTo>
                      <a:pt x="742" y="1301"/>
                    </a:lnTo>
                    <a:lnTo>
                      <a:pt x="822" y="1335"/>
                    </a:lnTo>
                    <a:lnTo>
                      <a:pt x="901" y="1362"/>
                    </a:lnTo>
                    <a:lnTo>
                      <a:pt x="982" y="1384"/>
                    </a:lnTo>
                    <a:lnTo>
                      <a:pt x="1020" y="1392"/>
                    </a:lnTo>
                    <a:lnTo>
                      <a:pt x="1062" y="1400"/>
                    </a:lnTo>
                    <a:lnTo>
                      <a:pt x="1142" y="1409"/>
                    </a:lnTo>
                    <a:lnTo>
                      <a:pt x="1160" y="1409"/>
                    </a:lnTo>
                    <a:lnTo>
                      <a:pt x="1180" y="1411"/>
                    </a:lnTo>
                    <a:lnTo>
                      <a:pt x="1218" y="1411"/>
                    </a:lnTo>
                    <a:lnTo>
                      <a:pt x="1253" y="1408"/>
                    </a:lnTo>
                    <a:lnTo>
                      <a:pt x="1288" y="1406"/>
                    </a:lnTo>
                    <a:lnTo>
                      <a:pt x="1321" y="1401"/>
                    </a:lnTo>
                    <a:lnTo>
                      <a:pt x="1353" y="1395"/>
                    </a:lnTo>
                    <a:lnTo>
                      <a:pt x="1367" y="1390"/>
                    </a:lnTo>
                    <a:lnTo>
                      <a:pt x="1374" y="1387"/>
                    </a:lnTo>
                    <a:lnTo>
                      <a:pt x="1378" y="1386"/>
                    </a:lnTo>
                    <a:lnTo>
                      <a:pt x="1383" y="1386"/>
                    </a:lnTo>
                    <a:lnTo>
                      <a:pt x="1412" y="1378"/>
                    </a:lnTo>
                    <a:lnTo>
                      <a:pt x="1439" y="1366"/>
                    </a:lnTo>
                    <a:lnTo>
                      <a:pt x="1451" y="1358"/>
                    </a:lnTo>
                    <a:lnTo>
                      <a:pt x="1454" y="1356"/>
                    </a:lnTo>
                    <a:lnTo>
                      <a:pt x="1457" y="1355"/>
                    </a:lnTo>
                    <a:lnTo>
                      <a:pt x="1465" y="1352"/>
                    </a:lnTo>
                    <a:lnTo>
                      <a:pt x="1489" y="1338"/>
                    </a:lnTo>
                    <a:lnTo>
                      <a:pt x="1513" y="1322"/>
                    </a:lnTo>
                    <a:lnTo>
                      <a:pt x="1523" y="1312"/>
                    </a:lnTo>
                    <a:lnTo>
                      <a:pt x="1528" y="1307"/>
                    </a:lnTo>
                    <a:lnTo>
                      <a:pt x="1530" y="1305"/>
                    </a:lnTo>
                    <a:lnTo>
                      <a:pt x="1534" y="1304"/>
                    </a:lnTo>
                    <a:lnTo>
                      <a:pt x="1555" y="1284"/>
                    </a:lnTo>
                    <a:lnTo>
                      <a:pt x="1574" y="1262"/>
                    </a:lnTo>
                    <a:lnTo>
                      <a:pt x="1592" y="1240"/>
                    </a:lnTo>
                    <a:lnTo>
                      <a:pt x="1607" y="1215"/>
                    </a:lnTo>
                    <a:lnTo>
                      <a:pt x="1620" y="1190"/>
                    </a:lnTo>
                    <a:lnTo>
                      <a:pt x="1631" y="1164"/>
                    </a:lnTo>
                    <a:lnTo>
                      <a:pt x="1636" y="1150"/>
                    </a:lnTo>
                    <a:lnTo>
                      <a:pt x="1642" y="1138"/>
                    </a:lnTo>
                    <a:lnTo>
                      <a:pt x="1645" y="1123"/>
                    </a:lnTo>
                    <a:lnTo>
                      <a:pt x="1646" y="1116"/>
                    </a:lnTo>
                    <a:lnTo>
                      <a:pt x="1648" y="1110"/>
                    </a:lnTo>
                    <a:lnTo>
                      <a:pt x="1651" y="1095"/>
                    </a:lnTo>
                    <a:lnTo>
                      <a:pt x="1652" y="1088"/>
                    </a:lnTo>
                    <a:lnTo>
                      <a:pt x="1654" y="1082"/>
                    </a:lnTo>
                    <a:lnTo>
                      <a:pt x="1658" y="1053"/>
                    </a:lnTo>
                    <a:lnTo>
                      <a:pt x="1658" y="1038"/>
                    </a:lnTo>
                    <a:lnTo>
                      <a:pt x="1658" y="1031"/>
                    </a:lnTo>
                    <a:lnTo>
                      <a:pt x="1658" y="1027"/>
                    </a:lnTo>
                    <a:lnTo>
                      <a:pt x="1659" y="1025"/>
                    </a:lnTo>
                    <a:lnTo>
                      <a:pt x="1658" y="993"/>
                    </a:lnTo>
                    <a:lnTo>
                      <a:pt x="1656" y="977"/>
                    </a:lnTo>
                    <a:lnTo>
                      <a:pt x="1654" y="963"/>
                    </a:lnTo>
                    <a:lnTo>
                      <a:pt x="1649" y="930"/>
                    </a:lnTo>
                    <a:lnTo>
                      <a:pt x="1643" y="898"/>
                    </a:lnTo>
                    <a:lnTo>
                      <a:pt x="1634" y="864"/>
                    </a:lnTo>
                    <a:lnTo>
                      <a:pt x="1623" y="830"/>
                    </a:lnTo>
                    <a:lnTo>
                      <a:pt x="1615" y="812"/>
                    </a:lnTo>
                    <a:lnTo>
                      <a:pt x="1609" y="795"/>
                    </a:lnTo>
                    <a:lnTo>
                      <a:pt x="1596" y="761"/>
                    </a:lnTo>
                    <a:lnTo>
                      <a:pt x="1559" y="688"/>
                    </a:lnTo>
                    <a:lnTo>
                      <a:pt x="1540" y="652"/>
                    </a:lnTo>
                    <a:lnTo>
                      <a:pt x="1519" y="618"/>
                    </a:lnTo>
                    <a:lnTo>
                      <a:pt x="1496" y="584"/>
                    </a:lnTo>
                    <a:lnTo>
                      <a:pt x="1472" y="550"/>
                    </a:lnTo>
                    <a:lnTo>
                      <a:pt x="1446" y="517"/>
                    </a:lnTo>
                    <a:lnTo>
                      <a:pt x="1420" y="486"/>
                    </a:lnTo>
                    <a:lnTo>
                      <a:pt x="1390" y="453"/>
                    </a:lnTo>
                    <a:lnTo>
                      <a:pt x="1360" y="421"/>
                    </a:lnTo>
                    <a:lnTo>
                      <a:pt x="1297" y="360"/>
                    </a:lnTo>
                    <a:lnTo>
                      <a:pt x="1226" y="301"/>
                    </a:lnTo>
                    <a:lnTo>
                      <a:pt x="1190" y="273"/>
                    </a:lnTo>
                    <a:lnTo>
                      <a:pt x="1152" y="246"/>
                    </a:lnTo>
                    <a:lnTo>
                      <a:pt x="1072" y="192"/>
                    </a:lnTo>
                    <a:lnTo>
                      <a:pt x="994" y="147"/>
                    </a:lnTo>
                    <a:lnTo>
                      <a:pt x="954" y="126"/>
                    </a:lnTo>
                    <a:lnTo>
                      <a:pt x="915" y="107"/>
                    </a:lnTo>
                    <a:lnTo>
                      <a:pt x="837" y="74"/>
                    </a:lnTo>
                    <a:lnTo>
                      <a:pt x="756" y="46"/>
                    </a:lnTo>
                    <a:lnTo>
                      <a:pt x="679" y="26"/>
                    </a:lnTo>
                    <a:lnTo>
                      <a:pt x="598" y="11"/>
                    </a:lnTo>
                    <a:lnTo>
                      <a:pt x="520" y="4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5" name="Freeform 122">
                <a:extLst>
                  <a:ext uri="{FF2B5EF4-FFF2-40B4-BE49-F238E27FC236}">
                    <a16:creationId xmlns:a16="http://schemas.microsoft.com/office/drawing/2014/main" id="{17CF5773-87E2-94EA-B4B5-B9E48230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2900" y="3184526"/>
                <a:ext cx="558800" cy="407988"/>
              </a:xfrm>
              <a:custGeom>
                <a:avLst/>
                <a:gdLst>
                  <a:gd name="T0" fmla="*/ 93 w 1758"/>
                  <a:gd name="T1" fmla="*/ 592 h 1283"/>
                  <a:gd name="T2" fmla="*/ 57 w 1758"/>
                  <a:gd name="T3" fmla="*/ 655 h 1283"/>
                  <a:gd name="T4" fmla="*/ 30 w 1758"/>
                  <a:gd name="T5" fmla="*/ 716 h 1283"/>
                  <a:gd name="T6" fmla="*/ 6 w 1758"/>
                  <a:gd name="T7" fmla="*/ 808 h 1283"/>
                  <a:gd name="T8" fmla="*/ 0 w 1758"/>
                  <a:gd name="T9" fmla="*/ 865 h 1283"/>
                  <a:gd name="T10" fmla="*/ 3 w 1758"/>
                  <a:gd name="T11" fmla="*/ 923 h 1283"/>
                  <a:gd name="T12" fmla="*/ 14 w 1758"/>
                  <a:gd name="T13" fmla="*/ 977 h 1283"/>
                  <a:gd name="T14" fmla="*/ 36 w 1758"/>
                  <a:gd name="T15" fmla="*/ 1032 h 1283"/>
                  <a:gd name="T16" fmla="*/ 62 w 1758"/>
                  <a:gd name="T17" fmla="*/ 1081 h 1283"/>
                  <a:gd name="T18" fmla="*/ 97 w 1758"/>
                  <a:gd name="T19" fmla="*/ 1126 h 1283"/>
                  <a:gd name="T20" fmla="*/ 137 w 1758"/>
                  <a:gd name="T21" fmla="*/ 1165 h 1283"/>
                  <a:gd name="T22" fmla="*/ 187 w 1758"/>
                  <a:gd name="T23" fmla="*/ 1199 h 1283"/>
                  <a:gd name="T24" fmla="*/ 242 w 1758"/>
                  <a:gd name="T25" fmla="*/ 1226 h 1283"/>
                  <a:gd name="T26" fmla="*/ 304 w 1758"/>
                  <a:gd name="T27" fmla="*/ 1249 h 1283"/>
                  <a:gd name="T28" fmla="*/ 373 w 1758"/>
                  <a:gd name="T29" fmla="*/ 1266 h 1283"/>
                  <a:gd name="T30" fmla="*/ 450 w 1758"/>
                  <a:gd name="T31" fmla="*/ 1279 h 1283"/>
                  <a:gd name="T32" fmla="*/ 528 w 1758"/>
                  <a:gd name="T33" fmla="*/ 1283 h 1283"/>
                  <a:gd name="T34" fmla="*/ 690 w 1758"/>
                  <a:gd name="T35" fmla="*/ 1276 h 1283"/>
                  <a:gd name="T36" fmla="*/ 855 w 1758"/>
                  <a:gd name="T37" fmla="*/ 1244 h 1283"/>
                  <a:gd name="T38" fmla="*/ 1025 w 1758"/>
                  <a:gd name="T39" fmla="*/ 1188 h 1283"/>
                  <a:gd name="T40" fmla="*/ 1113 w 1758"/>
                  <a:gd name="T41" fmla="*/ 1153 h 1283"/>
                  <a:gd name="T42" fmla="*/ 1197 w 1758"/>
                  <a:gd name="T43" fmla="*/ 1109 h 1283"/>
                  <a:gd name="T44" fmla="*/ 1226 w 1758"/>
                  <a:gd name="T45" fmla="*/ 1091 h 1283"/>
                  <a:gd name="T46" fmla="*/ 1277 w 1758"/>
                  <a:gd name="T47" fmla="*/ 1064 h 1283"/>
                  <a:gd name="T48" fmla="*/ 1350 w 1758"/>
                  <a:gd name="T49" fmla="*/ 1015 h 1283"/>
                  <a:gd name="T50" fmla="*/ 1385 w 1758"/>
                  <a:gd name="T51" fmla="*/ 990 h 1283"/>
                  <a:gd name="T52" fmla="*/ 1421 w 1758"/>
                  <a:gd name="T53" fmla="*/ 964 h 1283"/>
                  <a:gd name="T54" fmla="*/ 1484 w 1758"/>
                  <a:gd name="T55" fmla="*/ 908 h 1283"/>
                  <a:gd name="T56" fmla="*/ 1542 w 1758"/>
                  <a:gd name="T57" fmla="*/ 851 h 1283"/>
                  <a:gd name="T58" fmla="*/ 1596 w 1758"/>
                  <a:gd name="T59" fmla="*/ 789 h 1283"/>
                  <a:gd name="T60" fmla="*/ 1645 w 1758"/>
                  <a:gd name="T61" fmla="*/ 726 h 1283"/>
                  <a:gd name="T62" fmla="*/ 1684 w 1758"/>
                  <a:gd name="T63" fmla="*/ 659 h 1283"/>
                  <a:gd name="T64" fmla="*/ 1715 w 1758"/>
                  <a:gd name="T65" fmla="*/ 595 h 1283"/>
                  <a:gd name="T66" fmla="*/ 1738 w 1758"/>
                  <a:gd name="T67" fmla="*/ 533 h 1283"/>
                  <a:gd name="T68" fmla="*/ 1753 w 1758"/>
                  <a:gd name="T69" fmla="*/ 474 h 1283"/>
                  <a:gd name="T70" fmla="*/ 1758 w 1758"/>
                  <a:gd name="T71" fmla="*/ 414 h 1283"/>
                  <a:gd name="T72" fmla="*/ 1755 w 1758"/>
                  <a:gd name="T73" fmla="*/ 358 h 1283"/>
                  <a:gd name="T74" fmla="*/ 1743 w 1758"/>
                  <a:gd name="T75" fmla="*/ 302 h 1283"/>
                  <a:gd name="T76" fmla="*/ 1724 w 1758"/>
                  <a:gd name="T77" fmla="*/ 250 h 1283"/>
                  <a:gd name="T78" fmla="*/ 1696 w 1758"/>
                  <a:gd name="T79" fmla="*/ 200 h 1283"/>
                  <a:gd name="T80" fmla="*/ 1660 w 1758"/>
                  <a:gd name="T81" fmla="*/ 156 h 1283"/>
                  <a:gd name="T82" fmla="*/ 1619 w 1758"/>
                  <a:gd name="T83" fmla="*/ 117 h 1283"/>
                  <a:gd name="T84" fmla="*/ 1572 w 1758"/>
                  <a:gd name="T85" fmla="*/ 84 h 1283"/>
                  <a:gd name="T86" fmla="*/ 1516 w 1758"/>
                  <a:gd name="T87" fmla="*/ 56 h 1283"/>
                  <a:gd name="T88" fmla="*/ 1454 w 1758"/>
                  <a:gd name="T89" fmla="*/ 34 h 1283"/>
                  <a:gd name="T90" fmla="*/ 1384 w 1758"/>
                  <a:gd name="T91" fmla="*/ 17 h 1283"/>
                  <a:gd name="T92" fmla="*/ 1310 w 1758"/>
                  <a:gd name="T93" fmla="*/ 6 h 1283"/>
                  <a:gd name="T94" fmla="*/ 1229 w 1758"/>
                  <a:gd name="T95" fmla="*/ 0 h 1283"/>
                  <a:gd name="T96" fmla="*/ 1066 w 1758"/>
                  <a:gd name="T97" fmla="*/ 8 h 1283"/>
                  <a:gd name="T98" fmla="*/ 984 w 1758"/>
                  <a:gd name="T99" fmla="*/ 21 h 1283"/>
                  <a:gd name="T100" fmla="*/ 856 w 1758"/>
                  <a:gd name="T101" fmla="*/ 50 h 1283"/>
                  <a:gd name="T102" fmla="*/ 771 w 1758"/>
                  <a:gd name="T103" fmla="*/ 79 h 1283"/>
                  <a:gd name="T104" fmla="*/ 685 w 1758"/>
                  <a:gd name="T105" fmla="*/ 115 h 1283"/>
                  <a:gd name="T106" fmla="*/ 598 w 1758"/>
                  <a:gd name="T107" fmla="*/ 155 h 1283"/>
                  <a:gd name="T108" fmla="*/ 478 w 1758"/>
                  <a:gd name="T109" fmla="*/ 222 h 1283"/>
                  <a:gd name="T110" fmla="*/ 337 w 1758"/>
                  <a:gd name="T111" fmla="*/ 321 h 1283"/>
                  <a:gd name="T112" fmla="*/ 273 w 1758"/>
                  <a:gd name="T113" fmla="*/ 375 h 1283"/>
                  <a:gd name="T114" fmla="*/ 215 w 1758"/>
                  <a:gd name="T115" fmla="*/ 433 h 1283"/>
                  <a:gd name="T116" fmla="*/ 163 w 1758"/>
                  <a:gd name="T117" fmla="*/ 494 h 1283"/>
                  <a:gd name="T118" fmla="*/ 117 w 1758"/>
                  <a:gd name="T119" fmla="*/ 560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8" h="1283">
                    <a:moveTo>
                      <a:pt x="117" y="560"/>
                    </a:moveTo>
                    <a:lnTo>
                      <a:pt x="93" y="592"/>
                    </a:lnTo>
                    <a:lnTo>
                      <a:pt x="75" y="623"/>
                    </a:lnTo>
                    <a:lnTo>
                      <a:pt x="57" y="655"/>
                    </a:lnTo>
                    <a:lnTo>
                      <a:pt x="44" y="687"/>
                    </a:lnTo>
                    <a:lnTo>
                      <a:pt x="30" y="716"/>
                    </a:lnTo>
                    <a:lnTo>
                      <a:pt x="19" y="747"/>
                    </a:lnTo>
                    <a:lnTo>
                      <a:pt x="6" y="808"/>
                    </a:lnTo>
                    <a:lnTo>
                      <a:pt x="1" y="836"/>
                    </a:lnTo>
                    <a:lnTo>
                      <a:pt x="0" y="865"/>
                    </a:lnTo>
                    <a:lnTo>
                      <a:pt x="0" y="893"/>
                    </a:lnTo>
                    <a:lnTo>
                      <a:pt x="3" y="923"/>
                    </a:lnTo>
                    <a:lnTo>
                      <a:pt x="7" y="949"/>
                    </a:lnTo>
                    <a:lnTo>
                      <a:pt x="14" y="977"/>
                    </a:lnTo>
                    <a:lnTo>
                      <a:pt x="23" y="1004"/>
                    </a:lnTo>
                    <a:lnTo>
                      <a:pt x="36" y="1032"/>
                    </a:lnTo>
                    <a:lnTo>
                      <a:pt x="47" y="1057"/>
                    </a:lnTo>
                    <a:lnTo>
                      <a:pt x="62" y="1081"/>
                    </a:lnTo>
                    <a:lnTo>
                      <a:pt x="78" y="1104"/>
                    </a:lnTo>
                    <a:lnTo>
                      <a:pt x="97" y="1126"/>
                    </a:lnTo>
                    <a:lnTo>
                      <a:pt x="115" y="1145"/>
                    </a:lnTo>
                    <a:lnTo>
                      <a:pt x="137" y="1165"/>
                    </a:lnTo>
                    <a:lnTo>
                      <a:pt x="160" y="1182"/>
                    </a:lnTo>
                    <a:lnTo>
                      <a:pt x="187" y="1199"/>
                    </a:lnTo>
                    <a:lnTo>
                      <a:pt x="213" y="1212"/>
                    </a:lnTo>
                    <a:lnTo>
                      <a:pt x="242" y="1226"/>
                    </a:lnTo>
                    <a:lnTo>
                      <a:pt x="271" y="1238"/>
                    </a:lnTo>
                    <a:lnTo>
                      <a:pt x="304" y="1249"/>
                    </a:lnTo>
                    <a:lnTo>
                      <a:pt x="337" y="1257"/>
                    </a:lnTo>
                    <a:lnTo>
                      <a:pt x="373" y="1266"/>
                    </a:lnTo>
                    <a:lnTo>
                      <a:pt x="410" y="1273"/>
                    </a:lnTo>
                    <a:lnTo>
                      <a:pt x="450" y="1279"/>
                    </a:lnTo>
                    <a:lnTo>
                      <a:pt x="489" y="1282"/>
                    </a:lnTo>
                    <a:lnTo>
                      <a:pt x="528" y="1283"/>
                    </a:lnTo>
                    <a:lnTo>
                      <a:pt x="608" y="1283"/>
                    </a:lnTo>
                    <a:lnTo>
                      <a:pt x="690" y="1276"/>
                    </a:lnTo>
                    <a:lnTo>
                      <a:pt x="772" y="1263"/>
                    </a:lnTo>
                    <a:lnTo>
                      <a:pt x="855" y="1244"/>
                    </a:lnTo>
                    <a:lnTo>
                      <a:pt x="940" y="1220"/>
                    </a:lnTo>
                    <a:lnTo>
                      <a:pt x="1025" y="1188"/>
                    </a:lnTo>
                    <a:lnTo>
                      <a:pt x="1069" y="1171"/>
                    </a:lnTo>
                    <a:lnTo>
                      <a:pt x="1113" y="1153"/>
                    </a:lnTo>
                    <a:lnTo>
                      <a:pt x="1156" y="1131"/>
                    </a:lnTo>
                    <a:lnTo>
                      <a:pt x="1197" y="1109"/>
                    </a:lnTo>
                    <a:lnTo>
                      <a:pt x="1216" y="1097"/>
                    </a:lnTo>
                    <a:lnTo>
                      <a:pt x="1226" y="1091"/>
                    </a:lnTo>
                    <a:lnTo>
                      <a:pt x="1237" y="1086"/>
                    </a:lnTo>
                    <a:lnTo>
                      <a:pt x="1277" y="1064"/>
                    </a:lnTo>
                    <a:lnTo>
                      <a:pt x="1314" y="1039"/>
                    </a:lnTo>
                    <a:lnTo>
                      <a:pt x="1350" y="1015"/>
                    </a:lnTo>
                    <a:lnTo>
                      <a:pt x="1367" y="1002"/>
                    </a:lnTo>
                    <a:lnTo>
                      <a:pt x="1385" y="990"/>
                    </a:lnTo>
                    <a:lnTo>
                      <a:pt x="1403" y="976"/>
                    </a:lnTo>
                    <a:lnTo>
                      <a:pt x="1421" y="964"/>
                    </a:lnTo>
                    <a:lnTo>
                      <a:pt x="1452" y="936"/>
                    </a:lnTo>
                    <a:lnTo>
                      <a:pt x="1484" y="908"/>
                    </a:lnTo>
                    <a:lnTo>
                      <a:pt x="1513" y="879"/>
                    </a:lnTo>
                    <a:lnTo>
                      <a:pt x="1542" y="851"/>
                    </a:lnTo>
                    <a:lnTo>
                      <a:pt x="1569" y="819"/>
                    </a:lnTo>
                    <a:lnTo>
                      <a:pt x="1596" y="789"/>
                    </a:lnTo>
                    <a:lnTo>
                      <a:pt x="1620" y="757"/>
                    </a:lnTo>
                    <a:lnTo>
                      <a:pt x="1645" y="726"/>
                    </a:lnTo>
                    <a:lnTo>
                      <a:pt x="1665" y="691"/>
                    </a:lnTo>
                    <a:lnTo>
                      <a:pt x="1684" y="659"/>
                    </a:lnTo>
                    <a:lnTo>
                      <a:pt x="1699" y="627"/>
                    </a:lnTo>
                    <a:lnTo>
                      <a:pt x="1715" y="595"/>
                    </a:lnTo>
                    <a:lnTo>
                      <a:pt x="1727" y="564"/>
                    </a:lnTo>
                    <a:lnTo>
                      <a:pt x="1738" y="533"/>
                    </a:lnTo>
                    <a:lnTo>
                      <a:pt x="1747" y="503"/>
                    </a:lnTo>
                    <a:lnTo>
                      <a:pt x="1753" y="474"/>
                    </a:lnTo>
                    <a:lnTo>
                      <a:pt x="1757" y="443"/>
                    </a:lnTo>
                    <a:lnTo>
                      <a:pt x="1758" y="414"/>
                    </a:lnTo>
                    <a:lnTo>
                      <a:pt x="1757" y="385"/>
                    </a:lnTo>
                    <a:lnTo>
                      <a:pt x="1755" y="358"/>
                    </a:lnTo>
                    <a:lnTo>
                      <a:pt x="1749" y="329"/>
                    </a:lnTo>
                    <a:lnTo>
                      <a:pt x="1743" y="302"/>
                    </a:lnTo>
                    <a:lnTo>
                      <a:pt x="1735" y="275"/>
                    </a:lnTo>
                    <a:lnTo>
                      <a:pt x="1724" y="250"/>
                    </a:lnTo>
                    <a:lnTo>
                      <a:pt x="1710" y="223"/>
                    </a:lnTo>
                    <a:lnTo>
                      <a:pt x="1696" y="200"/>
                    </a:lnTo>
                    <a:lnTo>
                      <a:pt x="1679" y="177"/>
                    </a:lnTo>
                    <a:lnTo>
                      <a:pt x="1660" y="156"/>
                    </a:lnTo>
                    <a:lnTo>
                      <a:pt x="1640" y="135"/>
                    </a:lnTo>
                    <a:lnTo>
                      <a:pt x="1619" y="117"/>
                    </a:lnTo>
                    <a:lnTo>
                      <a:pt x="1596" y="99"/>
                    </a:lnTo>
                    <a:lnTo>
                      <a:pt x="1572" y="84"/>
                    </a:lnTo>
                    <a:lnTo>
                      <a:pt x="1544" y="68"/>
                    </a:lnTo>
                    <a:lnTo>
                      <a:pt x="1516" y="56"/>
                    </a:lnTo>
                    <a:lnTo>
                      <a:pt x="1485" y="44"/>
                    </a:lnTo>
                    <a:lnTo>
                      <a:pt x="1454" y="34"/>
                    </a:lnTo>
                    <a:lnTo>
                      <a:pt x="1420" y="25"/>
                    </a:lnTo>
                    <a:lnTo>
                      <a:pt x="1384" y="17"/>
                    </a:lnTo>
                    <a:lnTo>
                      <a:pt x="1348" y="10"/>
                    </a:lnTo>
                    <a:lnTo>
                      <a:pt x="1310" y="6"/>
                    </a:lnTo>
                    <a:lnTo>
                      <a:pt x="1269" y="1"/>
                    </a:lnTo>
                    <a:lnTo>
                      <a:pt x="1229" y="0"/>
                    </a:lnTo>
                    <a:lnTo>
                      <a:pt x="1148" y="1"/>
                    </a:lnTo>
                    <a:lnTo>
                      <a:pt x="1066" y="8"/>
                    </a:lnTo>
                    <a:lnTo>
                      <a:pt x="1024" y="12"/>
                    </a:lnTo>
                    <a:lnTo>
                      <a:pt x="984" y="21"/>
                    </a:lnTo>
                    <a:lnTo>
                      <a:pt x="899" y="39"/>
                    </a:lnTo>
                    <a:lnTo>
                      <a:pt x="856" y="50"/>
                    </a:lnTo>
                    <a:lnTo>
                      <a:pt x="815" y="65"/>
                    </a:lnTo>
                    <a:lnTo>
                      <a:pt x="771" y="79"/>
                    </a:lnTo>
                    <a:lnTo>
                      <a:pt x="728" y="96"/>
                    </a:lnTo>
                    <a:lnTo>
                      <a:pt x="685" y="115"/>
                    </a:lnTo>
                    <a:lnTo>
                      <a:pt x="642" y="135"/>
                    </a:lnTo>
                    <a:lnTo>
                      <a:pt x="598" y="155"/>
                    </a:lnTo>
                    <a:lnTo>
                      <a:pt x="557" y="177"/>
                    </a:lnTo>
                    <a:lnTo>
                      <a:pt x="478" y="222"/>
                    </a:lnTo>
                    <a:lnTo>
                      <a:pt x="405" y="269"/>
                    </a:lnTo>
                    <a:lnTo>
                      <a:pt x="337" y="321"/>
                    </a:lnTo>
                    <a:lnTo>
                      <a:pt x="304" y="347"/>
                    </a:lnTo>
                    <a:lnTo>
                      <a:pt x="273" y="375"/>
                    </a:lnTo>
                    <a:lnTo>
                      <a:pt x="243" y="403"/>
                    </a:lnTo>
                    <a:lnTo>
                      <a:pt x="215" y="433"/>
                    </a:lnTo>
                    <a:lnTo>
                      <a:pt x="187" y="463"/>
                    </a:lnTo>
                    <a:lnTo>
                      <a:pt x="163" y="494"/>
                    </a:lnTo>
                    <a:lnTo>
                      <a:pt x="138" y="526"/>
                    </a:lnTo>
                    <a:lnTo>
                      <a:pt x="117" y="560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6" name="Freeform 123">
                <a:extLst>
                  <a:ext uri="{FF2B5EF4-FFF2-40B4-BE49-F238E27FC236}">
                    <a16:creationId xmlns:a16="http://schemas.microsoft.com/office/drawing/2014/main" id="{030ACBF8-2EBF-5182-E3ED-FA8D6146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900" y="3013076"/>
                <a:ext cx="458788" cy="330200"/>
              </a:xfrm>
              <a:custGeom>
                <a:avLst/>
                <a:gdLst>
                  <a:gd name="T0" fmla="*/ 61 w 1446"/>
                  <a:gd name="T1" fmla="*/ 498 h 1039"/>
                  <a:gd name="T2" fmla="*/ 17 w 1446"/>
                  <a:gd name="T3" fmla="*/ 597 h 1039"/>
                  <a:gd name="T4" fmla="*/ 0 w 1446"/>
                  <a:gd name="T5" fmla="*/ 692 h 1039"/>
                  <a:gd name="T6" fmla="*/ 7 w 1446"/>
                  <a:gd name="T7" fmla="*/ 760 h 1039"/>
                  <a:gd name="T8" fmla="*/ 22 w 1446"/>
                  <a:gd name="T9" fmla="*/ 806 h 1039"/>
                  <a:gd name="T10" fmla="*/ 42 w 1446"/>
                  <a:gd name="T11" fmla="*/ 848 h 1039"/>
                  <a:gd name="T12" fmla="*/ 68 w 1446"/>
                  <a:gd name="T13" fmla="*/ 887 h 1039"/>
                  <a:gd name="T14" fmla="*/ 100 w 1446"/>
                  <a:gd name="T15" fmla="*/ 921 h 1039"/>
                  <a:gd name="T16" fmla="*/ 136 w 1446"/>
                  <a:gd name="T17" fmla="*/ 952 h 1039"/>
                  <a:gd name="T18" fmla="*/ 179 w 1446"/>
                  <a:gd name="T19" fmla="*/ 977 h 1039"/>
                  <a:gd name="T20" fmla="*/ 227 w 1446"/>
                  <a:gd name="T21" fmla="*/ 999 h 1039"/>
                  <a:gd name="T22" fmla="*/ 282 w 1446"/>
                  <a:gd name="T23" fmla="*/ 1016 h 1039"/>
                  <a:gd name="T24" fmla="*/ 343 w 1446"/>
                  <a:gd name="T25" fmla="*/ 1028 h 1039"/>
                  <a:gd name="T26" fmla="*/ 440 w 1446"/>
                  <a:gd name="T27" fmla="*/ 1039 h 1039"/>
                  <a:gd name="T28" fmla="*/ 574 w 1446"/>
                  <a:gd name="T29" fmla="*/ 1034 h 1039"/>
                  <a:gd name="T30" fmla="*/ 710 w 1446"/>
                  <a:gd name="T31" fmla="*/ 1010 h 1039"/>
                  <a:gd name="T32" fmla="*/ 852 w 1446"/>
                  <a:gd name="T33" fmla="*/ 966 h 1039"/>
                  <a:gd name="T34" fmla="*/ 923 w 1446"/>
                  <a:gd name="T35" fmla="*/ 938 h 1039"/>
                  <a:gd name="T36" fmla="*/ 991 w 1446"/>
                  <a:gd name="T37" fmla="*/ 903 h 1039"/>
                  <a:gd name="T38" fmla="*/ 1024 w 1446"/>
                  <a:gd name="T39" fmla="*/ 885 h 1039"/>
                  <a:gd name="T40" fmla="*/ 1072 w 1446"/>
                  <a:gd name="T41" fmla="*/ 857 h 1039"/>
                  <a:gd name="T42" fmla="*/ 1118 w 1446"/>
                  <a:gd name="T43" fmla="*/ 827 h 1039"/>
                  <a:gd name="T44" fmla="*/ 1124 w 1446"/>
                  <a:gd name="T45" fmla="*/ 821 h 1039"/>
                  <a:gd name="T46" fmla="*/ 1146 w 1446"/>
                  <a:gd name="T47" fmla="*/ 807 h 1039"/>
                  <a:gd name="T48" fmla="*/ 1187 w 1446"/>
                  <a:gd name="T49" fmla="*/ 775 h 1039"/>
                  <a:gd name="T50" fmla="*/ 1193 w 1446"/>
                  <a:gd name="T51" fmla="*/ 769 h 1039"/>
                  <a:gd name="T52" fmla="*/ 1226 w 1446"/>
                  <a:gd name="T53" fmla="*/ 742 h 1039"/>
                  <a:gd name="T54" fmla="*/ 1249 w 1446"/>
                  <a:gd name="T55" fmla="*/ 719 h 1039"/>
                  <a:gd name="T56" fmla="*/ 1296 w 1446"/>
                  <a:gd name="T57" fmla="*/ 670 h 1039"/>
                  <a:gd name="T58" fmla="*/ 1337 w 1446"/>
                  <a:gd name="T59" fmla="*/ 621 h 1039"/>
                  <a:gd name="T60" fmla="*/ 1388 w 1446"/>
                  <a:gd name="T61" fmla="*/ 541 h 1039"/>
                  <a:gd name="T62" fmla="*/ 1414 w 1446"/>
                  <a:gd name="T63" fmla="*/ 490 h 1039"/>
                  <a:gd name="T64" fmla="*/ 1432 w 1446"/>
                  <a:gd name="T65" fmla="*/ 439 h 1039"/>
                  <a:gd name="T66" fmla="*/ 1443 w 1446"/>
                  <a:gd name="T67" fmla="*/ 392 h 1039"/>
                  <a:gd name="T68" fmla="*/ 1446 w 1446"/>
                  <a:gd name="T69" fmla="*/ 343 h 1039"/>
                  <a:gd name="T70" fmla="*/ 1439 w 1446"/>
                  <a:gd name="T71" fmla="*/ 274 h 1039"/>
                  <a:gd name="T72" fmla="*/ 1426 w 1446"/>
                  <a:gd name="T73" fmla="*/ 230 h 1039"/>
                  <a:gd name="T74" fmla="*/ 1405 w 1446"/>
                  <a:gd name="T75" fmla="*/ 187 h 1039"/>
                  <a:gd name="T76" fmla="*/ 1378 w 1446"/>
                  <a:gd name="T77" fmla="*/ 148 h 1039"/>
                  <a:gd name="T78" fmla="*/ 1347 w 1446"/>
                  <a:gd name="T79" fmla="*/ 114 h 1039"/>
                  <a:gd name="T80" fmla="*/ 1309 w 1446"/>
                  <a:gd name="T81" fmla="*/ 84 h 1039"/>
                  <a:gd name="T82" fmla="*/ 1266 w 1446"/>
                  <a:gd name="T83" fmla="*/ 58 h 1039"/>
                  <a:gd name="T84" fmla="*/ 1218 w 1446"/>
                  <a:gd name="T85" fmla="*/ 38 h 1039"/>
                  <a:gd name="T86" fmla="*/ 1164 w 1446"/>
                  <a:gd name="T87" fmla="*/ 22 h 1039"/>
                  <a:gd name="T88" fmla="*/ 1074 w 1446"/>
                  <a:gd name="T89" fmla="*/ 7 h 1039"/>
                  <a:gd name="T90" fmla="*/ 1007 w 1446"/>
                  <a:gd name="T91" fmla="*/ 1 h 1039"/>
                  <a:gd name="T92" fmla="*/ 940 w 1446"/>
                  <a:gd name="T93" fmla="*/ 1 h 1039"/>
                  <a:gd name="T94" fmla="*/ 838 w 1446"/>
                  <a:gd name="T95" fmla="*/ 10 h 1039"/>
                  <a:gd name="T96" fmla="*/ 735 w 1446"/>
                  <a:gd name="T97" fmla="*/ 30 h 1039"/>
                  <a:gd name="T98" fmla="*/ 665 w 1446"/>
                  <a:gd name="T99" fmla="*/ 50 h 1039"/>
                  <a:gd name="T100" fmla="*/ 524 w 1446"/>
                  <a:gd name="T101" fmla="*/ 105 h 1039"/>
                  <a:gd name="T102" fmla="*/ 389 w 1446"/>
                  <a:gd name="T103" fmla="*/ 173 h 1039"/>
                  <a:gd name="T104" fmla="*/ 272 w 1446"/>
                  <a:gd name="T105" fmla="*/ 253 h 1039"/>
                  <a:gd name="T106" fmla="*/ 174 w 1446"/>
                  <a:gd name="T107" fmla="*/ 344 h 1039"/>
                  <a:gd name="T108" fmla="*/ 95 w 1446"/>
                  <a:gd name="T109" fmla="*/ 44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6" h="1039">
                    <a:moveTo>
                      <a:pt x="95" y="447"/>
                    </a:moveTo>
                    <a:lnTo>
                      <a:pt x="61" y="498"/>
                    </a:lnTo>
                    <a:lnTo>
                      <a:pt x="35" y="549"/>
                    </a:lnTo>
                    <a:lnTo>
                      <a:pt x="17" y="597"/>
                    </a:lnTo>
                    <a:lnTo>
                      <a:pt x="6" y="646"/>
                    </a:lnTo>
                    <a:lnTo>
                      <a:pt x="0" y="692"/>
                    </a:lnTo>
                    <a:lnTo>
                      <a:pt x="4" y="739"/>
                    </a:lnTo>
                    <a:lnTo>
                      <a:pt x="7" y="760"/>
                    </a:lnTo>
                    <a:lnTo>
                      <a:pt x="14" y="784"/>
                    </a:lnTo>
                    <a:lnTo>
                      <a:pt x="22" y="806"/>
                    </a:lnTo>
                    <a:lnTo>
                      <a:pt x="33" y="829"/>
                    </a:lnTo>
                    <a:lnTo>
                      <a:pt x="42" y="848"/>
                    </a:lnTo>
                    <a:lnTo>
                      <a:pt x="55" y="869"/>
                    </a:lnTo>
                    <a:lnTo>
                      <a:pt x="68" y="887"/>
                    </a:lnTo>
                    <a:lnTo>
                      <a:pt x="84" y="905"/>
                    </a:lnTo>
                    <a:lnTo>
                      <a:pt x="100" y="921"/>
                    </a:lnTo>
                    <a:lnTo>
                      <a:pt x="118" y="937"/>
                    </a:lnTo>
                    <a:lnTo>
                      <a:pt x="136" y="952"/>
                    </a:lnTo>
                    <a:lnTo>
                      <a:pt x="158" y="966"/>
                    </a:lnTo>
                    <a:lnTo>
                      <a:pt x="179" y="977"/>
                    </a:lnTo>
                    <a:lnTo>
                      <a:pt x="203" y="989"/>
                    </a:lnTo>
                    <a:lnTo>
                      <a:pt x="227" y="999"/>
                    </a:lnTo>
                    <a:lnTo>
                      <a:pt x="255" y="1009"/>
                    </a:lnTo>
                    <a:lnTo>
                      <a:pt x="282" y="1016"/>
                    </a:lnTo>
                    <a:lnTo>
                      <a:pt x="313" y="1023"/>
                    </a:lnTo>
                    <a:lnTo>
                      <a:pt x="343" y="1028"/>
                    </a:lnTo>
                    <a:lnTo>
                      <a:pt x="376" y="1034"/>
                    </a:lnTo>
                    <a:lnTo>
                      <a:pt x="440" y="1039"/>
                    </a:lnTo>
                    <a:lnTo>
                      <a:pt x="507" y="1039"/>
                    </a:lnTo>
                    <a:lnTo>
                      <a:pt x="574" y="1034"/>
                    </a:lnTo>
                    <a:lnTo>
                      <a:pt x="642" y="1025"/>
                    </a:lnTo>
                    <a:lnTo>
                      <a:pt x="710" y="1010"/>
                    </a:lnTo>
                    <a:lnTo>
                      <a:pt x="781" y="990"/>
                    </a:lnTo>
                    <a:lnTo>
                      <a:pt x="852" y="966"/>
                    </a:lnTo>
                    <a:lnTo>
                      <a:pt x="887" y="953"/>
                    </a:lnTo>
                    <a:lnTo>
                      <a:pt x="923" y="938"/>
                    </a:lnTo>
                    <a:lnTo>
                      <a:pt x="957" y="920"/>
                    </a:lnTo>
                    <a:lnTo>
                      <a:pt x="991" y="903"/>
                    </a:lnTo>
                    <a:lnTo>
                      <a:pt x="1007" y="893"/>
                    </a:lnTo>
                    <a:lnTo>
                      <a:pt x="1024" y="885"/>
                    </a:lnTo>
                    <a:lnTo>
                      <a:pt x="1057" y="868"/>
                    </a:lnTo>
                    <a:lnTo>
                      <a:pt x="1072" y="857"/>
                    </a:lnTo>
                    <a:lnTo>
                      <a:pt x="1088" y="847"/>
                    </a:lnTo>
                    <a:lnTo>
                      <a:pt x="1118" y="827"/>
                    </a:lnTo>
                    <a:lnTo>
                      <a:pt x="1120" y="824"/>
                    </a:lnTo>
                    <a:lnTo>
                      <a:pt x="1124" y="821"/>
                    </a:lnTo>
                    <a:lnTo>
                      <a:pt x="1131" y="816"/>
                    </a:lnTo>
                    <a:lnTo>
                      <a:pt x="1146" y="807"/>
                    </a:lnTo>
                    <a:lnTo>
                      <a:pt x="1175" y="787"/>
                    </a:lnTo>
                    <a:lnTo>
                      <a:pt x="1187" y="775"/>
                    </a:lnTo>
                    <a:lnTo>
                      <a:pt x="1190" y="771"/>
                    </a:lnTo>
                    <a:lnTo>
                      <a:pt x="1193" y="769"/>
                    </a:lnTo>
                    <a:lnTo>
                      <a:pt x="1201" y="764"/>
                    </a:lnTo>
                    <a:lnTo>
                      <a:pt x="1226" y="742"/>
                    </a:lnTo>
                    <a:lnTo>
                      <a:pt x="1237" y="730"/>
                    </a:lnTo>
                    <a:lnTo>
                      <a:pt x="1249" y="719"/>
                    </a:lnTo>
                    <a:lnTo>
                      <a:pt x="1274" y="696"/>
                    </a:lnTo>
                    <a:lnTo>
                      <a:pt x="1296" y="670"/>
                    </a:lnTo>
                    <a:lnTo>
                      <a:pt x="1318" y="646"/>
                    </a:lnTo>
                    <a:lnTo>
                      <a:pt x="1337" y="621"/>
                    </a:lnTo>
                    <a:lnTo>
                      <a:pt x="1356" y="595"/>
                    </a:lnTo>
                    <a:lnTo>
                      <a:pt x="1388" y="541"/>
                    </a:lnTo>
                    <a:lnTo>
                      <a:pt x="1401" y="515"/>
                    </a:lnTo>
                    <a:lnTo>
                      <a:pt x="1414" y="490"/>
                    </a:lnTo>
                    <a:lnTo>
                      <a:pt x="1423" y="464"/>
                    </a:lnTo>
                    <a:lnTo>
                      <a:pt x="1432" y="439"/>
                    </a:lnTo>
                    <a:lnTo>
                      <a:pt x="1438" y="415"/>
                    </a:lnTo>
                    <a:lnTo>
                      <a:pt x="1443" y="392"/>
                    </a:lnTo>
                    <a:lnTo>
                      <a:pt x="1445" y="367"/>
                    </a:lnTo>
                    <a:lnTo>
                      <a:pt x="1446" y="343"/>
                    </a:lnTo>
                    <a:lnTo>
                      <a:pt x="1444" y="297"/>
                    </a:lnTo>
                    <a:lnTo>
                      <a:pt x="1439" y="274"/>
                    </a:lnTo>
                    <a:lnTo>
                      <a:pt x="1433" y="252"/>
                    </a:lnTo>
                    <a:lnTo>
                      <a:pt x="1426" y="230"/>
                    </a:lnTo>
                    <a:lnTo>
                      <a:pt x="1417" y="209"/>
                    </a:lnTo>
                    <a:lnTo>
                      <a:pt x="1405" y="187"/>
                    </a:lnTo>
                    <a:lnTo>
                      <a:pt x="1393" y="168"/>
                    </a:lnTo>
                    <a:lnTo>
                      <a:pt x="1378" y="148"/>
                    </a:lnTo>
                    <a:lnTo>
                      <a:pt x="1364" y="131"/>
                    </a:lnTo>
                    <a:lnTo>
                      <a:pt x="1347" y="114"/>
                    </a:lnTo>
                    <a:lnTo>
                      <a:pt x="1328" y="98"/>
                    </a:lnTo>
                    <a:lnTo>
                      <a:pt x="1309" y="84"/>
                    </a:lnTo>
                    <a:lnTo>
                      <a:pt x="1290" y="72"/>
                    </a:lnTo>
                    <a:lnTo>
                      <a:pt x="1266" y="58"/>
                    </a:lnTo>
                    <a:lnTo>
                      <a:pt x="1243" y="47"/>
                    </a:lnTo>
                    <a:lnTo>
                      <a:pt x="1218" y="38"/>
                    </a:lnTo>
                    <a:lnTo>
                      <a:pt x="1192" y="30"/>
                    </a:lnTo>
                    <a:lnTo>
                      <a:pt x="1164" y="22"/>
                    </a:lnTo>
                    <a:lnTo>
                      <a:pt x="1135" y="16"/>
                    </a:lnTo>
                    <a:lnTo>
                      <a:pt x="1074" y="7"/>
                    </a:lnTo>
                    <a:lnTo>
                      <a:pt x="1040" y="2"/>
                    </a:lnTo>
                    <a:lnTo>
                      <a:pt x="1007" y="1"/>
                    </a:lnTo>
                    <a:lnTo>
                      <a:pt x="973" y="0"/>
                    </a:lnTo>
                    <a:lnTo>
                      <a:pt x="940" y="1"/>
                    </a:lnTo>
                    <a:lnTo>
                      <a:pt x="872" y="6"/>
                    </a:lnTo>
                    <a:lnTo>
                      <a:pt x="838" y="10"/>
                    </a:lnTo>
                    <a:lnTo>
                      <a:pt x="805" y="16"/>
                    </a:lnTo>
                    <a:lnTo>
                      <a:pt x="735" y="30"/>
                    </a:lnTo>
                    <a:lnTo>
                      <a:pt x="699" y="39"/>
                    </a:lnTo>
                    <a:lnTo>
                      <a:pt x="665" y="50"/>
                    </a:lnTo>
                    <a:lnTo>
                      <a:pt x="595" y="74"/>
                    </a:lnTo>
                    <a:lnTo>
                      <a:pt x="524" y="105"/>
                    </a:lnTo>
                    <a:lnTo>
                      <a:pt x="454" y="137"/>
                    </a:lnTo>
                    <a:lnTo>
                      <a:pt x="389" y="173"/>
                    </a:lnTo>
                    <a:lnTo>
                      <a:pt x="328" y="210"/>
                    </a:lnTo>
                    <a:lnTo>
                      <a:pt x="272" y="253"/>
                    </a:lnTo>
                    <a:lnTo>
                      <a:pt x="220" y="297"/>
                    </a:lnTo>
                    <a:lnTo>
                      <a:pt x="174" y="344"/>
                    </a:lnTo>
                    <a:lnTo>
                      <a:pt x="131" y="394"/>
                    </a:lnTo>
                    <a:lnTo>
                      <a:pt x="95" y="447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7" name="Freeform 124">
                <a:extLst>
                  <a:ext uri="{FF2B5EF4-FFF2-40B4-BE49-F238E27FC236}">
                    <a16:creationId xmlns:a16="http://schemas.microsoft.com/office/drawing/2014/main" id="{1F7C6D86-AE79-B1E6-6C2F-4AFE0B25E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5488" y="2946401"/>
                <a:ext cx="476250" cy="454025"/>
              </a:xfrm>
              <a:custGeom>
                <a:avLst/>
                <a:gdLst>
                  <a:gd name="T0" fmla="*/ 1473 w 1501"/>
                  <a:gd name="T1" fmla="*/ 564 h 1426"/>
                  <a:gd name="T2" fmla="*/ 1489 w 1501"/>
                  <a:gd name="T3" fmla="*/ 495 h 1426"/>
                  <a:gd name="T4" fmla="*/ 1499 w 1501"/>
                  <a:gd name="T5" fmla="*/ 429 h 1426"/>
                  <a:gd name="T6" fmla="*/ 1501 w 1501"/>
                  <a:gd name="T7" fmla="*/ 367 h 1426"/>
                  <a:gd name="T8" fmla="*/ 1495 w 1501"/>
                  <a:gd name="T9" fmla="*/ 309 h 1426"/>
                  <a:gd name="T10" fmla="*/ 1482 w 1501"/>
                  <a:gd name="T11" fmla="*/ 254 h 1426"/>
                  <a:gd name="T12" fmla="*/ 1462 w 1501"/>
                  <a:gd name="T13" fmla="*/ 204 h 1426"/>
                  <a:gd name="T14" fmla="*/ 1436 w 1501"/>
                  <a:gd name="T15" fmla="*/ 158 h 1426"/>
                  <a:gd name="T16" fmla="*/ 1400 w 1501"/>
                  <a:gd name="T17" fmla="*/ 115 h 1426"/>
                  <a:gd name="T18" fmla="*/ 1360 w 1501"/>
                  <a:gd name="T19" fmla="*/ 79 h 1426"/>
                  <a:gd name="T20" fmla="*/ 1316 w 1501"/>
                  <a:gd name="T21" fmla="*/ 50 h 1426"/>
                  <a:gd name="T22" fmla="*/ 1268 w 1501"/>
                  <a:gd name="T23" fmla="*/ 27 h 1426"/>
                  <a:gd name="T24" fmla="*/ 1213 w 1501"/>
                  <a:gd name="T25" fmla="*/ 11 h 1426"/>
                  <a:gd name="T26" fmla="*/ 1153 w 1501"/>
                  <a:gd name="T27" fmla="*/ 2 h 1426"/>
                  <a:gd name="T28" fmla="*/ 1090 w 1501"/>
                  <a:gd name="T29" fmla="*/ 0 h 1426"/>
                  <a:gd name="T30" fmla="*/ 1022 w 1501"/>
                  <a:gd name="T31" fmla="*/ 6 h 1426"/>
                  <a:gd name="T32" fmla="*/ 912 w 1501"/>
                  <a:gd name="T33" fmla="*/ 25 h 1426"/>
                  <a:gd name="T34" fmla="*/ 766 w 1501"/>
                  <a:gd name="T35" fmla="*/ 73 h 1426"/>
                  <a:gd name="T36" fmla="*/ 623 w 1501"/>
                  <a:gd name="T37" fmla="*/ 145 h 1426"/>
                  <a:gd name="T38" fmla="*/ 483 w 1501"/>
                  <a:gd name="T39" fmla="*/ 241 h 1426"/>
                  <a:gd name="T40" fmla="*/ 348 w 1501"/>
                  <a:gd name="T41" fmla="*/ 358 h 1426"/>
                  <a:gd name="T42" fmla="*/ 231 w 1501"/>
                  <a:gd name="T43" fmla="*/ 483 h 1426"/>
                  <a:gd name="T44" fmla="*/ 137 w 1501"/>
                  <a:gd name="T45" fmla="*/ 616 h 1426"/>
                  <a:gd name="T46" fmla="*/ 67 w 1501"/>
                  <a:gd name="T47" fmla="*/ 756 h 1426"/>
                  <a:gd name="T48" fmla="*/ 29 w 1501"/>
                  <a:gd name="T49" fmla="*/ 863 h 1426"/>
                  <a:gd name="T50" fmla="*/ 12 w 1501"/>
                  <a:gd name="T51" fmla="*/ 931 h 1426"/>
                  <a:gd name="T52" fmla="*/ 2 w 1501"/>
                  <a:gd name="T53" fmla="*/ 996 h 1426"/>
                  <a:gd name="T54" fmla="*/ 0 w 1501"/>
                  <a:gd name="T55" fmla="*/ 1059 h 1426"/>
                  <a:gd name="T56" fmla="*/ 5 w 1501"/>
                  <a:gd name="T57" fmla="*/ 1116 h 1426"/>
                  <a:gd name="T58" fmla="*/ 17 w 1501"/>
                  <a:gd name="T59" fmla="*/ 1169 h 1426"/>
                  <a:gd name="T60" fmla="*/ 36 w 1501"/>
                  <a:gd name="T61" fmla="*/ 1220 h 1426"/>
                  <a:gd name="T62" fmla="*/ 64 w 1501"/>
                  <a:gd name="T63" fmla="*/ 1268 h 1426"/>
                  <a:gd name="T64" fmla="*/ 100 w 1501"/>
                  <a:gd name="T65" fmla="*/ 1310 h 1426"/>
                  <a:gd name="T66" fmla="*/ 139 w 1501"/>
                  <a:gd name="T67" fmla="*/ 1347 h 1426"/>
                  <a:gd name="T68" fmla="*/ 182 w 1501"/>
                  <a:gd name="T69" fmla="*/ 1376 h 1426"/>
                  <a:gd name="T70" fmla="*/ 232 w 1501"/>
                  <a:gd name="T71" fmla="*/ 1399 h 1426"/>
                  <a:gd name="T72" fmla="*/ 287 w 1501"/>
                  <a:gd name="T73" fmla="*/ 1415 h 1426"/>
                  <a:gd name="T74" fmla="*/ 347 w 1501"/>
                  <a:gd name="T75" fmla="*/ 1424 h 1426"/>
                  <a:gd name="T76" fmla="*/ 410 w 1501"/>
                  <a:gd name="T77" fmla="*/ 1426 h 1426"/>
                  <a:gd name="T78" fmla="*/ 479 w 1501"/>
                  <a:gd name="T79" fmla="*/ 1421 h 1426"/>
                  <a:gd name="T80" fmla="*/ 552 w 1501"/>
                  <a:gd name="T81" fmla="*/ 1410 h 1426"/>
                  <a:gd name="T82" fmla="*/ 625 w 1501"/>
                  <a:gd name="T83" fmla="*/ 1392 h 1426"/>
                  <a:gd name="T84" fmla="*/ 696 w 1501"/>
                  <a:gd name="T85" fmla="*/ 1368 h 1426"/>
                  <a:gd name="T86" fmla="*/ 805 w 1501"/>
                  <a:gd name="T87" fmla="*/ 1321 h 1426"/>
                  <a:gd name="T88" fmla="*/ 946 w 1501"/>
                  <a:gd name="T89" fmla="*/ 1239 h 1426"/>
                  <a:gd name="T90" fmla="*/ 998 w 1501"/>
                  <a:gd name="T91" fmla="*/ 1200 h 1426"/>
                  <a:gd name="T92" fmla="*/ 1086 w 1501"/>
                  <a:gd name="T93" fmla="*/ 1132 h 1426"/>
                  <a:gd name="T94" fmla="*/ 1126 w 1501"/>
                  <a:gd name="T95" fmla="*/ 1091 h 1426"/>
                  <a:gd name="T96" fmla="*/ 1152 w 1501"/>
                  <a:gd name="T97" fmla="*/ 1069 h 1426"/>
                  <a:gd name="T98" fmla="*/ 1197 w 1501"/>
                  <a:gd name="T99" fmla="*/ 1022 h 1426"/>
                  <a:gd name="T100" fmla="*/ 1226 w 1501"/>
                  <a:gd name="T101" fmla="*/ 990 h 1426"/>
                  <a:gd name="T102" fmla="*/ 1268 w 1501"/>
                  <a:gd name="T103" fmla="*/ 943 h 1426"/>
                  <a:gd name="T104" fmla="*/ 1282 w 1501"/>
                  <a:gd name="T105" fmla="*/ 921 h 1426"/>
                  <a:gd name="T106" fmla="*/ 1293 w 1501"/>
                  <a:gd name="T107" fmla="*/ 910 h 1426"/>
                  <a:gd name="T108" fmla="*/ 1341 w 1501"/>
                  <a:gd name="T109" fmla="*/ 844 h 1426"/>
                  <a:gd name="T110" fmla="*/ 1400 w 1501"/>
                  <a:gd name="T111" fmla="*/ 742 h 1426"/>
                  <a:gd name="T112" fmla="*/ 1433 w 1501"/>
                  <a:gd name="T113" fmla="*/ 672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01" h="1426">
                    <a:moveTo>
                      <a:pt x="1462" y="601"/>
                    </a:moveTo>
                    <a:lnTo>
                      <a:pt x="1473" y="564"/>
                    </a:lnTo>
                    <a:lnTo>
                      <a:pt x="1482" y="529"/>
                    </a:lnTo>
                    <a:lnTo>
                      <a:pt x="1489" y="495"/>
                    </a:lnTo>
                    <a:lnTo>
                      <a:pt x="1495" y="462"/>
                    </a:lnTo>
                    <a:lnTo>
                      <a:pt x="1499" y="429"/>
                    </a:lnTo>
                    <a:lnTo>
                      <a:pt x="1501" y="398"/>
                    </a:lnTo>
                    <a:lnTo>
                      <a:pt x="1501" y="367"/>
                    </a:lnTo>
                    <a:lnTo>
                      <a:pt x="1500" y="338"/>
                    </a:lnTo>
                    <a:lnTo>
                      <a:pt x="1495" y="309"/>
                    </a:lnTo>
                    <a:lnTo>
                      <a:pt x="1489" y="281"/>
                    </a:lnTo>
                    <a:lnTo>
                      <a:pt x="1482" y="254"/>
                    </a:lnTo>
                    <a:lnTo>
                      <a:pt x="1473" y="230"/>
                    </a:lnTo>
                    <a:lnTo>
                      <a:pt x="1462" y="204"/>
                    </a:lnTo>
                    <a:lnTo>
                      <a:pt x="1450" y="181"/>
                    </a:lnTo>
                    <a:lnTo>
                      <a:pt x="1436" y="158"/>
                    </a:lnTo>
                    <a:lnTo>
                      <a:pt x="1420" y="137"/>
                    </a:lnTo>
                    <a:lnTo>
                      <a:pt x="1400" y="115"/>
                    </a:lnTo>
                    <a:lnTo>
                      <a:pt x="1381" y="97"/>
                    </a:lnTo>
                    <a:lnTo>
                      <a:pt x="1360" y="79"/>
                    </a:lnTo>
                    <a:lnTo>
                      <a:pt x="1339" y="64"/>
                    </a:lnTo>
                    <a:lnTo>
                      <a:pt x="1316" y="50"/>
                    </a:lnTo>
                    <a:lnTo>
                      <a:pt x="1293" y="38"/>
                    </a:lnTo>
                    <a:lnTo>
                      <a:pt x="1268" y="27"/>
                    </a:lnTo>
                    <a:lnTo>
                      <a:pt x="1242" y="19"/>
                    </a:lnTo>
                    <a:lnTo>
                      <a:pt x="1213" y="11"/>
                    </a:lnTo>
                    <a:lnTo>
                      <a:pt x="1184" y="6"/>
                    </a:lnTo>
                    <a:lnTo>
                      <a:pt x="1153" y="2"/>
                    </a:lnTo>
                    <a:lnTo>
                      <a:pt x="1123" y="1"/>
                    </a:lnTo>
                    <a:lnTo>
                      <a:pt x="1090" y="0"/>
                    </a:lnTo>
                    <a:lnTo>
                      <a:pt x="1057" y="2"/>
                    </a:lnTo>
                    <a:lnTo>
                      <a:pt x="1022" y="6"/>
                    </a:lnTo>
                    <a:lnTo>
                      <a:pt x="987" y="12"/>
                    </a:lnTo>
                    <a:lnTo>
                      <a:pt x="912" y="25"/>
                    </a:lnTo>
                    <a:lnTo>
                      <a:pt x="839" y="46"/>
                    </a:lnTo>
                    <a:lnTo>
                      <a:pt x="766" y="73"/>
                    </a:lnTo>
                    <a:lnTo>
                      <a:pt x="695" y="107"/>
                    </a:lnTo>
                    <a:lnTo>
                      <a:pt x="623" y="145"/>
                    </a:lnTo>
                    <a:lnTo>
                      <a:pt x="552" y="190"/>
                    </a:lnTo>
                    <a:lnTo>
                      <a:pt x="483" y="241"/>
                    </a:lnTo>
                    <a:lnTo>
                      <a:pt x="415" y="298"/>
                    </a:lnTo>
                    <a:lnTo>
                      <a:pt x="348" y="358"/>
                    </a:lnTo>
                    <a:lnTo>
                      <a:pt x="287" y="420"/>
                    </a:lnTo>
                    <a:lnTo>
                      <a:pt x="231" y="483"/>
                    </a:lnTo>
                    <a:lnTo>
                      <a:pt x="182" y="550"/>
                    </a:lnTo>
                    <a:lnTo>
                      <a:pt x="137" y="616"/>
                    </a:lnTo>
                    <a:lnTo>
                      <a:pt x="100" y="685"/>
                    </a:lnTo>
                    <a:lnTo>
                      <a:pt x="67" y="756"/>
                    </a:lnTo>
                    <a:lnTo>
                      <a:pt x="41" y="829"/>
                    </a:lnTo>
                    <a:lnTo>
                      <a:pt x="29" y="863"/>
                    </a:lnTo>
                    <a:lnTo>
                      <a:pt x="21" y="898"/>
                    </a:lnTo>
                    <a:lnTo>
                      <a:pt x="12" y="931"/>
                    </a:lnTo>
                    <a:lnTo>
                      <a:pt x="7" y="965"/>
                    </a:lnTo>
                    <a:lnTo>
                      <a:pt x="2" y="996"/>
                    </a:lnTo>
                    <a:lnTo>
                      <a:pt x="1" y="1028"/>
                    </a:lnTo>
                    <a:lnTo>
                      <a:pt x="0" y="1059"/>
                    </a:lnTo>
                    <a:lnTo>
                      <a:pt x="2" y="1089"/>
                    </a:lnTo>
                    <a:lnTo>
                      <a:pt x="5" y="1116"/>
                    </a:lnTo>
                    <a:lnTo>
                      <a:pt x="11" y="1144"/>
                    </a:lnTo>
                    <a:lnTo>
                      <a:pt x="17" y="1169"/>
                    </a:lnTo>
                    <a:lnTo>
                      <a:pt x="27" y="1196"/>
                    </a:lnTo>
                    <a:lnTo>
                      <a:pt x="36" y="1220"/>
                    </a:lnTo>
                    <a:lnTo>
                      <a:pt x="50" y="1245"/>
                    </a:lnTo>
                    <a:lnTo>
                      <a:pt x="64" y="1268"/>
                    </a:lnTo>
                    <a:lnTo>
                      <a:pt x="83" y="1291"/>
                    </a:lnTo>
                    <a:lnTo>
                      <a:pt x="100" y="1310"/>
                    </a:lnTo>
                    <a:lnTo>
                      <a:pt x="119" y="1330"/>
                    </a:lnTo>
                    <a:lnTo>
                      <a:pt x="139" y="1347"/>
                    </a:lnTo>
                    <a:lnTo>
                      <a:pt x="160" y="1363"/>
                    </a:lnTo>
                    <a:lnTo>
                      <a:pt x="182" y="1376"/>
                    </a:lnTo>
                    <a:lnTo>
                      <a:pt x="207" y="1388"/>
                    </a:lnTo>
                    <a:lnTo>
                      <a:pt x="232" y="1399"/>
                    </a:lnTo>
                    <a:lnTo>
                      <a:pt x="260" y="1409"/>
                    </a:lnTo>
                    <a:lnTo>
                      <a:pt x="287" y="1415"/>
                    </a:lnTo>
                    <a:lnTo>
                      <a:pt x="316" y="1420"/>
                    </a:lnTo>
                    <a:lnTo>
                      <a:pt x="347" y="1424"/>
                    </a:lnTo>
                    <a:lnTo>
                      <a:pt x="378" y="1426"/>
                    </a:lnTo>
                    <a:lnTo>
                      <a:pt x="410" y="1426"/>
                    </a:lnTo>
                    <a:lnTo>
                      <a:pt x="444" y="1425"/>
                    </a:lnTo>
                    <a:lnTo>
                      <a:pt x="479" y="1421"/>
                    </a:lnTo>
                    <a:lnTo>
                      <a:pt x="517" y="1418"/>
                    </a:lnTo>
                    <a:lnTo>
                      <a:pt x="552" y="1410"/>
                    </a:lnTo>
                    <a:lnTo>
                      <a:pt x="589" y="1402"/>
                    </a:lnTo>
                    <a:lnTo>
                      <a:pt x="625" y="1392"/>
                    </a:lnTo>
                    <a:lnTo>
                      <a:pt x="662" y="1381"/>
                    </a:lnTo>
                    <a:lnTo>
                      <a:pt x="696" y="1368"/>
                    </a:lnTo>
                    <a:lnTo>
                      <a:pt x="732" y="1353"/>
                    </a:lnTo>
                    <a:lnTo>
                      <a:pt x="805" y="1321"/>
                    </a:lnTo>
                    <a:lnTo>
                      <a:pt x="876" y="1282"/>
                    </a:lnTo>
                    <a:lnTo>
                      <a:pt x="946" y="1239"/>
                    </a:lnTo>
                    <a:lnTo>
                      <a:pt x="980" y="1213"/>
                    </a:lnTo>
                    <a:lnTo>
                      <a:pt x="998" y="1200"/>
                    </a:lnTo>
                    <a:lnTo>
                      <a:pt x="1016" y="1188"/>
                    </a:lnTo>
                    <a:lnTo>
                      <a:pt x="1086" y="1132"/>
                    </a:lnTo>
                    <a:lnTo>
                      <a:pt x="1119" y="1100"/>
                    </a:lnTo>
                    <a:lnTo>
                      <a:pt x="1126" y="1091"/>
                    </a:lnTo>
                    <a:lnTo>
                      <a:pt x="1135" y="1084"/>
                    </a:lnTo>
                    <a:lnTo>
                      <a:pt x="1152" y="1069"/>
                    </a:lnTo>
                    <a:lnTo>
                      <a:pt x="1182" y="1038"/>
                    </a:lnTo>
                    <a:lnTo>
                      <a:pt x="1197" y="1022"/>
                    </a:lnTo>
                    <a:lnTo>
                      <a:pt x="1213" y="1007"/>
                    </a:lnTo>
                    <a:lnTo>
                      <a:pt x="1226" y="990"/>
                    </a:lnTo>
                    <a:lnTo>
                      <a:pt x="1241" y="975"/>
                    </a:lnTo>
                    <a:lnTo>
                      <a:pt x="1268" y="943"/>
                    </a:lnTo>
                    <a:lnTo>
                      <a:pt x="1280" y="926"/>
                    </a:lnTo>
                    <a:lnTo>
                      <a:pt x="1282" y="921"/>
                    </a:lnTo>
                    <a:lnTo>
                      <a:pt x="1286" y="917"/>
                    </a:lnTo>
                    <a:lnTo>
                      <a:pt x="1293" y="910"/>
                    </a:lnTo>
                    <a:lnTo>
                      <a:pt x="1319" y="878"/>
                    </a:lnTo>
                    <a:lnTo>
                      <a:pt x="1341" y="844"/>
                    </a:lnTo>
                    <a:lnTo>
                      <a:pt x="1361" y="810"/>
                    </a:lnTo>
                    <a:lnTo>
                      <a:pt x="1400" y="742"/>
                    </a:lnTo>
                    <a:lnTo>
                      <a:pt x="1417" y="706"/>
                    </a:lnTo>
                    <a:lnTo>
                      <a:pt x="1433" y="672"/>
                    </a:lnTo>
                    <a:lnTo>
                      <a:pt x="1462" y="601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8" name="Freeform 125">
                <a:extLst>
                  <a:ext uri="{FF2B5EF4-FFF2-40B4-BE49-F238E27FC236}">
                    <a16:creationId xmlns:a16="http://schemas.microsoft.com/office/drawing/2014/main" id="{BC2477BF-BEB9-0C2C-C402-21B54BAD5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713" y="2995613"/>
                <a:ext cx="434975" cy="392113"/>
              </a:xfrm>
              <a:custGeom>
                <a:avLst/>
                <a:gdLst>
                  <a:gd name="T0" fmla="*/ 1291 w 1370"/>
                  <a:gd name="T1" fmla="*/ 590 h 1236"/>
                  <a:gd name="T2" fmla="*/ 1258 w 1370"/>
                  <a:gd name="T3" fmla="*/ 530 h 1236"/>
                  <a:gd name="T4" fmla="*/ 1178 w 1370"/>
                  <a:gd name="T5" fmla="*/ 415 h 1236"/>
                  <a:gd name="T6" fmla="*/ 1078 w 1370"/>
                  <a:gd name="T7" fmla="*/ 306 h 1236"/>
                  <a:gd name="T8" fmla="*/ 959 w 1370"/>
                  <a:gd name="T9" fmla="*/ 208 h 1236"/>
                  <a:gd name="T10" fmla="*/ 860 w 1370"/>
                  <a:gd name="T11" fmla="*/ 140 h 1236"/>
                  <a:gd name="T12" fmla="*/ 763 w 1370"/>
                  <a:gd name="T13" fmla="*/ 87 h 1236"/>
                  <a:gd name="T14" fmla="*/ 698 w 1370"/>
                  <a:gd name="T15" fmla="*/ 59 h 1236"/>
                  <a:gd name="T16" fmla="*/ 567 w 1370"/>
                  <a:gd name="T17" fmla="*/ 19 h 1236"/>
                  <a:gd name="T18" fmla="*/ 468 w 1370"/>
                  <a:gd name="T19" fmla="*/ 3 h 1236"/>
                  <a:gd name="T20" fmla="*/ 372 w 1370"/>
                  <a:gd name="T21" fmla="*/ 0 h 1236"/>
                  <a:gd name="T22" fmla="*/ 314 w 1370"/>
                  <a:gd name="T23" fmla="*/ 5 h 1236"/>
                  <a:gd name="T24" fmla="*/ 233 w 1370"/>
                  <a:gd name="T25" fmla="*/ 22 h 1236"/>
                  <a:gd name="T26" fmla="*/ 186 w 1370"/>
                  <a:gd name="T27" fmla="*/ 41 h 1236"/>
                  <a:gd name="T28" fmla="*/ 143 w 1370"/>
                  <a:gd name="T29" fmla="*/ 65 h 1236"/>
                  <a:gd name="T30" fmla="*/ 90 w 1370"/>
                  <a:gd name="T31" fmla="*/ 115 h 1236"/>
                  <a:gd name="T32" fmla="*/ 61 w 1370"/>
                  <a:gd name="T33" fmla="*/ 155 h 1236"/>
                  <a:gd name="T34" fmla="*/ 23 w 1370"/>
                  <a:gd name="T35" fmla="*/ 220 h 1236"/>
                  <a:gd name="T36" fmla="*/ 8 w 1370"/>
                  <a:gd name="T37" fmla="*/ 267 h 1236"/>
                  <a:gd name="T38" fmla="*/ 0 w 1370"/>
                  <a:gd name="T39" fmla="*/ 345 h 1236"/>
                  <a:gd name="T40" fmla="*/ 10 w 1370"/>
                  <a:gd name="T41" fmla="*/ 457 h 1236"/>
                  <a:gd name="T42" fmla="*/ 47 w 1370"/>
                  <a:gd name="T43" fmla="*/ 581 h 1236"/>
                  <a:gd name="T44" fmla="*/ 74 w 1370"/>
                  <a:gd name="T45" fmla="*/ 643 h 1236"/>
                  <a:gd name="T46" fmla="*/ 145 w 1370"/>
                  <a:gd name="T47" fmla="*/ 763 h 1236"/>
                  <a:gd name="T48" fmla="*/ 188 w 1370"/>
                  <a:gd name="T49" fmla="*/ 820 h 1236"/>
                  <a:gd name="T50" fmla="*/ 235 w 1370"/>
                  <a:gd name="T51" fmla="*/ 875 h 1236"/>
                  <a:gd name="T52" fmla="*/ 288 w 1370"/>
                  <a:gd name="T53" fmla="*/ 927 h 1236"/>
                  <a:gd name="T54" fmla="*/ 375 w 1370"/>
                  <a:gd name="T55" fmla="*/ 1002 h 1236"/>
                  <a:gd name="T56" fmla="*/ 471 w 1370"/>
                  <a:gd name="T57" fmla="*/ 1072 h 1236"/>
                  <a:gd name="T58" fmla="*/ 536 w 1370"/>
                  <a:gd name="T59" fmla="*/ 1112 h 1236"/>
                  <a:gd name="T60" fmla="*/ 602 w 1370"/>
                  <a:gd name="T61" fmla="*/ 1145 h 1236"/>
                  <a:gd name="T62" fmla="*/ 734 w 1370"/>
                  <a:gd name="T63" fmla="*/ 1196 h 1236"/>
                  <a:gd name="T64" fmla="*/ 865 w 1370"/>
                  <a:gd name="T65" fmla="*/ 1228 h 1236"/>
                  <a:gd name="T66" fmla="*/ 932 w 1370"/>
                  <a:gd name="T67" fmla="*/ 1236 h 1236"/>
                  <a:gd name="T68" fmla="*/ 995 w 1370"/>
                  <a:gd name="T69" fmla="*/ 1235 h 1236"/>
                  <a:gd name="T70" fmla="*/ 1053 w 1370"/>
                  <a:gd name="T71" fmla="*/ 1230 h 1236"/>
                  <a:gd name="T72" fmla="*/ 1107 w 1370"/>
                  <a:gd name="T73" fmla="*/ 1219 h 1236"/>
                  <a:gd name="T74" fmla="*/ 1145 w 1370"/>
                  <a:gd name="T75" fmla="*/ 1207 h 1236"/>
                  <a:gd name="T76" fmla="*/ 1158 w 1370"/>
                  <a:gd name="T77" fmla="*/ 1203 h 1236"/>
                  <a:gd name="T78" fmla="*/ 1202 w 1370"/>
                  <a:gd name="T79" fmla="*/ 1180 h 1236"/>
                  <a:gd name="T80" fmla="*/ 1217 w 1370"/>
                  <a:gd name="T81" fmla="*/ 1169 h 1236"/>
                  <a:gd name="T82" fmla="*/ 1243 w 1370"/>
                  <a:gd name="T83" fmla="*/ 1152 h 1236"/>
                  <a:gd name="T84" fmla="*/ 1279 w 1370"/>
                  <a:gd name="T85" fmla="*/ 1118 h 1236"/>
                  <a:gd name="T86" fmla="*/ 1290 w 1370"/>
                  <a:gd name="T87" fmla="*/ 1103 h 1236"/>
                  <a:gd name="T88" fmla="*/ 1310 w 1370"/>
                  <a:gd name="T89" fmla="*/ 1080 h 1236"/>
                  <a:gd name="T90" fmla="*/ 1335 w 1370"/>
                  <a:gd name="T91" fmla="*/ 1035 h 1236"/>
                  <a:gd name="T92" fmla="*/ 1348 w 1370"/>
                  <a:gd name="T93" fmla="*/ 1000 h 1236"/>
                  <a:gd name="T94" fmla="*/ 1355 w 1370"/>
                  <a:gd name="T95" fmla="*/ 976 h 1236"/>
                  <a:gd name="T96" fmla="*/ 1364 w 1370"/>
                  <a:gd name="T97" fmla="*/ 939 h 1236"/>
                  <a:gd name="T98" fmla="*/ 1364 w 1370"/>
                  <a:gd name="T99" fmla="*/ 928 h 1236"/>
                  <a:gd name="T100" fmla="*/ 1367 w 1370"/>
                  <a:gd name="T101" fmla="*/ 914 h 1236"/>
                  <a:gd name="T102" fmla="*/ 1369 w 1370"/>
                  <a:gd name="T103" fmla="*/ 873 h 1236"/>
                  <a:gd name="T104" fmla="*/ 1366 w 1370"/>
                  <a:gd name="T105" fmla="*/ 833 h 1236"/>
                  <a:gd name="T106" fmla="*/ 1358 w 1370"/>
                  <a:gd name="T107" fmla="*/ 776 h 1236"/>
                  <a:gd name="T108" fmla="*/ 1342 w 1370"/>
                  <a:gd name="T109" fmla="*/ 716 h 1236"/>
                  <a:gd name="T110" fmla="*/ 1328 w 1370"/>
                  <a:gd name="T111" fmla="*/ 680 h 1236"/>
                  <a:gd name="T112" fmla="*/ 1325 w 1370"/>
                  <a:gd name="T113" fmla="*/ 669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70" h="1236">
                    <a:moveTo>
                      <a:pt x="1320" y="654"/>
                    </a:moveTo>
                    <a:lnTo>
                      <a:pt x="1291" y="590"/>
                    </a:lnTo>
                    <a:lnTo>
                      <a:pt x="1275" y="559"/>
                    </a:lnTo>
                    <a:lnTo>
                      <a:pt x="1258" y="530"/>
                    </a:lnTo>
                    <a:lnTo>
                      <a:pt x="1219" y="471"/>
                    </a:lnTo>
                    <a:lnTo>
                      <a:pt x="1178" y="415"/>
                    </a:lnTo>
                    <a:lnTo>
                      <a:pt x="1129" y="359"/>
                    </a:lnTo>
                    <a:lnTo>
                      <a:pt x="1078" y="306"/>
                    </a:lnTo>
                    <a:lnTo>
                      <a:pt x="1019" y="255"/>
                    </a:lnTo>
                    <a:lnTo>
                      <a:pt x="959" y="208"/>
                    </a:lnTo>
                    <a:lnTo>
                      <a:pt x="893" y="162"/>
                    </a:lnTo>
                    <a:lnTo>
                      <a:pt x="860" y="140"/>
                    </a:lnTo>
                    <a:lnTo>
                      <a:pt x="828" y="121"/>
                    </a:lnTo>
                    <a:lnTo>
                      <a:pt x="763" y="87"/>
                    </a:lnTo>
                    <a:lnTo>
                      <a:pt x="730" y="72"/>
                    </a:lnTo>
                    <a:lnTo>
                      <a:pt x="698" y="59"/>
                    </a:lnTo>
                    <a:lnTo>
                      <a:pt x="633" y="36"/>
                    </a:lnTo>
                    <a:lnTo>
                      <a:pt x="567" y="19"/>
                    </a:lnTo>
                    <a:lnTo>
                      <a:pt x="501" y="7"/>
                    </a:lnTo>
                    <a:lnTo>
                      <a:pt x="468" y="3"/>
                    </a:lnTo>
                    <a:lnTo>
                      <a:pt x="437" y="2"/>
                    </a:lnTo>
                    <a:lnTo>
                      <a:pt x="372" y="0"/>
                    </a:lnTo>
                    <a:lnTo>
                      <a:pt x="342" y="1"/>
                    </a:lnTo>
                    <a:lnTo>
                      <a:pt x="314" y="5"/>
                    </a:lnTo>
                    <a:lnTo>
                      <a:pt x="259" y="14"/>
                    </a:lnTo>
                    <a:lnTo>
                      <a:pt x="233" y="22"/>
                    </a:lnTo>
                    <a:lnTo>
                      <a:pt x="210" y="31"/>
                    </a:lnTo>
                    <a:lnTo>
                      <a:pt x="186" y="41"/>
                    </a:lnTo>
                    <a:lnTo>
                      <a:pt x="164" y="53"/>
                    </a:lnTo>
                    <a:lnTo>
                      <a:pt x="143" y="65"/>
                    </a:lnTo>
                    <a:lnTo>
                      <a:pt x="125" y="81"/>
                    </a:lnTo>
                    <a:lnTo>
                      <a:pt x="90" y="115"/>
                    </a:lnTo>
                    <a:lnTo>
                      <a:pt x="74" y="134"/>
                    </a:lnTo>
                    <a:lnTo>
                      <a:pt x="61" y="155"/>
                    </a:lnTo>
                    <a:lnTo>
                      <a:pt x="34" y="198"/>
                    </a:lnTo>
                    <a:lnTo>
                      <a:pt x="23" y="220"/>
                    </a:lnTo>
                    <a:lnTo>
                      <a:pt x="16" y="244"/>
                    </a:lnTo>
                    <a:lnTo>
                      <a:pt x="8" y="267"/>
                    </a:lnTo>
                    <a:lnTo>
                      <a:pt x="4" y="293"/>
                    </a:lnTo>
                    <a:lnTo>
                      <a:pt x="0" y="345"/>
                    </a:lnTo>
                    <a:lnTo>
                      <a:pt x="1" y="400"/>
                    </a:lnTo>
                    <a:lnTo>
                      <a:pt x="10" y="457"/>
                    </a:lnTo>
                    <a:lnTo>
                      <a:pt x="24" y="517"/>
                    </a:lnTo>
                    <a:lnTo>
                      <a:pt x="47" y="581"/>
                    </a:lnTo>
                    <a:lnTo>
                      <a:pt x="59" y="612"/>
                    </a:lnTo>
                    <a:lnTo>
                      <a:pt x="74" y="643"/>
                    </a:lnTo>
                    <a:lnTo>
                      <a:pt x="108" y="704"/>
                    </a:lnTo>
                    <a:lnTo>
                      <a:pt x="145" y="763"/>
                    </a:lnTo>
                    <a:lnTo>
                      <a:pt x="165" y="791"/>
                    </a:lnTo>
                    <a:lnTo>
                      <a:pt x="188" y="820"/>
                    </a:lnTo>
                    <a:lnTo>
                      <a:pt x="210" y="847"/>
                    </a:lnTo>
                    <a:lnTo>
                      <a:pt x="235" y="875"/>
                    </a:lnTo>
                    <a:lnTo>
                      <a:pt x="260" y="900"/>
                    </a:lnTo>
                    <a:lnTo>
                      <a:pt x="288" y="927"/>
                    </a:lnTo>
                    <a:lnTo>
                      <a:pt x="344" y="978"/>
                    </a:lnTo>
                    <a:lnTo>
                      <a:pt x="375" y="1002"/>
                    </a:lnTo>
                    <a:lnTo>
                      <a:pt x="407" y="1028"/>
                    </a:lnTo>
                    <a:lnTo>
                      <a:pt x="471" y="1072"/>
                    </a:lnTo>
                    <a:lnTo>
                      <a:pt x="502" y="1093"/>
                    </a:lnTo>
                    <a:lnTo>
                      <a:pt x="536" y="1112"/>
                    </a:lnTo>
                    <a:lnTo>
                      <a:pt x="568" y="1129"/>
                    </a:lnTo>
                    <a:lnTo>
                      <a:pt x="602" y="1145"/>
                    </a:lnTo>
                    <a:lnTo>
                      <a:pt x="668" y="1174"/>
                    </a:lnTo>
                    <a:lnTo>
                      <a:pt x="734" y="1196"/>
                    </a:lnTo>
                    <a:lnTo>
                      <a:pt x="799" y="1215"/>
                    </a:lnTo>
                    <a:lnTo>
                      <a:pt x="865" y="1228"/>
                    </a:lnTo>
                    <a:lnTo>
                      <a:pt x="898" y="1232"/>
                    </a:lnTo>
                    <a:lnTo>
                      <a:pt x="932" y="1236"/>
                    </a:lnTo>
                    <a:lnTo>
                      <a:pt x="963" y="1236"/>
                    </a:lnTo>
                    <a:lnTo>
                      <a:pt x="995" y="1235"/>
                    </a:lnTo>
                    <a:lnTo>
                      <a:pt x="1024" y="1232"/>
                    </a:lnTo>
                    <a:lnTo>
                      <a:pt x="1053" y="1230"/>
                    </a:lnTo>
                    <a:lnTo>
                      <a:pt x="1080" y="1225"/>
                    </a:lnTo>
                    <a:lnTo>
                      <a:pt x="1107" y="1219"/>
                    </a:lnTo>
                    <a:lnTo>
                      <a:pt x="1133" y="1212"/>
                    </a:lnTo>
                    <a:lnTo>
                      <a:pt x="1145" y="1207"/>
                    </a:lnTo>
                    <a:lnTo>
                      <a:pt x="1151" y="1204"/>
                    </a:lnTo>
                    <a:lnTo>
                      <a:pt x="1158" y="1203"/>
                    </a:lnTo>
                    <a:lnTo>
                      <a:pt x="1180" y="1192"/>
                    </a:lnTo>
                    <a:lnTo>
                      <a:pt x="1202" y="1180"/>
                    </a:lnTo>
                    <a:lnTo>
                      <a:pt x="1212" y="1173"/>
                    </a:lnTo>
                    <a:lnTo>
                      <a:pt x="1217" y="1169"/>
                    </a:lnTo>
                    <a:lnTo>
                      <a:pt x="1223" y="1167"/>
                    </a:lnTo>
                    <a:lnTo>
                      <a:pt x="1243" y="1152"/>
                    </a:lnTo>
                    <a:lnTo>
                      <a:pt x="1260" y="1135"/>
                    </a:lnTo>
                    <a:lnTo>
                      <a:pt x="1279" y="1118"/>
                    </a:lnTo>
                    <a:lnTo>
                      <a:pt x="1286" y="1108"/>
                    </a:lnTo>
                    <a:lnTo>
                      <a:pt x="1290" y="1103"/>
                    </a:lnTo>
                    <a:lnTo>
                      <a:pt x="1294" y="1100"/>
                    </a:lnTo>
                    <a:lnTo>
                      <a:pt x="1310" y="1080"/>
                    </a:lnTo>
                    <a:lnTo>
                      <a:pt x="1322" y="1057"/>
                    </a:lnTo>
                    <a:lnTo>
                      <a:pt x="1335" y="1035"/>
                    </a:lnTo>
                    <a:lnTo>
                      <a:pt x="1344" y="1012"/>
                    </a:lnTo>
                    <a:lnTo>
                      <a:pt x="1348" y="1000"/>
                    </a:lnTo>
                    <a:lnTo>
                      <a:pt x="1353" y="989"/>
                    </a:lnTo>
                    <a:lnTo>
                      <a:pt x="1355" y="976"/>
                    </a:lnTo>
                    <a:lnTo>
                      <a:pt x="1359" y="964"/>
                    </a:lnTo>
                    <a:lnTo>
                      <a:pt x="1364" y="939"/>
                    </a:lnTo>
                    <a:lnTo>
                      <a:pt x="1364" y="932"/>
                    </a:lnTo>
                    <a:lnTo>
                      <a:pt x="1364" y="928"/>
                    </a:lnTo>
                    <a:lnTo>
                      <a:pt x="1365" y="926"/>
                    </a:lnTo>
                    <a:lnTo>
                      <a:pt x="1367" y="914"/>
                    </a:lnTo>
                    <a:lnTo>
                      <a:pt x="1370" y="888"/>
                    </a:lnTo>
                    <a:lnTo>
                      <a:pt x="1369" y="873"/>
                    </a:lnTo>
                    <a:lnTo>
                      <a:pt x="1369" y="860"/>
                    </a:lnTo>
                    <a:lnTo>
                      <a:pt x="1366" y="833"/>
                    </a:lnTo>
                    <a:lnTo>
                      <a:pt x="1363" y="804"/>
                    </a:lnTo>
                    <a:lnTo>
                      <a:pt x="1358" y="776"/>
                    </a:lnTo>
                    <a:lnTo>
                      <a:pt x="1350" y="746"/>
                    </a:lnTo>
                    <a:lnTo>
                      <a:pt x="1342" y="716"/>
                    </a:lnTo>
                    <a:lnTo>
                      <a:pt x="1331" y="685"/>
                    </a:lnTo>
                    <a:lnTo>
                      <a:pt x="1328" y="680"/>
                    </a:lnTo>
                    <a:lnTo>
                      <a:pt x="1327" y="676"/>
                    </a:lnTo>
                    <a:lnTo>
                      <a:pt x="1325" y="669"/>
                    </a:lnTo>
                    <a:lnTo>
                      <a:pt x="1320" y="654"/>
                    </a:lnTo>
                    <a:close/>
                  </a:path>
                </a:pathLst>
              </a:custGeom>
              <a:solidFill>
                <a:srgbClr val="00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9" name="Freeform 126">
                <a:extLst>
                  <a:ext uri="{FF2B5EF4-FFF2-40B4-BE49-F238E27FC236}">
                    <a16:creationId xmlns:a16="http://schemas.microsoft.com/office/drawing/2014/main" id="{099E7AEB-6170-29CF-9D0E-3C3BD490A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4138613"/>
                <a:ext cx="147638" cy="146050"/>
              </a:xfrm>
              <a:custGeom>
                <a:avLst/>
                <a:gdLst>
                  <a:gd name="T0" fmla="*/ 184 w 462"/>
                  <a:gd name="T1" fmla="*/ 3 h 462"/>
                  <a:gd name="T2" fmla="*/ 141 w 462"/>
                  <a:gd name="T3" fmla="*/ 15 h 462"/>
                  <a:gd name="T4" fmla="*/ 102 w 462"/>
                  <a:gd name="T5" fmla="*/ 36 h 462"/>
                  <a:gd name="T6" fmla="*/ 36 w 462"/>
                  <a:gd name="T7" fmla="*/ 102 h 462"/>
                  <a:gd name="T8" fmla="*/ 16 w 462"/>
                  <a:gd name="T9" fmla="*/ 141 h 462"/>
                  <a:gd name="T10" fmla="*/ 4 w 462"/>
                  <a:gd name="T11" fmla="*/ 183 h 462"/>
                  <a:gd name="T12" fmla="*/ 0 w 462"/>
                  <a:gd name="T13" fmla="*/ 253 h 462"/>
                  <a:gd name="T14" fmla="*/ 7 w 462"/>
                  <a:gd name="T15" fmla="*/ 297 h 462"/>
                  <a:gd name="T16" fmla="*/ 24 w 462"/>
                  <a:gd name="T17" fmla="*/ 338 h 462"/>
                  <a:gd name="T18" fmla="*/ 50 w 462"/>
                  <a:gd name="T19" fmla="*/ 376 h 462"/>
                  <a:gd name="T20" fmla="*/ 84 w 462"/>
                  <a:gd name="T21" fmla="*/ 410 h 462"/>
                  <a:gd name="T22" fmla="*/ 120 w 462"/>
                  <a:gd name="T23" fmla="*/ 434 h 462"/>
                  <a:gd name="T24" fmla="*/ 162 w 462"/>
                  <a:gd name="T25" fmla="*/ 451 h 462"/>
                  <a:gd name="T26" fmla="*/ 207 w 462"/>
                  <a:gd name="T27" fmla="*/ 461 h 462"/>
                  <a:gd name="T28" fmla="*/ 253 w 462"/>
                  <a:gd name="T29" fmla="*/ 461 h 462"/>
                  <a:gd name="T30" fmla="*/ 276 w 462"/>
                  <a:gd name="T31" fmla="*/ 457 h 462"/>
                  <a:gd name="T32" fmla="*/ 297 w 462"/>
                  <a:gd name="T33" fmla="*/ 451 h 462"/>
                  <a:gd name="T34" fmla="*/ 338 w 462"/>
                  <a:gd name="T35" fmla="*/ 434 h 462"/>
                  <a:gd name="T36" fmla="*/ 366 w 462"/>
                  <a:gd name="T37" fmla="*/ 416 h 462"/>
                  <a:gd name="T38" fmla="*/ 380 w 462"/>
                  <a:gd name="T39" fmla="*/ 405 h 462"/>
                  <a:gd name="T40" fmla="*/ 394 w 462"/>
                  <a:gd name="T41" fmla="*/ 394 h 462"/>
                  <a:gd name="T42" fmla="*/ 405 w 462"/>
                  <a:gd name="T43" fmla="*/ 379 h 462"/>
                  <a:gd name="T44" fmla="*/ 416 w 462"/>
                  <a:gd name="T45" fmla="*/ 366 h 462"/>
                  <a:gd name="T46" fmla="*/ 434 w 462"/>
                  <a:gd name="T47" fmla="*/ 338 h 462"/>
                  <a:gd name="T48" fmla="*/ 451 w 462"/>
                  <a:gd name="T49" fmla="*/ 297 h 462"/>
                  <a:gd name="T50" fmla="*/ 457 w 462"/>
                  <a:gd name="T51" fmla="*/ 276 h 462"/>
                  <a:gd name="T52" fmla="*/ 461 w 462"/>
                  <a:gd name="T53" fmla="*/ 253 h 462"/>
                  <a:gd name="T54" fmla="*/ 461 w 462"/>
                  <a:gd name="T55" fmla="*/ 207 h 462"/>
                  <a:gd name="T56" fmla="*/ 451 w 462"/>
                  <a:gd name="T57" fmla="*/ 161 h 462"/>
                  <a:gd name="T58" fmla="*/ 434 w 462"/>
                  <a:gd name="T59" fmla="*/ 120 h 462"/>
                  <a:gd name="T60" fmla="*/ 410 w 462"/>
                  <a:gd name="T61" fmla="*/ 84 h 462"/>
                  <a:gd name="T62" fmla="*/ 376 w 462"/>
                  <a:gd name="T63" fmla="*/ 50 h 462"/>
                  <a:gd name="T64" fmla="*/ 338 w 462"/>
                  <a:gd name="T65" fmla="*/ 24 h 462"/>
                  <a:gd name="T66" fmla="*/ 297 w 462"/>
                  <a:gd name="T67" fmla="*/ 7 h 462"/>
                  <a:gd name="T68" fmla="*/ 253 w 462"/>
                  <a:gd name="T69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2" h="462">
                    <a:moveTo>
                      <a:pt x="231" y="0"/>
                    </a:moveTo>
                    <a:lnTo>
                      <a:pt x="184" y="3"/>
                    </a:lnTo>
                    <a:lnTo>
                      <a:pt x="162" y="7"/>
                    </a:lnTo>
                    <a:lnTo>
                      <a:pt x="141" y="15"/>
                    </a:lnTo>
                    <a:lnTo>
                      <a:pt x="120" y="24"/>
                    </a:lnTo>
                    <a:lnTo>
                      <a:pt x="102" y="36"/>
                    </a:lnTo>
                    <a:lnTo>
                      <a:pt x="67" y="67"/>
                    </a:lnTo>
                    <a:lnTo>
                      <a:pt x="36" y="102"/>
                    </a:lnTo>
                    <a:lnTo>
                      <a:pt x="24" y="120"/>
                    </a:lnTo>
                    <a:lnTo>
                      <a:pt x="16" y="141"/>
                    </a:lnTo>
                    <a:lnTo>
                      <a:pt x="7" y="161"/>
                    </a:lnTo>
                    <a:lnTo>
                      <a:pt x="4" y="183"/>
                    </a:lnTo>
                    <a:lnTo>
                      <a:pt x="0" y="231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7" y="297"/>
                    </a:lnTo>
                    <a:lnTo>
                      <a:pt x="16" y="318"/>
                    </a:lnTo>
                    <a:lnTo>
                      <a:pt x="24" y="338"/>
                    </a:lnTo>
                    <a:lnTo>
                      <a:pt x="36" y="357"/>
                    </a:lnTo>
                    <a:lnTo>
                      <a:pt x="50" y="376"/>
                    </a:lnTo>
                    <a:lnTo>
                      <a:pt x="67" y="394"/>
                    </a:lnTo>
                    <a:lnTo>
                      <a:pt x="84" y="410"/>
                    </a:lnTo>
                    <a:lnTo>
                      <a:pt x="102" y="423"/>
                    </a:lnTo>
                    <a:lnTo>
                      <a:pt x="120" y="434"/>
                    </a:lnTo>
                    <a:lnTo>
                      <a:pt x="141" y="445"/>
                    </a:lnTo>
                    <a:lnTo>
                      <a:pt x="162" y="451"/>
                    </a:lnTo>
                    <a:lnTo>
                      <a:pt x="184" y="457"/>
                    </a:lnTo>
                    <a:lnTo>
                      <a:pt x="207" y="461"/>
                    </a:lnTo>
                    <a:lnTo>
                      <a:pt x="231" y="462"/>
                    </a:lnTo>
                    <a:lnTo>
                      <a:pt x="253" y="461"/>
                    </a:lnTo>
                    <a:lnTo>
                      <a:pt x="264" y="458"/>
                    </a:lnTo>
                    <a:lnTo>
                      <a:pt x="276" y="457"/>
                    </a:lnTo>
                    <a:lnTo>
                      <a:pt x="286" y="454"/>
                    </a:lnTo>
                    <a:lnTo>
                      <a:pt x="297" y="451"/>
                    </a:lnTo>
                    <a:lnTo>
                      <a:pt x="319" y="445"/>
                    </a:lnTo>
                    <a:lnTo>
                      <a:pt x="338" y="434"/>
                    </a:lnTo>
                    <a:lnTo>
                      <a:pt x="358" y="423"/>
                    </a:lnTo>
                    <a:lnTo>
                      <a:pt x="366" y="416"/>
                    </a:lnTo>
                    <a:lnTo>
                      <a:pt x="376" y="410"/>
                    </a:lnTo>
                    <a:lnTo>
                      <a:pt x="380" y="405"/>
                    </a:lnTo>
                    <a:lnTo>
                      <a:pt x="384" y="401"/>
                    </a:lnTo>
                    <a:lnTo>
                      <a:pt x="394" y="394"/>
                    </a:lnTo>
                    <a:lnTo>
                      <a:pt x="401" y="384"/>
                    </a:lnTo>
                    <a:lnTo>
                      <a:pt x="405" y="379"/>
                    </a:lnTo>
                    <a:lnTo>
                      <a:pt x="410" y="376"/>
                    </a:lnTo>
                    <a:lnTo>
                      <a:pt x="416" y="366"/>
                    </a:lnTo>
                    <a:lnTo>
                      <a:pt x="423" y="357"/>
                    </a:lnTo>
                    <a:lnTo>
                      <a:pt x="434" y="338"/>
                    </a:lnTo>
                    <a:lnTo>
                      <a:pt x="445" y="318"/>
                    </a:lnTo>
                    <a:lnTo>
                      <a:pt x="451" y="297"/>
                    </a:lnTo>
                    <a:lnTo>
                      <a:pt x="454" y="286"/>
                    </a:lnTo>
                    <a:lnTo>
                      <a:pt x="457" y="276"/>
                    </a:lnTo>
                    <a:lnTo>
                      <a:pt x="459" y="264"/>
                    </a:lnTo>
                    <a:lnTo>
                      <a:pt x="461" y="253"/>
                    </a:lnTo>
                    <a:lnTo>
                      <a:pt x="462" y="231"/>
                    </a:lnTo>
                    <a:lnTo>
                      <a:pt x="461" y="207"/>
                    </a:lnTo>
                    <a:lnTo>
                      <a:pt x="457" y="183"/>
                    </a:lnTo>
                    <a:lnTo>
                      <a:pt x="451" y="161"/>
                    </a:lnTo>
                    <a:lnTo>
                      <a:pt x="445" y="141"/>
                    </a:lnTo>
                    <a:lnTo>
                      <a:pt x="434" y="120"/>
                    </a:lnTo>
                    <a:lnTo>
                      <a:pt x="423" y="102"/>
                    </a:lnTo>
                    <a:lnTo>
                      <a:pt x="410" y="84"/>
                    </a:lnTo>
                    <a:lnTo>
                      <a:pt x="394" y="67"/>
                    </a:lnTo>
                    <a:lnTo>
                      <a:pt x="376" y="50"/>
                    </a:lnTo>
                    <a:lnTo>
                      <a:pt x="358" y="36"/>
                    </a:lnTo>
                    <a:lnTo>
                      <a:pt x="338" y="24"/>
                    </a:lnTo>
                    <a:lnTo>
                      <a:pt x="319" y="15"/>
                    </a:lnTo>
                    <a:lnTo>
                      <a:pt x="297" y="7"/>
                    </a:lnTo>
                    <a:lnTo>
                      <a:pt x="276" y="3"/>
                    </a:lnTo>
                    <a:lnTo>
                      <a:pt x="253" y="0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0" name="Freeform 127">
                <a:extLst>
                  <a:ext uri="{FF2B5EF4-FFF2-40B4-BE49-F238E27FC236}">
                    <a16:creationId xmlns:a16="http://schemas.microsoft.com/office/drawing/2014/main" id="{56C87268-A6CB-8EFA-0655-780EE4B41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4913" y="4259263"/>
                <a:ext cx="146050" cy="147638"/>
              </a:xfrm>
              <a:custGeom>
                <a:avLst/>
                <a:gdLst>
                  <a:gd name="T0" fmla="*/ 401 w 462"/>
                  <a:gd name="T1" fmla="*/ 384 h 462"/>
                  <a:gd name="T2" fmla="*/ 410 w 462"/>
                  <a:gd name="T3" fmla="*/ 376 h 462"/>
                  <a:gd name="T4" fmla="*/ 423 w 462"/>
                  <a:gd name="T5" fmla="*/ 358 h 462"/>
                  <a:gd name="T6" fmla="*/ 445 w 462"/>
                  <a:gd name="T7" fmla="*/ 319 h 462"/>
                  <a:gd name="T8" fmla="*/ 454 w 462"/>
                  <a:gd name="T9" fmla="*/ 286 h 462"/>
                  <a:gd name="T10" fmla="*/ 459 w 462"/>
                  <a:gd name="T11" fmla="*/ 264 h 462"/>
                  <a:gd name="T12" fmla="*/ 462 w 462"/>
                  <a:gd name="T13" fmla="*/ 231 h 462"/>
                  <a:gd name="T14" fmla="*/ 457 w 462"/>
                  <a:gd name="T15" fmla="*/ 184 h 462"/>
                  <a:gd name="T16" fmla="*/ 445 w 462"/>
                  <a:gd name="T17" fmla="*/ 141 h 462"/>
                  <a:gd name="T18" fmla="*/ 423 w 462"/>
                  <a:gd name="T19" fmla="*/ 102 h 462"/>
                  <a:gd name="T20" fmla="*/ 394 w 462"/>
                  <a:gd name="T21" fmla="*/ 67 h 462"/>
                  <a:gd name="T22" fmla="*/ 358 w 462"/>
                  <a:gd name="T23" fmla="*/ 36 h 462"/>
                  <a:gd name="T24" fmla="*/ 319 w 462"/>
                  <a:gd name="T25" fmla="*/ 16 h 462"/>
                  <a:gd name="T26" fmla="*/ 276 w 462"/>
                  <a:gd name="T27" fmla="*/ 3 h 462"/>
                  <a:gd name="T28" fmla="*/ 231 w 462"/>
                  <a:gd name="T29" fmla="*/ 0 h 462"/>
                  <a:gd name="T30" fmla="*/ 162 w 462"/>
                  <a:gd name="T31" fmla="*/ 7 h 462"/>
                  <a:gd name="T32" fmla="*/ 120 w 462"/>
                  <a:gd name="T33" fmla="*/ 24 h 462"/>
                  <a:gd name="T34" fmla="*/ 67 w 462"/>
                  <a:gd name="T35" fmla="*/ 67 h 462"/>
                  <a:gd name="T36" fmla="*/ 24 w 462"/>
                  <a:gd name="T37" fmla="*/ 120 h 462"/>
                  <a:gd name="T38" fmla="*/ 7 w 462"/>
                  <a:gd name="T39" fmla="*/ 162 h 462"/>
                  <a:gd name="T40" fmla="*/ 0 w 462"/>
                  <a:gd name="T41" fmla="*/ 231 h 462"/>
                  <a:gd name="T42" fmla="*/ 4 w 462"/>
                  <a:gd name="T43" fmla="*/ 276 h 462"/>
                  <a:gd name="T44" fmla="*/ 16 w 462"/>
                  <a:gd name="T45" fmla="*/ 319 h 462"/>
                  <a:gd name="T46" fmla="*/ 36 w 462"/>
                  <a:gd name="T47" fmla="*/ 358 h 462"/>
                  <a:gd name="T48" fmla="*/ 67 w 462"/>
                  <a:gd name="T49" fmla="*/ 394 h 462"/>
                  <a:gd name="T50" fmla="*/ 102 w 462"/>
                  <a:gd name="T51" fmla="*/ 423 h 462"/>
                  <a:gd name="T52" fmla="*/ 141 w 462"/>
                  <a:gd name="T53" fmla="*/ 445 h 462"/>
                  <a:gd name="T54" fmla="*/ 184 w 462"/>
                  <a:gd name="T55" fmla="*/ 457 h 462"/>
                  <a:gd name="T56" fmla="*/ 231 w 462"/>
                  <a:gd name="T57" fmla="*/ 462 h 462"/>
                  <a:gd name="T58" fmla="*/ 264 w 462"/>
                  <a:gd name="T59" fmla="*/ 459 h 462"/>
                  <a:gd name="T60" fmla="*/ 286 w 462"/>
                  <a:gd name="T61" fmla="*/ 454 h 462"/>
                  <a:gd name="T62" fmla="*/ 319 w 462"/>
                  <a:gd name="T63" fmla="*/ 445 h 462"/>
                  <a:gd name="T64" fmla="*/ 358 w 462"/>
                  <a:gd name="T65" fmla="*/ 423 h 462"/>
                  <a:gd name="T66" fmla="*/ 376 w 462"/>
                  <a:gd name="T67" fmla="*/ 410 h 462"/>
                  <a:gd name="T68" fmla="*/ 384 w 462"/>
                  <a:gd name="T69" fmla="*/ 40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2" h="462">
                    <a:moveTo>
                      <a:pt x="394" y="394"/>
                    </a:moveTo>
                    <a:lnTo>
                      <a:pt x="401" y="384"/>
                    </a:lnTo>
                    <a:lnTo>
                      <a:pt x="405" y="379"/>
                    </a:lnTo>
                    <a:lnTo>
                      <a:pt x="410" y="376"/>
                    </a:lnTo>
                    <a:lnTo>
                      <a:pt x="416" y="366"/>
                    </a:lnTo>
                    <a:lnTo>
                      <a:pt x="423" y="358"/>
                    </a:lnTo>
                    <a:lnTo>
                      <a:pt x="434" y="338"/>
                    </a:lnTo>
                    <a:lnTo>
                      <a:pt x="445" y="319"/>
                    </a:lnTo>
                    <a:lnTo>
                      <a:pt x="451" y="297"/>
                    </a:lnTo>
                    <a:lnTo>
                      <a:pt x="454" y="286"/>
                    </a:lnTo>
                    <a:lnTo>
                      <a:pt x="457" y="276"/>
                    </a:lnTo>
                    <a:lnTo>
                      <a:pt x="459" y="264"/>
                    </a:lnTo>
                    <a:lnTo>
                      <a:pt x="461" y="253"/>
                    </a:lnTo>
                    <a:lnTo>
                      <a:pt x="462" y="231"/>
                    </a:lnTo>
                    <a:lnTo>
                      <a:pt x="461" y="207"/>
                    </a:lnTo>
                    <a:lnTo>
                      <a:pt x="457" y="184"/>
                    </a:lnTo>
                    <a:lnTo>
                      <a:pt x="451" y="162"/>
                    </a:lnTo>
                    <a:lnTo>
                      <a:pt x="445" y="141"/>
                    </a:lnTo>
                    <a:lnTo>
                      <a:pt x="434" y="120"/>
                    </a:lnTo>
                    <a:lnTo>
                      <a:pt x="423" y="102"/>
                    </a:lnTo>
                    <a:lnTo>
                      <a:pt x="410" y="84"/>
                    </a:lnTo>
                    <a:lnTo>
                      <a:pt x="394" y="67"/>
                    </a:lnTo>
                    <a:lnTo>
                      <a:pt x="376" y="50"/>
                    </a:lnTo>
                    <a:lnTo>
                      <a:pt x="358" y="36"/>
                    </a:lnTo>
                    <a:lnTo>
                      <a:pt x="338" y="24"/>
                    </a:lnTo>
                    <a:lnTo>
                      <a:pt x="319" y="16"/>
                    </a:lnTo>
                    <a:lnTo>
                      <a:pt x="297" y="7"/>
                    </a:lnTo>
                    <a:lnTo>
                      <a:pt x="276" y="3"/>
                    </a:lnTo>
                    <a:lnTo>
                      <a:pt x="253" y="0"/>
                    </a:lnTo>
                    <a:lnTo>
                      <a:pt x="231" y="0"/>
                    </a:lnTo>
                    <a:lnTo>
                      <a:pt x="184" y="3"/>
                    </a:lnTo>
                    <a:lnTo>
                      <a:pt x="162" y="7"/>
                    </a:lnTo>
                    <a:lnTo>
                      <a:pt x="141" y="16"/>
                    </a:lnTo>
                    <a:lnTo>
                      <a:pt x="120" y="24"/>
                    </a:lnTo>
                    <a:lnTo>
                      <a:pt x="102" y="36"/>
                    </a:lnTo>
                    <a:lnTo>
                      <a:pt x="67" y="67"/>
                    </a:lnTo>
                    <a:lnTo>
                      <a:pt x="36" y="102"/>
                    </a:lnTo>
                    <a:lnTo>
                      <a:pt x="24" y="120"/>
                    </a:lnTo>
                    <a:lnTo>
                      <a:pt x="16" y="141"/>
                    </a:lnTo>
                    <a:lnTo>
                      <a:pt x="7" y="162"/>
                    </a:lnTo>
                    <a:lnTo>
                      <a:pt x="4" y="184"/>
                    </a:lnTo>
                    <a:lnTo>
                      <a:pt x="0" y="231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7" y="297"/>
                    </a:lnTo>
                    <a:lnTo>
                      <a:pt x="16" y="319"/>
                    </a:lnTo>
                    <a:lnTo>
                      <a:pt x="24" y="338"/>
                    </a:lnTo>
                    <a:lnTo>
                      <a:pt x="36" y="358"/>
                    </a:lnTo>
                    <a:lnTo>
                      <a:pt x="50" y="376"/>
                    </a:lnTo>
                    <a:lnTo>
                      <a:pt x="67" y="394"/>
                    </a:lnTo>
                    <a:lnTo>
                      <a:pt x="84" y="410"/>
                    </a:lnTo>
                    <a:lnTo>
                      <a:pt x="102" y="423"/>
                    </a:lnTo>
                    <a:lnTo>
                      <a:pt x="120" y="434"/>
                    </a:lnTo>
                    <a:lnTo>
                      <a:pt x="141" y="445"/>
                    </a:lnTo>
                    <a:lnTo>
                      <a:pt x="162" y="451"/>
                    </a:lnTo>
                    <a:lnTo>
                      <a:pt x="184" y="457"/>
                    </a:lnTo>
                    <a:lnTo>
                      <a:pt x="207" y="461"/>
                    </a:lnTo>
                    <a:lnTo>
                      <a:pt x="231" y="462"/>
                    </a:lnTo>
                    <a:lnTo>
                      <a:pt x="253" y="461"/>
                    </a:lnTo>
                    <a:lnTo>
                      <a:pt x="264" y="459"/>
                    </a:lnTo>
                    <a:lnTo>
                      <a:pt x="276" y="457"/>
                    </a:lnTo>
                    <a:lnTo>
                      <a:pt x="286" y="454"/>
                    </a:lnTo>
                    <a:lnTo>
                      <a:pt x="297" y="451"/>
                    </a:lnTo>
                    <a:lnTo>
                      <a:pt x="319" y="445"/>
                    </a:lnTo>
                    <a:lnTo>
                      <a:pt x="338" y="434"/>
                    </a:lnTo>
                    <a:lnTo>
                      <a:pt x="358" y="423"/>
                    </a:lnTo>
                    <a:lnTo>
                      <a:pt x="366" y="416"/>
                    </a:lnTo>
                    <a:lnTo>
                      <a:pt x="376" y="410"/>
                    </a:lnTo>
                    <a:lnTo>
                      <a:pt x="380" y="405"/>
                    </a:lnTo>
                    <a:lnTo>
                      <a:pt x="384" y="401"/>
                    </a:lnTo>
                    <a:lnTo>
                      <a:pt x="394" y="394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1" name="Freeform 128">
                <a:extLst>
                  <a:ext uri="{FF2B5EF4-FFF2-40B4-BE49-F238E27FC236}">
                    <a16:creationId xmlns:a16="http://schemas.microsoft.com/office/drawing/2014/main" id="{96705447-87EC-0CEC-F73E-FD540FE0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650" y="4852988"/>
                <a:ext cx="100013" cy="98425"/>
              </a:xfrm>
              <a:custGeom>
                <a:avLst/>
                <a:gdLst>
                  <a:gd name="T0" fmla="*/ 265 w 312"/>
                  <a:gd name="T1" fmla="*/ 265 h 312"/>
                  <a:gd name="T2" fmla="*/ 275 w 312"/>
                  <a:gd name="T3" fmla="*/ 252 h 312"/>
                  <a:gd name="T4" fmla="*/ 285 w 312"/>
                  <a:gd name="T5" fmla="*/ 240 h 312"/>
                  <a:gd name="T6" fmla="*/ 292 w 312"/>
                  <a:gd name="T7" fmla="*/ 226 h 312"/>
                  <a:gd name="T8" fmla="*/ 299 w 312"/>
                  <a:gd name="T9" fmla="*/ 214 h 312"/>
                  <a:gd name="T10" fmla="*/ 304 w 312"/>
                  <a:gd name="T11" fmla="*/ 200 h 312"/>
                  <a:gd name="T12" fmla="*/ 306 w 312"/>
                  <a:gd name="T13" fmla="*/ 192 h 312"/>
                  <a:gd name="T14" fmla="*/ 308 w 312"/>
                  <a:gd name="T15" fmla="*/ 186 h 312"/>
                  <a:gd name="T16" fmla="*/ 310 w 312"/>
                  <a:gd name="T17" fmla="*/ 170 h 312"/>
                  <a:gd name="T18" fmla="*/ 312 w 312"/>
                  <a:gd name="T19" fmla="*/ 156 h 312"/>
                  <a:gd name="T20" fmla="*/ 310 w 312"/>
                  <a:gd name="T21" fmla="*/ 139 h 312"/>
                  <a:gd name="T22" fmla="*/ 308 w 312"/>
                  <a:gd name="T23" fmla="*/ 123 h 312"/>
                  <a:gd name="T24" fmla="*/ 304 w 312"/>
                  <a:gd name="T25" fmla="*/ 108 h 312"/>
                  <a:gd name="T26" fmla="*/ 299 w 312"/>
                  <a:gd name="T27" fmla="*/ 95 h 312"/>
                  <a:gd name="T28" fmla="*/ 285 w 312"/>
                  <a:gd name="T29" fmla="*/ 68 h 312"/>
                  <a:gd name="T30" fmla="*/ 265 w 312"/>
                  <a:gd name="T31" fmla="*/ 45 h 312"/>
                  <a:gd name="T32" fmla="*/ 252 w 312"/>
                  <a:gd name="T33" fmla="*/ 33 h 312"/>
                  <a:gd name="T34" fmla="*/ 240 w 312"/>
                  <a:gd name="T35" fmla="*/ 24 h 312"/>
                  <a:gd name="T36" fmla="*/ 226 w 312"/>
                  <a:gd name="T37" fmla="*/ 16 h 312"/>
                  <a:gd name="T38" fmla="*/ 214 w 312"/>
                  <a:gd name="T39" fmla="*/ 11 h 312"/>
                  <a:gd name="T40" fmla="*/ 200 w 312"/>
                  <a:gd name="T41" fmla="*/ 5 h 312"/>
                  <a:gd name="T42" fmla="*/ 186 w 312"/>
                  <a:gd name="T43" fmla="*/ 2 h 312"/>
                  <a:gd name="T44" fmla="*/ 170 w 312"/>
                  <a:gd name="T45" fmla="*/ 0 h 312"/>
                  <a:gd name="T46" fmla="*/ 156 w 312"/>
                  <a:gd name="T47" fmla="*/ 0 h 312"/>
                  <a:gd name="T48" fmla="*/ 123 w 312"/>
                  <a:gd name="T49" fmla="*/ 2 h 312"/>
                  <a:gd name="T50" fmla="*/ 95 w 312"/>
                  <a:gd name="T51" fmla="*/ 11 h 312"/>
                  <a:gd name="T52" fmla="*/ 68 w 312"/>
                  <a:gd name="T53" fmla="*/ 24 h 312"/>
                  <a:gd name="T54" fmla="*/ 45 w 312"/>
                  <a:gd name="T55" fmla="*/ 45 h 312"/>
                  <a:gd name="T56" fmla="*/ 24 w 312"/>
                  <a:gd name="T57" fmla="*/ 68 h 312"/>
                  <a:gd name="T58" fmla="*/ 11 w 312"/>
                  <a:gd name="T59" fmla="*/ 95 h 312"/>
                  <a:gd name="T60" fmla="*/ 3 w 312"/>
                  <a:gd name="T61" fmla="*/ 123 h 312"/>
                  <a:gd name="T62" fmla="*/ 0 w 312"/>
                  <a:gd name="T63" fmla="*/ 156 h 312"/>
                  <a:gd name="T64" fmla="*/ 0 w 312"/>
                  <a:gd name="T65" fmla="*/ 170 h 312"/>
                  <a:gd name="T66" fmla="*/ 3 w 312"/>
                  <a:gd name="T67" fmla="*/ 186 h 312"/>
                  <a:gd name="T68" fmla="*/ 5 w 312"/>
                  <a:gd name="T69" fmla="*/ 200 h 312"/>
                  <a:gd name="T70" fmla="*/ 11 w 312"/>
                  <a:gd name="T71" fmla="*/ 214 h 312"/>
                  <a:gd name="T72" fmla="*/ 16 w 312"/>
                  <a:gd name="T73" fmla="*/ 226 h 312"/>
                  <a:gd name="T74" fmla="*/ 24 w 312"/>
                  <a:gd name="T75" fmla="*/ 240 h 312"/>
                  <a:gd name="T76" fmla="*/ 33 w 312"/>
                  <a:gd name="T77" fmla="*/ 252 h 312"/>
                  <a:gd name="T78" fmla="*/ 45 w 312"/>
                  <a:gd name="T79" fmla="*/ 265 h 312"/>
                  <a:gd name="T80" fmla="*/ 68 w 312"/>
                  <a:gd name="T81" fmla="*/ 285 h 312"/>
                  <a:gd name="T82" fmla="*/ 95 w 312"/>
                  <a:gd name="T83" fmla="*/ 299 h 312"/>
                  <a:gd name="T84" fmla="*/ 108 w 312"/>
                  <a:gd name="T85" fmla="*/ 304 h 312"/>
                  <a:gd name="T86" fmla="*/ 123 w 312"/>
                  <a:gd name="T87" fmla="*/ 308 h 312"/>
                  <a:gd name="T88" fmla="*/ 139 w 312"/>
                  <a:gd name="T89" fmla="*/ 310 h 312"/>
                  <a:gd name="T90" fmla="*/ 156 w 312"/>
                  <a:gd name="T91" fmla="*/ 312 h 312"/>
                  <a:gd name="T92" fmla="*/ 170 w 312"/>
                  <a:gd name="T93" fmla="*/ 310 h 312"/>
                  <a:gd name="T94" fmla="*/ 186 w 312"/>
                  <a:gd name="T95" fmla="*/ 308 h 312"/>
                  <a:gd name="T96" fmla="*/ 192 w 312"/>
                  <a:gd name="T97" fmla="*/ 305 h 312"/>
                  <a:gd name="T98" fmla="*/ 200 w 312"/>
                  <a:gd name="T99" fmla="*/ 304 h 312"/>
                  <a:gd name="T100" fmla="*/ 214 w 312"/>
                  <a:gd name="T101" fmla="*/ 299 h 312"/>
                  <a:gd name="T102" fmla="*/ 226 w 312"/>
                  <a:gd name="T103" fmla="*/ 292 h 312"/>
                  <a:gd name="T104" fmla="*/ 240 w 312"/>
                  <a:gd name="T105" fmla="*/ 285 h 312"/>
                  <a:gd name="T106" fmla="*/ 252 w 312"/>
                  <a:gd name="T107" fmla="*/ 275 h 312"/>
                  <a:gd name="T108" fmla="*/ 265 w 312"/>
                  <a:gd name="T109" fmla="*/ 26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2" h="312">
                    <a:moveTo>
                      <a:pt x="265" y="265"/>
                    </a:moveTo>
                    <a:lnTo>
                      <a:pt x="275" y="252"/>
                    </a:lnTo>
                    <a:lnTo>
                      <a:pt x="285" y="240"/>
                    </a:lnTo>
                    <a:lnTo>
                      <a:pt x="292" y="226"/>
                    </a:lnTo>
                    <a:lnTo>
                      <a:pt x="299" y="214"/>
                    </a:lnTo>
                    <a:lnTo>
                      <a:pt x="304" y="200"/>
                    </a:lnTo>
                    <a:lnTo>
                      <a:pt x="306" y="192"/>
                    </a:lnTo>
                    <a:lnTo>
                      <a:pt x="308" y="186"/>
                    </a:lnTo>
                    <a:lnTo>
                      <a:pt x="310" y="170"/>
                    </a:lnTo>
                    <a:lnTo>
                      <a:pt x="312" y="156"/>
                    </a:lnTo>
                    <a:lnTo>
                      <a:pt x="310" y="139"/>
                    </a:lnTo>
                    <a:lnTo>
                      <a:pt x="308" y="123"/>
                    </a:lnTo>
                    <a:lnTo>
                      <a:pt x="304" y="108"/>
                    </a:lnTo>
                    <a:lnTo>
                      <a:pt x="299" y="95"/>
                    </a:lnTo>
                    <a:lnTo>
                      <a:pt x="285" y="68"/>
                    </a:lnTo>
                    <a:lnTo>
                      <a:pt x="265" y="45"/>
                    </a:lnTo>
                    <a:lnTo>
                      <a:pt x="252" y="33"/>
                    </a:lnTo>
                    <a:lnTo>
                      <a:pt x="240" y="24"/>
                    </a:lnTo>
                    <a:lnTo>
                      <a:pt x="226" y="16"/>
                    </a:lnTo>
                    <a:lnTo>
                      <a:pt x="214" y="11"/>
                    </a:lnTo>
                    <a:lnTo>
                      <a:pt x="200" y="5"/>
                    </a:lnTo>
                    <a:lnTo>
                      <a:pt x="186" y="2"/>
                    </a:lnTo>
                    <a:lnTo>
                      <a:pt x="170" y="0"/>
                    </a:lnTo>
                    <a:lnTo>
                      <a:pt x="156" y="0"/>
                    </a:lnTo>
                    <a:lnTo>
                      <a:pt x="123" y="2"/>
                    </a:lnTo>
                    <a:lnTo>
                      <a:pt x="95" y="11"/>
                    </a:lnTo>
                    <a:lnTo>
                      <a:pt x="68" y="24"/>
                    </a:lnTo>
                    <a:lnTo>
                      <a:pt x="45" y="45"/>
                    </a:lnTo>
                    <a:lnTo>
                      <a:pt x="24" y="68"/>
                    </a:lnTo>
                    <a:lnTo>
                      <a:pt x="11" y="95"/>
                    </a:lnTo>
                    <a:lnTo>
                      <a:pt x="3" y="123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3" y="186"/>
                    </a:lnTo>
                    <a:lnTo>
                      <a:pt x="5" y="200"/>
                    </a:lnTo>
                    <a:lnTo>
                      <a:pt x="11" y="214"/>
                    </a:lnTo>
                    <a:lnTo>
                      <a:pt x="16" y="226"/>
                    </a:lnTo>
                    <a:lnTo>
                      <a:pt x="24" y="240"/>
                    </a:lnTo>
                    <a:lnTo>
                      <a:pt x="33" y="252"/>
                    </a:lnTo>
                    <a:lnTo>
                      <a:pt x="45" y="265"/>
                    </a:lnTo>
                    <a:lnTo>
                      <a:pt x="68" y="285"/>
                    </a:lnTo>
                    <a:lnTo>
                      <a:pt x="95" y="299"/>
                    </a:lnTo>
                    <a:lnTo>
                      <a:pt x="108" y="304"/>
                    </a:lnTo>
                    <a:lnTo>
                      <a:pt x="123" y="308"/>
                    </a:lnTo>
                    <a:lnTo>
                      <a:pt x="139" y="310"/>
                    </a:lnTo>
                    <a:lnTo>
                      <a:pt x="156" y="312"/>
                    </a:lnTo>
                    <a:lnTo>
                      <a:pt x="170" y="310"/>
                    </a:lnTo>
                    <a:lnTo>
                      <a:pt x="186" y="308"/>
                    </a:lnTo>
                    <a:lnTo>
                      <a:pt x="192" y="305"/>
                    </a:lnTo>
                    <a:lnTo>
                      <a:pt x="200" y="304"/>
                    </a:lnTo>
                    <a:lnTo>
                      <a:pt x="214" y="299"/>
                    </a:lnTo>
                    <a:lnTo>
                      <a:pt x="226" y="292"/>
                    </a:lnTo>
                    <a:lnTo>
                      <a:pt x="240" y="285"/>
                    </a:lnTo>
                    <a:lnTo>
                      <a:pt x="252" y="275"/>
                    </a:lnTo>
                    <a:lnTo>
                      <a:pt x="265" y="26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2" name="Freeform 129">
                <a:extLst>
                  <a:ext uri="{FF2B5EF4-FFF2-40B4-BE49-F238E27FC236}">
                    <a16:creationId xmlns:a16="http://schemas.microsoft.com/office/drawing/2014/main" id="{1CCBBAA2-BDFC-22DE-942A-12901BA8B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613" y="4381501"/>
                <a:ext cx="109538" cy="109538"/>
              </a:xfrm>
              <a:custGeom>
                <a:avLst/>
                <a:gdLst>
                  <a:gd name="T0" fmla="*/ 294 w 345"/>
                  <a:gd name="T1" fmla="*/ 295 h 346"/>
                  <a:gd name="T2" fmla="*/ 305 w 345"/>
                  <a:gd name="T3" fmla="*/ 280 h 346"/>
                  <a:gd name="T4" fmla="*/ 310 w 345"/>
                  <a:gd name="T5" fmla="*/ 273 h 346"/>
                  <a:gd name="T6" fmla="*/ 312 w 345"/>
                  <a:gd name="T7" fmla="*/ 269 h 346"/>
                  <a:gd name="T8" fmla="*/ 316 w 345"/>
                  <a:gd name="T9" fmla="*/ 267 h 346"/>
                  <a:gd name="T10" fmla="*/ 324 w 345"/>
                  <a:gd name="T11" fmla="*/ 252 h 346"/>
                  <a:gd name="T12" fmla="*/ 332 w 345"/>
                  <a:gd name="T13" fmla="*/ 239 h 346"/>
                  <a:gd name="T14" fmla="*/ 337 w 345"/>
                  <a:gd name="T15" fmla="*/ 222 h 346"/>
                  <a:gd name="T16" fmla="*/ 342 w 345"/>
                  <a:gd name="T17" fmla="*/ 206 h 346"/>
                  <a:gd name="T18" fmla="*/ 344 w 345"/>
                  <a:gd name="T19" fmla="*/ 189 h 346"/>
                  <a:gd name="T20" fmla="*/ 344 w 345"/>
                  <a:gd name="T21" fmla="*/ 180 h 346"/>
                  <a:gd name="T22" fmla="*/ 345 w 345"/>
                  <a:gd name="T23" fmla="*/ 173 h 346"/>
                  <a:gd name="T24" fmla="*/ 344 w 345"/>
                  <a:gd name="T25" fmla="*/ 155 h 346"/>
                  <a:gd name="T26" fmla="*/ 342 w 345"/>
                  <a:gd name="T27" fmla="*/ 138 h 346"/>
                  <a:gd name="T28" fmla="*/ 337 w 345"/>
                  <a:gd name="T29" fmla="*/ 121 h 346"/>
                  <a:gd name="T30" fmla="*/ 332 w 345"/>
                  <a:gd name="T31" fmla="*/ 106 h 346"/>
                  <a:gd name="T32" fmla="*/ 324 w 345"/>
                  <a:gd name="T33" fmla="*/ 90 h 346"/>
                  <a:gd name="T34" fmla="*/ 316 w 345"/>
                  <a:gd name="T35" fmla="*/ 76 h 346"/>
                  <a:gd name="T36" fmla="*/ 294 w 345"/>
                  <a:gd name="T37" fmla="*/ 50 h 346"/>
                  <a:gd name="T38" fmla="*/ 279 w 345"/>
                  <a:gd name="T39" fmla="*/ 37 h 346"/>
                  <a:gd name="T40" fmla="*/ 266 w 345"/>
                  <a:gd name="T41" fmla="*/ 27 h 346"/>
                  <a:gd name="T42" fmla="*/ 251 w 345"/>
                  <a:gd name="T43" fmla="*/ 19 h 346"/>
                  <a:gd name="T44" fmla="*/ 238 w 345"/>
                  <a:gd name="T45" fmla="*/ 12 h 346"/>
                  <a:gd name="T46" fmla="*/ 221 w 345"/>
                  <a:gd name="T47" fmla="*/ 6 h 346"/>
                  <a:gd name="T48" fmla="*/ 205 w 345"/>
                  <a:gd name="T49" fmla="*/ 3 h 346"/>
                  <a:gd name="T50" fmla="*/ 188 w 345"/>
                  <a:gd name="T51" fmla="*/ 0 h 346"/>
                  <a:gd name="T52" fmla="*/ 172 w 345"/>
                  <a:gd name="T53" fmla="*/ 0 h 346"/>
                  <a:gd name="T54" fmla="*/ 137 w 345"/>
                  <a:gd name="T55" fmla="*/ 3 h 346"/>
                  <a:gd name="T56" fmla="*/ 120 w 345"/>
                  <a:gd name="T57" fmla="*/ 6 h 346"/>
                  <a:gd name="T58" fmla="*/ 105 w 345"/>
                  <a:gd name="T59" fmla="*/ 12 h 346"/>
                  <a:gd name="T60" fmla="*/ 75 w 345"/>
                  <a:gd name="T61" fmla="*/ 27 h 346"/>
                  <a:gd name="T62" fmla="*/ 50 w 345"/>
                  <a:gd name="T63" fmla="*/ 50 h 346"/>
                  <a:gd name="T64" fmla="*/ 26 w 345"/>
                  <a:gd name="T65" fmla="*/ 76 h 346"/>
                  <a:gd name="T66" fmla="*/ 12 w 345"/>
                  <a:gd name="T67" fmla="*/ 106 h 346"/>
                  <a:gd name="T68" fmla="*/ 6 w 345"/>
                  <a:gd name="T69" fmla="*/ 121 h 346"/>
                  <a:gd name="T70" fmla="*/ 2 w 345"/>
                  <a:gd name="T71" fmla="*/ 138 h 346"/>
                  <a:gd name="T72" fmla="*/ 0 w 345"/>
                  <a:gd name="T73" fmla="*/ 173 h 346"/>
                  <a:gd name="T74" fmla="*/ 0 w 345"/>
                  <a:gd name="T75" fmla="*/ 189 h 346"/>
                  <a:gd name="T76" fmla="*/ 2 w 345"/>
                  <a:gd name="T77" fmla="*/ 206 h 346"/>
                  <a:gd name="T78" fmla="*/ 6 w 345"/>
                  <a:gd name="T79" fmla="*/ 222 h 346"/>
                  <a:gd name="T80" fmla="*/ 12 w 345"/>
                  <a:gd name="T81" fmla="*/ 239 h 346"/>
                  <a:gd name="T82" fmla="*/ 18 w 345"/>
                  <a:gd name="T83" fmla="*/ 252 h 346"/>
                  <a:gd name="T84" fmla="*/ 26 w 345"/>
                  <a:gd name="T85" fmla="*/ 267 h 346"/>
                  <a:gd name="T86" fmla="*/ 36 w 345"/>
                  <a:gd name="T87" fmla="*/ 280 h 346"/>
                  <a:gd name="T88" fmla="*/ 50 w 345"/>
                  <a:gd name="T89" fmla="*/ 295 h 346"/>
                  <a:gd name="T90" fmla="*/ 75 w 345"/>
                  <a:gd name="T91" fmla="*/ 317 h 346"/>
                  <a:gd name="T92" fmla="*/ 90 w 345"/>
                  <a:gd name="T93" fmla="*/ 325 h 346"/>
                  <a:gd name="T94" fmla="*/ 105 w 345"/>
                  <a:gd name="T95" fmla="*/ 333 h 346"/>
                  <a:gd name="T96" fmla="*/ 120 w 345"/>
                  <a:gd name="T97" fmla="*/ 337 h 346"/>
                  <a:gd name="T98" fmla="*/ 137 w 345"/>
                  <a:gd name="T99" fmla="*/ 342 h 346"/>
                  <a:gd name="T100" fmla="*/ 154 w 345"/>
                  <a:gd name="T101" fmla="*/ 345 h 346"/>
                  <a:gd name="T102" fmla="*/ 172 w 345"/>
                  <a:gd name="T103" fmla="*/ 346 h 346"/>
                  <a:gd name="T104" fmla="*/ 180 w 345"/>
                  <a:gd name="T105" fmla="*/ 345 h 346"/>
                  <a:gd name="T106" fmla="*/ 188 w 345"/>
                  <a:gd name="T107" fmla="*/ 345 h 346"/>
                  <a:gd name="T108" fmla="*/ 205 w 345"/>
                  <a:gd name="T109" fmla="*/ 342 h 346"/>
                  <a:gd name="T110" fmla="*/ 221 w 345"/>
                  <a:gd name="T111" fmla="*/ 337 h 346"/>
                  <a:gd name="T112" fmla="*/ 238 w 345"/>
                  <a:gd name="T113" fmla="*/ 333 h 346"/>
                  <a:gd name="T114" fmla="*/ 251 w 345"/>
                  <a:gd name="T115" fmla="*/ 325 h 346"/>
                  <a:gd name="T116" fmla="*/ 266 w 345"/>
                  <a:gd name="T117" fmla="*/ 317 h 346"/>
                  <a:gd name="T118" fmla="*/ 269 w 345"/>
                  <a:gd name="T119" fmla="*/ 313 h 346"/>
                  <a:gd name="T120" fmla="*/ 272 w 345"/>
                  <a:gd name="T121" fmla="*/ 311 h 346"/>
                  <a:gd name="T122" fmla="*/ 279 w 345"/>
                  <a:gd name="T123" fmla="*/ 306 h 346"/>
                  <a:gd name="T124" fmla="*/ 294 w 345"/>
                  <a:gd name="T125" fmla="*/ 29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5" h="346">
                    <a:moveTo>
                      <a:pt x="294" y="295"/>
                    </a:moveTo>
                    <a:lnTo>
                      <a:pt x="305" y="280"/>
                    </a:lnTo>
                    <a:lnTo>
                      <a:pt x="310" y="273"/>
                    </a:lnTo>
                    <a:lnTo>
                      <a:pt x="312" y="269"/>
                    </a:lnTo>
                    <a:lnTo>
                      <a:pt x="316" y="267"/>
                    </a:lnTo>
                    <a:lnTo>
                      <a:pt x="324" y="252"/>
                    </a:lnTo>
                    <a:lnTo>
                      <a:pt x="332" y="239"/>
                    </a:lnTo>
                    <a:lnTo>
                      <a:pt x="337" y="222"/>
                    </a:lnTo>
                    <a:lnTo>
                      <a:pt x="342" y="206"/>
                    </a:lnTo>
                    <a:lnTo>
                      <a:pt x="344" y="189"/>
                    </a:lnTo>
                    <a:lnTo>
                      <a:pt x="344" y="180"/>
                    </a:lnTo>
                    <a:lnTo>
                      <a:pt x="345" y="173"/>
                    </a:lnTo>
                    <a:lnTo>
                      <a:pt x="344" y="155"/>
                    </a:lnTo>
                    <a:lnTo>
                      <a:pt x="342" y="138"/>
                    </a:lnTo>
                    <a:lnTo>
                      <a:pt x="337" y="121"/>
                    </a:lnTo>
                    <a:lnTo>
                      <a:pt x="332" y="106"/>
                    </a:lnTo>
                    <a:lnTo>
                      <a:pt x="324" y="90"/>
                    </a:lnTo>
                    <a:lnTo>
                      <a:pt x="316" y="76"/>
                    </a:lnTo>
                    <a:lnTo>
                      <a:pt x="294" y="50"/>
                    </a:lnTo>
                    <a:lnTo>
                      <a:pt x="279" y="37"/>
                    </a:lnTo>
                    <a:lnTo>
                      <a:pt x="266" y="27"/>
                    </a:lnTo>
                    <a:lnTo>
                      <a:pt x="251" y="19"/>
                    </a:lnTo>
                    <a:lnTo>
                      <a:pt x="238" y="12"/>
                    </a:lnTo>
                    <a:lnTo>
                      <a:pt x="221" y="6"/>
                    </a:lnTo>
                    <a:lnTo>
                      <a:pt x="205" y="3"/>
                    </a:lnTo>
                    <a:lnTo>
                      <a:pt x="188" y="0"/>
                    </a:lnTo>
                    <a:lnTo>
                      <a:pt x="172" y="0"/>
                    </a:lnTo>
                    <a:lnTo>
                      <a:pt x="137" y="3"/>
                    </a:lnTo>
                    <a:lnTo>
                      <a:pt x="120" y="6"/>
                    </a:lnTo>
                    <a:lnTo>
                      <a:pt x="105" y="12"/>
                    </a:lnTo>
                    <a:lnTo>
                      <a:pt x="75" y="27"/>
                    </a:lnTo>
                    <a:lnTo>
                      <a:pt x="50" y="50"/>
                    </a:lnTo>
                    <a:lnTo>
                      <a:pt x="26" y="76"/>
                    </a:lnTo>
                    <a:lnTo>
                      <a:pt x="12" y="106"/>
                    </a:lnTo>
                    <a:lnTo>
                      <a:pt x="6" y="121"/>
                    </a:lnTo>
                    <a:lnTo>
                      <a:pt x="2" y="138"/>
                    </a:lnTo>
                    <a:lnTo>
                      <a:pt x="0" y="173"/>
                    </a:lnTo>
                    <a:lnTo>
                      <a:pt x="0" y="189"/>
                    </a:lnTo>
                    <a:lnTo>
                      <a:pt x="2" y="206"/>
                    </a:lnTo>
                    <a:lnTo>
                      <a:pt x="6" y="222"/>
                    </a:lnTo>
                    <a:lnTo>
                      <a:pt x="12" y="239"/>
                    </a:lnTo>
                    <a:lnTo>
                      <a:pt x="18" y="252"/>
                    </a:lnTo>
                    <a:lnTo>
                      <a:pt x="26" y="267"/>
                    </a:lnTo>
                    <a:lnTo>
                      <a:pt x="36" y="280"/>
                    </a:lnTo>
                    <a:lnTo>
                      <a:pt x="50" y="295"/>
                    </a:lnTo>
                    <a:lnTo>
                      <a:pt x="75" y="317"/>
                    </a:lnTo>
                    <a:lnTo>
                      <a:pt x="90" y="325"/>
                    </a:lnTo>
                    <a:lnTo>
                      <a:pt x="105" y="333"/>
                    </a:lnTo>
                    <a:lnTo>
                      <a:pt x="120" y="337"/>
                    </a:lnTo>
                    <a:lnTo>
                      <a:pt x="137" y="342"/>
                    </a:lnTo>
                    <a:lnTo>
                      <a:pt x="154" y="345"/>
                    </a:lnTo>
                    <a:lnTo>
                      <a:pt x="172" y="346"/>
                    </a:lnTo>
                    <a:lnTo>
                      <a:pt x="180" y="345"/>
                    </a:lnTo>
                    <a:lnTo>
                      <a:pt x="188" y="345"/>
                    </a:lnTo>
                    <a:lnTo>
                      <a:pt x="205" y="342"/>
                    </a:lnTo>
                    <a:lnTo>
                      <a:pt x="221" y="337"/>
                    </a:lnTo>
                    <a:lnTo>
                      <a:pt x="238" y="333"/>
                    </a:lnTo>
                    <a:lnTo>
                      <a:pt x="251" y="325"/>
                    </a:lnTo>
                    <a:lnTo>
                      <a:pt x="266" y="317"/>
                    </a:lnTo>
                    <a:lnTo>
                      <a:pt x="269" y="313"/>
                    </a:lnTo>
                    <a:lnTo>
                      <a:pt x="272" y="311"/>
                    </a:lnTo>
                    <a:lnTo>
                      <a:pt x="279" y="306"/>
                    </a:lnTo>
                    <a:lnTo>
                      <a:pt x="294" y="29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3" name="Freeform 130">
                <a:extLst>
                  <a:ext uri="{FF2B5EF4-FFF2-40B4-BE49-F238E27FC236}">
                    <a16:creationId xmlns:a16="http://schemas.microsoft.com/office/drawing/2014/main" id="{F28407A4-DC88-0944-CAA5-84782490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425" y="4206876"/>
                <a:ext cx="236538" cy="234950"/>
              </a:xfrm>
              <a:custGeom>
                <a:avLst/>
                <a:gdLst>
                  <a:gd name="T0" fmla="*/ 740 w 742"/>
                  <a:gd name="T1" fmla="*/ 332 h 742"/>
                  <a:gd name="T2" fmla="*/ 725 w 742"/>
                  <a:gd name="T3" fmla="*/ 261 h 742"/>
                  <a:gd name="T4" fmla="*/ 699 w 742"/>
                  <a:gd name="T5" fmla="*/ 196 h 742"/>
                  <a:gd name="T6" fmla="*/ 657 w 742"/>
                  <a:gd name="T7" fmla="*/ 135 h 742"/>
                  <a:gd name="T8" fmla="*/ 604 w 742"/>
                  <a:gd name="T9" fmla="*/ 81 h 742"/>
                  <a:gd name="T10" fmla="*/ 544 w 742"/>
                  <a:gd name="T11" fmla="*/ 41 h 742"/>
                  <a:gd name="T12" fmla="*/ 478 w 742"/>
                  <a:gd name="T13" fmla="*/ 14 h 742"/>
                  <a:gd name="T14" fmla="*/ 408 w 742"/>
                  <a:gd name="T15" fmla="*/ 1 h 742"/>
                  <a:gd name="T16" fmla="*/ 332 w 742"/>
                  <a:gd name="T17" fmla="*/ 1 h 742"/>
                  <a:gd name="T18" fmla="*/ 262 w 742"/>
                  <a:gd name="T19" fmla="*/ 14 h 742"/>
                  <a:gd name="T20" fmla="*/ 196 w 742"/>
                  <a:gd name="T21" fmla="*/ 41 h 742"/>
                  <a:gd name="T22" fmla="*/ 135 w 742"/>
                  <a:gd name="T23" fmla="*/ 81 h 742"/>
                  <a:gd name="T24" fmla="*/ 82 w 742"/>
                  <a:gd name="T25" fmla="*/ 135 h 742"/>
                  <a:gd name="T26" fmla="*/ 42 w 742"/>
                  <a:gd name="T27" fmla="*/ 196 h 742"/>
                  <a:gd name="T28" fmla="*/ 15 w 742"/>
                  <a:gd name="T29" fmla="*/ 261 h 742"/>
                  <a:gd name="T30" fmla="*/ 2 w 742"/>
                  <a:gd name="T31" fmla="*/ 332 h 742"/>
                  <a:gd name="T32" fmla="*/ 2 w 742"/>
                  <a:gd name="T33" fmla="*/ 407 h 742"/>
                  <a:gd name="T34" fmla="*/ 15 w 742"/>
                  <a:gd name="T35" fmla="*/ 478 h 742"/>
                  <a:gd name="T36" fmla="*/ 42 w 742"/>
                  <a:gd name="T37" fmla="*/ 544 h 742"/>
                  <a:gd name="T38" fmla="*/ 82 w 742"/>
                  <a:gd name="T39" fmla="*/ 603 h 742"/>
                  <a:gd name="T40" fmla="*/ 135 w 742"/>
                  <a:gd name="T41" fmla="*/ 657 h 742"/>
                  <a:gd name="T42" fmla="*/ 196 w 742"/>
                  <a:gd name="T43" fmla="*/ 698 h 742"/>
                  <a:gd name="T44" fmla="*/ 262 w 742"/>
                  <a:gd name="T45" fmla="*/ 725 h 742"/>
                  <a:gd name="T46" fmla="*/ 332 w 742"/>
                  <a:gd name="T47" fmla="*/ 740 h 742"/>
                  <a:gd name="T48" fmla="*/ 408 w 742"/>
                  <a:gd name="T49" fmla="*/ 740 h 742"/>
                  <a:gd name="T50" fmla="*/ 478 w 742"/>
                  <a:gd name="T51" fmla="*/ 725 h 742"/>
                  <a:gd name="T52" fmla="*/ 544 w 742"/>
                  <a:gd name="T53" fmla="*/ 698 h 742"/>
                  <a:gd name="T54" fmla="*/ 566 w 742"/>
                  <a:gd name="T55" fmla="*/ 684 h 742"/>
                  <a:gd name="T56" fmla="*/ 575 w 742"/>
                  <a:gd name="T57" fmla="*/ 680 h 742"/>
                  <a:gd name="T58" fmla="*/ 633 w 742"/>
                  <a:gd name="T59" fmla="*/ 633 h 742"/>
                  <a:gd name="T60" fmla="*/ 680 w 742"/>
                  <a:gd name="T61" fmla="*/ 574 h 742"/>
                  <a:gd name="T62" fmla="*/ 684 w 742"/>
                  <a:gd name="T63" fmla="*/ 566 h 742"/>
                  <a:gd name="T64" fmla="*/ 699 w 742"/>
                  <a:gd name="T65" fmla="*/ 544 h 742"/>
                  <a:gd name="T66" fmla="*/ 725 w 742"/>
                  <a:gd name="T67" fmla="*/ 478 h 742"/>
                  <a:gd name="T68" fmla="*/ 740 w 742"/>
                  <a:gd name="T69" fmla="*/ 407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2" h="742">
                    <a:moveTo>
                      <a:pt x="742" y="371"/>
                    </a:moveTo>
                    <a:lnTo>
                      <a:pt x="740" y="332"/>
                    </a:lnTo>
                    <a:lnTo>
                      <a:pt x="735" y="297"/>
                    </a:lnTo>
                    <a:lnTo>
                      <a:pt x="725" y="261"/>
                    </a:lnTo>
                    <a:lnTo>
                      <a:pt x="714" y="229"/>
                    </a:lnTo>
                    <a:lnTo>
                      <a:pt x="699" y="196"/>
                    </a:lnTo>
                    <a:lnTo>
                      <a:pt x="680" y="165"/>
                    </a:lnTo>
                    <a:lnTo>
                      <a:pt x="657" y="135"/>
                    </a:lnTo>
                    <a:lnTo>
                      <a:pt x="633" y="108"/>
                    </a:lnTo>
                    <a:lnTo>
                      <a:pt x="604" y="81"/>
                    </a:lnTo>
                    <a:lnTo>
                      <a:pt x="575" y="59"/>
                    </a:lnTo>
                    <a:lnTo>
                      <a:pt x="544" y="41"/>
                    </a:lnTo>
                    <a:lnTo>
                      <a:pt x="512" y="27"/>
                    </a:lnTo>
                    <a:lnTo>
                      <a:pt x="478" y="14"/>
                    </a:lnTo>
                    <a:lnTo>
                      <a:pt x="444" y="6"/>
                    </a:lnTo>
                    <a:lnTo>
                      <a:pt x="408" y="1"/>
                    </a:lnTo>
                    <a:lnTo>
                      <a:pt x="371" y="0"/>
                    </a:lnTo>
                    <a:lnTo>
                      <a:pt x="332" y="1"/>
                    </a:lnTo>
                    <a:lnTo>
                      <a:pt x="297" y="6"/>
                    </a:lnTo>
                    <a:lnTo>
                      <a:pt x="262" y="14"/>
                    </a:lnTo>
                    <a:lnTo>
                      <a:pt x="229" y="27"/>
                    </a:lnTo>
                    <a:lnTo>
                      <a:pt x="196" y="41"/>
                    </a:lnTo>
                    <a:lnTo>
                      <a:pt x="166" y="59"/>
                    </a:lnTo>
                    <a:lnTo>
                      <a:pt x="135" y="81"/>
                    </a:lnTo>
                    <a:lnTo>
                      <a:pt x="109" y="108"/>
                    </a:lnTo>
                    <a:lnTo>
                      <a:pt x="82" y="135"/>
                    </a:lnTo>
                    <a:lnTo>
                      <a:pt x="60" y="165"/>
                    </a:lnTo>
                    <a:lnTo>
                      <a:pt x="42" y="196"/>
                    </a:lnTo>
                    <a:lnTo>
                      <a:pt x="27" y="229"/>
                    </a:lnTo>
                    <a:lnTo>
                      <a:pt x="15" y="261"/>
                    </a:lnTo>
                    <a:lnTo>
                      <a:pt x="6" y="297"/>
                    </a:lnTo>
                    <a:lnTo>
                      <a:pt x="2" y="332"/>
                    </a:lnTo>
                    <a:lnTo>
                      <a:pt x="0" y="371"/>
                    </a:lnTo>
                    <a:lnTo>
                      <a:pt x="2" y="407"/>
                    </a:lnTo>
                    <a:lnTo>
                      <a:pt x="6" y="444"/>
                    </a:lnTo>
                    <a:lnTo>
                      <a:pt x="15" y="478"/>
                    </a:lnTo>
                    <a:lnTo>
                      <a:pt x="27" y="512"/>
                    </a:lnTo>
                    <a:lnTo>
                      <a:pt x="42" y="544"/>
                    </a:lnTo>
                    <a:lnTo>
                      <a:pt x="60" y="574"/>
                    </a:lnTo>
                    <a:lnTo>
                      <a:pt x="82" y="603"/>
                    </a:lnTo>
                    <a:lnTo>
                      <a:pt x="109" y="633"/>
                    </a:lnTo>
                    <a:lnTo>
                      <a:pt x="135" y="657"/>
                    </a:lnTo>
                    <a:lnTo>
                      <a:pt x="166" y="680"/>
                    </a:lnTo>
                    <a:lnTo>
                      <a:pt x="196" y="698"/>
                    </a:lnTo>
                    <a:lnTo>
                      <a:pt x="229" y="714"/>
                    </a:lnTo>
                    <a:lnTo>
                      <a:pt x="262" y="725"/>
                    </a:lnTo>
                    <a:lnTo>
                      <a:pt x="297" y="735"/>
                    </a:lnTo>
                    <a:lnTo>
                      <a:pt x="332" y="740"/>
                    </a:lnTo>
                    <a:lnTo>
                      <a:pt x="371" y="742"/>
                    </a:lnTo>
                    <a:lnTo>
                      <a:pt x="408" y="740"/>
                    </a:lnTo>
                    <a:lnTo>
                      <a:pt x="444" y="735"/>
                    </a:lnTo>
                    <a:lnTo>
                      <a:pt x="478" y="725"/>
                    </a:lnTo>
                    <a:lnTo>
                      <a:pt x="512" y="714"/>
                    </a:lnTo>
                    <a:lnTo>
                      <a:pt x="544" y="698"/>
                    </a:lnTo>
                    <a:lnTo>
                      <a:pt x="559" y="689"/>
                    </a:lnTo>
                    <a:lnTo>
                      <a:pt x="566" y="684"/>
                    </a:lnTo>
                    <a:lnTo>
                      <a:pt x="570" y="681"/>
                    </a:lnTo>
                    <a:lnTo>
                      <a:pt x="575" y="680"/>
                    </a:lnTo>
                    <a:lnTo>
                      <a:pt x="604" y="657"/>
                    </a:lnTo>
                    <a:lnTo>
                      <a:pt x="633" y="633"/>
                    </a:lnTo>
                    <a:lnTo>
                      <a:pt x="657" y="603"/>
                    </a:lnTo>
                    <a:lnTo>
                      <a:pt x="680" y="574"/>
                    </a:lnTo>
                    <a:lnTo>
                      <a:pt x="682" y="569"/>
                    </a:lnTo>
                    <a:lnTo>
                      <a:pt x="684" y="566"/>
                    </a:lnTo>
                    <a:lnTo>
                      <a:pt x="689" y="558"/>
                    </a:lnTo>
                    <a:lnTo>
                      <a:pt x="699" y="544"/>
                    </a:lnTo>
                    <a:lnTo>
                      <a:pt x="714" y="512"/>
                    </a:lnTo>
                    <a:lnTo>
                      <a:pt x="725" y="478"/>
                    </a:lnTo>
                    <a:lnTo>
                      <a:pt x="735" y="444"/>
                    </a:lnTo>
                    <a:lnTo>
                      <a:pt x="740" y="407"/>
                    </a:lnTo>
                    <a:lnTo>
                      <a:pt x="742" y="371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4" name="Freeform 131">
                <a:extLst>
                  <a:ext uri="{FF2B5EF4-FFF2-40B4-BE49-F238E27FC236}">
                    <a16:creationId xmlns:a16="http://schemas.microsoft.com/office/drawing/2014/main" id="{01FB71E9-D254-8D8A-11B7-A5E1D8350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6138" y="4270376"/>
                <a:ext cx="96838" cy="95250"/>
              </a:xfrm>
              <a:custGeom>
                <a:avLst/>
                <a:gdLst>
                  <a:gd name="T0" fmla="*/ 257 w 302"/>
                  <a:gd name="T1" fmla="*/ 256 h 301"/>
                  <a:gd name="T2" fmla="*/ 267 w 302"/>
                  <a:gd name="T3" fmla="*/ 244 h 301"/>
                  <a:gd name="T4" fmla="*/ 267 w 302"/>
                  <a:gd name="T5" fmla="*/ 242 h 301"/>
                  <a:gd name="T6" fmla="*/ 267 w 302"/>
                  <a:gd name="T7" fmla="*/ 241 h 301"/>
                  <a:gd name="T8" fmla="*/ 268 w 302"/>
                  <a:gd name="T9" fmla="*/ 241 h 301"/>
                  <a:gd name="T10" fmla="*/ 270 w 302"/>
                  <a:gd name="T11" fmla="*/ 238 h 301"/>
                  <a:gd name="T12" fmla="*/ 275 w 302"/>
                  <a:gd name="T13" fmla="*/ 233 h 301"/>
                  <a:gd name="T14" fmla="*/ 282 w 302"/>
                  <a:gd name="T15" fmla="*/ 220 h 301"/>
                  <a:gd name="T16" fmla="*/ 290 w 302"/>
                  <a:gd name="T17" fmla="*/ 208 h 301"/>
                  <a:gd name="T18" fmla="*/ 295 w 302"/>
                  <a:gd name="T19" fmla="*/ 193 h 301"/>
                  <a:gd name="T20" fmla="*/ 296 w 302"/>
                  <a:gd name="T21" fmla="*/ 186 h 301"/>
                  <a:gd name="T22" fmla="*/ 298 w 302"/>
                  <a:gd name="T23" fmla="*/ 180 h 301"/>
                  <a:gd name="T24" fmla="*/ 301 w 302"/>
                  <a:gd name="T25" fmla="*/ 165 h 301"/>
                  <a:gd name="T26" fmla="*/ 302 w 302"/>
                  <a:gd name="T27" fmla="*/ 151 h 301"/>
                  <a:gd name="T28" fmla="*/ 301 w 302"/>
                  <a:gd name="T29" fmla="*/ 135 h 301"/>
                  <a:gd name="T30" fmla="*/ 298 w 302"/>
                  <a:gd name="T31" fmla="*/ 120 h 301"/>
                  <a:gd name="T32" fmla="*/ 295 w 302"/>
                  <a:gd name="T33" fmla="*/ 105 h 301"/>
                  <a:gd name="T34" fmla="*/ 290 w 302"/>
                  <a:gd name="T35" fmla="*/ 92 h 301"/>
                  <a:gd name="T36" fmla="*/ 275 w 302"/>
                  <a:gd name="T37" fmla="*/ 67 h 301"/>
                  <a:gd name="T38" fmla="*/ 267 w 302"/>
                  <a:gd name="T39" fmla="*/ 54 h 301"/>
                  <a:gd name="T40" fmla="*/ 257 w 302"/>
                  <a:gd name="T41" fmla="*/ 43 h 301"/>
                  <a:gd name="T42" fmla="*/ 245 w 302"/>
                  <a:gd name="T43" fmla="*/ 32 h 301"/>
                  <a:gd name="T44" fmla="*/ 234 w 302"/>
                  <a:gd name="T45" fmla="*/ 24 h 301"/>
                  <a:gd name="T46" fmla="*/ 220 w 302"/>
                  <a:gd name="T47" fmla="*/ 15 h 301"/>
                  <a:gd name="T48" fmla="*/ 208 w 302"/>
                  <a:gd name="T49" fmla="*/ 11 h 301"/>
                  <a:gd name="T50" fmla="*/ 194 w 302"/>
                  <a:gd name="T51" fmla="*/ 4 h 301"/>
                  <a:gd name="T52" fmla="*/ 180 w 302"/>
                  <a:gd name="T53" fmla="*/ 2 h 301"/>
                  <a:gd name="T54" fmla="*/ 151 w 302"/>
                  <a:gd name="T55" fmla="*/ 0 h 301"/>
                  <a:gd name="T56" fmla="*/ 121 w 302"/>
                  <a:gd name="T57" fmla="*/ 2 h 301"/>
                  <a:gd name="T58" fmla="*/ 93 w 302"/>
                  <a:gd name="T59" fmla="*/ 11 h 301"/>
                  <a:gd name="T60" fmla="*/ 67 w 302"/>
                  <a:gd name="T61" fmla="*/ 24 h 301"/>
                  <a:gd name="T62" fmla="*/ 44 w 302"/>
                  <a:gd name="T63" fmla="*/ 43 h 301"/>
                  <a:gd name="T64" fmla="*/ 24 w 302"/>
                  <a:gd name="T65" fmla="*/ 67 h 301"/>
                  <a:gd name="T66" fmla="*/ 11 w 302"/>
                  <a:gd name="T67" fmla="*/ 92 h 301"/>
                  <a:gd name="T68" fmla="*/ 3 w 302"/>
                  <a:gd name="T69" fmla="*/ 120 h 301"/>
                  <a:gd name="T70" fmla="*/ 0 w 302"/>
                  <a:gd name="T71" fmla="*/ 151 h 301"/>
                  <a:gd name="T72" fmla="*/ 3 w 302"/>
                  <a:gd name="T73" fmla="*/ 180 h 301"/>
                  <a:gd name="T74" fmla="*/ 5 w 302"/>
                  <a:gd name="T75" fmla="*/ 193 h 301"/>
                  <a:gd name="T76" fmla="*/ 11 w 302"/>
                  <a:gd name="T77" fmla="*/ 208 h 301"/>
                  <a:gd name="T78" fmla="*/ 16 w 302"/>
                  <a:gd name="T79" fmla="*/ 220 h 301"/>
                  <a:gd name="T80" fmla="*/ 24 w 302"/>
                  <a:gd name="T81" fmla="*/ 233 h 301"/>
                  <a:gd name="T82" fmla="*/ 33 w 302"/>
                  <a:gd name="T83" fmla="*/ 244 h 301"/>
                  <a:gd name="T84" fmla="*/ 44 w 302"/>
                  <a:gd name="T85" fmla="*/ 256 h 301"/>
                  <a:gd name="T86" fmla="*/ 55 w 302"/>
                  <a:gd name="T87" fmla="*/ 266 h 301"/>
                  <a:gd name="T88" fmla="*/ 67 w 302"/>
                  <a:gd name="T89" fmla="*/ 275 h 301"/>
                  <a:gd name="T90" fmla="*/ 93 w 302"/>
                  <a:gd name="T91" fmla="*/ 289 h 301"/>
                  <a:gd name="T92" fmla="*/ 106 w 302"/>
                  <a:gd name="T93" fmla="*/ 294 h 301"/>
                  <a:gd name="T94" fmla="*/ 121 w 302"/>
                  <a:gd name="T95" fmla="*/ 298 h 301"/>
                  <a:gd name="T96" fmla="*/ 135 w 302"/>
                  <a:gd name="T97" fmla="*/ 300 h 301"/>
                  <a:gd name="T98" fmla="*/ 151 w 302"/>
                  <a:gd name="T99" fmla="*/ 301 h 301"/>
                  <a:gd name="T100" fmla="*/ 166 w 302"/>
                  <a:gd name="T101" fmla="*/ 300 h 301"/>
                  <a:gd name="T102" fmla="*/ 180 w 302"/>
                  <a:gd name="T103" fmla="*/ 298 h 301"/>
                  <a:gd name="T104" fmla="*/ 186 w 302"/>
                  <a:gd name="T105" fmla="*/ 295 h 301"/>
                  <a:gd name="T106" fmla="*/ 194 w 302"/>
                  <a:gd name="T107" fmla="*/ 294 h 301"/>
                  <a:gd name="T108" fmla="*/ 208 w 302"/>
                  <a:gd name="T109" fmla="*/ 289 h 301"/>
                  <a:gd name="T110" fmla="*/ 220 w 302"/>
                  <a:gd name="T111" fmla="*/ 282 h 301"/>
                  <a:gd name="T112" fmla="*/ 234 w 302"/>
                  <a:gd name="T113" fmla="*/ 275 h 301"/>
                  <a:gd name="T114" fmla="*/ 239 w 302"/>
                  <a:gd name="T115" fmla="*/ 270 h 301"/>
                  <a:gd name="T116" fmla="*/ 241 w 302"/>
                  <a:gd name="T117" fmla="*/ 267 h 301"/>
                  <a:gd name="T118" fmla="*/ 241 w 302"/>
                  <a:gd name="T119" fmla="*/ 266 h 301"/>
                  <a:gd name="T120" fmla="*/ 242 w 302"/>
                  <a:gd name="T121" fmla="*/ 266 h 301"/>
                  <a:gd name="T122" fmla="*/ 245 w 302"/>
                  <a:gd name="T123" fmla="*/ 266 h 301"/>
                  <a:gd name="T124" fmla="*/ 257 w 302"/>
                  <a:gd name="T125" fmla="*/ 25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" h="301">
                    <a:moveTo>
                      <a:pt x="257" y="256"/>
                    </a:moveTo>
                    <a:lnTo>
                      <a:pt x="267" y="244"/>
                    </a:lnTo>
                    <a:lnTo>
                      <a:pt x="267" y="242"/>
                    </a:lnTo>
                    <a:lnTo>
                      <a:pt x="267" y="241"/>
                    </a:lnTo>
                    <a:lnTo>
                      <a:pt x="268" y="241"/>
                    </a:lnTo>
                    <a:lnTo>
                      <a:pt x="270" y="238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90" y="208"/>
                    </a:lnTo>
                    <a:lnTo>
                      <a:pt x="295" y="193"/>
                    </a:lnTo>
                    <a:lnTo>
                      <a:pt x="296" y="186"/>
                    </a:lnTo>
                    <a:lnTo>
                      <a:pt x="298" y="180"/>
                    </a:lnTo>
                    <a:lnTo>
                      <a:pt x="301" y="165"/>
                    </a:lnTo>
                    <a:lnTo>
                      <a:pt x="302" y="151"/>
                    </a:lnTo>
                    <a:lnTo>
                      <a:pt x="301" y="135"/>
                    </a:lnTo>
                    <a:lnTo>
                      <a:pt x="298" y="120"/>
                    </a:lnTo>
                    <a:lnTo>
                      <a:pt x="295" y="105"/>
                    </a:lnTo>
                    <a:lnTo>
                      <a:pt x="290" y="92"/>
                    </a:lnTo>
                    <a:lnTo>
                      <a:pt x="275" y="67"/>
                    </a:lnTo>
                    <a:lnTo>
                      <a:pt x="267" y="54"/>
                    </a:lnTo>
                    <a:lnTo>
                      <a:pt x="257" y="43"/>
                    </a:lnTo>
                    <a:lnTo>
                      <a:pt x="245" y="32"/>
                    </a:lnTo>
                    <a:lnTo>
                      <a:pt x="234" y="24"/>
                    </a:lnTo>
                    <a:lnTo>
                      <a:pt x="220" y="15"/>
                    </a:lnTo>
                    <a:lnTo>
                      <a:pt x="208" y="11"/>
                    </a:lnTo>
                    <a:lnTo>
                      <a:pt x="194" y="4"/>
                    </a:lnTo>
                    <a:lnTo>
                      <a:pt x="180" y="2"/>
                    </a:lnTo>
                    <a:lnTo>
                      <a:pt x="151" y="0"/>
                    </a:lnTo>
                    <a:lnTo>
                      <a:pt x="121" y="2"/>
                    </a:lnTo>
                    <a:lnTo>
                      <a:pt x="93" y="11"/>
                    </a:lnTo>
                    <a:lnTo>
                      <a:pt x="67" y="24"/>
                    </a:lnTo>
                    <a:lnTo>
                      <a:pt x="44" y="43"/>
                    </a:lnTo>
                    <a:lnTo>
                      <a:pt x="24" y="67"/>
                    </a:lnTo>
                    <a:lnTo>
                      <a:pt x="11" y="92"/>
                    </a:lnTo>
                    <a:lnTo>
                      <a:pt x="3" y="120"/>
                    </a:lnTo>
                    <a:lnTo>
                      <a:pt x="0" y="151"/>
                    </a:lnTo>
                    <a:lnTo>
                      <a:pt x="3" y="180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3" y="244"/>
                    </a:lnTo>
                    <a:lnTo>
                      <a:pt x="44" y="256"/>
                    </a:lnTo>
                    <a:lnTo>
                      <a:pt x="55" y="266"/>
                    </a:lnTo>
                    <a:lnTo>
                      <a:pt x="67" y="275"/>
                    </a:lnTo>
                    <a:lnTo>
                      <a:pt x="93" y="289"/>
                    </a:lnTo>
                    <a:lnTo>
                      <a:pt x="106" y="294"/>
                    </a:lnTo>
                    <a:lnTo>
                      <a:pt x="121" y="298"/>
                    </a:lnTo>
                    <a:lnTo>
                      <a:pt x="135" y="300"/>
                    </a:lnTo>
                    <a:lnTo>
                      <a:pt x="151" y="301"/>
                    </a:lnTo>
                    <a:lnTo>
                      <a:pt x="166" y="300"/>
                    </a:lnTo>
                    <a:lnTo>
                      <a:pt x="180" y="298"/>
                    </a:lnTo>
                    <a:lnTo>
                      <a:pt x="186" y="295"/>
                    </a:lnTo>
                    <a:lnTo>
                      <a:pt x="194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4" y="275"/>
                    </a:lnTo>
                    <a:lnTo>
                      <a:pt x="239" y="270"/>
                    </a:lnTo>
                    <a:lnTo>
                      <a:pt x="241" y="267"/>
                    </a:lnTo>
                    <a:lnTo>
                      <a:pt x="241" y="266"/>
                    </a:lnTo>
                    <a:lnTo>
                      <a:pt x="242" y="266"/>
                    </a:lnTo>
                    <a:lnTo>
                      <a:pt x="245" y="266"/>
                    </a:lnTo>
                    <a:lnTo>
                      <a:pt x="257" y="256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5" name="Freeform 132">
                <a:extLst>
                  <a:ext uri="{FF2B5EF4-FFF2-40B4-BE49-F238E27FC236}">
                    <a16:creationId xmlns:a16="http://schemas.microsoft.com/office/drawing/2014/main" id="{D9C0E561-649D-EA89-3FE6-31D5BD0B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8650" y="4735513"/>
                <a:ext cx="150813" cy="149225"/>
              </a:xfrm>
              <a:custGeom>
                <a:avLst/>
                <a:gdLst>
                  <a:gd name="T0" fmla="*/ 421 w 474"/>
                  <a:gd name="T1" fmla="*/ 385 h 474"/>
                  <a:gd name="T2" fmla="*/ 434 w 474"/>
                  <a:gd name="T3" fmla="*/ 367 h 474"/>
                  <a:gd name="T4" fmla="*/ 445 w 474"/>
                  <a:gd name="T5" fmla="*/ 346 h 474"/>
                  <a:gd name="T6" fmla="*/ 463 w 474"/>
                  <a:gd name="T7" fmla="*/ 305 h 474"/>
                  <a:gd name="T8" fmla="*/ 471 w 474"/>
                  <a:gd name="T9" fmla="*/ 271 h 474"/>
                  <a:gd name="T10" fmla="*/ 473 w 474"/>
                  <a:gd name="T11" fmla="*/ 248 h 474"/>
                  <a:gd name="T12" fmla="*/ 474 w 474"/>
                  <a:gd name="T13" fmla="*/ 237 h 474"/>
                  <a:gd name="T14" fmla="*/ 469 w 474"/>
                  <a:gd name="T15" fmla="*/ 188 h 474"/>
                  <a:gd name="T16" fmla="*/ 456 w 474"/>
                  <a:gd name="T17" fmla="*/ 144 h 474"/>
                  <a:gd name="T18" fmla="*/ 434 w 474"/>
                  <a:gd name="T19" fmla="*/ 104 h 474"/>
                  <a:gd name="T20" fmla="*/ 405 w 474"/>
                  <a:gd name="T21" fmla="*/ 69 h 474"/>
                  <a:gd name="T22" fmla="*/ 367 w 474"/>
                  <a:gd name="T23" fmla="*/ 37 h 474"/>
                  <a:gd name="T24" fmla="*/ 327 w 474"/>
                  <a:gd name="T25" fmla="*/ 17 h 474"/>
                  <a:gd name="T26" fmla="*/ 283 w 474"/>
                  <a:gd name="T27" fmla="*/ 3 h 474"/>
                  <a:gd name="T28" fmla="*/ 237 w 474"/>
                  <a:gd name="T29" fmla="*/ 0 h 474"/>
                  <a:gd name="T30" fmla="*/ 188 w 474"/>
                  <a:gd name="T31" fmla="*/ 3 h 474"/>
                  <a:gd name="T32" fmla="*/ 144 w 474"/>
                  <a:gd name="T33" fmla="*/ 17 h 474"/>
                  <a:gd name="T34" fmla="*/ 86 w 474"/>
                  <a:gd name="T35" fmla="*/ 51 h 474"/>
                  <a:gd name="T36" fmla="*/ 51 w 474"/>
                  <a:gd name="T37" fmla="*/ 86 h 474"/>
                  <a:gd name="T38" fmla="*/ 17 w 474"/>
                  <a:gd name="T39" fmla="*/ 144 h 474"/>
                  <a:gd name="T40" fmla="*/ 3 w 474"/>
                  <a:gd name="T41" fmla="*/ 188 h 474"/>
                  <a:gd name="T42" fmla="*/ 0 w 474"/>
                  <a:gd name="T43" fmla="*/ 237 h 474"/>
                  <a:gd name="T44" fmla="*/ 3 w 474"/>
                  <a:gd name="T45" fmla="*/ 283 h 474"/>
                  <a:gd name="T46" fmla="*/ 17 w 474"/>
                  <a:gd name="T47" fmla="*/ 327 h 474"/>
                  <a:gd name="T48" fmla="*/ 37 w 474"/>
                  <a:gd name="T49" fmla="*/ 367 h 474"/>
                  <a:gd name="T50" fmla="*/ 69 w 474"/>
                  <a:gd name="T51" fmla="*/ 405 h 474"/>
                  <a:gd name="T52" fmla="*/ 104 w 474"/>
                  <a:gd name="T53" fmla="*/ 434 h 474"/>
                  <a:gd name="T54" fmla="*/ 144 w 474"/>
                  <a:gd name="T55" fmla="*/ 456 h 474"/>
                  <a:gd name="T56" fmla="*/ 188 w 474"/>
                  <a:gd name="T57" fmla="*/ 469 h 474"/>
                  <a:gd name="T58" fmla="*/ 237 w 474"/>
                  <a:gd name="T59" fmla="*/ 474 h 474"/>
                  <a:gd name="T60" fmla="*/ 248 w 474"/>
                  <a:gd name="T61" fmla="*/ 473 h 474"/>
                  <a:gd name="T62" fmla="*/ 271 w 474"/>
                  <a:gd name="T63" fmla="*/ 471 h 474"/>
                  <a:gd name="T64" fmla="*/ 305 w 474"/>
                  <a:gd name="T65" fmla="*/ 463 h 474"/>
                  <a:gd name="T66" fmla="*/ 346 w 474"/>
                  <a:gd name="T67" fmla="*/ 445 h 474"/>
                  <a:gd name="T68" fmla="*/ 367 w 474"/>
                  <a:gd name="T69" fmla="*/ 434 h 474"/>
                  <a:gd name="T70" fmla="*/ 385 w 474"/>
                  <a:gd name="T71" fmla="*/ 421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" h="474">
                    <a:moveTo>
                      <a:pt x="405" y="405"/>
                    </a:moveTo>
                    <a:lnTo>
                      <a:pt x="421" y="385"/>
                    </a:lnTo>
                    <a:lnTo>
                      <a:pt x="427" y="376"/>
                    </a:lnTo>
                    <a:lnTo>
                      <a:pt x="434" y="367"/>
                    </a:lnTo>
                    <a:lnTo>
                      <a:pt x="439" y="356"/>
                    </a:lnTo>
                    <a:lnTo>
                      <a:pt x="445" y="346"/>
                    </a:lnTo>
                    <a:lnTo>
                      <a:pt x="456" y="327"/>
                    </a:lnTo>
                    <a:lnTo>
                      <a:pt x="463" y="305"/>
                    </a:lnTo>
                    <a:lnTo>
                      <a:pt x="469" y="283"/>
                    </a:lnTo>
                    <a:lnTo>
                      <a:pt x="471" y="271"/>
                    </a:lnTo>
                    <a:lnTo>
                      <a:pt x="473" y="260"/>
                    </a:lnTo>
                    <a:lnTo>
                      <a:pt x="473" y="248"/>
                    </a:lnTo>
                    <a:lnTo>
                      <a:pt x="473" y="242"/>
                    </a:lnTo>
                    <a:lnTo>
                      <a:pt x="474" y="237"/>
                    </a:lnTo>
                    <a:lnTo>
                      <a:pt x="473" y="211"/>
                    </a:lnTo>
                    <a:lnTo>
                      <a:pt x="469" y="188"/>
                    </a:lnTo>
                    <a:lnTo>
                      <a:pt x="463" y="165"/>
                    </a:lnTo>
                    <a:lnTo>
                      <a:pt x="456" y="144"/>
                    </a:lnTo>
                    <a:lnTo>
                      <a:pt x="445" y="124"/>
                    </a:lnTo>
                    <a:lnTo>
                      <a:pt x="434" y="104"/>
                    </a:lnTo>
                    <a:lnTo>
                      <a:pt x="421" y="86"/>
                    </a:lnTo>
                    <a:lnTo>
                      <a:pt x="405" y="69"/>
                    </a:lnTo>
                    <a:lnTo>
                      <a:pt x="385" y="51"/>
                    </a:lnTo>
                    <a:lnTo>
                      <a:pt x="367" y="37"/>
                    </a:lnTo>
                    <a:lnTo>
                      <a:pt x="346" y="25"/>
                    </a:lnTo>
                    <a:lnTo>
                      <a:pt x="327" y="17"/>
                    </a:lnTo>
                    <a:lnTo>
                      <a:pt x="305" y="8"/>
                    </a:lnTo>
                    <a:lnTo>
                      <a:pt x="283" y="3"/>
                    </a:lnTo>
                    <a:lnTo>
                      <a:pt x="260" y="0"/>
                    </a:lnTo>
                    <a:lnTo>
                      <a:pt x="237" y="0"/>
                    </a:lnTo>
                    <a:lnTo>
                      <a:pt x="211" y="0"/>
                    </a:lnTo>
                    <a:lnTo>
                      <a:pt x="188" y="3"/>
                    </a:lnTo>
                    <a:lnTo>
                      <a:pt x="165" y="8"/>
                    </a:lnTo>
                    <a:lnTo>
                      <a:pt x="144" y="17"/>
                    </a:lnTo>
                    <a:lnTo>
                      <a:pt x="104" y="37"/>
                    </a:lnTo>
                    <a:lnTo>
                      <a:pt x="86" y="51"/>
                    </a:lnTo>
                    <a:lnTo>
                      <a:pt x="69" y="69"/>
                    </a:lnTo>
                    <a:lnTo>
                      <a:pt x="51" y="86"/>
                    </a:lnTo>
                    <a:lnTo>
                      <a:pt x="37" y="104"/>
                    </a:lnTo>
                    <a:lnTo>
                      <a:pt x="17" y="144"/>
                    </a:lnTo>
                    <a:lnTo>
                      <a:pt x="8" y="165"/>
                    </a:lnTo>
                    <a:lnTo>
                      <a:pt x="3" y="188"/>
                    </a:lnTo>
                    <a:lnTo>
                      <a:pt x="0" y="211"/>
                    </a:lnTo>
                    <a:lnTo>
                      <a:pt x="0" y="237"/>
                    </a:lnTo>
                    <a:lnTo>
                      <a:pt x="0" y="260"/>
                    </a:lnTo>
                    <a:lnTo>
                      <a:pt x="3" y="283"/>
                    </a:lnTo>
                    <a:lnTo>
                      <a:pt x="8" y="305"/>
                    </a:lnTo>
                    <a:lnTo>
                      <a:pt x="17" y="327"/>
                    </a:lnTo>
                    <a:lnTo>
                      <a:pt x="25" y="346"/>
                    </a:lnTo>
                    <a:lnTo>
                      <a:pt x="37" y="367"/>
                    </a:lnTo>
                    <a:lnTo>
                      <a:pt x="51" y="385"/>
                    </a:lnTo>
                    <a:lnTo>
                      <a:pt x="69" y="405"/>
                    </a:lnTo>
                    <a:lnTo>
                      <a:pt x="86" y="421"/>
                    </a:lnTo>
                    <a:lnTo>
                      <a:pt x="104" y="434"/>
                    </a:lnTo>
                    <a:lnTo>
                      <a:pt x="124" y="445"/>
                    </a:lnTo>
                    <a:lnTo>
                      <a:pt x="144" y="456"/>
                    </a:lnTo>
                    <a:lnTo>
                      <a:pt x="165" y="463"/>
                    </a:lnTo>
                    <a:lnTo>
                      <a:pt x="188" y="469"/>
                    </a:lnTo>
                    <a:lnTo>
                      <a:pt x="211" y="473"/>
                    </a:lnTo>
                    <a:lnTo>
                      <a:pt x="237" y="474"/>
                    </a:lnTo>
                    <a:lnTo>
                      <a:pt x="242" y="473"/>
                    </a:lnTo>
                    <a:lnTo>
                      <a:pt x="248" y="473"/>
                    </a:lnTo>
                    <a:lnTo>
                      <a:pt x="260" y="473"/>
                    </a:lnTo>
                    <a:lnTo>
                      <a:pt x="271" y="471"/>
                    </a:lnTo>
                    <a:lnTo>
                      <a:pt x="283" y="469"/>
                    </a:lnTo>
                    <a:lnTo>
                      <a:pt x="305" y="463"/>
                    </a:lnTo>
                    <a:lnTo>
                      <a:pt x="327" y="456"/>
                    </a:lnTo>
                    <a:lnTo>
                      <a:pt x="346" y="445"/>
                    </a:lnTo>
                    <a:lnTo>
                      <a:pt x="356" y="439"/>
                    </a:lnTo>
                    <a:lnTo>
                      <a:pt x="367" y="434"/>
                    </a:lnTo>
                    <a:lnTo>
                      <a:pt x="376" y="427"/>
                    </a:lnTo>
                    <a:lnTo>
                      <a:pt x="385" y="421"/>
                    </a:lnTo>
                    <a:lnTo>
                      <a:pt x="405" y="40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6" name="Freeform 133">
                <a:extLst>
                  <a:ext uri="{FF2B5EF4-FFF2-40B4-BE49-F238E27FC236}">
                    <a16:creationId xmlns:a16="http://schemas.microsoft.com/office/drawing/2014/main" id="{BF1E2AF1-8149-AF4A-8609-FD1ABF87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5" y="4560888"/>
                <a:ext cx="223838" cy="225425"/>
              </a:xfrm>
              <a:custGeom>
                <a:avLst/>
                <a:gdLst>
                  <a:gd name="T0" fmla="*/ 616 w 708"/>
                  <a:gd name="T1" fmla="*/ 590 h 708"/>
                  <a:gd name="T2" fmla="*/ 638 w 708"/>
                  <a:gd name="T3" fmla="*/ 562 h 708"/>
                  <a:gd name="T4" fmla="*/ 645 w 708"/>
                  <a:gd name="T5" fmla="*/ 551 h 708"/>
                  <a:gd name="T6" fmla="*/ 666 w 708"/>
                  <a:gd name="T7" fmla="*/ 520 h 708"/>
                  <a:gd name="T8" fmla="*/ 682 w 708"/>
                  <a:gd name="T9" fmla="*/ 489 h 708"/>
                  <a:gd name="T10" fmla="*/ 689 w 708"/>
                  <a:gd name="T11" fmla="*/ 464 h 708"/>
                  <a:gd name="T12" fmla="*/ 696 w 708"/>
                  <a:gd name="T13" fmla="*/ 439 h 708"/>
                  <a:gd name="T14" fmla="*/ 706 w 708"/>
                  <a:gd name="T15" fmla="*/ 389 h 708"/>
                  <a:gd name="T16" fmla="*/ 706 w 708"/>
                  <a:gd name="T17" fmla="*/ 375 h 708"/>
                  <a:gd name="T18" fmla="*/ 707 w 708"/>
                  <a:gd name="T19" fmla="*/ 371 h 708"/>
                  <a:gd name="T20" fmla="*/ 706 w 708"/>
                  <a:gd name="T21" fmla="*/ 316 h 708"/>
                  <a:gd name="T22" fmla="*/ 692 w 708"/>
                  <a:gd name="T23" fmla="*/ 248 h 708"/>
                  <a:gd name="T24" fmla="*/ 666 w 708"/>
                  <a:gd name="T25" fmla="*/ 185 h 708"/>
                  <a:gd name="T26" fmla="*/ 628 w 708"/>
                  <a:gd name="T27" fmla="*/ 129 h 708"/>
                  <a:gd name="T28" fmla="*/ 577 w 708"/>
                  <a:gd name="T29" fmla="*/ 78 h 708"/>
                  <a:gd name="T30" fmla="*/ 520 w 708"/>
                  <a:gd name="T31" fmla="*/ 39 h 708"/>
                  <a:gd name="T32" fmla="*/ 472 w 708"/>
                  <a:gd name="T33" fmla="*/ 18 h 708"/>
                  <a:gd name="T34" fmla="*/ 439 w 708"/>
                  <a:gd name="T35" fmla="*/ 8 h 708"/>
                  <a:gd name="T36" fmla="*/ 390 w 708"/>
                  <a:gd name="T37" fmla="*/ 1 h 708"/>
                  <a:gd name="T38" fmla="*/ 317 w 708"/>
                  <a:gd name="T39" fmla="*/ 1 h 708"/>
                  <a:gd name="T40" fmla="*/ 248 w 708"/>
                  <a:gd name="T41" fmla="*/ 13 h 708"/>
                  <a:gd name="T42" fmla="*/ 185 w 708"/>
                  <a:gd name="T43" fmla="*/ 39 h 708"/>
                  <a:gd name="T44" fmla="*/ 129 w 708"/>
                  <a:gd name="T45" fmla="*/ 78 h 708"/>
                  <a:gd name="T46" fmla="*/ 78 w 708"/>
                  <a:gd name="T47" fmla="*/ 129 h 708"/>
                  <a:gd name="T48" fmla="*/ 39 w 708"/>
                  <a:gd name="T49" fmla="*/ 185 h 708"/>
                  <a:gd name="T50" fmla="*/ 14 w 708"/>
                  <a:gd name="T51" fmla="*/ 248 h 708"/>
                  <a:gd name="T52" fmla="*/ 1 w 708"/>
                  <a:gd name="T53" fmla="*/ 316 h 708"/>
                  <a:gd name="T54" fmla="*/ 1 w 708"/>
                  <a:gd name="T55" fmla="*/ 389 h 708"/>
                  <a:gd name="T56" fmla="*/ 9 w 708"/>
                  <a:gd name="T57" fmla="*/ 439 h 708"/>
                  <a:gd name="T58" fmla="*/ 18 w 708"/>
                  <a:gd name="T59" fmla="*/ 472 h 708"/>
                  <a:gd name="T60" fmla="*/ 39 w 708"/>
                  <a:gd name="T61" fmla="*/ 520 h 708"/>
                  <a:gd name="T62" fmla="*/ 78 w 708"/>
                  <a:gd name="T63" fmla="*/ 577 h 708"/>
                  <a:gd name="T64" fmla="*/ 129 w 708"/>
                  <a:gd name="T65" fmla="*/ 628 h 708"/>
                  <a:gd name="T66" fmla="*/ 185 w 708"/>
                  <a:gd name="T67" fmla="*/ 666 h 708"/>
                  <a:gd name="T68" fmla="*/ 248 w 708"/>
                  <a:gd name="T69" fmla="*/ 692 h 708"/>
                  <a:gd name="T70" fmla="*/ 317 w 708"/>
                  <a:gd name="T71" fmla="*/ 706 h 708"/>
                  <a:gd name="T72" fmla="*/ 371 w 708"/>
                  <a:gd name="T73" fmla="*/ 707 h 708"/>
                  <a:gd name="T74" fmla="*/ 375 w 708"/>
                  <a:gd name="T75" fmla="*/ 706 h 708"/>
                  <a:gd name="T76" fmla="*/ 390 w 708"/>
                  <a:gd name="T77" fmla="*/ 706 h 708"/>
                  <a:gd name="T78" fmla="*/ 439 w 708"/>
                  <a:gd name="T79" fmla="*/ 696 h 708"/>
                  <a:gd name="T80" fmla="*/ 464 w 708"/>
                  <a:gd name="T81" fmla="*/ 689 h 708"/>
                  <a:gd name="T82" fmla="*/ 489 w 708"/>
                  <a:gd name="T83" fmla="*/ 681 h 708"/>
                  <a:gd name="T84" fmla="*/ 520 w 708"/>
                  <a:gd name="T85" fmla="*/ 666 h 708"/>
                  <a:gd name="T86" fmla="*/ 551 w 708"/>
                  <a:gd name="T87" fmla="*/ 645 h 708"/>
                  <a:gd name="T88" fmla="*/ 562 w 708"/>
                  <a:gd name="T89" fmla="*/ 638 h 708"/>
                  <a:gd name="T90" fmla="*/ 590 w 708"/>
                  <a:gd name="T91" fmla="*/ 616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8" h="708">
                    <a:moveTo>
                      <a:pt x="605" y="605"/>
                    </a:moveTo>
                    <a:lnTo>
                      <a:pt x="616" y="590"/>
                    </a:lnTo>
                    <a:lnTo>
                      <a:pt x="628" y="577"/>
                    </a:lnTo>
                    <a:lnTo>
                      <a:pt x="638" y="562"/>
                    </a:lnTo>
                    <a:lnTo>
                      <a:pt x="643" y="555"/>
                    </a:lnTo>
                    <a:lnTo>
                      <a:pt x="645" y="551"/>
                    </a:lnTo>
                    <a:lnTo>
                      <a:pt x="649" y="549"/>
                    </a:lnTo>
                    <a:lnTo>
                      <a:pt x="666" y="520"/>
                    </a:lnTo>
                    <a:lnTo>
                      <a:pt x="673" y="504"/>
                    </a:lnTo>
                    <a:lnTo>
                      <a:pt x="682" y="489"/>
                    </a:lnTo>
                    <a:lnTo>
                      <a:pt x="686" y="472"/>
                    </a:lnTo>
                    <a:lnTo>
                      <a:pt x="689" y="464"/>
                    </a:lnTo>
                    <a:lnTo>
                      <a:pt x="692" y="456"/>
                    </a:lnTo>
                    <a:lnTo>
                      <a:pt x="696" y="439"/>
                    </a:lnTo>
                    <a:lnTo>
                      <a:pt x="701" y="423"/>
                    </a:lnTo>
                    <a:lnTo>
                      <a:pt x="706" y="389"/>
                    </a:lnTo>
                    <a:lnTo>
                      <a:pt x="706" y="380"/>
                    </a:lnTo>
                    <a:lnTo>
                      <a:pt x="706" y="375"/>
                    </a:lnTo>
                    <a:lnTo>
                      <a:pt x="706" y="372"/>
                    </a:lnTo>
                    <a:lnTo>
                      <a:pt x="707" y="371"/>
                    </a:lnTo>
                    <a:lnTo>
                      <a:pt x="708" y="354"/>
                    </a:lnTo>
                    <a:lnTo>
                      <a:pt x="706" y="316"/>
                    </a:lnTo>
                    <a:lnTo>
                      <a:pt x="701" y="282"/>
                    </a:lnTo>
                    <a:lnTo>
                      <a:pt x="692" y="248"/>
                    </a:lnTo>
                    <a:lnTo>
                      <a:pt x="682" y="217"/>
                    </a:lnTo>
                    <a:lnTo>
                      <a:pt x="666" y="185"/>
                    </a:lnTo>
                    <a:lnTo>
                      <a:pt x="649" y="157"/>
                    </a:lnTo>
                    <a:lnTo>
                      <a:pt x="628" y="129"/>
                    </a:lnTo>
                    <a:lnTo>
                      <a:pt x="605" y="103"/>
                    </a:lnTo>
                    <a:lnTo>
                      <a:pt x="577" y="78"/>
                    </a:lnTo>
                    <a:lnTo>
                      <a:pt x="549" y="57"/>
                    </a:lnTo>
                    <a:lnTo>
                      <a:pt x="520" y="39"/>
                    </a:lnTo>
                    <a:lnTo>
                      <a:pt x="489" y="26"/>
                    </a:lnTo>
                    <a:lnTo>
                      <a:pt x="472" y="18"/>
                    </a:lnTo>
                    <a:lnTo>
                      <a:pt x="456" y="13"/>
                    </a:lnTo>
                    <a:lnTo>
                      <a:pt x="439" y="8"/>
                    </a:lnTo>
                    <a:lnTo>
                      <a:pt x="424" y="6"/>
                    </a:lnTo>
                    <a:lnTo>
                      <a:pt x="390" y="1"/>
                    </a:lnTo>
                    <a:lnTo>
                      <a:pt x="354" y="0"/>
                    </a:lnTo>
                    <a:lnTo>
                      <a:pt x="317" y="1"/>
                    </a:lnTo>
                    <a:lnTo>
                      <a:pt x="282" y="6"/>
                    </a:lnTo>
                    <a:lnTo>
                      <a:pt x="248" y="13"/>
                    </a:lnTo>
                    <a:lnTo>
                      <a:pt x="217" y="26"/>
                    </a:lnTo>
                    <a:lnTo>
                      <a:pt x="185" y="39"/>
                    </a:lnTo>
                    <a:lnTo>
                      <a:pt x="157" y="57"/>
                    </a:lnTo>
                    <a:lnTo>
                      <a:pt x="129" y="78"/>
                    </a:lnTo>
                    <a:lnTo>
                      <a:pt x="104" y="103"/>
                    </a:lnTo>
                    <a:lnTo>
                      <a:pt x="78" y="129"/>
                    </a:lnTo>
                    <a:lnTo>
                      <a:pt x="57" y="157"/>
                    </a:lnTo>
                    <a:lnTo>
                      <a:pt x="39" y="185"/>
                    </a:lnTo>
                    <a:lnTo>
                      <a:pt x="26" y="217"/>
                    </a:lnTo>
                    <a:lnTo>
                      <a:pt x="14" y="248"/>
                    </a:lnTo>
                    <a:lnTo>
                      <a:pt x="6" y="282"/>
                    </a:lnTo>
                    <a:lnTo>
                      <a:pt x="1" y="316"/>
                    </a:lnTo>
                    <a:lnTo>
                      <a:pt x="0" y="354"/>
                    </a:lnTo>
                    <a:lnTo>
                      <a:pt x="1" y="389"/>
                    </a:lnTo>
                    <a:lnTo>
                      <a:pt x="6" y="423"/>
                    </a:lnTo>
                    <a:lnTo>
                      <a:pt x="9" y="439"/>
                    </a:lnTo>
                    <a:lnTo>
                      <a:pt x="14" y="456"/>
                    </a:lnTo>
                    <a:lnTo>
                      <a:pt x="18" y="472"/>
                    </a:lnTo>
                    <a:lnTo>
                      <a:pt x="26" y="489"/>
                    </a:lnTo>
                    <a:lnTo>
                      <a:pt x="39" y="520"/>
                    </a:lnTo>
                    <a:lnTo>
                      <a:pt x="57" y="549"/>
                    </a:lnTo>
                    <a:lnTo>
                      <a:pt x="78" y="577"/>
                    </a:lnTo>
                    <a:lnTo>
                      <a:pt x="104" y="605"/>
                    </a:lnTo>
                    <a:lnTo>
                      <a:pt x="129" y="628"/>
                    </a:lnTo>
                    <a:lnTo>
                      <a:pt x="157" y="649"/>
                    </a:lnTo>
                    <a:lnTo>
                      <a:pt x="185" y="666"/>
                    </a:lnTo>
                    <a:lnTo>
                      <a:pt x="217" y="681"/>
                    </a:lnTo>
                    <a:lnTo>
                      <a:pt x="248" y="692"/>
                    </a:lnTo>
                    <a:lnTo>
                      <a:pt x="282" y="701"/>
                    </a:lnTo>
                    <a:lnTo>
                      <a:pt x="317" y="706"/>
                    </a:lnTo>
                    <a:lnTo>
                      <a:pt x="354" y="708"/>
                    </a:lnTo>
                    <a:lnTo>
                      <a:pt x="371" y="707"/>
                    </a:lnTo>
                    <a:lnTo>
                      <a:pt x="372" y="706"/>
                    </a:lnTo>
                    <a:lnTo>
                      <a:pt x="375" y="706"/>
                    </a:lnTo>
                    <a:lnTo>
                      <a:pt x="380" y="706"/>
                    </a:lnTo>
                    <a:lnTo>
                      <a:pt x="390" y="706"/>
                    </a:lnTo>
                    <a:lnTo>
                      <a:pt x="424" y="701"/>
                    </a:lnTo>
                    <a:lnTo>
                      <a:pt x="439" y="696"/>
                    </a:lnTo>
                    <a:lnTo>
                      <a:pt x="456" y="692"/>
                    </a:lnTo>
                    <a:lnTo>
                      <a:pt x="464" y="689"/>
                    </a:lnTo>
                    <a:lnTo>
                      <a:pt x="472" y="686"/>
                    </a:lnTo>
                    <a:lnTo>
                      <a:pt x="489" y="681"/>
                    </a:lnTo>
                    <a:lnTo>
                      <a:pt x="504" y="673"/>
                    </a:lnTo>
                    <a:lnTo>
                      <a:pt x="520" y="666"/>
                    </a:lnTo>
                    <a:lnTo>
                      <a:pt x="549" y="649"/>
                    </a:lnTo>
                    <a:lnTo>
                      <a:pt x="551" y="645"/>
                    </a:lnTo>
                    <a:lnTo>
                      <a:pt x="555" y="643"/>
                    </a:lnTo>
                    <a:lnTo>
                      <a:pt x="562" y="638"/>
                    </a:lnTo>
                    <a:lnTo>
                      <a:pt x="577" y="628"/>
                    </a:lnTo>
                    <a:lnTo>
                      <a:pt x="590" y="616"/>
                    </a:lnTo>
                    <a:lnTo>
                      <a:pt x="605" y="605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7" name="Freeform 134">
                <a:extLst>
                  <a:ext uri="{FF2B5EF4-FFF2-40B4-BE49-F238E27FC236}">
                    <a16:creationId xmlns:a16="http://schemas.microsoft.com/office/drawing/2014/main" id="{9D216FBD-B23D-B13D-833F-1A605A4B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8" y="4124326"/>
                <a:ext cx="212725" cy="212725"/>
              </a:xfrm>
              <a:custGeom>
                <a:avLst/>
                <a:gdLst>
                  <a:gd name="T0" fmla="*/ 299 w 669"/>
                  <a:gd name="T1" fmla="*/ 1 h 669"/>
                  <a:gd name="T2" fmla="*/ 234 w 669"/>
                  <a:gd name="T3" fmla="*/ 13 h 669"/>
                  <a:gd name="T4" fmla="*/ 175 w 669"/>
                  <a:gd name="T5" fmla="*/ 38 h 669"/>
                  <a:gd name="T6" fmla="*/ 121 w 669"/>
                  <a:gd name="T7" fmla="*/ 74 h 669"/>
                  <a:gd name="T8" fmla="*/ 74 w 669"/>
                  <a:gd name="T9" fmla="*/ 122 h 669"/>
                  <a:gd name="T10" fmla="*/ 37 w 669"/>
                  <a:gd name="T11" fmla="*/ 175 h 669"/>
                  <a:gd name="T12" fmla="*/ 13 w 669"/>
                  <a:gd name="T13" fmla="*/ 235 h 669"/>
                  <a:gd name="T14" fmla="*/ 1 w 669"/>
                  <a:gd name="T15" fmla="*/ 299 h 669"/>
                  <a:gd name="T16" fmla="*/ 1 w 669"/>
                  <a:gd name="T17" fmla="*/ 367 h 669"/>
                  <a:gd name="T18" fmla="*/ 6 w 669"/>
                  <a:gd name="T19" fmla="*/ 400 h 669"/>
                  <a:gd name="T20" fmla="*/ 24 w 669"/>
                  <a:gd name="T21" fmla="*/ 462 h 669"/>
                  <a:gd name="T22" fmla="*/ 45 w 669"/>
                  <a:gd name="T23" fmla="*/ 504 h 669"/>
                  <a:gd name="T24" fmla="*/ 74 w 669"/>
                  <a:gd name="T25" fmla="*/ 545 h 669"/>
                  <a:gd name="T26" fmla="*/ 121 w 669"/>
                  <a:gd name="T27" fmla="*/ 592 h 669"/>
                  <a:gd name="T28" fmla="*/ 175 w 669"/>
                  <a:gd name="T29" fmla="*/ 629 h 669"/>
                  <a:gd name="T30" fmla="*/ 234 w 669"/>
                  <a:gd name="T31" fmla="*/ 653 h 669"/>
                  <a:gd name="T32" fmla="*/ 299 w 669"/>
                  <a:gd name="T33" fmla="*/ 667 h 669"/>
                  <a:gd name="T34" fmla="*/ 341 w 669"/>
                  <a:gd name="T35" fmla="*/ 668 h 669"/>
                  <a:gd name="T36" fmla="*/ 367 w 669"/>
                  <a:gd name="T37" fmla="*/ 667 h 669"/>
                  <a:gd name="T38" fmla="*/ 400 w 669"/>
                  <a:gd name="T39" fmla="*/ 662 h 669"/>
                  <a:gd name="T40" fmla="*/ 446 w 669"/>
                  <a:gd name="T41" fmla="*/ 648 h 669"/>
                  <a:gd name="T42" fmla="*/ 475 w 669"/>
                  <a:gd name="T43" fmla="*/ 636 h 669"/>
                  <a:gd name="T44" fmla="*/ 496 w 669"/>
                  <a:gd name="T45" fmla="*/ 624 h 669"/>
                  <a:gd name="T46" fmla="*/ 518 w 669"/>
                  <a:gd name="T47" fmla="*/ 613 h 669"/>
                  <a:gd name="T48" fmla="*/ 557 w 669"/>
                  <a:gd name="T49" fmla="*/ 582 h 669"/>
                  <a:gd name="T50" fmla="*/ 563 w 669"/>
                  <a:gd name="T51" fmla="*/ 575 h 669"/>
                  <a:gd name="T52" fmla="*/ 575 w 669"/>
                  <a:gd name="T53" fmla="*/ 563 h 669"/>
                  <a:gd name="T54" fmla="*/ 581 w 669"/>
                  <a:gd name="T55" fmla="*/ 557 h 669"/>
                  <a:gd name="T56" fmla="*/ 613 w 669"/>
                  <a:gd name="T57" fmla="*/ 518 h 669"/>
                  <a:gd name="T58" fmla="*/ 624 w 669"/>
                  <a:gd name="T59" fmla="*/ 496 h 669"/>
                  <a:gd name="T60" fmla="*/ 636 w 669"/>
                  <a:gd name="T61" fmla="*/ 476 h 669"/>
                  <a:gd name="T62" fmla="*/ 648 w 669"/>
                  <a:gd name="T63" fmla="*/ 446 h 669"/>
                  <a:gd name="T64" fmla="*/ 661 w 669"/>
                  <a:gd name="T65" fmla="*/ 400 h 669"/>
                  <a:gd name="T66" fmla="*/ 666 w 669"/>
                  <a:gd name="T67" fmla="*/ 367 h 669"/>
                  <a:gd name="T68" fmla="*/ 668 w 669"/>
                  <a:gd name="T69" fmla="*/ 342 h 669"/>
                  <a:gd name="T70" fmla="*/ 666 w 669"/>
                  <a:gd name="T71" fmla="*/ 299 h 669"/>
                  <a:gd name="T72" fmla="*/ 653 w 669"/>
                  <a:gd name="T73" fmla="*/ 235 h 669"/>
                  <a:gd name="T74" fmla="*/ 629 w 669"/>
                  <a:gd name="T75" fmla="*/ 175 h 669"/>
                  <a:gd name="T76" fmla="*/ 592 w 669"/>
                  <a:gd name="T77" fmla="*/ 122 h 669"/>
                  <a:gd name="T78" fmla="*/ 545 w 669"/>
                  <a:gd name="T79" fmla="*/ 74 h 669"/>
                  <a:gd name="T80" fmla="*/ 503 w 669"/>
                  <a:gd name="T81" fmla="*/ 45 h 669"/>
                  <a:gd name="T82" fmla="*/ 462 w 669"/>
                  <a:gd name="T83" fmla="*/ 24 h 669"/>
                  <a:gd name="T84" fmla="*/ 400 w 669"/>
                  <a:gd name="T85" fmla="*/ 6 h 669"/>
                  <a:gd name="T86" fmla="*/ 367 w 669"/>
                  <a:gd name="T87" fmla="*/ 1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9" h="669">
                    <a:moveTo>
                      <a:pt x="334" y="0"/>
                    </a:moveTo>
                    <a:lnTo>
                      <a:pt x="299" y="1"/>
                    </a:lnTo>
                    <a:lnTo>
                      <a:pt x="266" y="6"/>
                    </a:lnTo>
                    <a:lnTo>
                      <a:pt x="234" y="13"/>
                    </a:lnTo>
                    <a:lnTo>
                      <a:pt x="205" y="24"/>
                    </a:lnTo>
                    <a:lnTo>
                      <a:pt x="175" y="38"/>
                    </a:lnTo>
                    <a:lnTo>
                      <a:pt x="148" y="55"/>
                    </a:lnTo>
                    <a:lnTo>
                      <a:pt x="121" y="74"/>
                    </a:lnTo>
                    <a:lnTo>
                      <a:pt x="97" y="97"/>
                    </a:lnTo>
                    <a:lnTo>
                      <a:pt x="74" y="122"/>
                    </a:lnTo>
                    <a:lnTo>
                      <a:pt x="54" y="148"/>
                    </a:lnTo>
                    <a:lnTo>
                      <a:pt x="37" y="175"/>
                    </a:lnTo>
                    <a:lnTo>
                      <a:pt x="24" y="205"/>
                    </a:lnTo>
                    <a:lnTo>
                      <a:pt x="13" y="235"/>
                    </a:lnTo>
                    <a:lnTo>
                      <a:pt x="6" y="266"/>
                    </a:lnTo>
                    <a:lnTo>
                      <a:pt x="1" y="299"/>
                    </a:lnTo>
                    <a:lnTo>
                      <a:pt x="0" y="334"/>
                    </a:lnTo>
                    <a:lnTo>
                      <a:pt x="1" y="367"/>
                    </a:lnTo>
                    <a:lnTo>
                      <a:pt x="2" y="383"/>
                    </a:lnTo>
                    <a:lnTo>
                      <a:pt x="6" y="400"/>
                    </a:lnTo>
                    <a:lnTo>
                      <a:pt x="13" y="432"/>
                    </a:lnTo>
                    <a:lnTo>
                      <a:pt x="24" y="462"/>
                    </a:lnTo>
                    <a:lnTo>
                      <a:pt x="37" y="490"/>
                    </a:lnTo>
                    <a:lnTo>
                      <a:pt x="45" y="504"/>
                    </a:lnTo>
                    <a:lnTo>
                      <a:pt x="54" y="518"/>
                    </a:lnTo>
                    <a:lnTo>
                      <a:pt x="74" y="545"/>
                    </a:lnTo>
                    <a:lnTo>
                      <a:pt x="97" y="571"/>
                    </a:lnTo>
                    <a:lnTo>
                      <a:pt x="121" y="592"/>
                    </a:lnTo>
                    <a:lnTo>
                      <a:pt x="148" y="613"/>
                    </a:lnTo>
                    <a:lnTo>
                      <a:pt x="175" y="629"/>
                    </a:lnTo>
                    <a:lnTo>
                      <a:pt x="205" y="644"/>
                    </a:lnTo>
                    <a:lnTo>
                      <a:pt x="234" y="653"/>
                    </a:lnTo>
                    <a:lnTo>
                      <a:pt x="266" y="662"/>
                    </a:lnTo>
                    <a:lnTo>
                      <a:pt x="299" y="667"/>
                    </a:lnTo>
                    <a:lnTo>
                      <a:pt x="334" y="669"/>
                    </a:lnTo>
                    <a:lnTo>
                      <a:pt x="341" y="668"/>
                    </a:lnTo>
                    <a:lnTo>
                      <a:pt x="350" y="668"/>
                    </a:lnTo>
                    <a:lnTo>
                      <a:pt x="367" y="667"/>
                    </a:lnTo>
                    <a:lnTo>
                      <a:pt x="383" y="664"/>
                    </a:lnTo>
                    <a:lnTo>
                      <a:pt x="400" y="662"/>
                    </a:lnTo>
                    <a:lnTo>
                      <a:pt x="432" y="653"/>
                    </a:lnTo>
                    <a:lnTo>
                      <a:pt x="446" y="648"/>
                    </a:lnTo>
                    <a:lnTo>
                      <a:pt x="462" y="644"/>
                    </a:lnTo>
                    <a:lnTo>
                      <a:pt x="475" y="636"/>
                    </a:lnTo>
                    <a:lnTo>
                      <a:pt x="490" y="629"/>
                    </a:lnTo>
                    <a:lnTo>
                      <a:pt x="496" y="624"/>
                    </a:lnTo>
                    <a:lnTo>
                      <a:pt x="503" y="620"/>
                    </a:lnTo>
                    <a:lnTo>
                      <a:pt x="518" y="613"/>
                    </a:lnTo>
                    <a:lnTo>
                      <a:pt x="545" y="592"/>
                    </a:lnTo>
                    <a:lnTo>
                      <a:pt x="557" y="582"/>
                    </a:lnTo>
                    <a:lnTo>
                      <a:pt x="559" y="578"/>
                    </a:lnTo>
                    <a:lnTo>
                      <a:pt x="563" y="575"/>
                    </a:lnTo>
                    <a:lnTo>
                      <a:pt x="570" y="571"/>
                    </a:lnTo>
                    <a:lnTo>
                      <a:pt x="575" y="563"/>
                    </a:lnTo>
                    <a:lnTo>
                      <a:pt x="577" y="560"/>
                    </a:lnTo>
                    <a:lnTo>
                      <a:pt x="581" y="557"/>
                    </a:lnTo>
                    <a:lnTo>
                      <a:pt x="592" y="545"/>
                    </a:lnTo>
                    <a:lnTo>
                      <a:pt x="613" y="518"/>
                    </a:lnTo>
                    <a:lnTo>
                      <a:pt x="620" y="504"/>
                    </a:lnTo>
                    <a:lnTo>
                      <a:pt x="624" y="496"/>
                    </a:lnTo>
                    <a:lnTo>
                      <a:pt x="629" y="490"/>
                    </a:lnTo>
                    <a:lnTo>
                      <a:pt x="636" y="476"/>
                    </a:lnTo>
                    <a:lnTo>
                      <a:pt x="643" y="462"/>
                    </a:lnTo>
                    <a:lnTo>
                      <a:pt x="648" y="446"/>
                    </a:lnTo>
                    <a:lnTo>
                      <a:pt x="653" y="432"/>
                    </a:lnTo>
                    <a:lnTo>
                      <a:pt x="661" y="400"/>
                    </a:lnTo>
                    <a:lnTo>
                      <a:pt x="664" y="383"/>
                    </a:lnTo>
                    <a:lnTo>
                      <a:pt x="666" y="367"/>
                    </a:lnTo>
                    <a:lnTo>
                      <a:pt x="668" y="350"/>
                    </a:lnTo>
                    <a:lnTo>
                      <a:pt x="668" y="342"/>
                    </a:lnTo>
                    <a:lnTo>
                      <a:pt x="669" y="334"/>
                    </a:lnTo>
                    <a:lnTo>
                      <a:pt x="666" y="299"/>
                    </a:lnTo>
                    <a:lnTo>
                      <a:pt x="661" y="266"/>
                    </a:lnTo>
                    <a:lnTo>
                      <a:pt x="653" y="235"/>
                    </a:lnTo>
                    <a:lnTo>
                      <a:pt x="643" y="205"/>
                    </a:lnTo>
                    <a:lnTo>
                      <a:pt x="629" y="175"/>
                    </a:lnTo>
                    <a:lnTo>
                      <a:pt x="613" y="148"/>
                    </a:lnTo>
                    <a:lnTo>
                      <a:pt x="592" y="122"/>
                    </a:lnTo>
                    <a:lnTo>
                      <a:pt x="570" y="97"/>
                    </a:lnTo>
                    <a:lnTo>
                      <a:pt x="545" y="74"/>
                    </a:lnTo>
                    <a:lnTo>
                      <a:pt x="518" y="55"/>
                    </a:lnTo>
                    <a:lnTo>
                      <a:pt x="503" y="45"/>
                    </a:lnTo>
                    <a:lnTo>
                      <a:pt x="490" y="38"/>
                    </a:lnTo>
                    <a:lnTo>
                      <a:pt x="462" y="24"/>
                    </a:lnTo>
                    <a:lnTo>
                      <a:pt x="432" y="13"/>
                    </a:lnTo>
                    <a:lnTo>
                      <a:pt x="400" y="6"/>
                    </a:lnTo>
                    <a:lnTo>
                      <a:pt x="383" y="2"/>
                    </a:lnTo>
                    <a:lnTo>
                      <a:pt x="367" y="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8" name="Freeform 135">
                <a:extLst>
                  <a:ext uri="{FF2B5EF4-FFF2-40B4-BE49-F238E27FC236}">
                    <a16:creationId xmlns:a16="http://schemas.microsoft.com/office/drawing/2014/main" id="{0E394482-1864-C692-8F62-8175CBECF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525" y="4021138"/>
                <a:ext cx="96838" cy="98425"/>
              </a:xfrm>
              <a:custGeom>
                <a:avLst/>
                <a:gdLst>
                  <a:gd name="T0" fmla="*/ 264 w 309"/>
                  <a:gd name="T1" fmla="*/ 264 h 309"/>
                  <a:gd name="T2" fmla="*/ 274 w 309"/>
                  <a:gd name="T3" fmla="*/ 251 h 309"/>
                  <a:gd name="T4" fmla="*/ 283 w 309"/>
                  <a:gd name="T5" fmla="*/ 239 h 309"/>
                  <a:gd name="T6" fmla="*/ 290 w 309"/>
                  <a:gd name="T7" fmla="*/ 225 h 309"/>
                  <a:gd name="T8" fmla="*/ 297 w 309"/>
                  <a:gd name="T9" fmla="*/ 213 h 309"/>
                  <a:gd name="T10" fmla="*/ 302 w 309"/>
                  <a:gd name="T11" fmla="*/ 198 h 309"/>
                  <a:gd name="T12" fmla="*/ 303 w 309"/>
                  <a:gd name="T13" fmla="*/ 191 h 309"/>
                  <a:gd name="T14" fmla="*/ 306 w 309"/>
                  <a:gd name="T15" fmla="*/ 185 h 309"/>
                  <a:gd name="T16" fmla="*/ 308 w 309"/>
                  <a:gd name="T17" fmla="*/ 169 h 309"/>
                  <a:gd name="T18" fmla="*/ 309 w 309"/>
                  <a:gd name="T19" fmla="*/ 155 h 309"/>
                  <a:gd name="T20" fmla="*/ 308 w 309"/>
                  <a:gd name="T21" fmla="*/ 138 h 309"/>
                  <a:gd name="T22" fmla="*/ 306 w 309"/>
                  <a:gd name="T23" fmla="*/ 122 h 309"/>
                  <a:gd name="T24" fmla="*/ 302 w 309"/>
                  <a:gd name="T25" fmla="*/ 107 h 309"/>
                  <a:gd name="T26" fmla="*/ 297 w 309"/>
                  <a:gd name="T27" fmla="*/ 94 h 309"/>
                  <a:gd name="T28" fmla="*/ 283 w 309"/>
                  <a:gd name="T29" fmla="*/ 68 h 309"/>
                  <a:gd name="T30" fmla="*/ 274 w 309"/>
                  <a:gd name="T31" fmla="*/ 56 h 309"/>
                  <a:gd name="T32" fmla="*/ 264 w 309"/>
                  <a:gd name="T33" fmla="*/ 45 h 309"/>
                  <a:gd name="T34" fmla="*/ 251 w 309"/>
                  <a:gd name="T35" fmla="*/ 33 h 309"/>
                  <a:gd name="T36" fmla="*/ 239 w 309"/>
                  <a:gd name="T37" fmla="*/ 24 h 309"/>
                  <a:gd name="T38" fmla="*/ 225 w 309"/>
                  <a:gd name="T39" fmla="*/ 16 h 309"/>
                  <a:gd name="T40" fmla="*/ 213 w 309"/>
                  <a:gd name="T41" fmla="*/ 11 h 309"/>
                  <a:gd name="T42" fmla="*/ 199 w 309"/>
                  <a:gd name="T43" fmla="*/ 5 h 309"/>
                  <a:gd name="T44" fmla="*/ 185 w 309"/>
                  <a:gd name="T45" fmla="*/ 3 h 309"/>
                  <a:gd name="T46" fmla="*/ 169 w 309"/>
                  <a:gd name="T47" fmla="*/ 0 h 309"/>
                  <a:gd name="T48" fmla="*/ 155 w 309"/>
                  <a:gd name="T49" fmla="*/ 0 h 309"/>
                  <a:gd name="T50" fmla="*/ 122 w 309"/>
                  <a:gd name="T51" fmla="*/ 3 h 309"/>
                  <a:gd name="T52" fmla="*/ 94 w 309"/>
                  <a:gd name="T53" fmla="*/ 11 h 309"/>
                  <a:gd name="T54" fmla="*/ 68 w 309"/>
                  <a:gd name="T55" fmla="*/ 24 h 309"/>
                  <a:gd name="T56" fmla="*/ 45 w 309"/>
                  <a:gd name="T57" fmla="*/ 45 h 309"/>
                  <a:gd name="T58" fmla="*/ 25 w 309"/>
                  <a:gd name="T59" fmla="*/ 68 h 309"/>
                  <a:gd name="T60" fmla="*/ 11 w 309"/>
                  <a:gd name="T61" fmla="*/ 94 h 309"/>
                  <a:gd name="T62" fmla="*/ 3 w 309"/>
                  <a:gd name="T63" fmla="*/ 122 h 309"/>
                  <a:gd name="T64" fmla="*/ 0 w 309"/>
                  <a:gd name="T65" fmla="*/ 155 h 309"/>
                  <a:gd name="T66" fmla="*/ 0 w 309"/>
                  <a:gd name="T67" fmla="*/ 169 h 309"/>
                  <a:gd name="T68" fmla="*/ 3 w 309"/>
                  <a:gd name="T69" fmla="*/ 185 h 309"/>
                  <a:gd name="T70" fmla="*/ 5 w 309"/>
                  <a:gd name="T71" fmla="*/ 198 h 309"/>
                  <a:gd name="T72" fmla="*/ 11 w 309"/>
                  <a:gd name="T73" fmla="*/ 213 h 309"/>
                  <a:gd name="T74" fmla="*/ 16 w 309"/>
                  <a:gd name="T75" fmla="*/ 225 h 309"/>
                  <a:gd name="T76" fmla="*/ 25 w 309"/>
                  <a:gd name="T77" fmla="*/ 239 h 309"/>
                  <a:gd name="T78" fmla="*/ 33 w 309"/>
                  <a:gd name="T79" fmla="*/ 251 h 309"/>
                  <a:gd name="T80" fmla="*/ 45 w 309"/>
                  <a:gd name="T81" fmla="*/ 264 h 309"/>
                  <a:gd name="T82" fmla="*/ 56 w 309"/>
                  <a:gd name="T83" fmla="*/ 274 h 309"/>
                  <a:gd name="T84" fmla="*/ 68 w 309"/>
                  <a:gd name="T85" fmla="*/ 282 h 309"/>
                  <a:gd name="T86" fmla="*/ 94 w 309"/>
                  <a:gd name="T87" fmla="*/ 297 h 309"/>
                  <a:gd name="T88" fmla="*/ 107 w 309"/>
                  <a:gd name="T89" fmla="*/ 302 h 309"/>
                  <a:gd name="T90" fmla="*/ 122 w 309"/>
                  <a:gd name="T91" fmla="*/ 306 h 309"/>
                  <a:gd name="T92" fmla="*/ 138 w 309"/>
                  <a:gd name="T93" fmla="*/ 308 h 309"/>
                  <a:gd name="T94" fmla="*/ 155 w 309"/>
                  <a:gd name="T95" fmla="*/ 309 h 309"/>
                  <a:gd name="T96" fmla="*/ 169 w 309"/>
                  <a:gd name="T97" fmla="*/ 308 h 309"/>
                  <a:gd name="T98" fmla="*/ 185 w 309"/>
                  <a:gd name="T99" fmla="*/ 306 h 309"/>
                  <a:gd name="T100" fmla="*/ 191 w 309"/>
                  <a:gd name="T101" fmla="*/ 303 h 309"/>
                  <a:gd name="T102" fmla="*/ 199 w 309"/>
                  <a:gd name="T103" fmla="*/ 302 h 309"/>
                  <a:gd name="T104" fmla="*/ 213 w 309"/>
                  <a:gd name="T105" fmla="*/ 297 h 309"/>
                  <a:gd name="T106" fmla="*/ 225 w 309"/>
                  <a:gd name="T107" fmla="*/ 290 h 309"/>
                  <a:gd name="T108" fmla="*/ 239 w 309"/>
                  <a:gd name="T109" fmla="*/ 282 h 309"/>
                  <a:gd name="T110" fmla="*/ 251 w 309"/>
                  <a:gd name="T111" fmla="*/ 274 h 309"/>
                  <a:gd name="T112" fmla="*/ 264 w 309"/>
                  <a:gd name="T113" fmla="*/ 26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9" h="309">
                    <a:moveTo>
                      <a:pt x="264" y="264"/>
                    </a:moveTo>
                    <a:lnTo>
                      <a:pt x="274" y="251"/>
                    </a:lnTo>
                    <a:lnTo>
                      <a:pt x="283" y="239"/>
                    </a:lnTo>
                    <a:lnTo>
                      <a:pt x="290" y="225"/>
                    </a:lnTo>
                    <a:lnTo>
                      <a:pt x="297" y="213"/>
                    </a:lnTo>
                    <a:lnTo>
                      <a:pt x="302" y="198"/>
                    </a:lnTo>
                    <a:lnTo>
                      <a:pt x="303" y="191"/>
                    </a:lnTo>
                    <a:lnTo>
                      <a:pt x="306" y="185"/>
                    </a:lnTo>
                    <a:lnTo>
                      <a:pt x="308" y="169"/>
                    </a:lnTo>
                    <a:lnTo>
                      <a:pt x="309" y="155"/>
                    </a:lnTo>
                    <a:lnTo>
                      <a:pt x="308" y="138"/>
                    </a:lnTo>
                    <a:lnTo>
                      <a:pt x="306" y="122"/>
                    </a:lnTo>
                    <a:lnTo>
                      <a:pt x="302" y="107"/>
                    </a:lnTo>
                    <a:lnTo>
                      <a:pt x="297" y="94"/>
                    </a:lnTo>
                    <a:lnTo>
                      <a:pt x="283" y="68"/>
                    </a:lnTo>
                    <a:lnTo>
                      <a:pt x="274" y="56"/>
                    </a:lnTo>
                    <a:lnTo>
                      <a:pt x="264" y="45"/>
                    </a:lnTo>
                    <a:lnTo>
                      <a:pt x="251" y="33"/>
                    </a:lnTo>
                    <a:lnTo>
                      <a:pt x="239" y="24"/>
                    </a:lnTo>
                    <a:lnTo>
                      <a:pt x="225" y="16"/>
                    </a:lnTo>
                    <a:lnTo>
                      <a:pt x="213" y="11"/>
                    </a:lnTo>
                    <a:lnTo>
                      <a:pt x="199" y="5"/>
                    </a:lnTo>
                    <a:lnTo>
                      <a:pt x="185" y="3"/>
                    </a:lnTo>
                    <a:lnTo>
                      <a:pt x="169" y="0"/>
                    </a:lnTo>
                    <a:lnTo>
                      <a:pt x="155" y="0"/>
                    </a:lnTo>
                    <a:lnTo>
                      <a:pt x="122" y="3"/>
                    </a:lnTo>
                    <a:lnTo>
                      <a:pt x="94" y="11"/>
                    </a:lnTo>
                    <a:lnTo>
                      <a:pt x="68" y="24"/>
                    </a:lnTo>
                    <a:lnTo>
                      <a:pt x="45" y="45"/>
                    </a:lnTo>
                    <a:lnTo>
                      <a:pt x="25" y="68"/>
                    </a:lnTo>
                    <a:lnTo>
                      <a:pt x="11" y="94"/>
                    </a:lnTo>
                    <a:lnTo>
                      <a:pt x="3" y="122"/>
                    </a:lnTo>
                    <a:lnTo>
                      <a:pt x="0" y="155"/>
                    </a:lnTo>
                    <a:lnTo>
                      <a:pt x="0" y="169"/>
                    </a:lnTo>
                    <a:lnTo>
                      <a:pt x="3" y="185"/>
                    </a:lnTo>
                    <a:lnTo>
                      <a:pt x="5" y="198"/>
                    </a:lnTo>
                    <a:lnTo>
                      <a:pt x="11" y="213"/>
                    </a:lnTo>
                    <a:lnTo>
                      <a:pt x="16" y="225"/>
                    </a:lnTo>
                    <a:lnTo>
                      <a:pt x="25" y="239"/>
                    </a:lnTo>
                    <a:lnTo>
                      <a:pt x="33" y="251"/>
                    </a:lnTo>
                    <a:lnTo>
                      <a:pt x="45" y="264"/>
                    </a:lnTo>
                    <a:lnTo>
                      <a:pt x="56" y="274"/>
                    </a:lnTo>
                    <a:lnTo>
                      <a:pt x="68" y="282"/>
                    </a:lnTo>
                    <a:lnTo>
                      <a:pt x="94" y="297"/>
                    </a:lnTo>
                    <a:lnTo>
                      <a:pt x="107" y="302"/>
                    </a:lnTo>
                    <a:lnTo>
                      <a:pt x="122" y="306"/>
                    </a:lnTo>
                    <a:lnTo>
                      <a:pt x="138" y="308"/>
                    </a:lnTo>
                    <a:lnTo>
                      <a:pt x="155" y="309"/>
                    </a:lnTo>
                    <a:lnTo>
                      <a:pt x="169" y="308"/>
                    </a:lnTo>
                    <a:lnTo>
                      <a:pt x="185" y="306"/>
                    </a:lnTo>
                    <a:lnTo>
                      <a:pt x="191" y="303"/>
                    </a:lnTo>
                    <a:lnTo>
                      <a:pt x="199" y="302"/>
                    </a:lnTo>
                    <a:lnTo>
                      <a:pt x="213" y="297"/>
                    </a:lnTo>
                    <a:lnTo>
                      <a:pt x="225" y="290"/>
                    </a:lnTo>
                    <a:lnTo>
                      <a:pt x="239" y="282"/>
                    </a:lnTo>
                    <a:lnTo>
                      <a:pt x="251" y="274"/>
                    </a:lnTo>
                    <a:lnTo>
                      <a:pt x="264" y="264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9" name="Freeform 136">
                <a:extLst>
                  <a:ext uri="{FF2B5EF4-FFF2-40B4-BE49-F238E27FC236}">
                    <a16:creationId xmlns:a16="http://schemas.microsoft.com/office/drawing/2014/main" id="{87430E3A-251C-C7DC-CC0A-07408A84D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425" y="4003676"/>
                <a:ext cx="144463" cy="144463"/>
              </a:xfrm>
              <a:custGeom>
                <a:avLst/>
                <a:gdLst>
                  <a:gd name="T0" fmla="*/ 456 w 457"/>
                  <a:gd name="T1" fmla="*/ 204 h 457"/>
                  <a:gd name="T2" fmla="*/ 446 w 457"/>
                  <a:gd name="T3" fmla="*/ 160 h 457"/>
                  <a:gd name="T4" fmla="*/ 429 w 457"/>
                  <a:gd name="T5" fmla="*/ 119 h 457"/>
                  <a:gd name="T6" fmla="*/ 405 w 457"/>
                  <a:gd name="T7" fmla="*/ 82 h 457"/>
                  <a:gd name="T8" fmla="*/ 372 w 457"/>
                  <a:gd name="T9" fmla="*/ 50 h 457"/>
                  <a:gd name="T10" fmla="*/ 334 w 457"/>
                  <a:gd name="T11" fmla="*/ 24 h 457"/>
                  <a:gd name="T12" fmla="*/ 294 w 457"/>
                  <a:gd name="T13" fmla="*/ 7 h 457"/>
                  <a:gd name="T14" fmla="*/ 250 w 457"/>
                  <a:gd name="T15" fmla="*/ 0 h 457"/>
                  <a:gd name="T16" fmla="*/ 204 w 457"/>
                  <a:gd name="T17" fmla="*/ 0 h 457"/>
                  <a:gd name="T18" fmla="*/ 160 w 457"/>
                  <a:gd name="T19" fmla="*/ 7 h 457"/>
                  <a:gd name="T20" fmla="*/ 119 w 457"/>
                  <a:gd name="T21" fmla="*/ 24 h 457"/>
                  <a:gd name="T22" fmla="*/ 82 w 457"/>
                  <a:gd name="T23" fmla="*/ 50 h 457"/>
                  <a:gd name="T24" fmla="*/ 50 w 457"/>
                  <a:gd name="T25" fmla="*/ 82 h 457"/>
                  <a:gd name="T26" fmla="*/ 24 w 457"/>
                  <a:gd name="T27" fmla="*/ 119 h 457"/>
                  <a:gd name="T28" fmla="*/ 7 w 457"/>
                  <a:gd name="T29" fmla="*/ 160 h 457"/>
                  <a:gd name="T30" fmla="*/ 0 w 457"/>
                  <a:gd name="T31" fmla="*/ 204 h 457"/>
                  <a:gd name="T32" fmla="*/ 0 w 457"/>
                  <a:gd name="T33" fmla="*/ 250 h 457"/>
                  <a:gd name="T34" fmla="*/ 7 w 457"/>
                  <a:gd name="T35" fmla="*/ 294 h 457"/>
                  <a:gd name="T36" fmla="*/ 24 w 457"/>
                  <a:gd name="T37" fmla="*/ 334 h 457"/>
                  <a:gd name="T38" fmla="*/ 50 w 457"/>
                  <a:gd name="T39" fmla="*/ 372 h 457"/>
                  <a:gd name="T40" fmla="*/ 82 w 457"/>
                  <a:gd name="T41" fmla="*/ 405 h 457"/>
                  <a:gd name="T42" fmla="*/ 119 w 457"/>
                  <a:gd name="T43" fmla="*/ 429 h 457"/>
                  <a:gd name="T44" fmla="*/ 160 w 457"/>
                  <a:gd name="T45" fmla="*/ 446 h 457"/>
                  <a:gd name="T46" fmla="*/ 204 w 457"/>
                  <a:gd name="T47" fmla="*/ 456 h 457"/>
                  <a:gd name="T48" fmla="*/ 250 w 457"/>
                  <a:gd name="T49" fmla="*/ 456 h 457"/>
                  <a:gd name="T50" fmla="*/ 273 w 457"/>
                  <a:gd name="T51" fmla="*/ 452 h 457"/>
                  <a:gd name="T52" fmla="*/ 294 w 457"/>
                  <a:gd name="T53" fmla="*/ 446 h 457"/>
                  <a:gd name="T54" fmla="*/ 317 w 457"/>
                  <a:gd name="T55" fmla="*/ 438 h 457"/>
                  <a:gd name="T56" fmla="*/ 325 w 457"/>
                  <a:gd name="T57" fmla="*/ 434 h 457"/>
                  <a:gd name="T58" fmla="*/ 354 w 457"/>
                  <a:gd name="T59" fmla="*/ 418 h 457"/>
                  <a:gd name="T60" fmla="*/ 372 w 457"/>
                  <a:gd name="T61" fmla="*/ 405 h 457"/>
                  <a:gd name="T62" fmla="*/ 405 w 457"/>
                  <a:gd name="T63" fmla="*/ 372 h 457"/>
                  <a:gd name="T64" fmla="*/ 418 w 457"/>
                  <a:gd name="T65" fmla="*/ 354 h 457"/>
                  <a:gd name="T66" fmla="*/ 434 w 457"/>
                  <a:gd name="T67" fmla="*/ 325 h 457"/>
                  <a:gd name="T68" fmla="*/ 438 w 457"/>
                  <a:gd name="T69" fmla="*/ 317 h 457"/>
                  <a:gd name="T70" fmla="*/ 446 w 457"/>
                  <a:gd name="T71" fmla="*/ 294 h 457"/>
                  <a:gd name="T72" fmla="*/ 452 w 457"/>
                  <a:gd name="T73" fmla="*/ 274 h 457"/>
                  <a:gd name="T74" fmla="*/ 456 w 457"/>
                  <a:gd name="T75" fmla="*/ 25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7" h="457">
                    <a:moveTo>
                      <a:pt x="457" y="228"/>
                    </a:moveTo>
                    <a:lnTo>
                      <a:pt x="456" y="204"/>
                    </a:lnTo>
                    <a:lnTo>
                      <a:pt x="452" y="182"/>
                    </a:lnTo>
                    <a:lnTo>
                      <a:pt x="446" y="160"/>
                    </a:lnTo>
                    <a:lnTo>
                      <a:pt x="440" y="140"/>
                    </a:lnTo>
                    <a:lnTo>
                      <a:pt x="429" y="119"/>
                    </a:lnTo>
                    <a:lnTo>
                      <a:pt x="418" y="101"/>
                    </a:lnTo>
                    <a:lnTo>
                      <a:pt x="405" y="82"/>
                    </a:lnTo>
                    <a:lnTo>
                      <a:pt x="390" y="67"/>
                    </a:lnTo>
                    <a:lnTo>
                      <a:pt x="372" y="50"/>
                    </a:lnTo>
                    <a:lnTo>
                      <a:pt x="354" y="36"/>
                    </a:lnTo>
                    <a:lnTo>
                      <a:pt x="334" y="24"/>
                    </a:lnTo>
                    <a:lnTo>
                      <a:pt x="316" y="16"/>
                    </a:lnTo>
                    <a:lnTo>
                      <a:pt x="294" y="7"/>
                    </a:lnTo>
                    <a:lnTo>
                      <a:pt x="273" y="3"/>
                    </a:lnTo>
                    <a:lnTo>
                      <a:pt x="250" y="0"/>
                    </a:lnTo>
                    <a:lnTo>
                      <a:pt x="228" y="0"/>
                    </a:lnTo>
                    <a:lnTo>
                      <a:pt x="204" y="0"/>
                    </a:lnTo>
                    <a:lnTo>
                      <a:pt x="182" y="3"/>
                    </a:lnTo>
                    <a:lnTo>
                      <a:pt x="160" y="7"/>
                    </a:lnTo>
                    <a:lnTo>
                      <a:pt x="140" y="16"/>
                    </a:lnTo>
                    <a:lnTo>
                      <a:pt x="119" y="24"/>
                    </a:lnTo>
                    <a:lnTo>
                      <a:pt x="101" y="36"/>
                    </a:lnTo>
                    <a:lnTo>
                      <a:pt x="82" y="50"/>
                    </a:lnTo>
                    <a:lnTo>
                      <a:pt x="67" y="67"/>
                    </a:lnTo>
                    <a:lnTo>
                      <a:pt x="50" y="82"/>
                    </a:lnTo>
                    <a:lnTo>
                      <a:pt x="36" y="101"/>
                    </a:lnTo>
                    <a:lnTo>
                      <a:pt x="24" y="119"/>
                    </a:lnTo>
                    <a:lnTo>
                      <a:pt x="16" y="140"/>
                    </a:lnTo>
                    <a:lnTo>
                      <a:pt x="7" y="160"/>
                    </a:lnTo>
                    <a:lnTo>
                      <a:pt x="3" y="182"/>
                    </a:lnTo>
                    <a:lnTo>
                      <a:pt x="0" y="204"/>
                    </a:lnTo>
                    <a:lnTo>
                      <a:pt x="0" y="228"/>
                    </a:lnTo>
                    <a:lnTo>
                      <a:pt x="0" y="250"/>
                    </a:lnTo>
                    <a:lnTo>
                      <a:pt x="3" y="274"/>
                    </a:lnTo>
                    <a:lnTo>
                      <a:pt x="7" y="294"/>
                    </a:lnTo>
                    <a:lnTo>
                      <a:pt x="16" y="316"/>
                    </a:lnTo>
                    <a:lnTo>
                      <a:pt x="24" y="334"/>
                    </a:lnTo>
                    <a:lnTo>
                      <a:pt x="36" y="354"/>
                    </a:lnTo>
                    <a:lnTo>
                      <a:pt x="50" y="372"/>
                    </a:lnTo>
                    <a:lnTo>
                      <a:pt x="67" y="390"/>
                    </a:lnTo>
                    <a:lnTo>
                      <a:pt x="82" y="405"/>
                    </a:lnTo>
                    <a:lnTo>
                      <a:pt x="101" y="418"/>
                    </a:lnTo>
                    <a:lnTo>
                      <a:pt x="119" y="429"/>
                    </a:lnTo>
                    <a:lnTo>
                      <a:pt x="140" y="440"/>
                    </a:lnTo>
                    <a:lnTo>
                      <a:pt x="160" y="446"/>
                    </a:lnTo>
                    <a:lnTo>
                      <a:pt x="182" y="452"/>
                    </a:lnTo>
                    <a:lnTo>
                      <a:pt x="204" y="456"/>
                    </a:lnTo>
                    <a:lnTo>
                      <a:pt x="228" y="457"/>
                    </a:lnTo>
                    <a:lnTo>
                      <a:pt x="250" y="456"/>
                    </a:lnTo>
                    <a:lnTo>
                      <a:pt x="261" y="454"/>
                    </a:lnTo>
                    <a:lnTo>
                      <a:pt x="273" y="452"/>
                    </a:lnTo>
                    <a:lnTo>
                      <a:pt x="283" y="449"/>
                    </a:lnTo>
                    <a:lnTo>
                      <a:pt x="294" y="446"/>
                    </a:lnTo>
                    <a:lnTo>
                      <a:pt x="316" y="440"/>
                    </a:lnTo>
                    <a:lnTo>
                      <a:pt x="317" y="438"/>
                    </a:lnTo>
                    <a:lnTo>
                      <a:pt x="320" y="437"/>
                    </a:lnTo>
                    <a:lnTo>
                      <a:pt x="325" y="434"/>
                    </a:lnTo>
                    <a:lnTo>
                      <a:pt x="334" y="429"/>
                    </a:lnTo>
                    <a:lnTo>
                      <a:pt x="354" y="418"/>
                    </a:lnTo>
                    <a:lnTo>
                      <a:pt x="362" y="411"/>
                    </a:lnTo>
                    <a:lnTo>
                      <a:pt x="372" y="405"/>
                    </a:lnTo>
                    <a:lnTo>
                      <a:pt x="390" y="390"/>
                    </a:lnTo>
                    <a:lnTo>
                      <a:pt x="405" y="372"/>
                    </a:lnTo>
                    <a:lnTo>
                      <a:pt x="411" y="362"/>
                    </a:lnTo>
                    <a:lnTo>
                      <a:pt x="418" y="354"/>
                    </a:lnTo>
                    <a:lnTo>
                      <a:pt x="429" y="334"/>
                    </a:lnTo>
                    <a:lnTo>
                      <a:pt x="434" y="325"/>
                    </a:lnTo>
                    <a:lnTo>
                      <a:pt x="436" y="320"/>
                    </a:lnTo>
                    <a:lnTo>
                      <a:pt x="438" y="317"/>
                    </a:lnTo>
                    <a:lnTo>
                      <a:pt x="440" y="316"/>
                    </a:lnTo>
                    <a:lnTo>
                      <a:pt x="446" y="294"/>
                    </a:lnTo>
                    <a:lnTo>
                      <a:pt x="449" y="283"/>
                    </a:lnTo>
                    <a:lnTo>
                      <a:pt x="452" y="274"/>
                    </a:lnTo>
                    <a:lnTo>
                      <a:pt x="454" y="261"/>
                    </a:lnTo>
                    <a:lnTo>
                      <a:pt x="456" y="250"/>
                    </a:lnTo>
                    <a:lnTo>
                      <a:pt x="457" y="228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0" name="Freeform 137">
                <a:extLst>
                  <a:ext uri="{FF2B5EF4-FFF2-40B4-BE49-F238E27FC236}">
                    <a16:creationId xmlns:a16="http://schemas.microsoft.com/office/drawing/2014/main" id="{D47F6908-7077-B326-080F-A28F0125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200" y="3865563"/>
                <a:ext cx="153988" cy="155575"/>
              </a:xfrm>
              <a:custGeom>
                <a:avLst/>
                <a:gdLst>
                  <a:gd name="T0" fmla="*/ 485 w 487"/>
                  <a:gd name="T1" fmla="*/ 218 h 487"/>
                  <a:gd name="T2" fmla="*/ 476 w 487"/>
                  <a:gd name="T3" fmla="*/ 170 h 487"/>
                  <a:gd name="T4" fmla="*/ 457 w 487"/>
                  <a:gd name="T5" fmla="*/ 126 h 487"/>
                  <a:gd name="T6" fmla="*/ 431 w 487"/>
                  <a:gd name="T7" fmla="*/ 88 h 487"/>
                  <a:gd name="T8" fmla="*/ 395 w 487"/>
                  <a:gd name="T9" fmla="*/ 52 h 487"/>
                  <a:gd name="T10" fmla="*/ 356 w 487"/>
                  <a:gd name="T11" fmla="*/ 25 h 487"/>
                  <a:gd name="T12" fmla="*/ 313 w 487"/>
                  <a:gd name="T13" fmla="*/ 8 h 487"/>
                  <a:gd name="T14" fmla="*/ 266 w 487"/>
                  <a:gd name="T15" fmla="*/ 0 h 487"/>
                  <a:gd name="T16" fmla="*/ 193 w 487"/>
                  <a:gd name="T17" fmla="*/ 4 h 487"/>
                  <a:gd name="T18" fmla="*/ 127 w 487"/>
                  <a:gd name="T19" fmla="*/ 25 h 487"/>
                  <a:gd name="T20" fmla="*/ 88 w 487"/>
                  <a:gd name="T21" fmla="*/ 52 h 487"/>
                  <a:gd name="T22" fmla="*/ 52 w 487"/>
                  <a:gd name="T23" fmla="*/ 88 h 487"/>
                  <a:gd name="T24" fmla="*/ 26 w 487"/>
                  <a:gd name="T25" fmla="*/ 126 h 487"/>
                  <a:gd name="T26" fmla="*/ 4 w 487"/>
                  <a:gd name="T27" fmla="*/ 193 h 487"/>
                  <a:gd name="T28" fmla="*/ 0 w 487"/>
                  <a:gd name="T29" fmla="*/ 266 h 487"/>
                  <a:gd name="T30" fmla="*/ 9 w 487"/>
                  <a:gd name="T31" fmla="*/ 313 h 487"/>
                  <a:gd name="T32" fmla="*/ 26 w 487"/>
                  <a:gd name="T33" fmla="*/ 356 h 487"/>
                  <a:gd name="T34" fmla="*/ 52 w 487"/>
                  <a:gd name="T35" fmla="*/ 395 h 487"/>
                  <a:gd name="T36" fmla="*/ 88 w 487"/>
                  <a:gd name="T37" fmla="*/ 431 h 487"/>
                  <a:gd name="T38" fmla="*/ 127 w 487"/>
                  <a:gd name="T39" fmla="*/ 457 h 487"/>
                  <a:gd name="T40" fmla="*/ 170 w 487"/>
                  <a:gd name="T41" fmla="*/ 476 h 487"/>
                  <a:gd name="T42" fmla="*/ 218 w 487"/>
                  <a:gd name="T43" fmla="*/ 485 h 487"/>
                  <a:gd name="T44" fmla="*/ 248 w 487"/>
                  <a:gd name="T45" fmla="*/ 485 h 487"/>
                  <a:gd name="T46" fmla="*/ 266 w 487"/>
                  <a:gd name="T47" fmla="*/ 485 h 487"/>
                  <a:gd name="T48" fmla="*/ 313 w 487"/>
                  <a:gd name="T49" fmla="*/ 476 h 487"/>
                  <a:gd name="T50" fmla="*/ 346 w 487"/>
                  <a:gd name="T51" fmla="*/ 462 h 487"/>
                  <a:gd name="T52" fmla="*/ 377 w 487"/>
                  <a:gd name="T53" fmla="*/ 445 h 487"/>
                  <a:gd name="T54" fmla="*/ 415 w 487"/>
                  <a:gd name="T55" fmla="*/ 415 h 487"/>
                  <a:gd name="T56" fmla="*/ 445 w 487"/>
                  <a:gd name="T57" fmla="*/ 377 h 487"/>
                  <a:gd name="T58" fmla="*/ 462 w 487"/>
                  <a:gd name="T59" fmla="*/ 346 h 487"/>
                  <a:gd name="T60" fmla="*/ 476 w 487"/>
                  <a:gd name="T61" fmla="*/ 313 h 487"/>
                  <a:gd name="T62" fmla="*/ 485 w 487"/>
                  <a:gd name="T63" fmla="*/ 266 h 487"/>
                  <a:gd name="T64" fmla="*/ 485 w 487"/>
                  <a:gd name="T65" fmla="*/ 24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7" h="487">
                    <a:moveTo>
                      <a:pt x="487" y="243"/>
                    </a:moveTo>
                    <a:lnTo>
                      <a:pt x="485" y="218"/>
                    </a:lnTo>
                    <a:lnTo>
                      <a:pt x="482" y="193"/>
                    </a:lnTo>
                    <a:lnTo>
                      <a:pt x="476" y="170"/>
                    </a:lnTo>
                    <a:lnTo>
                      <a:pt x="468" y="148"/>
                    </a:lnTo>
                    <a:lnTo>
                      <a:pt x="457" y="126"/>
                    </a:lnTo>
                    <a:lnTo>
                      <a:pt x="445" y="107"/>
                    </a:lnTo>
                    <a:lnTo>
                      <a:pt x="431" y="88"/>
                    </a:lnTo>
                    <a:lnTo>
                      <a:pt x="415" y="70"/>
                    </a:lnTo>
                    <a:lnTo>
                      <a:pt x="395" y="52"/>
                    </a:lnTo>
                    <a:lnTo>
                      <a:pt x="377" y="39"/>
                    </a:lnTo>
                    <a:lnTo>
                      <a:pt x="356" y="25"/>
                    </a:lnTo>
                    <a:lnTo>
                      <a:pt x="336" y="17"/>
                    </a:lnTo>
                    <a:lnTo>
                      <a:pt x="313" y="8"/>
                    </a:lnTo>
                    <a:lnTo>
                      <a:pt x="291" y="4"/>
                    </a:lnTo>
                    <a:lnTo>
                      <a:pt x="266" y="0"/>
                    </a:lnTo>
                    <a:lnTo>
                      <a:pt x="243" y="0"/>
                    </a:lnTo>
                    <a:lnTo>
                      <a:pt x="193" y="4"/>
                    </a:lnTo>
                    <a:lnTo>
                      <a:pt x="148" y="17"/>
                    </a:lnTo>
                    <a:lnTo>
                      <a:pt x="127" y="25"/>
                    </a:lnTo>
                    <a:lnTo>
                      <a:pt x="107" y="39"/>
                    </a:lnTo>
                    <a:lnTo>
                      <a:pt x="88" y="52"/>
                    </a:lnTo>
                    <a:lnTo>
                      <a:pt x="71" y="70"/>
                    </a:lnTo>
                    <a:lnTo>
                      <a:pt x="52" y="88"/>
                    </a:lnTo>
                    <a:lnTo>
                      <a:pt x="39" y="107"/>
                    </a:lnTo>
                    <a:lnTo>
                      <a:pt x="26" y="126"/>
                    </a:lnTo>
                    <a:lnTo>
                      <a:pt x="17" y="148"/>
                    </a:lnTo>
                    <a:lnTo>
                      <a:pt x="4" y="193"/>
                    </a:lnTo>
                    <a:lnTo>
                      <a:pt x="0" y="243"/>
                    </a:lnTo>
                    <a:lnTo>
                      <a:pt x="0" y="266"/>
                    </a:lnTo>
                    <a:lnTo>
                      <a:pt x="4" y="291"/>
                    </a:lnTo>
                    <a:lnTo>
                      <a:pt x="9" y="313"/>
                    </a:lnTo>
                    <a:lnTo>
                      <a:pt x="17" y="336"/>
                    </a:lnTo>
                    <a:lnTo>
                      <a:pt x="26" y="356"/>
                    </a:lnTo>
                    <a:lnTo>
                      <a:pt x="39" y="377"/>
                    </a:lnTo>
                    <a:lnTo>
                      <a:pt x="52" y="395"/>
                    </a:lnTo>
                    <a:lnTo>
                      <a:pt x="71" y="415"/>
                    </a:lnTo>
                    <a:lnTo>
                      <a:pt x="88" y="431"/>
                    </a:lnTo>
                    <a:lnTo>
                      <a:pt x="107" y="445"/>
                    </a:lnTo>
                    <a:lnTo>
                      <a:pt x="127" y="457"/>
                    </a:lnTo>
                    <a:lnTo>
                      <a:pt x="148" y="468"/>
                    </a:lnTo>
                    <a:lnTo>
                      <a:pt x="170" y="476"/>
                    </a:lnTo>
                    <a:lnTo>
                      <a:pt x="193" y="482"/>
                    </a:lnTo>
                    <a:lnTo>
                      <a:pt x="218" y="485"/>
                    </a:lnTo>
                    <a:lnTo>
                      <a:pt x="243" y="487"/>
                    </a:lnTo>
                    <a:lnTo>
                      <a:pt x="248" y="485"/>
                    </a:lnTo>
                    <a:lnTo>
                      <a:pt x="254" y="485"/>
                    </a:lnTo>
                    <a:lnTo>
                      <a:pt x="266" y="485"/>
                    </a:lnTo>
                    <a:lnTo>
                      <a:pt x="291" y="482"/>
                    </a:lnTo>
                    <a:lnTo>
                      <a:pt x="313" y="476"/>
                    </a:lnTo>
                    <a:lnTo>
                      <a:pt x="336" y="468"/>
                    </a:lnTo>
                    <a:lnTo>
                      <a:pt x="346" y="462"/>
                    </a:lnTo>
                    <a:lnTo>
                      <a:pt x="356" y="457"/>
                    </a:lnTo>
                    <a:lnTo>
                      <a:pt x="377" y="445"/>
                    </a:lnTo>
                    <a:lnTo>
                      <a:pt x="395" y="431"/>
                    </a:lnTo>
                    <a:lnTo>
                      <a:pt x="415" y="415"/>
                    </a:lnTo>
                    <a:lnTo>
                      <a:pt x="431" y="395"/>
                    </a:lnTo>
                    <a:lnTo>
                      <a:pt x="445" y="377"/>
                    </a:lnTo>
                    <a:lnTo>
                      <a:pt x="457" y="356"/>
                    </a:lnTo>
                    <a:lnTo>
                      <a:pt x="462" y="346"/>
                    </a:lnTo>
                    <a:lnTo>
                      <a:pt x="468" y="336"/>
                    </a:lnTo>
                    <a:lnTo>
                      <a:pt x="476" y="313"/>
                    </a:lnTo>
                    <a:lnTo>
                      <a:pt x="482" y="291"/>
                    </a:lnTo>
                    <a:lnTo>
                      <a:pt x="485" y="266"/>
                    </a:lnTo>
                    <a:lnTo>
                      <a:pt x="485" y="254"/>
                    </a:lnTo>
                    <a:lnTo>
                      <a:pt x="485" y="248"/>
                    </a:lnTo>
                    <a:lnTo>
                      <a:pt x="487" y="243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1" name="Freeform 138">
                <a:extLst>
                  <a:ext uri="{FF2B5EF4-FFF2-40B4-BE49-F238E27FC236}">
                    <a16:creationId xmlns:a16="http://schemas.microsoft.com/office/drawing/2014/main" id="{5C612B31-5BEE-3749-FE42-93D8BED2A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4152901"/>
                <a:ext cx="136525" cy="136525"/>
              </a:xfrm>
              <a:custGeom>
                <a:avLst/>
                <a:gdLst>
                  <a:gd name="T0" fmla="*/ 192 w 431"/>
                  <a:gd name="T1" fmla="*/ 0 h 431"/>
                  <a:gd name="T2" fmla="*/ 151 w 431"/>
                  <a:gd name="T3" fmla="*/ 7 h 431"/>
                  <a:gd name="T4" fmla="*/ 113 w 431"/>
                  <a:gd name="T5" fmla="*/ 24 h 431"/>
                  <a:gd name="T6" fmla="*/ 64 w 431"/>
                  <a:gd name="T7" fmla="*/ 63 h 431"/>
                  <a:gd name="T8" fmla="*/ 25 w 431"/>
                  <a:gd name="T9" fmla="*/ 113 h 431"/>
                  <a:gd name="T10" fmla="*/ 8 w 431"/>
                  <a:gd name="T11" fmla="*/ 151 h 431"/>
                  <a:gd name="T12" fmla="*/ 0 w 431"/>
                  <a:gd name="T13" fmla="*/ 192 h 431"/>
                  <a:gd name="T14" fmla="*/ 0 w 431"/>
                  <a:gd name="T15" fmla="*/ 236 h 431"/>
                  <a:gd name="T16" fmla="*/ 8 w 431"/>
                  <a:gd name="T17" fmla="*/ 276 h 431"/>
                  <a:gd name="T18" fmla="*/ 25 w 431"/>
                  <a:gd name="T19" fmla="*/ 315 h 431"/>
                  <a:gd name="T20" fmla="*/ 48 w 431"/>
                  <a:gd name="T21" fmla="*/ 350 h 431"/>
                  <a:gd name="T22" fmla="*/ 79 w 431"/>
                  <a:gd name="T23" fmla="*/ 381 h 431"/>
                  <a:gd name="T24" fmla="*/ 113 w 431"/>
                  <a:gd name="T25" fmla="*/ 405 h 431"/>
                  <a:gd name="T26" fmla="*/ 151 w 431"/>
                  <a:gd name="T27" fmla="*/ 421 h 431"/>
                  <a:gd name="T28" fmla="*/ 192 w 431"/>
                  <a:gd name="T29" fmla="*/ 429 h 431"/>
                  <a:gd name="T30" fmla="*/ 225 w 431"/>
                  <a:gd name="T31" fmla="*/ 429 h 431"/>
                  <a:gd name="T32" fmla="*/ 246 w 431"/>
                  <a:gd name="T33" fmla="*/ 427 h 431"/>
                  <a:gd name="T34" fmla="*/ 257 w 431"/>
                  <a:gd name="T35" fmla="*/ 426 h 431"/>
                  <a:gd name="T36" fmla="*/ 286 w 431"/>
                  <a:gd name="T37" fmla="*/ 417 h 431"/>
                  <a:gd name="T38" fmla="*/ 315 w 431"/>
                  <a:gd name="T39" fmla="*/ 405 h 431"/>
                  <a:gd name="T40" fmla="*/ 319 w 431"/>
                  <a:gd name="T41" fmla="*/ 401 h 431"/>
                  <a:gd name="T42" fmla="*/ 334 w 431"/>
                  <a:gd name="T43" fmla="*/ 394 h 431"/>
                  <a:gd name="T44" fmla="*/ 368 w 431"/>
                  <a:gd name="T45" fmla="*/ 367 h 431"/>
                  <a:gd name="T46" fmla="*/ 394 w 431"/>
                  <a:gd name="T47" fmla="*/ 333 h 431"/>
                  <a:gd name="T48" fmla="*/ 402 w 431"/>
                  <a:gd name="T49" fmla="*/ 319 h 431"/>
                  <a:gd name="T50" fmla="*/ 405 w 431"/>
                  <a:gd name="T51" fmla="*/ 315 h 431"/>
                  <a:gd name="T52" fmla="*/ 418 w 431"/>
                  <a:gd name="T53" fmla="*/ 286 h 431"/>
                  <a:gd name="T54" fmla="*/ 426 w 431"/>
                  <a:gd name="T55" fmla="*/ 257 h 431"/>
                  <a:gd name="T56" fmla="*/ 427 w 431"/>
                  <a:gd name="T57" fmla="*/ 246 h 431"/>
                  <a:gd name="T58" fmla="*/ 430 w 431"/>
                  <a:gd name="T59" fmla="*/ 225 h 431"/>
                  <a:gd name="T60" fmla="*/ 430 w 431"/>
                  <a:gd name="T61" fmla="*/ 192 h 431"/>
                  <a:gd name="T62" fmla="*/ 421 w 431"/>
                  <a:gd name="T63" fmla="*/ 151 h 431"/>
                  <a:gd name="T64" fmla="*/ 405 w 431"/>
                  <a:gd name="T65" fmla="*/ 113 h 431"/>
                  <a:gd name="T66" fmla="*/ 381 w 431"/>
                  <a:gd name="T67" fmla="*/ 79 h 431"/>
                  <a:gd name="T68" fmla="*/ 351 w 431"/>
                  <a:gd name="T69" fmla="*/ 47 h 431"/>
                  <a:gd name="T70" fmla="*/ 315 w 431"/>
                  <a:gd name="T71" fmla="*/ 24 h 431"/>
                  <a:gd name="T72" fmla="*/ 276 w 431"/>
                  <a:gd name="T73" fmla="*/ 7 h 431"/>
                  <a:gd name="T74" fmla="*/ 236 w 431"/>
                  <a:gd name="T75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1" h="431">
                    <a:moveTo>
                      <a:pt x="216" y="0"/>
                    </a:moveTo>
                    <a:lnTo>
                      <a:pt x="192" y="0"/>
                    </a:lnTo>
                    <a:lnTo>
                      <a:pt x="172" y="4"/>
                    </a:lnTo>
                    <a:lnTo>
                      <a:pt x="151" y="7"/>
                    </a:lnTo>
                    <a:lnTo>
                      <a:pt x="133" y="16"/>
                    </a:lnTo>
                    <a:lnTo>
                      <a:pt x="113" y="24"/>
                    </a:lnTo>
                    <a:lnTo>
                      <a:pt x="96" y="35"/>
                    </a:lnTo>
                    <a:lnTo>
                      <a:pt x="64" y="63"/>
                    </a:lnTo>
                    <a:lnTo>
                      <a:pt x="36" y="96"/>
                    </a:lnTo>
                    <a:lnTo>
                      <a:pt x="25" y="113"/>
                    </a:lnTo>
                    <a:lnTo>
                      <a:pt x="16" y="133"/>
                    </a:lnTo>
                    <a:lnTo>
                      <a:pt x="8" y="151"/>
                    </a:lnTo>
                    <a:lnTo>
                      <a:pt x="4" y="171"/>
                    </a:lnTo>
                    <a:lnTo>
                      <a:pt x="0" y="192"/>
                    </a:lnTo>
                    <a:lnTo>
                      <a:pt x="0" y="215"/>
                    </a:lnTo>
                    <a:lnTo>
                      <a:pt x="0" y="236"/>
                    </a:lnTo>
                    <a:lnTo>
                      <a:pt x="4" y="257"/>
                    </a:lnTo>
                    <a:lnTo>
                      <a:pt x="8" y="276"/>
                    </a:lnTo>
                    <a:lnTo>
                      <a:pt x="16" y="297"/>
                    </a:lnTo>
                    <a:lnTo>
                      <a:pt x="25" y="315"/>
                    </a:lnTo>
                    <a:lnTo>
                      <a:pt x="36" y="333"/>
                    </a:lnTo>
                    <a:lnTo>
                      <a:pt x="48" y="350"/>
                    </a:lnTo>
                    <a:lnTo>
                      <a:pt x="64" y="367"/>
                    </a:lnTo>
                    <a:lnTo>
                      <a:pt x="79" y="381"/>
                    </a:lnTo>
                    <a:lnTo>
                      <a:pt x="96" y="394"/>
                    </a:lnTo>
                    <a:lnTo>
                      <a:pt x="113" y="405"/>
                    </a:lnTo>
                    <a:lnTo>
                      <a:pt x="133" y="415"/>
                    </a:lnTo>
                    <a:lnTo>
                      <a:pt x="151" y="421"/>
                    </a:lnTo>
                    <a:lnTo>
                      <a:pt x="172" y="426"/>
                    </a:lnTo>
                    <a:lnTo>
                      <a:pt x="192" y="429"/>
                    </a:lnTo>
                    <a:lnTo>
                      <a:pt x="216" y="431"/>
                    </a:lnTo>
                    <a:lnTo>
                      <a:pt x="225" y="429"/>
                    </a:lnTo>
                    <a:lnTo>
                      <a:pt x="236" y="429"/>
                    </a:lnTo>
                    <a:lnTo>
                      <a:pt x="246" y="427"/>
                    </a:lnTo>
                    <a:lnTo>
                      <a:pt x="251" y="426"/>
                    </a:lnTo>
                    <a:lnTo>
                      <a:pt x="257" y="426"/>
                    </a:lnTo>
                    <a:lnTo>
                      <a:pt x="276" y="421"/>
                    </a:lnTo>
                    <a:lnTo>
                      <a:pt x="286" y="417"/>
                    </a:lnTo>
                    <a:lnTo>
                      <a:pt x="297" y="415"/>
                    </a:lnTo>
                    <a:lnTo>
                      <a:pt x="315" y="405"/>
                    </a:lnTo>
                    <a:lnTo>
                      <a:pt x="317" y="403"/>
                    </a:lnTo>
                    <a:lnTo>
                      <a:pt x="319" y="401"/>
                    </a:lnTo>
                    <a:lnTo>
                      <a:pt x="324" y="399"/>
                    </a:lnTo>
                    <a:lnTo>
                      <a:pt x="334" y="394"/>
                    </a:lnTo>
                    <a:lnTo>
                      <a:pt x="351" y="381"/>
                    </a:lnTo>
                    <a:lnTo>
                      <a:pt x="368" y="367"/>
                    </a:lnTo>
                    <a:lnTo>
                      <a:pt x="381" y="350"/>
                    </a:lnTo>
                    <a:lnTo>
                      <a:pt x="394" y="333"/>
                    </a:lnTo>
                    <a:lnTo>
                      <a:pt x="399" y="324"/>
                    </a:lnTo>
                    <a:lnTo>
                      <a:pt x="402" y="319"/>
                    </a:lnTo>
                    <a:lnTo>
                      <a:pt x="403" y="316"/>
                    </a:lnTo>
                    <a:lnTo>
                      <a:pt x="405" y="315"/>
                    </a:lnTo>
                    <a:lnTo>
                      <a:pt x="415" y="297"/>
                    </a:lnTo>
                    <a:lnTo>
                      <a:pt x="418" y="286"/>
                    </a:lnTo>
                    <a:lnTo>
                      <a:pt x="421" y="276"/>
                    </a:lnTo>
                    <a:lnTo>
                      <a:pt x="426" y="257"/>
                    </a:lnTo>
                    <a:lnTo>
                      <a:pt x="426" y="251"/>
                    </a:lnTo>
                    <a:lnTo>
                      <a:pt x="427" y="246"/>
                    </a:lnTo>
                    <a:lnTo>
                      <a:pt x="430" y="236"/>
                    </a:lnTo>
                    <a:lnTo>
                      <a:pt x="430" y="225"/>
                    </a:lnTo>
                    <a:lnTo>
                      <a:pt x="431" y="215"/>
                    </a:lnTo>
                    <a:lnTo>
                      <a:pt x="430" y="192"/>
                    </a:lnTo>
                    <a:lnTo>
                      <a:pt x="426" y="171"/>
                    </a:lnTo>
                    <a:lnTo>
                      <a:pt x="421" y="151"/>
                    </a:lnTo>
                    <a:lnTo>
                      <a:pt x="415" y="133"/>
                    </a:lnTo>
                    <a:lnTo>
                      <a:pt x="405" y="113"/>
                    </a:lnTo>
                    <a:lnTo>
                      <a:pt x="394" y="96"/>
                    </a:lnTo>
                    <a:lnTo>
                      <a:pt x="381" y="79"/>
                    </a:lnTo>
                    <a:lnTo>
                      <a:pt x="368" y="63"/>
                    </a:lnTo>
                    <a:lnTo>
                      <a:pt x="351" y="47"/>
                    </a:lnTo>
                    <a:lnTo>
                      <a:pt x="334" y="35"/>
                    </a:lnTo>
                    <a:lnTo>
                      <a:pt x="315" y="24"/>
                    </a:lnTo>
                    <a:lnTo>
                      <a:pt x="297" y="16"/>
                    </a:lnTo>
                    <a:lnTo>
                      <a:pt x="276" y="7"/>
                    </a:lnTo>
                    <a:lnTo>
                      <a:pt x="257" y="4"/>
                    </a:lnTo>
                    <a:lnTo>
                      <a:pt x="236" y="0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2" name="Freeform 139">
                <a:extLst>
                  <a:ext uri="{FF2B5EF4-FFF2-40B4-BE49-F238E27FC236}">
                    <a16:creationId xmlns:a16="http://schemas.microsoft.com/office/drawing/2014/main" id="{E1C38835-17FF-DD45-9903-107CE275B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738" y="4330701"/>
                <a:ext cx="103188" cy="101600"/>
              </a:xfrm>
              <a:custGeom>
                <a:avLst/>
                <a:gdLst>
                  <a:gd name="T0" fmla="*/ 273 w 321"/>
                  <a:gd name="T1" fmla="*/ 273 h 321"/>
                  <a:gd name="T2" fmla="*/ 283 w 321"/>
                  <a:gd name="T3" fmla="*/ 260 h 321"/>
                  <a:gd name="T4" fmla="*/ 293 w 321"/>
                  <a:gd name="T5" fmla="*/ 248 h 321"/>
                  <a:gd name="T6" fmla="*/ 296 w 321"/>
                  <a:gd name="T7" fmla="*/ 241 h 321"/>
                  <a:gd name="T8" fmla="*/ 301 w 321"/>
                  <a:gd name="T9" fmla="*/ 235 h 321"/>
                  <a:gd name="T10" fmla="*/ 309 w 321"/>
                  <a:gd name="T11" fmla="*/ 221 h 321"/>
                  <a:gd name="T12" fmla="*/ 313 w 321"/>
                  <a:gd name="T13" fmla="*/ 205 h 321"/>
                  <a:gd name="T14" fmla="*/ 317 w 321"/>
                  <a:gd name="T15" fmla="*/ 191 h 321"/>
                  <a:gd name="T16" fmla="*/ 320 w 321"/>
                  <a:gd name="T17" fmla="*/ 175 h 321"/>
                  <a:gd name="T18" fmla="*/ 321 w 321"/>
                  <a:gd name="T19" fmla="*/ 160 h 321"/>
                  <a:gd name="T20" fmla="*/ 320 w 321"/>
                  <a:gd name="T21" fmla="*/ 143 h 321"/>
                  <a:gd name="T22" fmla="*/ 317 w 321"/>
                  <a:gd name="T23" fmla="*/ 127 h 321"/>
                  <a:gd name="T24" fmla="*/ 313 w 321"/>
                  <a:gd name="T25" fmla="*/ 112 h 321"/>
                  <a:gd name="T26" fmla="*/ 309 w 321"/>
                  <a:gd name="T27" fmla="*/ 97 h 321"/>
                  <a:gd name="T28" fmla="*/ 301 w 321"/>
                  <a:gd name="T29" fmla="*/ 82 h 321"/>
                  <a:gd name="T30" fmla="*/ 293 w 321"/>
                  <a:gd name="T31" fmla="*/ 69 h 321"/>
                  <a:gd name="T32" fmla="*/ 273 w 321"/>
                  <a:gd name="T33" fmla="*/ 46 h 321"/>
                  <a:gd name="T34" fmla="*/ 260 w 321"/>
                  <a:gd name="T35" fmla="*/ 34 h 321"/>
                  <a:gd name="T36" fmla="*/ 248 w 321"/>
                  <a:gd name="T37" fmla="*/ 25 h 321"/>
                  <a:gd name="T38" fmla="*/ 234 w 321"/>
                  <a:gd name="T39" fmla="*/ 17 h 321"/>
                  <a:gd name="T40" fmla="*/ 221 w 321"/>
                  <a:gd name="T41" fmla="*/ 11 h 321"/>
                  <a:gd name="T42" fmla="*/ 205 w 321"/>
                  <a:gd name="T43" fmla="*/ 5 h 321"/>
                  <a:gd name="T44" fmla="*/ 191 w 321"/>
                  <a:gd name="T45" fmla="*/ 2 h 321"/>
                  <a:gd name="T46" fmla="*/ 175 w 321"/>
                  <a:gd name="T47" fmla="*/ 0 h 321"/>
                  <a:gd name="T48" fmla="*/ 160 w 321"/>
                  <a:gd name="T49" fmla="*/ 0 h 321"/>
                  <a:gd name="T50" fmla="*/ 127 w 321"/>
                  <a:gd name="T51" fmla="*/ 2 h 321"/>
                  <a:gd name="T52" fmla="*/ 97 w 321"/>
                  <a:gd name="T53" fmla="*/ 11 h 321"/>
                  <a:gd name="T54" fmla="*/ 69 w 321"/>
                  <a:gd name="T55" fmla="*/ 25 h 321"/>
                  <a:gd name="T56" fmla="*/ 46 w 321"/>
                  <a:gd name="T57" fmla="*/ 46 h 321"/>
                  <a:gd name="T58" fmla="*/ 25 w 321"/>
                  <a:gd name="T59" fmla="*/ 69 h 321"/>
                  <a:gd name="T60" fmla="*/ 11 w 321"/>
                  <a:gd name="T61" fmla="*/ 97 h 321"/>
                  <a:gd name="T62" fmla="*/ 2 w 321"/>
                  <a:gd name="T63" fmla="*/ 127 h 321"/>
                  <a:gd name="T64" fmla="*/ 0 w 321"/>
                  <a:gd name="T65" fmla="*/ 160 h 321"/>
                  <a:gd name="T66" fmla="*/ 0 w 321"/>
                  <a:gd name="T67" fmla="*/ 175 h 321"/>
                  <a:gd name="T68" fmla="*/ 2 w 321"/>
                  <a:gd name="T69" fmla="*/ 191 h 321"/>
                  <a:gd name="T70" fmla="*/ 4 w 321"/>
                  <a:gd name="T71" fmla="*/ 205 h 321"/>
                  <a:gd name="T72" fmla="*/ 11 w 321"/>
                  <a:gd name="T73" fmla="*/ 221 h 321"/>
                  <a:gd name="T74" fmla="*/ 17 w 321"/>
                  <a:gd name="T75" fmla="*/ 235 h 321"/>
                  <a:gd name="T76" fmla="*/ 25 w 321"/>
                  <a:gd name="T77" fmla="*/ 248 h 321"/>
                  <a:gd name="T78" fmla="*/ 34 w 321"/>
                  <a:gd name="T79" fmla="*/ 260 h 321"/>
                  <a:gd name="T80" fmla="*/ 46 w 321"/>
                  <a:gd name="T81" fmla="*/ 273 h 321"/>
                  <a:gd name="T82" fmla="*/ 69 w 321"/>
                  <a:gd name="T83" fmla="*/ 293 h 321"/>
                  <a:gd name="T84" fmla="*/ 82 w 321"/>
                  <a:gd name="T85" fmla="*/ 301 h 321"/>
                  <a:gd name="T86" fmla="*/ 97 w 321"/>
                  <a:gd name="T87" fmla="*/ 309 h 321"/>
                  <a:gd name="T88" fmla="*/ 112 w 321"/>
                  <a:gd name="T89" fmla="*/ 314 h 321"/>
                  <a:gd name="T90" fmla="*/ 127 w 321"/>
                  <a:gd name="T91" fmla="*/ 317 h 321"/>
                  <a:gd name="T92" fmla="*/ 143 w 321"/>
                  <a:gd name="T93" fmla="*/ 320 h 321"/>
                  <a:gd name="T94" fmla="*/ 160 w 321"/>
                  <a:gd name="T95" fmla="*/ 321 h 321"/>
                  <a:gd name="T96" fmla="*/ 175 w 321"/>
                  <a:gd name="T97" fmla="*/ 320 h 321"/>
                  <a:gd name="T98" fmla="*/ 191 w 321"/>
                  <a:gd name="T99" fmla="*/ 317 h 321"/>
                  <a:gd name="T100" fmla="*/ 205 w 321"/>
                  <a:gd name="T101" fmla="*/ 314 h 321"/>
                  <a:gd name="T102" fmla="*/ 221 w 321"/>
                  <a:gd name="T103" fmla="*/ 309 h 321"/>
                  <a:gd name="T104" fmla="*/ 234 w 321"/>
                  <a:gd name="T105" fmla="*/ 301 h 321"/>
                  <a:gd name="T106" fmla="*/ 240 w 321"/>
                  <a:gd name="T107" fmla="*/ 297 h 321"/>
                  <a:gd name="T108" fmla="*/ 248 w 321"/>
                  <a:gd name="T109" fmla="*/ 293 h 321"/>
                  <a:gd name="T110" fmla="*/ 260 w 321"/>
                  <a:gd name="T111" fmla="*/ 283 h 321"/>
                  <a:gd name="T112" fmla="*/ 273 w 321"/>
                  <a:gd name="T113" fmla="*/ 27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1" h="321">
                    <a:moveTo>
                      <a:pt x="273" y="273"/>
                    </a:moveTo>
                    <a:lnTo>
                      <a:pt x="283" y="260"/>
                    </a:lnTo>
                    <a:lnTo>
                      <a:pt x="293" y="248"/>
                    </a:lnTo>
                    <a:lnTo>
                      <a:pt x="296" y="241"/>
                    </a:lnTo>
                    <a:lnTo>
                      <a:pt x="301" y="235"/>
                    </a:lnTo>
                    <a:lnTo>
                      <a:pt x="309" y="221"/>
                    </a:lnTo>
                    <a:lnTo>
                      <a:pt x="313" y="205"/>
                    </a:lnTo>
                    <a:lnTo>
                      <a:pt x="317" y="191"/>
                    </a:lnTo>
                    <a:lnTo>
                      <a:pt x="320" y="175"/>
                    </a:lnTo>
                    <a:lnTo>
                      <a:pt x="321" y="160"/>
                    </a:lnTo>
                    <a:lnTo>
                      <a:pt x="320" y="143"/>
                    </a:lnTo>
                    <a:lnTo>
                      <a:pt x="317" y="127"/>
                    </a:lnTo>
                    <a:lnTo>
                      <a:pt x="313" y="112"/>
                    </a:lnTo>
                    <a:lnTo>
                      <a:pt x="309" y="97"/>
                    </a:lnTo>
                    <a:lnTo>
                      <a:pt x="301" y="82"/>
                    </a:lnTo>
                    <a:lnTo>
                      <a:pt x="293" y="69"/>
                    </a:lnTo>
                    <a:lnTo>
                      <a:pt x="273" y="46"/>
                    </a:lnTo>
                    <a:lnTo>
                      <a:pt x="260" y="34"/>
                    </a:lnTo>
                    <a:lnTo>
                      <a:pt x="248" y="25"/>
                    </a:lnTo>
                    <a:lnTo>
                      <a:pt x="234" y="17"/>
                    </a:lnTo>
                    <a:lnTo>
                      <a:pt x="221" y="11"/>
                    </a:lnTo>
                    <a:lnTo>
                      <a:pt x="205" y="5"/>
                    </a:lnTo>
                    <a:lnTo>
                      <a:pt x="191" y="2"/>
                    </a:lnTo>
                    <a:lnTo>
                      <a:pt x="175" y="0"/>
                    </a:lnTo>
                    <a:lnTo>
                      <a:pt x="160" y="0"/>
                    </a:lnTo>
                    <a:lnTo>
                      <a:pt x="127" y="2"/>
                    </a:lnTo>
                    <a:lnTo>
                      <a:pt x="97" y="11"/>
                    </a:lnTo>
                    <a:lnTo>
                      <a:pt x="69" y="25"/>
                    </a:lnTo>
                    <a:lnTo>
                      <a:pt x="46" y="46"/>
                    </a:lnTo>
                    <a:lnTo>
                      <a:pt x="25" y="69"/>
                    </a:lnTo>
                    <a:lnTo>
                      <a:pt x="11" y="97"/>
                    </a:lnTo>
                    <a:lnTo>
                      <a:pt x="2" y="127"/>
                    </a:lnTo>
                    <a:lnTo>
                      <a:pt x="0" y="160"/>
                    </a:lnTo>
                    <a:lnTo>
                      <a:pt x="0" y="175"/>
                    </a:lnTo>
                    <a:lnTo>
                      <a:pt x="2" y="191"/>
                    </a:lnTo>
                    <a:lnTo>
                      <a:pt x="4" y="205"/>
                    </a:lnTo>
                    <a:lnTo>
                      <a:pt x="11" y="221"/>
                    </a:lnTo>
                    <a:lnTo>
                      <a:pt x="17" y="235"/>
                    </a:lnTo>
                    <a:lnTo>
                      <a:pt x="25" y="248"/>
                    </a:lnTo>
                    <a:lnTo>
                      <a:pt x="34" y="260"/>
                    </a:lnTo>
                    <a:lnTo>
                      <a:pt x="46" y="273"/>
                    </a:lnTo>
                    <a:lnTo>
                      <a:pt x="69" y="293"/>
                    </a:lnTo>
                    <a:lnTo>
                      <a:pt x="82" y="301"/>
                    </a:lnTo>
                    <a:lnTo>
                      <a:pt x="97" y="309"/>
                    </a:lnTo>
                    <a:lnTo>
                      <a:pt x="112" y="314"/>
                    </a:lnTo>
                    <a:lnTo>
                      <a:pt x="127" y="317"/>
                    </a:lnTo>
                    <a:lnTo>
                      <a:pt x="143" y="320"/>
                    </a:lnTo>
                    <a:lnTo>
                      <a:pt x="160" y="321"/>
                    </a:lnTo>
                    <a:lnTo>
                      <a:pt x="175" y="320"/>
                    </a:lnTo>
                    <a:lnTo>
                      <a:pt x="191" y="317"/>
                    </a:lnTo>
                    <a:lnTo>
                      <a:pt x="205" y="314"/>
                    </a:lnTo>
                    <a:lnTo>
                      <a:pt x="221" y="309"/>
                    </a:lnTo>
                    <a:lnTo>
                      <a:pt x="234" y="301"/>
                    </a:lnTo>
                    <a:lnTo>
                      <a:pt x="240" y="297"/>
                    </a:lnTo>
                    <a:lnTo>
                      <a:pt x="248" y="293"/>
                    </a:lnTo>
                    <a:lnTo>
                      <a:pt x="260" y="283"/>
                    </a:lnTo>
                    <a:lnTo>
                      <a:pt x="273" y="273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3" name="Freeform 140">
                <a:extLst>
                  <a:ext uri="{FF2B5EF4-FFF2-40B4-BE49-F238E27FC236}">
                    <a16:creationId xmlns:a16="http://schemas.microsoft.com/office/drawing/2014/main" id="{05782E6A-C8F2-22CC-A173-2F08E799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250" y="4059238"/>
                <a:ext cx="201613" cy="201613"/>
              </a:xfrm>
              <a:custGeom>
                <a:avLst/>
                <a:gdLst>
                  <a:gd name="T0" fmla="*/ 285 w 635"/>
                  <a:gd name="T1" fmla="*/ 1 h 635"/>
                  <a:gd name="T2" fmla="*/ 223 w 635"/>
                  <a:gd name="T3" fmla="*/ 12 h 635"/>
                  <a:gd name="T4" fmla="*/ 167 w 635"/>
                  <a:gd name="T5" fmla="*/ 35 h 635"/>
                  <a:gd name="T6" fmla="*/ 116 w 635"/>
                  <a:gd name="T7" fmla="*/ 70 h 635"/>
                  <a:gd name="T8" fmla="*/ 70 w 635"/>
                  <a:gd name="T9" fmla="*/ 116 h 635"/>
                  <a:gd name="T10" fmla="*/ 35 w 635"/>
                  <a:gd name="T11" fmla="*/ 167 h 635"/>
                  <a:gd name="T12" fmla="*/ 12 w 635"/>
                  <a:gd name="T13" fmla="*/ 223 h 635"/>
                  <a:gd name="T14" fmla="*/ 1 w 635"/>
                  <a:gd name="T15" fmla="*/ 285 h 635"/>
                  <a:gd name="T16" fmla="*/ 1 w 635"/>
                  <a:gd name="T17" fmla="*/ 349 h 635"/>
                  <a:gd name="T18" fmla="*/ 12 w 635"/>
                  <a:gd name="T19" fmla="*/ 410 h 635"/>
                  <a:gd name="T20" fmla="*/ 35 w 635"/>
                  <a:gd name="T21" fmla="*/ 466 h 635"/>
                  <a:gd name="T22" fmla="*/ 70 w 635"/>
                  <a:gd name="T23" fmla="*/ 517 h 635"/>
                  <a:gd name="T24" fmla="*/ 116 w 635"/>
                  <a:gd name="T25" fmla="*/ 562 h 635"/>
                  <a:gd name="T26" fmla="*/ 167 w 635"/>
                  <a:gd name="T27" fmla="*/ 598 h 635"/>
                  <a:gd name="T28" fmla="*/ 223 w 635"/>
                  <a:gd name="T29" fmla="*/ 621 h 635"/>
                  <a:gd name="T30" fmla="*/ 285 w 635"/>
                  <a:gd name="T31" fmla="*/ 633 h 635"/>
                  <a:gd name="T32" fmla="*/ 349 w 635"/>
                  <a:gd name="T33" fmla="*/ 633 h 635"/>
                  <a:gd name="T34" fmla="*/ 410 w 635"/>
                  <a:gd name="T35" fmla="*/ 621 h 635"/>
                  <a:gd name="T36" fmla="*/ 466 w 635"/>
                  <a:gd name="T37" fmla="*/ 598 h 635"/>
                  <a:gd name="T38" fmla="*/ 517 w 635"/>
                  <a:gd name="T39" fmla="*/ 562 h 635"/>
                  <a:gd name="T40" fmla="*/ 562 w 635"/>
                  <a:gd name="T41" fmla="*/ 517 h 635"/>
                  <a:gd name="T42" fmla="*/ 598 w 635"/>
                  <a:gd name="T43" fmla="*/ 466 h 635"/>
                  <a:gd name="T44" fmla="*/ 621 w 635"/>
                  <a:gd name="T45" fmla="*/ 410 h 635"/>
                  <a:gd name="T46" fmla="*/ 633 w 635"/>
                  <a:gd name="T47" fmla="*/ 349 h 635"/>
                  <a:gd name="T48" fmla="*/ 633 w 635"/>
                  <a:gd name="T49" fmla="*/ 285 h 635"/>
                  <a:gd name="T50" fmla="*/ 621 w 635"/>
                  <a:gd name="T51" fmla="*/ 223 h 635"/>
                  <a:gd name="T52" fmla="*/ 598 w 635"/>
                  <a:gd name="T53" fmla="*/ 167 h 635"/>
                  <a:gd name="T54" fmla="*/ 562 w 635"/>
                  <a:gd name="T55" fmla="*/ 116 h 635"/>
                  <a:gd name="T56" fmla="*/ 517 w 635"/>
                  <a:gd name="T57" fmla="*/ 70 h 635"/>
                  <a:gd name="T58" fmla="*/ 466 w 635"/>
                  <a:gd name="T59" fmla="*/ 35 h 635"/>
                  <a:gd name="T60" fmla="*/ 410 w 635"/>
                  <a:gd name="T61" fmla="*/ 12 h 635"/>
                  <a:gd name="T62" fmla="*/ 349 w 635"/>
                  <a:gd name="T63" fmla="*/ 1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5" h="635">
                    <a:moveTo>
                      <a:pt x="318" y="0"/>
                    </a:moveTo>
                    <a:lnTo>
                      <a:pt x="285" y="1"/>
                    </a:lnTo>
                    <a:lnTo>
                      <a:pt x="253" y="5"/>
                    </a:lnTo>
                    <a:lnTo>
                      <a:pt x="223" y="12"/>
                    </a:lnTo>
                    <a:lnTo>
                      <a:pt x="195" y="23"/>
                    </a:lnTo>
                    <a:lnTo>
                      <a:pt x="167" y="35"/>
                    </a:lnTo>
                    <a:lnTo>
                      <a:pt x="141" y="51"/>
                    </a:lnTo>
                    <a:lnTo>
                      <a:pt x="116" y="70"/>
                    </a:lnTo>
                    <a:lnTo>
                      <a:pt x="93" y="93"/>
                    </a:lnTo>
                    <a:lnTo>
                      <a:pt x="70" y="116"/>
                    </a:lnTo>
                    <a:lnTo>
                      <a:pt x="51" y="141"/>
                    </a:lnTo>
                    <a:lnTo>
                      <a:pt x="35" y="167"/>
                    </a:lnTo>
                    <a:lnTo>
                      <a:pt x="23" y="195"/>
                    </a:lnTo>
                    <a:lnTo>
                      <a:pt x="12" y="223"/>
                    </a:lnTo>
                    <a:lnTo>
                      <a:pt x="5" y="253"/>
                    </a:lnTo>
                    <a:lnTo>
                      <a:pt x="1" y="285"/>
                    </a:lnTo>
                    <a:lnTo>
                      <a:pt x="0" y="318"/>
                    </a:lnTo>
                    <a:lnTo>
                      <a:pt x="1" y="349"/>
                    </a:lnTo>
                    <a:lnTo>
                      <a:pt x="5" y="381"/>
                    </a:lnTo>
                    <a:lnTo>
                      <a:pt x="12" y="410"/>
                    </a:lnTo>
                    <a:lnTo>
                      <a:pt x="23" y="439"/>
                    </a:lnTo>
                    <a:lnTo>
                      <a:pt x="35" y="466"/>
                    </a:lnTo>
                    <a:lnTo>
                      <a:pt x="51" y="493"/>
                    </a:lnTo>
                    <a:lnTo>
                      <a:pt x="70" y="517"/>
                    </a:lnTo>
                    <a:lnTo>
                      <a:pt x="93" y="542"/>
                    </a:lnTo>
                    <a:lnTo>
                      <a:pt x="116" y="562"/>
                    </a:lnTo>
                    <a:lnTo>
                      <a:pt x="141" y="582"/>
                    </a:lnTo>
                    <a:lnTo>
                      <a:pt x="167" y="598"/>
                    </a:lnTo>
                    <a:lnTo>
                      <a:pt x="195" y="611"/>
                    </a:lnTo>
                    <a:lnTo>
                      <a:pt x="223" y="621"/>
                    </a:lnTo>
                    <a:lnTo>
                      <a:pt x="253" y="629"/>
                    </a:lnTo>
                    <a:lnTo>
                      <a:pt x="285" y="633"/>
                    </a:lnTo>
                    <a:lnTo>
                      <a:pt x="318" y="635"/>
                    </a:lnTo>
                    <a:lnTo>
                      <a:pt x="349" y="633"/>
                    </a:lnTo>
                    <a:lnTo>
                      <a:pt x="381" y="629"/>
                    </a:lnTo>
                    <a:lnTo>
                      <a:pt x="410" y="621"/>
                    </a:lnTo>
                    <a:lnTo>
                      <a:pt x="439" y="611"/>
                    </a:lnTo>
                    <a:lnTo>
                      <a:pt x="466" y="598"/>
                    </a:lnTo>
                    <a:lnTo>
                      <a:pt x="493" y="582"/>
                    </a:lnTo>
                    <a:lnTo>
                      <a:pt x="517" y="562"/>
                    </a:lnTo>
                    <a:lnTo>
                      <a:pt x="542" y="542"/>
                    </a:lnTo>
                    <a:lnTo>
                      <a:pt x="562" y="517"/>
                    </a:lnTo>
                    <a:lnTo>
                      <a:pt x="582" y="493"/>
                    </a:lnTo>
                    <a:lnTo>
                      <a:pt x="598" y="466"/>
                    </a:lnTo>
                    <a:lnTo>
                      <a:pt x="611" y="439"/>
                    </a:lnTo>
                    <a:lnTo>
                      <a:pt x="621" y="410"/>
                    </a:lnTo>
                    <a:lnTo>
                      <a:pt x="629" y="381"/>
                    </a:lnTo>
                    <a:lnTo>
                      <a:pt x="633" y="349"/>
                    </a:lnTo>
                    <a:lnTo>
                      <a:pt x="635" y="318"/>
                    </a:lnTo>
                    <a:lnTo>
                      <a:pt x="633" y="285"/>
                    </a:lnTo>
                    <a:lnTo>
                      <a:pt x="629" y="253"/>
                    </a:lnTo>
                    <a:lnTo>
                      <a:pt x="621" y="223"/>
                    </a:lnTo>
                    <a:lnTo>
                      <a:pt x="611" y="195"/>
                    </a:lnTo>
                    <a:lnTo>
                      <a:pt x="598" y="167"/>
                    </a:lnTo>
                    <a:lnTo>
                      <a:pt x="582" y="141"/>
                    </a:lnTo>
                    <a:lnTo>
                      <a:pt x="562" y="116"/>
                    </a:lnTo>
                    <a:lnTo>
                      <a:pt x="542" y="93"/>
                    </a:lnTo>
                    <a:lnTo>
                      <a:pt x="517" y="70"/>
                    </a:lnTo>
                    <a:lnTo>
                      <a:pt x="493" y="51"/>
                    </a:lnTo>
                    <a:lnTo>
                      <a:pt x="466" y="35"/>
                    </a:lnTo>
                    <a:lnTo>
                      <a:pt x="439" y="23"/>
                    </a:lnTo>
                    <a:lnTo>
                      <a:pt x="410" y="12"/>
                    </a:lnTo>
                    <a:lnTo>
                      <a:pt x="381" y="5"/>
                    </a:lnTo>
                    <a:lnTo>
                      <a:pt x="349" y="1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4" name="Freeform 141">
                <a:extLst>
                  <a:ext uri="{FF2B5EF4-FFF2-40B4-BE49-F238E27FC236}">
                    <a16:creationId xmlns:a16="http://schemas.microsoft.com/office/drawing/2014/main" id="{4E2DEE23-C9C7-1222-5503-7E6A241B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5688" y="4140201"/>
                <a:ext cx="223838" cy="223838"/>
              </a:xfrm>
              <a:custGeom>
                <a:avLst/>
                <a:gdLst>
                  <a:gd name="T0" fmla="*/ 316 w 705"/>
                  <a:gd name="T1" fmla="*/ 1 h 706"/>
                  <a:gd name="T2" fmla="*/ 248 w 705"/>
                  <a:gd name="T3" fmla="*/ 13 h 706"/>
                  <a:gd name="T4" fmla="*/ 185 w 705"/>
                  <a:gd name="T5" fmla="*/ 39 h 706"/>
                  <a:gd name="T6" fmla="*/ 129 w 705"/>
                  <a:gd name="T7" fmla="*/ 78 h 706"/>
                  <a:gd name="T8" fmla="*/ 78 w 705"/>
                  <a:gd name="T9" fmla="*/ 129 h 706"/>
                  <a:gd name="T10" fmla="*/ 39 w 705"/>
                  <a:gd name="T11" fmla="*/ 185 h 706"/>
                  <a:gd name="T12" fmla="*/ 13 w 705"/>
                  <a:gd name="T13" fmla="*/ 248 h 706"/>
                  <a:gd name="T14" fmla="*/ 1 w 705"/>
                  <a:gd name="T15" fmla="*/ 316 h 706"/>
                  <a:gd name="T16" fmla="*/ 1 w 705"/>
                  <a:gd name="T17" fmla="*/ 388 h 706"/>
                  <a:gd name="T18" fmla="*/ 8 w 705"/>
                  <a:gd name="T19" fmla="*/ 438 h 706"/>
                  <a:gd name="T20" fmla="*/ 18 w 705"/>
                  <a:gd name="T21" fmla="*/ 471 h 706"/>
                  <a:gd name="T22" fmla="*/ 39 w 705"/>
                  <a:gd name="T23" fmla="*/ 517 h 706"/>
                  <a:gd name="T24" fmla="*/ 78 w 705"/>
                  <a:gd name="T25" fmla="*/ 574 h 706"/>
                  <a:gd name="T26" fmla="*/ 129 w 705"/>
                  <a:gd name="T27" fmla="*/ 625 h 706"/>
                  <a:gd name="T28" fmla="*/ 185 w 705"/>
                  <a:gd name="T29" fmla="*/ 663 h 706"/>
                  <a:gd name="T30" fmla="*/ 248 w 705"/>
                  <a:gd name="T31" fmla="*/ 690 h 706"/>
                  <a:gd name="T32" fmla="*/ 316 w 705"/>
                  <a:gd name="T33" fmla="*/ 703 h 706"/>
                  <a:gd name="T34" fmla="*/ 370 w 705"/>
                  <a:gd name="T35" fmla="*/ 705 h 706"/>
                  <a:gd name="T36" fmla="*/ 373 w 705"/>
                  <a:gd name="T37" fmla="*/ 703 h 706"/>
                  <a:gd name="T38" fmla="*/ 388 w 705"/>
                  <a:gd name="T39" fmla="*/ 703 h 706"/>
                  <a:gd name="T40" fmla="*/ 438 w 705"/>
                  <a:gd name="T41" fmla="*/ 694 h 706"/>
                  <a:gd name="T42" fmla="*/ 462 w 705"/>
                  <a:gd name="T43" fmla="*/ 686 h 706"/>
                  <a:gd name="T44" fmla="*/ 488 w 705"/>
                  <a:gd name="T45" fmla="*/ 679 h 706"/>
                  <a:gd name="T46" fmla="*/ 546 w 705"/>
                  <a:gd name="T47" fmla="*/ 646 h 706"/>
                  <a:gd name="T48" fmla="*/ 552 w 705"/>
                  <a:gd name="T49" fmla="*/ 640 h 706"/>
                  <a:gd name="T50" fmla="*/ 574 w 705"/>
                  <a:gd name="T51" fmla="*/ 625 h 706"/>
                  <a:gd name="T52" fmla="*/ 602 w 705"/>
                  <a:gd name="T53" fmla="*/ 602 h 706"/>
                  <a:gd name="T54" fmla="*/ 625 w 705"/>
                  <a:gd name="T55" fmla="*/ 574 h 706"/>
                  <a:gd name="T56" fmla="*/ 640 w 705"/>
                  <a:gd name="T57" fmla="*/ 552 h 706"/>
                  <a:gd name="T58" fmla="*/ 646 w 705"/>
                  <a:gd name="T59" fmla="*/ 546 h 706"/>
                  <a:gd name="T60" fmla="*/ 679 w 705"/>
                  <a:gd name="T61" fmla="*/ 488 h 706"/>
                  <a:gd name="T62" fmla="*/ 686 w 705"/>
                  <a:gd name="T63" fmla="*/ 462 h 706"/>
                  <a:gd name="T64" fmla="*/ 693 w 705"/>
                  <a:gd name="T65" fmla="*/ 438 h 706"/>
                  <a:gd name="T66" fmla="*/ 703 w 705"/>
                  <a:gd name="T67" fmla="*/ 388 h 706"/>
                  <a:gd name="T68" fmla="*/ 703 w 705"/>
                  <a:gd name="T69" fmla="*/ 374 h 706"/>
                  <a:gd name="T70" fmla="*/ 704 w 705"/>
                  <a:gd name="T71" fmla="*/ 370 h 706"/>
                  <a:gd name="T72" fmla="*/ 703 w 705"/>
                  <a:gd name="T73" fmla="*/ 316 h 706"/>
                  <a:gd name="T74" fmla="*/ 689 w 705"/>
                  <a:gd name="T75" fmla="*/ 248 h 706"/>
                  <a:gd name="T76" fmla="*/ 663 w 705"/>
                  <a:gd name="T77" fmla="*/ 185 h 706"/>
                  <a:gd name="T78" fmla="*/ 625 w 705"/>
                  <a:gd name="T79" fmla="*/ 129 h 706"/>
                  <a:gd name="T80" fmla="*/ 574 w 705"/>
                  <a:gd name="T81" fmla="*/ 78 h 706"/>
                  <a:gd name="T82" fmla="*/ 517 w 705"/>
                  <a:gd name="T83" fmla="*/ 39 h 706"/>
                  <a:gd name="T84" fmla="*/ 471 w 705"/>
                  <a:gd name="T85" fmla="*/ 18 h 706"/>
                  <a:gd name="T86" fmla="*/ 438 w 705"/>
                  <a:gd name="T87" fmla="*/ 8 h 706"/>
                  <a:gd name="T88" fmla="*/ 388 w 705"/>
                  <a:gd name="T89" fmla="*/ 1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5" h="706">
                    <a:moveTo>
                      <a:pt x="352" y="0"/>
                    </a:moveTo>
                    <a:lnTo>
                      <a:pt x="316" y="1"/>
                    </a:lnTo>
                    <a:lnTo>
                      <a:pt x="282" y="6"/>
                    </a:lnTo>
                    <a:lnTo>
                      <a:pt x="248" y="13"/>
                    </a:lnTo>
                    <a:lnTo>
                      <a:pt x="216" y="25"/>
                    </a:lnTo>
                    <a:lnTo>
                      <a:pt x="185" y="39"/>
                    </a:lnTo>
                    <a:lnTo>
                      <a:pt x="157" y="57"/>
                    </a:lnTo>
                    <a:lnTo>
                      <a:pt x="129" y="78"/>
                    </a:lnTo>
                    <a:lnTo>
                      <a:pt x="103" y="103"/>
                    </a:lnTo>
                    <a:lnTo>
                      <a:pt x="78" y="129"/>
                    </a:lnTo>
                    <a:lnTo>
                      <a:pt x="57" y="157"/>
                    </a:lnTo>
                    <a:lnTo>
                      <a:pt x="39" y="185"/>
                    </a:lnTo>
                    <a:lnTo>
                      <a:pt x="25" y="217"/>
                    </a:lnTo>
                    <a:lnTo>
                      <a:pt x="13" y="248"/>
                    </a:lnTo>
                    <a:lnTo>
                      <a:pt x="6" y="282"/>
                    </a:lnTo>
                    <a:lnTo>
                      <a:pt x="1" y="316"/>
                    </a:lnTo>
                    <a:lnTo>
                      <a:pt x="0" y="353"/>
                    </a:lnTo>
                    <a:lnTo>
                      <a:pt x="1" y="388"/>
                    </a:lnTo>
                    <a:lnTo>
                      <a:pt x="6" y="422"/>
                    </a:lnTo>
                    <a:lnTo>
                      <a:pt x="8" y="438"/>
                    </a:lnTo>
                    <a:lnTo>
                      <a:pt x="13" y="455"/>
                    </a:lnTo>
                    <a:lnTo>
                      <a:pt x="18" y="471"/>
                    </a:lnTo>
                    <a:lnTo>
                      <a:pt x="25" y="488"/>
                    </a:lnTo>
                    <a:lnTo>
                      <a:pt x="39" y="517"/>
                    </a:lnTo>
                    <a:lnTo>
                      <a:pt x="57" y="546"/>
                    </a:lnTo>
                    <a:lnTo>
                      <a:pt x="78" y="574"/>
                    </a:lnTo>
                    <a:lnTo>
                      <a:pt x="103" y="602"/>
                    </a:lnTo>
                    <a:lnTo>
                      <a:pt x="129" y="625"/>
                    </a:lnTo>
                    <a:lnTo>
                      <a:pt x="157" y="646"/>
                    </a:lnTo>
                    <a:lnTo>
                      <a:pt x="185" y="663"/>
                    </a:lnTo>
                    <a:lnTo>
                      <a:pt x="216" y="679"/>
                    </a:lnTo>
                    <a:lnTo>
                      <a:pt x="248" y="690"/>
                    </a:lnTo>
                    <a:lnTo>
                      <a:pt x="282" y="698"/>
                    </a:lnTo>
                    <a:lnTo>
                      <a:pt x="316" y="703"/>
                    </a:lnTo>
                    <a:lnTo>
                      <a:pt x="352" y="706"/>
                    </a:lnTo>
                    <a:lnTo>
                      <a:pt x="370" y="705"/>
                    </a:lnTo>
                    <a:lnTo>
                      <a:pt x="371" y="703"/>
                    </a:lnTo>
                    <a:lnTo>
                      <a:pt x="373" y="703"/>
                    </a:lnTo>
                    <a:lnTo>
                      <a:pt x="378" y="703"/>
                    </a:lnTo>
                    <a:lnTo>
                      <a:pt x="388" y="703"/>
                    </a:lnTo>
                    <a:lnTo>
                      <a:pt x="422" y="698"/>
                    </a:lnTo>
                    <a:lnTo>
                      <a:pt x="438" y="694"/>
                    </a:lnTo>
                    <a:lnTo>
                      <a:pt x="455" y="690"/>
                    </a:lnTo>
                    <a:lnTo>
                      <a:pt x="462" y="686"/>
                    </a:lnTo>
                    <a:lnTo>
                      <a:pt x="471" y="684"/>
                    </a:lnTo>
                    <a:lnTo>
                      <a:pt x="488" y="679"/>
                    </a:lnTo>
                    <a:lnTo>
                      <a:pt x="517" y="663"/>
                    </a:lnTo>
                    <a:lnTo>
                      <a:pt x="546" y="646"/>
                    </a:lnTo>
                    <a:lnTo>
                      <a:pt x="548" y="642"/>
                    </a:lnTo>
                    <a:lnTo>
                      <a:pt x="552" y="640"/>
                    </a:lnTo>
                    <a:lnTo>
                      <a:pt x="559" y="635"/>
                    </a:lnTo>
                    <a:lnTo>
                      <a:pt x="574" y="625"/>
                    </a:lnTo>
                    <a:lnTo>
                      <a:pt x="587" y="613"/>
                    </a:lnTo>
                    <a:lnTo>
                      <a:pt x="602" y="602"/>
                    </a:lnTo>
                    <a:lnTo>
                      <a:pt x="613" y="588"/>
                    </a:lnTo>
                    <a:lnTo>
                      <a:pt x="625" y="574"/>
                    </a:lnTo>
                    <a:lnTo>
                      <a:pt x="635" y="560"/>
                    </a:lnTo>
                    <a:lnTo>
                      <a:pt x="640" y="552"/>
                    </a:lnTo>
                    <a:lnTo>
                      <a:pt x="642" y="549"/>
                    </a:lnTo>
                    <a:lnTo>
                      <a:pt x="646" y="546"/>
                    </a:lnTo>
                    <a:lnTo>
                      <a:pt x="663" y="517"/>
                    </a:lnTo>
                    <a:lnTo>
                      <a:pt x="679" y="488"/>
                    </a:lnTo>
                    <a:lnTo>
                      <a:pt x="683" y="471"/>
                    </a:lnTo>
                    <a:lnTo>
                      <a:pt x="686" y="462"/>
                    </a:lnTo>
                    <a:lnTo>
                      <a:pt x="689" y="455"/>
                    </a:lnTo>
                    <a:lnTo>
                      <a:pt x="693" y="438"/>
                    </a:lnTo>
                    <a:lnTo>
                      <a:pt x="698" y="422"/>
                    </a:lnTo>
                    <a:lnTo>
                      <a:pt x="703" y="388"/>
                    </a:lnTo>
                    <a:lnTo>
                      <a:pt x="703" y="378"/>
                    </a:lnTo>
                    <a:lnTo>
                      <a:pt x="703" y="374"/>
                    </a:lnTo>
                    <a:lnTo>
                      <a:pt x="703" y="371"/>
                    </a:lnTo>
                    <a:lnTo>
                      <a:pt x="704" y="370"/>
                    </a:lnTo>
                    <a:lnTo>
                      <a:pt x="705" y="353"/>
                    </a:lnTo>
                    <a:lnTo>
                      <a:pt x="703" y="316"/>
                    </a:lnTo>
                    <a:lnTo>
                      <a:pt x="698" y="282"/>
                    </a:lnTo>
                    <a:lnTo>
                      <a:pt x="689" y="248"/>
                    </a:lnTo>
                    <a:lnTo>
                      <a:pt x="679" y="217"/>
                    </a:lnTo>
                    <a:lnTo>
                      <a:pt x="663" y="185"/>
                    </a:lnTo>
                    <a:lnTo>
                      <a:pt x="646" y="157"/>
                    </a:lnTo>
                    <a:lnTo>
                      <a:pt x="625" y="129"/>
                    </a:lnTo>
                    <a:lnTo>
                      <a:pt x="602" y="103"/>
                    </a:lnTo>
                    <a:lnTo>
                      <a:pt x="574" y="78"/>
                    </a:lnTo>
                    <a:lnTo>
                      <a:pt x="546" y="57"/>
                    </a:lnTo>
                    <a:lnTo>
                      <a:pt x="517" y="39"/>
                    </a:lnTo>
                    <a:lnTo>
                      <a:pt x="488" y="25"/>
                    </a:lnTo>
                    <a:lnTo>
                      <a:pt x="471" y="18"/>
                    </a:lnTo>
                    <a:lnTo>
                      <a:pt x="455" y="13"/>
                    </a:lnTo>
                    <a:lnTo>
                      <a:pt x="438" y="8"/>
                    </a:lnTo>
                    <a:lnTo>
                      <a:pt x="422" y="6"/>
                    </a:lnTo>
                    <a:lnTo>
                      <a:pt x="388" y="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5" name="Freeform 142">
                <a:extLst>
                  <a:ext uri="{FF2B5EF4-FFF2-40B4-BE49-F238E27FC236}">
                    <a16:creationId xmlns:a16="http://schemas.microsoft.com/office/drawing/2014/main" id="{CDAE3923-224E-9EDC-6995-24DF083E8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2238" y="4419601"/>
                <a:ext cx="155575" cy="155575"/>
              </a:xfrm>
              <a:custGeom>
                <a:avLst/>
                <a:gdLst>
                  <a:gd name="T0" fmla="*/ 420 w 492"/>
                  <a:gd name="T1" fmla="*/ 420 h 491"/>
                  <a:gd name="T2" fmla="*/ 436 w 492"/>
                  <a:gd name="T3" fmla="*/ 400 h 491"/>
                  <a:gd name="T4" fmla="*/ 450 w 492"/>
                  <a:gd name="T5" fmla="*/ 381 h 491"/>
                  <a:gd name="T6" fmla="*/ 462 w 492"/>
                  <a:gd name="T7" fmla="*/ 360 h 491"/>
                  <a:gd name="T8" fmla="*/ 467 w 492"/>
                  <a:gd name="T9" fmla="*/ 349 h 491"/>
                  <a:gd name="T10" fmla="*/ 473 w 492"/>
                  <a:gd name="T11" fmla="*/ 339 h 491"/>
                  <a:gd name="T12" fmla="*/ 481 w 492"/>
                  <a:gd name="T13" fmla="*/ 316 h 491"/>
                  <a:gd name="T14" fmla="*/ 487 w 492"/>
                  <a:gd name="T15" fmla="*/ 294 h 491"/>
                  <a:gd name="T16" fmla="*/ 490 w 492"/>
                  <a:gd name="T17" fmla="*/ 270 h 491"/>
                  <a:gd name="T18" fmla="*/ 492 w 492"/>
                  <a:gd name="T19" fmla="*/ 246 h 491"/>
                  <a:gd name="T20" fmla="*/ 490 w 492"/>
                  <a:gd name="T21" fmla="*/ 220 h 491"/>
                  <a:gd name="T22" fmla="*/ 487 w 492"/>
                  <a:gd name="T23" fmla="*/ 196 h 491"/>
                  <a:gd name="T24" fmla="*/ 481 w 492"/>
                  <a:gd name="T25" fmla="*/ 173 h 491"/>
                  <a:gd name="T26" fmla="*/ 473 w 492"/>
                  <a:gd name="T27" fmla="*/ 151 h 491"/>
                  <a:gd name="T28" fmla="*/ 462 w 492"/>
                  <a:gd name="T29" fmla="*/ 129 h 491"/>
                  <a:gd name="T30" fmla="*/ 450 w 492"/>
                  <a:gd name="T31" fmla="*/ 108 h 491"/>
                  <a:gd name="T32" fmla="*/ 436 w 492"/>
                  <a:gd name="T33" fmla="*/ 89 h 491"/>
                  <a:gd name="T34" fmla="*/ 420 w 492"/>
                  <a:gd name="T35" fmla="*/ 72 h 491"/>
                  <a:gd name="T36" fmla="*/ 400 w 492"/>
                  <a:gd name="T37" fmla="*/ 53 h 491"/>
                  <a:gd name="T38" fmla="*/ 381 w 492"/>
                  <a:gd name="T39" fmla="*/ 39 h 491"/>
                  <a:gd name="T40" fmla="*/ 360 w 492"/>
                  <a:gd name="T41" fmla="*/ 25 h 491"/>
                  <a:gd name="T42" fmla="*/ 340 w 492"/>
                  <a:gd name="T43" fmla="*/ 17 h 491"/>
                  <a:gd name="T44" fmla="*/ 316 w 492"/>
                  <a:gd name="T45" fmla="*/ 8 h 491"/>
                  <a:gd name="T46" fmla="*/ 295 w 492"/>
                  <a:gd name="T47" fmla="*/ 3 h 491"/>
                  <a:gd name="T48" fmla="*/ 270 w 492"/>
                  <a:gd name="T49" fmla="*/ 0 h 491"/>
                  <a:gd name="T50" fmla="*/ 246 w 492"/>
                  <a:gd name="T51" fmla="*/ 0 h 491"/>
                  <a:gd name="T52" fmla="*/ 196 w 492"/>
                  <a:gd name="T53" fmla="*/ 3 h 491"/>
                  <a:gd name="T54" fmla="*/ 151 w 492"/>
                  <a:gd name="T55" fmla="*/ 17 h 491"/>
                  <a:gd name="T56" fmla="*/ 129 w 492"/>
                  <a:gd name="T57" fmla="*/ 25 h 491"/>
                  <a:gd name="T58" fmla="*/ 108 w 492"/>
                  <a:gd name="T59" fmla="*/ 39 h 491"/>
                  <a:gd name="T60" fmla="*/ 89 w 492"/>
                  <a:gd name="T61" fmla="*/ 53 h 491"/>
                  <a:gd name="T62" fmla="*/ 72 w 492"/>
                  <a:gd name="T63" fmla="*/ 72 h 491"/>
                  <a:gd name="T64" fmla="*/ 54 w 492"/>
                  <a:gd name="T65" fmla="*/ 89 h 491"/>
                  <a:gd name="T66" fmla="*/ 39 w 492"/>
                  <a:gd name="T67" fmla="*/ 108 h 491"/>
                  <a:gd name="T68" fmla="*/ 26 w 492"/>
                  <a:gd name="T69" fmla="*/ 129 h 491"/>
                  <a:gd name="T70" fmla="*/ 17 w 492"/>
                  <a:gd name="T71" fmla="*/ 151 h 491"/>
                  <a:gd name="T72" fmla="*/ 4 w 492"/>
                  <a:gd name="T73" fmla="*/ 196 h 491"/>
                  <a:gd name="T74" fmla="*/ 0 w 492"/>
                  <a:gd name="T75" fmla="*/ 246 h 491"/>
                  <a:gd name="T76" fmla="*/ 0 w 492"/>
                  <a:gd name="T77" fmla="*/ 270 h 491"/>
                  <a:gd name="T78" fmla="*/ 4 w 492"/>
                  <a:gd name="T79" fmla="*/ 294 h 491"/>
                  <a:gd name="T80" fmla="*/ 9 w 492"/>
                  <a:gd name="T81" fmla="*/ 316 h 491"/>
                  <a:gd name="T82" fmla="*/ 17 w 492"/>
                  <a:gd name="T83" fmla="*/ 339 h 491"/>
                  <a:gd name="T84" fmla="*/ 26 w 492"/>
                  <a:gd name="T85" fmla="*/ 360 h 491"/>
                  <a:gd name="T86" fmla="*/ 39 w 492"/>
                  <a:gd name="T87" fmla="*/ 381 h 491"/>
                  <a:gd name="T88" fmla="*/ 54 w 492"/>
                  <a:gd name="T89" fmla="*/ 400 h 491"/>
                  <a:gd name="T90" fmla="*/ 72 w 492"/>
                  <a:gd name="T91" fmla="*/ 420 h 491"/>
                  <a:gd name="T92" fmla="*/ 89 w 492"/>
                  <a:gd name="T93" fmla="*/ 435 h 491"/>
                  <a:gd name="T94" fmla="*/ 108 w 492"/>
                  <a:gd name="T95" fmla="*/ 450 h 491"/>
                  <a:gd name="T96" fmla="*/ 129 w 492"/>
                  <a:gd name="T97" fmla="*/ 462 h 491"/>
                  <a:gd name="T98" fmla="*/ 151 w 492"/>
                  <a:gd name="T99" fmla="*/ 473 h 491"/>
                  <a:gd name="T100" fmla="*/ 173 w 492"/>
                  <a:gd name="T101" fmla="*/ 480 h 491"/>
                  <a:gd name="T102" fmla="*/ 196 w 492"/>
                  <a:gd name="T103" fmla="*/ 487 h 491"/>
                  <a:gd name="T104" fmla="*/ 220 w 492"/>
                  <a:gd name="T105" fmla="*/ 490 h 491"/>
                  <a:gd name="T106" fmla="*/ 246 w 492"/>
                  <a:gd name="T107" fmla="*/ 491 h 491"/>
                  <a:gd name="T108" fmla="*/ 270 w 492"/>
                  <a:gd name="T109" fmla="*/ 490 h 491"/>
                  <a:gd name="T110" fmla="*/ 295 w 492"/>
                  <a:gd name="T111" fmla="*/ 487 h 491"/>
                  <a:gd name="T112" fmla="*/ 316 w 492"/>
                  <a:gd name="T113" fmla="*/ 480 h 491"/>
                  <a:gd name="T114" fmla="*/ 340 w 492"/>
                  <a:gd name="T115" fmla="*/ 473 h 491"/>
                  <a:gd name="T116" fmla="*/ 349 w 492"/>
                  <a:gd name="T117" fmla="*/ 467 h 491"/>
                  <a:gd name="T118" fmla="*/ 360 w 492"/>
                  <a:gd name="T119" fmla="*/ 462 h 491"/>
                  <a:gd name="T120" fmla="*/ 381 w 492"/>
                  <a:gd name="T121" fmla="*/ 450 h 491"/>
                  <a:gd name="T122" fmla="*/ 400 w 492"/>
                  <a:gd name="T123" fmla="*/ 435 h 491"/>
                  <a:gd name="T124" fmla="*/ 420 w 492"/>
                  <a:gd name="T125" fmla="*/ 42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2" h="491">
                    <a:moveTo>
                      <a:pt x="420" y="420"/>
                    </a:moveTo>
                    <a:lnTo>
                      <a:pt x="436" y="400"/>
                    </a:lnTo>
                    <a:lnTo>
                      <a:pt x="450" y="381"/>
                    </a:lnTo>
                    <a:lnTo>
                      <a:pt x="462" y="360"/>
                    </a:lnTo>
                    <a:lnTo>
                      <a:pt x="467" y="349"/>
                    </a:lnTo>
                    <a:lnTo>
                      <a:pt x="473" y="339"/>
                    </a:lnTo>
                    <a:lnTo>
                      <a:pt x="481" y="316"/>
                    </a:lnTo>
                    <a:lnTo>
                      <a:pt x="487" y="294"/>
                    </a:lnTo>
                    <a:lnTo>
                      <a:pt x="490" y="270"/>
                    </a:lnTo>
                    <a:lnTo>
                      <a:pt x="492" y="246"/>
                    </a:lnTo>
                    <a:lnTo>
                      <a:pt x="490" y="220"/>
                    </a:lnTo>
                    <a:lnTo>
                      <a:pt x="487" y="196"/>
                    </a:lnTo>
                    <a:lnTo>
                      <a:pt x="481" y="173"/>
                    </a:lnTo>
                    <a:lnTo>
                      <a:pt x="473" y="151"/>
                    </a:lnTo>
                    <a:lnTo>
                      <a:pt x="462" y="129"/>
                    </a:lnTo>
                    <a:lnTo>
                      <a:pt x="450" y="108"/>
                    </a:lnTo>
                    <a:lnTo>
                      <a:pt x="436" y="89"/>
                    </a:lnTo>
                    <a:lnTo>
                      <a:pt x="420" y="72"/>
                    </a:lnTo>
                    <a:lnTo>
                      <a:pt x="400" y="53"/>
                    </a:lnTo>
                    <a:lnTo>
                      <a:pt x="381" y="39"/>
                    </a:lnTo>
                    <a:lnTo>
                      <a:pt x="360" y="25"/>
                    </a:lnTo>
                    <a:lnTo>
                      <a:pt x="340" y="17"/>
                    </a:lnTo>
                    <a:lnTo>
                      <a:pt x="316" y="8"/>
                    </a:lnTo>
                    <a:lnTo>
                      <a:pt x="295" y="3"/>
                    </a:lnTo>
                    <a:lnTo>
                      <a:pt x="270" y="0"/>
                    </a:lnTo>
                    <a:lnTo>
                      <a:pt x="246" y="0"/>
                    </a:lnTo>
                    <a:lnTo>
                      <a:pt x="196" y="3"/>
                    </a:lnTo>
                    <a:lnTo>
                      <a:pt x="151" y="17"/>
                    </a:lnTo>
                    <a:lnTo>
                      <a:pt x="129" y="25"/>
                    </a:lnTo>
                    <a:lnTo>
                      <a:pt x="108" y="39"/>
                    </a:lnTo>
                    <a:lnTo>
                      <a:pt x="89" y="53"/>
                    </a:lnTo>
                    <a:lnTo>
                      <a:pt x="72" y="72"/>
                    </a:lnTo>
                    <a:lnTo>
                      <a:pt x="54" y="89"/>
                    </a:lnTo>
                    <a:lnTo>
                      <a:pt x="39" y="108"/>
                    </a:lnTo>
                    <a:lnTo>
                      <a:pt x="26" y="129"/>
                    </a:lnTo>
                    <a:lnTo>
                      <a:pt x="17" y="151"/>
                    </a:lnTo>
                    <a:lnTo>
                      <a:pt x="4" y="196"/>
                    </a:lnTo>
                    <a:lnTo>
                      <a:pt x="0" y="246"/>
                    </a:lnTo>
                    <a:lnTo>
                      <a:pt x="0" y="270"/>
                    </a:lnTo>
                    <a:lnTo>
                      <a:pt x="4" y="294"/>
                    </a:lnTo>
                    <a:lnTo>
                      <a:pt x="9" y="316"/>
                    </a:lnTo>
                    <a:lnTo>
                      <a:pt x="17" y="339"/>
                    </a:lnTo>
                    <a:lnTo>
                      <a:pt x="26" y="360"/>
                    </a:lnTo>
                    <a:lnTo>
                      <a:pt x="39" y="381"/>
                    </a:lnTo>
                    <a:lnTo>
                      <a:pt x="54" y="400"/>
                    </a:lnTo>
                    <a:lnTo>
                      <a:pt x="72" y="420"/>
                    </a:lnTo>
                    <a:lnTo>
                      <a:pt x="89" y="435"/>
                    </a:lnTo>
                    <a:lnTo>
                      <a:pt x="108" y="450"/>
                    </a:lnTo>
                    <a:lnTo>
                      <a:pt x="129" y="462"/>
                    </a:lnTo>
                    <a:lnTo>
                      <a:pt x="151" y="473"/>
                    </a:lnTo>
                    <a:lnTo>
                      <a:pt x="173" y="480"/>
                    </a:lnTo>
                    <a:lnTo>
                      <a:pt x="196" y="487"/>
                    </a:lnTo>
                    <a:lnTo>
                      <a:pt x="220" y="490"/>
                    </a:lnTo>
                    <a:lnTo>
                      <a:pt x="246" y="491"/>
                    </a:lnTo>
                    <a:lnTo>
                      <a:pt x="270" y="490"/>
                    </a:lnTo>
                    <a:lnTo>
                      <a:pt x="295" y="487"/>
                    </a:lnTo>
                    <a:lnTo>
                      <a:pt x="316" y="480"/>
                    </a:lnTo>
                    <a:lnTo>
                      <a:pt x="340" y="473"/>
                    </a:lnTo>
                    <a:lnTo>
                      <a:pt x="349" y="467"/>
                    </a:lnTo>
                    <a:lnTo>
                      <a:pt x="360" y="462"/>
                    </a:lnTo>
                    <a:lnTo>
                      <a:pt x="381" y="450"/>
                    </a:lnTo>
                    <a:lnTo>
                      <a:pt x="400" y="435"/>
                    </a:lnTo>
                    <a:lnTo>
                      <a:pt x="420" y="42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6" name="Freeform 143">
                <a:extLst>
                  <a:ext uri="{FF2B5EF4-FFF2-40B4-BE49-F238E27FC236}">
                    <a16:creationId xmlns:a16="http://schemas.microsoft.com/office/drawing/2014/main" id="{5E7BC55E-1A28-7229-883D-9472BD5F3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8850" y="4748213"/>
                <a:ext cx="211138" cy="212725"/>
              </a:xfrm>
              <a:custGeom>
                <a:avLst/>
                <a:gdLst>
                  <a:gd name="T0" fmla="*/ 573 w 667"/>
                  <a:gd name="T1" fmla="*/ 561 h 667"/>
                  <a:gd name="T2" fmla="*/ 579 w 667"/>
                  <a:gd name="T3" fmla="*/ 555 h 667"/>
                  <a:gd name="T4" fmla="*/ 611 w 667"/>
                  <a:gd name="T5" fmla="*/ 516 h 667"/>
                  <a:gd name="T6" fmla="*/ 622 w 667"/>
                  <a:gd name="T7" fmla="*/ 494 h 667"/>
                  <a:gd name="T8" fmla="*/ 634 w 667"/>
                  <a:gd name="T9" fmla="*/ 474 h 667"/>
                  <a:gd name="T10" fmla="*/ 646 w 667"/>
                  <a:gd name="T11" fmla="*/ 445 h 667"/>
                  <a:gd name="T12" fmla="*/ 651 w 667"/>
                  <a:gd name="T13" fmla="*/ 425 h 667"/>
                  <a:gd name="T14" fmla="*/ 652 w 667"/>
                  <a:gd name="T15" fmla="*/ 421 h 667"/>
                  <a:gd name="T16" fmla="*/ 659 w 667"/>
                  <a:gd name="T17" fmla="*/ 400 h 667"/>
                  <a:gd name="T18" fmla="*/ 664 w 667"/>
                  <a:gd name="T19" fmla="*/ 367 h 667"/>
                  <a:gd name="T20" fmla="*/ 666 w 667"/>
                  <a:gd name="T21" fmla="*/ 341 h 667"/>
                  <a:gd name="T22" fmla="*/ 664 w 667"/>
                  <a:gd name="T23" fmla="*/ 299 h 667"/>
                  <a:gd name="T24" fmla="*/ 651 w 667"/>
                  <a:gd name="T25" fmla="*/ 234 h 667"/>
                  <a:gd name="T26" fmla="*/ 627 w 667"/>
                  <a:gd name="T27" fmla="*/ 176 h 667"/>
                  <a:gd name="T28" fmla="*/ 590 w 667"/>
                  <a:gd name="T29" fmla="*/ 122 h 667"/>
                  <a:gd name="T30" fmla="*/ 543 w 667"/>
                  <a:gd name="T31" fmla="*/ 75 h 667"/>
                  <a:gd name="T32" fmla="*/ 501 w 667"/>
                  <a:gd name="T33" fmla="*/ 45 h 667"/>
                  <a:gd name="T34" fmla="*/ 460 w 667"/>
                  <a:gd name="T35" fmla="*/ 25 h 667"/>
                  <a:gd name="T36" fmla="*/ 414 w 667"/>
                  <a:gd name="T37" fmla="*/ 9 h 667"/>
                  <a:gd name="T38" fmla="*/ 382 w 667"/>
                  <a:gd name="T39" fmla="*/ 3 h 667"/>
                  <a:gd name="T40" fmla="*/ 333 w 667"/>
                  <a:gd name="T41" fmla="*/ 0 h 667"/>
                  <a:gd name="T42" fmla="*/ 265 w 667"/>
                  <a:gd name="T43" fmla="*/ 6 h 667"/>
                  <a:gd name="T44" fmla="*/ 204 w 667"/>
                  <a:gd name="T45" fmla="*/ 25 h 667"/>
                  <a:gd name="T46" fmla="*/ 148 w 667"/>
                  <a:gd name="T47" fmla="*/ 55 h 667"/>
                  <a:gd name="T48" fmla="*/ 97 w 667"/>
                  <a:gd name="T49" fmla="*/ 98 h 667"/>
                  <a:gd name="T50" fmla="*/ 55 w 667"/>
                  <a:gd name="T51" fmla="*/ 149 h 667"/>
                  <a:gd name="T52" fmla="*/ 24 w 667"/>
                  <a:gd name="T53" fmla="*/ 205 h 667"/>
                  <a:gd name="T54" fmla="*/ 6 w 667"/>
                  <a:gd name="T55" fmla="*/ 266 h 667"/>
                  <a:gd name="T56" fmla="*/ 0 w 667"/>
                  <a:gd name="T57" fmla="*/ 334 h 667"/>
                  <a:gd name="T58" fmla="*/ 2 w 667"/>
                  <a:gd name="T59" fmla="*/ 383 h 667"/>
                  <a:gd name="T60" fmla="*/ 9 w 667"/>
                  <a:gd name="T61" fmla="*/ 414 h 667"/>
                  <a:gd name="T62" fmla="*/ 24 w 667"/>
                  <a:gd name="T63" fmla="*/ 460 h 667"/>
                  <a:gd name="T64" fmla="*/ 45 w 667"/>
                  <a:gd name="T65" fmla="*/ 502 h 667"/>
                  <a:gd name="T66" fmla="*/ 74 w 667"/>
                  <a:gd name="T67" fmla="*/ 543 h 667"/>
                  <a:gd name="T68" fmla="*/ 122 w 667"/>
                  <a:gd name="T69" fmla="*/ 591 h 667"/>
                  <a:gd name="T70" fmla="*/ 175 w 667"/>
                  <a:gd name="T71" fmla="*/ 627 h 667"/>
                  <a:gd name="T72" fmla="*/ 234 w 667"/>
                  <a:gd name="T73" fmla="*/ 651 h 667"/>
                  <a:gd name="T74" fmla="*/ 298 w 667"/>
                  <a:gd name="T75" fmla="*/ 665 h 667"/>
                  <a:gd name="T76" fmla="*/ 341 w 667"/>
                  <a:gd name="T77" fmla="*/ 666 h 667"/>
                  <a:gd name="T78" fmla="*/ 366 w 667"/>
                  <a:gd name="T79" fmla="*/ 665 h 667"/>
                  <a:gd name="T80" fmla="*/ 399 w 667"/>
                  <a:gd name="T81" fmla="*/ 660 h 667"/>
                  <a:gd name="T82" fmla="*/ 421 w 667"/>
                  <a:gd name="T83" fmla="*/ 653 h 667"/>
                  <a:gd name="T84" fmla="*/ 425 w 667"/>
                  <a:gd name="T85" fmla="*/ 651 h 667"/>
                  <a:gd name="T86" fmla="*/ 444 w 667"/>
                  <a:gd name="T87" fmla="*/ 647 h 667"/>
                  <a:gd name="T88" fmla="*/ 473 w 667"/>
                  <a:gd name="T89" fmla="*/ 634 h 667"/>
                  <a:gd name="T90" fmla="*/ 494 w 667"/>
                  <a:gd name="T91" fmla="*/ 622 h 667"/>
                  <a:gd name="T92" fmla="*/ 516 w 667"/>
                  <a:gd name="T93" fmla="*/ 611 h 667"/>
                  <a:gd name="T94" fmla="*/ 555 w 667"/>
                  <a:gd name="T95" fmla="*/ 580 h 667"/>
                  <a:gd name="T96" fmla="*/ 561 w 667"/>
                  <a:gd name="T97" fmla="*/ 57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7" h="667">
                    <a:moveTo>
                      <a:pt x="568" y="569"/>
                    </a:moveTo>
                    <a:lnTo>
                      <a:pt x="573" y="561"/>
                    </a:lnTo>
                    <a:lnTo>
                      <a:pt x="576" y="558"/>
                    </a:lnTo>
                    <a:lnTo>
                      <a:pt x="579" y="555"/>
                    </a:lnTo>
                    <a:lnTo>
                      <a:pt x="590" y="543"/>
                    </a:lnTo>
                    <a:lnTo>
                      <a:pt x="611" y="516"/>
                    </a:lnTo>
                    <a:lnTo>
                      <a:pt x="618" y="502"/>
                    </a:lnTo>
                    <a:lnTo>
                      <a:pt x="622" y="494"/>
                    </a:lnTo>
                    <a:lnTo>
                      <a:pt x="627" y="488"/>
                    </a:lnTo>
                    <a:lnTo>
                      <a:pt x="634" y="474"/>
                    </a:lnTo>
                    <a:lnTo>
                      <a:pt x="641" y="460"/>
                    </a:lnTo>
                    <a:lnTo>
                      <a:pt x="646" y="445"/>
                    </a:lnTo>
                    <a:lnTo>
                      <a:pt x="651" y="430"/>
                    </a:lnTo>
                    <a:lnTo>
                      <a:pt x="651" y="425"/>
                    </a:lnTo>
                    <a:lnTo>
                      <a:pt x="651" y="423"/>
                    </a:lnTo>
                    <a:lnTo>
                      <a:pt x="652" y="421"/>
                    </a:lnTo>
                    <a:lnTo>
                      <a:pt x="655" y="414"/>
                    </a:lnTo>
                    <a:lnTo>
                      <a:pt x="659" y="400"/>
                    </a:lnTo>
                    <a:lnTo>
                      <a:pt x="662" y="383"/>
                    </a:lnTo>
                    <a:lnTo>
                      <a:pt x="664" y="367"/>
                    </a:lnTo>
                    <a:lnTo>
                      <a:pt x="666" y="350"/>
                    </a:lnTo>
                    <a:lnTo>
                      <a:pt x="666" y="341"/>
                    </a:lnTo>
                    <a:lnTo>
                      <a:pt x="667" y="334"/>
                    </a:lnTo>
                    <a:lnTo>
                      <a:pt x="664" y="299"/>
                    </a:lnTo>
                    <a:lnTo>
                      <a:pt x="659" y="266"/>
                    </a:lnTo>
                    <a:lnTo>
                      <a:pt x="651" y="234"/>
                    </a:lnTo>
                    <a:lnTo>
                      <a:pt x="641" y="205"/>
                    </a:lnTo>
                    <a:lnTo>
                      <a:pt x="627" y="176"/>
                    </a:lnTo>
                    <a:lnTo>
                      <a:pt x="611" y="149"/>
                    </a:lnTo>
                    <a:lnTo>
                      <a:pt x="590" y="122"/>
                    </a:lnTo>
                    <a:lnTo>
                      <a:pt x="568" y="98"/>
                    </a:lnTo>
                    <a:lnTo>
                      <a:pt x="543" y="75"/>
                    </a:lnTo>
                    <a:lnTo>
                      <a:pt x="516" y="55"/>
                    </a:lnTo>
                    <a:lnTo>
                      <a:pt x="501" y="45"/>
                    </a:lnTo>
                    <a:lnTo>
                      <a:pt x="488" y="38"/>
                    </a:lnTo>
                    <a:lnTo>
                      <a:pt x="460" y="25"/>
                    </a:lnTo>
                    <a:lnTo>
                      <a:pt x="430" y="14"/>
                    </a:lnTo>
                    <a:lnTo>
                      <a:pt x="414" y="9"/>
                    </a:lnTo>
                    <a:lnTo>
                      <a:pt x="399" y="6"/>
                    </a:lnTo>
                    <a:lnTo>
                      <a:pt x="382" y="3"/>
                    </a:lnTo>
                    <a:lnTo>
                      <a:pt x="366" y="2"/>
                    </a:lnTo>
                    <a:lnTo>
                      <a:pt x="333" y="0"/>
                    </a:lnTo>
                    <a:lnTo>
                      <a:pt x="298" y="2"/>
                    </a:lnTo>
                    <a:lnTo>
                      <a:pt x="265" y="6"/>
                    </a:lnTo>
                    <a:lnTo>
                      <a:pt x="234" y="14"/>
                    </a:lnTo>
                    <a:lnTo>
                      <a:pt x="204" y="25"/>
                    </a:lnTo>
                    <a:lnTo>
                      <a:pt x="175" y="38"/>
                    </a:lnTo>
                    <a:lnTo>
                      <a:pt x="148" y="55"/>
                    </a:lnTo>
                    <a:lnTo>
                      <a:pt x="122" y="75"/>
                    </a:lnTo>
                    <a:lnTo>
                      <a:pt x="97" y="98"/>
                    </a:lnTo>
                    <a:lnTo>
                      <a:pt x="74" y="122"/>
                    </a:lnTo>
                    <a:lnTo>
                      <a:pt x="55" y="149"/>
                    </a:lnTo>
                    <a:lnTo>
                      <a:pt x="38" y="176"/>
                    </a:lnTo>
                    <a:lnTo>
                      <a:pt x="24" y="205"/>
                    </a:lnTo>
                    <a:lnTo>
                      <a:pt x="13" y="234"/>
                    </a:lnTo>
                    <a:lnTo>
                      <a:pt x="6" y="266"/>
                    </a:lnTo>
                    <a:lnTo>
                      <a:pt x="1" y="299"/>
                    </a:lnTo>
                    <a:lnTo>
                      <a:pt x="0" y="334"/>
                    </a:lnTo>
                    <a:lnTo>
                      <a:pt x="1" y="367"/>
                    </a:lnTo>
                    <a:lnTo>
                      <a:pt x="2" y="383"/>
                    </a:lnTo>
                    <a:lnTo>
                      <a:pt x="6" y="400"/>
                    </a:lnTo>
                    <a:lnTo>
                      <a:pt x="9" y="414"/>
                    </a:lnTo>
                    <a:lnTo>
                      <a:pt x="13" y="430"/>
                    </a:lnTo>
                    <a:lnTo>
                      <a:pt x="24" y="460"/>
                    </a:lnTo>
                    <a:lnTo>
                      <a:pt x="38" y="488"/>
                    </a:lnTo>
                    <a:lnTo>
                      <a:pt x="45" y="502"/>
                    </a:lnTo>
                    <a:lnTo>
                      <a:pt x="55" y="516"/>
                    </a:lnTo>
                    <a:lnTo>
                      <a:pt x="74" y="543"/>
                    </a:lnTo>
                    <a:lnTo>
                      <a:pt x="97" y="569"/>
                    </a:lnTo>
                    <a:lnTo>
                      <a:pt x="122" y="591"/>
                    </a:lnTo>
                    <a:lnTo>
                      <a:pt x="148" y="611"/>
                    </a:lnTo>
                    <a:lnTo>
                      <a:pt x="175" y="627"/>
                    </a:lnTo>
                    <a:lnTo>
                      <a:pt x="204" y="642"/>
                    </a:lnTo>
                    <a:lnTo>
                      <a:pt x="234" y="651"/>
                    </a:lnTo>
                    <a:lnTo>
                      <a:pt x="265" y="660"/>
                    </a:lnTo>
                    <a:lnTo>
                      <a:pt x="298" y="665"/>
                    </a:lnTo>
                    <a:lnTo>
                      <a:pt x="333" y="667"/>
                    </a:lnTo>
                    <a:lnTo>
                      <a:pt x="341" y="666"/>
                    </a:lnTo>
                    <a:lnTo>
                      <a:pt x="349" y="666"/>
                    </a:lnTo>
                    <a:lnTo>
                      <a:pt x="366" y="665"/>
                    </a:lnTo>
                    <a:lnTo>
                      <a:pt x="382" y="662"/>
                    </a:lnTo>
                    <a:lnTo>
                      <a:pt x="399" y="660"/>
                    </a:lnTo>
                    <a:lnTo>
                      <a:pt x="414" y="655"/>
                    </a:lnTo>
                    <a:lnTo>
                      <a:pt x="421" y="653"/>
                    </a:lnTo>
                    <a:lnTo>
                      <a:pt x="422" y="651"/>
                    </a:lnTo>
                    <a:lnTo>
                      <a:pt x="425" y="651"/>
                    </a:lnTo>
                    <a:lnTo>
                      <a:pt x="430" y="651"/>
                    </a:lnTo>
                    <a:lnTo>
                      <a:pt x="444" y="647"/>
                    </a:lnTo>
                    <a:lnTo>
                      <a:pt x="460" y="642"/>
                    </a:lnTo>
                    <a:lnTo>
                      <a:pt x="473" y="634"/>
                    </a:lnTo>
                    <a:lnTo>
                      <a:pt x="488" y="627"/>
                    </a:lnTo>
                    <a:lnTo>
                      <a:pt x="494" y="622"/>
                    </a:lnTo>
                    <a:lnTo>
                      <a:pt x="501" y="619"/>
                    </a:lnTo>
                    <a:lnTo>
                      <a:pt x="516" y="611"/>
                    </a:lnTo>
                    <a:lnTo>
                      <a:pt x="543" y="591"/>
                    </a:lnTo>
                    <a:lnTo>
                      <a:pt x="555" y="580"/>
                    </a:lnTo>
                    <a:lnTo>
                      <a:pt x="557" y="576"/>
                    </a:lnTo>
                    <a:lnTo>
                      <a:pt x="561" y="574"/>
                    </a:lnTo>
                    <a:lnTo>
                      <a:pt x="568" y="569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7" name="Freeform 144">
                <a:extLst>
                  <a:ext uri="{FF2B5EF4-FFF2-40B4-BE49-F238E27FC236}">
                    <a16:creationId xmlns:a16="http://schemas.microsoft.com/office/drawing/2014/main" id="{3D3BEEB0-7EE3-484E-58A5-6DFECD0A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6938" y="4533901"/>
                <a:ext cx="103188" cy="103188"/>
              </a:xfrm>
              <a:custGeom>
                <a:avLst/>
                <a:gdLst>
                  <a:gd name="T0" fmla="*/ 276 w 323"/>
                  <a:gd name="T1" fmla="*/ 47 h 324"/>
                  <a:gd name="T2" fmla="*/ 263 w 323"/>
                  <a:gd name="T3" fmla="*/ 35 h 324"/>
                  <a:gd name="T4" fmla="*/ 250 w 323"/>
                  <a:gd name="T5" fmla="*/ 26 h 324"/>
                  <a:gd name="T6" fmla="*/ 236 w 323"/>
                  <a:gd name="T7" fmla="*/ 17 h 324"/>
                  <a:gd name="T8" fmla="*/ 222 w 323"/>
                  <a:gd name="T9" fmla="*/ 11 h 324"/>
                  <a:gd name="T10" fmla="*/ 207 w 323"/>
                  <a:gd name="T11" fmla="*/ 5 h 324"/>
                  <a:gd name="T12" fmla="*/ 192 w 323"/>
                  <a:gd name="T13" fmla="*/ 2 h 324"/>
                  <a:gd name="T14" fmla="*/ 176 w 323"/>
                  <a:gd name="T15" fmla="*/ 0 h 324"/>
                  <a:gd name="T16" fmla="*/ 162 w 323"/>
                  <a:gd name="T17" fmla="*/ 0 h 324"/>
                  <a:gd name="T18" fmla="*/ 129 w 323"/>
                  <a:gd name="T19" fmla="*/ 2 h 324"/>
                  <a:gd name="T20" fmla="*/ 98 w 323"/>
                  <a:gd name="T21" fmla="*/ 11 h 324"/>
                  <a:gd name="T22" fmla="*/ 70 w 323"/>
                  <a:gd name="T23" fmla="*/ 26 h 324"/>
                  <a:gd name="T24" fmla="*/ 47 w 323"/>
                  <a:gd name="T25" fmla="*/ 47 h 324"/>
                  <a:gd name="T26" fmla="*/ 25 w 323"/>
                  <a:gd name="T27" fmla="*/ 71 h 324"/>
                  <a:gd name="T28" fmla="*/ 11 w 323"/>
                  <a:gd name="T29" fmla="*/ 99 h 324"/>
                  <a:gd name="T30" fmla="*/ 2 w 323"/>
                  <a:gd name="T31" fmla="*/ 129 h 324"/>
                  <a:gd name="T32" fmla="*/ 0 w 323"/>
                  <a:gd name="T33" fmla="*/ 162 h 324"/>
                  <a:gd name="T34" fmla="*/ 0 w 323"/>
                  <a:gd name="T35" fmla="*/ 176 h 324"/>
                  <a:gd name="T36" fmla="*/ 2 w 323"/>
                  <a:gd name="T37" fmla="*/ 192 h 324"/>
                  <a:gd name="T38" fmla="*/ 5 w 323"/>
                  <a:gd name="T39" fmla="*/ 207 h 324"/>
                  <a:gd name="T40" fmla="*/ 11 w 323"/>
                  <a:gd name="T41" fmla="*/ 223 h 324"/>
                  <a:gd name="T42" fmla="*/ 17 w 323"/>
                  <a:gd name="T43" fmla="*/ 236 h 324"/>
                  <a:gd name="T44" fmla="*/ 25 w 323"/>
                  <a:gd name="T45" fmla="*/ 251 h 324"/>
                  <a:gd name="T46" fmla="*/ 35 w 323"/>
                  <a:gd name="T47" fmla="*/ 263 h 324"/>
                  <a:gd name="T48" fmla="*/ 47 w 323"/>
                  <a:gd name="T49" fmla="*/ 276 h 324"/>
                  <a:gd name="T50" fmla="*/ 70 w 323"/>
                  <a:gd name="T51" fmla="*/ 296 h 324"/>
                  <a:gd name="T52" fmla="*/ 84 w 323"/>
                  <a:gd name="T53" fmla="*/ 304 h 324"/>
                  <a:gd name="T54" fmla="*/ 98 w 323"/>
                  <a:gd name="T55" fmla="*/ 312 h 324"/>
                  <a:gd name="T56" fmla="*/ 113 w 323"/>
                  <a:gd name="T57" fmla="*/ 316 h 324"/>
                  <a:gd name="T58" fmla="*/ 129 w 323"/>
                  <a:gd name="T59" fmla="*/ 320 h 324"/>
                  <a:gd name="T60" fmla="*/ 145 w 323"/>
                  <a:gd name="T61" fmla="*/ 322 h 324"/>
                  <a:gd name="T62" fmla="*/ 162 w 323"/>
                  <a:gd name="T63" fmla="*/ 324 h 324"/>
                  <a:gd name="T64" fmla="*/ 176 w 323"/>
                  <a:gd name="T65" fmla="*/ 322 h 324"/>
                  <a:gd name="T66" fmla="*/ 192 w 323"/>
                  <a:gd name="T67" fmla="*/ 320 h 324"/>
                  <a:gd name="T68" fmla="*/ 207 w 323"/>
                  <a:gd name="T69" fmla="*/ 316 h 324"/>
                  <a:gd name="T70" fmla="*/ 222 w 323"/>
                  <a:gd name="T71" fmla="*/ 312 h 324"/>
                  <a:gd name="T72" fmla="*/ 236 w 323"/>
                  <a:gd name="T73" fmla="*/ 304 h 324"/>
                  <a:gd name="T74" fmla="*/ 250 w 323"/>
                  <a:gd name="T75" fmla="*/ 296 h 324"/>
                  <a:gd name="T76" fmla="*/ 263 w 323"/>
                  <a:gd name="T77" fmla="*/ 286 h 324"/>
                  <a:gd name="T78" fmla="*/ 276 w 323"/>
                  <a:gd name="T79" fmla="*/ 276 h 324"/>
                  <a:gd name="T80" fmla="*/ 286 w 323"/>
                  <a:gd name="T81" fmla="*/ 263 h 324"/>
                  <a:gd name="T82" fmla="*/ 295 w 323"/>
                  <a:gd name="T83" fmla="*/ 251 h 324"/>
                  <a:gd name="T84" fmla="*/ 304 w 323"/>
                  <a:gd name="T85" fmla="*/ 236 h 324"/>
                  <a:gd name="T86" fmla="*/ 311 w 323"/>
                  <a:gd name="T87" fmla="*/ 223 h 324"/>
                  <a:gd name="T88" fmla="*/ 316 w 323"/>
                  <a:gd name="T89" fmla="*/ 207 h 324"/>
                  <a:gd name="T90" fmla="*/ 320 w 323"/>
                  <a:gd name="T91" fmla="*/ 192 h 324"/>
                  <a:gd name="T92" fmla="*/ 322 w 323"/>
                  <a:gd name="T93" fmla="*/ 176 h 324"/>
                  <a:gd name="T94" fmla="*/ 323 w 323"/>
                  <a:gd name="T95" fmla="*/ 162 h 324"/>
                  <a:gd name="T96" fmla="*/ 322 w 323"/>
                  <a:gd name="T97" fmla="*/ 145 h 324"/>
                  <a:gd name="T98" fmla="*/ 320 w 323"/>
                  <a:gd name="T99" fmla="*/ 129 h 324"/>
                  <a:gd name="T100" fmla="*/ 316 w 323"/>
                  <a:gd name="T101" fmla="*/ 113 h 324"/>
                  <a:gd name="T102" fmla="*/ 311 w 323"/>
                  <a:gd name="T103" fmla="*/ 99 h 324"/>
                  <a:gd name="T104" fmla="*/ 304 w 323"/>
                  <a:gd name="T105" fmla="*/ 84 h 324"/>
                  <a:gd name="T106" fmla="*/ 295 w 323"/>
                  <a:gd name="T107" fmla="*/ 71 h 324"/>
                  <a:gd name="T108" fmla="*/ 276 w 323"/>
                  <a:gd name="T109" fmla="*/ 4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3" h="324">
                    <a:moveTo>
                      <a:pt x="276" y="47"/>
                    </a:moveTo>
                    <a:lnTo>
                      <a:pt x="263" y="35"/>
                    </a:lnTo>
                    <a:lnTo>
                      <a:pt x="250" y="26"/>
                    </a:lnTo>
                    <a:lnTo>
                      <a:pt x="236" y="17"/>
                    </a:lnTo>
                    <a:lnTo>
                      <a:pt x="222" y="11"/>
                    </a:lnTo>
                    <a:lnTo>
                      <a:pt x="207" y="5"/>
                    </a:lnTo>
                    <a:lnTo>
                      <a:pt x="192" y="2"/>
                    </a:lnTo>
                    <a:lnTo>
                      <a:pt x="176" y="0"/>
                    </a:lnTo>
                    <a:lnTo>
                      <a:pt x="162" y="0"/>
                    </a:lnTo>
                    <a:lnTo>
                      <a:pt x="129" y="2"/>
                    </a:lnTo>
                    <a:lnTo>
                      <a:pt x="98" y="11"/>
                    </a:lnTo>
                    <a:lnTo>
                      <a:pt x="70" y="26"/>
                    </a:lnTo>
                    <a:lnTo>
                      <a:pt x="47" y="47"/>
                    </a:lnTo>
                    <a:lnTo>
                      <a:pt x="25" y="71"/>
                    </a:lnTo>
                    <a:lnTo>
                      <a:pt x="11" y="99"/>
                    </a:lnTo>
                    <a:lnTo>
                      <a:pt x="2" y="129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2" y="192"/>
                    </a:lnTo>
                    <a:lnTo>
                      <a:pt x="5" y="207"/>
                    </a:lnTo>
                    <a:lnTo>
                      <a:pt x="11" y="223"/>
                    </a:lnTo>
                    <a:lnTo>
                      <a:pt x="17" y="236"/>
                    </a:lnTo>
                    <a:lnTo>
                      <a:pt x="25" y="251"/>
                    </a:lnTo>
                    <a:lnTo>
                      <a:pt x="35" y="263"/>
                    </a:lnTo>
                    <a:lnTo>
                      <a:pt x="47" y="276"/>
                    </a:lnTo>
                    <a:lnTo>
                      <a:pt x="70" y="296"/>
                    </a:lnTo>
                    <a:lnTo>
                      <a:pt x="84" y="304"/>
                    </a:lnTo>
                    <a:lnTo>
                      <a:pt x="98" y="312"/>
                    </a:lnTo>
                    <a:lnTo>
                      <a:pt x="113" y="316"/>
                    </a:lnTo>
                    <a:lnTo>
                      <a:pt x="129" y="320"/>
                    </a:lnTo>
                    <a:lnTo>
                      <a:pt x="145" y="322"/>
                    </a:lnTo>
                    <a:lnTo>
                      <a:pt x="162" y="324"/>
                    </a:lnTo>
                    <a:lnTo>
                      <a:pt x="176" y="322"/>
                    </a:lnTo>
                    <a:lnTo>
                      <a:pt x="192" y="320"/>
                    </a:lnTo>
                    <a:lnTo>
                      <a:pt x="207" y="316"/>
                    </a:lnTo>
                    <a:lnTo>
                      <a:pt x="222" y="312"/>
                    </a:lnTo>
                    <a:lnTo>
                      <a:pt x="236" y="304"/>
                    </a:lnTo>
                    <a:lnTo>
                      <a:pt x="250" y="296"/>
                    </a:lnTo>
                    <a:lnTo>
                      <a:pt x="263" y="286"/>
                    </a:lnTo>
                    <a:lnTo>
                      <a:pt x="276" y="276"/>
                    </a:lnTo>
                    <a:lnTo>
                      <a:pt x="286" y="263"/>
                    </a:lnTo>
                    <a:lnTo>
                      <a:pt x="295" y="251"/>
                    </a:lnTo>
                    <a:lnTo>
                      <a:pt x="304" y="236"/>
                    </a:lnTo>
                    <a:lnTo>
                      <a:pt x="311" y="223"/>
                    </a:lnTo>
                    <a:lnTo>
                      <a:pt x="316" y="207"/>
                    </a:lnTo>
                    <a:lnTo>
                      <a:pt x="320" y="192"/>
                    </a:lnTo>
                    <a:lnTo>
                      <a:pt x="322" y="176"/>
                    </a:lnTo>
                    <a:lnTo>
                      <a:pt x="323" y="162"/>
                    </a:lnTo>
                    <a:lnTo>
                      <a:pt x="322" y="145"/>
                    </a:lnTo>
                    <a:lnTo>
                      <a:pt x="320" y="129"/>
                    </a:lnTo>
                    <a:lnTo>
                      <a:pt x="316" y="113"/>
                    </a:lnTo>
                    <a:lnTo>
                      <a:pt x="311" y="99"/>
                    </a:lnTo>
                    <a:lnTo>
                      <a:pt x="304" y="84"/>
                    </a:lnTo>
                    <a:lnTo>
                      <a:pt x="295" y="71"/>
                    </a:lnTo>
                    <a:lnTo>
                      <a:pt x="276" y="47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8" name="Freeform 145">
                <a:extLst>
                  <a:ext uri="{FF2B5EF4-FFF2-40B4-BE49-F238E27FC236}">
                    <a16:creationId xmlns:a16="http://schemas.microsoft.com/office/drawing/2014/main" id="{99534531-CF82-E21B-A4CE-714E2C2A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875" y="4549776"/>
                <a:ext cx="149225" cy="149225"/>
              </a:xfrm>
              <a:custGeom>
                <a:avLst/>
                <a:gdLst>
                  <a:gd name="T0" fmla="*/ 188 w 470"/>
                  <a:gd name="T1" fmla="*/ 3 h 469"/>
                  <a:gd name="T2" fmla="*/ 144 w 470"/>
                  <a:gd name="T3" fmla="*/ 17 h 469"/>
                  <a:gd name="T4" fmla="*/ 68 w 470"/>
                  <a:gd name="T5" fmla="*/ 68 h 469"/>
                  <a:gd name="T6" fmla="*/ 17 w 470"/>
                  <a:gd name="T7" fmla="*/ 143 h 469"/>
                  <a:gd name="T8" fmla="*/ 4 w 470"/>
                  <a:gd name="T9" fmla="*/ 187 h 469"/>
                  <a:gd name="T10" fmla="*/ 0 w 470"/>
                  <a:gd name="T11" fmla="*/ 258 h 469"/>
                  <a:gd name="T12" fmla="*/ 9 w 470"/>
                  <a:gd name="T13" fmla="*/ 303 h 469"/>
                  <a:gd name="T14" fmla="*/ 26 w 470"/>
                  <a:gd name="T15" fmla="*/ 344 h 469"/>
                  <a:gd name="T16" fmla="*/ 51 w 470"/>
                  <a:gd name="T17" fmla="*/ 382 h 469"/>
                  <a:gd name="T18" fmla="*/ 85 w 470"/>
                  <a:gd name="T19" fmla="*/ 416 h 469"/>
                  <a:gd name="T20" fmla="*/ 123 w 470"/>
                  <a:gd name="T21" fmla="*/ 440 h 469"/>
                  <a:gd name="T22" fmla="*/ 164 w 470"/>
                  <a:gd name="T23" fmla="*/ 458 h 469"/>
                  <a:gd name="T24" fmla="*/ 211 w 470"/>
                  <a:gd name="T25" fmla="*/ 468 h 469"/>
                  <a:gd name="T26" fmla="*/ 240 w 470"/>
                  <a:gd name="T27" fmla="*/ 468 h 469"/>
                  <a:gd name="T28" fmla="*/ 258 w 470"/>
                  <a:gd name="T29" fmla="*/ 468 h 469"/>
                  <a:gd name="T30" fmla="*/ 281 w 470"/>
                  <a:gd name="T31" fmla="*/ 465 h 469"/>
                  <a:gd name="T32" fmla="*/ 325 w 470"/>
                  <a:gd name="T33" fmla="*/ 451 h 469"/>
                  <a:gd name="T34" fmla="*/ 364 w 470"/>
                  <a:gd name="T35" fmla="*/ 429 h 469"/>
                  <a:gd name="T36" fmla="*/ 382 w 470"/>
                  <a:gd name="T37" fmla="*/ 416 h 469"/>
                  <a:gd name="T38" fmla="*/ 391 w 470"/>
                  <a:gd name="T39" fmla="*/ 407 h 469"/>
                  <a:gd name="T40" fmla="*/ 408 w 470"/>
                  <a:gd name="T41" fmla="*/ 390 h 469"/>
                  <a:gd name="T42" fmla="*/ 416 w 470"/>
                  <a:gd name="T43" fmla="*/ 382 h 469"/>
                  <a:gd name="T44" fmla="*/ 430 w 470"/>
                  <a:gd name="T45" fmla="*/ 364 h 469"/>
                  <a:gd name="T46" fmla="*/ 452 w 470"/>
                  <a:gd name="T47" fmla="*/ 325 h 469"/>
                  <a:gd name="T48" fmla="*/ 465 w 470"/>
                  <a:gd name="T49" fmla="*/ 281 h 469"/>
                  <a:gd name="T50" fmla="*/ 469 w 470"/>
                  <a:gd name="T51" fmla="*/ 258 h 469"/>
                  <a:gd name="T52" fmla="*/ 469 w 470"/>
                  <a:gd name="T53" fmla="*/ 239 h 469"/>
                  <a:gd name="T54" fmla="*/ 469 w 470"/>
                  <a:gd name="T55" fmla="*/ 210 h 469"/>
                  <a:gd name="T56" fmla="*/ 459 w 470"/>
                  <a:gd name="T57" fmla="*/ 164 h 469"/>
                  <a:gd name="T58" fmla="*/ 441 w 470"/>
                  <a:gd name="T59" fmla="*/ 123 h 469"/>
                  <a:gd name="T60" fmla="*/ 416 w 470"/>
                  <a:gd name="T61" fmla="*/ 85 h 469"/>
                  <a:gd name="T62" fmla="*/ 382 w 470"/>
                  <a:gd name="T63" fmla="*/ 51 h 469"/>
                  <a:gd name="T64" fmla="*/ 344 w 470"/>
                  <a:gd name="T65" fmla="*/ 25 h 469"/>
                  <a:gd name="T66" fmla="*/ 303 w 470"/>
                  <a:gd name="T67" fmla="*/ 8 h 469"/>
                  <a:gd name="T68" fmla="*/ 258 w 470"/>
                  <a:gd name="T69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0" h="469">
                    <a:moveTo>
                      <a:pt x="235" y="0"/>
                    </a:moveTo>
                    <a:lnTo>
                      <a:pt x="188" y="3"/>
                    </a:lnTo>
                    <a:lnTo>
                      <a:pt x="164" y="8"/>
                    </a:lnTo>
                    <a:lnTo>
                      <a:pt x="144" y="17"/>
                    </a:lnTo>
                    <a:lnTo>
                      <a:pt x="104" y="37"/>
                    </a:lnTo>
                    <a:lnTo>
                      <a:pt x="68" y="68"/>
                    </a:lnTo>
                    <a:lnTo>
                      <a:pt x="38" y="103"/>
                    </a:lnTo>
                    <a:lnTo>
                      <a:pt x="17" y="143"/>
                    </a:lnTo>
                    <a:lnTo>
                      <a:pt x="9" y="164"/>
                    </a:lnTo>
                    <a:lnTo>
                      <a:pt x="4" y="187"/>
                    </a:lnTo>
                    <a:lnTo>
                      <a:pt x="0" y="235"/>
                    </a:lnTo>
                    <a:lnTo>
                      <a:pt x="0" y="258"/>
                    </a:lnTo>
                    <a:lnTo>
                      <a:pt x="4" y="281"/>
                    </a:lnTo>
                    <a:lnTo>
                      <a:pt x="9" y="303"/>
                    </a:lnTo>
                    <a:lnTo>
                      <a:pt x="17" y="325"/>
                    </a:lnTo>
                    <a:lnTo>
                      <a:pt x="26" y="344"/>
                    </a:lnTo>
                    <a:lnTo>
                      <a:pt x="38" y="364"/>
                    </a:lnTo>
                    <a:lnTo>
                      <a:pt x="51" y="382"/>
                    </a:lnTo>
                    <a:lnTo>
                      <a:pt x="68" y="400"/>
                    </a:lnTo>
                    <a:lnTo>
                      <a:pt x="85" y="416"/>
                    </a:lnTo>
                    <a:lnTo>
                      <a:pt x="104" y="429"/>
                    </a:lnTo>
                    <a:lnTo>
                      <a:pt x="123" y="440"/>
                    </a:lnTo>
                    <a:lnTo>
                      <a:pt x="144" y="451"/>
                    </a:lnTo>
                    <a:lnTo>
                      <a:pt x="164" y="458"/>
                    </a:lnTo>
                    <a:lnTo>
                      <a:pt x="188" y="465"/>
                    </a:lnTo>
                    <a:lnTo>
                      <a:pt x="211" y="468"/>
                    </a:lnTo>
                    <a:lnTo>
                      <a:pt x="235" y="469"/>
                    </a:lnTo>
                    <a:lnTo>
                      <a:pt x="240" y="468"/>
                    </a:lnTo>
                    <a:lnTo>
                      <a:pt x="246" y="468"/>
                    </a:lnTo>
                    <a:lnTo>
                      <a:pt x="258" y="468"/>
                    </a:lnTo>
                    <a:lnTo>
                      <a:pt x="269" y="466"/>
                    </a:lnTo>
                    <a:lnTo>
                      <a:pt x="281" y="465"/>
                    </a:lnTo>
                    <a:lnTo>
                      <a:pt x="303" y="458"/>
                    </a:lnTo>
                    <a:lnTo>
                      <a:pt x="325" y="451"/>
                    </a:lnTo>
                    <a:lnTo>
                      <a:pt x="344" y="440"/>
                    </a:lnTo>
                    <a:lnTo>
                      <a:pt x="364" y="429"/>
                    </a:lnTo>
                    <a:lnTo>
                      <a:pt x="372" y="422"/>
                    </a:lnTo>
                    <a:lnTo>
                      <a:pt x="382" y="416"/>
                    </a:lnTo>
                    <a:lnTo>
                      <a:pt x="386" y="411"/>
                    </a:lnTo>
                    <a:lnTo>
                      <a:pt x="391" y="407"/>
                    </a:lnTo>
                    <a:lnTo>
                      <a:pt x="400" y="400"/>
                    </a:lnTo>
                    <a:lnTo>
                      <a:pt x="408" y="390"/>
                    </a:lnTo>
                    <a:lnTo>
                      <a:pt x="411" y="385"/>
                    </a:lnTo>
                    <a:lnTo>
                      <a:pt x="416" y="382"/>
                    </a:lnTo>
                    <a:lnTo>
                      <a:pt x="422" y="372"/>
                    </a:lnTo>
                    <a:lnTo>
                      <a:pt x="430" y="364"/>
                    </a:lnTo>
                    <a:lnTo>
                      <a:pt x="441" y="344"/>
                    </a:lnTo>
                    <a:lnTo>
                      <a:pt x="452" y="325"/>
                    </a:lnTo>
                    <a:lnTo>
                      <a:pt x="459" y="303"/>
                    </a:lnTo>
                    <a:lnTo>
                      <a:pt x="465" y="281"/>
                    </a:lnTo>
                    <a:lnTo>
                      <a:pt x="466" y="269"/>
                    </a:lnTo>
                    <a:lnTo>
                      <a:pt x="469" y="258"/>
                    </a:lnTo>
                    <a:lnTo>
                      <a:pt x="469" y="245"/>
                    </a:lnTo>
                    <a:lnTo>
                      <a:pt x="469" y="239"/>
                    </a:lnTo>
                    <a:lnTo>
                      <a:pt x="470" y="235"/>
                    </a:lnTo>
                    <a:lnTo>
                      <a:pt x="469" y="210"/>
                    </a:lnTo>
                    <a:lnTo>
                      <a:pt x="465" y="187"/>
                    </a:lnTo>
                    <a:lnTo>
                      <a:pt x="459" y="164"/>
                    </a:lnTo>
                    <a:lnTo>
                      <a:pt x="452" y="143"/>
                    </a:lnTo>
                    <a:lnTo>
                      <a:pt x="441" y="123"/>
                    </a:lnTo>
                    <a:lnTo>
                      <a:pt x="430" y="103"/>
                    </a:lnTo>
                    <a:lnTo>
                      <a:pt x="416" y="85"/>
                    </a:lnTo>
                    <a:lnTo>
                      <a:pt x="400" y="68"/>
                    </a:lnTo>
                    <a:lnTo>
                      <a:pt x="382" y="51"/>
                    </a:lnTo>
                    <a:lnTo>
                      <a:pt x="364" y="37"/>
                    </a:lnTo>
                    <a:lnTo>
                      <a:pt x="344" y="25"/>
                    </a:lnTo>
                    <a:lnTo>
                      <a:pt x="325" y="17"/>
                    </a:lnTo>
                    <a:lnTo>
                      <a:pt x="303" y="8"/>
                    </a:lnTo>
                    <a:lnTo>
                      <a:pt x="281" y="3"/>
                    </a:lnTo>
                    <a:lnTo>
                      <a:pt x="258" y="0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66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12" name="ZoneTexte 1111">
              <a:extLst>
                <a:ext uri="{FF2B5EF4-FFF2-40B4-BE49-F238E27FC236}">
                  <a16:creationId xmlns:a16="http://schemas.microsoft.com/office/drawing/2014/main" id="{9667DECF-A478-9CFA-B1BB-0E045A56E5B8}"/>
                </a:ext>
              </a:extLst>
            </p:cNvPr>
            <p:cNvSpPr txBox="1"/>
            <p:nvPr/>
          </p:nvSpPr>
          <p:spPr>
            <a:xfrm>
              <a:off x="4804237" y="2477359"/>
              <a:ext cx="1451707" cy="3696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HLA-</a:t>
              </a:r>
              <a:r>
                <a:rPr lang="fr-FR" sz="1400" b="1" dirty="0">
                  <a:solidFill>
                    <a:srgbClr val="FF6600"/>
                  </a:solidFill>
                  <a:latin typeface="Aptos" panose="020B0004020202020204" pitchFamily="34" charset="0"/>
                </a:rPr>
                <a:t>peptide</a:t>
              </a:r>
            </a:p>
          </p:txBody>
        </p:sp>
        <p:sp>
          <p:nvSpPr>
            <p:cNvPr id="1113" name="ZoneTexte 1112">
              <a:extLst>
                <a:ext uri="{FF2B5EF4-FFF2-40B4-BE49-F238E27FC236}">
                  <a16:creationId xmlns:a16="http://schemas.microsoft.com/office/drawing/2014/main" id="{5F178445-303D-DF27-D208-4E85FD6BA183}"/>
                </a:ext>
              </a:extLst>
            </p:cNvPr>
            <p:cNvSpPr txBox="1"/>
            <p:nvPr/>
          </p:nvSpPr>
          <p:spPr>
            <a:xfrm>
              <a:off x="7674909" y="2504201"/>
              <a:ext cx="5341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CD3</a:t>
              </a:r>
            </a:p>
          </p:txBody>
        </p:sp>
        <p:sp>
          <p:nvSpPr>
            <p:cNvPr id="1114" name="ZoneTexte 1113">
              <a:extLst>
                <a:ext uri="{FF2B5EF4-FFF2-40B4-BE49-F238E27FC236}">
                  <a16:creationId xmlns:a16="http://schemas.microsoft.com/office/drawing/2014/main" id="{F72956D7-0BE3-743B-7283-7E58D0C198E2}"/>
                </a:ext>
              </a:extLst>
            </p:cNvPr>
            <p:cNvSpPr txBox="1"/>
            <p:nvPr/>
          </p:nvSpPr>
          <p:spPr>
            <a:xfrm>
              <a:off x="8450966" y="4129970"/>
              <a:ext cx="1002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CD8 T </a:t>
              </a:r>
              <a:r>
                <a:rPr lang="fr-FR" sz="1400" b="1" dirty="0" err="1">
                  <a:solidFill>
                    <a:srgbClr val="000066"/>
                  </a:solidFill>
                  <a:latin typeface="Aptos" panose="020B0004020202020204" pitchFamily="34" charset="0"/>
                </a:rPr>
                <a:t>cell</a:t>
              </a:r>
              <a:endParaRPr lang="fr-FR" sz="1400" b="1" dirty="0">
                <a:solidFill>
                  <a:srgbClr val="000066"/>
                </a:solidFill>
                <a:latin typeface="Aptos" panose="020B0004020202020204" pitchFamily="34" charset="0"/>
              </a:endParaRPr>
            </a:p>
          </p:txBody>
        </p:sp>
        <p:sp>
          <p:nvSpPr>
            <p:cNvPr id="1115" name="ZoneTexte 1114">
              <a:extLst>
                <a:ext uri="{FF2B5EF4-FFF2-40B4-BE49-F238E27FC236}">
                  <a16:creationId xmlns:a16="http://schemas.microsoft.com/office/drawing/2014/main" id="{339CDD19-EB9E-749F-8EB2-9E33A6D4CA9B}"/>
                </a:ext>
              </a:extLst>
            </p:cNvPr>
            <p:cNvSpPr txBox="1"/>
            <p:nvPr/>
          </p:nvSpPr>
          <p:spPr>
            <a:xfrm>
              <a:off x="1892190" y="3191233"/>
              <a:ext cx="10228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Integrated</a:t>
              </a:r>
              <a:b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</a:br>
              <a:r>
                <a:rPr lang="fr-FR" sz="1400" b="1" dirty="0">
                  <a:solidFill>
                    <a:srgbClr val="000066"/>
                  </a:solidFill>
                  <a:latin typeface="Aptos" panose="020B0004020202020204" pitchFamily="34" charset="0"/>
                </a:rPr>
                <a:t>HIV DNA</a:t>
              </a:r>
            </a:p>
          </p:txBody>
        </p:sp>
      </p:grpSp>
      <p:pic>
        <p:nvPicPr>
          <p:cNvPr id="3" name="Image 2" descr="Une image contenant clipart, créativité&#10;&#10;Le contenu généré par l’IA peut être incorrect.">
            <a:extLst>
              <a:ext uri="{FF2B5EF4-FFF2-40B4-BE49-F238E27FC236}">
                <a16:creationId xmlns:a16="http://schemas.microsoft.com/office/drawing/2014/main" id="{3D17F803-9A9E-7F8D-3E56-13F3102D9AB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7160" y="3589296"/>
            <a:ext cx="1382912" cy="2390503"/>
          </a:xfrm>
          <a:prstGeom prst="rect">
            <a:avLst/>
          </a:prstGeom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AB5C65C6-9E24-4846-7C27-0FB75DA41D5F}"/>
              </a:ext>
            </a:extLst>
          </p:cNvPr>
          <p:cNvSpPr txBox="1"/>
          <p:nvPr/>
        </p:nvSpPr>
        <p:spPr>
          <a:xfrm>
            <a:off x="1298794" y="6058174"/>
            <a:ext cx="21481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Effector domain: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  <a:t>anti-CD3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  <a:t>scFv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binds to CD3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2AF92F7-8624-2080-861D-AC960CF00B34}"/>
              </a:ext>
            </a:extLst>
          </p:cNvPr>
          <p:cNvSpPr txBox="1"/>
          <p:nvPr/>
        </p:nvSpPr>
        <p:spPr>
          <a:xfrm>
            <a:off x="918846" y="2909914"/>
            <a:ext cx="23507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Targeting domain :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ea typeface="+mn-ea"/>
                <a:cs typeface="Arial" charset="0"/>
              </a:rPr>
              <a:t>T cell receptor (TCR)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binds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HLA-A*02:01-Gag77-85 complexes</a:t>
            </a:r>
          </a:p>
        </p:txBody>
      </p:sp>
      <p:sp>
        <p:nvSpPr>
          <p:cNvPr id="7" name="Forme libre : forme 7">
            <a:extLst>
              <a:ext uri="{FF2B5EF4-FFF2-40B4-BE49-F238E27FC236}">
                <a16:creationId xmlns:a16="http://schemas.microsoft.com/office/drawing/2014/main" id="{44A39105-1349-9339-06E9-B9E1EEA27066}"/>
              </a:ext>
            </a:extLst>
          </p:cNvPr>
          <p:cNvSpPr/>
          <p:nvPr/>
        </p:nvSpPr>
        <p:spPr bwMode="auto">
          <a:xfrm rot="210099">
            <a:off x="2919324" y="5484959"/>
            <a:ext cx="359563" cy="521675"/>
          </a:xfrm>
          <a:custGeom>
            <a:avLst/>
            <a:gdLst>
              <a:gd name="connsiteX0" fmla="*/ 592183 w 592183"/>
              <a:gd name="connsiteY0" fmla="*/ 702448 h 702448"/>
              <a:gd name="connsiteX1" fmla="*/ 426720 w 592183"/>
              <a:gd name="connsiteY1" fmla="*/ 101557 h 702448"/>
              <a:gd name="connsiteX2" fmla="*/ 0 w 592183"/>
              <a:gd name="connsiteY2" fmla="*/ 5763 h 702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183" h="702448">
                <a:moveTo>
                  <a:pt x="592183" y="702448"/>
                </a:moveTo>
                <a:cubicBezTo>
                  <a:pt x="558800" y="460059"/>
                  <a:pt x="525417" y="217671"/>
                  <a:pt x="426720" y="101557"/>
                </a:cubicBezTo>
                <a:cubicBezTo>
                  <a:pt x="328023" y="-14557"/>
                  <a:pt x="164011" y="-4397"/>
                  <a:pt x="0" y="5763"/>
                </a:cubicBezTo>
              </a:path>
            </a:pathLst>
          </a:custGeom>
          <a:noFill/>
          <a:ln w="19050" cap="flat" cmpd="sng" algn="ctr">
            <a:solidFill>
              <a:srgbClr val="7030A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66"/>
              </a:solidFill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029" name="Forme libre : forme 8">
            <a:extLst>
              <a:ext uri="{FF2B5EF4-FFF2-40B4-BE49-F238E27FC236}">
                <a16:creationId xmlns:a16="http://schemas.microsoft.com/office/drawing/2014/main" id="{F501CAF7-0F60-ACBE-6049-0C9B7CB28F86}"/>
              </a:ext>
            </a:extLst>
          </p:cNvPr>
          <p:cNvSpPr/>
          <p:nvPr/>
        </p:nvSpPr>
        <p:spPr bwMode="auto">
          <a:xfrm rot="10800000">
            <a:off x="1183243" y="3563169"/>
            <a:ext cx="359563" cy="521675"/>
          </a:xfrm>
          <a:custGeom>
            <a:avLst/>
            <a:gdLst>
              <a:gd name="connsiteX0" fmla="*/ 592183 w 592183"/>
              <a:gd name="connsiteY0" fmla="*/ 702448 h 702448"/>
              <a:gd name="connsiteX1" fmla="*/ 426720 w 592183"/>
              <a:gd name="connsiteY1" fmla="*/ 101557 h 702448"/>
              <a:gd name="connsiteX2" fmla="*/ 0 w 592183"/>
              <a:gd name="connsiteY2" fmla="*/ 5763 h 702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183" h="702448">
                <a:moveTo>
                  <a:pt x="592183" y="702448"/>
                </a:moveTo>
                <a:cubicBezTo>
                  <a:pt x="558800" y="460059"/>
                  <a:pt x="525417" y="217671"/>
                  <a:pt x="426720" y="101557"/>
                </a:cubicBezTo>
                <a:cubicBezTo>
                  <a:pt x="328023" y="-14557"/>
                  <a:pt x="164011" y="-4397"/>
                  <a:pt x="0" y="5763"/>
                </a:cubicBezTo>
              </a:path>
            </a:pathLst>
          </a:cu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66"/>
              </a:solidFill>
              <a:effectLst/>
              <a:uLnTx/>
              <a:uFillTx/>
              <a:ea typeface="+mn-ea"/>
              <a:cs typeface="Arial" charset="0"/>
            </a:endParaRPr>
          </a:p>
        </p:txBody>
      </p:sp>
      <p:sp>
        <p:nvSpPr>
          <p:cNvPr id="1116" name="ZoneTexte 1115">
            <a:extLst>
              <a:ext uri="{FF2B5EF4-FFF2-40B4-BE49-F238E27FC236}">
                <a16:creationId xmlns:a16="http://schemas.microsoft.com/office/drawing/2014/main" id="{259C8DC5-E443-58C6-3903-594EDF339ED4}"/>
              </a:ext>
            </a:extLst>
          </p:cNvPr>
          <p:cNvSpPr txBox="1"/>
          <p:nvPr/>
        </p:nvSpPr>
        <p:spPr>
          <a:xfrm>
            <a:off x="1444245" y="2613822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IMC-M113V</a:t>
            </a:r>
          </a:p>
        </p:txBody>
      </p:sp>
      <p:sp>
        <p:nvSpPr>
          <p:cNvPr id="1123" name="Titre 1122">
            <a:extLst>
              <a:ext uri="{FF2B5EF4-FFF2-40B4-BE49-F238E27FC236}">
                <a16:creationId xmlns:a16="http://schemas.microsoft.com/office/drawing/2014/main" id="{48BEDD4C-A35E-D7F8-BE58-BDA924C7AD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(1)</a:t>
            </a:r>
            <a:endParaRPr lang="es-419" dirty="0">
              <a:latin typeface="+mn-lt"/>
            </a:endParaRPr>
          </a:p>
        </p:txBody>
      </p:sp>
      <p:sp>
        <p:nvSpPr>
          <p:cNvPr id="1119" name="Espace réservé du contenu 1118">
            <a:extLst>
              <a:ext uri="{FF2B5EF4-FFF2-40B4-BE49-F238E27FC236}">
                <a16:creationId xmlns:a16="http://schemas.microsoft.com/office/drawing/2014/main" id="{878CE092-4A57-7E5B-F252-A16AB5B73E27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544335" y="1159358"/>
            <a:ext cx="10791349" cy="1201737"/>
          </a:xfrm>
        </p:spPr>
        <p:txBody>
          <a:bodyPr>
            <a:normAutofit/>
          </a:bodyPr>
          <a:lstStyle/>
          <a:p>
            <a:r>
              <a:rPr lang="en-US" sz="1800" b="0" i="0" u="none" strike="noStrike" noProof="0" dirty="0" err="1">
                <a:solidFill>
                  <a:srgbClr val="211D1E"/>
                </a:solidFill>
                <a:effectLst/>
              </a:rPr>
              <a:t>ImmTAV</a:t>
            </a:r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® are soluble bispecific T cell engagers that kill virus-infected cells presenting extremely low target peptide-HLA levels </a:t>
            </a:r>
          </a:p>
          <a:p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IMC-M113V (GAGxCD3) is the first HIV </a:t>
            </a:r>
            <a:r>
              <a:rPr lang="en-US" sz="1800" b="0" i="0" u="none" strike="noStrike" noProof="0" dirty="0" err="1">
                <a:solidFill>
                  <a:srgbClr val="211D1E"/>
                </a:solidFill>
                <a:effectLst/>
              </a:rPr>
              <a:t>ImmTAV</a:t>
            </a:r>
            <a:r>
              <a:rPr lang="en-US" sz="1800" b="0" i="0" u="none" strike="noStrike" noProof="0" dirty="0">
                <a:solidFill>
                  <a:srgbClr val="211D1E"/>
                </a:solidFill>
                <a:effectLst/>
              </a:rPr>
              <a:t> in the clinic</a:t>
            </a:r>
            <a:endParaRPr lang="en-US" sz="1800" noProof="0" dirty="0"/>
          </a:p>
        </p:txBody>
      </p:sp>
      <p:sp>
        <p:nvSpPr>
          <p:cNvPr id="1120" name="ZoneTexte 1119">
            <a:extLst>
              <a:ext uri="{FF2B5EF4-FFF2-40B4-BE49-F238E27FC236}">
                <a16:creationId xmlns:a16="http://schemas.microsoft.com/office/drawing/2014/main" id="{CF0C7681-6DEA-D55D-88A2-82986AF6D3B3}"/>
              </a:ext>
            </a:extLst>
          </p:cNvPr>
          <p:cNvSpPr txBox="1"/>
          <p:nvPr/>
        </p:nvSpPr>
        <p:spPr>
          <a:xfrm>
            <a:off x="4843463" y="6072190"/>
            <a:ext cx="50525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noProof="0" dirty="0"/>
              <a:t>IMC-M113V redirects T cells to kill HIV-infected cells</a:t>
            </a:r>
          </a:p>
        </p:txBody>
      </p:sp>
      <p:sp>
        <p:nvSpPr>
          <p:cNvPr id="1121" name="ZoneTexte 1120">
            <a:extLst>
              <a:ext uri="{FF2B5EF4-FFF2-40B4-BE49-F238E27FC236}">
                <a16:creationId xmlns:a16="http://schemas.microsoft.com/office/drawing/2014/main" id="{6EDB69F5-8C9B-9BB9-3BBF-494797FFF399}"/>
              </a:ext>
            </a:extLst>
          </p:cNvPr>
          <p:cNvSpPr txBox="1"/>
          <p:nvPr/>
        </p:nvSpPr>
        <p:spPr>
          <a:xfrm>
            <a:off x="5013976" y="2198070"/>
            <a:ext cx="32454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Viral reservoir during ART:</a:t>
            </a:r>
          </a:p>
          <a:p>
            <a:pPr algn="l"/>
            <a:r>
              <a:rPr lang="en-US" sz="1400" noProof="0" dirty="0"/>
              <a:t>HIV RNA+ cells produce </a:t>
            </a:r>
            <a:r>
              <a:rPr lang="en-US" sz="1400" noProof="0" dirty="0">
                <a:solidFill>
                  <a:srgbClr val="FF6600"/>
                </a:solidFill>
              </a:rPr>
              <a:t>Gag proteins</a:t>
            </a:r>
          </a:p>
          <a:p>
            <a:pPr algn="l"/>
            <a:r>
              <a:rPr lang="en-US" sz="1400" noProof="0" dirty="0"/>
              <a:t>which may be </a:t>
            </a:r>
            <a:r>
              <a:rPr lang="en-US" sz="1400" noProof="0" dirty="0" err="1"/>
              <a:t>presend</a:t>
            </a:r>
            <a:r>
              <a:rPr lang="en-US" sz="1400" noProof="0" dirty="0"/>
              <a:t> as </a:t>
            </a:r>
            <a:r>
              <a:rPr lang="en-US" sz="1400" noProof="0" dirty="0">
                <a:solidFill>
                  <a:srgbClr val="FF6600"/>
                </a:solidFill>
              </a:rPr>
              <a:t>peptides</a:t>
            </a:r>
            <a:r>
              <a:rPr lang="en-US" sz="1400" noProof="0" dirty="0"/>
              <a:t> by HLA</a:t>
            </a:r>
          </a:p>
        </p:txBody>
      </p:sp>
      <p:sp>
        <p:nvSpPr>
          <p:cNvPr id="1122" name="ZoneTexte 1121">
            <a:extLst>
              <a:ext uri="{FF2B5EF4-FFF2-40B4-BE49-F238E27FC236}">
                <a16:creationId xmlns:a16="http://schemas.microsoft.com/office/drawing/2014/main" id="{FF232323-B7DF-12C9-1261-39EE59458090}"/>
              </a:ext>
            </a:extLst>
          </p:cNvPr>
          <p:cNvSpPr txBox="1"/>
          <p:nvPr/>
        </p:nvSpPr>
        <p:spPr>
          <a:xfrm>
            <a:off x="9225926" y="2310003"/>
            <a:ext cx="259090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IMC-M113V bridges infected</a:t>
            </a:r>
          </a:p>
          <a:p>
            <a:pPr algn="l"/>
            <a:r>
              <a:rPr lang="en-US" sz="1400" noProof="0" dirty="0"/>
              <a:t>cells to effector T cells, triggering</a:t>
            </a:r>
          </a:p>
          <a:p>
            <a:pPr algn="l"/>
            <a:r>
              <a:rPr lang="en-US" sz="1400" noProof="0" dirty="0"/>
              <a:t>release of </a:t>
            </a:r>
            <a:r>
              <a:rPr lang="en-US" sz="1400" noProof="0" dirty="0">
                <a:solidFill>
                  <a:srgbClr val="6600FF"/>
                </a:solidFill>
              </a:rPr>
              <a:t>cytolytic proteins</a:t>
            </a:r>
          </a:p>
        </p:txBody>
      </p:sp>
      <p:sp>
        <p:nvSpPr>
          <p:cNvPr id="1118" name="Text Box 3">
            <a:extLst>
              <a:ext uri="{FF2B5EF4-FFF2-40B4-BE49-F238E27FC236}">
                <a16:creationId xmlns:a16="http://schemas.microsoft.com/office/drawing/2014/main" id="{83F49BB4-9816-E013-D531-24508FB2F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792463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EA79F4-C2D2-F761-ED5A-32C7EE8D6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171">
            <a:extLst>
              <a:ext uri="{FF2B5EF4-FFF2-40B4-BE49-F238E27FC236}">
                <a16:creationId xmlns:a16="http://schemas.microsoft.com/office/drawing/2014/main" id="{CC5FE09A-658C-9803-9FEB-93199BD8E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23" y="4306778"/>
            <a:ext cx="4231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Week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5" name="Flèche : bas 4">
            <a:extLst>
              <a:ext uri="{FF2B5EF4-FFF2-40B4-BE49-F238E27FC236}">
                <a16:creationId xmlns:a16="http://schemas.microsoft.com/office/drawing/2014/main" id="{A1CFEE34-380C-3A1F-1E14-532F1A7E1B94}"/>
              </a:ext>
            </a:extLst>
          </p:cNvPr>
          <p:cNvSpPr/>
          <p:nvPr/>
        </p:nvSpPr>
        <p:spPr>
          <a:xfrm rot="10800000">
            <a:off x="138062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Rectangle 171">
            <a:extLst>
              <a:ext uri="{FF2B5EF4-FFF2-40B4-BE49-F238E27FC236}">
                <a16:creationId xmlns:a16="http://schemas.microsoft.com/office/drawing/2014/main" id="{D7E67D76-6BF7-0CAC-4329-4BA8F4088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71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" name="Flèche : bas 10">
            <a:extLst>
              <a:ext uri="{FF2B5EF4-FFF2-40B4-BE49-F238E27FC236}">
                <a16:creationId xmlns:a16="http://schemas.microsoft.com/office/drawing/2014/main" id="{CFCC2D98-A065-D02E-D578-7F5D6A681B8F}"/>
              </a:ext>
            </a:extLst>
          </p:cNvPr>
          <p:cNvSpPr/>
          <p:nvPr/>
        </p:nvSpPr>
        <p:spPr>
          <a:xfrm rot="10800000">
            <a:off x="159962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Rectangle 171">
            <a:extLst>
              <a:ext uri="{FF2B5EF4-FFF2-40B4-BE49-F238E27FC236}">
                <a16:creationId xmlns:a16="http://schemas.microsoft.com/office/drawing/2014/main" id="{CFA5D358-DF44-0A60-45F4-FDEACBCA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71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4" name="Flèche : bas 13">
            <a:extLst>
              <a:ext uri="{FF2B5EF4-FFF2-40B4-BE49-F238E27FC236}">
                <a16:creationId xmlns:a16="http://schemas.microsoft.com/office/drawing/2014/main" id="{4927A0EB-42B5-15CA-A2F4-B5D79ECD28CE}"/>
              </a:ext>
            </a:extLst>
          </p:cNvPr>
          <p:cNvSpPr/>
          <p:nvPr/>
        </p:nvSpPr>
        <p:spPr>
          <a:xfrm rot="10800000">
            <a:off x="181861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Rectangle 171">
            <a:extLst>
              <a:ext uri="{FF2B5EF4-FFF2-40B4-BE49-F238E27FC236}">
                <a16:creationId xmlns:a16="http://schemas.microsoft.com/office/drawing/2014/main" id="{3AB9B167-34BA-AA35-A027-20D9BE2D1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770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7" name="Flèche : bas 16">
            <a:extLst>
              <a:ext uri="{FF2B5EF4-FFF2-40B4-BE49-F238E27FC236}">
                <a16:creationId xmlns:a16="http://schemas.microsoft.com/office/drawing/2014/main" id="{AF60E459-EDE2-65AC-E600-42DC790B2013}"/>
              </a:ext>
            </a:extLst>
          </p:cNvPr>
          <p:cNvSpPr/>
          <p:nvPr/>
        </p:nvSpPr>
        <p:spPr>
          <a:xfrm rot="10800000">
            <a:off x="203761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Rectangle 171">
            <a:extLst>
              <a:ext uri="{FF2B5EF4-FFF2-40B4-BE49-F238E27FC236}">
                <a16:creationId xmlns:a16="http://schemas.microsoft.com/office/drawing/2014/main" id="{3DB590DF-E800-1AF3-A6F0-BDD60372E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70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4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0" name="Flèche : bas 19">
            <a:extLst>
              <a:ext uri="{FF2B5EF4-FFF2-40B4-BE49-F238E27FC236}">
                <a16:creationId xmlns:a16="http://schemas.microsoft.com/office/drawing/2014/main" id="{00383E7C-6C2B-7F5A-C796-97285F52B67D}"/>
              </a:ext>
            </a:extLst>
          </p:cNvPr>
          <p:cNvSpPr/>
          <p:nvPr/>
        </p:nvSpPr>
        <p:spPr>
          <a:xfrm rot="10800000">
            <a:off x="225660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171">
            <a:extLst>
              <a:ext uri="{FF2B5EF4-FFF2-40B4-BE49-F238E27FC236}">
                <a16:creationId xmlns:a16="http://schemas.microsoft.com/office/drawing/2014/main" id="{FC781D6B-1793-B42B-551C-D4333DA52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569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3" name="Flèche : bas 22">
            <a:extLst>
              <a:ext uri="{FF2B5EF4-FFF2-40B4-BE49-F238E27FC236}">
                <a16:creationId xmlns:a16="http://schemas.microsoft.com/office/drawing/2014/main" id="{3F2A399B-CFDA-E0AE-7EA2-6FE71793D428}"/>
              </a:ext>
            </a:extLst>
          </p:cNvPr>
          <p:cNvSpPr/>
          <p:nvPr/>
        </p:nvSpPr>
        <p:spPr>
          <a:xfrm rot="10800000">
            <a:off x="247560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171">
            <a:extLst>
              <a:ext uri="{FF2B5EF4-FFF2-40B4-BE49-F238E27FC236}">
                <a16:creationId xmlns:a16="http://schemas.microsoft.com/office/drawing/2014/main" id="{73BFEF50-B1A9-173E-2700-61A6D60C5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469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6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6" name="Flèche : bas 25">
            <a:extLst>
              <a:ext uri="{FF2B5EF4-FFF2-40B4-BE49-F238E27FC236}">
                <a16:creationId xmlns:a16="http://schemas.microsoft.com/office/drawing/2014/main" id="{3ACA97DA-60E8-8231-6023-7487FF0CAD7F}"/>
              </a:ext>
            </a:extLst>
          </p:cNvPr>
          <p:cNvSpPr/>
          <p:nvPr/>
        </p:nvSpPr>
        <p:spPr>
          <a:xfrm rot="10800000">
            <a:off x="269459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Rectangle 171">
            <a:extLst>
              <a:ext uri="{FF2B5EF4-FFF2-40B4-BE49-F238E27FC236}">
                <a16:creationId xmlns:a16="http://schemas.microsoft.com/office/drawing/2014/main" id="{42ADEAC4-6D16-64DA-31B4-C1BD51FD6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368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7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9" name="Flèche : bas 28">
            <a:extLst>
              <a:ext uri="{FF2B5EF4-FFF2-40B4-BE49-F238E27FC236}">
                <a16:creationId xmlns:a16="http://schemas.microsoft.com/office/drawing/2014/main" id="{AB1E13E5-5EDF-4EB0-011D-5D7ED352CA85}"/>
              </a:ext>
            </a:extLst>
          </p:cNvPr>
          <p:cNvSpPr/>
          <p:nvPr/>
        </p:nvSpPr>
        <p:spPr>
          <a:xfrm rot="10800000">
            <a:off x="291359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Rectangle 171">
            <a:extLst>
              <a:ext uri="{FF2B5EF4-FFF2-40B4-BE49-F238E27FC236}">
                <a16:creationId xmlns:a16="http://schemas.microsoft.com/office/drawing/2014/main" id="{E654DE6D-E0B9-51FE-5583-E43B07734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2683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8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2" name="Flèche : bas 31">
            <a:extLst>
              <a:ext uri="{FF2B5EF4-FFF2-40B4-BE49-F238E27FC236}">
                <a16:creationId xmlns:a16="http://schemas.microsoft.com/office/drawing/2014/main" id="{656C1C4D-58B5-1916-5A03-C87DB42412F6}"/>
              </a:ext>
            </a:extLst>
          </p:cNvPr>
          <p:cNvSpPr/>
          <p:nvPr/>
        </p:nvSpPr>
        <p:spPr>
          <a:xfrm rot="10800000">
            <a:off x="313258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171">
            <a:extLst>
              <a:ext uri="{FF2B5EF4-FFF2-40B4-BE49-F238E27FC236}">
                <a16:creationId xmlns:a16="http://schemas.microsoft.com/office/drawing/2014/main" id="{481E79FE-7429-27C4-2E04-2FAB5E3A1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1678" y="4333527"/>
            <a:ext cx="9137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9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5" name="Flèche : bas 34">
            <a:extLst>
              <a:ext uri="{FF2B5EF4-FFF2-40B4-BE49-F238E27FC236}">
                <a16:creationId xmlns:a16="http://schemas.microsoft.com/office/drawing/2014/main" id="{F40BC46D-0A77-D857-A95D-3AAABAA1E724}"/>
              </a:ext>
            </a:extLst>
          </p:cNvPr>
          <p:cNvSpPr/>
          <p:nvPr/>
        </p:nvSpPr>
        <p:spPr>
          <a:xfrm rot="10800000">
            <a:off x="3351584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Rectangle 171">
            <a:extLst>
              <a:ext uri="{FF2B5EF4-FFF2-40B4-BE49-F238E27FC236}">
                <a16:creationId xmlns:a16="http://schemas.microsoft.com/office/drawing/2014/main" id="{45196B80-DE63-42D0-6321-D174D0166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4988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8" name="Flèche : bas 37">
            <a:extLst>
              <a:ext uri="{FF2B5EF4-FFF2-40B4-BE49-F238E27FC236}">
                <a16:creationId xmlns:a16="http://schemas.microsoft.com/office/drawing/2014/main" id="{39F2EFD3-24A9-497B-C5E8-E0E94F98218D}"/>
              </a:ext>
            </a:extLst>
          </p:cNvPr>
          <p:cNvSpPr/>
          <p:nvPr/>
        </p:nvSpPr>
        <p:spPr>
          <a:xfrm rot="10800000">
            <a:off x="3570579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Rectangle 171">
            <a:extLst>
              <a:ext uri="{FF2B5EF4-FFF2-40B4-BE49-F238E27FC236}">
                <a16:creationId xmlns:a16="http://schemas.microsoft.com/office/drawing/2014/main" id="{2E67131A-A628-AF19-3BB7-D09A2FEBF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3983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11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" name="Flèche : bas 40">
            <a:extLst>
              <a:ext uri="{FF2B5EF4-FFF2-40B4-BE49-F238E27FC236}">
                <a16:creationId xmlns:a16="http://schemas.microsoft.com/office/drawing/2014/main" id="{7CA4BC1A-793C-9F2C-6B2A-C5916D075C30}"/>
              </a:ext>
            </a:extLst>
          </p:cNvPr>
          <p:cNvSpPr/>
          <p:nvPr/>
        </p:nvSpPr>
        <p:spPr>
          <a:xfrm rot="10800000">
            <a:off x="3789570" y="4693934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Rectangle 171">
            <a:extLst>
              <a:ext uri="{FF2B5EF4-FFF2-40B4-BE49-F238E27FC236}">
                <a16:creationId xmlns:a16="http://schemas.microsoft.com/office/drawing/2014/main" id="{E63222EE-0D31-D1CB-5BCC-7D43C47C2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2974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12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4" name="Rectangle : coins arrondis 43">
            <a:extLst>
              <a:ext uri="{FF2B5EF4-FFF2-40B4-BE49-F238E27FC236}">
                <a16:creationId xmlns:a16="http://schemas.microsoft.com/office/drawing/2014/main" id="{1404206B-F044-31B1-A6E5-F22F195459CC}"/>
              </a:ext>
            </a:extLst>
          </p:cNvPr>
          <p:cNvSpPr/>
          <p:nvPr/>
        </p:nvSpPr>
        <p:spPr>
          <a:xfrm>
            <a:off x="1380628" y="3773117"/>
            <a:ext cx="2605087" cy="415447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ART</a:t>
            </a:r>
          </a:p>
        </p:txBody>
      </p:sp>
      <p:sp>
        <p:nvSpPr>
          <p:cNvPr id="71" name="Rectangle : coins arrondis 70">
            <a:extLst>
              <a:ext uri="{FF2B5EF4-FFF2-40B4-BE49-F238E27FC236}">
                <a16:creationId xmlns:a16="http://schemas.microsoft.com/office/drawing/2014/main" id="{DEE83A3B-B107-584A-95F3-E7858570E358}"/>
              </a:ext>
            </a:extLst>
          </p:cNvPr>
          <p:cNvSpPr/>
          <p:nvPr/>
        </p:nvSpPr>
        <p:spPr>
          <a:xfrm>
            <a:off x="4085965" y="3773117"/>
            <a:ext cx="2605087" cy="415447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>
                <a:solidFill>
                  <a:srgbClr val="0070C0"/>
                </a:solidFill>
              </a:rPr>
              <a:t>ATI</a:t>
            </a:r>
          </a:p>
        </p:txBody>
      </p:sp>
      <p:sp>
        <p:nvSpPr>
          <p:cNvPr id="74" name="Rectangle 171">
            <a:extLst>
              <a:ext uri="{FF2B5EF4-FFF2-40B4-BE49-F238E27FC236}">
                <a16:creationId xmlns:a16="http://schemas.microsoft.com/office/drawing/2014/main" id="{4718BA54-1959-4838-CCC7-CDE28FFFF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708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24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6" name="Rectangle 171">
            <a:extLst>
              <a:ext uri="{FF2B5EF4-FFF2-40B4-BE49-F238E27FC236}">
                <a16:creationId xmlns:a16="http://schemas.microsoft.com/office/drawing/2014/main" id="{20D0E00E-B279-AB20-3120-C10122FDC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3649" y="4333527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36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7" name="Rectangle : coins arrondis 96">
            <a:extLst>
              <a:ext uri="{FF2B5EF4-FFF2-40B4-BE49-F238E27FC236}">
                <a16:creationId xmlns:a16="http://schemas.microsoft.com/office/drawing/2014/main" id="{52E51995-1802-D31F-F13A-A14FF30DE75C}"/>
              </a:ext>
            </a:extLst>
          </p:cNvPr>
          <p:cNvSpPr/>
          <p:nvPr/>
        </p:nvSpPr>
        <p:spPr>
          <a:xfrm>
            <a:off x="6791303" y="3773117"/>
            <a:ext cx="2605087" cy="415447"/>
          </a:xfrm>
          <a:prstGeom prst="roundRect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ART</a:t>
            </a:r>
          </a:p>
        </p:txBody>
      </p:sp>
      <p:sp>
        <p:nvSpPr>
          <p:cNvPr id="98" name="Rectangle 171">
            <a:extLst>
              <a:ext uri="{FF2B5EF4-FFF2-40B4-BE49-F238E27FC236}">
                <a16:creationId xmlns:a16="http://schemas.microsoft.com/office/drawing/2014/main" id="{80F053BE-538A-DD11-D02E-54BDDDCE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842" y="4333527"/>
            <a:ext cx="142333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Weekly monitoring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99" name="Rectangle 171">
            <a:extLst>
              <a:ext uri="{FF2B5EF4-FFF2-40B4-BE49-F238E27FC236}">
                <a16:creationId xmlns:a16="http://schemas.microsoft.com/office/drawing/2014/main" id="{C37DFDF8-8AEA-B45E-D557-C39CBCF0C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8719" y="4767187"/>
            <a:ext cx="15595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Viral load, CD4 count</a:t>
            </a:r>
            <a:endParaRPr kumimoji="0" lang="en-US" sz="3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0" name="Rectangle 171">
            <a:extLst>
              <a:ext uri="{FF2B5EF4-FFF2-40B4-BE49-F238E27FC236}">
                <a16:creationId xmlns:a16="http://schemas.microsoft.com/office/drawing/2014/main" id="{DAFCA591-9BC5-2066-64AB-3C15DAF6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200" y="4767187"/>
            <a:ext cx="7412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Follow-up</a:t>
            </a:r>
            <a:endParaRPr kumimoji="0" lang="fr-FR" altLang="fr-FR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cxnSp>
        <p:nvCxnSpPr>
          <p:cNvPr id="102" name="Connecteur droit 101">
            <a:extLst>
              <a:ext uri="{FF2B5EF4-FFF2-40B4-BE49-F238E27FC236}">
                <a16:creationId xmlns:a16="http://schemas.microsoft.com/office/drawing/2014/main" id="{529B04A4-2069-A202-2058-4EC1C8AE7908}"/>
              </a:ext>
            </a:extLst>
          </p:cNvPr>
          <p:cNvCxnSpPr>
            <a:cxnSpLocks/>
          </p:cNvCxnSpPr>
          <p:nvPr/>
        </p:nvCxnSpPr>
        <p:spPr>
          <a:xfrm>
            <a:off x="1380628" y="4628541"/>
            <a:ext cx="8015762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08" name="Image 107">
            <a:extLst>
              <a:ext uri="{FF2B5EF4-FFF2-40B4-BE49-F238E27FC236}">
                <a16:creationId xmlns:a16="http://schemas.microsoft.com/office/drawing/2014/main" id="{D6B91EEA-F899-2901-7B5F-81EC67EA14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4510" y="5243000"/>
            <a:ext cx="161785" cy="539285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69B9D78-5697-78DB-8E6E-D1B4CFE383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8981" y="5243000"/>
            <a:ext cx="161785" cy="539285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01523159-0D35-3D13-DDAD-0FD97C81D0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3451" y="5243000"/>
            <a:ext cx="161785" cy="539285"/>
          </a:xfrm>
          <a:prstGeom prst="rect">
            <a:avLst/>
          </a:prstGeom>
        </p:spPr>
      </p:pic>
      <p:sp>
        <p:nvSpPr>
          <p:cNvPr id="111" name="Rectangle 171">
            <a:extLst>
              <a:ext uri="{FF2B5EF4-FFF2-40B4-BE49-F238E27FC236}">
                <a16:creationId xmlns:a16="http://schemas.microsoft.com/office/drawing/2014/main" id="{AAE6AA0A-76A8-96C3-2EAC-6BB0717A2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04" y="5933780"/>
            <a:ext cx="174573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Reservoir quantification</a:t>
            </a:r>
            <a:endParaRPr kumimoji="0" lang="en-US" sz="320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pic>
        <p:nvPicPr>
          <p:cNvPr id="113" name="Image 112">
            <a:extLst>
              <a:ext uri="{FF2B5EF4-FFF2-40B4-BE49-F238E27FC236}">
                <a16:creationId xmlns:a16="http://schemas.microsoft.com/office/drawing/2014/main" id="{33F508BB-DF12-0ABD-AD2F-C0291F7F6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80468" y="3025558"/>
            <a:ext cx="433125" cy="570938"/>
          </a:xfrm>
          <a:prstGeom prst="rect">
            <a:avLst/>
          </a:prstGeom>
        </p:spPr>
      </p:pic>
      <p:sp>
        <p:nvSpPr>
          <p:cNvPr id="114" name="Flèche : bas 113">
            <a:extLst>
              <a:ext uri="{FF2B5EF4-FFF2-40B4-BE49-F238E27FC236}">
                <a16:creationId xmlns:a16="http://schemas.microsoft.com/office/drawing/2014/main" id="{C3F8E00F-C34E-6AE8-129A-313EAC9656FA}"/>
              </a:ext>
            </a:extLst>
          </p:cNvPr>
          <p:cNvSpPr/>
          <p:nvPr/>
        </p:nvSpPr>
        <p:spPr>
          <a:xfrm rot="10800000">
            <a:off x="7102662" y="2727748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rgbClr val="BFBFB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5" name="Flèche : bas 114">
            <a:extLst>
              <a:ext uri="{FF2B5EF4-FFF2-40B4-BE49-F238E27FC236}">
                <a16:creationId xmlns:a16="http://schemas.microsoft.com/office/drawing/2014/main" id="{C9CD21BB-DCC6-0E0D-AF9B-D998F79525B9}"/>
              </a:ext>
            </a:extLst>
          </p:cNvPr>
          <p:cNvSpPr/>
          <p:nvPr/>
        </p:nvSpPr>
        <p:spPr>
          <a:xfrm rot="10800000">
            <a:off x="7102662" y="3190505"/>
            <a:ext cx="209550" cy="361950"/>
          </a:xfrm>
          <a:prstGeom prst="downArrow">
            <a:avLst>
              <a:gd name="adj1" fmla="val 36364"/>
              <a:gd name="adj2" fmla="val 7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6" name="Rectangle 171">
            <a:extLst>
              <a:ext uri="{FF2B5EF4-FFF2-40B4-BE49-F238E27FC236}">
                <a16:creationId xmlns:a16="http://schemas.microsoft.com/office/drawing/2014/main" id="{F3C0C0D2-08B3-7373-91AD-1A5291829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79" y="2801001"/>
            <a:ext cx="136543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400" noProof="0">
                <a:solidFill>
                  <a:srgbClr val="000000"/>
                </a:solidFill>
                <a:latin typeface="+mn-lt"/>
              </a:rPr>
              <a:t>Step doses (S1, S2)</a:t>
            </a:r>
            <a:endParaRPr kumimoji="0" lang="en-US" sz="320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17" name="Rectangle 171">
            <a:extLst>
              <a:ext uri="{FF2B5EF4-FFF2-40B4-BE49-F238E27FC236}">
                <a16:creationId xmlns:a16="http://schemas.microsoft.com/office/drawing/2014/main" id="{8F486E49-79F7-CB3C-F9E7-CD5AA4EA2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79" y="3263758"/>
            <a:ext cx="15680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fr-FR" altLang="fr-FR" sz="1400" dirty="0">
                <a:solidFill>
                  <a:srgbClr val="000000"/>
                </a:solidFill>
                <a:latin typeface="+mn-lt"/>
              </a:rPr>
              <a:t>Target doses (T1-T10)</a:t>
            </a:r>
            <a:endParaRPr kumimoji="0" lang="fr-FR" altLang="fr-FR" sz="32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4721D103-0125-903C-4C34-E3472FE14596}"/>
              </a:ext>
            </a:extLst>
          </p:cNvPr>
          <p:cNvSpPr txBox="1"/>
          <p:nvPr/>
        </p:nvSpPr>
        <p:spPr>
          <a:xfrm>
            <a:off x="1338700" y="2635902"/>
            <a:ext cx="268894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</a:rPr>
              <a:t>IMC-M113V x 12 infusions</a:t>
            </a:r>
            <a:endParaRPr lang="fr-FR" dirty="0"/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id="{9EF65A59-1D1E-31CB-2F39-30E56E68A59D}"/>
              </a:ext>
            </a:extLst>
          </p:cNvPr>
          <p:cNvSpPr txBox="1"/>
          <p:nvPr/>
        </p:nvSpPr>
        <p:spPr>
          <a:xfrm>
            <a:off x="4027642" y="2647113"/>
            <a:ext cx="171425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</a:rPr>
              <a:t>ART interrupted</a:t>
            </a:r>
            <a:endParaRPr lang="en-US" noProof="0">
              <a:solidFill>
                <a:srgbClr val="C0504D"/>
              </a:solidFill>
            </a:endParaRPr>
          </a:p>
        </p:txBody>
      </p:sp>
      <p:cxnSp>
        <p:nvCxnSpPr>
          <p:cNvPr id="124" name="Connecteur droit avec flèche 123">
            <a:extLst>
              <a:ext uri="{FF2B5EF4-FFF2-40B4-BE49-F238E27FC236}">
                <a16:creationId xmlns:a16="http://schemas.microsoft.com/office/drawing/2014/main" id="{46F6574A-9335-5621-9BF3-FE8EE4307E2E}"/>
              </a:ext>
            </a:extLst>
          </p:cNvPr>
          <p:cNvCxnSpPr>
            <a:cxnSpLocks/>
          </p:cNvCxnSpPr>
          <p:nvPr/>
        </p:nvCxnSpPr>
        <p:spPr>
          <a:xfrm>
            <a:off x="4027642" y="3089698"/>
            <a:ext cx="0" cy="506798"/>
          </a:xfrm>
          <a:prstGeom prst="straightConnector1">
            <a:avLst/>
          </a:prstGeom>
          <a:ln w="57150">
            <a:solidFill>
              <a:srgbClr val="C0504D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981D12BA-3A6A-3F27-5C92-8C4093752D5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56522" y="1556931"/>
            <a:ext cx="10972800" cy="896116"/>
          </a:xfrm>
        </p:spPr>
        <p:txBody>
          <a:bodyPr>
            <a:normAutofit/>
          </a:bodyPr>
          <a:lstStyle/>
          <a:p>
            <a:r>
              <a:rPr lang="en-US" sz="1800" noProof="0" dirty="0"/>
              <a:t>PWH 18-65 y, HLA-A*02.01 positive, on ART 1-7 years, VL &lt; 50 c/mL, CD4 &gt; 500, Nadir &gt; 200</a:t>
            </a:r>
          </a:p>
          <a:p>
            <a:r>
              <a:rPr lang="en-US" sz="1800" noProof="0" dirty="0"/>
              <a:t>16 participants, 3 different target doses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737DD4-4166-842F-508B-52BB0FDA33CA}"/>
              </a:ext>
            </a:extLst>
          </p:cNvPr>
          <p:cNvSpPr txBox="1"/>
          <p:nvPr/>
        </p:nvSpPr>
        <p:spPr>
          <a:xfrm>
            <a:off x="4419599" y="5454461"/>
            <a:ext cx="74515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noProof="0" dirty="0"/>
              <a:t>Significant reduction in cell-associated HIV Gag RNA and trend of reduction </a:t>
            </a:r>
            <a:br>
              <a:rPr lang="en-US" noProof="0" dirty="0"/>
            </a:br>
            <a:r>
              <a:rPr lang="en-US" noProof="0" dirty="0"/>
              <a:t>in intact HIV DNA after completion of multiple dose in higher dose cohort</a:t>
            </a:r>
          </a:p>
        </p:txBody>
      </p:sp>
      <p:sp>
        <p:nvSpPr>
          <p:cNvPr id="2" name="Titre 1122">
            <a:extLst>
              <a:ext uri="{FF2B5EF4-FFF2-40B4-BE49-F238E27FC236}">
                <a16:creationId xmlns:a16="http://schemas.microsoft.com/office/drawing/2014/main" id="{5B416498-9842-2CA6-AD49-0D2B1F49CA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(2)</a:t>
            </a:r>
            <a:endParaRPr lang="es-419" dirty="0">
              <a:latin typeface="+mn-lt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1DA22DD2-A012-B507-200A-85B00A136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077932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Rectangle 5">
            <a:extLst>
              <a:ext uri="{FF2B5EF4-FFF2-40B4-BE49-F238E27FC236}">
                <a16:creationId xmlns:a16="http://schemas.microsoft.com/office/drawing/2014/main" id="{92B67F11-5FFC-B6F6-F8C7-3D992857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583244"/>
            <a:ext cx="1223963" cy="15875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Rectangle 6">
            <a:extLst>
              <a:ext uri="{FF2B5EF4-FFF2-40B4-BE49-F238E27FC236}">
                <a16:creationId xmlns:a16="http://schemas.microsoft.com/office/drawing/2014/main" id="{2AAE0300-4DA6-36A0-981C-C885C53E7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343531"/>
            <a:ext cx="765175" cy="160338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Rectangle 7">
            <a:extLst>
              <a:ext uri="{FF2B5EF4-FFF2-40B4-BE49-F238E27FC236}">
                <a16:creationId xmlns:a16="http://schemas.microsoft.com/office/drawing/2014/main" id="{AB612F73-4533-4A2F-AA19-F058F2C0B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103819"/>
            <a:ext cx="765175" cy="160338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Rectangle 8">
            <a:extLst>
              <a:ext uri="{FF2B5EF4-FFF2-40B4-BE49-F238E27FC236}">
                <a16:creationId xmlns:a16="http://schemas.microsoft.com/office/drawing/2014/main" id="{04B8B4A1-B0C1-2F33-B6F0-84D22FBF4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865694"/>
            <a:ext cx="612775" cy="158750"/>
          </a:xfrm>
          <a:prstGeom prst="rect">
            <a:avLst/>
          </a:prstGeom>
          <a:solidFill>
            <a:srgbClr val="CC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Rectangle 9">
            <a:extLst>
              <a:ext uri="{FF2B5EF4-FFF2-40B4-BE49-F238E27FC236}">
                <a16:creationId xmlns:a16="http://schemas.microsoft.com/office/drawing/2014/main" id="{E67B051E-9E53-D6A8-CB3D-F0B310A13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5821369"/>
            <a:ext cx="2455863" cy="16033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Rectangle 10">
            <a:extLst>
              <a:ext uri="{FF2B5EF4-FFF2-40B4-BE49-F238E27FC236}">
                <a16:creationId xmlns:a16="http://schemas.microsoft.com/office/drawing/2014/main" id="{4A606BFD-86D0-00E6-1167-FCF2057E2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343531"/>
            <a:ext cx="1073150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Rectangle 11">
            <a:extLst>
              <a:ext uri="{FF2B5EF4-FFF2-40B4-BE49-F238E27FC236}">
                <a16:creationId xmlns:a16="http://schemas.microsoft.com/office/drawing/2014/main" id="{969FC1FC-D541-81BE-8346-1D139A600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103819"/>
            <a:ext cx="923925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Rectangle 12">
            <a:extLst>
              <a:ext uri="{FF2B5EF4-FFF2-40B4-BE49-F238E27FC236}">
                <a16:creationId xmlns:a16="http://schemas.microsoft.com/office/drawing/2014/main" id="{B218AA5D-7797-2FB0-2DC1-27A5E691D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4865694"/>
            <a:ext cx="457200" cy="158750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Rectangle 13">
            <a:extLst>
              <a:ext uri="{FF2B5EF4-FFF2-40B4-BE49-F238E27FC236}">
                <a16:creationId xmlns:a16="http://schemas.microsoft.com/office/drawing/2014/main" id="{7F8052B0-4FEA-9509-CBAE-DC12A9AFF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821369"/>
            <a:ext cx="304800" cy="160338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Rectangle 14">
            <a:extLst>
              <a:ext uri="{FF2B5EF4-FFF2-40B4-BE49-F238E27FC236}">
                <a16:creationId xmlns:a16="http://schemas.microsoft.com/office/drawing/2014/main" id="{D6665BEE-FB60-C1FE-C6C6-45DA50885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5583244"/>
            <a:ext cx="457200" cy="158750"/>
          </a:xfrm>
          <a:prstGeom prst="rect">
            <a:avLst/>
          </a:prstGeom>
          <a:solidFill>
            <a:srgbClr val="CC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Rectangle 15">
            <a:extLst>
              <a:ext uri="{FF2B5EF4-FFF2-40B4-BE49-F238E27FC236}">
                <a16:creationId xmlns:a16="http://schemas.microsoft.com/office/drawing/2014/main" id="{8096AE78-53F7-C3BB-A7FA-7B8860145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4865694"/>
            <a:ext cx="625475" cy="158750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Rectangle 16">
            <a:extLst>
              <a:ext uri="{FF2B5EF4-FFF2-40B4-BE49-F238E27FC236}">
                <a16:creationId xmlns:a16="http://schemas.microsoft.com/office/drawing/2014/main" id="{C6BB80C1-6688-98E3-FC25-87891529B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583244"/>
            <a:ext cx="625475" cy="158750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Rectangle 17">
            <a:extLst>
              <a:ext uri="{FF2B5EF4-FFF2-40B4-BE49-F238E27FC236}">
                <a16:creationId xmlns:a16="http://schemas.microsoft.com/office/drawing/2014/main" id="{CEA32597-B184-2881-C64C-9A0CFED0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343531"/>
            <a:ext cx="784225" cy="160338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Rectangle 18">
            <a:extLst>
              <a:ext uri="{FF2B5EF4-FFF2-40B4-BE49-F238E27FC236}">
                <a16:creationId xmlns:a16="http://schemas.microsoft.com/office/drawing/2014/main" id="{D2DDF4F2-82FF-CB7E-CEDE-32E766256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821369"/>
            <a:ext cx="1849438" cy="16033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Rectangle 19">
            <a:extLst>
              <a:ext uri="{FF2B5EF4-FFF2-40B4-BE49-F238E27FC236}">
                <a16:creationId xmlns:a16="http://schemas.microsoft.com/office/drawing/2014/main" id="{EC24AA13-1CEB-7AC0-4A2C-5CC3F03B0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103819"/>
            <a:ext cx="784225" cy="160338"/>
          </a:xfrm>
          <a:prstGeom prst="rect">
            <a:avLst/>
          </a:prstGeom>
          <a:solidFill>
            <a:srgbClr val="00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938" name="Groupe 937">
            <a:extLst>
              <a:ext uri="{FF2B5EF4-FFF2-40B4-BE49-F238E27FC236}">
                <a16:creationId xmlns:a16="http://schemas.microsoft.com/office/drawing/2014/main" id="{290F1AD9-DC10-86B2-07A5-91C563F99A49}"/>
              </a:ext>
            </a:extLst>
          </p:cNvPr>
          <p:cNvGrpSpPr/>
          <p:nvPr/>
        </p:nvGrpSpPr>
        <p:grpSpPr>
          <a:xfrm>
            <a:off x="1168299" y="2713838"/>
            <a:ext cx="2244381" cy="3780353"/>
            <a:chOff x="1168299" y="2556670"/>
            <a:chExt cx="2244381" cy="3780353"/>
          </a:xfrm>
        </p:grpSpPr>
        <p:sp>
          <p:nvSpPr>
            <p:cNvPr id="939" name="Line 105">
              <a:extLst>
                <a:ext uri="{FF2B5EF4-FFF2-40B4-BE49-F238E27FC236}">
                  <a16:creationId xmlns:a16="http://schemas.microsoft.com/office/drawing/2014/main" id="{0F5683FC-17D7-9AE5-F565-7A0BB7565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206751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106">
              <a:extLst>
                <a:ext uri="{FF2B5EF4-FFF2-40B4-BE49-F238E27FC236}">
                  <a16:creationId xmlns:a16="http://schemas.microsoft.com/office/drawing/2014/main" id="{6379A30C-AB3D-7C9C-4745-B413CACD34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107">
              <a:extLst>
                <a:ext uri="{FF2B5EF4-FFF2-40B4-BE49-F238E27FC236}">
                  <a16:creationId xmlns:a16="http://schemas.microsoft.com/office/drawing/2014/main" id="{2EBBF09C-45D3-5E60-046F-B67D77C83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729038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108">
              <a:extLst>
                <a:ext uri="{FF2B5EF4-FFF2-40B4-BE49-F238E27FC236}">
                  <a16:creationId xmlns:a16="http://schemas.microsoft.com/office/drawing/2014/main" id="{E40C5836-BA5D-5617-7D72-069122E214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84492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943" name="Groupe 942">
              <a:extLst>
                <a:ext uri="{FF2B5EF4-FFF2-40B4-BE49-F238E27FC236}">
                  <a16:creationId xmlns:a16="http://schemas.microsoft.com/office/drawing/2014/main" id="{87D6EBA9-9DAB-DE8C-2E10-04752D07C58B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1003" name="Line 96">
                <a:extLst>
                  <a:ext uri="{FF2B5EF4-FFF2-40B4-BE49-F238E27FC236}">
                    <a16:creationId xmlns:a16="http://schemas.microsoft.com/office/drawing/2014/main" id="{D5878AC5-8951-334A-D17A-84017E7CE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4" name="Line 97">
                <a:extLst>
                  <a:ext uri="{FF2B5EF4-FFF2-40B4-BE49-F238E27FC236}">
                    <a16:creationId xmlns:a16="http://schemas.microsoft.com/office/drawing/2014/main" id="{CA8343B4-480F-E69C-1BE3-F1B16CB09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5" name="Line 98">
                <a:extLst>
                  <a:ext uri="{FF2B5EF4-FFF2-40B4-BE49-F238E27FC236}">
                    <a16:creationId xmlns:a16="http://schemas.microsoft.com/office/drawing/2014/main" id="{5E8986D2-E0D6-6363-D13C-EBAFB4D23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6" name="Line 99">
                <a:extLst>
                  <a:ext uri="{FF2B5EF4-FFF2-40B4-BE49-F238E27FC236}">
                    <a16:creationId xmlns:a16="http://schemas.microsoft.com/office/drawing/2014/main" id="{3A336829-7B07-207D-50CD-D2C8329B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7" name="Line 100">
                <a:extLst>
                  <a:ext uri="{FF2B5EF4-FFF2-40B4-BE49-F238E27FC236}">
                    <a16:creationId xmlns:a16="http://schemas.microsoft.com/office/drawing/2014/main" id="{BBDFD833-E14A-5FAB-8646-F241FC20D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8" name="Line 101">
                <a:extLst>
                  <a:ext uri="{FF2B5EF4-FFF2-40B4-BE49-F238E27FC236}">
                    <a16:creationId xmlns:a16="http://schemas.microsoft.com/office/drawing/2014/main" id="{A7B632C8-E48A-312B-09CE-E0D8F65F6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9" name="Line 102">
                <a:extLst>
                  <a:ext uri="{FF2B5EF4-FFF2-40B4-BE49-F238E27FC236}">
                    <a16:creationId xmlns:a16="http://schemas.microsoft.com/office/drawing/2014/main" id="{CB99559A-301F-B270-5D8E-E3B5FC622F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0" name="Line 103">
                <a:extLst>
                  <a:ext uri="{FF2B5EF4-FFF2-40B4-BE49-F238E27FC236}">
                    <a16:creationId xmlns:a16="http://schemas.microsoft.com/office/drawing/2014/main" id="{C22FA2D0-F2FC-5D78-8BBC-3A0676D62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1" name="Line 104">
                <a:extLst>
                  <a:ext uri="{FF2B5EF4-FFF2-40B4-BE49-F238E27FC236}">
                    <a16:creationId xmlns:a16="http://schemas.microsoft.com/office/drawing/2014/main" id="{C84866E9-35B8-5497-FE57-A17D5580E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2" name="Line 109">
                <a:extLst>
                  <a:ext uri="{FF2B5EF4-FFF2-40B4-BE49-F238E27FC236}">
                    <a16:creationId xmlns:a16="http://schemas.microsoft.com/office/drawing/2014/main" id="{E733353D-BF86-F9E3-978D-5BD50019D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3" name="Freeform 110">
                <a:extLst>
                  <a:ext uri="{FF2B5EF4-FFF2-40B4-BE49-F238E27FC236}">
                    <a16:creationId xmlns:a16="http://schemas.microsoft.com/office/drawing/2014/main" id="{66A341B5-BFEC-CCD6-F418-E427111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4" name="Line 111">
                <a:extLst>
                  <a:ext uri="{FF2B5EF4-FFF2-40B4-BE49-F238E27FC236}">
                    <a16:creationId xmlns:a16="http://schemas.microsoft.com/office/drawing/2014/main" id="{676A3842-C1F6-1764-34DD-3D13F8D60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5" name="Line 112">
                <a:extLst>
                  <a:ext uri="{FF2B5EF4-FFF2-40B4-BE49-F238E27FC236}">
                    <a16:creationId xmlns:a16="http://schemas.microsoft.com/office/drawing/2014/main" id="{EE3A2661-ABE8-7FE8-1C05-E775F70EB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6" name="Line 113">
                <a:extLst>
                  <a:ext uri="{FF2B5EF4-FFF2-40B4-BE49-F238E27FC236}">
                    <a16:creationId xmlns:a16="http://schemas.microsoft.com/office/drawing/2014/main" id="{98F9BB35-09E8-D673-95E9-8C4D2E3E13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944" name="Groupe 943">
              <a:extLst>
                <a:ext uri="{FF2B5EF4-FFF2-40B4-BE49-F238E27FC236}">
                  <a16:creationId xmlns:a16="http://schemas.microsoft.com/office/drawing/2014/main" id="{2D96AB94-A0EC-CFF7-4477-6350B7AB9FEB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981" name="Line 114">
                <a:extLst>
                  <a:ext uri="{FF2B5EF4-FFF2-40B4-BE49-F238E27FC236}">
                    <a16:creationId xmlns:a16="http://schemas.microsoft.com/office/drawing/2014/main" id="{8BCA8AC0-15A4-4C21-BB07-BF4D5C724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2" name="Line 115">
                <a:extLst>
                  <a:ext uri="{FF2B5EF4-FFF2-40B4-BE49-F238E27FC236}">
                    <a16:creationId xmlns:a16="http://schemas.microsoft.com/office/drawing/2014/main" id="{F51B4B33-AE0F-9678-623B-4CC7F2C39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3" name="Line 116">
                <a:extLst>
                  <a:ext uri="{FF2B5EF4-FFF2-40B4-BE49-F238E27FC236}">
                    <a16:creationId xmlns:a16="http://schemas.microsoft.com/office/drawing/2014/main" id="{6022275C-EF9B-90DC-9F67-F0CD0D13C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4" name="Line 117">
                <a:extLst>
                  <a:ext uri="{FF2B5EF4-FFF2-40B4-BE49-F238E27FC236}">
                    <a16:creationId xmlns:a16="http://schemas.microsoft.com/office/drawing/2014/main" id="{51D4BE91-3854-3D5F-828A-842F4994E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5" name="Line 118">
                <a:extLst>
                  <a:ext uri="{FF2B5EF4-FFF2-40B4-BE49-F238E27FC236}">
                    <a16:creationId xmlns:a16="http://schemas.microsoft.com/office/drawing/2014/main" id="{CB6F53E0-7D2D-73BF-0CA4-E2FD7CC86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6" name="Line 119">
                <a:extLst>
                  <a:ext uri="{FF2B5EF4-FFF2-40B4-BE49-F238E27FC236}">
                    <a16:creationId xmlns:a16="http://schemas.microsoft.com/office/drawing/2014/main" id="{361DC5DB-E593-8CBB-A2C8-5CE4BD6BF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7" name="Line 120">
                <a:extLst>
                  <a:ext uri="{FF2B5EF4-FFF2-40B4-BE49-F238E27FC236}">
                    <a16:creationId xmlns:a16="http://schemas.microsoft.com/office/drawing/2014/main" id="{ABC0AB5C-BB7A-41AD-D520-33F8A1ABD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8" name="Freeform 121">
                <a:extLst>
                  <a:ext uri="{FF2B5EF4-FFF2-40B4-BE49-F238E27FC236}">
                    <a16:creationId xmlns:a16="http://schemas.microsoft.com/office/drawing/2014/main" id="{98C34763-4821-C47A-BB9E-2DDBF4AAF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9" name="Line 122">
                <a:extLst>
                  <a:ext uri="{FF2B5EF4-FFF2-40B4-BE49-F238E27FC236}">
                    <a16:creationId xmlns:a16="http://schemas.microsoft.com/office/drawing/2014/main" id="{254C4768-BA5B-07D4-6173-FD2418E0D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0" name="Line 123">
                <a:extLst>
                  <a:ext uri="{FF2B5EF4-FFF2-40B4-BE49-F238E27FC236}">
                    <a16:creationId xmlns:a16="http://schemas.microsoft.com/office/drawing/2014/main" id="{2A4014C5-34CD-8E51-0D44-49308CF85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1" name="Line 124">
                <a:extLst>
                  <a:ext uri="{FF2B5EF4-FFF2-40B4-BE49-F238E27FC236}">
                    <a16:creationId xmlns:a16="http://schemas.microsoft.com/office/drawing/2014/main" id="{C61E3FB2-4B44-2FC8-102A-189672609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2" name="Line 125">
                <a:extLst>
                  <a:ext uri="{FF2B5EF4-FFF2-40B4-BE49-F238E27FC236}">
                    <a16:creationId xmlns:a16="http://schemas.microsoft.com/office/drawing/2014/main" id="{FE9E987C-418F-A7EA-12E9-68290C1B5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3" name="Line 126">
                <a:extLst>
                  <a:ext uri="{FF2B5EF4-FFF2-40B4-BE49-F238E27FC236}">
                    <a16:creationId xmlns:a16="http://schemas.microsoft.com/office/drawing/2014/main" id="{471CB124-ED52-61DE-B93E-C0D5AA38F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4" name="Line 127">
                <a:extLst>
                  <a:ext uri="{FF2B5EF4-FFF2-40B4-BE49-F238E27FC236}">
                    <a16:creationId xmlns:a16="http://schemas.microsoft.com/office/drawing/2014/main" id="{996EA751-0227-5DBD-39F8-5E2303740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5" name="Line 128">
                <a:extLst>
                  <a:ext uri="{FF2B5EF4-FFF2-40B4-BE49-F238E27FC236}">
                    <a16:creationId xmlns:a16="http://schemas.microsoft.com/office/drawing/2014/main" id="{8A1B642A-C23B-134A-48B6-06354DA62E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6" name="Line 129">
                <a:extLst>
                  <a:ext uri="{FF2B5EF4-FFF2-40B4-BE49-F238E27FC236}">
                    <a16:creationId xmlns:a16="http://schemas.microsoft.com/office/drawing/2014/main" id="{6B41D585-47B4-BDC5-F8B9-01744BCDE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7" name="Line 130">
                <a:extLst>
                  <a:ext uri="{FF2B5EF4-FFF2-40B4-BE49-F238E27FC236}">
                    <a16:creationId xmlns:a16="http://schemas.microsoft.com/office/drawing/2014/main" id="{B358E4E9-C049-5DD4-B333-3C2930B50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8" name="Line 131">
                <a:extLst>
                  <a:ext uri="{FF2B5EF4-FFF2-40B4-BE49-F238E27FC236}">
                    <a16:creationId xmlns:a16="http://schemas.microsoft.com/office/drawing/2014/main" id="{0D5D0D8D-AC4A-15AA-61AA-BB0F6BF98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9" name="Line 132">
                <a:extLst>
                  <a:ext uri="{FF2B5EF4-FFF2-40B4-BE49-F238E27FC236}">
                    <a16:creationId xmlns:a16="http://schemas.microsoft.com/office/drawing/2014/main" id="{8A8525D9-89DB-6728-9C17-40E153F30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0" name="Line 133">
                <a:extLst>
                  <a:ext uri="{FF2B5EF4-FFF2-40B4-BE49-F238E27FC236}">
                    <a16:creationId xmlns:a16="http://schemas.microsoft.com/office/drawing/2014/main" id="{EEB3922B-D66F-2A3B-C088-07285E204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1" name="Line 134">
                <a:extLst>
                  <a:ext uri="{FF2B5EF4-FFF2-40B4-BE49-F238E27FC236}">
                    <a16:creationId xmlns:a16="http://schemas.microsoft.com/office/drawing/2014/main" id="{A746BBDE-A3F6-09F5-A7DD-069667648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2" name="Line 135">
                <a:extLst>
                  <a:ext uri="{FF2B5EF4-FFF2-40B4-BE49-F238E27FC236}">
                    <a16:creationId xmlns:a16="http://schemas.microsoft.com/office/drawing/2014/main" id="{5FB13232-1451-921A-A652-085892B62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945" name="Rectangle 136">
              <a:extLst>
                <a:ext uri="{FF2B5EF4-FFF2-40B4-BE49-F238E27FC236}">
                  <a16:creationId xmlns:a16="http://schemas.microsoft.com/office/drawing/2014/main" id="{CEB569CC-2C65-0C37-EE18-9527857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6" name="Rectangle 137">
              <a:extLst>
                <a:ext uri="{FF2B5EF4-FFF2-40B4-BE49-F238E27FC236}">
                  <a16:creationId xmlns:a16="http://schemas.microsoft.com/office/drawing/2014/main" id="{32A72773-287C-1E45-9EF8-606B4B43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7" name="Rectangle 138">
              <a:extLst>
                <a:ext uri="{FF2B5EF4-FFF2-40B4-BE49-F238E27FC236}">
                  <a16:creationId xmlns:a16="http://schemas.microsoft.com/office/drawing/2014/main" id="{DD6BCF4E-C23B-92C5-81AB-54D664532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8" name="Rectangle 139">
              <a:extLst>
                <a:ext uri="{FF2B5EF4-FFF2-40B4-BE49-F238E27FC236}">
                  <a16:creationId xmlns:a16="http://schemas.microsoft.com/office/drawing/2014/main" id="{D1FA1F55-09D4-1FDF-E33F-55244BE48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49" name="Rectangle 140">
              <a:extLst>
                <a:ext uri="{FF2B5EF4-FFF2-40B4-BE49-F238E27FC236}">
                  <a16:creationId xmlns:a16="http://schemas.microsoft.com/office/drawing/2014/main" id="{DE1951C7-B0CA-4E94-9F97-FC70E1A2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0" name="Rectangle 141">
              <a:extLst>
                <a:ext uri="{FF2B5EF4-FFF2-40B4-BE49-F238E27FC236}">
                  <a16:creationId xmlns:a16="http://schemas.microsoft.com/office/drawing/2014/main" id="{086410A6-092C-1C1D-3251-8C55B4A69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1" name="Rectangle 142">
              <a:extLst>
                <a:ext uri="{FF2B5EF4-FFF2-40B4-BE49-F238E27FC236}">
                  <a16:creationId xmlns:a16="http://schemas.microsoft.com/office/drawing/2014/main" id="{C1B4586F-BF97-C541-34D4-1E9F5A406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2" name="Rectangle 143">
              <a:extLst>
                <a:ext uri="{FF2B5EF4-FFF2-40B4-BE49-F238E27FC236}">
                  <a16:creationId xmlns:a16="http://schemas.microsoft.com/office/drawing/2014/main" id="{AD13D4F1-7321-1F77-53EC-3093D3B9D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3" name="Rectangle 144">
              <a:extLst>
                <a:ext uri="{FF2B5EF4-FFF2-40B4-BE49-F238E27FC236}">
                  <a16:creationId xmlns:a16="http://schemas.microsoft.com/office/drawing/2014/main" id="{8D2BD0CA-DBD9-2EF5-BB07-0AFB95904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4" name="Rectangle 145">
              <a:extLst>
                <a:ext uri="{FF2B5EF4-FFF2-40B4-BE49-F238E27FC236}">
                  <a16:creationId xmlns:a16="http://schemas.microsoft.com/office/drawing/2014/main" id="{D67B37B5-E83C-A429-D18B-5C5900FD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5" name="Rectangle 146">
              <a:extLst>
                <a:ext uri="{FF2B5EF4-FFF2-40B4-BE49-F238E27FC236}">
                  <a16:creationId xmlns:a16="http://schemas.microsoft.com/office/drawing/2014/main" id="{190DF25D-28BE-7B58-6D06-579754A33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6" name="Rectangle 147">
              <a:extLst>
                <a:ext uri="{FF2B5EF4-FFF2-40B4-BE49-F238E27FC236}">
                  <a16:creationId xmlns:a16="http://schemas.microsoft.com/office/drawing/2014/main" id="{5AD01557-5E35-E66E-D9FC-6D18496D4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7" name="Rectangle 148">
              <a:extLst>
                <a:ext uri="{FF2B5EF4-FFF2-40B4-BE49-F238E27FC236}">
                  <a16:creationId xmlns:a16="http://schemas.microsoft.com/office/drawing/2014/main" id="{8EA4D7E3-1B88-7466-F60F-4094B417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8" name="Rectangle 149">
              <a:extLst>
                <a:ext uri="{FF2B5EF4-FFF2-40B4-BE49-F238E27FC236}">
                  <a16:creationId xmlns:a16="http://schemas.microsoft.com/office/drawing/2014/main" id="{7F52E611-42AB-1857-D166-F40E547AE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59" name="Rectangle 150">
              <a:extLst>
                <a:ext uri="{FF2B5EF4-FFF2-40B4-BE49-F238E27FC236}">
                  <a16:creationId xmlns:a16="http://schemas.microsoft.com/office/drawing/2014/main" id="{6EC65A7A-ED39-ED6E-A9CA-A7392D43E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0" name="Rectangle 151">
              <a:extLst>
                <a:ext uri="{FF2B5EF4-FFF2-40B4-BE49-F238E27FC236}">
                  <a16:creationId xmlns:a16="http://schemas.microsoft.com/office/drawing/2014/main" id="{B91F7893-F7E9-B603-0F55-0C2B4A53A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1" name="Rectangle 152">
              <a:extLst>
                <a:ext uri="{FF2B5EF4-FFF2-40B4-BE49-F238E27FC236}">
                  <a16:creationId xmlns:a16="http://schemas.microsoft.com/office/drawing/2014/main" id="{A3EF9080-69FF-3BEC-FF79-16E5A94E2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2" name="Rectangle 153">
              <a:extLst>
                <a:ext uri="{FF2B5EF4-FFF2-40B4-BE49-F238E27FC236}">
                  <a16:creationId xmlns:a16="http://schemas.microsoft.com/office/drawing/2014/main" id="{AC978904-EC9F-A091-BF7F-02333629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3" name="Rectangle 154">
              <a:extLst>
                <a:ext uri="{FF2B5EF4-FFF2-40B4-BE49-F238E27FC236}">
                  <a16:creationId xmlns:a16="http://schemas.microsoft.com/office/drawing/2014/main" id="{54F0314F-07F6-0A34-A525-98CD1F9A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4" name="Rectangle 155">
              <a:extLst>
                <a:ext uri="{FF2B5EF4-FFF2-40B4-BE49-F238E27FC236}">
                  <a16:creationId xmlns:a16="http://schemas.microsoft.com/office/drawing/2014/main" id="{8A2EF737-E546-0FAA-2FA3-237327147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5" name="Rectangle 156">
              <a:extLst>
                <a:ext uri="{FF2B5EF4-FFF2-40B4-BE49-F238E27FC236}">
                  <a16:creationId xmlns:a16="http://schemas.microsoft.com/office/drawing/2014/main" id="{C335F9FC-F57F-EF97-2733-E389B2D1E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6" name="Rectangle 157">
              <a:extLst>
                <a:ext uri="{FF2B5EF4-FFF2-40B4-BE49-F238E27FC236}">
                  <a16:creationId xmlns:a16="http://schemas.microsoft.com/office/drawing/2014/main" id="{90065439-A26B-F493-6B8E-987589F1B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3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7" name="Rectangle 158">
              <a:extLst>
                <a:ext uri="{FF2B5EF4-FFF2-40B4-BE49-F238E27FC236}">
                  <a16:creationId xmlns:a16="http://schemas.microsoft.com/office/drawing/2014/main" id="{258AEF3F-976A-5AF2-2023-19BF3615A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8" name="Rectangle 159">
              <a:extLst>
                <a:ext uri="{FF2B5EF4-FFF2-40B4-BE49-F238E27FC236}">
                  <a16:creationId xmlns:a16="http://schemas.microsoft.com/office/drawing/2014/main" id="{A7B25201-44F2-5386-1839-858B20B05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69" name="Rectangle 160">
              <a:extLst>
                <a:ext uri="{FF2B5EF4-FFF2-40B4-BE49-F238E27FC236}">
                  <a16:creationId xmlns:a16="http://schemas.microsoft.com/office/drawing/2014/main" id="{4DA376F5-A177-1E56-D5D3-A2593AB5B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0" name="Rectangle 161">
              <a:extLst>
                <a:ext uri="{FF2B5EF4-FFF2-40B4-BE49-F238E27FC236}">
                  <a16:creationId xmlns:a16="http://schemas.microsoft.com/office/drawing/2014/main" id="{EB608522-DA16-D82C-F43A-04E1196A0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1" name="Rectangle 162">
              <a:extLst>
                <a:ext uri="{FF2B5EF4-FFF2-40B4-BE49-F238E27FC236}">
                  <a16:creationId xmlns:a16="http://schemas.microsoft.com/office/drawing/2014/main" id="{BF9A2BDD-4378-04FD-E6EE-66BCB1EF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2" name="Rectangle 163">
              <a:extLst>
                <a:ext uri="{FF2B5EF4-FFF2-40B4-BE49-F238E27FC236}">
                  <a16:creationId xmlns:a16="http://schemas.microsoft.com/office/drawing/2014/main" id="{1586CD40-4F84-F3B9-9ECE-77C6467F1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3" name="Rectangle 164">
              <a:extLst>
                <a:ext uri="{FF2B5EF4-FFF2-40B4-BE49-F238E27FC236}">
                  <a16:creationId xmlns:a16="http://schemas.microsoft.com/office/drawing/2014/main" id="{A6C12611-1C34-55E1-5AC4-CB167C681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4" name="Rectangle 165">
              <a:extLst>
                <a:ext uri="{FF2B5EF4-FFF2-40B4-BE49-F238E27FC236}">
                  <a16:creationId xmlns:a16="http://schemas.microsoft.com/office/drawing/2014/main" id="{27958A37-CDCD-B9FD-BE97-6AB7C443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5" name="Rectangle 166">
              <a:extLst>
                <a:ext uri="{FF2B5EF4-FFF2-40B4-BE49-F238E27FC236}">
                  <a16:creationId xmlns:a16="http://schemas.microsoft.com/office/drawing/2014/main" id="{BFBC289F-3102-676B-8E90-09D79E6EA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6" name="Rectangle 167">
              <a:extLst>
                <a:ext uri="{FF2B5EF4-FFF2-40B4-BE49-F238E27FC236}">
                  <a16:creationId xmlns:a16="http://schemas.microsoft.com/office/drawing/2014/main" id="{70226517-90ED-FE28-92C8-FD1D8866A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7" name="Rectangle 168">
              <a:extLst>
                <a:ext uri="{FF2B5EF4-FFF2-40B4-BE49-F238E27FC236}">
                  <a16:creationId xmlns:a16="http://schemas.microsoft.com/office/drawing/2014/main" id="{4E330AD3-D0D2-1C66-95FC-5749BECDA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8" name="Rectangle 169">
              <a:extLst>
                <a:ext uri="{FF2B5EF4-FFF2-40B4-BE49-F238E27FC236}">
                  <a16:creationId xmlns:a16="http://schemas.microsoft.com/office/drawing/2014/main" id="{37D7A1B3-D6A6-D16A-8BD7-2C4AB1111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79" name="Rectangle 170">
              <a:extLst>
                <a:ext uri="{FF2B5EF4-FFF2-40B4-BE49-F238E27FC236}">
                  <a16:creationId xmlns:a16="http://schemas.microsoft.com/office/drawing/2014/main" id="{A3A050D4-4EAA-DFB7-7D50-636B437D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80" name="Rectangle 171">
              <a:extLst>
                <a:ext uri="{FF2B5EF4-FFF2-40B4-BE49-F238E27FC236}">
                  <a16:creationId xmlns:a16="http://schemas.microsoft.com/office/drawing/2014/main" id="{DBAA2856-CCE0-C398-A95E-EB139184B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2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780" name="Groupe 779">
            <a:extLst>
              <a:ext uri="{FF2B5EF4-FFF2-40B4-BE49-F238E27FC236}">
                <a16:creationId xmlns:a16="http://schemas.microsoft.com/office/drawing/2014/main" id="{129C5B27-8541-7B2C-A576-10DD3DA8E090}"/>
              </a:ext>
            </a:extLst>
          </p:cNvPr>
          <p:cNvGrpSpPr/>
          <p:nvPr/>
        </p:nvGrpSpPr>
        <p:grpSpPr>
          <a:xfrm>
            <a:off x="4137021" y="2713838"/>
            <a:ext cx="2244381" cy="3780353"/>
            <a:chOff x="1168299" y="2556670"/>
            <a:chExt cx="2244381" cy="3780353"/>
          </a:xfrm>
        </p:grpSpPr>
        <p:sp>
          <p:nvSpPr>
            <p:cNvPr id="781" name="Line 105">
              <a:extLst>
                <a:ext uri="{FF2B5EF4-FFF2-40B4-BE49-F238E27FC236}">
                  <a16:creationId xmlns:a16="http://schemas.microsoft.com/office/drawing/2014/main" id="{44A48174-268A-AAFF-CDD2-8E12A748C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206751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6">
              <a:extLst>
                <a:ext uri="{FF2B5EF4-FFF2-40B4-BE49-F238E27FC236}">
                  <a16:creationId xmlns:a16="http://schemas.microsoft.com/office/drawing/2014/main" id="{642867A5-6AF8-BE8A-4245-1A79BD54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7">
              <a:extLst>
                <a:ext uri="{FF2B5EF4-FFF2-40B4-BE49-F238E27FC236}">
                  <a16:creationId xmlns:a16="http://schemas.microsoft.com/office/drawing/2014/main" id="{D98C87EE-810F-A62E-3558-27E188C8F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729038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Line 108">
              <a:extLst>
                <a:ext uri="{FF2B5EF4-FFF2-40B4-BE49-F238E27FC236}">
                  <a16:creationId xmlns:a16="http://schemas.microsoft.com/office/drawing/2014/main" id="{01866959-A592-24ED-D5EF-19B55E060A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844926"/>
              <a:ext cx="1835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785" name="Groupe 784">
              <a:extLst>
                <a:ext uri="{FF2B5EF4-FFF2-40B4-BE49-F238E27FC236}">
                  <a16:creationId xmlns:a16="http://schemas.microsoft.com/office/drawing/2014/main" id="{92F1A352-77BA-A867-36FB-4DB000C7D9EC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845" name="Line 96">
                <a:extLst>
                  <a:ext uri="{FF2B5EF4-FFF2-40B4-BE49-F238E27FC236}">
                    <a16:creationId xmlns:a16="http://schemas.microsoft.com/office/drawing/2014/main" id="{A3E9568E-4C08-009B-9169-F68D6EB1D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6" name="Line 97">
                <a:extLst>
                  <a:ext uri="{FF2B5EF4-FFF2-40B4-BE49-F238E27FC236}">
                    <a16:creationId xmlns:a16="http://schemas.microsoft.com/office/drawing/2014/main" id="{7DBBE781-FC88-AE2A-3175-280222F5D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7" name="Line 98">
                <a:extLst>
                  <a:ext uri="{FF2B5EF4-FFF2-40B4-BE49-F238E27FC236}">
                    <a16:creationId xmlns:a16="http://schemas.microsoft.com/office/drawing/2014/main" id="{95A93F23-85EC-6601-26AB-16F8F855A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8" name="Line 99">
                <a:extLst>
                  <a:ext uri="{FF2B5EF4-FFF2-40B4-BE49-F238E27FC236}">
                    <a16:creationId xmlns:a16="http://schemas.microsoft.com/office/drawing/2014/main" id="{E6AB9D9D-79FB-8886-C34A-96C3AA573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9" name="Line 100">
                <a:extLst>
                  <a:ext uri="{FF2B5EF4-FFF2-40B4-BE49-F238E27FC236}">
                    <a16:creationId xmlns:a16="http://schemas.microsoft.com/office/drawing/2014/main" id="{C8CC053D-4806-9698-0044-5C02867298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0" name="Line 101">
                <a:extLst>
                  <a:ext uri="{FF2B5EF4-FFF2-40B4-BE49-F238E27FC236}">
                    <a16:creationId xmlns:a16="http://schemas.microsoft.com/office/drawing/2014/main" id="{33676C99-E3C0-1E88-24FA-01E9FF330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1" name="Line 102">
                <a:extLst>
                  <a:ext uri="{FF2B5EF4-FFF2-40B4-BE49-F238E27FC236}">
                    <a16:creationId xmlns:a16="http://schemas.microsoft.com/office/drawing/2014/main" id="{59251E19-3B6C-FDA9-F901-1072300CA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2" name="Line 103">
                <a:extLst>
                  <a:ext uri="{FF2B5EF4-FFF2-40B4-BE49-F238E27FC236}">
                    <a16:creationId xmlns:a16="http://schemas.microsoft.com/office/drawing/2014/main" id="{B5E32C1A-E1E9-EAED-344E-40B89E3BC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3" name="Line 104">
                <a:extLst>
                  <a:ext uri="{FF2B5EF4-FFF2-40B4-BE49-F238E27FC236}">
                    <a16:creationId xmlns:a16="http://schemas.microsoft.com/office/drawing/2014/main" id="{8261CCC9-9B63-E99F-02F6-DFD370A3B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4" name="Line 109">
                <a:extLst>
                  <a:ext uri="{FF2B5EF4-FFF2-40B4-BE49-F238E27FC236}">
                    <a16:creationId xmlns:a16="http://schemas.microsoft.com/office/drawing/2014/main" id="{471C7A58-C618-38C6-6C66-E1A021FBC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5" name="Freeform 110">
                <a:extLst>
                  <a:ext uri="{FF2B5EF4-FFF2-40B4-BE49-F238E27FC236}">
                    <a16:creationId xmlns:a16="http://schemas.microsoft.com/office/drawing/2014/main" id="{A9D4E807-2D93-8C32-11AE-AE915906F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6" name="Line 111">
                <a:extLst>
                  <a:ext uri="{FF2B5EF4-FFF2-40B4-BE49-F238E27FC236}">
                    <a16:creationId xmlns:a16="http://schemas.microsoft.com/office/drawing/2014/main" id="{E23B11F7-630F-2E5F-02E4-253E67F2B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7" name="Line 112">
                <a:extLst>
                  <a:ext uri="{FF2B5EF4-FFF2-40B4-BE49-F238E27FC236}">
                    <a16:creationId xmlns:a16="http://schemas.microsoft.com/office/drawing/2014/main" id="{C617B750-563A-869C-6FE4-D738D3A19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8" name="Line 113">
                <a:extLst>
                  <a:ext uri="{FF2B5EF4-FFF2-40B4-BE49-F238E27FC236}">
                    <a16:creationId xmlns:a16="http://schemas.microsoft.com/office/drawing/2014/main" id="{DADCC8D4-D4D3-C732-FCA5-ADEF09F6B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786" name="Groupe 785">
              <a:extLst>
                <a:ext uri="{FF2B5EF4-FFF2-40B4-BE49-F238E27FC236}">
                  <a16:creationId xmlns:a16="http://schemas.microsoft.com/office/drawing/2014/main" id="{2A354485-0966-CC74-8F44-773A17A4A887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823" name="Line 114">
                <a:extLst>
                  <a:ext uri="{FF2B5EF4-FFF2-40B4-BE49-F238E27FC236}">
                    <a16:creationId xmlns:a16="http://schemas.microsoft.com/office/drawing/2014/main" id="{7ACC9E6F-3651-F62E-79E3-F8C34F88A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4" name="Line 115">
                <a:extLst>
                  <a:ext uri="{FF2B5EF4-FFF2-40B4-BE49-F238E27FC236}">
                    <a16:creationId xmlns:a16="http://schemas.microsoft.com/office/drawing/2014/main" id="{6BC5ED71-82B9-A8EF-FB94-3019A6F6E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5" name="Line 116">
                <a:extLst>
                  <a:ext uri="{FF2B5EF4-FFF2-40B4-BE49-F238E27FC236}">
                    <a16:creationId xmlns:a16="http://schemas.microsoft.com/office/drawing/2014/main" id="{5ACF3F15-3C17-9C4F-3125-77C9AC859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6" name="Line 117">
                <a:extLst>
                  <a:ext uri="{FF2B5EF4-FFF2-40B4-BE49-F238E27FC236}">
                    <a16:creationId xmlns:a16="http://schemas.microsoft.com/office/drawing/2014/main" id="{4C532B23-52F3-647E-15CB-7A74C5C1B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7" name="Line 118">
                <a:extLst>
                  <a:ext uri="{FF2B5EF4-FFF2-40B4-BE49-F238E27FC236}">
                    <a16:creationId xmlns:a16="http://schemas.microsoft.com/office/drawing/2014/main" id="{D9AAA743-D5BB-7283-1670-7B1FA3292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8" name="Line 119">
                <a:extLst>
                  <a:ext uri="{FF2B5EF4-FFF2-40B4-BE49-F238E27FC236}">
                    <a16:creationId xmlns:a16="http://schemas.microsoft.com/office/drawing/2014/main" id="{DBD48945-2B3A-7F81-79BF-730D4321F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9" name="Line 120">
                <a:extLst>
                  <a:ext uri="{FF2B5EF4-FFF2-40B4-BE49-F238E27FC236}">
                    <a16:creationId xmlns:a16="http://schemas.microsoft.com/office/drawing/2014/main" id="{16519C97-8E2F-FC3C-90AF-7765286690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0" name="Freeform 121">
                <a:extLst>
                  <a:ext uri="{FF2B5EF4-FFF2-40B4-BE49-F238E27FC236}">
                    <a16:creationId xmlns:a16="http://schemas.microsoft.com/office/drawing/2014/main" id="{8834C727-5FE9-2A85-2AE1-4594C2BD5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1" name="Line 122">
                <a:extLst>
                  <a:ext uri="{FF2B5EF4-FFF2-40B4-BE49-F238E27FC236}">
                    <a16:creationId xmlns:a16="http://schemas.microsoft.com/office/drawing/2014/main" id="{A7AE3C00-5C4B-A5FA-BCF3-45D4409FE1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2" name="Line 123">
                <a:extLst>
                  <a:ext uri="{FF2B5EF4-FFF2-40B4-BE49-F238E27FC236}">
                    <a16:creationId xmlns:a16="http://schemas.microsoft.com/office/drawing/2014/main" id="{40993601-C0F2-2B6F-BA79-C36639D7A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3" name="Line 124">
                <a:extLst>
                  <a:ext uri="{FF2B5EF4-FFF2-40B4-BE49-F238E27FC236}">
                    <a16:creationId xmlns:a16="http://schemas.microsoft.com/office/drawing/2014/main" id="{F32E7BF9-DC11-C82D-127F-BD1112F6F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4" name="Line 125">
                <a:extLst>
                  <a:ext uri="{FF2B5EF4-FFF2-40B4-BE49-F238E27FC236}">
                    <a16:creationId xmlns:a16="http://schemas.microsoft.com/office/drawing/2014/main" id="{F5F64069-4855-7AD3-8933-22EC7562C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5" name="Line 126">
                <a:extLst>
                  <a:ext uri="{FF2B5EF4-FFF2-40B4-BE49-F238E27FC236}">
                    <a16:creationId xmlns:a16="http://schemas.microsoft.com/office/drawing/2014/main" id="{9A1C966D-5564-95D2-7CB7-5D490F12B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6" name="Line 127">
                <a:extLst>
                  <a:ext uri="{FF2B5EF4-FFF2-40B4-BE49-F238E27FC236}">
                    <a16:creationId xmlns:a16="http://schemas.microsoft.com/office/drawing/2014/main" id="{3B5C1906-A7D3-A84F-E317-A7D68C751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7" name="Line 128">
                <a:extLst>
                  <a:ext uri="{FF2B5EF4-FFF2-40B4-BE49-F238E27FC236}">
                    <a16:creationId xmlns:a16="http://schemas.microsoft.com/office/drawing/2014/main" id="{E036D712-9CD3-D194-1F2A-3A048D11F3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8" name="Line 129">
                <a:extLst>
                  <a:ext uri="{FF2B5EF4-FFF2-40B4-BE49-F238E27FC236}">
                    <a16:creationId xmlns:a16="http://schemas.microsoft.com/office/drawing/2014/main" id="{48690ABB-47D9-FD48-27BB-BC6D4A2FA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9" name="Line 130">
                <a:extLst>
                  <a:ext uri="{FF2B5EF4-FFF2-40B4-BE49-F238E27FC236}">
                    <a16:creationId xmlns:a16="http://schemas.microsoft.com/office/drawing/2014/main" id="{6DF3155A-71FA-0AA8-01A4-376229918B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0" name="Line 131">
                <a:extLst>
                  <a:ext uri="{FF2B5EF4-FFF2-40B4-BE49-F238E27FC236}">
                    <a16:creationId xmlns:a16="http://schemas.microsoft.com/office/drawing/2014/main" id="{86FF122C-FD97-4695-00EA-8EE56C0C79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1" name="Line 132">
                <a:extLst>
                  <a:ext uri="{FF2B5EF4-FFF2-40B4-BE49-F238E27FC236}">
                    <a16:creationId xmlns:a16="http://schemas.microsoft.com/office/drawing/2014/main" id="{25B22462-C513-9504-95AF-5F103776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2" name="Line 133">
                <a:extLst>
                  <a:ext uri="{FF2B5EF4-FFF2-40B4-BE49-F238E27FC236}">
                    <a16:creationId xmlns:a16="http://schemas.microsoft.com/office/drawing/2014/main" id="{B7DA3784-4DE9-75D0-8989-325D0A904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3" name="Line 134">
                <a:extLst>
                  <a:ext uri="{FF2B5EF4-FFF2-40B4-BE49-F238E27FC236}">
                    <a16:creationId xmlns:a16="http://schemas.microsoft.com/office/drawing/2014/main" id="{C8EDF751-515A-F4D6-7D7A-070C57BEF7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4" name="Line 135">
                <a:extLst>
                  <a:ext uri="{FF2B5EF4-FFF2-40B4-BE49-F238E27FC236}">
                    <a16:creationId xmlns:a16="http://schemas.microsoft.com/office/drawing/2014/main" id="{5D911274-B448-7EB1-B9A9-D7800F293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787" name="Rectangle 136">
              <a:extLst>
                <a:ext uri="{FF2B5EF4-FFF2-40B4-BE49-F238E27FC236}">
                  <a16:creationId xmlns:a16="http://schemas.microsoft.com/office/drawing/2014/main" id="{E61FDD7C-7C37-CACC-E838-76B392E93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88" name="Rectangle 137">
              <a:extLst>
                <a:ext uri="{FF2B5EF4-FFF2-40B4-BE49-F238E27FC236}">
                  <a16:creationId xmlns:a16="http://schemas.microsoft.com/office/drawing/2014/main" id="{C80314B6-182A-F0AF-6224-49A1DC86B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89" name="Rectangle 138">
              <a:extLst>
                <a:ext uri="{FF2B5EF4-FFF2-40B4-BE49-F238E27FC236}">
                  <a16:creationId xmlns:a16="http://schemas.microsoft.com/office/drawing/2014/main" id="{01F3631F-0A53-CA12-6766-71E2E9D95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0" name="Rectangle 139">
              <a:extLst>
                <a:ext uri="{FF2B5EF4-FFF2-40B4-BE49-F238E27FC236}">
                  <a16:creationId xmlns:a16="http://schemas.microsoft.com/office/drawing/2014/main" id="{A9C3A95F-147F-27A2-4114-B09B9525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1" name="Rectangle 140">
              <a:extLst>
                <a:ext uri="{FF2B5EF4-FFF2-40B4-BE49-F238E27FC236}">
                  <a16:creationId xmlns:a16="http://schemas.microsoft.com/office/drawing/2014/main" id="{4C9EC37C-84B4-5729-D0B4-E6508384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2" name="Rectangle 141">
              <a:extLst>
                <a:ext uri="{FF2B5EF4-FFF2-40B4-BE49-F238E27FC236}">
                  <a16:creationId xmlns:a16="http://schemas.microsoft.com/office/drawing/2014/main" id="{68F44B4F-D451-2041-769E-0C654F895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3" name="Rectangle 142">
              <a:extLst>
                <a:ext uri="{FF2B5EF4-FFF2-40B4-BE49-F238E27FC236}">
                  <a16:creationId xmlns:a16="http://schemas.microsoft.com/office/drawing/2014/main" id="{4AAC1975-3B5C-DD54-7A09-451C30B1C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4" name="Rectangle 143">
              <a:extLst>
                <a:ext uri="{FF2B5EF4-FFF2-40B4-BE49-F238E27FC236}">
                  <a16:creationId xmlns:a16="http://schemas.microsoft.com/office/drawing/2014/main" id="{C389BB13-14EA-4498-C48F-5650D09DE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5" name="Rectangle 144">
              <a:extLst>
                <a:ext uri="{FF2B5EF4-FFF2-40B4-BE49-F238E27FC236}">
                  <a16:creationId xmlns:a16="http://schemas.microsoft.com/office/drawing/2014/main" id="{2FE3AE1F-D711-105F-2F44-EE361377A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6" name="Rectangle 145">
              <a:extLst>
                <a:ext uri="{FF2B5EF4-FFF2-40B4-BE49-F238E27FC236}">
                  <a16:creationId xmlns:a16="http://schemas.microsoft.com/office/drawing/2014/main" id="{6D99A997-65CB-20F7-CA06-ECF568524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7" name="Rectangle 146">
              <a:extLst>
                <a:ext uri="{FF2B5EF4-FFF2-40B4-BE49-F238E27FC236}">
                  <a16:creationId xmlns:a16="http://schemas.microsoft.com/office/drawing/2014/main" id="{C0CB3714-9591-20C5-F843-4C305EEF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8" name="Rectangle 147">
              <a:extLst>
                <a:ext uri="{FF2B5EF4-FFF2-40B4-BE49-F238E27FC236}">
                  <a16:creationId xmlns:a16="http://schemas.microsoft.com/office/drawing/2014/main" id="{EDE97F7E-66D2-D422-3520-D85ED08E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799" name="Rectangle 148">
              <a:extLst>
                <a:ext uri="{FF2B5EF4-FFF2-40B4-BE49-F238E27FC236}">
                  <a16:creationId xmlns:a16="http://schemas.microsoft.com/office/drawing/2014/main" id="{253D8FE0-F4DF-D702-C248-32FA3B374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0" name="Rectangle 149">
              <a:extLst>
                <a:ext uri="{FF2B5EF4-FFF2-40B4-BE49-F238E27FC236}">
                  <a16:creationId xmlns:a16="http://schemas.microsoft.com/office/drawing/2014/main" id="{75595FAA-E545-35A1-D5AF-85100E91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1" name="Rectangle 150">
              <a:extLst>
                <a:ext uri="{FF2B5EF4-FFF2-40B4-BE49-F238E27FC236}">
                  <a16:creationId xmlns:a16="http://schemas.microsoft.com/office/drawing/2014/main" id="{BAA0BB88-181A-EEFF-F267-4A35037B0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2" name="Rectangle 151">
              <a:extLst>
                <a:ext uri="{FF2B5EF4-FFF2-40B4-BE49-F238E27FC236}">
                  <a16:creationId xmlns:a16="http://schemas.microsoft.com/office/drawing/2014/main" id="{D129FB5D-B957-14A7-660D-76197F3FC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3" name="Rectangle 152">
              <a:extLst>
                <a:ext uri="{FF2B5EF4-FFF2-40B4-BE49-F238E27FC236}">
                  <a16:creationId xmlns:a16="http://schemas.microsoft.com/office/drawing/2014/main" id="{A6198C67-B5E5-0B8C-184C-4CD1D87BA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4" name="Rectangle 153">
              <a:extLst>
                <a:ext uri="{FF2B5EF4-FFF2-40B4-BE49-F238E27FC236}">
                  <a16:creationId xmlns:a16="http://schemas.microsoft.com/office/drawing/2014/main" id="{293BCC35-BAA2-67DA-D671-C78500112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5" name="Rectangle 154">
              <a:extLst>
                <a:ext uri="{FF2B5EF4-FFF2-40B4-BE49-F238E27FC236}">
                  <a16:creationId xmlns:a16="http://schemas.microsoft.com/office/drawing/2014/main" id="{03486869-0667-DF9C-02C9-F34DBF80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6" name="Rectangle 155">
              <a:extLst>
                <a:ext uri="{FF2B5EF4-FFF2-40B4-BE49-F238E27FC236}">
                  <a16:creationId xmlns:a16="http://schemas.microsoft.com/office/drawing/2014/main" id="{1808CE55-4189-B2F9-0D51-7C765A33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7" name="Rectangle 156">
              <a:extLst>
                <a:ext uri="{FF2B5EF4-FFF2-40B4-BE49-F238E27FC236}">
                  <a16:creationId xmlns:a16="http://schemas.microsoft.com/office/drawing/2014/main" id="{FA4C24A8-F120-D087-768C-7E3D653F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8" name="Rectangle 157">
              <a:extLst>
                <a:ext uri="{FF2B5EF4-FFF2-40B4-BE49-F238E27FC236}">
                  <a16:creationId xmlns:a16="http://schemas.microsoft.com/office/drawing/2014/main" id="{18180C31-7C90-2AB3-10DA-DF1F06B7D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3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09" name="Rectangle 158">
              <a:extLst>
                <a:ext uri="{FF2B5EF4-FFF2-40B4-BE49-F238E27FC236}">
                  <a16:creationId xmlns:a16="http://schemas.microsoft.com/office/drawing/2014/main" id="{5308110E-6D65-F889-A786-C60EF46F3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0" name="Rectangle 159">
              <a:extLst>
                <a:ext uri="{FF2B5EF4-FFF2-40B4-BE49-F238E27FC236}">
                  <a16:creationId xmlns:a16="http://schemas.microsoft.com/office/drawing/2014/main" id="{71BDCAD6-F8FC-BE6C-6D38-0B2F5D9C2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1" name="Rectangle 160">
              <a:extLst>
                <a:ext uri="{FF2B5EF4-FFF2-40B4-BE49-F238E27FC236}">
                  <a16:creationId xmlns:a16="http://schemas.microsoft.com/office/drawing/2014/main" id="{D01693E5-3F37-158D-6941-FDCFAB78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2" name="Rectangle 161">
              <a:extLst>
                <a:ext uri="{FF2B5EF4-FFF2-40B4-BE49-F238E27FC236}">
                  <a16:creationId xmlns:a16="http://schemas.microsoft.com/office/drawing/2014/main" id="{C17D3025-6DAC-5C7E-5F28-FBC256B6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3" name="Rectangle 162">
              <a:extLst>
                <a:ext uri="{FF2B5EF4-FFF2-40B4-BE49-F238E27FC236}">
                  <a16:creationId xmlns:a16="http://schemas.microsoft.com/office/drawing/2014/main" id="{4512F0CF-F480-6D7C-8239-CFB60B6D3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4" name="Rectangle 163">
              <a:extLst>
                <a:ext uri="{FF2B5EF4-FFF2-40B4-BE49-F238E27FC236}">
                  <a16:creationId xmlns:a16="http://schemas.microsoft.com/office/drawing/2014/main" id="{B12E047D-4CFF-5B12-459A-F103C7BF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5" name="Rectangle 164">
              <a:extLst>
                <a:ext uri="{FF2B5EF4-FFF2-40B4-BE49-F238E27FC236}">
                  <a16:creationId xmlns:a16="http://schemas.microsoft.com/office/drawing/2014/main" id="{1F806749-8D9F-0F8A-EC79-29E36B5A5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6" name="Rectangle 165">
              <a:extLst>
                <a:ext uri="{FF2B5EF4-FFF2-40B4-BE49-F238E27FC236}">
                  <a16:creationId xmlns:a16="http://schemas.microsoft.com/office/drawing/2014/main" id="{5663554B-8631-ECEE-4443-661990C34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7" name="Rectangle 166">
              <a:extLst>
                <a:ext uri="{FF2B5EF4-FFF2-40B4-BE49-F238E27FC236}">
                  <a16:creationId xmlns:a16="http://schemas.microsoft.com/office/drawing/2014/main" id="{206AE088-4DAE-FE59-26D5-05405DFF1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8" name="Rectangle 167">
              <a:extLst>
                <a:ext uri="{FF2B5EF4-FFF2-40B4-BE49-F238E27FC236}">
                  <a16:creationId xmlns:a16="http://schemas.microsoft.com/office/drawing/2014/main" id="{8F78C9FA-7C9B-2FD6-06C7-6863480BA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19" name="Rectangle 168">
              <a:extLst>
                <a:ext uri="{FF2B5EF4-FFF2-40B4-BE49-F238E27FC236}">
                  <a16:creationId xmlns:a16="http://schemas.microsoft.com/office/drawing/2014/main" id="{3C6D22A5-227B-6BE0-89DA-6A8D0223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0" name="Rectangle 169">
              <a:extLst>
                <a:ext uri="{FF2B5EF4-FFF2-40B4-BE49-F238E27FC236}">
                  <a16:creationId xmlns:a16="http://schemas.microsoft.com/office/drawing/2014/main" id="{7C5C6A2D-4EDE-50BE-056F-EC5960D7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1" name="Rectangle 170">
              <a:extLst>
                <a:ext uri="{FF2B5EF4-FFF2-40B4-BE49-F238E27FC236}">
                  <a16:creationId xmlns:a16="http://schemas.microsoft.com/office/drawing/2014/main" id="{830D61D5-0664-3525-B40E-9F5882565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22" name="Rectangle 171">
              <a:extLst>
                <a:ext uri="{FF2B5EF4-FFF2-40B4-BE49-F238E27FC236}">
                  <a16:creationId xmlns:a16="http://schemas.microsoft.com/office/drawing/2014/main" id="{20F6FE57-6C8E-5C61-2897-A1E5E764A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2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859" name="Groupe 858">
            <a:extLst>
              <a:ext uri="{FF2B5EF4-FFF2-40B4-BE49-F238E27FC236}">
                <a16:creationId xmlns:a16="http://schemas.microsoft.com/office/drawing/2014/main" id="{AB4EA827-FD52-928C-1D4E-52C0AA00BBB0}"/>
              </a:ext>
            </a:extLst>
          </p:cNvPr>
          <p:cNvGrpSpPr/>
          <p:nvPr/>
        </p:nvGrpSpPr>
        <p:grpSpPr>
          <a:xfrm>
            <a:off x="7069263" y="2713838"/>
            <a:ext cx="2733393" cy="3780353"/>
            <a:chOff x="1168299" y="2556670"/>
            <a:chExt cx="2733393" cy="3780353"/>
          </a:xfrm>
        </p:grpSpPr>
        <p:sp>
          <p:nvSpPr>
            <p:cNvPr id="860" name="Line 105">
              <a:extLst>
                <a:ext uri="{FF2B5EF4-FFF2-40B4-BE49-F238E27FC236}">
                  <a16:creationId xmlns:a16="http://schemas.microsoft.com/office/drawing/2014/main" id="{8B8AF3A5-B90F-E838-8936-6067E464A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7" y="3206750"/>
              <a:ext cx="2496755" cy="634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Line 106">
              <a:extLst>
                <a:ext uri="{FF2B5EF4-FFF2-40B4-BE49-F238E27FC236}">
                  <a16:creationId xmlns:a16="http://schemas.microsoft.com/office/drawing/2014/main" id="{E47083B1-F695-4662-C3A9-89AC5CFB5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8" y="3597275"/>
              <a:ext cx="2496754" cy="198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107">
              <a:extLst>
                <a:ext uri="{FF2B5EF4-FFF2-40B4-BE49-F238E27FC236}">
                  <a16:creationId xmlns:a16="http://schemas.microsoft.com/office/drawing/2014/main" id="{F526AA15-018E-445A-9C76-122BF0EEA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4937" y="3729038"/>
              <a:ext cx="249675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108">
              <a:extLst>
                <a:ext uri="{FF2B5EF4-FFF2-40B4-BE49-F238E27FC236}">
                  <a16:creationId xmlns:a16="http://schemas.microsoft.com/office/drawing/2014/main" id="{9C24D125-4D75-C86B-5E38-4486F3E99E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04938" y="3843339"/>
              <a:ext cx="2496754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64" name="Groupe 863">
              <a:extLst>
                <a:ext uri="{FF2B5EF4-FFF2-40B4-BE49-F238E27FC236}">
                  <a16:creationId xmlns:a16="http://schemas.microsoft.com/office/drawing/2014/main" id="{BB714075-8C64-9D87-02CB-873F12B5F7B7}"/>
                </a:ext>
              </a:extLst>
            </p:cNvPr>
            <p:cNvGrpSpPr/>
            <p:nvPr/>
          </p:nvGrpSpPr>
          <p:grpSpPr>
            <a:xfrm>
              <a:off x="1385888" y="4619626"/>
              <a:ext cx="1836738" cy="1323975"/>
              <a:chOff x="1385888" y="4619626"/>
              <a:chExt cx="1836738" cy="1323975"/>
            </a:xfrm>
          </p:grpSpPr>
          <p:sp>
            <p:nvSpPr>
              <p:cNvPr id="924" name="Line 96">
                <a:extLst>
                  <a:ext uri="{FF2B5EF4-FFF2-40B4-BE49-F238E27FC236}">
                    <a16:creationId xmlns:a16="http://schemas.microsoft.com/office/drawing/2014/main" id="{84510FC4-200D-13D3-39DC-3A50367F2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62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5" name="Line 97">
                <a:extLst>
                  <a:ext uri="{FF2B5EF4-FFF2-40B4-BE49-F238E27FC236}">
                    <a16:creationId xmlns:a16="http://schemas.microsoft.com/office/drawing/2014/main" id="{02B94CDE-8735-620D-EA7E-3876C17BA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0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6" name="Line 98">
                <a:extLst>
                  <a:ext uri="{FF2B5EF4-FFF2-40B4-BE49-F238E27FC236}">
                    <a16:creationId xmlns:a16="http://schemas.microsoft.com/office/drawing/2014/main" id="{9F18CD3B-3696-D235-7152-D00A554886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98663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7" name="Line 99">
                <a:extLst>
                  <a:ext uri="{FF2B5EF4-FFF2-40B4-BE49-F238E27FC236}">
                    <a16:creationId xmlns:a16="http://schemas.microsoft.com/office/drawing/2014/main" id="{E913F024-07D7-9067-7F99-DB5E1622E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14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8" name="Line 100">
                <a:extLst>
                  <a:ext uri="{FF2B5EF4-FFF2-40B4-BE49-F238E27FC236}">
                    <a16:creationId xmlns:a16="http://schemas.microsoft.com/office/drawing/2014/main" id="{B6AF8CE0-8920-A010-FE7C-B0891BE55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74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9" name="Line 101">
                <a:extLst>
                  <a:ext uri="{FF2B5EF4-FFF2-40B4-BE49-F238E27FC236}">
                    <a16:creationId xmlns:a16="http://schemas.microsoft.com/office/drawing/2014/main" id="{53D35C3B-BD3D-10BF-B580-CDA773087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6383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0" name="Line 102">
                <a:extLst>
                  <a:ext uri="{FF2B5EF4-FFF2-40B4-BE49-F238E27FC236}">
                    <a16:creationId xmlns:a16="http://schemas.microsoft.com/office/drawing/2014/main" id="{741729C1-C718-BF7F-10CF-BBFB080D1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02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1" name="Line 103">
                <a:extLst>
                  <a:ext uri="{FF2B5EF4-FFF2-40B4-BE49-F238E27FC236}">
                    <a16:creationId xmlns:a16="http://schemas.microsoft.com/office/drawing/2014/main" id="{A23529B8-5393-C212-3AA0-ABEADF21D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262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2" name="Line 104">
                <a:extLst>
                  <a:ext uri="{FF2B5EF4-FFF2-40B4-BE49-F238E27FC236}">
                    <a16:creationId xmlns:a16="http://schemas.microsoft.com/office/drawing/2014/main" id="{654D8603-1152-C41D-FCA6-1940862F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858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3" name="Line 109">
                <a:extLst>
                  <a:ext uri="{FF2B5EF4-FFF2-40B4-BE49-F238E27FC236}">
                    <a16:creationId xmlns:a16="http://schemas.microsoft.com/office/drawing/2014/main" id="{E5F5EAD5-787B-FDD5-8E05-70F256220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446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4" name="Freeform 110">
                <a:extLst>
                  <a:ext uri="{FF2B5EF4-FFF2-40B4-BE49-F238E27FC236}">
                    <a16:creationId xmlns:a16="http://schemas.microsoft.com/office/drawing/2014/main" id="{06C1236C-C970-A650-E38E-FAA9E7AC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888" y="4619626"/>
                <a:ext cx="1836738" cy="1276350"/>
              </a:xfrm>
              <a:custGeom>
                <a:avLst/>
                <a:gdLst>
                  <a:gd name="T0" fmla="*/ 0 w 1157"/>
                  <a:gd name="T1" fmla="*/ 0 h 804"/>
                  <a:gd name="T2" fmla="*/ 0 w 1157"/>
                  <a:gd name="T3" fmla="*/ 804 h 804"/>
                  <a:gd name="T4" fmla="*/ 96 w 1157"/>
                  <a:gd name="T5" fmla="*/ 804 h 804"/>
                  <a:gd name="T6" fmla="*/ 193 w 1157"/>
                  <a:gd name="T7" fmla="*/ 804 h 804"/>
                  <a:gd name="T8" fmla="*/ 289 w 1157"/>
                  <a:gd name="T9" fmla="*/ 804 h 804"/>
                  <a:gd name="T10" fmla="*/ 386 w 1157"/>
                  <a:gd name="T11" fmla="*/ 804 h 804"/>
                  <a:gd name="T12" fmla="*/ 482 w 1157"/>
                  <a:gd name="T13" fmla="*/ 804 h 804"/>
                  <a:gd name="T14" fmla="*/ 579 w 1157"/>
                  <a:gd name="T15" fmla="*/ 804 h 804"/>
                  <a:gd name="T16" fmla="*/ 675 w 1157"/>
                  <a:gd name="T17" fmla="*/ 804 h 804"/>
                  <a:gd name="T18" fmla="*/ 772 w 1157"/>
                  <a:gd name="T19" fmla="*/ 804 h 804"/>
                  <a:gd name="T20" fmla="*/ 868 w 1157"/>
                  <a:gd name="T21" fmla="*/ 804 h 804"/>
                  <a:gd name="T22" fmla="*/ 964 w 1157"/>
                  <a:gd name="T23" fmla="*/ 804 h 804"/>
                  <a:gd name="T24" fmla="*/ 1061 w 1157"/>
                  <a:gd name="T25" fmla="*/ 804 h 804"/>
                  <a:gd name="T26" fmla="*/ 1157 w 1157"/>
                  <a:gd name="T27" fmla="*/ 804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7" h="804">
                    <a:moveTo>
                      <a:pt x="0" y="0"/>
                    </a:moveTo>
                    <a:lnTo>
                      <a:pt x="0" y="804"/>
                    </a:lnTo>
                    <a:lnTo>
                      <a:pt x="96" y="804"/>
                    </a:lnTo>
                    <a:lnTo>
                      <a:pt x="193" y="804"/>
                    </a:lnTo>
                    <a:lnTo>
                      <a:pt x="289" y="804"/>
                    </a:lnTo>
                    <a:lnTo>
                      <a:pt x="386" y="804"/>
                    </a:lnTo>
                    <a:lnTo>
                      <a:pt x="482" y="804"/>
                    </a:lnTo>
                    <a:lnTo>
                      <a:pt x="579" y="804"/>
                    </a:lnTo>
                    <a:lnTo>
                      <a:pt x="675" y="804"/>
                    </a:lnTo>
                    <a:lnTo>
                      <a:pt x="772" y="804"/>
                    </a:lnTo>
                    <a:lnTo>
                      <a:pt x="868" y="804"/>
                    </a:lnTo>
                    <a:lnTo>
                      <a:pt x="964" y="804"/>
                    </a:lnTo>
                    <a:lnTo>
                      <a:pt x="1061" y="804"/>
                    </a:lnTo>
                    <a:lnTo>
                      <a:pt x="1157" y="804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5" name="Line 111">
                <a:extLst>
                  <a:ext uri="{FF2B5EF4-FFF2-40B4-BE49-F238E27FC236}">
                    <a16:creationId xmlns:a16="http://schemas.microsoft.com/office/drawing/2014/main" id="{F74330A3-45FA-A112-02AA-570A5AFA2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2275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6" name="Line 112">
                <a:extLst>
                  <a:ext uri="{FF2B5EF4-FFF2-40B4-BE49-F238E27FC236}">
                    <a16:creationId xmlns:a16="http://schemas.microsoft.com/office/drawing/2014/main" id="{624A81CD-C9C7-54F1-155C-5A32DEF98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38288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7" name="Line 113">
                <a:extLst>
                  <a:ext uri="{FF2B5EF4-FFF2-40B4-BE49-F238E27FC236}">
                    <a16:creationId xmlns:a16="http://schemas.microsoft.com/office/drawing/2014/main" id="{6811E235-57CB-18C6-0844-D8F6239C9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050" y="5895976"/>
                <a:ext cx="0" cy="476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865" name="Groupe 864">
              <a:extLst>
                <a:ext uri="{FF2B5EF4-FFF2-40B4-BE49-F238E27FC236}">
                  <a16:creationId xmlns:a16="http://schemas.microsoft.com/office/drawing/2014/main" id="{3FD6641E-F1F5-4368-BC9B-DB9B0EB02509}"/>
                </a:ext>
              </a:extLst>
            </p:cNvPr>
            <p:cNvGrpSpPr/>
            <p:nvPr/>
          </p:nvGrpSpPr>
          <p:grpSpPr>
            <a:xfrm>
              <a:off x="1363663" y="2630488"/>
              <a:ext cx="1889125" cy="1397001"/>
              <a:chOff x="1363663" y="2630488"/>
              <a:chExt cx="1889125" cy="1397001"/>
            </a:xfrm>
          </p:grpSpPr>
          <p:sp>
            <p:nvSpPr>
              <p:cNvPr id="902" name="Line 114">
                <a:extLst>
                  <a:ext uri="{FF2B5EF4-FFF2-40B4-BE49-F238E27FC236}">
                    <a16:creationId xmlns:a16="http://schemas.microsoft.com/office/drawing/2014/main" id="{3E97E5FE-01AF-3420-C002-3FEFDA706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78460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3" name="Line 115">
                <a:extLst>
                  <a:ext uri="{FF2B5EF4-FFF2-40B4-BE49-F238E27FC236}">
                    <a16:creationId xmlns:a16="http://schemas.microsoft.com/office/drawing/2014/main" id="{D115ECD5-E78E-4EA0-3F89-77D09EC96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9766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4" name="Line 116">
                <a:extLst>
                  <a:ext uri="{FF2B5EF4-FFF2-40B4-BE49-F238E27FC236}">
                    <a16:creationId xmlns:a16="http://schemas.microsoft.com/office/drawing/2014/main" id="{4B8DFE19-5B2F-822C-93A2-E53A56231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014663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5" name="Line 117">
                <a:extLst>
                  <a:ext uri="{FF2B5EF4-FFF2-40B4-BE49-F238E27FC236}">
                    <a16:creationId xmlns:a16="http://schemas.microsoft.com/office/drawing/2014/main" id="{D4C38EB6-7ED3-6EFA-803D-EA4F35F3D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4004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6" name="Line 118">
                <a:extLst>
                  <a:ext uri="{FF2B5EF4-FFF2-40B4-BE49-F238E27FC236}">
                    <a16:creationId xmlns:a16="http://schemas.microsoft.com/office/drawing/2014/main" id="{A492E743-A742-0BF4-0348-C238CD4F2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206751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7" name="Line 119">
                <a:extLst>
                  <a:ext uri="{FF2B5EF4-FFF2-40B4-BE49-F238E27FC236}">
                    <a16:creationId xmlns:a16="http://schemas.microsoft.com/office/drawing/2014/main" id="{9E06319E-AA02-2CF2-BB24-EA0A4D282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630488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8" name="Line 120">
                <a:extLst>
                  <a:ext uri="{FF2B5EF4-FFF2-40B4-BE49-F238E27FC236}">
                    <a16:creationId xmlns:a16="http://schemas.microsoft.com/office/drawing/2014/main" id="{3FAACA32-CF0D-2544-F4A4-311A9DB73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282257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9" name="Freeform 121">
                <a:extLst>
                  <a:ext uri="{FF2B5EF4-FFF2-40B4-BE49-F238E27FC236}">
                    <a16:creationId xmlns:a16="http://schemas.microsoft.com/office/drawing/2014/main" id="{379ED456-4061-90AD-9E01-1387379CD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2630488"/>
                <a:ext cx="1847850" cy="1347788"/>
              </a:xfrm>
              <a:custGeom>
                <a:avLst/>
                <a:gdLst>
                  <a:gd name="T0" fmla="*/ 1164 w 1164"/>
                  <a:gd name="T1" fmla="*/ 849 h 849"/>
                  <a:gd name="T2" fmla="*/ 1067 w 1164"/>
                  <a:gd name="T3" fmla="*/ 849 h 849"/>
                  <a:gd name="T4" fmla="*/ 970 w 1164"/>
                  <a:gd name="T5" fmla="*/ 849 h 849"/>
                  <a:gd name="T6" fmla="*/ 873 w 1164"/>
                  <a:gd name="T7" fmla="*/ 849 h 849"/>
                  <a:gd name="T8" fmla="*/ 776 w 1164"/>
                  <a:gd name="T9" fmla="*/ 849 h 849"/>
                  <a:gd name="T10" fmla="*/ 679 w 1164"/>
                  <a:gd name="T11" fmla="*/ 849 h 849"/>
                  <a:gd name="T12" fmla="*/ 582 w 1164"/>
                  <a:gd name="T13" fmla="*/ 849 h 849"/>
                  <a:gd name="T14" fmla="*/ 485 w 1164"/>
                  <a:gd name="T15" fmla="*/ 849 h 849"/>
                  <a:gd name="T16" fmla="*/ 388 w 1164"/>
                  <a:gd name="T17" fmla="*/ 849 h 849"/>
                  <a:gd name="T18" fmla="*/ 291 w 1164"/>
                  <a:gd name="T19" fmla="*/ 849 h 849"/>
                  <a:gd name="T20" fmla="*/ 194 w 1164"/>
                  <a:gd name="T21" fmla="*/ 849 h 849"/>
                  <a:gd name="T22" fmla="*/ 97 w 1164"/>
                  <a:gd name="T23" fmla="*/ 849 h 849"/>
                  <a:gd name="T24" fmla="*/ 0 w 1164"/>
                  <a:gd name="T25" fmla="*/ 849 h 849"/>
                  <a:gd name="T26" fmla="*/ 0 w 1164"/>
                  <a:gd name="T27" fmla="*/ 848 h 849"/>
                  <a:gd name="T28" fmla="*/ 0 w 1164"/>
                  <a:gd name="T29" fmla="*/ 765 h 849"/>
                  <a:gd name="T30" fmla="*/ 0 w 1164"/>
                  <a:gd name="T31" fmla="*/ 727 h 849"/>
                  <a:gd name="T32" fmla="*/ 0 w 1164"/>
                  <a:gd name="T33" fmla="*/ 692 h 849"/>
                  <a:gd name="T34" fmla="*/ 0 w 1164"/>
                  <a:gd name="T35" fmla="*/ 609 h 849"/>
                  <a:gd name="T36" fmla="*/ 0 w 1164"/>
                  <a:gd name="T37" fmla="*/ 605 h 849"/>
                  <a:gd name="T38" fmla="*/ 0 w 1164"/>
                  <a:gd name="T39" fmla="*/ 485 h 849"/>
                  <a:gd name="T40" fmla="*/ 0 w 1164"/>
                  <a:gd name="T41" fmla="*/ 363 h 849"/>
                  <a:gd name="T42" fmla="*/ 0 w 1164"/>
                  <a:gd name="T43" fmla="*/ 242 h 849"/>
                  <a:gd name="T44" fmla="*/ 0 w 1164"/>
                  <a:gd name="T45" fmla="*/ 121 h 849"/>
                  <a:gd name="T46" fmla="*/ 0 w 1164"/>
                  <a:gd name="T47" fmla="*/ 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4" h="849">
                    <a:moveTo>
                      <a:pt x="1164" y="849"/>
                    </a:moveTo>
                    <a:lnTo>
                      <a:pt x="1067" y="849"/>
                    </a:lnTo>
                    <a:lnTo>
                      <a:pt x="970" y="849"/>
                    </a:lnTo>
                    <a:lnTo>
                      <a:pt x="873" y="849"/>
                    </a:lnTo>
                    <a:lnTo>
                      <a:pt x="776" y="849"/>
                    </a:lnTo>
                    <a:lnTo>
                      <a:pt x="679" y="849"/>
                    </a:lnTo>
                    <a:lnTo>
                      <a:pt x="582" y="849"/>
                    </a:lnTo>
                    <a:lnTo>
                      <a:pt x="485" y="849"/>
                    </a:lnTo>
                    <a:lnTo>
                      <a:pt x="388" y="849"/>
                    </a:lnTo>
                    <a:lnTo>
                      <a:pt x="291" y="849"/>
                    </a:lnTo>
                    <a:lnTo>
                      <a:pt x="194" y="849"/>
                    </a:lnTo>
                    <a:lnTo>
                      <a:pt x="97" y="849"/>
                    </a:lnTo>
                    <a:lnTo>
                      <a:pt x="0" y="849"/>
                    </a:lnTo>
                    <a:lnTo>
                      <a:pt x="0" y="848"/>
                    </a:lnTo>
                    <a:lnTo>
                      <a:pt x="0" y="765"/>
                    </a:lnTo>
                    <a:lnTo>
                      <a:pt x="0" y="727"/>
                    </a:lnTo>
                    <a:lnTo>
                      <a:pt x="0" y="692"/>
                    </a:lnTo>
                    <a:lnTo>
                      <a:pt x="0" y="609"/>
                    </a:lnTo>
                    <a:lnTo>
                      <a:pt x="0" y="605"/>
                    </a:lnTo>
                    <a:lnTo>
                      <a:pt x="0" y="485"/>
                    </a:lnTo>
                    <a:lnTo>
                      <a:pt x="0" y="363"/>
                    </a:lnTo>
                    <a:lnTo>
                      <a:pt x="0" y="242"/>
                    </a:lnTo>
                    <a:lnTo>
                      <a:pt x="0" y="12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0" name="Line 122">
                <a:extLst>
                  <a:ext uri="{FF2B5EF4-FFF2-40B4-BE49-F238E27FC236}">
                    <a16:creationId xmlns:a16="http://schemas.microsoft.com/office/drawing/2014/main" id="{13B48969-65A8-115E-BE9D-F2711CA31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63663" y="3590926"/>
                <a:ext cx="4127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1" name="Line 123">
                <a:extLst>
                  <a:ext uri="{FF2B5EF4-FFF2-40B4-BE49-F238E27FC236}">
                    <a16:creationId xmlns:a16="http://schemas.microsoft.com/office/drawing/2014/main" id="{F194E921-AA53-436E-60C6-6B4DF342B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527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2" name="Line 124">
                <a:extLst>
                  <a:ext uri="{FF2B5EF4-FFF2-40B4-BE49-F238E27FC236}">
                    <a16:creationId xmlns:a16="http://schemas.microsoft.com/office/drawing/2014/main" id="{9EB1C174-282C-29D5-741F-980018A6B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88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3" name="Line 125">
                <a:extLst>
                  <a:ext uri="{FF2B5EF4-FFF2-40B4-BE49-F238E27FC236}">
                    <a16:creationId xmlns:a16="http://schemas.microsoft.com/office/drawing/2014/main" id="{551B7235-FA57-385D-357A-D1F46EE04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448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4" name="Line 126">
                <a:extLst>
                  <a:ext uri="{FF2B5EF4-FFF2-40B4-BE49-F238E27FC236}">
                    <a16:creationId xmlns:a16="http://schemas.microsoft.com/office/drawing/2014/main" id="{D37212E4-4B5C-B183-9D5A-5B6014602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908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5" name="Line 127">
                <a:extLst>
                  <a:ext uri="{FF2B5EF4-FFF2-40B4-BE49-F238E27FC236}">
                    <a16:creationId xmlns:a16="http://schemas.microsoft.com/office/drawing/2014/main" id="{0628DC94-0ACE-2608-8DD1-151F16914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8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6" name="Line 128">
                <a:extLst>
                  <a:ext uri="{FF2B5EF4-FFF2-40B4-BE49-F238E27FC236}">
                    <a16:creationId xmlns:a16="http://schemas.microsoft.com/office/drawing/2014/main" id="{9468C2FE-5FF8-2D8C-4D75-DD935808CA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285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7" name="Line 129">
                <a:extLst>
                  <a:ext uri="{FF2B5EF4-FFF2-40B4-BE49-F238E27FC236}">
                    <a16:creationId xmlns:a16="http://schemas.microsoft.com/office/drawing/2014/main" id="{9255433C-9E3D-73ED-DD52-23FC0E0AF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886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8" name="Line 130">
                <a:extLst>
                  <a:ext uri="{FF2B5EF4-FFF2-40B4-BE49-F238E27FC236}">
                    <a16:creationId xmlns:a16="http://schemas.microsoft.com/office/drawing/2014/main" id="{13E02B69-63C4-4F9E-F7E0-5E6889548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487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9" name="Line 131">
                <a:extLst>
                  <a:ext uri="{FF2B5EF4-FFF2-40B4-BE49-F238E27FC236}">
                    <a16:creationId xmlns:a16="http://schemas.microsoft.com/office/drawing/2014/main" id="{A20DD96C-4FAB-6ED0-C7B6-49808CC89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2088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0" name="Line 132">
                <a:extLst>
                  <a:ext uri="{FF2B5EF4-FFF2-40B4-BE49-F238E27FC236}">
                    <a16:creationId xmlns:a16="http://schemas.microsoft.com/office/drawing/2014/main" id="{486A89FD-7544-514C-729F-53CBBE49A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6900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1" name="Line 133">
                <a:extLst>
                  <a:ext uri="{FF2B5EF4-FFF2-40B4-BE49-F238E27FC236}">
                    <a16:creationId xmlns:a16="http://schemas.microsoft.com/office/drawing/2014/main" id="{AA6B11B3-7E05-6657-5D60-402D9C75B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2913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2" name="Line 134">
                <a:extLst>
                  <a:ext uri="{FF2B5EF4-FFF2-40B4-BE49-F238E27FC236}">
                    <a16:creationId xmlns:a16="http://schemas.microsoft.com/office/drawing/2014/main" id="{1F7AF847-D98C-F084-8CA3-8E69BEDFE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8925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3" name="Line 135">
                <a:extLst>
                  <a:ext uri="{FF2B5EF4-FFF2-40B4-BE49-F238E27FC236}">
                    <a16:creationId xmlns:a16="http://schemas.microsoft.com/office/drawing/2014/main" id="{AA5D7667-6AA4-252F-E44F-2BECCB3FC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04938" y="3978276"/>
                <a:ext cx="0" cy="492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866" name="Rectangle 136">
              <a:extLst>
                <a:ext uri="{FF2B5EF4-FFF2-40B4-BE49-F238E27FC236}">
                  <a16:creationId xmlns:a16="http://schemas.microsoft.com/office/drawing/2014/main" id="{CEC06598-525D-3032-FD56-70D2B8EC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5566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7" name="Rectangle 137">
              <a:extLst>
                <a:ext uri="{FF2B5EF4-FFF2-40B4-BE49-F238E27FC236}">
                  <a16:creationId xmlns:a16="http://schemas.microsoft.com/office/drawing/2014/main" id="{BF8C582B-1C2D-07A8-FB38-7DFC58896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74875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8" name="Rectangle 138">
              <a:extLst>
                <a:ext uri="{FF2B5EF4-FFF2-40B4-BE49-F238E27FC236}">
                  <a16:creationId xmlns:a16="http://schemas.microsoft.com/office/drawing/2014/main" id="{2CD62205-6046-48E7-6B1D-F67D3F41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294084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69" name="Rectangle 139">
              <a:extLst>
                <a:ext uri="{FF2B5EF4-FFF2-40B4-BE49-F238E27FC236}">
                  <a16:creationId xmlns:a16="http://schemas.microsoft.com/office/drawing/2014/main" id="{2AF6B1E9-68A5-F66F-4852-A8FFB28B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13452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0" name="Rectangle 140">
              <a:extLst>
                <a:ext uri="{FF2B5EF4-FFF2-40B4-BE49-F238E27FC236}">
                  <a16:creationId xmlns:a16="http://schemas.microsoft.com/office/drawing/2014/main" id="{D4422D72-781B-624E-CE9E-D832527EC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326608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1" name="Rectangle 141">
              <a:extLst>
                <a:ext uri="{FF2B5EF4-FFF2-40B4-BE49-F238E27FC236}">
                  <a16:creationId xmlns:a16="http://schemas.microsoft.com/office/drawing/2014/main" id="{42CB1A13-A3D7-4996-1F29-9E7F5887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518695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2" name="Rectangle 142">
              <a:extLst>
                <a:ext uri="{FF2B5EF4-FFF2-40B4-BE49-F238E27FC236}">
                  <a16:creationId xmlns:a16="http://schemas.microsoft.com/office/drawing/2014/main" id="{745578F9-A6BB-41E4-7859-16324233F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710783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3" name="Rectangle 143">
              <a:extLst>
                <a:ext uri="{FF2B5EF4-FFF2-40B4-BE49-F238E27FC236}">
                  <a16:creationId xmlns:a16="http://schemas.microsoft.com/office/drawing/2014/main" id="{8B894326-F023-FAA9-B725-C8B885AE5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99" y="3902870"/>
              <a:ext cx="17472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r>
                <a:rPr kumimoji="0" lang="fr-FR" altLang="fr-FR" sz="1000" b="0" i="0" u="none" strike="noStrike" cap="none" normalizeH="0" baseline="30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3000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4" name="Rectangle 144">
              <a:extLst>
                <a:ext uri="{FF2B5EF4-FFF2-40B4-BE49-F238E27FC236}">
                  <a16:creationId xmlns:a16="http://schemas.microsoft.com/office/drawing/2014/main" id="{8BCF077D-BB77-C27A-786D-EC18028B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2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5" name="Rectangle 145">
              <a:extLst>
                <a:ext uri="{FF2B5EF4-FFF2-40B4-BE49-F238E27FC236}">
                  <a16:creationId xmlns:a16="http://schemas.microsoft.com/office/drawing/2014/main" id="{F53AFEB3-608E-B2B2-9A2E-D82D9BB7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2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6" name="Rectangle 146">
              <a:extLst>
                <a:ext uri="{FF2B5EF4-FFF2-40B4-BE49-F238E27FC236}">
                  <a16:creationId xmlns:a16="http://schemas.microsoft.com/office/drawing/2014/main" id="{56C18F06-A0CE-CEF6-1CC1-9CBDA388F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7" name="Rectangle 147">
              <a:extLst>
                <a:ext uri="{FF2B5EF4-FFF2-40B4-BE49-F238E27FC236}">
                  <a16:creationId xmlns:a16="http://schemas.microsoft.com/office/drawing/2014/main" id="{3CA76A1B-9C2C-A141-F74D-8CCE0C9A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83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8" name="Rectangle 148">
              <a:extLst>
                <a:ext uri="{FF2B5EF4-FFF2-40B4-BE49-F238E27FC236}">
                  <a16:creationId xmlns:a16="http://schemas.microsoft.com/office/drawing/2014/main" id="{9A1692C1-8D63-42F3-97DA-4B91D0850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82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79" name="Rectangle 149">
              <a:extLst>
                <a:ext uri="{FF2B5EF4-FFF2-40B4-BE49-F238E27FC236}">
                  <a16:creationId xmlns:a16="http://schemas.microsoft.com/office/drawing/2014/main" id="{9D7D8DD7-29E0-2434-B366-7C7F8CA2C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81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0" name="Rectangle 150">
              <a:extLst>
                <a:ext uri="{FF2B5EF4-FFF2-40B4-BE49-F238E27FC236}">
                  <a16:creationId xmlns:a16="http://schemas.microsoft.com/office/drawing/2014/main" id="{E097220E-9B9B-7A0E-54BB-9B3762A67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797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1" name="Rectangle 151">
              <a:extLst>
                <a:ext uri="{FF2B5EF4-FFF2-40B4-BE49-F238E27FC236}">
                  <a16:creationId xmlns:a16="http://schemas.microsoft.com/office/drawing/2014/main" id="{E5E8E38C-0791-B2FE-D571-D9ED32FC0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785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2" name="Rectangle 152">
              <a:extLst>
                <a:ext uri="{FF2B5EF4-FFF2-40B4-BE49-F238E27FC236}">
                  <a16:creationId xmlns:a16="http://schemas.microsoft.com/office/drawing/2014/main" id="{BB959893-506A-5524-D5F8-558D1F92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772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3" name="Rectangle 153">
              <a:extLst>
                <a:ext uri="{FF2B5EF4-FFF2-40B4-BE49-F238E27FC236}">
                  <a16:creationId xmlns:a16="http://schemas.microsoft.com/office/drawing/2014/main" id="{47FEB3A7-2929-97E3-46E3-FC679054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760" y="404892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4" name="Rectangle 154">
              <a:extLst>
                <a:ext uri="{FF2B5EF4-FFF2-40B4-BE49-F238E27FC236}">
                  <a16:creationId xmlns:a16="http://schemas.microsoft.com/office/drawing/2014/main" id="{D8698015-B59C-A8DF-9F51-0733C3825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886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5" name="Rectangle 155">
              <a:extLst>
                <a:ext uri="{FF2B5EF4-FFF2-40B4-BE49-F238E27FC236}">
                  <a16:creationId xmlns:a16="http://schemas.microsoft.com/office/drawing/2014/main" id="{B3F2B4B9-362D-D06D-9E32-C463CC293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73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6" name="Rectangle 156">
              <a:extLst>
                <a:ext uri="{FF2B5EF4-FFF2-40B4-BE49-F238E27FC236}">
                  <a16:creationId xmlns:a16="http://schemas.microsoft.com/office/drawing/2014/main" id="{3B7C1543-D848-190B-2B98-397C2899F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861" y="404892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7" name="Rectangle 157">
              <a:extLst>
                <a:ext uri="{FF2B5EF4-FFF2-40B4-BE49-F238E27FC236}">
                  <a16:creationId xmlns:a16="http://schemas.microsoft.com/office/drawing/2014/main" id="{6A31AE81-9795-B570-0556-EF32240F2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072" y="4231760"/>
              <a:ext cx="21073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Weeks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since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 ART discontinuation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8" name="Rectangle 158">
              <a:extLst>
                <a:ext uri="{FF2B5EF4-FFF2-40B4-BE49-F238E27FC236}">
                  <a16:creationId xmlns:a16="http://schemas.microsoft.com/office/drawing/2014/main" id="{019C25A5-E311-278D-B0CC-9F3D4556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8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89" name="Rectangle 159">
              <a:extLst>
                <a:ext uri="{FF2B5EF4-FFF2-40B4-BE49-F238E27FC236}">
                  <a16:creationId xmlns:a16="http://schemas.microsoft.com/office/drawing/2014/main" id="{C352DA9A-865A-E233-C9AA-CDE7D9240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2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0" name="Rectangle 160">
              <a:extLst>
                <a:ext uri="{FF2B5EF4-FFF2-40B4-BE49-F238E27FC236}">
                  <a16:creationId xmlns:a16="http://schemas.microsoft.com/office/drawing/2014/main" id="{CA9CB1EF-7624-E801-88FC-5FB568160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61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1" name="Rectangle 161">
              <a:extLst>
                <a:ext uri="{FF2B5EF4-FFF2-40B4-BE49-F238E27FC236}">
                  <a16:creationId xmlns:a16="http://schemas.microsoft.com/office/drawing/2014/main" id="{7B7594EE-F226-689B-1AA7-D355E67C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606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2" name="Rectangle 162">
              <a:extLst>
                <a:ext uri="{FF2B5EF4-FFF2-40B4-BE49-F238E27FC236}">
                  <a16:creationId xmlns:a16="http://schemas.microsoft.com/office/drawing/2014/main" id="{B54FE2C5-4598-D852-85FB-2A71F7CA4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5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4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3" name="Rectangle 163">
              <a:extLst>
                <a:ext uri="{FF2B5EF4-FFF2-40B4-BE49-F238E27FC236}">
                  <a16:creationId xmlns:a16="http://schemas.microsoft.com/office/drawing/2014/main" id="{52D4775B-169F-B3F9-B403-2740D63C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9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4" name="Rectangle 164">
              <a:extLst>
                <a:ext uri="{FF2B5EF4-FFF2-40B4-BE49-F238E27FC236}">
                  <a16:creationId xmlns:a16="http://schemas.microsoft.com/office/drawing/2014/main" id="{3645E346-31CA-043B-85B9-EB40C8E8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393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6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5" name="Rectangle 165">
              <a:extLst>
                <a:ext uri="{FF2B5EF4-FFF2-40B4-BE49-F238E27FC236}">
                  <a16:creationId xmlns:a16="http://schemas.microsoft.com/office/drawing/2014/main" id="{A69DA5D1-0313-8543-3E18-4080BDB7D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3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7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6" name="Rectangle 166">
              <a:extLst>
                <a:ext uri="{FF2B5EF4-FFF2-40B4-BE49-F238E27FC236}">
                  <a16:creationId xmlns:a16="http://schemas.microsoft.com/office/drawing/2014/main" id="{105E8984-179B-2A44-BB80-7305FC32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781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7" name="Rectangle 167">
              <a:extLst>
                <a:ext uri="{FF2B5EF4-FFF2-40B4-BE49-F238E27FC236}">
                  <a16:creationId xmlns:a16="http://schemas.microsoft.com/office/drawing/2014/main" id="{78D8D64E-085B-A09A-91AE-38158C269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768" y="59674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8" name="Rectangle 168">
              <a:extLst>
                <a:ext uri="{FF2B5EF4-FFF2-40B4-BE49-F238E27FC236}">
                  <a16:creationId xmlns:a16="http://schemas.microsoft.com/office/drawing/2014/main" id="{F27F5B90-922E-9BE9-0F01-05EC8C35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307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899" name="Rectangle 169">
              <a:extLst>
                <a:ext uri="{FF2B5EF4-FFF2-40B4-BE49-F238E27FC236}">
                  <a16:creationId xmlns:a16="http://schemas.microsoft.com/office/drawing/2014/main" id="{3B1CE53D-88AE-3B4C-E50A-AA92B3240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2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00" name="Rectangle 170">
              <a:extLst>
                <a:ext uri="{FF2B5EF4-FFF2-40B4-BE49-F238E27FC236}">
                  <a16:creationId xmlns:a16="http://schemas.microsoft.com/office/drawing/2014/main" id="{DD1D2330-662E-B027-5620-243CAA48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694" y="5967413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12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01" name="Rectangle 171">
              <a:extLst>
                <a:ext uri="{FF2B5EF4-FFF2-40B4-BE49-F238E27FC236}">
                  <a16:creationId xmlns:a16="http://schemas.microsoft.com/office/drawing/2014/main" id="{DC74EE89-D756-186B-7F6E-BDF5A0676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988" y="6152357"/>
              <a:ext cx="128253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Time to ART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re-start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sp>
        <p:nvSpPr>
          <p:cNvPr id="3" name="Text Box 2">
            <a:extLst>
              <a:ext uri="{FF2B5EF4-FFF2-40B4-BE49-F238E27FC236}">
                <a16:creationId xmlns:a16="http://schemas.microsoft.com/office/drawing/2014/main" id="{9EEFCD72-A14E-0212-2BA6-539C8D19D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538" y="1529387"/>
            <a:ext cx="96357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Delayed viral rebound and/or control of viremia at target doses ≥120 </a:t>
            </a:r>
            <a:r>
              <a:rPr lang="en-US" sz="2400" b="1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ＭＳ Ｐゴシック" pitchFamily="34" charset="-128"/>
                <a:cs typeface="Arial" charset="0"/>
              </a:rPr>
              <a:t>g</a:t>
            </a:r>
          </a:p>
        </p:txBody>
      </p:sp>
      <p:sp>
        <p:nvSpPr>
          <p:cNvPr id="437" name="Line 24">
            <a:extLst>
              <a:ext uri="{FF2B5EF4-FFF2-40B4-BE49-F238E27FC236}">
                <a16:creationId xmlns:a16="http://schemas.microsoft.com/office/drawing/2014/main" id="{9A692BD7-16AA-B5CB-F11B-4CA87F6277B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3563" y="4083056"/>
            <a:ext cx="150813" cy="0"/>
          </a:xfrm>
          <a:prstGeom prst="line">
            <a:avLst/>
          </a:pr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25">
            <a:extLst>
              <a:ext uri="{FF2B5EF4-FFF2-40B4-BE49-F238E27FC236}">
                <a16:creationId xmlns:a16="http://schemas.microsoft.com/office/drawing/2014/main" id="{1ADA145A-B8D6-F7A5-43BB-B5696793595F}"/>
              </a:ext>
            </a:extLst>
          </p:cNvPr>
          <p:cNvSpPr>
            <a:spLocks/>
          </p:cNvSpPr>
          <p:nvPr/>
        </p:nvSpPr>
        <p:spPr bwMode="auto">
          <a:xfrm>
            <a:off x="4524375" y="3479806"/>
            <a:ext cx="328613" cy="603250"/>
          </a:xfrm>
          <a:custGeom>
            <a:avLst/>
            <a:gdLst>
              <a:gd name="T0" fmla="*/ 207 w 207"/>
              <a:gd name="T1" fmla="*/ 0 h 380"/>
              <a:gd name="T2" fmla="*/ 92 w 207"/>
              <a:gd name="T3" fmla="*/ 337 h 380"/>
              <a:gd name="T4" fmla="*/ 6 w 207"/>
              <a:gd name="T5" fmla="*/ 377 h 380"/>
              <a:gd name="T6" fmla="*/ 0 w 207"/>
              <a:gd name="T7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7" h="380">
                <a:moveTo>
                  <a:pt x="207" y="0"/>
                </a:moveTo>
                <a:lnTo>
                  <a:pt x="92" y="337"/>
                </a:lnTo>
                <a:lnTo>
                  <a:pt x="6" y="377"/>
                </a:lnTo>
                <a:lnTo>
                  <a:pt x="0" y="38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26">
            <a:extLst>
              <a:ext uri="{FF2B5EF4-FFF2-40B4-BE49-F238E27FC236}">
                <a16:creationId xmlns:a16="http://schemas.microsoft.com/office/drawing/2014/main" id="{8B6EABD4-0357-E568-2168-DC2AA0F0F930}"/>
              </a:ext>
            </a:extLst>
          </p:cNvPr>
          <p:cNvSpPr>
            <a:spLocks/>
          </p:cNvSpPr>
          <p:nvPr/>
        </p:nvSpPr>
        <p:spPr bwMode="auto">
          <a:xfrm>
            <a:off x="4524375" y="3363919"/>
            <a:ext cx="303213" cy="719138"/>
          </a:xfrm>
          <a:custGeom>
            <a:avLst/>
            <a:gdLst>
              <a:gd name="T0" fmla="*/ 0 w 191"/>
              <a:gd name="T1" fmla="*/ 453 h 453"/>
              <a:gd name="T2" fmla="*/ 1 w 191"/>
              <a:gd name="T3" fmla="*/ 450 h 453"/>
              <a:gd name="T4" fmla="*/ 95 w 191"/>
              <a:gd name="T5" fmla="*/ 214 h 453"/>
              <a:gd name="T6" fmla="*/ 191 w 191"/>
              <a:gd name="T7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1" h="453">
                <a:moveTo>
                  <a:pt x="0" y="453"/>
                </a:moveTo>
                <a:lnTo>
                  <a:pt x="1" y="450"/>
                </a:lnTo>
                <a:lnTo>
                  <a:pt x="95" y="214"/>
                </a:lnTo>
                <a:lnTo>
                  <a:pt x="191" y="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27">
            <a:extLst>
              <a:ext uri="{FF2B5EF4-FFF2-40B4-BE49-F238E27FC236}">
                <a16:creationId xmlns:a16="http://schemas.microsoft.com/office/drawing/2014/main" id="{FCF25E94-4736-DC01-1F46-A9B8981FF193}"/>
              </a:ext>
            </a:extLst>
          </p:cNvPr>
          <p:cNvSpPr>
            <a:spLocks/>
          </p:cNvSpPr>
          <p:nvPr/>
        </p:nvSpPr>
        <p:spPr bwMode="auto">
          <a:xfrm>
            <a:off x="4373563" y="2976569"/>
            <a:ext cx="454025" cy="1065213"/>
          </a:xfrm>
          <a:custGeom>
            <a:avLst/>
            <a:gdLst>
              <a:gd name="T0" fmla="*/ 0 w 286"/>
              <a:gd name="T1" fmla="*/ 671 h 671"/>
              <a:gd name="T2" fmla="*/ 93 w 286"/>
              <a:gd name="T3" fmla="*/ 620 h 671"/>
              <a:gd name="T4" fmla="*/ 189 w 286"/>
              <a:gd name="T5" fmla="*/ 352 h 671"/>
              <a:gd name="T6" fmla="*/ 286 w 286"/>
              <a:gd name="T7" fmla="*/ 0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6" h="671">
                <a:moveTo>
                  <a:pt x="0" y="671"/>
                </a:moveTo>
                <a:lnTo>
                  <a:pt x="93" y="620"/>
                </a:lnTo>
                <a:lnTo>
                  <a:pt x="189" y="352"/>
                </a:lnTo>
                <a:lnTo>
                  <a:pt x="286" y="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28">
            <a:extLst>
              <a:ext uri="{FF2B5EF4-FFF2-40B4-BE49-F238E27FC236}">
                <a16:creationId xmlns:a16="http://schemas.microsoft.com/office/drawing/2014/main" id="{0A7DB53B-7AFC-2577-8845-945B4F1BB559}"/>
              </a:ext>
            </a:extLst>
          </p:cNvPr>
          <p:cNvSpPr>
            <a:spLocks/>
          </p:cNvSpPr>
          <p:nvPr/>
        </p:nvSpPr>
        <p:spPr bwMode="auto">
          <a:xfrm>
            <a:off x="4852988" y="3017844"/>
            <a:ext cx="282575" cy="461963"/>
          </a:xfrm>
          <a:custGeom>
            <a:avLst/>
            <a:gdLst>
              <a:gd name="T0" fmla="*/ 178 w 178"/>
              <a:gd name="T1" fmla="*/ 0 h 291"/>
              <a:gd name="T2" fmla="*/ 84 w 178"/>
              <a:gd name="T3" fmla="*/ 178 h 291"/>
              <a:gd name="T4" fmla="*/ 0 w 178"/>
              <a:gd name="T5" fmla="*/ 291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8" h="291">
                <a:moveTo>
                  <a:pt x="178" y="0"/>
                </a:moveTo>
                <a:lnTo>
                  <a:pt x="84" y="178"/>
                </a:lnTo>
                <a:lnTo>
                  <a:pt x="0" y="291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29">
            <a:extLst>
              <a:ext uri="{FF2B5EF4-FFF2-40B4-BE49-F238E27FC236}">
                <a16:creationId xmlns:a16="http://schemas.microsoft.com/office/drawing/2014/main" id="{66FD17B0-0F79-EE1F-2D65-410095CA9346}"/>
              </a:ext>
            </a:extLst>
          </p:cNvPr>
          <p:cNvSpPr>
            <a:spLocks/>
          </p:cNvSpPr>
          <p:nvPr/>
        </p:nvSpPr>
        <p:spPr bwMode="auto">
          <a:xfrm>
            <a:off x="4524375" y="3479806"/>
            <a:ext cx="328613" cy="603250"/>
          </a:xfrm>
          <a:custGeom>
            <a:avLst/>
            <a:gdLst>
              <a:gd name="T0" fmla="*/ 207 w 207"/>
              <a:gd name="T1" fmla="*/ 0 h 380"/>
              <a:gd name="T2" fmla="*/ 191 w 207"/>
              <a:gd name="T3" fmla="*/ 20 h 380"/>
              <a:gd name="T4" fmla="*/ 97 w 207"/>
              <a:gd name="T5" fmla="*/ 209 h 380"/>
              <a:gd name="T6" fmla="*/ 1 w 207"/>
              <a:gd name="T7" fmla="*/ 377 h 380"/>
              <a:gd name="T8" fmla="*/ 0 w 207"/>
              <a:gd name="T9" fmla="*/ 38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7" h="380">
                <a:moveTo>
                  <a:pt x="207" y="0"/>
                </a:moveTo>
                <a:lnTo>
                  <a:pt x="191" y="20"/>
                </a:lnTo>
                <a:lnTo>
                  <a:pt x="97" y="209"/>
                </a:lnTo>
                <a:lnTo>
                  <a:pt x="1" y="377"/>
                </a:lnTo>
                <a:lnTo>
                  <a:pt x="0" y="380"/>
                </a:lnTo>
              </a:path>
            </a:pathLst>
          </a:cu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Line 30">
            <a:extLst>
              <a:ext uri="{FF2B5EF4-FFF2-40B4-BE49-F238E27FC236}">
                <a16:creationId xmlns:a16="http://schemas.microsoft.com/office/drawing/2014/main" id="{2B28E430-1DD1-41D6-77A9-F9E360577E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52988" y="3135319"/>
            <a:ext cx="128588" cy="344488"/>
          </a:xfrm>
          <a:prstGeom prst="line">
            <a:avLst/>
          </a:prstGeom>
          <a:noFill/>
          <a:ln w="19050">
            <a:solidFill>
              <a:srgbClr val="00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31">
            <a:extLst>
              <a:ext uri="{FF2B5EF4-FFF2-40B4-BE49-F238E27FC236}">
                <a16:creationId xmlns:a16="http://schemas.microsoft.com/office/drawing/2014/main" id="{607A5BBE-1C51-4927-85B7-30CD53B8CCD0}"/>
              </a:ext>
            </a:extLst>
          </p:cNvPr>
          <p:cNvSpPr>
            <a:spLocks/>
          </p:cNvSpPr>
          <p:nvPr/>
        </p:nvSpPr>
        <p:spPr bwMode="auto">
          <a:xfrm>
            <a:off x="7305675" y="4014794"/>
            <a:ext cx="152400" cy="76200"/>
          </a:xfrm>
          <a:custGeom>
            <a:avLst/>
            <a:gdLst>
              <a:gd name="T0" fmla="*/ 0 w 96"/>
              <a:gd name="T1" fmla="*/ 48 h 48"/>
              <a:gd name="T2" fmla="*/ 91 w 96"/>
              <a:gd name="T3" fmla="*/ 15 h 48"/>
              <a:gd name="T4" fmla="*/ 96 w 96"/>
              <a:gd name="T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6" h="48">
                <a:moveTo>
                  <a:pt x="0" y="48"/>
                </a:moveTo>
                <a:lnTo>
                  <a:pt x="91" y="15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32">
            <a:extLst>
              <a:ext uri="{FF2B5EF4-FFF2-40B4-BE49-F238E27FC236}">
                <a16:creationId xmlns:a16="http://schemas.microsoft.com/office/drawing/2014/main" id="{03FB624B-9798-C650-4B8D-63FA91A6B7CC}"/>
              </a:ext>
            </a:extLst>
          </p:cNvPr>
          <p:cNvSpPr>
            <a:spLocks/>
          </p:cNvSpPr>
          <p:nvPr/>
        </p:nvSpPr>
        <p:spPr bwMode="auto">
          <a:xfrm>
            <a:off x="7602538" y="3346456"/>
            <a:ext cx="327025" cy="668338"/>
          </a:xfrm>
          <a:custGeom>
            <a:avLst/>
            <a:gdLst>
              <a:gd name="T0" fmla="*/ 0 w 206"/>
              <a:gd name="T1" fmla="*/ 421 h 421"/>
              <a:gd name="T2" fmla="*/ 5 w 206"/>
              <a:gd name="T3" fmla="*/ 413 h 421"/>
              <a:gd name="T4" fmla="*/ 50 w 206"/>
              <a:gd name="T5" fmla="*/ 340 h 421"/>
              <a:gd name="T6" fmla="*/ 98 w 206"/>
              <a:gd name="T7" fmla="*/ 263 h 421"/>
              <a:gd name="T8" fmla="*/ 100 w 206"/>
              <a:gd name="T9" fmla="*/ 257 h 421"/>
              <a:gd name="T10" fmla="*/ 191 w 206"/>
              <a:gd name="T11" fmla="*/ 23 h 421"/>
              <a:gd name="T12" fmla="*/ 198 w 206"/>
              <a:gd name="T13" fmla="*/ 11 h 421"/>
              <a:gd name="T14" fmla="*/ 206 w 206"/>
              <a:gd name="T1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6" h="421">
                <a:moveTo>
                  <a:pt x="0" y="421"/>
                </a:moveTo>
                <a:lnTo>
                  <a:pt x="5" y="413"/>
                </a:lnTo>
                <a:lnTo>
                  <a:pt x="50" y="340"/>
                </a:lnTo>
                <a:lnTo>
                  <a:pt x="98" y="263"/>
                </a:lnTo>
                <a:lnTo>
                  <a:pt x="100" y="257"/>
                </a:lnTo>
                <a:lnTo>
                  <a:pt x="191" y="23"/>
                </a:lnTo>
                <a:lnTo>
                  <a:pt x="198" y="11"/>
                </a:lnTo>
                <a:lnTo>
                  <a:pt x="20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Line 33">
            <a:extLst>
              <a:ext uri="{FF2B5EF4-FFF2-40B4-BE49-F238E27FC236}">
                <a16:creationId xmlns:a16="http://schemas.microsoft.com/office/drawing/2014/main" id="{88ED8153-CCDA-DA8C-E83A-8356718916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58075" y="4014794"/>
            <a:ext cx="144463" cy="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34">
            <a:extLst>
              <a:ext uri="{FF2B5EF4-FFF2-40B4-BE49-F238E27FC236}">
                <a16:creationId xmlns:a16="http://schemas.microsoft.com/office/drawing/2014/main" id="{D53F1E81-4608-42B9-7FF4-E038A5D49005}"/>
              </a:ext>
            </a:extLst>
          </p:cNvPr>
          <p:cNvSpPr>
            <a:spLocks/>
          </p:cNvSpPr>
          <p:nvPr/>
        </p:nvSpPr>
        <p:spPr bwMode="auto">
          <a:xfrm>
            <a:off x="7458075" y="3068644"/>
            <a:ext cx="447675" cy="946150"/>
          </a:xfrm>
          <a:custGeom>
            <a:avLst/>
            <a:gdLst>
              <a:gd name="T0" fmla="*/ 282 w 282"/>
              <a:gd name="T1" fmla="*/ 0 h 596"/>
              <a:gd name="T2" fmla="*/ 188 w 282"/>
              <a:gd name="T3" fmla="*/ 28 h 596"/>
              <a:gd name="T4" fmla="*/ 132 w 282"/>
              <a:gd name="T5" fmla="*/ 186 h 596"/>
              <a:gd name="T6" fmla="*/ 52 w 282"/>
              <a:gd name="T7" fmla="*/ 432 h 596"/>
              <a:gd name="T8" fmla="*/ 25 w 282"/>
              <a:gd name="T9" fmla="*/ 515 h 596"/>
              <a:gd name="T10" fmla="*/ 3 w 282"/>
              <a:gd name="T11" fmla="*/ 588 h 596"/>
              <a:gd name="T12" fmla="*/ 0 w 282"/>
              <a:gd name="T13" fmla="*/ 596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2" h="596">
                <a:moveTo>
                  <a:pt x="282" y="0"/>
                </a:moveTo>
                <a:lnTo>
                  <a:pt x="188" y="28"/>
                </a:lnTo>
                <a:lnTo>
                  <a:pt x="132" y="186"/>
                </a:lnTo>
                <a:lnTo>
                  <a:pt x="52" y="432"/>
                </a:lnTo>
                <a:lnTo>
                  <a:pt x="25" y="515"/>
                </a:lnTo>
                <a:lnTo>
                  <a:pt x="3" y="588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Line 35">
            <a:extLst>
              <a:ext uri="{FF2B5EF4-FFF2-40B4-BE49-F238E27FC236}">
                <a16:creationId xmlns:a16="http://schemas.microsoft.com/office/drawing/2014/main" id="{F514D968-A399-4C06-4AE9-BB3C1968E6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9563" y="3297244"/>
            <a:ext cx="130175" cy="49213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Line 36">
            <a:extLst>
              <a:ext uri="{FF2B5EF4-FFF2-40B4-BE49-F238E27FC236}">
                <a16:creationId xmlns:a16="http://schemas.microsoft.com/office/drawing/2014/main" id="{E349B650-24DB-39C5-9564-C95F02981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05675" y="4014794"/>
            <a:ext cx="152400" cy="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37">
            <a:extLst>
              <a:ext uri="{FF2B5EF4-FFF2-40B4-BE49-F238E27FC236}">
                <a16:creationId xmlns:a16="http://schemas.microsoft.com/office/drawing/2014/main" id="{5E168937-71E9-6D51-7E7B-5FB16E7D3D81}"/>
              </a:ext>
            </a:extLst>
          </p:cNvPr>
          <p:cNvSpPr>
            <a:spLocks/>
          </p:cNvSpPr>
          <p:nvPr/>
        </p:nvSpPr>
        <p:spPr bwMode="auto">
          <a:xfrm>
            <a:off x="7602538" y="3346456"/>
            <a:ext cx="327025" cy="668338"/>
          </a:xfrm>
          <a:custGeom>
            <a:avLst/>
            <a:gdLst>
              <a:gd name="T0" fmla="*/ 0 w 206"/>
              <a:gd name="T1" fmla="*/ 421 h 421"/>
              <a:gd name="T2" fmla="*/ 4 w 206"/>
              <a:gd name="T3" fmla="*/ 413 h 421"/>
              <a:gd name="T4" fmla="*/ 40 w 206"/>
              <a:gd name="T5" fmla="*/ 340 h 421"/>
              <a:gd name="T6" fmla="*/ 81 w 206"/>
              <a:gd name="T7" fmla="*/ 257 h 421"/>
              <a:gd name="T8" fmla="*/ 186 w 206"/>
              <a:gd name="T9" fmla="*/ 11 h 421"/>
              <a:gd name="T10" fmla="*/ 188 w 206"/>
              <a:gd name="T11" fmla="*/ 7 h 421"/>
              <a:gd name="T12" fmla="*/ 206 w 206"/>
              <a:gd name="T13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6" h="421">
                <a:moveTo>
                  <a:pt x="0" y="421"/>
                </a:moveTo>
                <a:lnTo>
                  <a:pt x="4" y="413"/>
                </a:lnTo>
                <a:lnTo>
                  <a:pt x="40" y="340"/>
                </a:lnTo>
                <a:lnTo>
                  <a:pt x="81" y="257"/>
                </a:lnTo>
                <a:lnTo>
                  <a:pt x="186" y="11"/>
                </a:lnTo>
                <a:lnTo>
                  <a:pt x="188" y="7"/>
                </a:lnTo>
                <a:lnTo>
                  <a:pt x="206" y="0"/>
                </a:lnTo>
              </a:path>
            </a:pathLst>
          </a:cu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Line 38">
            <a:extLst>
              <a:ext uri="{FF2B5EF4-FFF2-40B4-BE49-F238E27FC236}">
                <a16:creationId xmlns:a16="http://schemas.microsoft.com/office/drawing/2014/main" id="{415F14CA-0F14-7595-9C16-D59C5BD67C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29563" y="3149606"/>
            <a:ext cx="130175" cy="196850"/>
          </a:xfrm>
          <a:prstGeom prst="line">
            <a:avLst/>
          </a:prstGeom>
          <a:noFill/>
          <a:ln w="19050">
            <a:solidFill>
              <a:srgbClr val="CC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39">
            <a:extLst>
              <a:ext uri="{FF2B5EF4-FFF2-40B4-BE49-F238E27FC236}">
                <a16:creationId xmlns:a16="http://schemas.microsoft.com/office/drawing/2014/main" id="{0A64B2A8-E255-D932-40A7-93C09E4E77C2}"/>
              </a:ext>
            </a:extLst>
          </p:cNvPr>
          <p:cNvSpPr>
            <a:spLocks/>
          </p:cNvSpPr>
          <p:nvPr/>
        </p:nvSpPr>
        <p:spPr bwMode="auto">
          <a:xfrm>
            <a:off x="1558925" y="3297244"/>
            <a:ext cx="311150" cy="782638"/>
          </a:xfrm>
          <a:custGeom>
            <a:avLst/>
            <a:gdLst>
              <a:gd name="T0" fmla="*/ 196 w 196"/>
              <a:gd name="T1" fmla="*/ 0 h 493"/>
              <a:gd name="T2" fmla="*/ 98 w 196"/>
              <a:gd name="T3" fmla="*/ 185 h 493"/>
              <a:gd name="T4" fmla="*/ 0 w 196"/>
              <a:gd name="T5" fmla="*/ 493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6" h="493">
                <a:moveTo>
                  <a:pt x="196" y="0"/>
                </a:moveTo>
                <a:lnTo>
                  <a:pt x="98" y="185"/>
                </a:lnTo>
                <a:lnTo>
                  <a:pt x="0" y="493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40">
            <a:extLst>
              <a:ext uri="{FF2B5EF4-FFF2-40B4-BE49-F238E27FC236}">
                <a16:creationId xmlns:a16="http://schemas.microsoft.com/office/drawing/2014/main" id="{1A64818E-1FAB-9F29-96FB-47FDCD5A3CDD}"/>
              </a:ext>
            </a:extLst>
          </p:cNvPr>
          <p:cNvSpPr>
            <a:spLocks/>
          </p:cNvSpPr>
          <p:nvPr/>
        </p:nvSpPr>
        <p:spPr bwMode="auto">
          <a:xfrm>
            <a:off x="1712913" y="3359156"/>
            <a:ext cx="317500" cy="720725"/>
          </a:xfrm>
          <a:custGeom>
            <a:avLst/>
            <a:gdLst>
              <a:gd name="T0" fmla="*/ 0 w 200"/>
              <a:gd name="T1" fmla="*/ 454 h 454"/>
              <a:gd name="T2" fmla="*/ 97 w 200"/>
              <a:gd name="T3" fmla="*/ 249 h 454"/>
              <a:gd name="T4" fmla="*/ 200 w 200"/>
              <a:gd name="T5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0" h="454">
                <a:moveTo>
                  <a:pt x="0" y="454"/>
                </a:moveTo>
                <a:lnTo>
                  <a:pt x="97" y="249"/>
                </a:lnTo>
                <a:lnTo>
                  <a:pt x="200" y="0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Line 41">
            <a:extLst>
              <a:ext uri="{FF2B5EF4-FFF2-40B4-BE49-F238E27FC236}">
                <a16:creationId xmlns:a16="http://schemas.microsoft.com/office/drawing/2014/main" id="{B324AB1D-DCAB-2879-A230-5C74C9A7E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558925" y="4079881"/>
            <a:ext cx="153988" cy="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Line 42">
            <a:extLst>
              <a:ext uri="{FF2B5EF4-FFF2-40B4-BE49-F238E27FC236}">
                <a16:creationId xmlns:a16="http://schemas.microsoft.com/office/drawing/2014/main" id="{A6FB0C58-9E3A-E6F1-EC8F-6AA9BDF3B4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22475" y="3359156"/>
            <a:ext cx="7938" cy="4763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Line 43">
            <a:extLst>
              <a:ext uri="{FF2B5EF4-FFF2-40B4-BE49-F238E27FC236}">
                <a16:creationId xmlns:a16="http://schemas.microsoft.com/office/drawing/2014/main" id="{452509A4-F90C-F10F-809F-EF28960C56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4938" y="4079881"/>
            <a:ext cx="153988" cy="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44">
            <a:extLst>
              <a:ext uri="{FF2B5EF4-FFF2-40B4-BE49-F238E27FC236}">
                <a16:creationId xmlns:a16="http://schemas.microsoft.com/office/drawing/2014/main" id="{0C9601C3-4EBE-CEBC-8AC3-2701BD32B550}"/>
              </a:ext>
            </a:extLst>
          </p:cNvPr>
          <p:cNvSpPr>
            <a:spLocks/>
          </p:cNvSpPr>
          <p:nvPr/>
        </p:nvSpPr>
        <p:spPr bwMode="auto">
          <a:xfrm>
            <a:off x="1404938" y="3430594"/>
            <a:ext cx="312738" cy="649288"/>
          </a:xfrm>
          <a:custGeom>
            <a:avLst/>
            <a:gdLst>
              <a:gd name="T0" fmla="*/ 0 w 197"/>
              <a:gd name="T1" fmla="*/ 409 h 409"/>
              <a:gd name="T2" fmla="*/ 101 w 197"/>
              <a:gd name="T3" fmla="*/ 337 h 409"/>
              <a:gd name="T4" fmla="*/ 197 w 197"/>
              <a:gd name="T5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409">
                <a:moveTo>
                  <a:pt x="0" y="409"/>
                </a:moveTo>
                <a:lnTo>
                  <a:pt x="101" y="337"/>
                </a:lnTo>
                <a:lnTo>
                  <a:pt x="197" y="0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Freeform 45">
            <a:extLst>
              <a:ext uri="{FF2B5EF4-FFF2-40B4-BE49-F238E27FC236}">
                <a16:creationId xmlns:a16="http://schemas.microsoft.com/office/drawing/2014/main" id="{10153479-9148-872B-7071-5F40AE7B57A3}"/>
              </a:ext>
            </a:extLst>
          </p:cNvPr>
          <p:cNvSpPr>
            <a:spLocks/>
          </p:cNvSpPr>
          <p:nvPr/>
        </p:nvSpPr>
        <p:spPr bwMode="auto">
          <a:xfrm>
            <a:off x="1404938" y="3395669"/>
            <a:ext cx="311150" cy="684213"/>
          </a:xfrm>
          <a:custGeom>
            <a:avLst/>
            <a:gdLst>
              <a:gd name="T0" fmla="*/ 196 w 196"/>
              <a:gd name="T1" fmla="*/ 0 h 431"/>
              <a:gd name="T2" fmla="*/ 99 w 196"/>
              <a:gd name="T3" fmla="*/ 309 h 431"/>
              <a:gd name="T4" fmla="*/ 0 w 196"/>
              <a:gd name="T5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6" h="431">
                <a:moveTo>
                  <a:pt x="196" y="0"/>
                </a:moveTo>
                <a:lnTo>
                  <a:pt x="99" y="309"/>
                </a:lnTo>
                <a:lnTo>
                  <a:pt x="0" y="431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46">
            <a:extLst>
              <a:ext uri="{FF2B5EF4-FFF2-40B4-BE49-F238E27FC236}">
                <a16:creationId xmlns:a16="http://schemas.microsoft.com/office/drawing/2014/main" id="{23C01355-55E1-D1FE-DF25-5CC36555B474}"/>
              </a:ext>
            </a:extLst>
          </p:cNvPr>
          <p:cNvSpPr>
            <a:spLocks/>
          </p:cNvSpPr>
          <p:nvPr/>
        </p:nvSpPr>
        <p:spPr bwMode="auto">
          <a:xfrm>
            <a:off x="1712913" y="3311531"/>
            <a:ext cx="771525" cy="768350"/>
          </a:xfrm>
          <a:custGeom>
            <a:avLst/>
            <a:gdLst>
              <a:gd name="T0" fmla="*/ 486 w 486"/>
              <a:gd name="T1" fmla="*/ 0 h 484"/>
              <a:gd name="T2" fmla="*/ 389 w 486"/>
              <a:gd name="T3" fmla="*/ 120 h 484"/>
              <a:gd name="T4" fmla="*/ 292 w 486"/>
              <a:gd name="T5" fmla="*/ 333 h 484"/>
              <a:gd name="T6" fmla="*/ 194 w 486"/>
              <a:gd name="T7" fmla="*/ 484 h 484"/>
              <a:gd name="T8" fmla="*/ 0 w 486"/>
              <a:gd name="T9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6" h="484">
                <a:moveTo>
                  <a:pt x="486" y="0"/>
                </a:moveTo>
                <a:lnTo>
                  <a:pt x="389" y="120"/>
                </a:lnTo>
                <a:lnTo>
                  <a:pt x="292" y="333"/>
                </a:lnTo>
                <a:lnTo>
                  <a:pt x="194" y="484"/>
                </a:lnTo>
                <a:lnTo>
                  <a:pt x="0" y="484"/>
                </a:lnTo>
              </a:path>
            </a:pathLst>
          </a:cu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Line 47">
            <a:extLst>
              <a:ext uri="{FF2B5EF4-FFF2-40B4-BE49-F238E27FC236}">
                <a16:creationId xmlns:a16="http://schemas.microsoft.com/office/drawing/2014/main" id="{2FEFE4EE-F416-EC09-7C3C-D5D6CDA5B1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30413" y="3244856"/>
            <a:ext cx="144463" cy="114300"/>
          </a:xfrm>
          <a:prstGeom prst="line">
            <a:avLst/>
          </a:prstGeom>
          <a:noFill/>
          <a:ln w="19050">
            <a:solidFill>
              <a:srgbClr val="CC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48">
            <a:extLst>
              <a:ext uri="{FF2B5EF4-FFF2-40B4-BE49-F238E27FC236}">
                <a16:creationId xmlns:a16="http://schemas.microsoft.com/office/drawing/2014/main" id="{A1BA78D2-A858-EC37-3433-211BC36DACBC}"/>
              </a:ext>
            </a:extLst>
          </p:cNvPr>
          <p:cNvSpPr>
            <a:spLocks/>
          </p:cNvSpPr>
          <p:nvPr/>
        </p:nvSpPr>
        <p:spPr bwMode="auto">
          <a:xfrm>
            <a:off x="4373563" y="3522669"/>
            <a:ext cx="1835150" cy="560388"/>
          </a:xfrm>
          <a:custGeom>
            <a:avLst/>
            <a:gdLst>
              <a:gd name="T0" fmla="*/ 0 w 1156"/>
              <a:gd name="T1" fmla="*/ 353 h 353"/>
              <a:gd name="T2" fmla="*/ 96 w 1156"/>
              <a:gd name="T3" fmla="*/ 350 h 353"/>
              <a:gd name="T4" fmla="*/ 96 w 1156"/>
              <a:gd name="T5" fmla="*/ 350 h 353"/>
              <a:gd name="T6" fmla="*/ 101 w 1156"/>
              <a:gd name="T7" fmla="*/ 350 h 353"/>
              <a:gd name="T8" fmla="*/ 187 w 1156"/>
              <a:gd name="T9" fmla="*/ 347 h 353"/>
              <a:gd name="T10" fmla="*/ 384 w 1156"/>
              <a:gd name="T11" fmla="*/ 37 h 353"/>
              <a:gd name="T12" fmla="*/ 484 w 1156"/>
              <a:gd name="T13" fmla="*/ 146 h 353"/>
              <a:gd name="T14" fmla="*/ 577 w 1156"/>
              <a:gd name="T15" fmla="*/ 292 h 353"/>
              <a:gd name="T16" fmla="*/ 674 w 1156"/>
              <a:gd name="T17" fmla="*/ 241 h 353"/>
              <a:gd name="T18" fmla="*/ 771 w 1156"/>
              <a:gd name="T19" fmla="*/ 235 h 353"/>
              <a:gd name="T20" fmla="*/ 964 w 1156"/>
              <a:gd name="T21" fmla="*/ 19 h 353"/>
              <a:gd name="T22" fmla="*/ 1061 w 1156"/>
              <a:gd name="T23" fmla="*/ 0 h 353"/>
              <a:gd name="T24" fmla="*/ 1156 w 1156"/>
              <a:gd name="T25" fmla="*/ 12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6" h="353">
                <a:moveTo>
                  <a:pt x="0" y="353"/>
                </a:moveTo>
                <a:lnTo>
                  <a:pt x="96" y="350"/>
                </a:lnTo>
                <a:lnTo>
                  <a:pt x="96" y="350"/>
                </a:lnTo>
                <a:lnTo>
                  <a:pt x="101" y="350"/>
                </a:lnTo>
                <a:lnTo>
                  <a:pt x="187" y="347"/>
                </a:lnTo>
                <a:lnTo>
                  <a:pt x="384" y="37"/>
                </a:lnTo>
                <a:lnTo>
                  <a:pt x="484" y="146"/>
                </a:lnTo>
                <a:lnTo>
                  <a:pt x="577" y="292"/>
                </a:lnTo>
                <a:lnTo>
                  <a:pt x="674" y="241"/>
                </a:lnTo>
                <a:lnTo>
                  <a:pt x="771" y="235"/>
                </a:lnTo>
                <a:lnTo>
                  <a:pt x="964" y="19"/>
                </a:lnTo>
                <a:lnTo>
                  <a:pt x="1061" y="0"/>
                </a:lnTo>
                <a:lnTo>
                  <a:pt x="1156" y="12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779" name="Groupe 778">
            <a:extLst>
              <a:ext uri="{FF2B5EF4-FFF2-40B4-BE49-F238E27FC236}">
                <a16:creationId xmlns:a16="http://schemas.microsoft.com/office/drawing/2014/main" id="{684C9B08-E1BF-F386-5CF7-EF2BC02D9A95}"/>
              </a:ext>
            </a:extLst>
          </p:cNvPr>
          <p:cNvGrpSpPr/>
          <p:nvPr/>
        </p:nvGrpSpPr>
        <p:grpSpPr>
          <a:xfrm>
            <a:off x="9153525" y="4135444"/>
            <a:ext cx="615951" cy="49213"/>
            <a:chOff x="9153525" y="3978276"/>
            <a:chExt cx="615951" cy="49213"/>
          </a:xfrm>
        </p:grpSpPr>
        <p:sp>
          <p:nvSpPr>
            <p:cNvPr id="481" name="Line 68">
              <a:extLst>
                <a:ext uri="{FF2B5EF4-FFF2-40B4-BE49-F238E27FC236}">
                  <a16:creationId xmlns:a16="http://schemas.microsoft.com/office/drawing/2014/main" id="{FBA53C12-4873-EF20-1D96-CDBD7F5E6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61500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Line 69">
              <a:extLst>
                <a:ext uri="{FF2B5EF4-FFF2-40B4-BE49-F238E27FC236}">
                  <a16:creationId xmlns:a16="http://schemas.microsoft.com/office/drawing/2014/main" id="{E2947B26-8797-36CC-D25F-2C7CDF23F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7513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Line 71">
              <a:extLst>
                <a:ext uri="{FF2B5EF4-FFF2-40B4-BE49-F238E27FC236}">
                  <a16:creationId xmlns:a16="http://schemas.microsoft.com/office/drawing/2014/main" id="{4A36D455-1CE4-D9F1-BED8-FFCCE45E81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53525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Line 72">
              <a:extLst>
                <a:ext uri="{FF2B5EF4-FFF2-40B4-BE49-F238E27FC236}">
                  <a16:creationId xmlns:a16="http://schemas.microsoft.com/office/drawing/2014/main" id="{27176C1C-F40C-DD72-BF74-C66D3DA99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07513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Line 78">
              <a:extLst>
                <a:ext uri="{FF2B5EF4-FFF2-40B4-BE49-F238E27FC236}">
                  <a16:creationId xmlns:a16="http://schemas.microsoft.com/office/drawing/2014/main" id="{E1098A36-8338-286C-9F96-13231D4F9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61500" y="3978276"/>
              <a:ext cx="15398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Line 93">
              <a:extLst>
                <a:ext uri="{FF2B5EF4-FFF2-40B4-BE49-F238E27FC236}">
                  <a16:creationId xmlns:a16="http://schemas.microsoft.com/office/drawing/2014/main" id="{D2118F1E-16D0-DA6A-5D72-04B60AB7E6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15488" y="3978276"/>
              <a:ext cx="0" cy="492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95">
              <a:extLst>
                <a:ext uri="{FF2B5EF4-FFF2-40B4-BE49-F238E27FC236}">
                  <a16:creationId xmlns:a16="http://schemas.microsoft.com/office/drawing/2014/main" id="{3DDA1128-1CF6-9A83-778F-330FCD97B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5488" y="3978276"/>
              <a:ext cx="153988" cy="49213"/>
            </a:xfrm>
            <a:custGeom>
              <a:avLst/>
              <a:gdLst>
                <a:gd name="T0" fmla="*/ 97 w 97"/>
                <a:gd name="T1" fmla="*/ 31 h 31"/>
                <a:gd name="T2" fmla="*/ 97 w 97"/>
                <a:gd name="T3" fmla="*/ 0 h 31"/>
                <a:gd name="T4" fmla="*/ 0 w 97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31">
                  <a:moveTo>
                    <a:pt x="97" y="31"/>
                  </a:moveTo>
                  <a:lnTo>
                    <a:pt x="97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85" name="Rectangle 172">
            <a:extLst>
              <a:ext uri="{FF2B5EF4-FFF2-40B4-BE49-F238E27FC236}">
                <a16:creationId xmlns:a16="http://schemas.microsoft.com/office/drawing/2014/main" id="{71CE4082-8C19-E06F-0EC8-E122C2E84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663" y="2301881"/>
            <a:ext cx="119263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66CC"/>
                </a:solidFill>
                <a:effectLst/>
                <a:latin typeface="+mn-lt"/>
              </a:rPr>
              <a:t>15/30/60 </a:t>
            </a:r>
            <a:r>
              <a:rPr lang="fr-FR" altLang="fr-FR" b="1" dirty="0">
                <a:solidFill>
                  <a:srgbClr val="CC66CC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66CC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62" name="Rectangle 250">
            <a:extLst>
              <a:ext uri="{FF2B5EF4-FFF2-40B4-BE49-F238E27FC236}">
                <a16:creationId xmlns:a16="http://schemas.microsoft.com/office/drawing/2014/main" id="{22328E8B-0410-522A-2653-AE89DCAE0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69" y="2301881"/>
            <a:ext cx="13096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0099CC"/>
                </a:solidFill>
                <a:effectLst/>
                <a:latin typeface="+mn-lt"/>
              </a:rPr>
              <a:t>20/40/120 </a:t>
            </a:r>
            <a:r>
              <a:rPr lang="fr-FR" altLang="fr-FR" b="1" dirty="0">
                <a:solidFill>
                  <a:srgbClr val="0099CC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0099CC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rgbClr val="0099CC"/>
              </a:solidFill>
              <a:effectLst/>
              <a:latin typeface="+mn-lt"/>
            </a:endParaRPr>
          </a:p>
        </p:txBody>
      </p:sp>
      <p:sp>
        <p:nvSpPr>
          <p:cNvPr id="284" name="Rectangle 272">
            <a:extLst>
              <a:ext uri="{FF2B5EF4-FFF2-40B4-BE49-F238E27FC236}">
                <a16:creationId xmlns:a16="http://schemas.microsoft.com/office/drawing/2014/main" id="{2F8C2378-B038-6C90-B33E-1CC65BDB8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174" y="2301881"/>
            <a:ext cx="13096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3333"/>
                </a:solidFill>
                <a:effectLst/>
                <a:latin typeface="+mn-lt"/>
              </a:rPr>
              <a:t>20/40/300 </a:t>
            </a:r>
            <a:r>
              <a:rPr lang="fr-FR" altLang="fr-FR" b="1" dirty="0">
                <a:solidFill>
                  <a:srgbClr val="CC3333"/>
                </a:solidFill>
                <a:latin typeface="+mn-lt"/>
              </a:rPr>
              <a:t>µ</a:t>
            </a:r>
            <a:r>
              <a:rPr kumimoji="0" lang="fr-FR" altLang="fr-FR" sz="1800" b="1" i="0" u="none" strike="noStrike" cap="none" normalizeH="0" baseline="0" dirty="0">
                <a:ln>
                  <a:noFill/>
                </a:ln>
                <a:solidFill>
                  <a:srgbClr val="CC3333"/>
                </a:solidFill>
                <a:effectLst/>
                <a:latin typeface="+mn-lt"/>
              </a:rPr>
              <a:t>g</a:t>
            </a: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5" name="Rectangle 273">
            <a:extLst>
              <a:ext uri="{FF2B5EF4-FFF2-40B4-BE49-F238E27FC236}">
                <a16:creationId xmlns:a16="http://schemas.microsoft.com/office/drawing/2014/main" id="{B23C2FEB-3071-00AE-59F6-A1F87E872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4963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13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6" name="Rectangle 274">
            <a:extLst>
              <a:ext uri="{FF2B5EF4-FFF2-40B4-BE49-F238E27FC236}">
                <a16:creationId xmlns:a16="http://schemas.microsoft.com/office/drawing/2014/main" id="{2EDD23CF-00E0-768D-83E6-B7F746DB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950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14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7" name="Rectangle 275">
            <a:extLst>
              <a:ext uri="{FF2B5EF4-FFF2-40B4-BE49-F238E27FC236}">
                <a16:creationId xmlns:a16="http://schemas.microsoft.com/office/drawing/2014/main" id="{856F2010-9F28-D282-8C10-0AFA42FB7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2938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15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8" name="Rectangle 276">
            <a:extLst>
              <a:ext uri="{FF2B5EF4-FFF2-40B4-BE49-F238E27FC236}">
                <a16:creationId xmlns:a16="http://schemas.microsoft.com/office/drawing/2014/main" id="{57442B5E-D15C-12E6-AE51-35F46D2D0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6925" y="421323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16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76" name="Line 364">
            <a:extLst>
              <a:ext uri="{FF2B5EF4-FFF2-40B4-BE49-F238E27FC236}">
                <a16:creationId xmlns:a16="http://schemas.microsoft.com/office/drawing/2014/main" id="{AD790911-D6C7-FA7D-DBBD-9D642750F0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29750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Line 365">
            <a:extLst>
              <a:ext uri="{FF2B5EF4-FFF2-40B4-BE49-F238E27FC236}">
                <a16:creationId xmlns:a16="http://schemas.microsoft.com/office/drawing/2014/main" id="{6378D2E0-595A-B870-ABB3-C5C72B10AA1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277350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Line 366">
            <a:extLst>
              <a:ext uri="{FF2B5EF4-FFF2-40B4-BE49-F238E27FC236}">
                <a16:creationId xmlns:a16="http://schemas.microsoft.com/office/drawing/2014/main" id="{4DB0D565-F269-CAAB-7073-4EBEB4CD74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77350" y="6053144"/>
            <a:ext cx="152400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Line 372">
            <a:extLst>
              <a:ext uri="{FF2B5EF4-FFF2-40B4-BE49-F238E27FC236}">
                <a16:creationId xmlns:a16="http://schemas.microsoft.com/office/drawing/2014/main" id="{33B97B01-3872-00FB-A52B-4A4BD4569D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23363" y="6053144"/>
            <a:ext cx="153988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7" name="Freeform 385">
            <a:extLst>
              <a:ext uri="{FF2B5EF4-FFF2-40B4-BE49-F238E27FC236}">
                <a16:creationId xmlns:a16="http://schemas.microsoft.com/office/drawing/2014/main" id="{466DF81D-7917-BE66-3463-C8C98146A8B7}"/>
              </a:ext>
            </a:extLst>
          </p:cNvPr>
          <p:cNvSpPr>
            <a:spLocks/>
          </p:cNvSpPr>
          <p:nvPr/>
        </p:nvSpPr>
        <p:spPr bwMode="auto">
          <a:xfrm>
            <a:off x="9583738" y="6053144"/>
            <a:ext cx="152400" cy="47625"/>
          </a:xfrm>
          <a:custGeom>
            <a:avLst/>
            <a:gdLst>
              <a:gd name="T0" fmla="*/ 96 w 96"/>
              <a:gd name="T1" fmla="*/ 30 h 30"/>
              <a:gd name="T2" fmla="*/ 96 w 96"/>
              <a:gd name="T3" fmla="*/ 0 h 30"/>
              <a:gd name="T4" fmla="*/ 0 w 96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6" h="30">
                <a:moveTo>
                  <a:pt x="96" y="30"/>
                </a:moveTo>
                <a:lnTo>
                  <a:pt x="96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8" name="Line 386">
            <a:extLst>
              <a:ext uri="{FF2B5EF4-FFF2-40B4-BE49-F238E27FC236}">
                <a16:creationId xmlns:a16="http://schemas.microsoft.com/office/drawing/2014/main" id="{63879FE9-9505-F373-37A8-5964E947A1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3738" y="6053144"/>
            <a:ext cx="0" cy="476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9" name="Line 387">
            <a:extLst>
              <a:ext uri="{FF2B5EF4-FFF2-40B4-BE49-F238E27FC236}">
                <a16:creationId xmlns:a16="http://schemas.microsoft.com/office/drawing/2014/main" id="{41346EBA-CEE9-7C40-0E54-DC4F9330F5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29750" y="6053144"/>
            <a:ext cx="153988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3" name="Rectangle 401">
            <a:extLst>
              <a:ext uri="{FF2B5EF4-FFF2-40B4-BE49-F238E27FC236}">
                <a16:creationId xmlns:a16="http://schemas.microsoft.com/office/drawing/2014/main" id="{F6243BD4-3D7C-A080-438D-1D6CB97B4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2422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13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4" name="Rectangle 402">
            <a:extLst>
              <a:ext uri="{FF2B5EF4-FFF2-40B4-BE49-F238E27FC236}">
                <a16:creationId xmlns:a16="http://schemas.microsoft.com/office/drawing/2014/main" id="{05C51EBA-BC23-3F8E-9AE1-3A07E476D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822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14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5" name="Rectangle 403">
            <a:extLst>
              <a:ext uri="{FF2B5EF4-FFF2-40B4-BE49-F238E27FC236}">
                <a16:creationId xmlns:a16="http://schemas.microsoft.com/office/drawing/2014/main" id="{21D59EC2-AFF0-FCD5-7B07-71AF1D92F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8810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15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16" name="Rectangle 404">
            <a:extLst>
              <a:ext uri="{FF2B5EF4-FFF2-40B4-BE49-F238E27FC236}">
                <a16:creationId xmlns:a16="http://schemas.microsoft.com/office/drawing/2014/main" id="{D4D9F5F4-D543-07EB-9AAA-095557FEC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71210" y="6124581"/>
            <a:ext cx="13144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16</a:t>
            </a:r>
            <a:endParaRPr kumimoji="0" lang="fr-FR" altLang="fr-FR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15" name="Freeform 407">
            <a:extLst>
              <a:ext uri="{FF2B5EF4-FFF2-40B4-BE49-F238E27FC236}">
                <a16:creationId xmlns:a16="http://schemas.microsoft.com/office/drawing/2014/main" id="{724EF029-01C7-3785-CBF5-A3208233BF53}"/>
              </a:ext>
            </a:extLst>
          </p:cNvPr>
          <p:cNvSpPr>
            <a:spLocks/>
          </p:cNvSpPr>
          <p:nvPr/>
        </p:nvSpPr>
        <p:spPr bwMode="auto">
          <a:xfrm>
            <a:off x="7605713" y="3360743"/>
            <a:ext cx="903288" cy="730250"/>
          </a:xfrm>
          <a:custGeom>
            <a:avLst/>
            <a:gdLst>
              <a:gd name="T0" fmla="*/ 0 w 569"/>
              <a:gd name="T1" fmla="*/ 460 h 460"/>
              <a:gd name="T2" fmla="*/ 94 w 569"/>
              <a:gd name="T3" fmla="*/ 323 h 460"/>
              <a:gd name="T4" fmla="*/ 189 w 569"/>
              <a:gd name="T5" fmla="*/ 21 h 460"/>
              <a:gd name="T6" fmla="*/ 284 w 569"/>
              <a:gd name="T7" fmla="*/ 0 h 460"/>
              <a:gd name="T8" fmla="*/ 380 w 569"/>
              <a:gd name="T9" fmla="*/ 87 h 460"/>
              <a:gd name="T10" fmla="*/ 473 w 569"/>
              <a:gd name="T11" fmla="*/ 238 h 460"/>
              <a:gd name="T12" fmla="*/ 569 w 569"/>
              <a:gd name="T13" fmla="*/ 317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9" h="460">
                <a:moveTo>
                  <a:pt x="0" y="460"/>
                </a:moveTo>
                <a:lnTo>
                  <a:pt x="94" y="323"/>
                </a:lnTo>
                <a:lnTo>
                  <a:pt x="189" y="21"/>
                </a:lnTo>
                <a:lnTo>
                  <a:pt x="284" y="0"/>
                </a:lnTo>
                <a:lnTo>
                  <a:pt x="380" y="87"/>
                </a:lnTo>
                <a:lnTo>
                  <a:pt x="473" y="238"/>
                </a:lnTo>
                <a:lnTo>
                  <a:pt x="569" y="317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408">
            <a:extLst>
              <a:ext uri="{FF2B5EF4-FFF2-40B4-BE49-F238E27FC236}">
                <a16:creationId xmlns:a16="http://schemas.microsoft.com/office/drawing/2014/main" id="{6DBBC6A6-1FC2-1BAE-6138-081850E667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5675" y="4090993"/>
            <a:ext cx="300038" cy="0"/>
          </a:xfrm>
          <a:prstGeom prst="line">
            <a:avLst/>
          </a:pr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409">
            <a:extLst>
              <a:ext uri="{FF2B5EF4-FFF2-40B4-BE49-F238E27FC236}">
                <a16:creationId xmlns:a16="http://schemas.microsoft.com/office/drawing/2014/main" id="{4A6F0A85-08FA-CA15-1CA2-40AFCC38F8F6}"/>
              </a:ext>
            </a:extLst>
          </p:cNvPr>
          <p:cNvSpPr>
            <a:spLocks/>
          </p:cNvSpPr>
          <p:nvPr/>
        </p:nvSpPr>
        <p:spPr bwMode="auto">
          <a:xfrm>
            <a:off x="7605713" y="3459168"/>
            <a:ext cx="1963738" cy="631825"/>
          </a:xfrm>
          <a:custGeom>
            <a:avLst/>
            <a:gdLst>
              <a:gd name="T0" fmla="*/ 0 w 1237"/>
              <a:gd name="T1" fmla="*/ 398 h 398"/>
              <a:gd name="T2" fmla="*/ 97 w 1237"/>
              <a:gd name="T3" fmla="*/ 398 h 398"/>
              <a:gd name="T4" fmla="*/ 189 w 1237"/>
              <a:gd name="T5" fmla="*/ 389 h 398"/>
              <a:gd name="T6" fmla="*/ 281 w 1237"/>
              <a:gd name="T7" fmla="*/ 397 h 398"/>
              <a:gd name="T8" fmla="*/ 380 w 1237"/>
              <a:gd name="T9" fmla="*/ 388 h 398"/>
              <a:gd name="T10" fmla="*/ 569 w 1237"/>
              <a:gd name="T11" fmla="*/ 343 h 398"/>
              <a:gd name="T12" fmla="*/ 664 w 1237"/>
              <a:gd name="T13" fmla="*/ 40 h 398"/>
              <a:gd name="T14" fmla="*/ 759 w 1237"/>
              <a:gd name="T15" fmla="*/ 0 h 398"/>
              <a:gd name="T16" fmla="*/ 854 w 1237"/>
              <a:gd name="T17" fmla="*/ 244 h 398"/>
              <a:gd name="T18" fmla="*/ 951 w 1237"/>
              <a:gd name="T19" fmla="*/ 369 h 398"/>
              <a:gd name="T20" fmla="*/ 1045 w 1237"/>
              <a:gd name="T21" fmla="*/ 345 h 398"/>
              <a:gd name="T22" fmla="*/ 1142 w 1237"/>
              <a:gd name="T23" fmla="*/ 287 h 398"/>
              <a:gd name="T24" fmla="*/ 1237 w 1237"/>
              <a:gd name="T25" fmla="*/ 24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37" h="398">
                <a:moveTo>
                  <a:pt x="0" y="398"/>
                </a:moveTo>
                <a:lnTo>
                  <a:pt x="97" y="398"/>
                </a:lnTo>
                <a:lnTo>
                  <a:pt x="189" y="389"/>
                </a:lnTo>
                <a:lnTo>
                  <a:pt x="281" y="397"/>
                </a:lnTo>
                <a:lnTo>
                  <a:pt x="380" y="388"/>
                </a:lnTo>
                <a:lnTo>
                  <a:pt x="569" y="343"/>
                </a:lnTo>
                <a:lnTo>
                  <a:pt x="664" y="40"/>
                </a:lnTo>
                <a:lnTo>
                  <a:pt x="759" y="0"/>
                </a:lnTo>
                <a:lnTo>
                  <a:pt x="854" y="244"/>
                </a:lnTo>
                <a:lnTo>
                  <a:pt x="951" y="369"/>
                </a:lnTo>
                <a:lnTo>
                  <a:pt x="1045" y="345"/>
                </a:lnTo>
                <a:lnTo>
                  <a:pt x="1142" y="287"/>
                </a:lnTo>
                <a:lnTo>
                  <a:pt x="1237" y="249"/>
                </a:lnTo>
              </a:path>
            </a:pathLst>
          </a:custGeom>
          <a:noFill/>
          <a:ln w="19050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Rectangle 157">
            <a:extLst>
              <a:ext uri="{FF2B5EF4-FFF2-40B4-BE49-F238E27FC236}">
                <a16:creationId xmlns:a16="http://schemas.microsoft.com/office/drawing/2014/main" id="{4B7FD299-1298-89A0-2A62-A14F65909D5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995242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1" name="Rectangle 157">
            <a:extLst>
              <a:ext uri="{FF2B5EF4-FFF2-40B4-BE49-F238E27FC236}">
                <a16:creationId xmlns:a16="http://schemas.microsoft.com/office/drawing/2014/main" id="{DC65B50A-B975-7962-1CA5-5AFC6BCF10F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055090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2" name="Rectangle 157">
            <a:extLst>
              <a:ext uri="{FF2B5EF4-FFF2-40B4-BE49-F238E27FC236}">
                <a16:creationId xmlns:a16="http://schemas.microsoft.com/office/drawing/2014/main" id="{4E607C47-DAA1-5358-70E4-49233A2EA54D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86375" y="3462739"/>
            <a:ext cx="173836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Plasma </a:t>
            </a:r>
            <a:r>
              <a:rPr kumimoji="0" lang="fr-FR" altLang="fr-FR" sz="12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viremia</a:t>
            </a:r>
            <a:r>
              <a:rPr kumimoji="0" lang="fr-FR" altLang="fr-FR" sz="1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 (copies/ml)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3" name="Rectangle 148">
            <a:extLst>
              <a:ext uri="{FF2B5EF4-FFF2-40B4-BE49-F238E27FC236}">
                <a16:creationId xmlns:a16="http://schemas.microsoft.com/office/drawing/2014/main" id="{55F74154-6B70-D088-90B5-75779B449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7000" y="3283799"/>
            <a:ext cx="42960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 </a:t>
            </a: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4" name="Rectangle 148">
            <a:extLst>
              <a:ext uri="{FF2B5EF4-FFF2-40B4-BE49-F238E27FC236}">
                <a16:creationId xmlns:a16="http://schemas.microsoft.com/office/drawing/2014/main" id="{0AFB7B67-496B-47B7-8827-2F923B6B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661620"/>
            <a:ext cx="42960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10</a:t>
            </a:r>
            <a:r>
              <a:rPr kumimoji="0" lang="fr-FR" altLang="fr-FR" sz="1000" b="0" i="0" u="none" strike="noStrike" cap="none" normalizeH="0" baseline="3000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3 </a:t>
            </a: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5" name="Rectangle 148">
            <a:extLst>
              <a:ext uri="{FF2B5EF4-FFF2-40B4-BE49-F238E27FC236}">
                <a16:creationId xmlns:a16="http://schemas.microsoft.com/office/drawing/2014/main" id="{650D0149-1842-8505-5E84-3DB23B125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809262"/>
            <a:ext cx="46166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200 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6" name="Rectangle 148">
            <a:extLst>
              <a:ext uri="{FF2B5EF4-FFF2-40B4-BE49-F238E27FC236}">
                <a16:creationId xmlns:a16="http://schemas.microsoft.com/office/drawing/2014/main" id="{3C896781-CA63-6A85-EA54-84AEC3B40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602" y="3963205"/>
            <a:ext cx="39594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50 c/ml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7" name="Rectangle 148">
            <a:extLst>
              <a:ext uri="{FF2B5EF4-FFF2-40B4-BE49-F238E27FC236}">
                <a16:creationId xmlns:a16="http://schemas.microsoft.com/office/drawing/2014/main" id="{39BCF61F-1687-B2BA-657B-70540BFD6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9451" y="2860781"/>
            <a:ext cx="55944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ATI 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extend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1028" name="Rectangle 148">
            <a:extLst>
              <a:ext uri="{FF2B5EF4-FFF2-40B4-BE49-F238E27FC236}">
                <a16:creationId xmlns:a16="http://schemas.microsoft.com/office/drawing/2014/main" id="{4C0B562C-F927-7F26-CCFB-049C05AB5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2213" y="2766711"/>
            <a:ext cx="71013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0" lang="fr-FR" altLang="fr-FR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5/6 </a:t>
            </a:r>
            <a:r>
              <a:rPr kumimoji="0" lang="fr-FR" altLang="fr-FR" sz="10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n-lt"/>
              </a:rPr>
              <a:t>evaluable</a:t>
            </a:r>
            <a:endParaRPr kumimoji="0" lang="fr-FR" altLang="fr-FR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580B671-E11F-7111-92B8-515CFA0FB325}"/>
              </a:ext>
            </a:extLst>
          </p:cNvPr>
          <p:cNvSpPr txBox="1"/>
          <p:nvPr/>
        </p:nvSpPr>
        <p:spPr>
          <a:xfrm>
            <a:off x="8334691" y="4857715"/>
            <a:ext cx="38397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400" dirty="0"/>
              <a:t>Cytokine release syndrome in 5/6 at </a:t>
            </a:r>
            <a:r>
              <a:rPr lang="fr-FR" sz="1400" dirty="0" err="1"/>
              <a:t>higher</a:t>
            </a:r>
            <a:r>
              <a:rPr lang="fr-FR" sz="1400" dirty="0"/>
              <a:t> dose</a:t>
            </a:r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E6DB2CA8-6207-FC49-76AB-9833A3FD0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8656" y="6475989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Dorrell 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104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2" name="Titre 1122">
            <a:extLst>
              <a:ext uri="{FF2B5EF4-FFF2-40B4-BE49-F238E27FC236}">
                <a16:creationId xmlns:a16="http://schemas.microsoft.com/office/drawing/2014/main" id="{3F80747E-492B-A24C-AB35-0CA5B76FF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471"/>
            <a:ext cx="8470698" cy="1481068"/>
          </a:xfrm>
        </p:spPr>
        <p:txBody>
          <a:bodyPr>
            <a:normAutofit/>
          </a:bodyPr>
          <a:lstStyle/>
          <a:p>
            <a:r>
              <a:rPr lang="en-US" sz="3600" noProof="0" dirty="0">
                <a:latin typeface="+mn-lt"/>
              </a:rPr>
              <a:t>HIV GAG x CD3 Soluble TCR bispecific (3)</a:t>
            </a:r>
            <a:endParaRPr lang="es-419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6234102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>
            <a:extLst>
              <a:ext uri="{FF2B5EF4-FFF2-40B4-BE49-F238E27FC236}">
                <a16:creationId xmlns:a16="http://schemas.microsoft.com/office/drawing/2014/main" id="{A38ECD35-23F6-44A9-B454-C245AB73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088" y="2168103"/>
            <a:ext cx="658318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Single-arm, open-label, phase 2a study (N = 20)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8888090-8B29-A838-088C-B70221283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1444" y="3794624"/>
            <a:ext cx="738188" cy="741363"/>
          </a:xfrm>
          <a:prstGeom prst="rect">
            <a:avLst/>
          </a:prstGeom>
          <a:solidFill>
            <a:srgbClr val="006600">
              <a:alpha val="30196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rgbClr val="002060"/>
                </a:solidFill>
              </a:rPr>
              <a:t>ATI</a:t>
            </a: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505097FF-F99F-213B-3264-48EE140AE3AB}"/>
              </a:ext>
            </a:extLst>
          </p:cNvPr>
          <p:cNvSpPr>
            <a:spLocks/>
          </p:cNvSpPr>
          <p:nvPr/>
        </p:nvSpPr>
        <p:spPr bwMode="auto">
          <a:xfrm>
            <a:off x="6901732" y="3794624"/>
            <a:ext cx="2538413" cy="741363"/>
          </a:xfrm>
          <a:custGeom>
            <a:avLst/>
            <a:gdLst>
              <a:gd name="T0" fmla="*/ 1599 w 1599"/>
              <a:gd name="T1" fmla="*/ 467 h 467"/>
              <a:gd name="T2" fmla="*/ 1599 w 1599"/>
              <a:gd name="T3" fmla="*/ 0 h 467"/>
              <a:gd name="T4" fmla="*/ 0 w 1599"/>
              <a:gd name="T5" fmla="*/ 0 h 467"/>
              <a:gd name="T6" fmla="*/ 0 w 1599"/>
              <a:gd name="T7" fmla="*/ 234 h 467"/>
              <a:gd name="T8" fmla="*/ 0 w 1599"/>
              <a:gd name="T9" fmla="*/ 467 h 467"/>
              <a:gd name="T10" fmla="*/ 1599 w 1599"/>
              <a:gd name="T11" fmla="*/ 467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99" h="467">
                <a:moveTo>
                  <a:pt x="1599" y="467"/>
                </a:moveTo>
                <a:lnTo>
                  <a:pt x="1599" y="0"/>
                </a:lnTo>
                <a:lnTo>
                  <a:pt x="0" y="0"/>
                </a:lnTo>
                <a:lnTo>
                  <a:pt x="0" y="234"/>
                </a:lnTo>
                <a:lnTo>
                  <a:pt x="0" y="467"/>
                </a:lnTo>
                <a:lnTo>
                  <a:pt x="1599" y="467"/>
                </a:lnTo>
                <a:close/>
              </a:path>
            </a:pathLst>
          </a:custGeom>
          <a:solidFill>
            <a:srgbClr val="006600">
              <a:alpha val="30196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br>
              <a:rPr lang="fr-FR" sz="1400" b="1" dirty="0">
                <a:solidFill>
                  <a:srgbClr val="002060"/>
                </a:solidFill>
              </a:rPr>
            </a:br>
            <a:r>
              <a:rPr lang="fr-FR" sz="1400" b="1" dirty="0">
                <a:solidFill>
                  <a:srgbClr val="002060"/>
                </a:solidFill>
              </a:rPr>
              <a:t>ATI + VES/</a:t>
            </a:r>
            <a:r>
              <a:rPr lang="fr-FR" sz="1400" b="1" dirty="0" err="1">
                <a:solidFill>
                  <a:srgbClr val="002060"/>
                </a:solidFill>
              </a:rPr>
              <a:t>bNAB</a:t>
            </a:r>
            <a:endParaRPr lang="fr-FR" sz="1400" b="1" dirty="0">
              <a:solidFill>
                <a:srgbClr val="002060"/>
              </a:solidFill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8A818445-678D-D316-8EFC-B1DFDFE4499A}"/>
              </a:ext>
            </a:extLst>
          </p:cNvPr>
          <p:cNvSpPr>
            <a:spLocks/>
          </p:cNvSpPr>
          <p:nvPr/>
        </p:nvSpPr>
        <p:spPr bwMode="auto">
          <a:xfrm>
            <a:off x="5796832" y="3794624"/>
            <a:ext cx="963613" cy="741363"/>
          </a:xfrm>
          <a:custGeom>
            <a:avLst/>
            <a:gdLst>
              <a:gd name="T0" fmla="*/ 607 w 607"/>
              <a:gd name="T1" fmla="*/ 0 h 467"/>
              <a:gd name="T2" fmla="*/ 0 w 607"/>
              <a:gd name="T3" fmla="*/ 0 h 467"/>
              <a:gd name="T4" fmla="*/ 0 w 607"/>
              <a:gd name="T5" fmla="*/ 234 h 467"/>
              <a:gd name="T6" fmla="*/ 0 w 607"/>
              <a:gd name="T7" fmla="*/ 467 h 467"/>
              <a:gd name="T8" fmla="*/ 607 w 607"/>
              <a:gd name="T9" fmla="*/ 467 h 467"/>
              <a:gd name="T10" fmla="*/ 607 w 607"/>
              <a:gd name="T11" fmla="*/ 234 h 467"/>
              <a:gd name="T12" fmla="*/ 607 w 607"/>
              <a:gd name="T13" fmla="*/ 0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7" h="467">
                <a:moveTo>
                  <a:pt x="607" y="0"/>
                </a:moveTo>
                <a:lnTo>
                  <a:pt x="0" y="0"/>
                </a:lnTo>
                <a:lnTo>
                  <a:pt x="0" y="234"/>
                </a:lnTo>
                <a:lnTo>
                  <a:pt x="0" y="467"/>
                </a:lnTo>
                <a:lnTo>
                  <a:pt x="607" y="467"/>
                </a:lnTo>
                <a:lnTo>
                  <a:pt x="607" y="234"/>
                </a:lnTo>
                <a:lnTo>
                  <a:pt x="607" y="0"/>
                </a:lnTo>
                <a:close/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B269FB0E-2127-676E-6A6F-689DD0E6C5E3}"/>
              </a:ext>
            </a:extLst>
          </p:cNvPr>
          <p:cNvSpPr>
            <a:spLocks/>
          </p:cNvSpPr>
          <p:nvPr/>
        </p:nvSpPr>
        <p:spPr bwMode="auto">
          <a:xfrm>
            <a:off x="3442569" y="3794624"/>
            <a:ext cx="1409700" cy="741363"/>
          </a:xfrm>
          <a:custGeom>
            <a:avLst/>
            <a:gdLst>
              <a:gd name="T0" fmla="*/ 888 w 888"/>
              <a:gd name="T1" fmla="*/ 0 h 467"/>
              <a:gd name="T2" fmla="*/ 0 w 888"/>
              <a:gd name="T3" fmla="*/ 0 h 467"/>
              <a:gd name="T4" fmla="*/ 0 w 888"/>
              <a:gd name="T5" fmla="*/ 467 h 467"/>
              <a:gd name="T6" fmla="*/ 888 w 888"/>
              <a:gd name="T7" fmla="*/ 467 h 467"/>
              <a:gd name="T8" fmla="*/ 888 w 888"/>
              <a:gd name="T9" fmla="*/ 234 h 467"/>
              <a:gd name="T10" fmla="*/ 888 w 888"/>
              <a:gd name="T11" fmla="*/ 0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8" h="467">
                <a:moveTo>
                  <a:pt x="888" y="0"/>
                </a:moveTo>
                <a:lnTo>
                  <a:pt x="0" y="0"/>
                </a:lnTo>
                <a:lnTo>
                  <a:pt x="0" y="467"/>
                </a:lnTo>
                <a:lnTo>
                  <a:pt x="888" y="467"/>
                </a:lnTo>
                <a:lnTo>
                  <a:pt x="888" y="234"/>
                </a:lnTo>
                <a:lnTo>
                  <a:pt x="888" y="0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</a:rPr>
              <a:t>Screening</a:t>
            </a:r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B120DB90-1D8E-A7B9-3DDC-F7FD4746C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219" y="4166099"/>
            <a:ext cx="836613" cy="369888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 err="1">
                <a:solidFill>
                  <a:srgbClr val="002060"/>
                </a:solidFill>
              </a:rPr>
              <a:t>bNABs</a:t>
            </a:r>
            <a:endParaRPr lang="fr-FR" sz="1400" b="1" dirty="0">
              <a:solidFill>
                <a:srgbClr val="002060"/>
              </a:solidFill>
            </a:endParaRPr>
          </a:p>
        </p:txBody>
      </p:sp>
      <p:sp>
        <p:nvSpPr>
          <p:cNvPr id="13" name="Rectangle 10">
            <a:extLst>
              <a:ext uri="{FF2B5EF4-FFF2-40B4-BE49-F238E27FC236}">
                <a16:creationId xmlns:a16="http://schemas.microsoft.com/office/drawing/2014/main" id="{C65DC091-A937-8463-5AF2-F78C83F1F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219" y="3794624"/>
            <a:ext cx="836613" cy="37147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</a:rPr>
              <a:t>VES</a:t>
            </a:r>
          </a:p>
        </p:txBody>
      </p:sp>
      <p:sp>
        <p:nvSpPr>
          <p:cNvPr id="14" name="Rectangle 11">
            <a:extLst>
              <a:ext uri="{FF2B5EF4-FFF2-40B4-BE49-F238E27FC236}">
                <a16:creationId xmlns:a16="http://schemas.microsoft.com/office/drawing/2014/main" id="{24F4FEC2-7AD8-6ED5-EAAB-42339A92F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869" y="3794624"/>
            <a:ext cx="820738" cy="741363"/>
          </a:xfrm>
          <a:prstGeom prst="rect">
            <a:avLst/>
          </a:prstGeom>
          <a:solidFill>
            <a:srgbClr val="00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fr-FR" sz="1400" b="1" dirty="0" err="1">
                <a:solidFill>
                  <a:schemeClr val="bg1"/>
                </a:solidFill>
              </a:rPr>
              <a:t>Optional</a:t>
            </a:r>
            <a:br>
              <a:rPr lang="fr-FR" sz="1400" b="1" dirty="0">
                <a:solidFill>
                  <a:schemeClr val="bg1"/>
                </a:solidFill>
              </a:rPr>
            </a:br>
            <a:r>
              <a:rPr lang="fr-FR" sz="1400" b="1" dirty="0">
                <a:solidFill>
                  <a:schemeClr val="bg1"/>
                </a:solidFill>
              </a:rPr>
              <a:t>ATI</a:t>
            </a:r>
          </a:p>
        </p:txBody>
      </p:sp>
      <p:grpSp>
        <p:nvGrpSpPr>
          <p:cNvPr id="102" name="Groupe 101">
            <a:extLst>
              <a:ext uri="{FF2B5EF4-FFF2-40B4-BE49-F238E27FC236}">
                <a16:creationId xmlns:a16="http://schemas.microsoft.com/office/drawing/2014/main" id="{A8F7EA74-D3F6-83C9-66C7-3BFCE01DC45E}"/>
              </a:ext>
            </a:extLst>
          </p:cNvPr>
          <p:cNvGrpSpPr/>
          <p:nvPr/>
        </p:nvGrpSpPr>
        <p:grpSpPr>
          <a:xfrm>
            <a:off x="9681444" y="3658099"/>
            <a:ext cx="738188" cy="68263"/>
            <a:chOff x="9726613" y="3681413"/>
            <a:chExt cx="738188" cy="68263"/>
          </a:xfrm>
        </p:grpSpPr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E3223FAF-0BB0-A661-8A75-4F58F0592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72663" y="3725863"/>
              <a:ext cx="22225" cy="23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1792EA08-3F30-800F-E216-036FC92DF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94888" y="3703638"/>
              <a:ext cx="20638" cy="222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52C1C2CA-E229-EC35-F7EF-CC07F1AAA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26613" y="3725863"/>
              <a:ext cx="168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Line 21">
              <a:extLst>
                <a:ext uri="{FF2B5EF4-FFF2-40B4-BE49-F238E27FC236}">
                  <a16:creationId xmlns:a16="http://schemas.microsoft.com/office/drawing/2014/main" id="{36449ADF-4ADA-85B7-74CE-1572BFEC0B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66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Line 23">
              <a:extLst>
                <a:ext uri="{FF2B5EF4-FFF2-40B4-BE49-F238E27FC236}">
                  <a16:creationId xmlns:a16="http://schemas.microsoft.com/office/drawing/2014/main" id="{3368C43E-DEB1-02B4-E6A7-B51236920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26638" y="3703638"/>
              <a:ext cx="20638" cy="222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DACAB0C7-A6B6-9FAE-B7CF-B4A2C911B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6638" y="3725863"/>
              <a:ext cx="300038" cy="0"/>
            </a:xfrm>
            <a:custGeom>
              <a:avLst/>
              <a:gdLst>
                <a:gd name="T0" fmla="*/ 189 w 189"/>
                <a:gd name="T1" fmla="*/ 106 w 189"/>
                <a:gd name="T2" fmla="*/ 0 w 18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89">
                  <a:moveTo>
                    <a:pt x="189" y="0"/>
                  </a:moveTo>
                  <a:lnTo>
                    <a:pt x="106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7757E778-0D2E-7F02-D208-794D915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4451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436DCEBE-A8CD-4586-8544-80442439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6201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Line 27">
              <a:extLst>
                <a:ext uri="{FF2B5EF4-FFF2-40B4-BE49-F238E27FC236}">
                  <a16:creationId xmlns:a16="http://schemas.microsoft.com/office/drawing/2014/main" id="{B3CE4B8E-1110-9556-F922-1EFDEFAEC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949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Line 29">
              <a:extLst>
                <a:ext uri="{FF2B5EF4-FFF2-40B4-BE49-F238E27FC236}">
                  <a16:creationId xmlns:a16="http://schemas.microsoft.com/office/drawing/2014/main" id="{2DB98F3D-C31C-8810-1360-50B9F5FE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6480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Line 30">
              <a:extLst>
                <a:ext uri="{FF2B5EF4-FFF2-40B4-BE49-F238E27FC236}">
                  <a16:creationId xmlns:a16="http://schemas.microsoft.com/office/drawing/2014/main" id="{0DE6A1AF-AABE-A700-716F-4847C193B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258426" y="3725863"/>
              <a:ext cx="2063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34">
              <a:extLst>
                <a:ext uri="{FF2B5EF4-FFF2-40B4-BE49-F238E27FC236}">
                  <a16:creationId xmlns:a16="http://schemas.microsoft.com/office/drawing/2014/main" id="{E4F6F3D8-899C-2D1A-3CEE-BBC7AFE8C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06001" y="3725863"/>
              <a:ext cx="20638" cy="23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A6594DFD-9AEA-06C6-3CEE-2F51B8D36D9F}"/>
              </a:ext>
            </a:extLst>
          </p:cNvPr>
          <p:cNvGrpSpPr/>
          <p:nvPr/>
        </p:nvGrpSpPr>
        <p:grpSpPr>
          <a:xfrm>
            <a:off x="10668869" y="3658099"/>
            <a:ext cx="820738" cy="68263"/>
            <a:chOff x="10714038" y="3681413"/>
            <a:chExt cx="820738" cy="68263"/>
          </a:xfrm>
        </p:grpSpPr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5D27A25F-D71D-37C1-E5B5-18EF4053B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47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49F4CC79-5CA2-E229-682F-5EA05861F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140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56434A14-4580-2076-8657-040FB332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2338" y="3703638"/>
              <a:ext cx="42863" cy="46038"/>
            </a:xfrm>
            <a:custGeom>
              <a:avLst/>
              <a:gdLst>
                <a:gd name="T0" fmla="*/ 0 w 27"/>
                <a:gd name="T1" fmla="*/ 29 h 29"/>
                <a:gd name="T2" fmla="*/ 14 w 27"/>
                <a:gd name="T3" fmla="*/ 14 h 29"/>
                <a:gd name="T4" fmla="*/ 27 w 27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lnTo>
                    <a:pt x="14" y="14"/>
                  </a:lnTo>
                  <a:lnTo>
                    <a:pt x="2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9303BB8F-413A-A2A7-B32C-D5ADDBE9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0588" y="3703638"/>
              <a:ext cx="41275" cy="46038"/>
            </a:xfrm>
            <a:custGeom>
              <a:avLst/>
              <a:gdLst>
                <a:gd name="T0" fmla="*/ 0 w 26"/>
                <a:gd name="T1" fmla="*/ 29 h 29"/>
                <a:gd name="T2" fmla="*/ 13 w 26"/>
                <a:gd name="T3" fmla="*/ 14 h 29"/>
                <a:gd name="T4" fmla="*/ 26 w 26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9">
                  <a:moveTo>
                    <a:pt x="0" y="29"/>
                  </a:moveTo>
                  <a:lnTo>
                    <a:pt x="13" y="14"/>
                  </a:lnTo>
                  <a:lnTo>
                    <a:pt x="2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33">
              <a:extLst>
                <a:ext uri="{FF2B5EF4-FFF2-40B4-BE49-F238E27FC236}">
                  <a16:creationId xmlns:a16="http://schemas.microsoft.com/office/drawing/2014/main" id="{B23AC125-1FB3-89D2-DFCF-B543B0A32C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14038" y="3725863"/>
              <a:ext cx="3571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Line 35">
              <a:extLst>
                <a:ext uri="{FF2B5EF4-FFF2-40B4-BE49-F238E27FC236}">
                  <a16:creationId xmlns:a16="http://schemas.microsoft.com/office/drawing/2014/main" id="{4CBBAA7F-35A9-CC38-0955-F58458596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04563" y="3725863"/>
              <a:ext cx="430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F98B3DC5-2162-C97E-A5E7-A431DAA04977}"/>
              </a:ext>
            </a:extLst>
          </p:cNvPr>
          <p:cNvGrpSpPr/>
          <p:nvPr/>
        </p:nvGrpSpPr>
        <p:grpSpPr>
          <a:xfrm>
            <a:off x="5938119" y="3658099"/>
            <a:ext cx="704850" cy="44450"/>
            <a:chOff x="5983288" y="3681413"/>
            <a:chExt cx="704850" cy="44450"/>
          </a:xfrm>
        </p:grpSpPr>
        <p:sp>
          <p:nvSpPr>
            <p:cNvPr id="39" name="Line 36">
              <a:extLst>
                <a:ext uri="{FF2B5EF4-FFF2-40B4-BE49-F238E27FC236}">
                  <a16:creationId xmlns:a16="http://schemas.microsoft.com/office/drawing/2014/main" id="{E5942A1B-7FD0-4441-4393-39FE9AD2F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35713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Line 37">
              <a:extLst>
                <a:ext uri="{FF2B5EF4-FFF2-40B4-BE49-F238E27FC236}">
                  <a16:creationId xmlns:a16="http://schemas.microsoft.com/office/drawing/2014/main" id="{2765ECA8-AE50-49B0-E05A-D04CB043D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81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C9BB033-44E7-4802-F11C-7D3E2D9E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288" y="3725863"/>
              <a:ext cx="704850" cy="0"/>
            </a:xfrm>
            <a:custGeom>
              <a:avLst/>
              <a:gdLst>
                <a:gd name="T0" fmla="*/ 444 w 444"/>
                <a:gd name="T1" fmla="*/ 222 w 444"/>
                <a:gd name="T2" fmla="*/ 0 w 44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4">
                  <a:moveTo>
                    <a:pt x="444" y="0"/>
                  </a:moveTo>
                  <a:lnTo>
                    <a:pt x="2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Line 39">
              <a:extLst>
                <a:ext uri="{FF2B5EF4-FFF2-40B4-BE49-F238E27FC236}">
                  <a16:creationId xmlns:a16="http://schemas.microsoft.com/office/drawing/2014/main" id="{98E6F83B-6329-9448-308F-B7283A6430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328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5" name="Line 42">
            <a:extLst>
              <a:ext uri="{FF2B5EF4-FFF2-40B4-BE49-F238E27FC236}">
                <a16:creationId xmlns:a16="http://schemas.microsoft.com/office/drawing/2014/main" id="{313802D0-6F88-06A8-D119-50D368AD74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0444" y="4166099"/>
            <a:ext cx="141288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AA77B511-DB58-8EBC-5CFE-F2500584E91F}"/>
              </a:ext>
            </a:extLst>
          </p:cNvPr>
          <p:cNvGrpSpPr/>
          <p:nvPr/>
        </p:nvGrpSpPr>
        <p:grpSpPr>
          <a:xfrm>
            <a:off x="3442569" y="3658099"/>
            <a:ext cx="1409700" cy="44450"/>
            <a:chOff x="3487738" y="3681413"/>
            <a:chExt cx="1409700" cy="44450"/>
          </a:xfrm>
        </p:grpSpPr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C35F29D3-110E-6123-0FBD-6EC702D8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738" y="3681413"/>
              <a:ext cx="1409700" cy="44450"/>
            </a:xfrm>
            <a:custGeom>
              <a:avLst/>
              <a:gdLst>
                <a:gd name="T0" fmla="*/ 0 w 888"/>
                <a:gd name="T1" fmla="*/ 0 h 28"/>
                <a:gd name="T2" fmla="*/ 0 w 888"/>
                <a:gd name="T3" fmla="*/ 28 h 28"/>
                <a:gd name="T4" fmla="*/ 888 w 88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8" h="28">
                  <a:moveTo>
                    <a:pt x="0" y="0"/>
                  </a:moveTo>
                  <a:lnTo>
                    <a:pt x="0" y="28"/>
                  </a:lnTo>
                  <a:lnTo>
                    <a:pt x="888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Line 48">
              <a:extLst>
                <a:ext uri="{FF2B5EF4-FFF2-40B4-BE49-F238E27FC236}">
                  <a16:creationId xmlns:a16="http://schemas.microsoft.com/office/drawing/2014/main" id="{2DF061F6-A8C4-775D-482B-9506E69F48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2" name="Line 49">
            <a:extLst>
              <a:ext uri="{FF2B5EF4-FFF2-40B4-BE49-F238E27FC236}">
                <a16:creationId xmlns:a16="http://schemas.microsoft.com/office/drawing/2014/main" id="{968D1E9B-BCB9-C162-975D-D9817AC1E8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269" y="4166099"/>
            <a:ext cx="107950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03" name="Groupe 102">
            <a:extLst>
              <a:ext uri="{FF2B5EF4-FFF2-40B4-BE49-F238E27FC236}">
                <a16:creationId xmlns:a16="http://schemas.microsoft.com/office/drawing/2014/main" id="{530EE60C-2B2D-41AD-4CB4-64AB7435931B}"/>
              </a:ext>
            </a:extLst>
          </p:cNvPr>
          <p:cNvGrpSpPr/>
          <p:nvPr/>
        </p:nvGrpSpPr>
        <p:grpSpPr>
          <a:xfrm>
            <a:off x="6974757" y="3658099"/>
            <a:ext cx="2465388" cy="44450"/>
            <a:chOff x="7019926" y="3681413"/>
            <a:chExt cx="2465388" cy="44450"/>
          </a:xfrm>
        </p:grpSpPr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4F4D6D0B-6458-77E7-02AF-33EE12961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962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77FE17D6-20CD-F230-EF1B-C4A27A65AC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9626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Line 15">
              <a:extLst>
                <a:ext uri="{FF2B5EF4-FFF2-40B4-BE49-F238E27FC236}">
                  <a16:creationId xmlns:a16="http://schemas.microsoft.com/office/drawing/2014/main" id="{402735DD-61B3-6D79-99D6-5225684FA8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8205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F6BD952B-18A2-5024-4B10-5BD36313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6" y="3681413"/>
              <a:ext cx="350838" cy="44450"/>
            </a:xfrm>
            <a:custGeom>
              <a:avLst/>
              <a:gdLst>
                <a:gd name="T0" fmla="*/ 221 w 221"/>
                <a:gd name="T1" fmla="*/ 0 h 28"/>
                <a:gd name="T2" fmla="*/ 221 w 221"/>
                <a:gd name="T3" fmla="*/ 28 h 28"/>
                <a:gd name="T4" fmla="*/ 0 w 221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" h="28">
                  <a:moveTo>
                    <a:pt x="221" y="0"/>
                  </a:moveTo>
                  <a:lnTo>
                    <a:pt x="221" y="28"/>
                  </a:lnTo>
                  <a:lnTo>
                    <a:pt x="0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Line 17">
              <a:extLst>
                <a:ext uri="{FF2B5EF4-FFF2-40B4-BE49-F238E27FC236}">
                  <a16:creationId xmlns:a16="http://schemas.microsoft.com/office/drawing/2014/main" id="{0305DD78-CA8D-444B-D70C-40DE9619BB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44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7C7E01BE-BB0F-90C6-4318-AA6829C99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8205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D481389-38C0-A09E-37CA-A914DDEA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681413"/>
              <a:ext cx="352425" cy="44450"/>
            </a:xfrm>
            <a:custGeom>
              <a:avLst/>
              <a:gdLst>
                <a:gd name="T0" fmla="*/ 0 w 222"/>
                <a:gd name="T1" fmla="*/ 0 h 28"/>
                <a:gd name="T2" fmla="*/ 0 w 222"/>
                <a:gd name="T3" fmla="*/ 28 h 28"/>
                <a:gd name="T4" fmla="*/ 222 w 222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28">
                  <a:moveTo>
                    <a:pt x="0" y="0"/>
                  </a:moveTo>
                  <a:lnTo>
                    <a:pt x="0" y="28"/>
                  </a:lnTo>
                  <a:lnTo>
                    <a:pt x="222" y="2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Line 41">
              <a:extLst>
                <a:ext uri="{FF2B5EF4-FFF2-40B4-BE49-F238E27FC236}">
                  <a16:creationId xmlns:a16="http://schemas.microsoft.com/office/drawing/2014/main" id="{EA0FC0CE-31D5-13E2-E0C1-4CD1D7F2B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235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Line 43">
              <a:extLst>
                <a:ext uri="{FF2B5EF4-FFF2-40B4-BE49-F238E27FC236}">
                  <a16:creationId xmlns:a16="http://schemas.microsoft.com/office/drawing/2014/main" id="{8AA0AA84-7CC1-61D1-CCB7-8BB7A903F7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7201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Line 44">
              <a:extLst>
                <a:ext uri="{FF2B5EF4-FFF2-40B4-BE49-F238E27FC236}">
                  <a16:creationId xmlns:a16="http://schemas.microsoft.com/office/drawing/2014/main" id="{BC0DA2D2-BF70-CB3E-DD2F-A988F1F2D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24776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Line 45">
              <a:extLst>
                <a:ext uri="{FF2B5EF4-FFF2-40B4-BE49-F238E27FC236}">
                  <a16:creationId xmlns:a16="http://schemas.microsoft.com/office/drawing/2014/main" id="{67C50B0D-59F3-8C0E-BEE1-F891163DA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4776" y="3681413"/>
              <a:ext cx="0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Line 46">
              <a:extLst>
                <a:ext uri="{FF2B5EF4-FFF2-40B4-BE49-F238E27FC236}">
                  <a16:creationId xmlns:a16="http://schemas.microsoft.com/office/drawing/2014/main" id="{C1AB8725-3BF5-2B93-45C1-467855467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235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Line 50">
              <a:extLst>
                <a:ext uri="{FF2B5EF4-FFF2-40B4-BE49-F238E27FC236}">
                  <a16:creationId xmlns:a16="http://schemas.microsoft.com/office/drawing/2014/main" id="{1ACED05E-BEF6-08DB-DBF6-A62ADFC05A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77201" y="3725863"/>
              <a:ext cx="3524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54" name="Line 51">
            <a:extLst>
              <a:ext uri="{FF2B5EF4-FFF2-40B4-BE49-F238E27FC236}">
                <a16:creationId xmlns:a16="http://schemas.microsoft.com/office/drawing/2014/main" id="{6F8CE957-6E19-A760-D438-F0C714C85A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8707" y="3127874"/>
            <a:ext cx="0" cy="642938"/>
          </a:xfrm>
          <a:prstGeom prst="line">
            <a:avLst/>
          </a:prstGeom>
          <a:noFill/>
          <a:ln w="28575">
            <a:solidFill>
              <a:srgbClr val="99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Rectangle 52">
            <a:extLst>
              <a:ext uri="{FF2B5EF4-FFF2-40B4-BE49-F238E27FC236}">
                <a16:creationId xmlns:a16="http://schemas.microsoft.com/office/drawing/2014/main" id="{006106D3-CC32-6CE2-A32A-0B92B9F5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7670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6" name="Rectangle 53">
            <a:extLst>
              <a:ext uri="{FF2B5EF4-FFF2-40B4-BE49-F238E27FC236}">
                <a16:creationId xmlns:a16="http://schemas.microsoft.com/office/drawing/2014/main" id="{34F99F6A-AAA1-8C1D-0B69-8F649B7BA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095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7" name="Rectangle 54">
            <a:extLst>
              <a:ext uri="{FF2B5EF4-FFF2-40B4-BE49-F238E27FC236}">
                <a16:creationId xmlns:a16="http://schemas.microsoft.com/office/drawing/2014/main" id="{0170FA76-4DCD-FF6B-97CE-4E352CFE1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520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8" name="Rectangle 55">
            <a:extLst>
              <a:ext uri="{FF2B5EF4-FFF2-40B4-BE49-F238E27FC236}">
                <a16:creationId xmlns:a16="http://schemas.microsoft.com/office/drawing/2014/main" id="{52D05645-C369-44C3-C7F7-7F85C273F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308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6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59" name="Rectangle 56">
            <a:extLst>
              <a:ext uri="{FF2B5EF4-FFF2-40B4-BE49-F238E27FC236}">
                <a16:creationId xmlns:a16="http://schemas.microsoft.com/office/drawing/2014/main" id="{00DAF4B9-3F00-2A6C-6E93-916E78420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6733" y="3376319"/>
            <a:ext cx="913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0" name="Rectangle 57">
            <a:extLst>
              <a:ext uri="{FF2B5EF4-FFF2-40B4-BE49-F238E27FC236}">
                <a16:creationId xmlns:a16="http://schemas.microsoft.com/office/drawing/2014/main" id="{EF805549-C710-6C62-C750-AA3E4521D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73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1" name="Rectangle 58">
            <a:extLst>
              <a:ext uri="{FF2B5EF4-FFF2-40B4-BE49-F238E27FC236}">
                <a16:creationId xmlns:a16="http://schemas.microsoft.com/office/drawing/2014/main" id="{9D489896-5941-BC70-88DA-D9A53558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5898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2" name="Rectangle 59">
            <a:extLst>
              <a:ext uri="{FF2B5EF4-FFF2-40B4-BE49-F238E27FC236}">
                <a16:creationId xmlns:a16="http://schemas.microsoft.com/office/drawing/2014/main" id="{BF2F9196-40F6-DF46-64FF-99A10B8A6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3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3" name="Rectangle 60">
            <a:extLst>
              <a:ext uri="{FF2B5EF4-FFF2-40B4-BE49-F238E27FC236}">
                <a16:creationId xmlns:a16="http://schemas.microsoft.com/office/drawing/2014/main" id="{1A11BE9C-AE20-B15A-0CB2-E069DB52B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916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16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4" name="Rectangle 61">
            <a:extLst>
              <a:ext uri="{FF2B5EF4-FFF2-40B4-BE49-F238E27FC236}">
                <a16:creationId xmlns:a16="http://schemas.microsoft.com/office/drawing/2014/main" id="{46348FB0-0A14-7212-580D-4863159FC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158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18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5" name="Rectangle 62">
            <a:extLst>
              <a:ext uri="{FF2B5EF4-FFF2-40B4-BE49-F238E27FC236}">
                <a16:creationId xmlns:a16="http://schemas.microsoft.com/office/drawing/2014/main" id="{3D03428D-4D31-5D9C-0A69-D4F3EAE67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40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6" name="Rectangle 63">
            <a:extLst>
              <a:ext uri="{FF2B5EF4-FFF2-40B4-BE49-F238E27FC236}">
                <a16:creationId xmlns:a16="http://schemas.microsoft.com/office/drawing/2014/main" id="{58DC6369-BBDB-070F-9315-B47E35452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53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21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7" name="Rectangle 64">
            <a:extLst>
              <a:ext uri="{FF2B5EF4-FFF2-40B4-BE49-F238E27FC236}">
                <a16:creationId xmlns:a16="http://schemas.microsoft.com/office/drawing/2014/main" id="{6AD8AF6A-9BB5-C548-BF54-09A76288A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8" name="Rectangle 65">
            <a:extLst>
              <a:ext uri="{FF2B5EF4-FFF2-40B4-BE49-F238E27FC236}">
                <a16:creationId xmlns:a16="http://schemas.microsoft.com/office/drawing/2014/main" id="{554513EA-013F-04E0-44B2-C34395057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1910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48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69" name="Rectangle 66">
            <a:extLst>
              <a:ext uri="{FF2B5EF4-FFF2-40B4-BE49-F238E27FC236}">
                <a16:creationId xmlns:a16="http://schemas.microsoft.com/office/drawing/2014/main" id="{19F0FD01-36C5-E07A-5B63-51000F72D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2735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49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0" name="Rectangle 67">
            <a:extLst>
              <a:ext uri="{FF2B5EF4-FFF2-40B4-BE49-F238E27FC236}">
                <a16:creationId xmlns:a16="http://schemas.microsoft.com/office/drawing/2014/main" id="{623060A9-4FF0-E263-4B4C-61E3FA692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3473" y="3376319"/>
            <a:ext cx="18274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>
                <a:ln>
                  <a:noFill/>
                </a:ln>
                <a:effectLst/>
                <a:latin typeface="+mn-lt"/>
              </a:rPr>
              <a:t>60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1" name="Rectangle 68">
            <a:extLst>
              <a:ext uri="{FF2B5EF4-FFF2-40B4-BE49-F238E27FC236}">
                <a16:creationId xmlns:a16="http://schemas.microsoft.com/office/drawing/2014/main" id="{BE2F218B-B4E1-D711-589B-09E0B9733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7316" y="3051674"/>
            <a:ext cx="4231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Week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2" name="Rectangle 69">
            <a:extLst>
              <a:ext uri="{FF2B5EF4-FFF2-40B4-BE49-F238E27FC236}">
                <a16:creationId xmlns:a16="http://schemas.microsoft.com/office/drawing/2014/main" id="{5AFE398C-D46C-4717-815B-F826B3D6F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707" y="2857999"/>
            <a:ext cx="71282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solidFill>
                  <a:srgbClr val="990000"/>
                </a:solidFill>
                <a:effectLst/>
                <a:latin typeface="+mn-lt"/>
              </a:rPr>
              <a:t>ART stop</a:t>
            </a:r>
            <a:endParaRPr kumimoji="0" lang="fr-FR" altLang="fr-FR" sz="16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73" name="Rectangle 70">
            <a:extLst>
              <a:ext uri="{FF2B5EF4-FFF2-40B4-BE49-F238E27FC236}">
                <a16:creationId xmlns:a16="http://schemas.microsoft.com/office/drawing/2014/main" id="{7EA4C2F3-7C9E-4540-7FB3-7FFC0C324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8939" y="3376319"/>
            <a:ext cx="6810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&lt; 35 </a:t>
            </a:r>
            <a:r>
              <a:rPr kumimoji="0" lang="fr-FR" altLang="fr-FR" sz="1400" b="0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days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4" name="Rectangle 71">
            <a:extLst>
              <a:ext uri="{FF2B5EF4-FFF2-40B4-BE49-F238E27FC236}">
                <a16:creationId xmlns:a16="http://schemas.microsoft.com/office/drawing/2014/main" id="{D3C58436-27AE-FA21-D27E-4FA4F1231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638" y="4564561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Period</a:t>
            </a: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 1</a:t>
            </a:r>
            <a:endParaRPr kumimoji="0" lang="fr-FR" altLang="fr-FR" sz="16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5" name="Rectangle 72">
            <a:extLst>
              <a:ext uri="{FF2B5EF4-FFF2-40B4-BE49-F238E27FC236}">
                <a16:creationId xmlns:a16="http://schemas.microsoft.com/office/drawing/2014/main" id="{145D8BA0-0DC0-882F-7F0D-748D96AB4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09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2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6" name="Rectangle 73">
            <a:extLst>
              <a:ext uri="{FF2B5EF4-FFF2-40B4-BE49-F238E27FC236}">
                <a16:creationId xmlns:a16="http://schemas.microsoft.com/office/drawing/2014/main" id="{7DCFFC41-BE36-08F7-B784-1AE8976F3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05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3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7" name="Rectangle 74">
            <a:extLst>
              <a:ext uri="{FF2B5EF4-FFF2-40B4-BE49-F238E27FC236}">
                <a16:creationId xmlns:a16="http://schemas.microsoft.com/office/drawing/2014/main" id="{88A522A8-D4DB-6D16-8A2B-813C85BC9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238" y="4561386"/>
            <a:ext cx="6158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>
                <a:ln>
                  <a:noFill/>
                </a:ln>
                <a:effectLst/>
                <a:latin typeface="+mn-lt"/>
              </a:rPr>
              <a:t>Period 4</a:t>
            </a:r>
            <a:endParaRPr kumimoji="0" lang="fr-FR" altLang="fr-FR" sz="16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78" name="Freeform 75">
            <a:extLst>
              <a:ext uri="{FF2B5EF4-FFF2-40B4-BE49-F238E27FC236}">
                <a16:creationId xmlns:a16="http://schemas.microsoft.com/office/drawing/2014/main" id="{2203084F-9CF0-F1A5-0635-5BB2B5647988}"/>
              </a:ext>
            </a:extLst>
          </p:cNvPr>
          <p:cNvSpPr>
            <a:spLocks/>
          </p:cNvSpPr>
          <p:nvPr/>
        </p:nvSpPr>
        <p:spPr bwMode="auto">
          <a:xfrm>
            <a:off x="6036544" y="4267699"/>
            <a:ext cx="155575" cy="165100"/>
          </a:xfrm>
          <a:custGeom>
            <a:avLst/>
            <a:gdLst>
              <a:gd name="T0" fmla="*/ 0 w 98"/>
              <a:gd name="T1" fmla="*/ 0 h 104"/>
              <a:gd name="T2" fmla="*/ 49 w 98"/>
              <a:gd name="T3" fmla="*/ 104 h 104"/>
              <a:gd name="T4" fmla="*/ 98 w 98"/>
              <a:gd name="T5" fmla="*/ 0 h 104"/>
              <a:gd name="T6" fmla="*/ 0 w 98"/>
              <a:gd name="T7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4">
                <a:moveTo>
                  <a:pt x="0" y="0"/>
                </a:moveTo>
                <a:lnTo>
                  <a:pt x="49" y="104"/>
                </a:lnTo>
                <a:lnTo>
                  <a:pt x="9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77">
            <a:extLst>
              <a:ext uri="{FF2B5EF4-FFF2-40B4-BE49-F238E27FC236}">
                <a16:creationId xmlns:a16="http://schemas.microsoft.com/office/drawing/2014/main" id="{74F66137-2A76-F6BC-9ADD-865F4B0421C7}"/>
              </a:ext>
            </a:extLst>
          </p:cNvPr>
          <p:cNvSpPr>
            <a:spLocks/>
          </p:cNvSpPr>
          <p:nvPr/>
        </p:nvSpPr>
        <p:spPr bwMode="auto">
          <a:xfrm>
            <a:off x="4816073" y="5067878"/>
            <a:ext cx="196850" cy="207963"/>
          </a:xfrm>
          <a:custGeom>
            <a:avLst/>
            <a:gdLst>
              <a:gd name="T0" fmla="*/ 124 w 124"/>
              <a:gd name="T1" fmla="*/ 131 h 131"/>
              <a:gd name="T2" fmla="*/ 62 w 124"/>
              <a:gd name="T3" fmla="*/ 0 h 131"/>
              <a:gd name="T4" fmla="*/ 0 w 124"/>
              <a:gd name="T5" fmla="*/ 131 h 131"/>
              <a:gd name="T6" fmla="*/ 124 w 124"/>
              <a:gd name="T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4" h="131">
                <a:moveTo>
                  <a:pt x="124" y="131"/>
                </a:moveTo>
                <a:lnTo>
                  <a:pt x="62" y="0"/>
                </a:lnTo>
                <a:lnTo>
                  <a:pt x="0" y="131"/>
                </a:lnTo>
                <a:lnTo>
                  <a:pt x="124" y="131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78">
            <a:extLst>
              <a:ext uri="{FF2B5EF4-FFF2-40B4-BE49-F238E27FC236}">
                <a16:creationId xmlns:a16="http://schemas.microsoft.com/office/drawing/2014/main" id="{D6542B3A-BF80-4741-ED83-6FBE5C449092}"/>
              </a:ext>
            </a:extLst>
          </p:cNvPr>
          <p:cNvSpPr>
            <a:spLocks/>
          </p:cNvSpPr>
          <p:nvPr/>
        </p:nvSpPr>
        <p:spPr bwMode="auto">
          <a:xfrm>
            <a:off x="5860332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79">
            <a:extLst>
              <a:ext uri="{FF2B5EF4-FFF2-40B4-BE49-F238E27FC236}">
                <a16:creationId xmlns:a16="http://schemas.microsoft.com/office/drawing/2014/main" id="{E642C54E-0DA7-7E2B-0FC8-488163F801C7}"/>
              </a:ext>
            </a:extLst>
          </p:cNvPr>
          <p:cNvSpPr>
            <a:spLocks/>
          </p:cNvSpPr>
          <p:nvPr/>
        </p:nvSpPr>
        <p:spPr bwMode="auto">
          <a:xfrm>
            <a:off x="6212757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81">
            <a:extLst>
              <a:ext uri="{FF2B5EF4-FFF2-40B4-BE49-F238E27FC236}">
                <a16:creationId xmlns:a16="http://schemas.microsoft.com/office/drawing/2014/main" id="{099E7773-CE46-1BAE-7E82-8BBF08EA1DA3}"/>
              </a:ext>
            </a:extLst>
          </p:cNvPr>
          <p:cNvSpPr>
            <a:spLocks/>
          </p:cNvSpPr>
          <p:nvPr/>
        </p:nvSpPr>
        <p:spPr bwMode="auto">
          <a:xfrm>
            <a:off x="6563594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83">
            <a:extLst>
              <a:ext uri="{FF2B5EF4-FFF2-40B4-BE49-F238E27FC236}">
                <a16:creationId xmlns:a16="http://schemas.microsoft.com/office/drawing/2014/main" id="{6649DBAE-4438-77CC-FBCB-D2D7BCD2958D}"/>
              </a:ext>
            </a:extLst>
          </p:cNvPr>
          <p:cNvSpPr>
            <a:spLocks/>
          </p:cNvSpPr>
          <p:nvPr/>
        </p:nvSpPr>
        <p:spPr bwMode="auto">
          <a:xfrm>
            <a:off x="689696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85">
            <a:extLst>
              <a:ext uri="{FF2B5EF4-FFF2-40B4-BE49-F238E27FC236}">
                <a16:creationId xmlns:a16="http://schemas.microsoft.com/office/drawing/2014/main" id="{7C2EE349-3DDB-88BE-F69D-A3DED8D75D68}"/>
              </a:ext>
            </a:extLst>
          </p:cNvPr>
          <p:cNvSpPr>
            <a:spLocks/>
          </p:cNvSpPr>
          <p:nvPr/>
        </p:nvSpPr>
        <p:spPr bwMode="auto">
          <a:xfrm>
            <a:off x="7249394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87">
            <a:extLst>
              <a:ext uri="{FF2B5EF4-FFF2-40B4-BE49-F238E27FC236}">
                <a16:creationId xmlns:a16="http://schemas.microsoft.com/office/drawing/2014/main" id="{CD0B8766-5645-78E6-22AF-B32FEA47821B}"/>
              </a:ext>
            </a:extLst>
          </p:cNvPr>
          <p:cNvSpPr>
            <a:spLocks/>
          </p:cNvSpPr>
          <p:nvPr/>
        </p:nvSpPr>
        <p:spPr bwMode="auto">
          <a:xfrm>
            <a:off x="760181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89">
            <a:extLst>
              <a:ext uri="{FF2B5EF4-FFF2-40B4-BE49-F238E27FC236}">
                <a16:creationId xmlns:a16="http://schemas.microsoft.com/office/drawing/2014/main" id="{A27A2806-79DB-8BF6-F1BD-984CB9AB2C6D}"/>
              </a:ext>
            </a:extLst>
          </p:cNvPr>
          <p:cNvSpPr>
            <a:spLocks/>
          </p:cNvSpPr>
          <p:nvPr/>
        </p:nvSpPr>
        <p:spPr bwMode="auto">
          <a:xfrm>
            <a:off x="7952657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91">
            <a:extLst>
              <a:ext uri="{FF2B5EF4-FFF2-40B4-BE49-F238E27FC236}">
                <a16:creationId xmlns:a16="http://schemas.microsoft.com/office/drawing/2014/main" id="{7DD107CB-B6D5-5BDF-7BC2-B295DE056A78}"/>
              </a:ext>
            </a:extLst>
          </p:cNvPr>
          <p:cNvSpPr>
            <a:spLocks/>
          </p:cNvSpPr>
          <p:nvPr/>
        </p:nvSpPr>
        <p:spPr bwMode="auto">
          <a:xfrm>
            <a:off x="8306669" y="3899399"/>
            <a:ext cx="155575" cy="163513"/>
          </a:xfrm>
          <a:custGeom>
            <a:avLst/>
            <a:gdLst>
              <a:gd name="T0" fmla="*/ 98 w 98"/>
              <a:gd name="T1" fmla="*/ 103 h 103"/>
              <a:gd name="T2" fmla="*/ 49 w 98"/>
              <a:gd name="T3" fmla="*/ 0 h 103"/>
              <a:gd name="T4" fmla="*/ 0 w 98"/>
              <a:gd name="T5" fmla="*/ 103 h 103"/>
              <a:gd name="T6" fmla="*/ 98 w 98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8" h="103">
                <a:moveTo>
                  <a:pt x="98" y="103"/>
                </a:moveTo>
                <a:lnTo>
                  <a:pt x="49" y="0"/>
                </a:lnTo>
                <a:lnTo>
                  <a:pt x="0" y="103"/>
                </a:lnTo>
                <a:lnTo>
                  <a:pt x="98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93">
            <a:extLst>
              <a:ext uri="{FF2B5EF4-FFF2-40B4-BE49-F238E27FC236}">
                <a16:creationId xmlns:a16="http://schemas.microsoft.com/office/drawing/2014/main" id="{046FFCE5-F111-15A3-F76B-A11D5F11BAEF}"/>
              </a:ext>
            </a:extLst>
          </p:cNvPr>
          <p:cNvSpPr>
            <a:spLocks/>
          </p:cNvSpPr>
          <p:nvPr/>
        </p:nvSpPr>
        <p:spPr bwMode="auto">
          <a:xfrm>
            <a:off x="8657507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95">
            <a:extLst>
              <a:ext uri="{FF2B5EF4-FFF2-40B4-BE49-F238E27FC236}">
                <a16:creationId xmlns:a16="http://schemas.microsoft.com/office/drawing/2014/main" id="{3C63AFE6-E15F-56B2-80A4-6C736CB36BBA}"/>
              </a:ext>
            </a:extLst>
          </p:cNvPr>
          <p:cNvSpPr>
            <a:spLocks/>
          </p:cNvSpPr>
          <p:nvPr/>
        </p:nvSpPr>
        <p:spPr bwMode="auto">
          <a:xfrm>
            <a:off x="9009932" y="3899399"/>
            <a:ext cx="157163" cy="163513"/>
          </a:xfrm>
          <a:custGeom>
            <a:avLst/>
            <a:gdLst>
              <a:gd name="T0" fmla="*/ 99 w 99"/>
              <a:gd name="T1" fmla="*/ 103 h 103"/>
              <a:gd name="T2" fmla="*/ 50 w 99"/>
              <a:gd name="T3" fmla="*/ 0 h 103"/>
              <a:gd name="T4" fmla="*/ 0 w 99"/>
              <a:gd name="T5" fmla="*/ 103 h 103"/>
              <a:gd name="T6" fmla="*/ 99 w 99"/>
              <a:gd name="T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103">
                <a:moveTo>
                  <a:pt x="99" y="103"/>
                </a:moveTo>
                <a:lnTo>
                  <a:pt x="50" y="0"/>
                </a:lnTo>
                <a:lnTo>
                  <a:pt x="0" y="103"/>
                </a:lnTo>
                <a:lnTo>
                  <a:pt x="99" y="103"/>
                </a:lnTo>
              </a:path>
            </a:pathLst>
          </a:custGeom>
          <a:solidFill>
            <a:srgbClr val="006699"/>
          </a:solidFill>
          <a:ln w="30163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96">
            <a:extLst>
              <a:ext uri="{FF2B5EF4-FFF2-40B4-BE49-F238E27FC236}">
                <a16:creationId xmlns:a16="http://schemas.microsoft.com/office/drawing/2014/main" id="{5D72C6C6-474C-5DEC-2AE7-768B9296CF81}"/>
              </a:ext>
            </a:extLst>
          </p:cNvPr>
          <p:cNvSpPr>
            <a:spLocks/>
          </p:cNvSpPr>
          <p:nvPr/>
        </p:nvSpPr>
        <p:spPr bwMode="auto">
          <a:xfrm>
            <a:off x="3545254" y="5452421"/>
            <a:ext cx="195263" cy="207963"/>
          </a:xfrm>
          <a:custGeom>
            <a:avLst/>
            <a:gdLst>
              <a:gd name="T0" fmla="*/ 0 w 123"/>
              <a:gd name="T1" fmla="*/ 0 h 131"/>
              <a:gd name="T2" fmla="*/ 61 w 123"/>
              <a:gd name="T3" fmla="*/ 131 h 131"/>
              <a:gd name="T4" fmla="*/ 123 w 123"/>
              <a:gd name="T5" fmla="*/ 0 h 131"/>
              <a:gd name="T6" fmla="*/ 0 w 123"/>
              <a:gd name="T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31">
                <a:moveTo>
                  <a:pt x="0" y="0"/>
                </a:moveTo>
                <a:lnTo>
                  <a:pt x="61" y="131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97">
            <a:extLst>
              <a:ext uri="{FF2B5EF4-FFF2-40B4-BE49-F238E27FC236}">
                <a16:creationId xmlns:a16="http://schemas.microsoft.com/office/drawing/2014/main" id="{013868CE-BF64-9DD5-E58A-EBC2A27E44F9}"/>
              </a:ext>
            </a:extLst>
          </p:cNvPr>
          <p:cNvSpPr>
            <a:spLocks/>
          </p:cNvSpPr>
          <p:nvPr/>
        </p:nvSpPr>
        <p:spPr bwMode="auto">
          <a:xfrm>
            <a:off x="3545254" y="5067878"/>
            <a:ext cx="198438" cy="207963"/>
          </a:xfrm>
          <a:custGeom>
            <a:avLst/>
            <a:gdLst>
              <a:gd name="T0" fmla="*/ 125 w 125"/>
              <a:gd name="T1" fmla="*/ 131 h 131"/>
              <a:gd name="T2" fmla="*/ 63 w 125"/>
              <a:gd name="T3" fmla="*/ 0 h 131"/>
              <a:gd name="T4" fmla="*/ 0 w 125"/>
              <a:gd name="T5" fmla="*/ 131 h 131"/>
              <a:gd name="T6" fmla="*/ 125 w 125"/>
              <a:gd name="T7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" h="131">
                <a:moveTo>
                  <a:pt x="125" y="131"/>
                </a:moveTo>
                <a:lnTo>
                  <a:pt x="63" y="0"/>
                </a:lnTo>
                <a:lnTo>
                  <a:pt x="0" y="131"/>
                </a:lnTo>
                <a:lnTo>
                  <a:pt x="125" y="131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Rectangle 70">
            <a:extLst>
              <a:ext uri="{FF2B5EF4-FFF2-40B4-BE49-F238E27FC236}">
                <a16:creationId xmlns:a16="http://schemas.microsoft.com/office/drawing/2014/main" id="{13B36A14-8F45-2FC0-5495-2A7C3EA2E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6607" y="5048749"/>
            <a:ext cx="71885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VES (oral)</a:t>
            </a:r>
            <a:endParaRPr kumimoji="0" lang="fr-FR" altLang="fr-FR" sz="1600" b="1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7" name="Rectangle 70">
            <a:extLst>
              <a:ext uri="{FF2B5EF4-FFF2-40B4-BE49-F238E27FC236}">
                <a16:creationId xmlns:a16="http://schemas.microsoft.com/office/drawing/2014/main" id="{2F2F4118-28CC-930A-B8F4-D28B47DFF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26" y="5048749"/>
            <a:ext cx="32476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Possible VES dose escalation from 6 to 8 mg</a:t>
            </a:r>
            <a:endParaRPr kumimoji="0" lang="en-US" sz="1600" b="1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8" name="Rectangle 70">
            <a:extLst>
              <a:ext uri="{FF2B5EF4-FFF2-40B4-BE49-F238E27FC236}">
                <a16:creationId xmlns:a16="http://schemas.microsoft.com/office/drawing/2014/main" id="{A2447D23-674F-6EAA-7B75-BE22A3CE0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6607" y="5433292"/>
            <a:ext cx="499245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 err="1">
                <a:ln>
                  <a:noFill/>
                </a:ln>
                <a:effectLst/>
                <a:latin typeface="+mn-lt"/>
              </a:rPr>
              <a:t>bNABs</a:t>
            </a: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, VRC07-523LS + CAP256V2LS (NIH) (20 mg/kg IV each </a:t>
            </a:r>
            <a:r>
              <a:rPr kumimoji="0" lang="en-US" sz="1400" b="1" i="0" u="none" strike="noStrike" cap="none" normalizeH="0" baseline="0" noProof="0" dirty="0" err="1">
                <a:ln>
                  <a:noFill/>
                </a:ln>
                <a:effectLst/>
                <a:latin typeface="+mn-lt"/>
              </a:rPr>
              <a:t>bNAb</a:t>
            </a: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)</a:t>
            </a:r>
            <a:endParaRPr kumimoji="0" lang="en-US" sz="1600" b="1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09" name="Rectangle : coins arrondis 108">
            <a:extLst>
              <a:ext uri="{FF2B5EF4-FFF2-40B4-BE49-F238E27FC236}">
                <a16:creationId xmlns:a16="http://schemas.microsoft.com/office/drawing/2014/main" id="{1EE4AC0A-9D4B-F6C0-D089-10B1E5EF80CF}"/>
              </a:ext>
            </a:extLst>
          </p:cNvPr>
          <p:cNvSpPr/>
          <p:nvPr/>
        </p:nvSpPr>
        <p:spPr bwMode="auto">
          <a:xfrm>
            <a:off x="420352" y="2497256"/>
            <a:ext cx="2905511" cy="2594735"/>
          </a:xfrm>
          <a:prstGeom prst="roundRect">
            <a:avLst>
              <a:gd name="adj" fmla="val 6929"/>
            </a:avLst>
          </a:prstGeom>
          <a:noFill/>
          <a:ln w="190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effectLst/>
              </a:rPr>
              <a:t>Inclusion criteria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lang="en-US" sz="1600" noProof="0" dirty="0"/>
              <a:t>Female from FRESH cohort (acute HIV infection)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Virally suppressed on </a:t>
            </a:r>
            <a:b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</a:b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ART &gt;</a:t>
            </a:r>
            <a:r>
              <a:rPr lang="en-US" sz="1600" noProof="0" dirty="0"/>
              <a:t> 12 months</a:t>
            </a: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Sensitive to at least 1 </a:t>
            </a:r>
            <a:b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</a:br>
            <a:r>
              <a:rPr kumimoji="0" lang="en-US" sz="1600" b="0" i="0" u="none" strike="noStrike" cap="none" normalizeH="0" baseline="0" noProof="0" dirty="0">
                <a:ln>
                  <a:noFill/>
                </a:ln>
                <a:effectLst/>
              </a:rPr>
              <a:t>of the 2 </a:t>
            </a:r>
            <a:r>
              <a:rPr kumimoji="0" lang="en-US" sz="1600" b="0" i="0" u="none" strike="noStrike" cap="none" normalizeH="0" baseline="0" noProof="0" dirty="0" err="1">
                <a:ln>
                  <a:noFill/>
                </a:ln>
                <a:effectLst/>
              </a:rPr>
              <a:t>bNAbs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</a:endParaRPr>
          </a:p>
          <a:p>
            <a:pPr marL="285750" marR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lang="en-US" sz="1600" noProof="0" dirty="0"/>
              <a:t>CD4+ T-cell count </a:t>
            </a:r>
            <a:br>
              <a:rPr lang="en-US" sz="1600" noProof="0" dirty="0"/>
            </a:br>
            <a:r>
              <a:rPr lang="en-US" sz="1600" noProof="0" dirty="0"/>
              <a:t>&gt; 500 cells/µL</a:t>
            </a:r>
            <a:endParaRPr kumimoji="0" lang="en-US" sz="1600" b="0" i="0" u="none" strike="noStrike" cap="none" normalizeH="0" baseline="0" noProof="0" dirty="0">
              <a:ln>
                <a:noFill/>
              </a:ln>
              <a:effectLst/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ACF9ED56-4DF2-0C5C-EACD-8B20A954458A}"/>
              </a:ext>
            </a:extLst>
          </p:cNvPr>
          <p:cNvSpPr txBox="1">
            <a:spLocks/>
          </p:cNvSpPr>
          <p:nvPr/>
        </p:nvSpPr>
        <p:spPr>
          <a:xfrm>
            <a:off x="609600" y="9940"/>
            <a:ext cx="8466034" cy="1254212"/>
          </a:xfrm>
          <a:prstGeom prst="rect">
            <a:avLst/>
          </a:prstGeom>
        </p:spPr>
        <p:txBody>
          <a:bodyPr anchor="ctr"/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2 </a:t>
            </a:r>
            <a:r>
              <a:rPr lang="en-US" noProof="0" dirty="0" err="1"/>
              <a:t>bNAbs</a:t>
            </a:r>
            <a:r>
              <a:rPr lang="en-US" noProof="0" dirty="0"/>
              <a:t> + </a:t>
            </a:r>
            <a:r>
              <a:rPr lang="en-US" noProof="0" dirty="0" err="1"/>
              <a:t>Vesatolimod</a:t>
            </a:r>
            <a:r>
              <a:rPr lang="en-US" noProof="0" dirty="0"/>
              <a:t> before ATI (1) 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21AC9BA-ABBE-7ECC-F576-4CCA0CABBCCB}"/>
              </a:ext>
            </a:extLst>
          </p:cNvPr>
          <p:cNvSpPr txBox="1"/>
          <p:nvPr/>
        </p:nvSpPr>
        <p:spPr>
          <a:xfrm>
            <a:off x="6421039" y="6146842"/>
            <a:ext cx="15141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No safety issues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C1539B6-F5C6-67E9-D716-B2E67CDC16FD}"/>
              </a:ext>
            </a:extLst>
          </p:cNvPr>
          <p:cNvSpPr txBox="1"/>
          <p:nvPr/>
        </p:nvSpPr>
        <p:spPr>
          <a:xfrm>
            <a:off x="1023730" y="1361661"/>
            <a:ext cx="50600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l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2000" noProof="0"/>
              <a:t>Vesatolimod</a:t>
            </a:r>
            <a:r>
              <a:rPr lang="en-US" sz="2000" noProof="0" dirty="0"/>
              <a:t>: agonist of </a:t>
            </a:r>
            <a:r>
              <a:rPr lang="en-US" sz="2000" b="0" i="0" u="none" strike="noStrike" noProof="0" dirty="0">
                <a:solidFill>
                  <a:srgbClr val="474747"/>
                </a:solidFill>
                <a:effectLst/>
                <a:latin typeface="Helvetica Neue" panose="02000503000000020004" pitchFamily="2" charset="0"/>
              </a:rPr>
              <a:t>Toll-like receptor 7</a:t>
            </a:r>
            <a:endParaRPr lang="en-US" sz="2000" noProof="0" dirty="0"/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EBFA5614-0D5D-4E9C-0A4B-F8B086BC8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539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Dong K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105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227570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5396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lang="en-GB" sz="1200" i="1" noProof="0" dirty="0">
                <a:solidFill>
                  <a:srgbClr val="0070C0"/>
                </a:solidFill>
              </a:rPr>
              <a:t>Dong K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105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40" name="Freeform 10">
            <a:extLst>
              <a:ext uri="{FF2B5EF4-FFF2-40B4-BE49-F238E27FC236}">
                <a16:creationId xmlns:a16="http://schemas.microsoft.com/office/drawing/2014/main" id="{6F367ECC-10FF-6FCB-C7B8-6AEFCFCEE5D9}"/>
              </a:ext>
            </a:extLst>
          </p:cNvPr>
          <p:cNvSpPr>
            <a:spLocks/>
          </p:cNvSpPr>
          <p:nvPr/>
        </p:nvSpPr>
        <p:spPr bwMode="auto">
          <a:xfrm>
            <a:off x="3332163" y="4997451"/>
            <a:ext cx="4346575" cy="962025"/>
          </a:xfrm>
          <a:custGeom>
            <a:avLst/>
            <a:gdLst>
              <a:gd name="T0" fmla="*/ 2738 w 2738"/>
              <a:gd name="T1" fmla="*/ 116 h 606"/>
              <a:gd name="T2" fmla="*/ 2669 w 2738"/>
              <a:gd name="T3" fmla="*/ 155 h 606"/>
              <a:gd name="T4" fmla="*/ 2532 w 2738"/>
              <a:gd name="T5" fmla="*/ 200 h 606"/>
              <a:gd name="T6" fmla="*/ 2395 w 2738"/>
              <a:gd name="T7" fmla="*/ 191 h 606"/>
              <a:gd name="T8" fmla="*/ 2258 w 2738"/>
              <a:gd name="T9" fmla="*/ 265 h 606"/>
              <a:gd name="T10" fmla="*/ 2122 w 2738"/>
              <a:gd name="T11" fmla="*/ 217 h 606"/>
              <a:gd name="T12" fmla="*/ 1985 w 2738"/>
              <a:gd name="T13" fmla="*/ 0 h 606"/>
              <a:gd name="T14" fmla="*/ 1848 w 2738"/>
              <a:gd name="T15" fmla="*/ 267 h 606"/>
              <a:gd name="T16" fmla="*/ 1711 w 2738"/>
              <a:gd name="T17" fmla="*/ 282 h 606"/>
              <a:gd name="T18" fmla="*/ 1574 w 2738"/>
              <a:gd name="T19" fmla="*/ 602 h 606"/>
              <a:gd name="T20" fmla="*/ 1437 w 2738"/>
              <a:gd name="T21" fmla="*/ 230 h 606"/>
              <a:gd name="T22" fmla="*/ 1300 w 2738"/>
              <a:gd name="T23" fmla="*/ 216 h 606"/>
              <a:gd name="T24" fmla="*/ 1163 w 2738"/>
              <a:gd name="T25" fmla="*/ 287 h 606"/>
              <a:gd name="T26" fmla="*/ 1026 w 2738"/>
              <a:gd name="T27" fmla="*/ 385 h 606"/>
              <a:gd name="T28" fmla="*/ 890 w 2738"/>
              <a:gd name="T29" fmla="*/ 372 h 606"/>
              <a:gd name="T30" fmla="*/ 753 w 2738"/>
              <a:gd name="T31" fmla="*/ 425 h 606"/>
              <a:gd name="T32" fmla="*/ 616 w 2738"/>
              <a:gd name="T33" fmla="*/ 606 h 606"/>
              <a:gd name="T34" fmla="*/ 342 w 2738"/>
              <a:gd name="T35" fmla="*/ 606 h 606"/>
              <a:gd name="T36" fmla="*/ 274 w 2738"/>
              <a:gd name="T37" fmla="*/ 208 h 606"/>
              <a:gd name="T38" fmla="*/ 205 w 2738"/>
              <a:gd name="T39" fmla="*/ 116 h 606"/>
              <a:gd name="T40" fmla="*/ 137 w 2738"/>
              <a:gd name="T41" fmla="*/ 195 h 606"/>
              <a:gd name="T42" fmla="*/ 0 w 2738"/>
              <a:gd name="T43" fmla="*/ 601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38" h="606">
                <a:moveTo>
                  <a:pt x="2738" y="116"/>
                </a:moveTo>
                <a:lnTo>
                  <a:pt x="2669" y="155"/>
                </a:lnTo>
                <a:lnTo>
                  <a:pt x="2532" y="200"/>
                </a:lnTo>
                <a:lnTo>
                  <a:pt x="2395" y="191"/>
                </a:lnTo>
                <a:lnTo>
                  <a:pt x="2258" y="265"/>
                </a:lnTo>
                <a:lnTo>
                  <a:pt x="2122" y="217"/>
                </a:lnTo>
                <a:lnTo>
                  <a:pt x="1985" y="0"/>
                </a:lnTo>
                <a:lnTo>
                  <a:pt x="1848" y="267"/>
                </a:lnTo>
                <a:lnTo>
                  <a:pt x="1711" y="282"/>
                </a:lnTo>
                <a:lnTo>
                  <a:pt x="1574" y="602"/>
                </a:lnTo>
                <a:lnTo>
                  <a:pt x="1437" y="230"/>
                </a:lnTo>
                <a:lnTo>
                  <a:pt x="1300" y="216"/>
                </a:lnTo>
                <a:lnTo>
                  <a:pt x="1163" y="287"/>
                </a:lnTo>
                <a:lnTo>
                  <a:pt x="1026" y="385"/>
                </a:lnTo>
                <a:lnTo>
                  <a:pt x="890" y="372"/>
                </a:lnTo>
                <a:lnTo>
                  <a:pt x="753" y="425"/>
                </a:lnTo>
                <a:lnTo>
                  <a:pt x="616" y="606"/>
                </a:lnTo>
                <a:lnTo>
                  <a:pt x="342" y="606"/>
                </a:lnTo>
                <a:lnTo>
                  <a:pt x="274" y="208"/>
                </a:lnTo>
                <a:lnTo>
                  <a:pt x="205" y="116"/>
                </a:lnTo>
                <a:lnTo>
                  <a:pt x="137" y="195"/>
                </a:lnTo>
                <a:lnTo>
                  <a:pt x="0" y="601"/>
                </a:lnTo>
              </a:path>
            </a:pathLst>
          </a:custGeom>
          <a:noFill/>
          <a:ln w="9525">
            <a:solidFill>
              <a:srgbClr val="66FF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1">
            <a:extLst>
              <a:ext uri="{FF2B5EF4-FFF2-40B4-BE49-F238E27FC236}">
                <a16:creationId xmlns:a16="http://schemas.microsoft.com/office/drawing/2014/main" id="{6D5EE89B-2ADB-9529-A1A1-C72001CEA82E}"/>
              </a:ext>
            </a:extLst>
          </p:cNvPr>
          <p:cNvSpPr>
            <a:spLocks/>
          </p:cNvSpPr>
          <p:nvPr/>
        </p:nvSpPr>
        <p:spPr bwMode="auto">
          <a:xfrm>
            <a:off x="3521075" y="5278438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4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7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2">
            <a:extLst>
              <a:ext uri="{FF2B5EF4-FFF2-40B4-BE49-F238E27FC236}">
                <a16:creationId xmlns:a16="http://schemas.microsoft.com/office/drawing/2014/main" id="{1508C53F-D7BE-6F01-44D2-87572F58FB98}"/>
              </a:ext>
            </a:extLst>
          </p:cNvPr>
          <p:cNvSpPr>
            <a:spLocks/>
          </p:cNvSpPr>
          <p:nvPr/>
        </p:nvSpPr>
        <p:spPr bwMode="auto">
          <a:xfrm>
            <a:off x="3629025" y="5153026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0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3">
            <a:extLst>
              <a:ext uri="{FF2B5EF4-FFF2-40B4-BE49-F238E27FC236}">
                <a16:creationId xmlns:a16="http://schemas.microsoft.com/office/drawing/2014/main" id="{1B9BB10C-C348-EE1F-87EA-7F1366600DF8}"/>
              </a:ext>
            </a:extLst>
          </p:cNvPr>
          <p:cNvSpPr>
            <a:spLocks/>
          </p:cNvSpPr>
          <p:nvPr/>
        </p:nvSpPr>
        <p:spPr bwMode="auto">
          <a:xfrm>
            <a:off x="3738563" y="5299076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2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2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4">
            <a:extLst>
              <a:ext uri="{FF2B5EF4-FFF2-40B4-BE49-F238E27FC236}">
                <a16:creationId xmlns:a16="http://schemas.microsoft.com/office/drawing/2014/main" id="{63A602A8-488D-3FB0-DC3C-1EEF227F3F43}"/>
              </a:ext>
            </a:extLst>
          </p:cNvPr>
          <p:cNvSpPr>
            <a:spLocks/>
          </p:cNvSpPr>
          <p:nvPr/>
        </p:nvSpPr>
        <p:spPr bwMode="auto">
          <a:xfrm>
            <a:off x="4498975" y="5643563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F78E0BBD-24CA-0FD7-04EB-0B43672F539E}"/>
              </a:ext>
            </a:extLst>
          </p:cNvPr>
          <p:cNvSpPr>
            <a:spLocks/>
          </p:cNvSpPr>
          <p:nvPr/>
        </p:nvSpPr>
        <p:spPr bwMode="auto">
          <a:xfrm>
            <a:off x="4716463" y="5559426"/>
            <a:ext cx="57150" cy="57150"/>
          </a:xfrm>
          <a:custGeom>
            <a:avLst/>
            <a:gdLst>
              <a:gd name="T0" fmla="*/ 29 w 36"/>
              <a:gd name="T1" fmla="*/ 5 h 36"/>
              <a:gd name="T2" fmla="*/ 28 w 36"/>
              <a:gd name="T3" fmla="*/ 3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5"/>
                </a:move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6">
            <a:extLst>
              <a:ext uri="{FF2B5EF4-FFF2-40B4-BE49-F238E27FC236}">
                <a16:creationId xmlns:a16="http://schemas.microsoft.com/office/drawing/2014/main" id="{621EBC7C-F997-271B-A485-4777EFF99BB1}"/>
              </a:ext>
            </a:extLst>
          </p:cNvPr>
          <p:cNvSpPr>
            <a:spLocks/>
          </p:cNvSpPr>
          <p:nvPr/>
        </p:nvSpPr>
        <p:spPr bwMode="auto">
          <a:xfrm>
            <a:off x="4933950" y="5580063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2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5 h 36"/>
              <a:gd name="T82" fmla="*/ 34 w 36"/>
              <a:gd name="T83" fmla="*/ 11 h 36"/>
              <a:gd name="T84" fmla="*/ 32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EFAAB253-F6BB-DFA5-1A6F-E34FD55D51C1}"/>
              </a:ext>
            </a:extLst>
          </p:cNvPr>
          <p:cNvSpPr>
            <a:spLocks/>
          </p:cNvSpPr>
          <p:nvPr/>
        </p:nvSpPr>
        <p:spPr bwMode="auto">
          <a:xfrm>
            <a:off x="5149850" y="5424488"/>
            <a:ext cx="57150" cy="57150"/>
          </a:xfrm>
          <a:custGeom>
            <a:avLst/>
            <a:gdLst>
              <a:gd name="T0" fmla="*/ 30 w 36"/>
              <a:gd name="T1" fmla="*/ 5 h 36"/>
              <a:gd name="T2" fmla="*/ 29 w 36"/>
              <a:gd name="T3" fmla="*/ 4 h 36"/>
              <a:gd name="T4" fmla="*/ 27 w 36"/>
              <a:gd name="T5" fmla="*/ 3 h 36"/>
              <a:gd name="T6" fmla="*/ 25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2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5 w 36"/>
              <a:gd name="T49" fmla="*/ 35 h 36"/>
              <a:gd name="T50" fmla="*/ 27 w 36"/>
              <a:gd name="T51" fmla="*/ 34 h 36"/>
              <a:gd name="T52" fmla="*/ 29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7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6 w 36"/>
              <a:gd name="T75" fmla="*/ 23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2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9" y="4"/>
                </a:lnTo>
                <a:lnTo>
                  <a:pt x="27" y="3"/>
                </a:lnTo>
                <a:lnTo>
                  <a:pt x="25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8">
            <a:extLst>
              <a:ext uri="{FF2B5EF4-FFF2-40B4-BE49-F238E27FC236}">
                <a16:creationId xmlns:a16="http://schemas.microsoft.com/office/drawing/2014/main" id="{7CB0E702-AEC5-AAD3-5A47-4FED971BEDAF}"/>
              </a:ext>
            </a:extLst>
          </p:cNvPr>
          <p:cNvSpPr>
            <a:spLocks/>
          </p:cNvSpPr>
          <p:nvPr/>
        </p:nvSpPr>
        <p:spPr bwMode="auto">
          <a:xfrm>
            <a:off x="5367338" y="5311776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5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7 h 36"/>
              <a:gd name="T36" fmla="*/ 6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5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5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1 w 36"/>
              <a:gd name="T61" fmla="*/ 30 h 36"/>
              <a:gd name="T62" fmla="*/ 33 w 36"/>
              <a:gd name="T63" fmla="*/ 27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6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4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9">
            <a:extLst>
              <a:ext uri="{FF2B5EF4-FFF2-40B4-BE49-F238E27FC236}">
                <a16:creationId xmlns:a16="http://schemas.microsoft.com/office/drawing/2014/main" id="{1FD7BC8D-F3B3-DE13-6182-BAFF10442754}"/>
              </a:ext>
            </a:extLst>
          </p:cNvPr>
          <p:cNvSpPr>
            <a:spLocks/>
          </p:cNvSpPr>
          <p:nvPr/>
        </p:nvSpPr>
        <p:spPr bwMode="auto">
          <a:xfrm>
            <a:off x="5584825" y="5334001"/>
            <a:ext cx="57150" cy="57150"/>
          </a:xfrm>
          <a:custGeom>
            <a:avLst/>
            <a:gdLst>
              <a:gd name="T0" fmla="*/ 30 w 36"/>
              <a:gd name="T1" fmla="*/ 5 h 36"/>
              <a:gd name="T2" fmla="*/ 28 w 36"/>
              <a:gd name="T3" fmla="*/ 3 h 36"/>
              <a:gd name="T4" fmla="*/ 27 w 36"/>
              <a:gd name="T5" fmla="*/ 3 h 36"/>
              <a:gd name="T6" fmla="*/ 24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3 w 36"/>
              <a:gd name="T21" fmla="*/ 8 h 36"/>
              <a:gd name="T22" fmla="*/ 2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20">
            <a:extLst>
              <a:ext uri="{FF2B5EF4-FFF2-40B4-BE49-F238E27FC236}">
                <a16:creationId xmlns:a16="http://schemas.microsoft.com/office/drawing/2014/main" id="{A7C01CC5-6C99-E8E0-7987-D87962B97CDA}"/>
              </a:ext>
            </a:extLst>
          </p:cNvPr>
          <p:cNvSpPr>
            <a:spLocks/>
          </p:cNvSpPr>
          <p:nvPr/>
        </p:nvSpPr>
        <p:spPr bwMode="auto">
          <a:xfrm>
            <a:off x="6019800" y="5416551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21">
            <a:extLst>
              <a:ext uri="{FF2B5EF4-FFF2-40B4-BE49-F238E27FC236}">
                <a16:creationId xmlns:a16="http://schemas.microsoft.com/office/drawing/2014/main" id="{915C4A65-A537-B1BB-0B34-2C1A2EAC7356}"/>
              </a:ext>
            </a:extLst>
          </p:cNvPr>
          <p:cNvSpPr>
            <a:spLocks/>
          </p:cNvSpPr>
          <p:nvPr/>
        </p:nvSpPr>
        <p:spPr bwMode="auto">
          <a:xfrm>
            <a:off x="6237288" y="5392738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0 h 36"/>
              <a:gd name="T62" fmla="*/ 33 w 36"/>
              <a:gd name="T63" fmla="*/ 28 h 36"/>
              <a:gd name="T64" fmla="*/ 33 w 36"/>
              <a:gd name="T65" fmla="*/ 27 h 36"/>
              <a:gd name="T66" fmla="*/ 34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1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22">
            <a:extLst>
              <a:ext uri="{FF2B5EF4-FFF2-40B4-BE49-F238E27FC236}">
                <a16:creationId xmlns:a16="http://schemas.microsoft.com/office/drawing/2014/main" id="{EFBBACAE-2CD6-AB8E-1418-F0F30FA6E788}"/>
              </a:ext>
            </a:extLst>
          </p:cNvPr>
          <p:cNvSpPr>
            <a:spLocks/>
          </p:cNvSpPr>
          <p:nvPr/>
        </p:nvSpPr>
        <p:spPr bwMode="auto">
          <a:xfrm>
            <a:off x="6454775" y="4968876"/>
            <a:ext cx="57150" cy="57150"/>
          </a:xfrm>
          <a:custGeom>
            <a:avLst/>
            <a:gdLst>
              <a:gd name="T0" fmla="*/ 29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4 w 36"/>
              <a:gd name="T49" fmla="*/ 35 h 36"/>
              <a:gd name="T50" fmla="*/ 27 w 36"/>
              <a:gd name="T51" fmla="*/ 34 h 36"/>
              <a:gd name="T52" fmla="*/ 28 w 36"/>
              <a:gd name="T53" fmla="*/ 32 h 36"/>
              <a:gd name="T54" fmla="*/ 29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0 w 36"/>
              <a:gd name="T61" fmla="*/ 31 h 36"/>
              <a:gd name="T62" fmla="*/ 33 w 36"/>
              <a:gd name="T63" fmla="*/ 28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18 h 36"/>
              <a:gd name="T80" fmla="*/ 35 w 36"/>
              <a:gd name="T81" fmla="*/ 14 h 36"/>
              <a:gd name="T82" fmla="*/ 34 w 36"/>
              <a:gd name="T83" fmla="*/ 11 h 36"/>
              <a:gd name="T84" fmla="*/ 33 w 36"/>
              <a:gd name="T85" fmla="*/ 8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29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EF9A236-DE29-1A98-8082-0D18E4FCEB58}"/>
              </a:ext>
            </a:extLst>
          </p:cNvPr>
          <p:cNvSpPr>
            <a:spLocks/>
          </p:cNvSpPr>
          <p:nvPr/>
        </p:nvSpPr>
        <p:spPr bwMode="auto">
          <a:xfrm>
            <a:off x="6672263" y="5313363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7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8 w 35"/>
              <a:gd name="T17" fmla="*/ 2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8 w 35"/>
              <a:gd name="T39" fmla="*/ 33 h 36"/>
              <a:gd name="T40" fmla="*/ 11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4 w 35"/>
              <a:gd name="T49" fmla="*/ 34 h 36"/>
              <a:gd name="T50" fmla="*/ 27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0 h 36"/>
              <a:gd name="T60" fmla="*/ 30 w 35"/>
              <a:gd name="T61" fmla="*/ 30 h 36"/>
              <a:gd name="T62" fmla="*/ 32 w 35"/>
              <a:gd name="T63" fmla="*/ 27 h 36"/>
              <a:gd name="T64" fmla="*/ 33 w 35"/>
              <a:gd name="T65" fmla="*/ 26 h 36"/>
              <a:gd name="T66" fmla="*/ 33 w 35"/>
              <a:gd name="T67" fmla="*/ 26 h 36"/>
              <a:gd name="T68" fmla="*/ 34 w 35"/>
              <a:gd name="T69" fmla="*/ 24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5 h 36"/>
              <a:gd name="T90" fmla="*/ 29 w 35"/>
              <a:gd name="T91" fmla="*/ 4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24">
            <a:extLst>
              <a:ext uri="{FF2B5EF4-FFF2-40B4-BE49-F238E27FC236}">
                <a16:creationId xmlns:a16="http://schemas.microsoft.com/office/drawing/2014/main" id="{9886DC29-ACBA-77BB-DCE2-AB30DA04C2EE}"/>
              </a:ext>
            </a:extLst>
          </p:cNvPr>
          <p:cNvSpPr>
            <a:spLocks/>
          </p:cNvSpPr>
          <p:nvPr/>
        </p:nvSpPr>
        <p:spPr bwMode="auto">
          <a:xfrm>
            <a:off x="6889750" y="5389563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6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7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7 w 35"/>
              <a:gd name="T17" fmla="*/ 2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2 h 36"/>
              <a:gd name="T40" fmla="*/ 11 w 35"/>
              <a:gd name="T41" fmla="*/ 34 h 36"/>
              <a:gd name="T42" fmla="*/ 14 w 35"/>
              <a:gd name="T43" fmla="*/ 35 h 36"/>
              <a:gd name="T44" fmla="*/ 17 w 35"/>
              <a:gd name="T45" fmla="*/ 36 h 36"/>
              <a:gd name="T46" fmla="*/ 21 w 35"/>
              <a:gd name="T47" fmla="*/ 35 h 36"/>
              <a:gd name="T48" fmla="*/ 24 w 35"/>
              <a:gd name="T49" fmla="*/ 34 h 36"/>
              <a:gd name="T50" fmla="*/ 26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0 h 36"/>
              <a:gd name="T60" fmla="*/ 30 w 35"/>
              <a:gd name="T61" fmla="*/ 30 h 36"/>
              <a:gd name="T62" fmla="*/ 32 w 35"/>
              <a:gd name="T63" fmla="*/ 27 h 36"/>
              <a:gd name="T64" fmla="*/ 33 w 35"/>
              <a:gd name="T65" fmla="*/ 26 h 36"/>
              <a:gd name="T66" fmla="*/ 33 w 35"/>
              <a:gd name="T67" fmla="*/ 26 h 36"/>
              <a:gd name="T68" fmla="*/ 34 w 35"/>
              <a:gd name="T69" fmla="*/ 24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4 h 36"/>
              <a:gd name="T90" fmla="*/ 29 w 35"/>
              <a:gd name="T91" fmla="*/ 4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4" y="34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25">
            <a:extLst>
              <a:ext uri="{FF2B5EF4-FFF2-40B4-BE49-F238E27FC236}">
                <a16:creationId xmlns:a16="http://schemas.microsoft.com/office/drawing/2014/main" id="{076359F7-9E10-7122-FCD5-4561F995D857}"/>
              </a:ext>
            </a:extLst>
          </p:cNvPr>
          <p:cNvSpPr>
            <a:spLocks/>
          </p:cNvSpPr>
          <p:nvPr/>
        </p:nvSpPr>
        <p:spPr bwMode="auto">
          <a:xfrm>
            <a:off x="7105650" y="5272088"/>
            <a:ext cx="57150" cy="57150"/>
          </a:xfrm>
          <a:custGeom>
            <a:avLst/>
            <a:gdLst>
              <a:gd name="T0" fmla="*/ 30 w 36"/>
              <a:gd name="T1" fmla="*/ 5 h 36"/>
              <a:gd name="T2" fmla="*/ 29 w 36"/>
              <a:gd name="T3" fmla="*/ 4 h 36"/>
              <a:gd name="T4" fmla="*/ 27 w 36"/>
              <a:gd name="T5" fmla="*/ 3 h 36"/>
              <a:gd name="T6" fmla="*/ 25 w 36"/>
              <a:gd name="T7" fmla="*/ 1 h 36"/>
              <a:gd name="T8" fmla="*/ 22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2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2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1 h 36"/>
              <a:gd name="T38" fmla="*/ 8 w 36"/>
              <a:gd name="T39" fmla="*/ 33 h 36"/>
              <a:gd name="T40" fmla="*/ 12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5 w 36"/>
              <a:gd name="T49" fmla="*/ 35 h 36"/>
              <a:gd name="T50" fmla="*/ 27 w 36"/>
              <a:gd name="T51" fmla="*/ 34 h 36"/>
              <a:gd name="T52" fmla="*/ 29 w 36"/>
              <a:gd name="T53" fmla="*/ 33 h 36"/>
              <a:gd name="T54" fmla="*/ 30 w 36"/>
              <a:gd name="T55" fmla="*/ 32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1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7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3 h 36"/>
              <a:gd name="T74" fmla="*/ 36 w 36"/>
              <a:gd name="T75" fmla="*/ 23 h 36"/>
              <a:gd name="T76" fmla="*/ 36 w 36"/>
              <a:gd name="T77" fmla="*/ 22 h 36"/>
              <a:gd name="T78" fmla="*/ 36 w 36"/>
              <a:gd name="T79" fmla="*/ 18 h 36"/>
              <a:gd name="T80" fmla="*/ 36 w 36"/>
              <a:gd name="T81" fmla="*/ 15 h 36"/>
              <a:gd name="T82" fmla="*/ 35 w 36"/>
              <a:gd name="T83" fmla="*/ 12 h 36"/>
              <a:gd name="T84" fmla="*/ 33 w 36"/>
              <a:gd name="T85" fmla="*/ 8 h 36"/>
              <a:gd name="T86" fmla="*/ 31 w 36"/>
              <a:gd name="T87" fmla="*/ 6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9" y="4"/>
                </a:lnTo>
                <a:lnTo>
                  <a:pt x="27" y="3"/>
                </a:lnTo>
                <a:lnTo>
                  <a:pt x="25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26">
            <a:extLst>
              <a:ext uri="{FF2B5EF4-FFF2-40B4-BE49-F238E27FC236}">
                <a16:creationId xmlns:a16="http://schemas.microsoft.com/office/drawing/2014/main" id="{F535CC01-40AE-4A8C-FB32-F291F6177414}"/>
              </a:ext>
            </a:extLst>
          </p:cNvPr>
          <p:cNvSpPr>
            <a:spLocks/>
          </p:cNvSpPr>
          <p:nvPr/>
        </p:nvSpPr>
        <p:spPr bwMode="auto">
          <a:xfrm>
            <a:off x="7323138" y="5286376"/>
            <a:ext cx="57150" cy="57150"/>
          </a:xfrm>
          <a:custGeom>
            <a:avLst/>
            <a:gdLst>
              <a:gd name="T0" fmla="*/ 30 w 36"/>
              <a:gd name="T1" fmla="*/ 4 h 36"/>
              <a:gd name="T2" fmla="*/ 29 w 36"/>
              <a:gd name="T3" fmla="*/ 3 h 36"/>
              <a:gd name="T4" fmla="*/ 27 w 36"/>
              <a:gd name="T5" fmla="*/ 2 h 36"/>
              <a:gd name="T6" fmla="*/ 25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6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5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5 w 36"/>
              <a:gd name="T49" fmla="*/ 35 h 36"/>
              <a:gd name="T50" fmla="*/ 27 w 36"/>
              <a:gd name="T51" fmla="*/ 33 h 36"/>
              <a:gd name="T52" fmla="*/ 29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1 w 36"/>
              <a:gd name="T61" fmla="*/ 30 h 36"/>
              <a:gd name="T62" fmla="*/ 33 w 36"/>
              <a:gd name="T63" fmla="*/ 28 h 36"/>
              <a:gd name="T64" fmla="*/ 34 w 36"/>
              <a:gd name="T65" fmla="*/ 27 h 36"/>
              <a:gd name="T66" fmla="*/ 34 w 36"/>
              <a:gd name="T67" fmla="*/ 26 h 36"/>
              <a:gd name="T68" fmla="*/ 35 w 36"/>
              <a:gd name="T69" fmla="*/ 25 h 36"/>
              <a:gd name="T70" fmla="*/ 35 w 36"/>
              <a:gd name="T71" fmla="*/ 23 h 36"/>
              <a:gd name="T72" fmla="*/ 35 w 36"/>
              <a:gd name="T73" fmla="*/ 22 h 36"/>
              <a:gd name="T74" fmla="*/ 36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5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9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27">
            <a:extLst>
              <a:ext uri="{FF2B5EF4-FFF2-40B4-BE49-F238E27FC236}">
                <a16:creationId xmlns:a16="http://schemas.microsoft.com/office/drawing/2014/main" id="{EFB5A9FD-FF31-B287-DB3A-30B791342F5A}"/>
              </a:ext>
            </a:extLst>
          </p:cNvPr>
          <p:cNvSpPr>
            <a:spLocks/>
          </p:cNvSpPr>
          <p:nvPr/>
        </p:nvSpPr>
        <p:spPr bwMode="auto">
          <a:xfrm>
            <a:off x="7540625" y="5214938"/>
            <a:ext cx="57150" cy="57150"/>
          </a:xfrm>
          <a:custGeom>
            <a:avLst/>
            <a:gdLst>
              <a:gd name="T0" fmla="*/ 30 w 36"/>
              <a:gd name="T1" fmla="*/ 4 h 36"/>
              <a:gd name="T2" fmla="*/ 28 w 36"/>
              <a:gd name="T3" fmla="*/ 3 h 36"/>
              <a:gd name="T4" fmla="*/ 27 w 36"/>
              <a:gd name="T5" fmla="*/ 2 h 36"/>
              <a:gd name="T6" fmla="*/ 24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4 w 36"/>
              <a:gd name="T49" fmla="*/ 35 h 36"/>
              <a:gd name="T50" fmla="*/ 27 w 36"/>
              <a:gd name="T51" fmla="*/ 33 h 36"/>
              <a:gd name="T52" fmla="*/ 28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1 w 36"/>
              <a:gd name="T61" fmla="*/ 30 h 36"/>
              <a:gd name="T62" fmla="*/ 33 w 36"/>
              <a:gd name="T63" fmla="*/ 27 h 36"/>
              <a:gd name="T64" fmla="*/ 33 w 36"/>
              <a:gd name="T65" fmla="*/ 27 h 36"/>
              <a:gd name="T66" fmla="*/ 34 w 36"/>
              <a:gd name="T67" fmla="*/ 26 h 36"/>
              <a:gd name="T68" fmla="*/ 35 w 36"/>
              <a:gd name="T69" fmla="*/ 24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21 h 36"/>
              <a:gd name="T78" fmla="*/ 36 w 36"/>
              <a:gd name="T79" fmla="*/ 18 h 36"/>
              <a:gd name="T80" fmla="*/ 36 w 36"/>
              <a:gd name="T81" fmla="*/ 14 h 36"/>
              <a:gd name="T82" fmla="*/ 35 w 36"/>
              <a:gd name="T83" fmla="*/ 11 h 36"/>
              <a:gd name="T84" fmla="*/ 33 w 36"/>
              <a:gd name="T85" fmla="*/ 8 h 36"/>
              <a:gd name="T86" fmla="*/ 31 w 36"/>
              <a:gd name="T87" fmla="*/ 5 h 36"/>
              <a:gd name="T88" fmla="*/ 30 w 36"/>
              <a:gd name="T89" fmla="*/ 5 h 36"/>
              <a:gd name="T90" fmla="*/ 30 w 36"/>
              <a:gd name="T91" fmla="*/ 4 h 36"/>
              <a:gd name="T92" fmla="*/ 30 w 36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28">
            <a:extLst>
              <a:ext uri="{FF2B5EF4-FFF2-40B4-BE49-F238E27FC236}">
                <a16:creationId xmlns:a16="http://schemas.microsoft.com/office/drawing/2014/main" id="{FDB6B05F-3467-4782-F9E6-1283F95A1450}"/>
              </a:ext>
            </a:extLst>
          </p:cNvPr>
          <p:cNvSpPr>
            <a:spLocks/>
          </p:cNvSpPr>
          <p:nvPr/>
        </p:nvSpPr>
        <p:spPr bwMode="auto">
          <a:xfrm>
            <a:off x="7650163" y="5153026"/>
            <a:ext cx="55563" cy="57150"/>
          </a:xfrm>
          <a:custGeom>
            <a:avLst/>
            <a:gdLst>
              <a:gd name="T0" fmla="*/ 29 w 35"/>
              <a:gd name="T1" fmla="*/ 4 h 36"/>
              <a:gd name="T2" fmla="*/ 28 w 35"/>
              <a:gd name="T3" fmla="*/ 3 h 36"/>
              <a:gd name="T4" fmla="*/ 27 w 35"/>
              <a:gd name="T5" fmla="*/ 2 h 36"/>
              <a:gd name="T6" fmla="*/ 24 w 35"/>
              <a:gd name="T7" fmla="*/ 1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8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8 h 36"/>
              <a:gd name="T36" fmla="*/ 5 w 35"/>
              <a:gd name="T37" fmla="*/ 30 h 36"/>
              <a:gd name="T38" fmla="*/ 8 w 35"/>
              <a:gd name="T39" fmla="*/ 33 h 36"/>
              <a:gd name="T40" fmla="*/ 11 w 35"/>
              <a:gd name="T41" fmla="*/ 35 h 36"/>
              <a:gd name="T42" fmla="*/ 14 w 35"/>
              <a:gd name="T43" fmla="*/ 36 h 36"/>
              <a:gd name="T44" fmla="*/ 18 w 35"/>
              <a:gd name="T45" fmla="*/ 36 h 36"/>
              <a:gd name="T46" fmla="*/ 21 w 35"/>
              <a:gd name="T47" fmla="*/ 36 h 36"/>
              <a:gd name="T48" fmla="*/ 24 w 35"/>
              <a:gd name="T49" fmla="*/ 35 h 36"/>
              <a:gd name="T50" fmla="*/ 27 w 35"/>
              <a:gd name="T51" fmla="*/ 33 h 36"/>
              <a:gd name="T52" fmla="*/ 28 w 35"/>
              <a:gd name="T53" fmla="*/ 32 h 36"/>
              <a:gd name="T54" fmla="*/ 29 w 35"/>
              <a:gd name="T55" fmla="*/ 31 h 36"/>
              <a:gd name="T56" fmla="*/ 29 w 35"/>
              <a:gd name="T57" fmla="*/ 31 h 36"/>
              <a:gd name="T58" fmla="*/ 30 w 35"/>
              <a:gd name="T59" fmla="*/ 31 h 36"/>
              <a:gd name="T60" fmla="*/ 30 w 35"/>
              <a:gd name="T61" fmla="*/ 30 h 36"/>
              <a:gd name="T62" fmla="*/ 32 w 35"/>
              <a:gd name="T63" fmla="*/ 28 h 36"/>
              <a:gd name="T64" fmla="*/ 33 w 35"/>
              <a:gd name="T65" fmla="*/ 27 h 36"/>
              <a:gd name="T66" fmla="*/ 33 w 35"/>
              <a:gd name="T67" fmla="*/ 26 h 36"/>
              <a:gd name="T68" fmla="*/ 34 w 35"/>
              <a:gd name="T69" fmla="*/ 25 h 36"/>
              <a:gd name="T70" fmla="*/ 35 w 35"/>
              <a:gd name="T71" fmla="*/ 23 h 36"/>
              <a:gd name="T72" fmla="*/ 35 w 35"/>
              <a:gd name="T73" fmla="*/ 22 h 36"/>
              <a:gd name="T74" fmla="*/ 35 w 35"/>
              <a:gd name="T75" fmla="*/ 22 h 36"/>
              <a:gd name="T76" fmla="*/ 35 w 35"/>
              <a:gd name="T77" fmla="*/ 21 h 36"/>
              <a:gd name="T78" fmla="*/ 35 w 35"/>
              <a:gd name="T79" fmla="*/ 18 h 36"/>
              <a:gd name="T80" fmla="*/ 35 w 35"/>
              <a:gd name="T81" fmla="*/ 14 h 36"/>
              <a:gd name="T82" fmla="*/ 34 w 35"/>
              <a:gd name="T83" fmla="*/ 11 h 36"/>
              <a:gd name="T84" fmla="*/ 32 w 35"/>
              <a:gd name="T85" fmla="*/ 8 h 36"/>
              <a:gd name="T86" fmla="*/ 30 w 35"/>
              <a:gd name="T87" fmla="*/ 5 h 36"/>
              <a:gd name="T88" fmla="*/ 30 w 35"/>
              <a:gd name="T89" fmla="*/ 5 h 36"/>
              <a:gd name="T90" fmla="*/ 29 w 35"/>
              <a:gd name="T91" fmla="*/ 5 h 36"/>
              <a:gd name="T92" fmla="*/ 29 w 35"/>
              <a:gd name="T93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29" y="4"/>
                </a:move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close/>
              </a:path>
            </a:pathLst>
          </a:custGeom>
          <a:solidFill>
            <a:srgbClr val="66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29">
            <a:extLst>
              <a:ext uri="{FF2B5EF4-FFF2-40B4-BE49-F238E27FC236}">
                <a16:creationId xmlns:a16="http://schemas.microsoft.com/office/drawing/2014/main" id="{F64A9B57-3D72-3DE1-4B17-CADFDAB9868D}"/>
              </a:ext>
            </a:extLst>
          </p:cNvPr>
          <p:cNvSpPr>
            <a:spLocks/>
          </p:cNvSpPr>
          <p:nvPr/>
        </p:nvSpPr>
        <p:spPr bwMode="auto">
          <a:xfrm>
            <a:off x="3332163" y="4618038"/>
            <a:ext cx="2390775" cy="1330325"/>
          </a:xfrm>
          <a:custGeom>
            <a:avLst/>
            <a:gdLst>
              <a:gd name="T0" fmla="*/ 1506 w 1506"/>
              <a:gd name="T1" fmla="*/ 125 h 838"/>
              <a:gd name="T2" fmla="*/ 1437 w 1506"/>
              <a:gd name="T3" fmla="*/ 108 h 838"/>
              <a:gd name="T4" fmla="*/ 1300 w 1506"/>
              <a:gd name="T5" fmla="*/ 206 h 838"/>
              <a:gd name="T6" fmla="*/ 1163 w 1506"/>
              <a:gd name="T7" fmla="*/ 312 h 838"/>
              <a:gd name="T8" fmla="*/ 1026 w 1506"/>
              <a:gd name="T9" fmla="*/ 267 h 838"/>
              <a:gd name="T10" fmla="*/ 890 w 1506"/>
              <a:gd name="T11" fmla="*/ 615 h 838"/>
              <a:gd name="T12" fmla="*/ 753 w 1506"/>
              <a:gd name="T13" fmla="*/ 734 h 838"/>
              <a:gd name="T14" fmla="*/ 616 w 1506"/>
              <a:gd name="T15" fmla="*/ 487 h 838"/>
              <a:gd name="T16" fmla="*/ 479 w 1506"/>
              <a:gd name="T17" fmla="*/ 388 h 838"/>
              <a:gd name="T18" fmla="*/ 342 w 1506"/>
              <a:gd name="T19" fmla="*/ 552 h 838"/>
              <a:gd name="T20" fmla="*/ 274 w 1506"/>
              <a:gd name="T21" fmla="*/ 470 h 838"/>
              <a:gd name="T22" fmla="*/ 205 w 1506"/>
              <a:gd name="T23" fmla="*/ 228 h 838"/>
              <a:gd name="T24" fmla="*/ 137 w 1506"/>
              <a:gd name="T25" fmla="*/ 0 h 838"/>
              <a:gd name="T26" fmla="*/ 0 w 1506"/>
              <a:gd name="T27" fmla="*/ 838 h 8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6" h="838">
                <a:moveTo>
                  <a:pt x="1506" y="125"/>
                </a:moveTo>
                <a:lnTo>
                  <a:pt x="1437" y="108"/>
                </a:lnTo>
                <a:lnTo>
                  <a:pt x="1300" y="206"/>
                </a:lnTo>
                <a:lnTo>
                  <a:pt x="1163" y="312"/>
                </a:lnTo>
                <a:lnTo>
                  <a:pt x="1026" y="267"/>
                </a:lnTo>
                <a:lnTo>
                  <a:pt x="890" y="615"/>
                </a:lnTo>
                <a:lnTo>
                  <a:pt x="753" y="734"/>
                </a:lnTo>
                <a:lnTo>
                  <a:pt x="616" y="487"/>
                </a:lnTo>
                <a:lnTo>
                  <a:pt x="479" y="388"/>
                </a:lnTo>
                <a:lnTo>
                  <a:pt x="342" y="552"/>
                </a:lnTo>
                <a:lnTo>
                  <a:pt x="274" y="470"/>
                </a:lnTo>
                <a:lnTo>
                  <a:pt x="205" y="228"/>
                </a:lnTo>
                <a:lnTo>
                  <a:pt x="137" y="0"/>
                </a:lnTo>
                <a:lnTo>
                  <a:pt x="0" y="838"/>
                </a:lnTo>
              </a:path>
            </a:pathLst>
          </a:custGeom>
          <a:noFill/>
          <a:ln w="9525">
            <a:solidFill>
              <a:srgbClr val="99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30">
            <a:extLst>
              <a:ext uri="{FF2B5EF4-FFF2-40B4-BE49-F238E27FC236}">
                <a16:creationId xmlns:a16="http://schemas.microsoft.com/office/drawing/2014/main" id="{266854A4-2BB9-AC5C-A07D-6549631DC140}"/>
              </a:ext>
            </a:extLst>
          </p:cNvPr>
          <p:cNvSpPr>
            <a:spLocks/>
          </p:cNvSpPr>
          <p:nvPr/>
        </p:nvSpPr>
        <p:spPr bwMode="auto">
          <a:xfrm>
            <a:off x="3521075" y="4589463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2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8 h 36"/>
              <a:gd name="T34" fmla="*/ 5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3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31">
            <a:extLst>
              <a:ext uri="{FF2B5EF4-FFF2-40B4-BE49-F238E27FC236}">
                <a16:creationId xmlns:a16="http://schemas.microsoft.com/office/drawing/2014/main" id="{F94F9FF2-A9A0-30D8-191C-F265C37482B2}"/>
              </a:ext>
            </a:extLst>
          </p:cNvPr>
          <p:cNvSpPr>
            <a:spLocks/>
          </p:cNvSpPr>
          <p:nvPr/>
        </p:nvSpPr>
        <p:spPr bwMode="auto">
          <a:xfrm>
            <a:off x="3629025" y="49514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0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0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32">
            <a:extLst>
              <a:ext uri="{FF2B5EF4-FFF2-40B4-BE49-F238E27FC236}">
                <a16:creationId xmlns:a16="http://schemas.microsoft.com/office/drawing/2014/main" id="{EBC69E15-2D00-4ABB-ECD7-26592CD26757}"/>
              </a:ext>
            </a:extLst>
          </p:cNvPr>
          <p:cNvSpPr>
            <a:spLocks/>
          </p:cNvSpPr>
          <p:nvPr/>
        </p:nvSpPr>
        <p:spPr bwMode="auto">
          <a:xfrm>
            <a:off x="3846513" y="5467351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0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33">
            <a:extLst>
              <a:ext uri="{FF2B5EF4-FFF2-40B4-BE49-F238E27FC236}">
                <a16:creationId xmlns:a16="http://schemas.microsoft.com/office/drawing/2014/main" id="{A8D20393-519F-D0F6-8E05-696BFFBCB52D}"/>
              </a:ext>
            </a:extLst>
          </p:cNvPr>
          <p:cNvSpPr>
            <a:spLocks/>
          </p:cNvSpPr>
          <p:nvPr/>
        </p:nvSpPr>
        <p:spPr bwMode="auto">
          <a:xfrm>
            <a:off x="3738563" y="5335588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2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2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2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2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34">
            <a:extLst>
              <a:ext uri="{FF2B5EF4-FFF2-40B4-BE49-F238E27FC236}">
                <a16:creationId xmlns:a16="http://schemas.microsoft.com/office/drawing/2014/main" id="{90BE9C50-7F3E-2E9D-5138-8F1394095BA3}"/>
              </a:ext>
            </a:extLst>
          </p:cNvPr>
          <p:cNvSpPr>
            <a:spLocks/>
          </p:cNvSpPr>
          <p:nvPr/>
        </p:nvSpPr>
        <p:spPr bwMode="auto">
          <a:xfrm>
            <a:off x="4064000" y="52054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5 w 36"/>
              <a:gd name="T17" fmla="*/ 5 h 36"/>
              <a:gd name="T18" fmla="*/ 3 w 36"/>
              <a:gd name="T19" fmla="*/ 7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1 w 36"/>
              <a:gd name="T31" fmla="*/ 24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7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35">
            <a:extLst>
              <a:ext uri="{FF2B5EF4-FFF2-40B4-BE49-F238E27FC236}">
                <a16:creationId xmlns:a16="http://schemas.microsoft.com/office/drawing/2014/main" id="{B663C053-73C4-47FB-79F9-75E07D06B9FE}"/>
              </a:ext>
            </a:extLst>
          </p:cNvPr>
          <p:cNvSpPr>
            <a:spLocks/>
          </p:cNvSpPr>
          <p:nvPr/>
        </p:nvSpPr>
        <p:spPr bwMode="auto">
          <a:xfrm>
            <a:off x="4281488" y="5362576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4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36">
            <a:extLst>
              <a:ext uri="{FF2B5EF4-FFF2-40B4-BE49-F238E27FC236}">
                <a16:creationId xmlns:a16="http://schemas.microsoft.com/office/drawing/2014/main" id="{9C100CDF-FCF7-8BCE-0DD0-E663FDF3EBD7}"/>
              </a:ext>
            </a:extLst>
          </p:cNvPr>
          <p:cNvSpPr>
            <a:spLocks/>
          </p:cNvSpPr>
          <p:nvPr/>
        </p:nvSpPr>
        <p:spPr bwMode="auto">
          <a:xfrm>
            <a:off x="4498975" y="5754688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0 h 36"/>
              <a:gd name="T60" fmla="*/ 33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37">
            <a:extLst>
              <a:ext uri="{FF2B5EF4-FFF2-40B4-BE49-F238E27FC236}">
                <a16:creationId xmlns:a16="http://schemas.microsoft.com/office/drawing/2014/main" id="{09B4F5B1-DADB-42FE-3431-E7E391901B94}"/>
              </a:ext>
            </a:extLst>
          </p:cNvPr>
          <p:cNvSpPr>
            <a:spLocks/>
          </p:cNvSpPr>
          <p:nvPr/>
        </p:nvSpPr>
        <p:spPr bwMode="auto">
          <a:xfrm>
            <a:off x="4933950" y="5013326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2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2 h 36"/>
              <a:gd name="T28" fmla="*/ 0 w 36"/>
              <a:gd name="T29" fmla="*/ 23 h 36"/>
              <a:gd name="T30" fmla="*/ 1 w 36"/>
              <a:gd name="T31" fmla="*/ 25 h 36"/>
              <a:gd name="T32" fmla="*/ 2 w 36"/>
              <a:gd name="T33" fmla="*/ 28 h 36"/>
              <a:gd name="T34" fmla="*/ 5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4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0 w 36"/>
              <a:gd name="T59" fmla="*/ 31 h 36"/>
              <a:gd name="T60" fmla="*/ 32 w 36"/>
              <a:gd name="T61" fmla="*/ 28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5 w 36"/>
              <a:gd name="T73" fmla="*/ 22 h 36"/>
              <a:gd name="T74" fmla="*/ 35 w 36"/>
              <a:gd name="T75" fmla="*/ 22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2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38">
            <a:extLst>
              <a:ext uri="{FF2B5EF4-FFF2-40B4-BE49-F238E27FC236}">
                <a16:creationId xmlns:a16="http://schemas.microsoft.com/office/drawing/2014/main" id="{76058DAB-A241-ED71-8C58-B027EB591517}"/>
              </a:ext>
            </a:extLst>
          </p:cNvPr>
          <p:cNvSpPr>
            <a:spLocks/>
          </p:cNvSpPr>
          <p:nvPr/>
        </p:nvSpPr>
        <p:spPr bwMode="auto">
          <a:xfrm>
            <a:off x="5149850" y="508476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3 h 36"/>
              <a:gd name="T4" fmla="*/ 25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6 w 36"/>
              <a:gd name="T17" fmla="*/ 5 h 36"/>
              <a:gd name="T18" fmla="*/ 3 w 36"/>
              <a:gd name="T19" fmla="*/ 8 h 36"/>
              <a:gd name="T20" fmla="*/ 2 w 36"/>
              <a:gd name="T21" fmla="*/ 11 h 36"/>
              <a:gd name="T22" fmla="*/ 1 w 36"/>
              <a:gd name="T23" fmla="*/ 14 h 36"/>
              <a:gd name="T24" fmla="*/ 0 w 36"/>
              <a:gd name="T25" fmla="*/ 18 h 36"/>
              <a:gd name="T26" fmla="*/ 1 w 36"/>
              <a:gd name="T27" fmla="*/ 22 h 36"/>
              <a:gd name="T28" fmla="*/ 1 w 36"/>
              <a:gd name="T29" fmla="*/ 23 h 36"/>
              <a:gd name="T30" fmla="*/ 2 w 36"/>
              <a:gd name="T31" fmla="*/ 25 h 36"/>
              <a:gd name="T32" fmla="*/ 3 w 36"/>
              <a:gd name="T33" fmla="*/ 28 h 36"/>
              <a:gd name="T34" fmla="*/ 6 w 36"/>
              <a:gd name="T35" fmla="*/ 31 h 36"/>
              <a:gd name="T36" fmla="*/ 8 w 36"/>
              <a:gd name="T37" fmla="*/ 33 h 36"/>
              <a:gd name="T38" fmla="*/ 11 w 36"/>
              <a:gd name="T39" fmla="*/ 35 h 36"/>
              <a:gd name="T40" fmla="*/ 15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5 w 36"/>
              <a:gd name="T47" fmla="*/ 35 h 36"/>
              <a:gd name="T48" fmla="*/ 27 w 36"/>
              <a:gd name="T49" fmla="*/ 33 h 36"/>
              <a:gd name="T50" fmla="*/ 29 w 36"/>
              <a:gd name="T51" fmla="*/ 32 h 36"/>
              <a:gd name="T52" fmla="*/ 30 w 36"/>
              <a:gd name="T53" fmla="*/ 32 h 36"/>
              <a:gd name="T54" fmla="*/ 30 w 36"/>
              <a:gd name="T55" fmla="*/ 31 h 36"/>
              <a:gd name="T56" fmla="*/ 30 w 36"/>
              <a:gd name="T57" fmla="*/ 31 h 36"/>
              <a:gd name="T58" fmla="*/ 31 w 36"/>
              <a:gd name="T59" fmla="*/ 31 h 36"/>
              <a:gd name="T60" fmla="*/ 33 w 36"/>
              <a:gd name="T61" fmla="*/ 28 h 36"/>
              <a:gd name="T62" fmla="*/ 34 w 36"/>
              <a:gd name="T63" fmla="*/ 27 h 36"/>
              <a:gd name="T64" fmla="*/ 34 w 36"/>
              <a:gd name="T65" fmla="*/ 26 h 36"/>
              <a:gd name="T66" fmla="*/ 35 w 36"/>
              <a:gd name="T67" fmla="*/ 25 h 36"/>
              <a:gd name="T68" fmla="*/ 35 w 36"/>
              <a:gd name="T69" fmla="*/ 23 h 36"/>
              <a:gd name="T70" fmla="*/ 35 w 36"/>
              <a:gd name="T71" fmla="*/ 23 h 36"/>
              <a:gd name="T72" fmla="*/ 36 w 36"/>
              <a:gd name="T73" fmla="*/ 22 h 36"/>
              <a:gd name="T74" fmla="*/ 36 w 36"/>
              <a:gd name="T75" fmla="*/ 22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8 h 36"/>
              <a:gd name="T84" fmla="*/ 31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39">
            <a:extLst>
              <a:ext uri="{FF2B5EF4-FFF2-40B4-BE49-F238E27FC236}">
                <a16:creationId xmlns:a16="http://schemas.microsoft.com/office/drawing/2014/main" id="{606E0CD7-A1FF-83AC-EF96-E71949D2B85B}"/>
              </a:ext>
            </a:extLst>
          </p:cNvPr>
          <p:cNvSpPr>
            <a:spLocks/>
          </p:cNvSpPr>
          <p:nvPr/>
        </p:nvSpPr>
        <p:spPr bwMode="auto">
          <a:xfrm>
            <a:off x="5367338" y="4916488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5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2 h 36"/>
              <a:gd name="T16" fmla="*/ 6 w 36"/>
              <a:gd name="T17" fmla="*/ 5 h 36"/>
              <a:gd name="T18" fmla="*/ 3 w 36"/>
              <a:gd name="T19" fmla="*/ 7 h 36"/>
              <a:gd name="T20" fmla="*/ 2 w 36"/>
              <a:gd name="T21" fmla="*/ 10 h 36"/>
              <a:gd name="T22" fmla="*/ 1 w 36"/>
              <a:gd name="T23" fmla="*/ 14 h 36"/>
              <a:gd name="T24" fmla="*/ 0 w 36"/>
              <a:gd name="T25" fmla="*/ 18 h 36"/>
              <a:gd name="T26" fmla="*/ 1 w 36"/>
              <a:gd name="T27" fmla="*/ 21 h 36"/>
              <a:gd name="T28" fmla="*/ 1 w 36"/>
              <a:gd name="T29" fmla="*/ 23 h 36"/>
              <a:gd name="T30" fmla="*/ 2 w 36"/>
              <a:gd name="T31" fmla="*/ 24 h 36"/>
              <a:gd name="T32" fmla="*/ 3 w 36"/>
              <a:gd name="T33" fmla="*/ 27 h 36"/>
              <a:gd name="T34" fmla="*/ 6 w 36"/>
              <a:gd name="T35" fmla="*/ 30 h 36"/>
              <a:gd name="T36" fmla="*/ 8 w 36"/>
              <a:gd name="T37" fmla="*/ 32 h 36"/>
              <a:gd name="T38" fmla="*/ 11 w 36"/>
              <a:gd name="T39" fmla="*/ 34 h 36"/>
              <a:gd name="T40" fmla="*/ 15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5 w 36"/>
              <a:gd name="T47" fmla="*/ 34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1 w 36"/>
              <a:gd name="T59" fmla="*/ 30 h 36"/>
              <a:gd name="T60" fmla="*/ 33 w 36"/>
              <a:gd name="T61" fmla="*/ 27 h 36"/>
              <a:gd name="T62" fmla="*/ 33 w 36"/>
              <a:gd name="T63" fmla="*/ 26 h 36"/>
              <a:gd name="T64" fmla="*/ 34 w 36"/>
              <a:gd name="T65" fmla="*/ 26 h 36"/>
              <a:gd name="T66" fmla="*/ 35 w 36"/>
              <a:gd name="T67" fmla="*/ 24 h 36"/>
              <a:gd name="T68" fmla="*/ 35 w 36"/>
              <a:gd name="T69" fmla="*/ 23 h 36"/>
              <a:gd name="T70" fmla="*/ 35 w 36"/>
              <a:gd name="T71" fmla="*/ 22 h 36"/>
              <a:gd name="T72" fmla="*/ 36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0 h 36"/>
              <a:gd name="T82" fmla="*/ 33 w 36"/>
              <a:gd name="T83" fmla="*/ 7 h 36"/>
              <a:gd name="T84" fmla="*/ 31 w 36"/>
              <a:gd name="T85" fmla="*/ 5 h 36"/>
              <a:gd name="T86" fmla="*/ 30 w 36"/>
              <a:gd name="T87" fmla="*/ 4 h 36"/>
              <a:gd name="T88" fmla="*/ 30 w 36"/>
              <a:gd name="T89" fmla="*/ 4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0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40">
            <a:extLst>
              <a:ext uri="{FF2B5EF4-FFF2-40B4-BE49-F238E27FC236}">
                <a16:creationId xmlns:a16="http://schemas.microsoft.com/office/drawing/2014/main" id="{2B4E2364-7E9B-4585-973A-4A9470524349}"/>
              </a:ext>
            </a:extLst>
          </p:cNvPr>
          <p:cNvSpPr>
            <a:spLocks/>
          </p:cNvSpPr>
          <p:nvPr/>
        </p:nvSpPr>
        <p:spPr bwMode="auto">
          <a:xfrm>
            <a:off x="5584825" y="4760913"/>
            <a:ext cx="57150" cy="57150"/>
          </a:xfrm>
          <a:custGeom>
            <a:avLst/>
            <a:gdLst>
              <a:gd name="T0" fmla="*/ 30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5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2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1 w 36"/>
              <a:gd name="T29" fmla="*/ 23 h 36"/>
              <a:gd name="T30" fmla="*/ 2 w 36"/>
              <a:gd name="T31" fmla="*/ 25 h 36"/>
              <a:gd name="T32" fmla="*/ 3 w 36"/>
              <a:gd name="T33" fmla="*/ 28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5 h 36"/>
              <a:gd name="T40" fmla="*/ 15 w 36"/>
              <a:gd name="T41" fmla="*/ 36 h 36"/>
              <a:gd name="T42" fmla="*/ 18 w 36"/>
              <a:gd name="T43" fmla="*/ 36 h 36"/>
              <a:gd name="T44" fmla="*/ 21 w 36"/>
              <a:gd name="T45" fmla="*/ 36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30 w 36"/>
              <a:gd name="T53" fmla="*/ 31 h 36"/>
              <a:gd name="T54" fmla="*/ 30 w 36"/>
              <a:gd name="T55" fmla="*/ 31 h 36"/>
              <a:gd name="T56" fmla="*/ 30 w 36"/>
              <a:gd name="T57" fmla="*/ 31 h 36"/>
              <a:gd name="T58" fmla="*/ 31 w 36"/>
              <a:gd name="T59" fmla="*/ 30 h 36"/>
              <a:gd name="T60" fmla="*/ 33 w 36"/>
              <a:gd name="T61" fmla="*/ 28 h 36"/>
              <a:gd name="T62" fmla="*/ 33 w 36"/>
              <a:gd name="T63" fmla="*/ 27 h 36"/>
              <a:gd name="T64" fmla="*/ 34 w 36"/>
              <a:gd name="T65" fmla="*/ 26 h 36"/>
              <a:gd name="T66" fmla="*/ 35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6 w 36"/>
              <a:gd name="T75" fmla="*/ 21 h 36"/>
              <a:gd name="T76" fmla="*/ 36 w 36"/>
              <a:gd name="T77" fmla="*/ 18 h 36"/>
              <a:gd name="T78" fmla="*/ 36 w 36"/>
              <a:gd name="T79" fmla="*/ 14 h 36"/>
              <a:gd name="T80" fmla="*/ 35 w 36"/>
              <a:gd name="T81" fmla="*/ 11 h 36"/>
              <a:gd name="T82" fmla="*/ 33 w 36"/>
              <a:gd name="T83" fmla="*/ 8 h 36"/>
              <a:gd name="T84" fmla="*/ 31 w 36"/>
              <a:gd name="T85" fmla="*/ 5 h 36"/>
              <a:gd name="T86" fmla="*/ 30 w 36"/>
              <a:gd name="T87" fmla="*/ 5 h 36"/>
              <a:gd name="T88" fmla="*/ 30 w 36"/>
              <a:gd name="T89" fmla="*/ 5 h 36"/>
              <a:gd name="T90" fmla="*/ 30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30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41">
            <a:extLst>
              <a:ext uri="{FF2B5EF4-FFF2-40B4-BE49-F238E27FC236}">
                <a16:creationId xmlns:a16="http://schemas.microsoft.com/office/drawing/2014/main" id="{7B684A69-F663-C06F-21A4-6E6952012ADB}"/>
              </a:ext>
            </a:extLst>
          </p:cNvPr>
          <p:cNvSpPr>
            <a:spLocks/>
          </p:cNvSpPr>
          <p:nvPr/>
        </p:nvSpPr>
        <p:spPr bwMode="auto">
          <a:xfrm>
            <a:off x="5694363" y="4787901"/>
            <a:ext cx="57150" cy="57150"/>
          </a:xfrm>
          <a:custGeom>
            <a:avLst/>
            <a:gdLst>
              <a:gd name="T0" fmla="*/ 29 w 36"/>
              <a:gd name="T1" fmla="*/ 4 h 36"/>
              <a:gd name="T2" fmla="*/ 27 w 36"/>
              <a:gd name="T3" fmla="*/ 2 h 36"/>
              <a:gd name="T4" fmla="*/ 24 w 36"/>
              <a:gd name="T5" fmla="*/ 1 h 36"/>
              <a:gd name="T6" fmla="*/ 21 w 36"/>
              <a:gd name="T7" fmla="*/ 0 h 36"/>
              <a:gd name="T8" fmla="*/ 18 w 36"/>
              <a:gd name="T9" fmla="*/ 0 h 36"/>
              <a:gd name="T10" fmla="*/ 14 w 36"/>
              <a:gd name="T11" fmla="*/ 0 h 36"/>
              <a:gd name="T12" fmla="*/ 11 w 36"/>
              <a:gd name="T13" fmla="*/ 1 h 36"/>
              <a:gd name="T14" fmla="*/ 8 w 36"/>
              <a:gd name="T15" fmla="*/ 3 h 36"/>
              <a:gd name="T16" fmla="*/ 5 w 36"/>
              <a:gd name="T17" fmla="*/ 5 h 36"/>
              <a:gd name="T18" fmla="*/ 3 w 36"/>
              <a:gd name="T19" fmla="*/ 8 h 36"/>
              <a:gd name="T20" fmla="*/ 1 w 36"/>
              <a:gd name="T21" fmla="*/ 11 h 36"/>
              <a:gd name="T22" fmla="*/ 0 w 36"/>
              <a:gd name="T23" fmla="*/ 14 h 36"/>
              <a:gd name="T24" fmla="*/ 0 w 36"/>
              <a:gd name="T25" fmla="*/ 18 h 36"/>
              <a:gd name="T26" fmla="*/ 0 w 36"/>
              <a:gd name="T27" fmla="*/ 21 h 36"/>
              <a:gd name="T28" fmla="*/ 0 w 36"/>
              <a:gd name="T29" fmla="*/ 23 h 36"/>
              <a:gd name="T30" fmla="*/ 1 w 36"/>
              <a:gd name="T31" fmla="*/ 25 h 36"/>
              <a:gd name="T32" fmla="*/ 3 w 36"/>
              <a:gd name="T33" fmla="*/ 27 h 36"/>
              <a:gd name="T34" fmla="*/ 5 w 36"/>
              <a:gd name="T35" fmla="*/ 30 h 36"/>
              <a:gd name="T36" fmla="*/ 8 w 36"/>
              <a:gd name="T37" fmla="*/ 33 h 36"/>
              <a:gd name="T38" fmla="*/ 11 w 36"/>
              <a:gd name="T39" fmla="*/ 34 h 36"/>
              <a:gd name="T40" fmla="*/ 14 w 36"/>
              <a:gd name="T41" fmla="*/ 35 h 36"/>
              <a:gd name="T42" fmla="*/ 18 w 36"/>
              <a:gd name="T43" fmla="*/ 36 h 36"/>
              <a:gd name="T44" fmla="*/ 21 w 36"/>
              <a:gd name="T45" fmla="*/ 35 h 36"/>
              <a:gd name="T46" fmla="*/ 24 w 36"/>
              <a:gd name="T47" fmla="*/ 35 h 36"/>
              <a:gd name="T48" fmla="*/ 27 w 36"/>
              <a:gd name="T49" fmla="*/ 33 h 36"/>
              <a:gd name="T50" fmla="*/ 28 w 36"/>
              <a:gd name="T51" fmla="*/ 32 h 36"/>
              <a:gd name="T52" fmla="*/ 29 w 36"/>
              <a:gd name="T53" fmla="*/ 31 h 36"/>
              <a:gd name="T54" fmla="*/ 30 w 36"/>
              <a:gd name="T55" fmla="*/ 31 h 36"/>
              <a:gd name="T56" fmla="*/ 30 w 36"/>
              <a:gd name="T57" fmla="*/ 30 h 36"/>
              <a:gd name="T58" fmla="*/ 30 w 36"/>
              <a:gd name="T59" fmla="*/ 30 h 36"/>
              <a:gd name="T60" fmla="*/ 33 w 36"/>
              <a:gd name="T61" fmla="*/ 27 h 36"/>
              <a:gd name="T62" fmla="*/ 33 w 36"/>
              <a:gd name="T63" fmla="*/ 27 h 36"/>
              <a:gd name="T64" fmla="*/ 33 w 36"/>
              <a:gd name="T65" fmla="*/ 26 h 36"/>
              <a:gd name="T66" fmla="*/ 34 w 36"/>
              <a:gd name="T67" fmla="*/ 25 h 36"/>
              <a:gd name="T68" fmla="*/ 35 w 36"/>
              <a:gd name="T69" fmla="*/ 23 h 36"/>
              <a:gd name="T70" fmla="*/ 35 w 36"/>
              <a:gd name="T71" fmla="*/ 22 h 36"/>
              <a:gd name="T72" fmla="*/ 35 w 36"/>
              <a:gd name="T73" fmla="*/ 22 h 36"/>
              <a:gd name="T74" fmla="*/ 35 w 36"/>
              <a:gd name="T75" fmla="*/ 21 h 36"/>
              <a:gd name="T76" fmla="*/ 36 w 36"/>
              <a:gd name="T77" fmla="*/ 18 h 36"/>
              <a:gd name="T78" fmla="*/ 35 w 36"/>
              <a:gd name="T79" fmla="*/ 14 h 36"/>
              <a:gd name="T80" fmla="*/ 34 w 36"/>
              <a:gd name="T81" fmla="*/ 11 h 36"/>
              <a:gd name="T82" fmla="*/ 33 w 36"/>
              <a:gd name="T83" fmla="*/ 8 h 36"/>
              <a:gd name="T84" fmla="*/ 30 w 36"/>
              <a:gd name="T85" fmla="*/ 5 h 36"/>
              <a:gd name="T86" fmla="*/ 30 w 36"/>
              <a:gd name="T87" fmla="*/ 5 h 36"/>
              <a:gd name="T88" fmla="*/ 30 w 36"/>
              <a:gd name="T89" fmla="*/ 4 h 36"/>
              <a:gd name="T90" fmla="*/ 29 w 36"/>
              <a:gd name="T91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6">
                <a:moveTo>
                  <a:pt x="29" y="4"/>
                </a:move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close/>
              </a:path>
            </a:pathLst>
          </a:custGeom>
          <a:solidFill>
            <a:srgbClr val="99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42">
            <a:extLst>
              <a:ext uri="{FF2B5EF4-FFF2-40B4-BE49-F238E27FC236}">
                <a16:creationId xmlns:a16="http://schemas.microsoft.com/office/drawing/2014/main" id="{D5840D8B-2F20-3950-93EB-DB89679F749E}"/>
              </a:ext>
            </a:extLst>
          </p:cNvPr>
          <p:cNvSpPr>
            <a:spLocks/>
          </p:cNvSpPr>
          <p:nvPr/>
        </p:nvSpPr>
        <p:spPr bwMode="auto">
          <a:xfrm>
            <a:off x="3332163" y="5249863"/>
            <a:ext cx="3911600" cy="711200"/>
          </a:xfrm>
          <a:custGeom>
            <a:avLst/>
            <a:gdLst>
              <a:gd name="T0" fmla="*/ 2464 w 2464"/>
              <a:gd name="T1" fmla="*/ 137 h 448"/>
              <a:gd name="T2" fmla="*/ 2327 w 2464"/>
              <a:gd name="T3" fmla="*/ 146 h 448"/>
              <a:gd name="T4" fmla="*/ 2190 w 2464"/>
              <a:gd name="T5" fmla="*/ 178 h 448"/>
              <a:gd name="T6" fmla="*/ 2053 w 2464"/>
              <a:gd name="T7" fmla="*/ 0 h 448"/>
              <a:gd name="T8" fmla="*/ 1916 w 2464"/>
              <a:gd name="T9" fmla="*/ 197 h 448"/>
              <a:gd name="T10" fmla="*/ 1779 w 2464"/>
              <a:gd name="T11" fmla="*/ 197 h 448"/>
              <a:gd name="T12" fmla="*/ 1711 w 2464"/>
              <a:gd name="T13" fmla="*/ 138 h 448"/>
              <a:gd name="T14" fmla="*/ 1642 w 2464"/>
              <a:gd name="T15" fmla="*/ 195 h 448"/>
              <a:gd name="T16" fmla="*/ 1506 w 2464"/>
              <a:gd name="T17" fmla="*/ 195 h 448"/>
              <a:gd name="T18" fmla="*/ 1369 w 2464"/>
              <a:gd name="T19" fmla="*/ 444 h 448"/>
              <a:gd name="T20" fmla="*/ 1232 w 2464"/>
              <a:gd name="T21" fmla="*/ 444 h 448"/>
              <a:gd name="T22" fmla="*/ 1095 w 2464"/>
              <a:gd name="T23" fmla="*/ 112 h 448"/>
              <a:gd name="T24" fmla="*/ 958 w 2464"/>
              <a:gd name="T25" fmla="*/ 87 h 448"/>
              <a:gd name="T26" fmla="*/ 821 w 2464"/>
              <a:gd name="T27" fmla="*/ 125 h 448"/>
              <a:gd name="T28" fmla="*/ 684 w 2464"/>
              <a:gd name="T29" fmla="*/ 448 h 448"/>
              <a:gd name="T30" fmla="*/ 274 w 2464"/>
              <a:gd name="T31" fmla="*/ 448 h 448"/>
              <a:gd name="T32" fmla="*/ 137 w 2464"/>
              <a:gd name="T33" fmla="*/ 136 h 448"/>
              <a:gd name="T34" fmla="*/ 0 w 2464"/>
              <a:gd name="T35" fmla="*/ 447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4" h="448">
                <a:moveTo>
                  <a:pt x="2464" y="137"/>
                </a:moveTo>
                <a:lnTo>
                  <a:pt x="2327" y="146"/>
                </a:lnTo>
                <a:lnTo>
                  <a:pt x="2190" y="178"/>
                </a:lnTo>
                <a:lnTo>
                  <a:pt x="2053" y="0"/>
                </a:lnTo>
                <a:lnTo>
                  <a:pt x="1916" y="197"/>
                </a:lnTo>
                <a:lnTo>
                  <a:pt x="1779" y="197"/>
                </a:lnTo>
                <a:lnTo>
                  <a:pt x="1711" y="138"/>
                </a:lnTo>
                <a:lnTo>
                  <a:pt x="1642" y="195"/>
                </a:lnTo>
                <a:lnTo>
                  <a:pt x="1506" y="195"/>
                </a:lnTo>
                <a:lnTo>
                  <a:pt x="1369" y="444"/>
                </a:lnTo>
                <a:lnTo>
                  <a:pt x="1232" y="444"/>
                </a:lnTo>
                <a:lnTo>
                  <a:pt x="1095" y="112"/>
                </a:lnTo>
                <a:lnTo>
                  <a:pt x="958" y="87"/>
                </a:lnTo>
                <a:lnTo>
                  <a:pt x="821" y="125"/>
                </a:lnTo>
                <a:lnTo>
                  <a:pt x="684" y="448"/>
                </a:lnTo>
                <a:lnTo>
                  <a:pt x="274" y="448"/>
                </a:lnTo>
                <a:lnTo>
                  <a:pt x="137" y="136"/>
                </a:lnTo>
                <a:lnTo>
                  <a:pt x="0" y="447"/>
                </a:lnTo>
              </a:path>
            </a:pathLst>
          </a:custGeom>
          <a:noFill/>
          <a:ln w="9525">
            <a:solidFill>
              <a:srgbClr val="FFCC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43">
            <a:extLst>
              <a:ext uri="{FF2B5EF4-FFF2-40B4-BE49-F238E27FC236}">
                <a16:creationId xmlns:a16="http://schemas.microsoft.com/office/drawing/2014/main" id="{438DAEEC-4C79-CF1D-67E8-B9D97AC6D0B3}"/>
              </a:ext>
            </a:extLst>
          </p:cNvPr>
          <p:cNvSpPr>
            <a:spLocks/>
          </p:cNvSpPr>
          <p:nvPr/>
        </p:nvSpPr>
        <p:spPr bwMode="auto">
          <a:xfrm>
            <a:off x="3303588" y="59309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44">
            <a:extLst>
              <a:ext uri="{FF2B5EF4-FFF2-40B4-BE49-F238E27FC236}">
                <a16:creationId xmlns:a16="http://schemas.microsoft.com/office/drawing/2014/main" id="{CE95218B-4D80-2947-81B5-ADD1254EC3C6}"/>
              </a:ext>
            </a:extLst>
          </p:cNvPr>
          <p:cNvSpPr>
            <a:spLocks/>
          </p:cNvSpPr>
          <p:nvPr/>
        </p:nvSpPr>
        <p:spPr bwMode="auto">
          <a:xfrm>
            <a:off x="3738563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1CDEFC69-AE13-A54B-098D-D04DFAC4ECCE}"/>
              </a:ext>
            </a:extLst>
          </p:cNvPr>
          <p:cNvSpPr>
            <a:spLocks/>
          </p:cNvSpPr>
          <p:nvPr/>
        </p:nvSpPr>
        <p:spPr bwMode="auto">
          <a:xfrm>
            <a:off x="3956050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3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46">
            <a:extLst>
              <a:ext uri="{FF2B5EF4-FFF2-40B4-BE49-F238E27FC236}">
                <a16:creationId xmlns:a16="http://schemas.microsoft.com/office/drawing/2014/main" id="{069FC3FD-69A9-3546-4FA9-1DA79E4CD0E9}"/>
              </a:ext>
            </a:extLst>
          </p:cNvPr>
          <p:cNvSpPr>
            <a:spLocks/>
          </p:cNvSpPr>
          <p:nvPr/>
        </p:nvSpPr>
        <p:spPr bwMode="auto">
          <a:xfrm>
            <a:off x="4171950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47">
            <a:extLst>
              <a:ext uri="{FF2B5EF4-FFF2-40B4-BE49-F238E27FC236}">
                <a16:creationId xmlns:a16="http://schemas.microsoft.com/office/drawing/2014/main" id="{DB849A0A-CA33-E4EB-257F-1DB84A619AFA}"/>
              </a:ext>
            </a:extLst>
          </p:cNvPr>
          <p:cNvSpPr>
            <a:spLocks/>
          </p:cNvSpPr>
          <p:nvPr/>
        </p:nvSpPr>
        <p:spPr bwMode="auto">
          <a:xfrm>
            <a:off x="4389438" y="593248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48">
            <a:extLst>
              <a:ext uri="{FF2B5EF4-FFF2-40B4-BE49-F238E27FC236}">
                <a16:creationId xmlns:a16="http://schemas.microsoft.com/office/drawing/2014/main" id="{83A9F341-87D2-81F6-5F0F-6CC051E356FA}"/>
              </a:ext>
            </a:extLst>
          </p:cNvPr>
          <p:cNvSpPr>
            <a:spLocks/>
          </p:cNvSpPr>
          <p:nvPr/>
        </p:nvSpPr>
        <p:spPr bwMode="auto">
          <a:xfrm>
            <a:off x="4606925" y="54197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49">
            <a:extLst>
              <a:ext uri="{FF2B5EF4-FFF2-40B4-BE49-F238E27FC236}">
                <a16:creationId xmlns:a16="http://schemas.microsoft.com/office/drawing/2014/main" id="{1BB88A45-58B5-D264-16F1-3D4BDB44FDEC}"/>
              </a:ext>
            </a:extLst>
          </p:cNvPr>
          <p:cNvSpPr>
            <a:spLocks/>
          </p:cNvSpPr>
          <p:nvPr/>
        </p:nvSpPr>
        <p:spPr bwMode="auto">
          <a:xfrm>
            <a:off x="4824413" y="53594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50">
            <a:extLst>
              <a:ext uri="{FF2B5EF4-FFF2-40B4-BE49-F238E27FC236}">
                <a16:creationId xmlns:a16="http://schemas.microsoft.com/office/drawing/2014/main" id="{5317ED38-8CE8-2CDA-A4C3-66322217D8B4}"/>
              </a:ext>
            </a:extLst>
          </p:cNvPr>
          <p:cNvSpPr>
            <a:spLocks/>
          </p:cNvSpPr>
          <p:nvPr/>
        </p:nvSpPr>
        <p:spPr bwMode="auto">
          <a:xfrm>
            <a:off x="5041900" y="53990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29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9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51">
            <a:extLst>
              <a:ext uri="{FF2B5EF4-FFF2-40B4-BE49-F238E27FC236}">
                <a16:creationId xmlns:a16="http://schemas.microsoft.com/office/drawing/2014/main" id="{CFF7C779-F0B6-5E9B-504D-F684E2793B21}"/>
              </a:ext>
            </a:extLst>
          </p:cNvPr>
          <p:cNvSpPr>
            <a:spLocks/>
          </p:cNvSpPr>
          <p:nvPr/>
        </p:nvSpPr>
        <p:spPr bwMode="auto">
          <a:xfrm>
            <a:off x="52593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52">
            <a:extLst>
              <a:ext uri="{FF2B5EF4-FFF2-40B4-BE49-F238E27FC236}">
                <a16:creationId xmlns:a16="http://schemas.microsoft.com/office/drawing/2014/main" id="{700405B2-7EB8-75C2-3C15-891664C443D6}"/>
              </a:ext>
            </a:extLst>
          </p:cNvPr>
          <p:cNvSpPr>
            <a:spLocks/>
          </p:cNvSpPr>
          <p:nvPr/>
        </p:nvSpPr>
        <p:spPr bwMode="auto">
          <a:xfrm>
            <a:off x="547687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53">
            <a:extLst>
              <a:ext uri="{FF2B5EF4-FFF2-40B4-BE49-F238E27FC236}">
                <a16:creationId xmlns:a16="http://schemas.microsoft.com/office/drawing/2014/main" id="{7805FE90-38CF-EF11-CBA2-E185F4A9369F}"/>
              </a:ext>
            </a:extLst>
          </p:cNvPr>
          <p:cNvSpPr>
            <a:spLocks/>
          </p:cNvSpPr>
          <p:nvPr/>
        </p:nvSpPr>
        <p:spPr bwMode="auto">
          <a:xfrm>
            <a:off x="5694363" y="5530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4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54">
            <a:extLst>
              <a:ext uri="{FF2B5EF4-FFF2-40B4-BE49-F238E27FC236}">
                <a16:creationId xmlns:a16="http://schemas.microsoft.com/office/drawing/2014/main" id="{4DD4FA62-36AA-D5CA-8F68-2C0D26D31599}"/>
              </a:ext>
            </a:extLst>
          </p:cNvPr>
          <p:cNvSpPr>
            <a:spLocks/>
          </p:cNvSpPr>
          <p:nvPr/>
        </p:nvSpPr>
        <p:spPr bwMode="auto">
          <a:xfrm>
            <a:off x="5911850" y="5530851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1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3 w 35"/>
              <a:gd name="T11" fmla="*/ 29 h 36"/>
              <a:gd name="T12" fmla="*/ 5 w 35"/>
              <a:gd name="T13" fmla="*/ 30 h 36"/>
              <a:gd name="T14" fmla="*/ 7 w 35"/>
              <a:gd name="T15" fmla="*/ 33 h 36"/>
              <a:gd name="T16" fmla="*/ 11 w 35"/>
              <a:gd name="T17" fmla="*/ 34 h 36"/>
              <a:gd name="T18" fmla="*/ 14 w 35"/>
              <a:gd name="T19" fmla="*/ 35 h 36"/>
              <a:gd name="T20" fmla="*/ 17 w 35"/>
              <a:gd name="T21" fmla="*/ 36 h 36"/>
              <a:gd name="T22" fmla="*/ 21 w 35"/>
              <a:gd name="T23" fmla="*/ 35 h 36"/>
              <a:gd name="T24" fmla="*/ 22 w 35"/>
              <a:gd name="T25" fmla="*/ 35 h 36"/>
              <a:gd name="T26" fmla="*/ 22 w 35"/>
              <a:gd name="T27" fmla="*/ 35 h 36"/>
              <a:gd name="T28" fmla="*/ 22 w 35"/>
              <a:gd name="T29" fmla="*/ 35 h 36"/>
              <a:gd name="T30" fmla="*/ 24 w 35"/>
              <a:gd name="T31" fmla="*/ 34 h 36"/>
              <a:gd name="T32" fmla="*/ 26 w 35"/>
              <a:gd name="T33" fmla="*/ 34 h 36"/>
              <a:gd name="T34" fmla="*/ 26 w 35"/>
              <a:gd name="T35" fmla="*/ 33 h 36"/>
              <a:gd name="T36" fmla="*/ 27 w 35"/>
              <a:gd name="T37" fmla="*/ 33 h 36"/>
              <a:gd name="T38" fmla="*/ 30 w 35"/>
              <a:gd name="T39" fmla="*/ 30 h 36"/>
              <a:gd name="T40" fmla="*/ 30 w 35"/>
              <a:gd name="T41" fmla="*/ 30 h 36"/>
              <a:gd name="T42" fmla="*/ 30 w 35"/>
              <a:gd name="T43" fmla="*/ 30 h 36"/>
              <a:gd name="T44" fmla="*/ 30 w 35"/>
              <a:gd name="T45" fmla="*/ 30 h 36"/>
              <a:gd name="T46" fmla="*/ 30 w 35"/>
              <a:gd name="T47" fmla="*/ 30 h 36"/>
              <a:gd name="T48" fmla="*/ 31 w 35"/>
              <a:gd name="T49" fmla="*/ 29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2 h 36"/>
              <a:gd name="T62" fmla="*/ 35 w 35"/>
              <a:gd name="T63" fmla="*/ 22 h 36"/>
              <a:gd name="T64" fmla="*/ 35 w 35"/>
              <a:gd name="T65" fmla="*/ 21 h 36"/>
              <a:gd name="T66" fmla="*/ 35 w 35"/>
              <a:gd name="T67" fmla="*/ 18 h 36"/>
              <a:gd name="T68" fmla="*/ 35 w 35"/>
              <a:gd name="T69" fmla="*/ 14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5 h 36"/>
              <a:gd name="T76" fmla="*/ 27 w 35"/>
              <a:gd name="T77" fmla="*/ 3 h 36"/>
              <a:gd name="T78" fmla="*/ 24 w 35"/>
              <a:gd name="T79" fmla="*/ 1 h 36"/>
              <a:gd name="T80" fmla="*/ 22 w 35"/>
              <a:gd name="T81" fmla="*/ 0 h 36"/>
              <a:gd name="T82" fmla="*/ 21 w 35"/>
              <a:gd name="T83" fmla="*/ 0 h 36"/>
              <a:gd name="T84" fmla="*/ 17 w 35"/>
              <a:gd name="T85" fmla="*/ 0 h 36"/>
              <a:gd name="T86" fmla="*/ 14 w 35"/>
              <a:gd name="T87" fmla="*/ 0 h 36"/>
              <a:gd name="T88" fmla="*/ 11 w 35"/>
              <a:gd name="T89" fmla="*/ 1 h 36"/>
              <a:gd name="T90" fmla="*/ 7 w 35"/>
              <a:gd name="T91" fmla="*/ 3 h 36"/>
              <a:gd name="T92" fmla="*/ 5 w 35"/>
              <a:gd name="T93" fmla="*/ 5 h 36"/>
              <a:gd name="T94" fmla="*/ 2 w 35"/>
              <a:gd name="T95" fmla="*/ 8 h 36"/>
              <a:gd name="T96" fmla="*/ 1 w 35"/>
              <a:gd name="T97" fmla="*/ 11 h 36"/>
              <a:gd name="T98" fmla="*/ 0 w 35"/>
              <a:gd name="T99" fmla="*/ 14 h 36"/>
              <a:gd name="T100" fmla="*/ 0 w 35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55">
            <a:extLst>
              <a:ext uri="{FF2B5EF4-FFF2-40B4-BE49-F238E27FC236}">
                <a16:creationId xmlns:a16="http://schemas.microsoft.com/office/drawing/2014/main" id="{459566D6-1545-8140-9EAC-31F81A969DEB}"/>
              </a:ext>
            </a:extLst>
          </p:cNvPr>
          <p:cNvSpPr>
            <a:spLocks/>
          </p:cNvSpPr>
          <p:nvPr/>
        </p:nvSpPr>
        <p:spPr bwMode="auto">
          <a:xfrm>
            <a:off x="6019800" y="54403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2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8 w 36"/>
              <a:gd name="T37" fmla="*/ 32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29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9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56">
            <a:extLst>
              <a:ext uri="{FF2B5EF4-FFF2-40B4-BE49-F238E27FC236}">
                <a16:creationId xmlns:a16="http://schemas.microsoft.com/office/drawing/2014/main" id="{468E59D6-3CAA-98DB-90FE-0DEA1BA82387}"/>
              </a:ext>
            </a:extLst>
          </p:cNvPr>
          <p:cNvSpPr>
            <a:spLocks/>
          </p:cNvSpPr>
          <p:nvPr/>
        </p:nvSpPr>
        <p:spPr bwMode="auto">
          <a:xfrm>
            <a:off x="6127750" y="55340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57">
            <a:extLst>
              <a:ext uri="{FF2B5EF4-FFF2-40B4-BE49-F238E27FC236}">
                <a16:creationId xmlns:a16="http://schemas.microsoft.com/office/drawing/2014/main" id="{3431CA24-15E9-BC0A-655D-6BA8EF10A076}"/>
              </a:ext>
            </a:extLst>
          </p:cNvPr>
          <p:cNvSpPr>
            <a:spLocks/>
          </p:cNvSpPr>
          <p:nvPr/>
        </p:nvSpPr>
        <p:spPr bwMode="auto">
          <a:xfrm>
            <a:off x="6345238" y="55340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6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1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58">
            <a:extLst>
              <a:ext uri="{FF2B5EF4-FFF2-40B4-BE49-F238E27FC236}">
                <a16:creationId xmlns:a16="http://schemas.microsoft.com/office/drawing/2014/main" id="{7AF1384D-3D8E-183F-C104-1CB3A16A880A}"/>
              </a:ext>
            </a:extLst>
          </p:cNvPr>
          <p:cNvSpPr>
            <a:spLocks/>
          </p:cNvSpPr>
          <p:nvPr/>
        </p:nvSpPr>
        <p:spPr bwMode="auto">
          <a:xfrm>
            <a:off x="6562725" y="5221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2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59">
            <a:extLst>
              <a:ext uri="{FF2B5EF4-FFF2-40B4-BE49-F238E27FC236}">
                <a16:creationId xmlns:a16="http://schemas.microsoft.com/office/drawing/2014/main" id="{15FAAD12-2851-9394-FD37-9FB06540DA2A}"/>
              </a:ext>
            </a:extLst>
          </p:cNvPr>
          <p:cNvSpPr>
            <a:spLocks/>
          </p:cNvSpPr>
          <p:nvPr/>
        </p:nvSpPr>
        <p:spPr bwMode="auto">
          <a:xfrm>
            <a:off x="6780213" y="55038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60">
            <a:extLst>
              <a:ext uri="{FF2B5EF4-FFF2-40B4-BE49-F238E27FC236}">
                <a16:creationId xmlns:a16="http://schemas.microsoft.com/office/drawing/2014/main" id="{339DEB22-22FF-11BE-59DF-E34A56D8CC94}"/>
              </a:ext>
            </a:extLst>
          </p:cNvPr>
          <p:cNvSpPr>
            <a:spLocks/>
          </p:cNvSpPr>
          <p:nvPr/>
        </p:nvSpPr>
        <p:spPr bwMode="auto">
          <a:xfrm>
            <a:off x="6997700" y="54530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61">
            <a:extLst>
              <a:ext uri="{FF2B5EF4-FFF2-40B4-BE49-F238E27FC236}">
                <a16:creationId xmlns:a16="http://schemas.microsoft.com/office/drawing/2014/main" id="{92B2C1ED-5A72-22E5-BBA6-74CA128CD50D}"/>
              </a:ext>
            </a:extLst>
          </p:cNvPr>
          <p:cNvSpPr>
            <a:spLocks/>
          </p:cNvSpPr>
          <p:nvPr/>
        </p:nvSpPr>
        <p:spPr bwMode="auto">
          <a:xfrm>
            <a:off x="7215188" y="54387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62">
            <a:extLst>
              <a:ext uri="{FF2B5EF4-FFF2-40B4-BE49-F238E27FC236}">
                <a16:creationId xmlns:a16="http://schemas.microsoft.com/office/drawing/2014/main" id="{17810382-AF62-D1A2-1871-A74405885C91}"/>
              </a:ext>
            </a:extLst>
          </p:cNvPr>
          <p:cNvSpPr>
            <a:spLocks/>
          </p:cNvSpPr>
          <p:nvPr/>
        </p:nvSpPr>
        <p:spPr bwMode="auto">
          <a:xfrm>
            <a:off x="3521075" y="54356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27 w 36"/>
              <a:gd name="T77" fmla="*/ 3 h 36"/>
              <a:gd name="T78" fmla="*/ 24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63">
            <a:extLst>
              <a:ext uri="{FF2B5EF4-FFF2-40B4-BE49-F238E27FC236}">
                <a16:creationId xmlns:a16="http://schemas.microsoft.com/office/drawing/2014/main" id="{91690067-B5FD-47AC-8B22-F243575B9683}"/>
              </a:ext>
            </a:extLst>
          </p:cNvPr>
          <p:cNvSpPr>
            <a:spLocks/>
          </p:cNvSpPr>
          <p:nvPr/>
        </p:nvSpPr>
        <p:spPr bwMode="auto">
          <a:xfrm>
            <a:off x="3332163" y="4845051"/>
            <a:ext cx="4237038" cy="1117600"/>
          </a:xfrm>
          <a:custGeom>
            <a:avLst/>
            <a:gdLst>
              <a:gd name="T0" fmla="*/ 2669 w 2669"/>
              <a:gd name="T1" fmla="*/ 191 h 704"/>
              <a:gd name="T2" fmla="*/ 2532 w 2669"/>
              <a:gd name="T3" fmla="*/ 208 h 704"/>
              <a:gd name="T4" fmla="*/ 2395 w 2669"/>
              <a:gd name="T5" fmla="*/ 216 h 704"/>
              <a:gd name="T6" fmla="*/ 2327 w 2669"/>
              <a:gd name="T7" fmla="*/ 278 h 704"/>
              <a:gd name="T8" fmla="*/ 2258 w 2669"/>
              <a:gd name="T9" fmla="*/ 272 h 704"/>
              <a:gd name="T10" fmla="*/ 2122 w 2669"/>
              <a:gd name="T11" fmla="*/ 252 h 704"/>
              <a:gd name="T12" fmla="*/ 1985 w 2669"/>
              <a:gd name="T13" fmla="*/ 341 h 704"/>
              <a:gd name="T14" fmla="*/ 1848 w 2669"/>
              <a:gd name="T15" fmla="*/ 228 h 704"/>
              <a:gd name="T16" fmla="*/ 1711 w 2669"/>
              <a:gd name="T17" fmla="*/ 91 h 704"/>
              <a:gd name="T18" fmla="*/ 1574 w 2669"/>
              <a:gd name="T19" fmla="*/ 95 h 704"/>
              <a:gd name="T20" fmla="*/ 1437 w 2669"/>
              <a:gd name="T21" fmla="*/ 120 h 704"/>
              <a:gd name="T22" fmla="*/ 1300 w 2669"/>
              <a:gd name="T23" fmla="*/ 189 h 704"/>
              <a:gd name="T24" fmla="*/ 1163 w 2669"/>
              <a:gd name="T25" fmla="*/ 698 h 704"/>
              <a:gd name="T26" fmla="*/ 1026 w 2669"/>
              <a:gd name="T27" fmla="*/ 261 h 704"/>
              <a:gd name="T28" fmla="*/ 890 w 2669"/>
              <a:gd name="T29" fmla="*/ 230 h 704"/>
              <a:gd name="T30" fmla="*/ 753 w 2669"/>
              <a:gd name="T31" fmla="*/ 0 h 704"/>
              <a:gd name="T32" fmla="*/ 616 w 2669"/>
              <a:gd name="T33" fmla="*/ 132 h 704"/>
              <a:gd name="T34" fmla="*/ 479 w 2669"/>
              <a:gd name="T35" fmla="*/ 704 h 704"/>
              <a:gd name="T36" fmla="*/ 342 w 2669"/>
              <a:gd name="T37" fmla="*/ 701 h 704"/>
              <a:gd name="T38" fmla="*/ 274 w 2669"/>
              <a:gd name="T39" fmla="*/ 136 h 704"/>
              <a:gd name="T40" fmla="*/ 205 w 2669"/>
              <a:gd name="T41" fmla="*/ 282 h 704"/>
              <a:gd name="T42" fmla="*/ 137 w 2669"/>
              <a:gd name="T43" fmla="*/ 342 h 704"/>
              <a:gd name="T44" fmla="*/ 0 w 2669"/>
              <a:gd name="T45" fmla="*/ 701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69" h="704">
                <a:moveTo>
                  <a:pt x="2669" y="191"/>
                </a:moveTo>
                <a:lnTo>
                  <a:pt x="2532" y="208"/>
                </a:lnTo>
                <a:lnTo>
                  <a:pt x="2395" y="216"/>
                </a:lnTo>
                <a:lnTo>
                  <a:pt x="2327" y="278"/>
                </a:lnTo>
                <a:lnTo>
                  <a:pt x="2258" y="272"/>
                </a:lnTo>
                <a:lnTo>
                  <a:pt x="2122" y="252"/>
                </a:lnTo>
                <a:lnTo>
                  <a:pt x="1985" y="341"/>
                </a:lnTo>
                <a:lnTo>
                  <a:pt x="1848" y="228"/>
                </a:lnTo>
                <a:lnTo>
                  <a:pt x="1711" y="91"/>
                </a:lnTo>
                <a:lnTo>
                  <a:pt x="1574" y="95"/>
                </a:lnTo>
                <a:lnTo>
                  <a:pt x="1437" y="120"/>
                </a:lnTo>
                <a:lnTo>
                  <a:pt x="1300" y="189"/>
                </a:lnTo>
                <a:lnTo>
                  <a:pt x="1163" y="698"/>
                </a:lnTo>
                <a:lnTo>
                  <a:pt x="1026" y="261"/>
                </a:lnTo>
                <a:lnTo>
                  <a:pt x="890" y="230"/>
                </a:lnTo>
                <a:lnTo>
                  <a:pt x="753" y="0"/>
                </a:lnTo>
                <a:lnTo>
                  <a:pt x="616" y="132"/>
                </a:lnTo>
                <a:lnTo>
                  <a:pt x="479" y="704"/>
                </a:lnTo>
                <a:lnTo>
                  <a:pt x="342" y="701"/>
                </a:lnTo>
                <a:lnTo>
                  <a:pt x="274" y="136"/>
                </a:lnTo>
                <a:lnTo>
                  <a:pt x="205" y="282"/>
                </a:lnTo>
                <a:lnTo>
                  <a:pt x="137" y="342"/>
                </a:lnTo>
                <a:lnTo>
                  <a:pt x="0" y="701"/>
                </a:lnTo>
              </a:path>
            </a:pathLst>
          </a:custGeom>
          <a:noFill/>
          <a:ln w="9525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64">
            <a:extLst>
              <a:ext uri="{FF2B5EF4-FFF2-40B4-BE49-F238E27FC236}">
                <a16:creationId xmlns:a16="http://schemas.microsoft.com/office/drawing/2014/main" id="{4AA7B053-9DC7-B3D8-B6D0-95166DC2284C}"/>
              </a:ext>
            </a:extLst>
          </p:cNvPr>
          <p:cNvSpPr>
            <a:spLocks/>
          </p:cNvSpPr>
          <p:nvPr/>
        </p:nvSpPr>
        <p:spPr bwMode="auto">
          <a:xfrm>
            <a:off x="3521075" y="53594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65">
            <a:extLst>
              <a:ext uri="{FF2B5EF4-FFF2-40B4-BE49-F238E27FC236}">
                <a16:creationId xmlns:a16="http://schemas.microsoft.com/office/drawing/2014/main" id="{66D8F8B8-2BEC-5235-6823-E15A6D137DB6}"/>
              </a:ext>
            </a:extLst>
          </p:cNvPr>
          <p:cNvSpPr>
            <a:spLocks/>
          </p:cNvSpPr>
          <p:nvPr/>
        </p:nvSpPr>
        <p:spPr bwMode="auto">
          <a:xfrm>
            <a:off x="3629025" y="5264151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1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66">
            <a:extLst>
              <a:ext uri="{FF2B5EF4-FFF2-40B4-BE49-F238E27FC236}">
                <a16:creationId xmlns:a16="http://schemas.microsoft.com/office/drawing/2014/main" id="{F4010B11-2222-7E74-CF0A-1045A59AAD14}"/>
              </a:ext>
            </a:extLst>
          </p:cNvPr>
          <p:cNvSpPr>
            <a:spLocks/>
          </p:cNvSpPr>
          <p:nvPr/>
        </p:nvSpPr>
        <p:spPr bwMode="auto">
          <a:xfrm>
            <a:off x="3738563" y="50323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2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4 h 36"/>
              <a:gd name="T24" fmla="*/ 2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2 w 36"/>
              <a:gd name="T51" fmla="*/ 27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67">
            <a:extLst>
              <a:ext uri="{FF2B5EF4-FFF2-40B4-BE49-F238E27FC236}">
                <a16:creationId xmlns:a16="http://schemas.microsoft.com/office/drawing/2014/main" id="{DB8EEAA0-FA54-3263-0AE6-0E5093DAAFA0}"/>
              </a:ext>
            </a:extLst>
          </p:cNvPr>
          <p:cNvSpPr>
            <a:spLocks/>
          </p:cNvSpPr>
          <p:nvPr/>
        </p:nvSpPr>
        <p:spPr bwMode="auto">
          <a:xfrm>
            <a:off x="3846513" y="592931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68">
            <a:extLst>
              <a:ext uri="{FF2B5EF4-FFF2-40B4-BE49-F238E27FC236}">
                <a16:creationId xmlns:a16="http://schemas.microsoft.com/office/drawing/2014/main" id="{17BC9CD7-551F-845D-0609-9C26CA79A4C6}"/>
              </a:ext>
            </a:extLst>
          </p:cNvPr>
          <p:cNvSpPr>
            <a:spLocks/>
          </p:cNvSpPr>
          <p:nvPr/>
        </p:nvSpPr>
        <p:spPr bwMode="auto">
          <a:xfrm>
            <a:off x="4064000" y="59340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7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2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5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7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69">
            <a:extLst>
              <a:ext uri="{FF2B5EF4-FFF2-40B4-BE49-F238E27FC236}">
                <a16:creationId xmlns:a16="http://schemas.microsoft.com/office/drawing/2014/main" id="{A735578F-F7AF-0BDF-B83B-EC5ABE12BC29}"/>
              </a:ext>
            </a:extLst>
          </p:cNvPr>
          <p:cNvSpPr>
            <a:spLocks/>
          </p:cNvSpPr>
          <p:nvPr/>
        </p:nvSpPr>
        <p:spPr bwMode="auto">
          <a:xfrm>
            <a:off x="4281488" y="50260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70">
            <a:extLst>
              <a:ext uri="{FF2B5EF4-FFF2-40B4-BE49-F238E27FC236}">
                <a16:creationId xmlns:a16="http://schemas.microsoft.com/office/drawing/2014/main" id="{F862F898-F403-3DE9-D188-3CBB69EE8270}"/>
              </a:ext>
            </a:extLst>
          </p:cNvPr>
          <p:cNvSpPr>
            <a:spLocks/>
          </p:cNvSpPr>
          <p:nvPr/>
        </p:nvSpPr>
        <p:spPr bwMode="auto">
          <a:xfrm>
            <a:off x="4498975" y="481647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29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71">
            <a:extLst>
              <a:ext uri="{FF2B5EF4-FFF2-40B4-BE49-F238E27FC236}">
                <a16:creationId xmlns:a16="http://schemas.microsoft.com/office/drawing/2014/main" id="{74245734-3F3D-F9B7-1477-F4B31080FDDB}"/>
              </a:ext>
            </a:extLst>
          </p:cNvPr>
          <p:cNvSpPr>
            <a:spLocks/>
          </p:cNvSpPr>
          <p:nvPr/>
        </p:nvSpPr>
        <p:spPr bwMode="auto">
          <a:xfrm>
            <a:off x="4716463" y="51816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4 h 36"/>
              <a:gd name="T42" fmla="*/ 28 w 36"/>
              <a:gd name="T43" fmla="*/ 33 h 36"/>
              <a:gd name="T44" fmla="*/ 29 w 36"/>
              <a:gd name="T45" fmla="*/ 32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30 w 36"/>
              <a:gd name="T77" fmla="*/ 5 h 36"/>
              <a:gd name="T78" fmla="*/ 29 w 36"/>
              <a:gd name="T79" fmla="*/ 5 h 36"/>
              <a:gd name="T80" fmla="*/ 29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72">
            <a:extLst>
              <a:ext uri="{FF2B5EF4-FFF2-40B4-BE49-F238E27FC236}">
                <a16:creationId xmlns:a16="http://schemas.microsoft.com/office/drawing/2014/main" id="{94B393AD-DF78-2DF5-C922-344EFDA7A0EE}"/>
              </a:ext>
            </a:extLst>
          </p:cNvPr>
          <p:cNvSpPr>
            <a:spLocks/>
          </p:cNvSpPr>
          <p:nvPr/>
        </p:nvSpPr>
        <p:spPr bwMode="auto">
          <a:xfrm>
            <a:off x="4933950" y="5230813"/>
            <a:ext cx="55563" cy="57150"/>
          </a:xfrm>
          <a:custGeom>
            <a:avLst/>
            <a:gdLst>
              <a:gd name="T0" fmla="*/ 17 w 35"/>
              <a:gd name="T1" fmla="*/ 0 h 36"/>
              <a:gd name="T2" fmla="*/ 14 w 35"/>
              <a:gd name="T3" fmla="*/ 0 h 36"/>
              <a:gd name="T4" fmla="*/ 11 w 35"/>
              <a:gd name="T5" fmla="*/ 1 h 36"/>
              <a:gd name="T6" fmla="*/ 7 w 35"/>
              <a:gd name="T7" fmla="*/ 3 h 36"/>
              <a:gd name="T8" fmla="*/ 5 w 35"/>
              <a:gd name="T9" fmla="*/ 5 h 36"/>
              <a:gd name="T10" fmla="*/ 2 w 35"/>
              <a:gd name="T11" fmla="*/ 8 h 36"/>
              <a:gd name="T12" fmla="*/ 1 w 35"/>
              <a:gd name="T13" fmla="*/ 11 h 36"/>
              <a:gd name="T14" fmla="*/ 0 w 35"/>
              <a:gd name="T15" fmla="*/ 14 h 36"/>
              <a:gd name="T16" fmla="*/ 0 w 35"/>
              <a:gd name="T17" fmla="*/ 18 h 36"/>
              <a:gd name="T18" fmla="*/ 0 w 35"/>
              <a:gd name="T19" fmla="*/ 21 h 36"/>
              <a:gd name="T20" fmla="*/ 0 w 35"/>
              <a:gd name="T21" fmla="*/ 23 h 36"/>
              <a:gd name="T22" fmla="*/ 1 w 35"/>
              <a:gd name="T23" fmla="*/ 25 h 36"/>
              <a:gd name="T24" fmla="*/ 2 w 35"/>
              <a:gd name="T25" fmla="*/ 28 h 36"/>
              <a:gd name="T26" fmla="*/ 5 w 35"/>
              <a:gd name="T27" fmla="*/ 30 h 36"/>
              <a:gd name="T28" fmla="*/ 7 w 35"/>
              <a:gd name="T29" fmla="*/ 33 h 36"/>
              <a:gd name="T30" fmla="*/ 11 w 35"/>
              <a:gd name="T31" fmla="*/ 35 h 36"/>
              <a:gd name="T32" fmla="*/ 14 w 35"/>
              <a:gd name="T33" fmla="*/ 36 h 36"/>
              <a:gd name="T34" fmla="*/ 17 w 35"/>
              <a:gd name="T35" fmla="*/ 36 h 36"/>
              <a:gd name="T36" fmla="*/ 21 w 35"/>
              <a:gd name="T37" fmla="*/ 36 h 36"/>
              <a:gd name="T38" fmla="*/ 24 w 35"/>
              <a:gd name="T39" fmla="*/ 35 h 36"/>
              <a:gd name="T40" fmla="*/ 26 w 35"/>
              <a:gd name="T41" fmla="*/ 33 h 36"/>
              <a:gd name="T42" fmla="*/ 28 w 35"/>
              <a:gd name="T43" fmla="*/ 32 h 36"/>
              <a:gd name="T44" fmla="*/ 29 w 35"/>
              <a:gd name="T45" fmla="*/ 31 h 36"/>
              <a:gd name="T46" fmla="*/ 30 w 35"/>
              <a:gd name="T47" fmla="*/ 31 h 36"/>
              <a:gd name="T48" fmla="*/ 30 w 35"/>
              <a:gd name="T49" fmla="*/ 30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2 h 36"/>
              <a:gd name="T62" fmla="*/ 35 w 35"/>
              <a:gd name="T63" fmla="*/ 22 h 36"/>
              <a:gd name="T64" fmla="*/ 35 w 35"/>
              <a:gd name="T65" fmla="*/ 21 h 36"/>
              <a:gd name="T66" fmla="*/ 35 w 35"/>
              <a:gd name="T67" fmla="*/ 18 h 36"/>
              <a:gd name="T68" fmla="*/ 35 w 35"/>
              <a:gd name="T69" fmla="*/ 14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5 h 36"/>
              <a:gd name="T76" fmla="*/ 30 w 35"/>
              <a:gd name="T77" fmla="*/ 5 h 36"/>
              <a:gd name="T78" fmla="*/ 29 w 35"/>
              <a:gd name="T79" fmla="*/ 4 h 36"/>
              <a:gd name="T80" fmla="*/ 29 w 35"/>
              <a:gd name="T81" fmla="*/ 4 h 36"/>
              <a:gd name="T82" fmla="*/ 26 w 35"/>
              <a:gd name="T83" fmla="*/ 2 h 36"/>
              <a:gd name="T84" fmla="*/ 24 w 35"/>
              <a:gd name="T85" fmla="*/ 1 h 36"/>
              <a:gd name="T86" fmla="*/ 21 w 35"/>
              <a:gd name="T87" fmla="*/ 0 h 36"/>
              <a:gd name="T88" fmla="*/ 17 w 35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17" y="0"/>
                </a:move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0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7" y="36"/>
                </a:lnTo>
                <a:lnTo>
                  <a:pt x="21" y="36"/>
                </a:lnTo>
                <a:lnTo>
                  <a:pt x="24" y="35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9" y="4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73">
            <a:extLst>
              <a:ext uri="{FF2B5EF4-FFF2-40B4-BE49-F238E27FC236}">
                <a16:creationId xmlns:a16="http://schemas.microsoft.com/office/drawing/2014/main" id="{7DD02647-44D9-B5AC-F73C-53F5F39502D3}"/>
              </a:ext>
            </a:extLst>
          </p:cNvPr>
          <p:cNvSpPr>
            <a:spLocks/>
          </p:cNvSpPr>
          <p:nvPr/>
        </p:nvSpPr>
        <p:spPr bwMode="auto">
          <a:xfrm>
            <a:off x="5367338" y="511651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5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5" y="35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74">
            <a:extLst>
              <a:ext uri="{FF2B5EF4-FFF2-40B4-BE49-F238E27FC236}">
                <a16:creationId xmlns:a16="http://schemas.microsoft.com/office/drawing/2014/main" id="{483D0C1C-7B45-500C-2579-413B0E29B303}"/>
              </a:ext>
            </a:extLst>
          </p:cNvPr>
          <p:cNvSpPr>
            <a:spLocks/>
          </p:cNvSpPr>
          <p:nvPr/>
        </p:nvSpPr>
        <p:spPr bwMode="auto">
          <a:xfrm>
            <a:off x="5584825" y="5008563"/>
            <a:ext cx="57150" cy="55563"/>
          </a:xfrm>
          <a:custGeom>
            <a:avLst/>
            <a:gdLst>
              <a:gd name="T0" fmla="*/ 18 w 36"/>
              <a:gd name="T1" fmla="*/ 0 h 35"/>
              <a:gd name="T2" fmla="*/ 15 w 36"/>
              <a:gd name="T3" fmla="*/ 0 h 35"/>
              <a:gd name="T4" fmla="*/ 11 w 36"/>
              <a:gd name="T5" fmla="*/ 1 h 35"/>
              <a:gd name="T6" fmla="*/ 8 w 36"/>
              <a:gd name="T7" fmla="*/ 2 h 35"/>
              <a:gd name="T8" fmla="*/ 5 w 36"/>
              <a:gd name="T9" fmla="*/ 5 h 35"/>
              <a:gd name="T10" fmla="*/ 3 w 36"/>
              <a:gd name="T11" fmla="*/ 7 h 35"/>
              <a:gd name="T12" fmla="*/ 2 w 36"/>
              <a:gd name="T13" fmla="*/ 10 h 35"/>
              <a:gd name="T14" fmla="*/ 0 w 36"/>
              <a:gd name="T15" fmla="*/ 14 h 35"/>
              <a:gd name="T16" fmla="*/ 0 w 36"/>
              <a:gd name="T17" fmla="*/ 17 h 35"/>
              <a:gd name="T18" fmla="*/ 0 w 36"/>
              <a:gd name="T19" fmla="*/ 21 h 35"/>
              <a:gd name="T20" fmla="*/ 1 w 36"/>
              <a:gd name="T21" fmla="*/ 23 h 35"/>
              <a:gd name="T22" fmla="*/ 2 w 36"/>
              <a:gd name="T23" fmla="*/ 24 h 35"/>
              <a:gd name="T24" fmla="*/ 3 w 36"/>
              <a:gd name="T25" fmla="*/ 27 h 35"/>
              <a:gd name="T26" fmla="*/ 5 w 36"/>
              <a:gd name="T27" fmla="*/ 30 h 35"/>
              <a:gd name="T28" fmla="*/ 8 w 36"/>
              <a:gd name="T29" fmla="*/ 32 h 35"/>
              <a:gd name="T30" fmla="*/ 11 w 36"/>
              <a:gd name="T31" fmla="*/ 34 h 35"/>
              <a:gd name="T32" fmla="*/ 15 w 36"/>
              <a:gd name="T33" fmla="*/ 35 h 35"/>
              <a:gd name="T34" fmla="*/ 18 w 36"/>
              <a:gd name="T35" fmla="*/ 35 h 35"/>
              <a:gd name="T36" fmla="*/ 21 w 36"/>
              <a:gd name="T37" fmla="*/ 35 h 35"/>
              <a:gd name="T38" fmla="*/ 24 w 36"/>
              <a:gd name="T39" fmla="*/ 34 h 35"/>
              <a:gd name="T40" fmla="*/ 27 w 36"/>
              <a:gd name="T41" fmla="*/ 33 h 35"/>
              <a:gd name="T42" fmla="*/ 28 w 36"/>
              <a:gd name="T43" fmla="*/ 32 h 35"/>
              <a:gd name="T44" fmla="*/ 30 w 36"/>
              <a:gd name="T45" fmla="*/ 31 h 35"/>
              <a:gd name="T46" fmla="*/ 30 w 36"/>
              <a:gd name="T47" fmla="*/ 30 h 35"/>
              <a:gd name="T48" fmla="*/ 31 w 36"/>
              <a:gd name="T49" fmla="*/ 30 h 35"/>
              <a:gd name="T50" fmla="*/ 33 w 36"/>
              <a:gd name="T51" fmla="*/ 27 h 35"/>
              <a:gd name="T52" fmla="*/ 33 w 36"/>
              <a:gd name="T53" fmla="*/ 26 h 35"/>
              <a:gd name="T54" fmla="*/ 34 w 36"/>
              <a:gd name="T55" fmla="*/ 26 h 35"/>
              <a:gd name="T56" fmla="*/ 35 w 36"/>
              <a:gd name="T57" fmla="*/ 24 h 35"/>
              <a:gd name="T58" fmla="*/ 35 w 36"/>
              <a:gd name="T59" fmla="*/ 23 h 35"/>
              <a:gd name="T60" fmla="*/ 35 w 36"/>
              <a:gd name="T61" fmla="*/ 22 h 35"/>
              <a:gd name="T62" fmla="*/ 35 w 36"/>
              <a:gd name="T63" fmla="*/ 22 h 35"/>
              <a:gd name="T64" fmla="*/ 36 w 36"/>
              <a:gd name="T65" fmla="*/ 21 h 35"/>
              <a:gd name="T66" fmla="*/ 36 w 36"/>
              <a:gd name="T67" fmla="*/ 17 h 35"/>
              <a:gd name="T68" fmla="*/ 36 w 36"/>
              <a:gd name="T69" fmla="*/ 14 h 35"/>
              <a:gd name="T70" fmla="*/ 35 w 36"/>
              <a:gd name="T71" fmla="*/ 10 h 35"/>
              <a:gd name="T72" fmla="*/ 33 w 36"/>
              <a:gd name="T73" fmla="*/ 7 h 35"/>
              <a:gd name="T74" fmla="*/ 31 w 36"/>
              <a:gd name="T75" fmla="*/ 5 h 35"/>
              <a:gd name="T76" fmla="*/ 30 w 36"/>
              <a:gd name="T77" fmla="*/ 4 h 35"/>
              <a:gd name="T78" fmla="*/ 30 w 36"/>
              <a:gd name="T79" fmla="*/ 4 h 35"/>
              <a:gd name="T80" fmla="*/ 30 w 36"/>
              <a:gd name="T81" fmla="*/ 4 h 35"/>
              <a:gd name="T82" fmla="*/ 27 w 36"/>
              <a:gd name="T83" fmla="*/ 2 h 35"/>
              <a:gd name="T84" fmla="*/ 24 w 36"/>
              <a:gd name="T85" fmla="*/ 1 h 35"/>
              <a:gd name="T86" fmla="*/ 21 w 36"/>
              <a:gd name="T87" fmla="*/ 0 h 35"/>
              <a:gd name="T88" fmla="*/ 18 w 36"/>
              <a:gd name="T8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5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2" y="10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5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7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75">
            <a:extLst>
              <a:ext uri="{FF2B5EF4-FFF2-40B4-BE49-F238E27FC236}">
                <a16:creationId xmlns:a16="http://schemas.microsoft.com/office/drawing/2014/main" id="{347955D7-BC99-379F-31D6-EDDF41560081}"/>
              </a:ext>
            </a:extLst>
          </p:cNvPr>
          <p:cNvSpPr>
            <a:spLocks/>
          </p:cNvSpPr>
          <p:nvPr/>
        </p:nvSpPr>
        <p:spPr bwMode="auto">
          <a:xfrm>
            <a:off x="5802313" y="49672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0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76">
            <a:extLst>
              <a:ext uri="{FF2B5EF4-FFF2-40B4-BE49-F238E27FC236}">
                <a16:creationId xmlns:a16="http://schemas.microsoft.com/office/drawing/2014/main" id="{F0046BED-EFFF-A9A0-6B2D-CB6023C27A89}"/>
              </a:ext>
            </a:extLst>
          </p:cNvPr>
          <p:cNvSpPr>
            <a:spLocks/>
          </p:cNvSpPr>
          <p:nvPr/>
        </p:nvSpPr>
        <p:spPr bwMode="auto">
          <a:xfrm>
            <a:off x="6019800" y="49625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7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2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4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6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7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77">
            <a:extLst>
              <a:ext uri="{FF2B5EF4-FFF2-40B4-BE49-F238E27FC236}">
                <a16:creationId xmlns:a16="http://schemas.microsoft.com/office/drawing/2014/main" id="{37A81718-0261-2354-0DB6-510E2E5021A7}"/>
              </a:ext>
            </a:extLst>
          </p:cNvPr>
          <p:cNvSpPr>
            <a:spLocks/>
          </p:cNvSpPr>
          <p:nvPr/>
        </p:nvSpPr>
        <p:spPr bwMode="auto">
          <a:xfrm>
            <a:off x="6237288" y="5178426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78">
            <a:extLst>
              <a:ext uri="{FF2B5EF4-FFF2-40B4-BE49-F238E27FC236}">
                <a16:creationId xmlns:a16="http://schemas.microsoft.com/office/drawing/2014/main" id="{12E7D745-F827-AB30-3D77-2C19B7E1FEA4}"/>
              </a:ext>
            </a:extLst>
          </p:cNvPr>
          <p:cNvSpPr>
            <a:spLocks/>
          </p:cNvSpPr>
          <p:nvPr/>
        </p:nvSpPr>
        <p:spPr bwMode="auto">
          <a:xfrm>
            <a:off x="6454775" y="5357813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79">
            <a:extLst>
              <a:ext uri="{FF2B5EF4-FFF2-40B4-BE49-F238E27FC236}">
                <a16:creationId xmlns:a16="http://schemas.microsoft.com/office/drawing/2014/main" id="{7B90407C-35B2-1B36-3126-4E8ED5FB55A8}"/>
              </a:ext>
            </a:extLst>
          </p:cNvPr>
          <p:cNvSpPr>
            <a:spLocks/>
          </p:cNvSpPr>
          <p:nvPr/>
        </p:nvSpPr>
        <p:spPr bwMode="auto">
          <a:xfrm>
            <a:off x="6672263" y="5216526"/>
            <a:ext cx="55563" cy="57150"/>
          </a:xfrm>
          <a:custGeom>
            <a:avLst/>
            <a:gdLst>
              <a:gd name="T0" fmla="*/ 18 w 35"/>
              <a:gd name="T1" fmla="*/ 0 h 36"/>
              <a:gd name="T2" fmla="*/ 14 w 35"/>
              <a:gd name="T3" fmla="*/ 0 h 36"/>
              <a:gd name="T4" fmla="*/ 11 w 35"/>
              <a:gd name="T5" fmla="*/ 2 h 36"/>
              <a:gd name="T6" fmla="*/ 8 w 35"/>
              <a:gd name="T7" fmla="*/ 3 h 36"/>
              <a:gd name="T8" fmla="*/ 5 w 35"/>
              <a:gd name="T9" fmla="*/ 6 h 36"/>
              <a:gd name="T10" fmla="*/ 2 w 35"/>
              <a:gd name="T11" fmla="*/ 8 h 36"/>
              <a:gd name="T12" fmla="*/ 1 w 35"/>
              <a:gd name="T13" fmla="*/ 11 h 36"/>
              <a:gd name="T14" fmla="*/ 0 w 35"/>
              <a:gd name="T15" fmla="*/ 15 h 36"/>
              <a:gd name="T16" fmla="*/ 0 w 35"/>
              <a:gd name="T17" fmla="*/ 18 h 36"/>
              <a:gd name="T18" fmla="*/ 0 w 35"/>
              <a:gd name="T19" fmla="*/ 22 h 36"/>
              <a:gd name="T20" fmla="*/ 0 w 35"/>
              <a:gd name="T21" fmla="*/ 23 h 36"/>
              <a:gd name="T22" fmla="*/ 1 w 35"/>
              <a:gd name="T23" fmla="*/ 25 h 36"/>
              <a:gd name="T24" fmla="*/ 2 w 35"/>
              <a:gd name="T25" fmla="*/ 28 h 36"/>
              <a:gd name="T26" fmla="*/ 5 w 35"/>
              <a:gd name="T27" fmla="*/ 31 h 36"/>
              <a:gd name="T28" fmla="*/ 8 w 35"/>
              <a:gd name="T29" fmla="*/ 33 h 36"/>
              <a:gd name="T30" fmla="*/ 11 w 35"/>
              <a:gd name="T31" fmla="*/ 35 h 36"/>
              <a:gd name="T32" fmla="*/ 14 w 35"/>
              <a:gd name="T33" fmla="*/ 36 h 36"/>
              <a:gd name="T34" fmla="*/ 18 w 35"/>
              <a:gd name="T35" fmla="*/ 36 h 36"/>
              <a:gd name="T36" fmla="*/ 21 w 35"/>
              <a:gd name="T37" fmla="*/ 36 h 36"/>
              <a:gd name="T38" fmla="*/ 24 w 35"/>
              <a:gd name="T39" fmla="*/ 35 h 36"/>
              <a:gd name="T40" fmla="*/ 27 w 35"/>
              <a:gd name="T41" fmla="*/ 34 h 36"/>
              <a:gd name="T42" fmla="*/ 28 w 35"/>
              <a:gd name="T43" fmla="*/ 32 h 36"/>
              <a:gd name="T44" fmla="*/ 29 w 35"/>
              <a:gd name="T45" fmla="*/ 32 h 36"/>
              <a:gd name="T46" fmla="*/ 30 w 35"/>
              <a:gd name="T47" fmla="*/ 31 h 36"/>
              <a:gd name="T48" fmla="*/ 30 w 35"/>
              <a:gd name="T49" fmla="*/ 31 h 36"/>
              <a:gd name="T50" fmla="*/ 32 w 35"/>
              <a:gd name="T51" fmla="*/ 28 h 36"/>
              <a:gd name="T52" fmla="*/ 33 w 35"/>
              <a:gd name="T53" fmla="*/ 27 h 36"/>
              <a:gd name="T54" fmla="*/ 33 w 35"/>
              <a:gd name="T55" fmla="*/ 26 h 36"/>
              <a:gd name="T56" fmla="*/ 34 w 35"/>
              <a:gd name="T57" fmla="*/ 25 h 36"/>
              <a:gd name="T58" fmla="*/ 35 w 35"/>
              <a:gd name="T59" fmla="*/ 23 h 36"/>
              <a:gd name="T60" fmla="*/ 35 w 35"/>
              <a:gd name="T61" fmla="*/ 23 h 36"/>
              <a:gd name="T62" fmla="*/ 35 w 35"/>
              <a:gd name="T63" fmla="*/ 22 h 36"/>
              <a:gd name="T64" fmla="*/ 35 w 35"/>
              <a:gd name="T65" fmla="*/ 22 h 36"/>
              <a:gd name="T66" fmla="*/ 35 w 35"/>
              <a:gd name="T67" fmla="*/ 18 h 36"/>
              <a:gd name="T68" fmla="*/ 35 w 35"/>
              <a:gd name="T69" fmla="*/ 15 h 36"/>
              <a:gd name="T70" fmla="*/ 34 w 35"/>
              <a:gd name="T71" fmla="*/ 11 h 36"/>
              <a:gd name="T72" fmla="*/ 32 w 35"/>
              <a:gd name="T73" fmla="*/ 8 h 36"/>
              <a:gd name="T74" fmla="*/ 30 w 35"/>
              <a:gd name="T75" fmla="*/ 6 h 36"/>
              <a:gd name="T76" fmla="*/ 30 w 35"/>
              <a:gd name="T77" fmla="*/ 5 h 36"/>
              <a:gd name="T78" fmla="*/ 29 w 35"/>
              <a:gd name="T79" fmla="*/ 5 h 36"/>
              <a:gd name="T80" fmla="*/ 29 w 35"/>
              <a:gd name="T81" fmla="*/ 4 h 36"/>
              <a:gd name="T82" fmla="*/ 27 w 35"/>
              <a:gd name="T83" fmla="*/ 3 h 36"/>
              <a:gd name="T84" fmla="*/ 24 w 35"/>
              <a:gd name="T85" fmla="*/ 1 h 36"/>
              <a:gd name="T86" fmla="*/ 21 w 35"/>
              <a:gd name="T87" fmla="*/ 0 h 36"/>
              <a:gd name="T88" fmla="*/ 18 w 35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18" y="0"/>
                </a:move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2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9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80">
            <a:extLst>
              <a:ext uri="{FF2B5EF4-FFF2-40B4-BE49-F238E27FC236}">
                <a16:creationId xmlns:a16="http://schemas.microsoft.com/office/drawing/2014/main" id="{C777D105-7F4D-B8D6-E9EF-A38D984B784F}"/>
              </a:ext>
            </a:extLst>
          </p:cNvPr>
          <p:cNvSpPr>
            <a:spLocks/>
          </p:cNvSpPr>
          <p:nvPr/>
        </p:nvSpPr>
        <p:spPr bwMode="auto">
          <a:xfrm>
            <a:off x="6889750" y="5248276"/>
            <a:ext cx="55563" cy="55563"/>
          </a:xfrm>
          <a:custGeom>
            <a:avLst/>
            <a:gdLst>
              <a:gd name="T0" fmla="*/ 17 w 35"/>
              <a:gd name="T1" fmla="*/ 0 h 35"/>
              <a:gd name="T2" fmla="*/ 14 w 35"/>
              <a:gd name="T3" fmla="*/ 0 h 35"/>
              <a:gd name="T4" fmla="*/ 11 w 35"/>
              <a:gd name="T5" fmla="*/ 1 h 35"/>
              <a:gd name="T6" fmla="*/ 7 w 35"/>
              <a:gd name="T7" fmla="*/ 2 h 35"/>
              <a:gd name="T8" fmla="*/ 5 w 35"/>
              <a:gd name="T9" fmla="*/ 5 h 35"/>
              <a:gd name="T10" fmla="*/ 2 w 35"/>
              <a:gd name="T11" fmla="*/ 7 h 35"/>
              <a:gd name="T12" fmla="*/ 1 w 35"/>
              <a:gd name="T13" fmla="*/ 10 h 35"/>
              <a:gd name="T14" fmla="*/ 0 w 35"/>
              <a:gd name="T15" fmla="*/ 14 h 35"/>
              <a:gd name="T16" fmla="*/ 0 w 35"/>
              <a:gd name="T17" fmla="*/ 18 h 35"/>
              <a:gd name="T18" fmla="*/ 0 w 35"/>
              <a:gd name="T19" fmla="*/ 21 h 35"/>
              <a:gd name="T20" fmla="*/ 0 w 35"/>
              <a:gd name="T21" fmla="*/ 23 h 35"/>
              <a:gd name="T22" fmla="*/ 1 w 35"/>
              <a:gd name="T23" fmla="*/ 24 h 35"/>
              <a:gd name="T24" fmla="*/ 2 w 35"/>
              <a:gd name="T25" fmla="*/ 27 h 35"/>
              <a:gd name="T26" fmla="*/ 5 w 35"/>
              <a:gd name="T27" fmla="*/ 30 h 35"/>
              <a:gd name="T28" fmla="*/ 7 w 35"/>
              <a:gd name="T29" fmla="*/ 32 h 35"/>
              <a:gd name="T30" fmla="*/ 11 w 35"/>
              <a:gd name="T31" fmla="*/ 34 h 35"/>
              <a:gd name="T32" fmla="*/ 14 w 35"/>
              <a:gd name="T33" fmla="*/ 35 h 35"/>
              <a:gd name="T34" fmla="*/ 17 w 35"/>
              <a:gd name="T35" fmla="*/ 35 h 35"/>
              <a:gd name="T36" fmla="*/ 21 w 35"/>
              <a:gd name="T37" fmla="*/ 35 h 35"/>
              <a:gd name="T38" fmla="*/ 24 w 35"/>
              <a:gd name="T39" fmla="*/ 34 h 35"/>
              <a:gd name="T40" fmla="*/ 26 w 35"/>
              <a:gd name="T41" fmla="*/ 33 h 35"/>
              <a:gd name="T42" fmla="*/ 28 w 35"/>
              <a:gd name="T43" fmla="*/ 32 h 35"/>
              <a:gd name="T44" fmla="*/ 29 w 35"/>
              <a:gd name="T45" fmla="*/ 31 h 35"/>
              <a:gd name="T46" fmla="*/ 30 w 35"/>
              <a:gd name="T47" fmla="*/ 30 h 35"/>
              <a:gd name="T48" fmla="*/ 30 w 35"/>
              <a:gd name="T49" fmla="*/ 30 h 35"/>
              <a:gd name="T50" fmla="*/ 32 w 35"/>
              <a:gd name="T51" fmla="*/ 27 h 35"/>
              <a:gd name="T52" fmla="*/ 33 w 35"/>
              <a:gd name="T53" fmla="*/ 26 h 35"/>
              <a:gd name="T54" fmla="*/ 33 w 35"/>
              <a:gd name="T55" fmla="*/ 26 h 35"/>
              <a:gd name="T56" fmla="*/ 34 w 35"/>
              <a:gd name="T57" fmla="*/ 24 h 35"/>
              <a:gd name="T58" fmla="*/ 35 w 35"/>
              <a:gd name="T59" fmla="*/ 23 h 35"/>
              <a:gd name="T60" fmla="*/ 35 w 35"/>
              <a:gd name="T61" fmla="*/ 22 h 35"/>
              <a:gd name="T62" fmla="*/ 35 w 35"/>
              <a:gd name="T63" fmla="*/ 22 h 35"/>
              <a:gd name="T64" fmla="*/ 35 w 35"/>
              <a:gd name="T65" fmla="*/ 21 h 35"/>
              <a:gd name="T66" fmla="*/ 35 w 35"/>
              <a:gd name="T67" fmla="*/ 18 h 35"/>
              <a:gd name="T68" fmla="*/ 35 w 35"/>
              <a:gd name="T69" fmla="*/ 14 h 35"/>
              <a:gd name="T70" fmla="*/ 34 w 35"/>
              <a:gd name="T71" fmla="*/ 10 h 35"/>
              <a:gd name="T72" fmla="*/ 32 w 35"/>
              <a:gd name="T73" fmla="*/ 7 h 35"/>
              <a:gd name="T74" fmla="*/ 30 w 35"/>
              <a:gd name="T75" fmla="*/ 5 h 35"/>
              <a:gd name="T76" fmla="*/ 30 w 35"/>
              <a:gd name="T77" fmla="*/ 4 h 35"/>
              <a:gd name="T78" fmla="*/ 29 w 35"/>
              <a:gd name="T79" fmla="*/ 4 h 35"/>
              <a:gd name="T80" fmla="*/ 29 w 35"/>
              <a:gd name="T81" fmla="*/ 4 h 35"/>
              <a:gd name="T82" fmla="*/ 26 w 35"/>
              <a:gd name="T83" fmla="*/ 2 h 35"/>
              <a:gd name="T84" fmla="*/ 24 w 35"/>
              <a:gd name="T85" fmla="*/ 1 h 35"/>
              <a:gd name="T86" fmla="*/ 21 w 35"/>
              <a:gd name="T87" fmla="*/ 0 h 35"/>
              <a:gd name="T88" fmla="*/ 17 w 35"/>
              <a:gd name="T8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5">
                <a:moveTo>
                  <a:pt x="17" y="0"/>
                </a:move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7" y="35"/>
                </a:lnTo>
                <a:lnTo>
                  <a:pt x="21" y="35"/>
                </a:lnTo>
                <a:lnTo>
                  <a:pt x="24" y="34"/>
                </a:lnTo>
                <a:lnTo>
                  <a:pt x="26" y="33"/>
                </a:lnTo>
                <a:lnTo>
                  <a:pt x="28" y="32"/>
                </a:lnTo>
                <a:lnTo>
                  <a:pt x="29" y="31"/>
                </a:lnTo>
                <a:lnTo>
                  <a:pt x="30" y="30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4"/>
                </a:lnTo>
                <a:lnTo>
                  <a:pt x="26" y="2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81">
            <a:extLst>
              <a:ext uri="{FF2B5EF4-FFF2-40B4-BE49-F238E27FC236}">
                <a16:creationId xmlns:a16="http://schemas.microsoft.com/office/drawing/2014/main" id="{7EA429C4-A96F-C78E-9650-F65D205EEB7C}"/>
              </a:ext>
            </a:extLst>
          </p:cNvPr>
          <p:cNvSpPr>
            <a:spLocks/>
          </p:cNvSpPr>
          <p:nvPr/>
        </p:nvSpPr>
        <p:spPr bwMode="auto">
          <a:xfrm>
            <a:off x="6997700" y="52578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29 w 36"/>
              <a:gd name="T45" fmla="*/ 31 h 36"/>
              <a:gd name="T46" fmla="*/ 30 w 36"/>
              <a:gd name="T47" fmla="*/ 31 h 36"/>
              <a:gd name="T48" fmla="*/ 30 w 36"/>
              <a:gd name="T49" fmla="*/ 30 h 36"/>
              <a:gd name="T50" fmla="*/ 33 w 36"/>
              <a:gd name="T51" fmla="*/ 27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29 w 36"/>
              <a:gd name="T81" fmla="*/ 4 h 36"/>
              <a:gd name="T82" fmla="*/ 27 w 36"/>
              <a:gd name="T83" fmla="*/ 2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9" y="4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82">
            <a:extLst>
              <a:ext uri="{FF2B5EF4-FFF2-40B4-BE49-F238E27FC236}">
                <a16:creationId xmlns:a16="http://schemas.microsoft.com/office/drawing/2014/main" id="{15A57EA4-9226-62EE-C624-91E650833D2F}"/>
              </a:ext>
            </a:extLst>
          </p:cNvPr>
          <p:cNvSpPr>
            <a:spLocks/>
          </p:cNvSpPr>
          <p:nvPr/>
        </p:nvSpPr>
        <p:spPr bwMode="auto">
          <a:xfrm>
            <a:off x="7105650" y="51609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2 w 36"/>
              <a:gd name="T5" fmla="*/ 1 h 36"/>
              <a:gd name="T6" fmla="*/ 8 w 36"/>
              <a:gd name="T7" fmla="*/ 2 h 36"/>
              <a:gd name="T8" fmla="*/ 6 w 36"/>
              <a:gd name="T9" fmla="*/ 5 h 36"/>
              <a:gd name="T10" fmla="*/ 3 w 36"/>
              <a:gd name="T11" fmla="*/ 7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4 h 36"/>
              <a:gd name="T24" fmla="*/ 3 w 36"/>
              <a:gd name="T25" fmla="*/ 27 h 36"/>
              <a:gd name="T26" fmla="*/ 6 w 36"/>
              <a:gd name="T27" fmla="*/ 30 h 36"/>
              <a:gd name="T28" fmla="*/ 8 w 36"/>
              <a:gd name="T29" fmla="*/ 33 h 36"/>
              <a:gd name="T30" fmla="*/ 12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2 w 36"/>
              <a:gd name="T37" fmla="*/ 35 h 36"/>
              <a:gd name="T38" fmla="*/ 25 w 36"/>
              <a:gd name="T39" fmla="*/ 34 h 36"/>
              <a:gd name="T40" fmla="*/ 27 w 36"/>
              <a:gd name="T41" fmla="*/ 33 h 36"/>
              <a:gd name="T42" fmla="*/ 29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7 h 36"/>
              <a:gd name="T52" fmla="*/ 34 w 36"/>
              <a:gd name="T53" fmla="*/ 26 h 36"/>
              <a:gd name="T54" fmla="*/ 34 w 36"/>
              <a:gd name="T55" fmla="*/ 26 h 36"/>
              <a:gd name="T56" fmla="*/ 35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7 h 36"/>
              <a:gd name="T74" fmla="*/ 31 w 36"/>
              <a:gd name="T75" fmla="*/ 5 h 36"/>
              <a:gd name="T76" fmla="*/ 30 w 36"/>
              <a:gd name="T77" fmla="*/ 4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2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2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5" y="34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83">
            <a:extLst>
              <a:ext uri="{FF2B5EF4-FFF2-40B4-BE49-F238E27FC236}">
                <a16:creationId xmlns:a16="http://schemas.microsoft.com/office/drawing/2014/main" id="{8C194F55-B3B8-1949-3701-3CACF003E32B}"/>
              </a:ext>
            </a:extLst>
          </p:cNvPr>
          <p:cNvSpPr>
            <a:spLocks/>
          </p:cNvSpPr>
          <p:nvPr/>
        </p:nvSpPr>
        <p:spPr bwMode="auto">
          <a:xfrm>
            <a:off x="7323138" y="5146676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4 h 36"/>
              <a:gd name="T16" fmla="*/ 0 w 36"/>
              <a:gd name="T17" fmla="*/ 18 h 36"/>
              <a:gd name="T18" fmla="*/ 1 w 36"/>
              <a:gd name="T19" fmla="*/ 21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5 w 36"/>
              <a:gd name="T39" fmla="*/ 35 h 36"/>
              <a:gd name="T40" fmla="*/ 27 w 36"/>
              <a:gd name="T41" fmla="*/ 33 h 36"/>
              <a:gd name="T42" fmla="*/ 29 w 36"/>
              <a:gd name="T43" fmla="*/ 32 h 36"/>
              <a:gd name="T44" fmla="*/ 30 w 36"/>
              <a:gd name="T45" fmla="*/ 31 h 36"/>
              <a:gd name="T46" fmla="*/ 30 w 36"/>
              <a:gd name="T47" fmla="*/ 31 h 36"/>
              <a:gd name="T48" fmla="*/ 31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4 h 36"/>
              <a:gd name="T80" fmla="*/ 30 w 36"/>
              <a:gd name="T81" fmla="*/ 4 h 36"/>
              <a:gd name="T82" fmla="*/ 27 w 36"/>
              <a:gd name="T83" fmla="*/ 2 h 36"/>
              <a:gd name="T84" fmla="*/ 25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84">
            <a:extLst>
              <a:ext uri="{FF2B5EF4-FFF2-40B4-BE49-F238E27FC236}">
                <a16:creationId xmlns:a16="http://schemas.microsoft.com/office/drawing/2014/main" id="{F0746BEE-B104-A65A-F664-21686E909737}"/>
              </a:ext>
            </a:extLst>
          </p:cNvPr>
          <p:cNvSpPr>
            <a:spLocks/>
          </p:cNvSpPr>
          <p:nvPr/>
        </p:nvSpPr>
        <p:spPr bwMode="auto">
          <a:xfrm>
            <a:off x="7540625" y="51196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4 w 36"/>
              <a:gd name="T39" fmla="*/ 35 h 36"/>
              <a:gd name="T40" fmla="*/ 27 w 36"/>
              <a:gd name="T41" fmla="*/ 33 h 36"/>
              <a:gd name="T42" fmla="*/ 28 w 36"/>
              <a:gd name="T43" fmla="*/ 32 h 36"/>
              <a:gd name="T44" fmla="*/ 30 w 36"/>
              <a:gd name="T45" fmla="*/ 32 h 36"/>
              <a:gd name="T46" fmla="*/ 30 w 36"/>
              <a:gd name="T47" fmla="*/ 31 h 36"/>
              <a:gd name="T48" fmla="*/ 31 w 36"/>
              <a:gd name="T49" fmla="*/ 31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30 w 36"/>
              <a:gd name="T77" fmla="*/ 5 h 36"/>
              <a:gd name="T78" fmla="*/ 30 w 36"/>
              <a:gd name="T79" fmla="*/ 5 h 36"/>
              <a:gd name="T80" fmla="*/ 30 w 36"/>
              <a:gd name="T81" fmla="*/ 4 h 36"/>
              <a:gd name="T82" fmla="*/ 27 w 36"/>
              <a:gd name="T83" fmla="*/ 3 h 36"/>
              <a:gd name="T84" fmla="*/ 24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85">
            <a:extLst>
              <a:ext uri="{FF2B5EF4-FFF2-40B4-BE49-F238E27FC236}">
                <a16:creationId xmlns:a16="http://schemas.microsoft.com/office/drawing/2014/main" id="{07FBE0CC-B20F-95AE-ED7E-034ADFE2E10A}"/>
              </a:ext>
            </a:extLst>
          </p:cNvPr>
          <p:cNvSpPr>
            <a:spLocks/>
          </p:cNvSpPr>
          <p:nvPr/>
        </p:nvSpPr>
        <p:spPr bwMode="auto">
          <a:xfrm>
            <a:off x="3332163" y="4457701"/>
            <a:ext cx="1195388" cy="1562100"/>
          </a:xfrm>
          <a:custGeom>
            <a:avLst/>
            <a:gdLst>
              <a:gd name="T0" fmla="*/ 753 w 753"/>
              <a:gd name="T1" fmla="*/ 0 h 984"/>
              <a:gd name="T2" fmla="*/ 684 w 753"/>
              <a:gd name="T3" fmla="*/ 113 h 984"/>
              <a:gd name="T4" fmla="*/ 547 w 753"/>
              <a:gd name="T5" fmla="*/ 638 h 984"/>
              <a:gd name="T6" fmla="*/ 411 w 753"/>
              <a:gd name="T7" fmla="*/ 984 h 984"/>
              <a:gd name="T8" fmla="*/ 274 w 753"/>
              <a:gd name="T9" fmla="*/ 983 h 984"/>
              <a:gd name="T10" fmla="*/ 137 w 753"/>
              <a:gd name="T11" fmla="*/ 670 h 984"/>
              <a:gd name="T12" fmla="*/ 0 w 753"/>
              <a:gd name="T13" fmla="*/ 955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3" h="984">
                <a:moveTo>
                  <a:pt x="753" y="0"/>
                </a:moveTo>
                <a:lnTo>
                  <a:pt x="684" y="113"/>
                </a:lnTo>
                <a:lnTo>
                  <a:pt x="547" y="638"/>
                </a:lnTo>
                <a:lnTo>
                  <a:pt x="411" y="984"/>
                </a:lnTo>
                <a:lnTo>
                  <a:pt x="274" y="983"/>
                </a:lnTo>
                <a:lnTo>
                  <a:pt x="137" y="670"/>
                </a:lnTo>
                <a:lnTo>
                  <a:pt x="0" y="955"/>
                </a:lnTo>
              </a:path>
            </a:pathLst>
          </a:custGeom>
          <a:noFill/>
          <a:ln w="9525">
            <a:solidFill>
              <a:srgbClr val="3399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86">
            <a:extLst>
              <a:ext uri="{FF2B5EF4-FFF2-40B4-BE49-F238E27FC236}">
                <a16:creationId xmlns:a16="http://schemas.microsoft.com/office/drawing/2014/main" id="{C202E397-EC47-7108-5B06-EECF1A812AE1}"/>
              </a:ext>
            </a:extLst>
          </p:cNvPr>
          <p:cNvSpPr>
            <a:spLocks/>
          </p:cNvSpPr>
          <p:nvPr/>
        </p:nvSpPr>
        <p:spPr bwMode="auto">
          <a:xfrm>
            <a:off x="3303588" y="5945188"/>
            <a:ext cx="57150" cy="58738"/>
          </a:xfrm>
          <a:custGeom>
            <a:avLst/>
            <a:gdLst>
              <a:gd name="T0" fmla="*/ 0 w 36"/>
              <a:gd name="T1" fmla="*/ 19 h 37"/>
              <a:gd name="T2" fmla="*/ 0 w 36"/>
              <a:gd name="T3" fmla="*/ 22 h 37"/>
              <a:gd name="T4" fmla="*/ 0 w 36"/>
              <a:gd name="T5" fmla="*/ 24 h 37"/>
              <a:gd name="T6" fmla="*/ 1 w 36"/>
              <a:gd name="T7" fmla="*/ 25 h 37"/>
              <a:gd name="T8" fmla="*/ 3 w 36"/>
              <a:gd name="T9" fmla="*/ 28 h 37"/>
              <a:gd name="T10" fmla="*/ 5 w 36"/>
              <a:gd name="T11" fmla="*/ 31 h 37"/>
              <a:gd name="T12" fmla="*/ 8 w 36"/>
              <a:gd name="T13" fmla="*/ 33 h 37"/>
              <a:gd name="T14" fmla="*/ 11 w 36"/>
              <a:gd name="T15" fmla="*/ 35 h 37"/>
              <a:gd name="T16" fmla="*/ 14 w 36"/>
              <a:gd name="T17" fmla="*/ 36 h 37"/>
              <a:gd name="T18" fmla="*/ 18 w 36"/>
              <a:gd name="T19" fmla="*/ 37 h 37"/>
              <a:gd name="T20" fmla="*/ 21 w 36"/>
              <a:gd name="T21" fmla="*/ 36 h 37"/>
              <a:gd name="T22" fmla="*/ 24 w 36"/>
              <a:gd name="T23" fmla="*/ 35 h 37"/>
              <a:gd name="T24" fmla="*/ 27 w 36"/>
              <a:gd name="T25" fmla="*/ 34 h 37"/>
              <a:gd name="T26" fmla="*/ 28 w 36"/>
              <a:gd name="T27" fmla="*/ 33 h 37"/>
              <a:gd name="T28" fmla="*/ 29 w 36"/>
              <a:gd name="T29" fmla="*/ 32 h 37"/>
              <a:gd name="T30" fmla="*/ 30 w 36"/>
              <a:gd name="T31" fmla="*/ 31 h 37"/>
              <a:gd name="T32" fmla="*/ 30 w 36"/>
              <a:gd name="T33" fmla="*/ 31 h 37"/>
              <a:gd name="T34" fmla="*/ 33 w 36"/>
              <a:gd name="T35" fmla="*/ 28 h 37"/>
              <a:gd name="T36" fmla="*/ 33 w 36"/>
              <a:gd name="T37" fmla="*/ 27 h 37"/>
              <a:gd name="T38" fmla="*/ 33 w 36"/>
              <a:gd name="T39" fmla="*/ 27 h 37"/>
              <a:gd name="T40" fmla="*/ 34 w 36"/>
              <a:gd name="T41" fmla="*/ 25 h 37"/>
              <a:gd name="T42" fmla="*/ 35 w 36"/>
              <a:gd name="T43" fmla="*/ 24 h 37"/>
              <a:gd name="T44" fmla="*/ 35 w 36"/>
              <a:gd name="T45" fmla="*/ 23 h 37"/>
              <a:gd name="T46" fmla="*/ 35 w 36"/>
              <a:gd name="T47" fmla="*/ 23 h 37"/>
              <a:gd name="T48" fmla="*/ 35 w 36"/>
              <a:gd name="T49" fmla="*/ 22 h 37"/>
              <a:gd name="T50" fmla="*/ 36 w 36"/>
              <a:gd name="T51" fmla="*/ 19 h 37"/>
              <a:gd name="T52" fmla="*/ 35 w 36"/>
              <a:gd name="T53" fmla="*/ 15 h 37"/>
              <a:gd name="T54" fmla="*/ 34 w 36"/>
              <a:gd name="T55" fmla="*/ 11 h 37"/>
              <a:gd name="T56" fmla="*/ 33 w 36"/>
              <a:gd name="T57" fmla="*/ 8 h 37"/>
              <a:gd name="T58" fmla="*/ 30 w 36"/>
              <a:gd name="T59" fmla="*/ 6 h 37"/>
              <a:gd name="T60" fmla="*/ 30 w 36"/>
              <a:gd name="T61" fmla="*/ 5 h 37"/>
              <a:gd name="T62" fmla="*/ 29 w 36"/>
              <a:gd name="T63" fmla="*/ 5 h 37"/>
              <a:gd name="T64" fmla="*/ 28 w 36"/>
              <a:gd name="T65" fmla="*/ 4 h 37"/>
              <a:gd name="T66" fmla="*/ 27 w 36"/>
              <a:gd name="T67" fmla="*/ 3 h 37"/>
              <a:gd name="T68" fmla="*/ 24 w 36"/>
              <a:gd name="T69" fmla="*/ 1 h 37"/>
              <a:gd name="T70" fmla="*/ 21 w 36"/>
              <a:gd name="T71" fmla="*/ 1 h 37"/>
              <a:gd name="T72" fmla="*/ 18 w 36"/>
              <a:gd name="T73" fmla="*/ 0 h 37"/>
              <a:gd name="T74" fmla="*/ 14 w 36"/>
              <a:gd name="T75" fmla="*/ 1 h 37"/>
              <a:gd name="T76" fmla="*/ 11 w 36"/>
              <a:gd name="T77" fmla="*/ 2 h 37"/>
              <a:gd name="T78" fmla="*/ 8 w 36"/>
              <a:gd name="T79" fmla="*/ 3 h 37"/>
              <a:gd name="T80" fmla="*/ 5 w 36"/>
              <a:gd name="T81" fmla="*/ 6 h 37"/>
              <a:gd name="T82" fmla="*/ 3 w 36"/>
              <a:gd name="T83" fmla="*/ 8 h 37"/>
              <a:gd name="T84" fmla="*/ 1 w 36"/>
              <a:gd name="T85" fmla="*/ 11 h 37"/>
              <a:gd name="T86" fmla="*/ 0 w 36"/>
              <a:gd name="T87" fmla="*/ 15 h 37"/>
              <a:gd name="T88" fmla="*/ 0 w 36"/>
              <a:gd name="T8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7">
                <a:moveTo>
                  <a:pt x="0" y="19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7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9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87">
            <a:extLst>
              <a:ext uri="{FF2B5EF4-FFF2-40B4-BE49-F238E27FC236}">
                <a16:creationId xmlns:a16="http://schemas.microsoft.com/office/drawing/2014/main" id="{94B4543C-BC84-4DEE-7A3E-01F06402FD43}"/>
              </a:ext>
            </a:extLst>
          </p:cNvPr>
          <p:cNvSpPr>
            <a:spLocks/>
          </p:cNvSpPr>
          <p:nvPr/>
        </p:nvSpPr>
        <p:spPr bwMode="auto">
          <a:xfrm>
            <a:off x="3521075" y="5491163"/>
            <a:ext cx="57150" cy="58738"/>
          </a:xfrm>
          <a:custGeom>
            <a:avLst/>
            <a:gdLst>
              <a:gd name="T0" fmla="*/ 0 w 36"/>
              <a:gd name="T1" fmla="*/ 19 h 37"/>
              <a:gd name="T2" fmla="*/ 0 w 36"/>
              <a:gd name="T3" fmla="*/ 22 h 37"/>
              <a:gd name="T4" fmla="*/ 0 w 36"/>
              <a:gd name="T5" fmla="*/ 24 h 37"/>
              <a:gd name="T6" fmla="*/ 1 w 36"/>
              <a:gd name="T7" fmla="*/ 25 h 37"/>
              <a:gd name="T8" fmla="*/ 3 w 36"/>
              <a:gd name="T9" fmla="*/ 28 h 37"/>
              <a:gd name="T10" fmla="*/ 5 w 36"/>
              <a:gd name="T11" fmla="*/ 31 h 37"/>
              <a:gd name="T12" fmla="*/ 8 w 36"/>
              <a:gd name="T13" fmla="*/ 34 h 37"/>
              <a:gd name="T14" fmla="*/ 11 w 36"/>
              <a:gd name="T15" fmla="*/ 35 h 37"/>
              <a:gd name="T16" fmla="*/ 14 w 36"/>
              <a:gd name="T17" fmla="*/ 36 h 37"/>
              <a:gd name="T18" fmla="*/ 18 w 36"/>
              <a:gd name="T19" fmla="*/ 37 h 37"/>
              <a:gd name="T20" fmla="*/ 21 w 36"/>
              <a:gd name="T21" fmla="*/ 36 h 37"/>
              <a:gd name="T22" fmla="*/ 24 w 36"/>
              <a:gd name="T23" fmla="*/ 35 h 37"/>
              <a:gd name="T24" fmla="*/ 27 w 36"/>
              <a:gd name="T25" fmla="*/ 34 h 37"/>
              <a:gd name="T26" fmla="*/ 28 w 36"/>
              <a:gd name="T27" fmla="*/ 33 h 37"/>
              <a:gd name="T28" fmla="*/ 29 w 36"/>
              <a:gd name="T29" fmla="*/ 32 h 37"/>
              <a:gd name="T30" fmla="*/ 30 w 36"/>
              <a:gd name="T31" fmla="*/ 31 h 37"/>
              <a:gd name="T32" fmla="*/ 30 w 36"/>
              <a:gd name="T33" fmla="*/ 31 h 37"/>
              <a:gd name="T34" fmla="*/ 33 w 36"/>
              <a:gd name="T35" fmla="*/ 28 h 37"/>
              <a:gd name="T36" fmla="*/ 33 w 36"/>
              <a:gd name="T37" fmla="*/ 27 h 37"/>
              <a:gd name="T38" fmla="*/ 33 w 36"/>
              <a:gd name="T39" fmla="*/ 27 h 37"/>
              <a:gd name="T40" fmla="*/ 34 w 36"/>
              <a:gd name="T41" fmla="*/ 25 h 37"/>
              <a:gd name="T42" fmla="*/ 35 w 36"/>
              <a:gd name="T43" fmla="*/ 24 h 37"/>
              <a:gd name="T44" fmla="*/ 35 w 36"/>
              <a:gd name="T45" fmla="*/ 23 h 37"/>
              <a:gd name="T46" fmla="*/ 35 w 36"/>
              <a:gd name="T47" fmla="*/ 23 h 37"/>
              <a:gd name="T48" fmla="*/ 35 w 36"/>
              <a:gd name="T49" fmla="*/ 22 h 37"/>
              <a:gd name="T50" fmla="*/ 36 w 36"/>
              <a:gd name="T51" fmla="*/ 19 h 37"/>
              <a:gd name="T52" fmla="*/ 35 w 36"/>
              <a:gd name="T53" fmla="*/ 15 h 37"/>
              <a:gd name="T54" fmla="*/ 34 w 36"/>
              <a:gd name="T55" fmla="*/ 12 h 37"/>
              <a:gd name="T56" fmla="*/ 33 w 36"/>
              <a:gd name="T57" fmla="*/ 8 h 37"/>
              <a:gd name="T58" fmla="*/ 30 w 36"/>
              <a:gd name="T59" fmla="*/ 6 h 37"/>
              <a:gd name="T60" fmla="*/ 30 w 36"/>
              <a:gd name="T61" fmla="*/ 5 h 37"/>
              <a:gd name="T62" fmla="*/ 29 w 36"/>
              <a:gd name="T63" fmla="*/ 5 h 37"/>
              <a:gd name="T64" fmla="*/ 28 w 36"/>
              <a:gd name="T65" fmla="*/ 4 h 37"/>
              <a:gd name="T66" fmla="*/ 27 w 36"/>
              <a:gd name="T67" fmla="*/ 3 h 37"/>
              <a:gd name="T68" fmla="*/ 24 w 36"/>
              <a:gd name="T69" fmla="*/ 2 h 37"/>
              <a:gd name="T70" fmla="*/ 21 w 36"/>
              <a:gd name="T71" fmla="*/ 1 h 37"/>
              <a:gd name="T72" fmla="*/ 18 w 36"/>
              <a:gd name="T73" fmla="*/ 0 h 37"/>
              <a:gd name="T74" fmla="*/ 14 w 36"/>
              <a:gd name="T75" fmla="*/ 1 h 37"/>
              <a:gd name="T76" fmla="*/ 11 w 36"/>
              <a:gd name="T77" fmla="*/ 2 h 37"/>
              <a:gd name="T78" fmla="*/ 8 w 36"/>
              <a:gd name="T79" fmla="*/ 3 h 37"/>
              <a:gd name="T80" fmla="*/ 5 w 36"/>
              <a:gd name="T81" fmla="*/ 6 h 37"/>
              <a:gd name="T82" fmla="*/ 3 w 36"/>
              <a:gd name="T83" fmla="*/ 8 h 37"/>
              <a:gd name="T84" fmla="*/ 1 w 36"/>
              <a:gd name="T85" fmla="*/ 12 h 37"/>
              <a:gd name="T86" fmla="*/ 0 w 36"/>
              <a:gd name="T87" fmla="*/ 15 h 37"/>
              <a:gd name="T88" fmla="*/ 0 w 36"/>
              <a:gd name="T89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7">
                <a:moveTo>
                  <a:pt x="0" y="19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4"/>
                </a:lnTo>
                <a:lnTo>
                  <a:pt x="11" y="35"/>
                </a:lnTo>
                <a:lnTo>
                  <a:pt x="14" y="36"/>
                </a:lnTo>
                <a:lnTo>
                  <a:pt x="18" y="37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9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2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88">
            <a:extLst>
              <a:ext uri="{FF2B5EF4-FFF2-40B4-BE49-F238E27FC236}">
                <a16:creationId xmlns:a16="http://schemas.microsoft.com/office/drawing/2014/main" id="{3B2CCA32-DF24-7137-09E9-A7396539F74C}"/>
              </a:ext>
            </a:extLst>
          </p:cNvPr>
          <p:cNvSpPr>
            <a:spLocks/>
          </p:cNvSpPr>
          <p:nvPr/>
        </p:nvSpPr>
        <p:spPr bwMode="auto">
          <a:xfrm>
            <a:off x="4171950" y="5441951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3 h 36"/>
              <a:gd name="T26" fmla="*/ 29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1 w 36"/>
              <a:gd name="T33" fmla="*/ 31 h 36"/>
              <a:gd name="T34" fmla="*/ 33 w 36"/>
              <a:gd name="T35" fmla="*/ 28 h 36"/>
              <a:gd name="T36" fmla="*/ 34 w 36"/>
              <a:gd name="T37" fmla="*/ 27 h 36"/>
              <a:gd name="T38" fmla="*/ 34 w 36"/>
              <a:gd name="T39" fmla="*/ 26 h 36"/>
              <a:gd name="T40" fmla="*/ 35 w 36"/>
              <a:gd name="T41" fmla="*/ 25 h 36"/>
              <a:gd name="T42" fmla="*/ 35 w 36"/>
              <a:gd name="T43" fmla="*/ 23 h 36"/>
              <a:gd name="T44" fmla="*/ 35 w 36"/>
              <a:gd name="T45" fmla="*/ 23 h 36"/>
              <a:gd name="T46" fmla="*/ 36 w 36"/>
              <a:gd name="T47" fmla="*/ 22 h 36"/>
              <a:gd name="T48" fmla="*/ 36 w 36"/>
              <a:gd name="T49" fmla="*/ 22 h 36"/>
              <a:gd name="T50" fmla="*/ 36 w 36"/>
              <a:gd name="T51" fmla="*/ 18 h 36"/>
              <a:gd name="T52" fmla="*/ 36 w 36"/>
              <a:gd name="T53" fmla="*/ 14 h 36"/>
              <a:gd name="T54" fmla="*/ 35 w 36"/>
              <a:gd name="T55" fmla="*/ 11 h 36"/>
              <a:gd name="T56" fmla="*/ 33 w 36"/>
              <a:gd name="T57" fmla="*/ 8 h 36"/>
              <a:gd name="T58" fmla="*/ 31 w 36"/>
              <a:gd name="T59" fmla="*/ 5 h 36"/>
              <a:gd name="T60" fmla="*/ 30 w 36"/>
              <a:gd name="T61" fmla="*/ 5 h 36"/>
              <a:gd name="T62" fmla="*/ 30 w 36"/>
              <a:gd name="T63" fmla="*/ 4 h 36"/>
              <a:gd name="T64" fmla="*/ 29 w 36"/>
              <a:gd name="T65" fmla="*/ 3 h 36"/>
              <a:gd name="T66" fmla="*/ 27 w 36"/>
              <a:gd name="T67" fmla="*/ 2 h 36"/>
              <a:gd name="T68" fmla="*/ 25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6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4"/>
                </a:lnTo>
                <a:lnTo>
                  <a:pt x="29" y="3"/>
                </a:lnTo>
                <a:lnTo>
                  <a:pt x="27" y="2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89">
            <a:extLst>
              <a:ext uri="{FF2B5EF4-FFF2-40B4-BE49-F238E27FC236}">
                <a16:creationId xmlns:a16="http://schemas.microsoft.com/office/drawing/2014/main" id="{B65ECC29-2B07-8794-88FE-B690B4977EAE}"/>
              </a:ext>
            </a:extLst>
          </p:cNvPr>
          <p:cNvSpPr>
            <a:spLocks/>
          </p:cNvSpPr>
          <p:nvPr/>
        </p:nvSpPr>
        <p:spPr bwMode="auto">
          <a:xfrm>
            <a:off x="4389438" y="4608513"/>
            <a:ext cx="57150" cy="57150"/>
          </a:xfrm>
          <a:custGeom>
            <a:avLst/>
            <a:gdLst>
              <a:gd name="T0" fmla="*/ 0 w 36"/>
              <a:gd name="T1" fmla="*/ 19 h 36"/>
              <a:gd name="T2" fmla="*/ 1 w 36"/>
              <a:gd name="T3" fmla="*/ 22 h 36"/>
              <a:gd name="T4" fmla="*/ 1 w 36"/>
              <a:gd name="T5" fmla="*/ 24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1 w 36"/>
              <a:gd name="T33" fmla="*/ 31 h 36"/>
              <a:gd name="T34" fmla="*/ 33 w 36"/>
              <a:gd name="T35" fmla="*/ 28 h 36"/>
              <a:gd name="T36" fmla="*/ 33 w 36"/>
              <a:gd name="T37" fmla="*/ 27 h 36"/>
              <a:gd name="T38" fmla="*/ 34 w 36"/>
              <a:gd name="T39" fmla="*/ 27 h 36"/>
              <a:gd name="T40" fmla="*/ 35 w 36"/>
              <a:gd name="T41" fmla="*/ 25 h 36"/>
              <a:gd name="T42" fmla="*/ 35 w 36"/>
              <a:gd name="T43" fmla="*/ 24 h 36"/>
              <a:gd name="T44" fmla="*/ 35 w 36"/>
              <a:gd name="T45" fmla="*/ 23 h 36"/>
              <a:gd name="T46" fmla="*/ 36 w 36"/>
              <a:gd name="T47" fmla="*/ 23 h 36"/>
              <a:gd name="T48" fmla="*/ 36 w 36"/>
              <a:gd name="T49" fmla="*/ 22 h 36"/>
              <a:gd name="T50" fmla="*/ 36 w 36"/>
              <a:gd name="T51" fmla="*/ 19 h 36"/>
              <a:gd name="T52" fmla="*/ 36 w 36"/>
              <a:gd name="T53" fmla="*/ 15 h 36"/>
              <a:gd name="T54" fmla="*/ 35 w 36"/>
              <a:gd name="T55" fmla="*/ 11 h 36"/>
              <a:gd name="T56" fmla="*/ 33 w 36"/>
              <a:gd name="T57" fmla="*/ 8 h 36"/>
              <a:gd name="T58" fmla="*/ 31 w 36"/>
              <a:gd name="T59" fmla="*/ 6 h 36"/>
              <a:gd name="T60" fmla="*/ 30 w 36"/>
              <a:gd name="T61" fmla="*/ 5 h 36"/>
              <a:gd name="T62" fmla="*/ 30 w 36"/>
              <a:gd name="T63" fmla="*/ 5 h 36"/>
              <a:gd name="T64" fmla="*/ 28 w 36"/>
              <a:gd name="T65" fmla="*/ 3 h 36"/>
              <a:gd name="T66" fmla="*/ 27 w 36"/>
              <a:gd name="T67" fmla="*/ 3 h 36"/>
              <a:gd name="T68" fmla="*/ 24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5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6 w 36"/>
              <a:gd name="T81" fmla="*/ 6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5 h 36"/>
              <a:gd name="T88" fmla="*/ 0 w 36"/>
              <a:gd name="T89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9"/>
                </a:moveTo>
                <a:lnTo>
                  <a:pt x="1" y="22"/>
                </a:lnTo>
                <a:lnTo>
                  <a:pt x="1" y="24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4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9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9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90">
            <a:extLst>
              <a:ext uri="{FF2B5EF4-FFF2-40B4-BE49-F238E27FC236}">
                <a16:creationId xmlns:a16="http://schemas.microsoft.com/office/drawing/2014/main" id="{93CBF969-568D-B21B-63C6-FE1DE68A302B}"/>
              </a:ext>
            </a:extLst>
          </p:cNvPr>
          <p:cNvSpPr>
            <a:spLocks/>
          </p:cNvSpPr>
          <p:nvPr/>
        </p:nvSpPr>
        <p:spPr bwMode="auto">
          <a:xfrm>
            <a:off x="4498975" y="44291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3 w 36"/>
              <a:gd name="T35" fmla="*/ 28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5 h 36"/>
              <a:gd name="T42" fmla="*/ 35 w 36"/>
              <a:gd name="T43" fmla="*/ 23 h 36"/>
              <a:gd name="T44" fmla="*/ 35 w 36"/>
              <a:gd name="T45" fmla="*/ 22 h 36"/>
              <a:gd name="T46" fmla="*/ 35 w 36"/>
              <a:gd name="T47" fmla="*/ 22 h 36"/>
              <a:gd name="T48" fmla="*/ 35 w 36"/>
              <a:gd name="T49" fmla="*/ 21 h 36"/>
              <a:gd name="T50" fmla="*/ 36 w 36"/>
              <a:gd name="T51" fmla="*/ 18 h 36"/>
              <a:gd name="T52" fmla="*/ 35 w 36"/>
              <a:gd name="T53" fmla="*/ 14 h 36"/>
              <a:gd name="T54" fmla="*/ 34 w 36"/>
              <a:gd name="T55" fmla="*/ 11 h 36"/>
              <a:gd name="T56" fmla="*/ 33 w 36"/>
              <a:gd name="T57" fmla="*/ 8 h 36"/>
              <a:gd name="T58" fmla="*/ 30 w 36"/>
              <a:gd name="T59" fmla="*/ 5 h 36"/>
              <a:gd name="T60" fmla="*/ 30 w 36"/>
              <a:gd name="T61" fmla="*/ 5 h 36"/>
              <a:gd name="T62" fmla="*/ 29 w 36"/>
              <a:gd name="T63" fmla="*/ 4 h 36"/>
              <a:gd name="T64" fmla="*/ 28 w 36"/>
              <a:gd name="T65" fmla="*/ 3 h 36"/>
              <a:gd name="T66" fmla="*/ 27 w 36"/>
              <a:gd name="T67" fmla="*/ 2 h 36"/>
              <a:gd name="T68" fmla="*/ 24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33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91">
            <a:extLst>
              <a:ext uri="{FF2B5EF4-FFF2-40B4-BE49-F238E27FC236}">
                <a16:creationId xmlns:a16="http://schemas.microsoft.com/office/drawing/2014/main" id="{C3C218D3-88DE-DA57-3C07-771179572BFA}"/>
              </a:ext>
            </a:extLst>
          </p:cNvPr>
          <p:cNvSpPr>
            <a:spLocks/>
          </p:cNvSpPr>
          <p:nvPr/>
        </p:nvSpPr>
        <p:spPr bwMode="auto">
          <a:xfrm>
            <a:off x="3327400" y="1735138"/>
            <a:ext cx="360363" cy="1739900"/>
          </a:xfrm>
          <a:custGeom>
            <a:avLst/>
            <a:gdLst>
              <a:gd name="T0" fmla="*/ 227 w 227"/>
              <a:gd name="T1" fmla="*/ 241 h 1096"/>
              <a:gd name="T2" fmla="*/ 195 w 227"/>
              <a:gd name="T3" fmla="*/ 236 h 1096"/>
              <a:gd name="T4" fmla="*/ 156 w 227"/>
              <a:gd name="T5" fmla="*/ 0 h 1096"/>
              <a:gd name="T6" fmla="*/ 140 w 227"/>
              <a:gd name="T7" fmla="*/ 58 h 1096"/>
              <a:gd name="T8" fmla="*/ 0 w 227"/>
              <a:gd name="T9" fmla="*/ 1096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1096">
                <a:moveTo>
                  <a:pt x="227" y="241"/>
                </a:moveTo>
                <a:lnTo>
                  <a:pt x="195" y="236"/>
                </a:lnTo>
                <a:lnTo>
                  <a:pt x="156" y="0"/>
                </a:lnTo>
                <a:lnTo>
                  <a:pt x="140" y="58"/>
                </a:lnTo>
                <a:lnTo>
                  <a:pt x="0" y="1096"/>
                </a:lnTo>
              </a:path>
            </a:pathLst>
          </a:custGeom>
          <a:noFill/>
          <a:ln w="95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92">
            <a:extLst>
              <a:ext uri="{FF2B5EF4-FFF2-40B4-BE49-F238E27FC236}">
                <a16:creationId xmlns:a16="http://schemas.microsoft.com/office/drawing/2014/main" id="{37CD2E28-B866-F8A5-0D6B-7D97E2CC828E}"/>
              </a:ext>
            </a:extLst>
          </p:cNvPr>
          <p:cNvSpPr>
            <a:spLocks/>
          </p:cNvSpPr>
          <p:nvPr/>
        </p:nvSpPr>
        <p:spPr bwMode="auto">
          <a:xfrm>
            <a:off x="3659188" y="2089151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5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6 w 36"/>
              <a:gd name="T19" fmla="*/ 5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4 h 36"/>
              <a:gd name="T26" fmla="*/ 0 w 36"/>
              <a:gd name="T27" fmla="*/ 18 h 36"/>
              <a:gd name="T28" fmla="*/ 1 w 36"/>
              <a:gd name="T29" fmla="*/ 21 h 36"/>
              <a:gd name="T30" fmla="*/ 1 w 36"/>
              <a:gd name="T31" fmla="*/ 23 h 36"/>
              <a:gd name="T32" fmla="*/ 2 w 36"/>
              <a:gd name="T33" fmla="*/ 24 h 36"/>
              <a:gd name="T34" fmla="*/ 3 w 36"/>
              <a:gd name="T35" fmla="*/ 27 h 36"/>
              <a:gd name="T36" fmla="*/ 4 w 36"/>
              <a:gd name="T37" fmla="*/ 29 h 36"/>
              <a:gd name="T38" fmla="*/ 6 w 36"/>
              <a:gd name="T39" fmla="*/ 30 h 36"/>
              <a:gd name="T40" fmla="*/ 8 w 36"/>
              <a:gd name="T41" fmla="*/ 33 h 36"/>
              <a:gd name="T42" fmla="*/ 11 w 36"/>
              <a:gd name="T43" fmla="*/ 34 h 36"/>
              <a:gd name="T44" fmla="*/ 15 w 36"/>
              <a:gd name="T45" fmla="*/ 35 h 36"/>
              <a:gd name="T46" fmla="*/ 18 w 36"/>
              <a:gd name="T47" fmla="*/ 36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3 w 36"/>
              <a:gd name="T55" fmla="*/ 35 h 36"/>
              <a:gd name="T56" fmla="*/ 25 w 36"/>
              <a:gd name="T57" fmla="*/ 34 h 36"/>
              <a:gd name="T58" fmla="*/ 26 w 36"/>
              <a:gd name="T59" fmla="*/ 33 h 36"/>
              <a:gd name="T60" fmla="*/ 27 w 36"/>
              <a:gd name="T61" fmla="*/ 33 h 36"/>
              <a:gd name="T62" fmla="*/ 28 w 36"/>
              <a:gd name="T63" fmla="*/ 33 h 36"/>
              <a:gd name="T64" fmla="*/ 31 w 36"/>
              <a:gd name="T65" fmla="*/ 30 h 36"/>
              <a:gd name="T66" fmla="*/ 31 w 36"/>
              <a:gd name="T67" fmla="*/ 30 h 36"/>
              <a:gd name="T68" fmla="*/ 31 w 36"/>
              <a:gd name="T69" fmla="*/ 30 h 36"/>
              <a:gd name="T70" fmla="*/ 31 w 36"/>
              <a:gd name="T71" fmla="*/ 30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7 h 36"/>
              <a:gd name="T78" fmla="*/ 34 w 36"/>
              <a:gd name="T79" fmla="*/ 27 h 36"/>
              <a:gd name="T80" fmla="*/ 34 w 36"/>
              <a:gd name="T81" fmla="*/ 26 h 36"/>
              <a:gd name="T82" fmla="*/ 35 w 36"/>
              <a:gd name="T83" fmla="*/ 24 h 36"/>
              <a:gd name="T84" fmla="*/ 35 w 36"/>
              <a:gd name="T85" fmla="*/ 23 h 36"/>
              <a:gd name="T86" fmla="*/ 35 w 36"/>
              <a:gd name="T87" fmla="*/ 22 h 36"/>
              <a:gd name="T88" fmla="*/ 36 w 36"/>
              <a:gd name="T89" fmla="*/ 22 h 36"/>
              <a:gd name="T90" fmla="*/ 36 w 36"/>
              <a:gd name="T91" fmla="*/ 21 h 36"/>
              <a:gd name="T92" fmla="*/ 36 w 36"/>
              <a:gd name="T93" fmla="*/ 18 h 36"/>
              <a:gd name="T94" fmla="*/ 36 w 36"/>
              <a:gd name="T95" fmla="*/ 14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4" y="29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7"/>
                </a:lnTo>
                <a:lnTo>
                  <a:pt x="34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93">
            <a:extLst>
              <a:ext uri="{FF2B5EF4-FFF2-40B4-BE49-F238E27FC236}">
                <a16:creationId xmlns:a16="http://schemas.microsoft.com/office/drawing/2014/main" id="{B1E78A86-1ADB-756B-AACF-C79EEA0E4DCC}"/>
              </a:ext>
            </a:extLst>
          </p:cNvPr>
          <p:cNvSpPr>
            <a:spLocks/>
          </p:cNvSpPr>
          <p:nvPr/>
        </p:nvSpPr>
        <p:spPr bwMode="auto">
          <a:xfrm>
            <a:off x="3548063" y="1706563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3 h 36"/>
              <a:gd name="T4" fmla="*/ 24 w 35"/>
              <a:gd name="T5" fmla="*/ 1 h 36"/>
              <a:gd name="T6" fmla="*/ 22 w 35"/>
              <a:gd name="T7" fmla="*/ 0 h 36"/>
              <a:gd name="T8" fmla="*/ 21 w 35"/>
              <a:gd name="T9" fmla="*/ 0 h 36"/>
              <a:gd name="T10" fmla="*/ 17 w 35"/>
              <a:gd name="T11" fmla="*/ 0 h 36"/>
              <a:gd name="T12" fmla="*/ 14 w 35"/>
              <a:gd name="T13" fmla="*/ 0 h 36"/>
              <a:gd name="T14" fmla="*/ 11 w 35"/>
              <a:gd name="T15" fmla="*/ 1 h 36"/>
              <a:gd name="T16" fmla="*/ 7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7 h 36"/>
              <a:gd name="T36" fmla="*/ 3 w 35"/>
              <a:gd name="T37" fmla="*/ 29 h 36"/>
              <a:gd name="T38" fmla="*/ 5 w 35"/>
              <a:gd name="T39" fmla="*/ 30 h 36"/>
              <a:gd name="T40" fmla="*/ 7 w 35"/>
              <a:gd name="T41" fmla="*/ 33 h 36"/>
              <a:gd name="T42" fmla="*/ 11 w 35"/>
              <a:gd name="T43" fmla="*/ 34 h 36"/>
              <a:gd name="T44" fmla="*/ 14 w 35"/>
              <a:gd name="T45" fmla="*/ 35 h 36"/>
              <a:gd name="T46" fmla="*/ 17 w 35"/>
              <a:gd name="T47" fmla="*/ 36 h 36"/>
              <a:gd name="T48" fmla="*/ 21 w 35"/>
              <a:gd name="T49" fmla="*/ 35 h 36"/>
              <a:gd name="T50" fmla="*/ 22 w 35"/>
              <a:gd name="T51" fmla="*/ 35 h 36"/>
              <a:gd name="T52" fmla="*/ 22 w 35"/>
              <a:gd name="T53" fmla="*/ 35 h 36"/>
              <a:gd name="T54" fmla="*/ 22 w 35"/>
              <a:gd name="T55" fmla="*/ 35 h 36"/>
              <a:gd name="T56" fmla="*/ 24 w 35"/>
              <a:gd name="T57" fmla="*/ 34 h 36"/>
              <a:gd name="T58" fmla="*/ 26 w 35"/>
              <a:gd name="T59" fmla="*/ 34 h 36"/>
              <a:gd name="T60" fmla="*/ 26 w 35"/>
              <a:gd name="T61" fmla="*/ 33 h 36"/>
              <a:gd name="T62" fmla="*/ 27 w 35"/>
              <a:gd name="T63" fmla="*/ 33 h 36"/>
              <a:gd name="T64" fmla="*/ 30 w 35"/>
              <a:gd name="T65" fmla="*/ 30 h 36"/>
              <a:gd name="T66" fmla="*/ 30 w 35"/>
              <a:gd name="T67" fmla="*/ 30 h 36"/>
              <a:gd name="T68" fmla="*/ 30 w 35"/>
              <a:gd name="T69" fmla="*/ 30 h 36"/>
              <a:gd name="T70" fmla="*/ 30 w 35"/>
              <a:gd name="T71" fmla="*/ 30 h 36"/>
              <a:gd name="T72" fmla="*/ 30 w 35"/>
              <a:gd name="T73" fmla="*/ 30 h 36"/>
              <a:gd name="T74" fmla="*/ 31 w 35"/>
              <a:gd name="T75" fmla="*/ 29 h 36"/>
              <a:gd name="T76" fmla="*/ 32 w 35"/>
              <a:gd name="T77" fmla="*/ 27 h 36"/>
              <a:gd name="T78" fmla="*/ 33 w 35"/>
              <a:gd name="T79" fmla="*/ 27 h 36"/>
              <a:gd name="T80" fmla="*/ 33 w 35"/>
              <a:gd name="T81" fmla="*/ 26 h 36"/>
              <a:gd name="T82" fmla="*/ 34 w 35"/>
              <a:gd name="T83" fmla="*/ 25 h 36"/>
              <a:gd name="T84" fmla="*/ 35 w 35"/>
              <a:gd name="T85" fmla="*/ 23 h 36"/>
              <a:gd name="T86" fmla="*/ 35 w 35"/>
              <a:gd name="T87" fmla="*/ 22 h 36"/>
              <a:gd name="T88" fmla="*/ 35 w 35"/>
              <a:gd name="T89" fmla="*/ 22 h 36"/>
              <a:gd name="T90" fmla="*/ 35 w 35"/>
              <a:gd name="T91" fmla="*/ 21 h 36"/>
              <a:gd name="T92" fmla="*/ 35 w 35"/>
              <a:gd name="T93" fmla="*/ 18 h 36"/>
              <a:gd name="T94" fmla="*/ 35 w 35"/>
              <a:gd name="T95" fmla="*/ 14 h 36"/>
              <a:gd name="T96" fmla="*/ 34 w 35"/>
              <a:gd name="T97" fmla="*/ 11 h 36"/>
              <a:gd name="T98" fmla="*/ 32 w 35"/>
              <a:gd name="T99" fmla="*/ 8 h 36"/>
              <a:gd name="T100" fmla="*/ 30 w 35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3" y="29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7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94">
            <a:extLst>
              <a:ext uri="{FF2B5EF4-FFF2-40B4-BE49-F238E27FC236}">
                <a16:creationId xmlns:a16="http://schemas.microsoft.com/office/drawing/2014/main" id="{2445D096-A398-C5E6-1A88-1CD74E98A662}"/>
              </a:ext>
            </a:extLst>
          </p:cNvPr>
          <p:cNvSpPr>
            <a:spLocks/>
          </p:cNvSpPr>
          <p:nvPr/>
        </p:nvSpPr>
        <p:spPr bwMode="auto">
          <a:xfrm>
            <a:off x="3522663" y="1793876"/>
            <a:ext cx="57150" cy="57150"/>
          </a:xfrm>
          <a:custGeom>
            <a:avLst/>
            <a:gdLst>
              <a:gd name="T0" fmla="*/ 30 w 36"/>
              <a:gd name="T1" fmla="*/ 6 h 36"/>
              <a:gd name="T2" fmla="*/ 27 w 36"/>
              <a:gd name="T3" fmla="*/ 3 h 36"/>
              <a:gd name="T4" fmla="*/ 24 w 36"/>
              <a:gd name="T5" fmla="*/ 2 h 36"/>
              <a:gd name="T6" fmla="*/ 23 w 36"/>
              <a:gd name="T7" fmla="*/ 1 h 36"/>
              <a:gd name="T8" fmla="*/ 21 w 36"/>
              <a:gd name="T9" fmla="*/ 1 h 36"/>
              <a:gd name="T10" fmla="*/ 18 w 36"/>
              <a:gd name="T11" fmla="*/ 0 h 36"/>
              <a:gd name="T12" fmla="*/ 14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5 w 36"/>
              <a:gd name="T19" fmla="*/ 6 h 36"/>
              <a:gd name="T20" fmla="*/ 2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2 w 36"/>
              <a:gd name="T35" fmla="*/ 28 h 36"/>
              <a:gd name="T36" fmla="*/ 3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1 w 36"/>
              <a:gd name="T49" fmla="*/ 36 h 36"/>
              <a:gd name="T50" fmla="*/ 22 w 36"/>
              <a:gd name="T51" fmla="*/ 36 h 36"/>
              <a:gd name="T52" fmla="*/ 22 w 36"/>
              <a:gd name="T53" fmla="*/ 35 h 36"/>
              <a:gd name="T54" fmla="*/ 23 w 36"/>
              <a:gd name="T55" fmla="*/ 35 h 36"/>
              <a:gd name="T56" fmla="*/ 24 w 36"/>
              <a:gd name="T57" fmla="*/ 35 h 36"/>
              <a:gd name="T58" fmla="*/ 26 w 36"/>
              <a:gd name="T59" fmla="*/ 34 h 36"/>
              <a:gd name="T60" fmla="*/ 26 w 36"/>
              <a:gd name="T61" fmla="*/ 34 h 36"/>
              <a:gd name="T62" fmla="*/ 27 w 36"/>
              <a:gd name="T63" fmla="*/ 33 h 36"/>
              <a:gd name="T64" fmla="*/ 30 w 36"/>
              <a:gd name="T65" fmla="*/ 31 h 36"/>
              <a:gd name="T66" fmla="*/ 30 w 36"/>
              <a:gd name="T67" fmla="*/ 31 h 36"/>
              <a:gd name="T68" fmla="*/ 30 w 36"/>
              <a:gd name="T69" fmla="*/ 30 h 36"/>
              <a:gd name="T70" fmla="*/ 30 w 36"/>
              <a:gd name="T71" fmla="*/ 30 h 36"/>
              <a:gd name="T72" fmla="*/ 31 w 36"/>
              <a:gd name="T73" fmla="*/ 30 h 36"/>
              <a:gd name="T74" fmla="*/ 31 w 36"/>
              <a:gd name="T75" fmla="*/ 29 h 36"/>
              <a:gd name="T76" fmla="*/ 32 w 36"/>
              <a:gd name="T77" fmla="*/ 28 h 36"/>
              <a:gd name="T78" fmla="*/ 33 w 36"/>
              <a:gd name="T79" fmla="*/ 27 h 36"/>
              <a:gd name="T80" fmla="*/ 33 w 36"/>
              <a:gd name="T81" fmla="*/ 26 h 36"/>
              <a:gd name="T82" fmla="*/ 34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5 w 36"/>
              <a:gd name="T89" fmla="*/ 22 h 36"/>
              <a:gd name="T90" fmla="*/ 35 w 36"/>
              <a:gd name="T91" fmla="*/ 22 h 36"/>
              <a:gd name="T92" fmla="*/ 36 w 36"/>
              <a:gd name="T93" fmla="*/ 18 h 36"/>
              <a:gd name="T94" fmla="*/ 35 w 36"/>
              <a:gd name="T95" fmla="*/ 15 h 36"/>
              <a:gd name="T96" fmla="*/ 34 w 36"/>
              <a:gd name="T97" fmla="*/ 11 h 36"/>
              <a:gd name="T98" fmla="*/ 32 w 36"/>
              <a:gd name="T99" fmla="*/ 8 h 36"/>
              <a:gd name="T100" fmla="*/ 30 w 36"/>
              <a:gd name="T10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0" y="6"/>
                </a:move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236" name="Groupe 235">
            <a:extLst>
              <a:ext uri="{FF2B5EF4-FFF2-40B4-BE49-F238E27FC236}">
                <a16:creationId xmlns:a16="http://schemas.microsoft.com/office/drawing/2014/main" id="{21B45529-0FA4-0397-712C-22E5C1D3BFF7}"/>
              </a:ext>
            </a:extLst>
          </p:cNvPr>
          <p:cNvGrpSpPr/>
          <p:nvPr/>
        </p:nvGrpSpPr>
        <p:grpSpPr>
          <a:xfrm>
            <a:off x="3124200" y="4075113"/>
            <a:ext cx="5786438" cy="2098676"/>
            <a:chOff x="3124200" y="4075113"/>
            <a:chExt cx="5786438" cy="2098676"/>
          </a:xfrm>
        </p:grpSpPr>
        <p:sp>
          <p:nvSpPr>
            <p:cNvPr id="35" name="Line 5">
              <a:extLst>
                <a:ext uri="{FF2B5EF4-FFF2-40B4-BE49-F238E27FC236}">
                  <a16:creationId xmlns:a16="http://schemas.microsoft.com/office/drawing/2014/main" id="{5E296483-7DFE-0BCB-4025-30A2A15E90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9650" y="6118226"/>
              <a:ext cx="0" cy="555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6">
              <a:extLst>
                <a:ext uri="{FF2B5EF4-FFF2-40B4-BE49-F238E27FC236}">
                  <a16:creationId xmlns:a16="http://schemas.microsoft.com/office/drawing/2014/main" id="{BB9B6CD7-A998-38BA-88B1-90D196F0C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10375" y="6115051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Line 7">
              <a:extLst>
                <a:ext uri="{FF2B5EF4-FFF2-40B4-BE49-F238E27FC236}">
                  <a16:creationId xmlns:a16="http://schemas.microsoft.com/office/drawing/2014/main" id="{4984CDC9-80DE-45CB-3020-FE261D162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0988" y="6115051"/>
              <a:ext cx="0" cy="587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Line 8">
              <a:extLst>
                <a:ext uri="{FF2B5EF4-FFF2-40B4-BE49-F238E27FC236}">
                  <a16:creationId xmlns:a16="http://schemas.microsoft.com/office/drawing/2014/main" id="{93A91013-4E44-01A2-8CF0-8D92CDBEDE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22938" y="6110288"/>
              <a:ext cx="0" cy="635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DE101908-A54B-24EF-025F-D7D15AC55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5500" y="6118226"/>
              <a:ext cx="0" cy="555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Line 95">
              <a:extLst>
                <a:ext uri="{FF2B5EF4-FFF2-40B4-BE49-F238E27FC236}">
                  <a16:creationId xmlns:a16="http://schemas.microsoft.com/office/drawing/2014/main" id="{4E4F66BB-5F98-BD1A-2BDC-364D7BDC9D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5178426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Line 96">
              <a:extLst>
                <a:ext uri="{FF2B5EF4-FFF2-40B4-BE49-F238E27FC236}">
                  <a16:creationId xmlns:a16="http://schemas.microsoft.com/office/drawing/2014/main" id="{BB8D6770-1C03-6243-21CD-888537718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4551363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Line 97">
              <a:extLst>
                <a:ext uri="{FF2B5EF4-FFF2-40B4-BE49-F238E27FC236}">
                  <a16:creationId xmlns:a16="http://schemas.microsoft.com/office/drawing/2014/main" id="{404C7007-1782-56E7-1EFE-F83467ACAE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5805488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98">
              <a:extLst>
                <a:ext uri="{FF2B5EF4-FFF2-40B4-BE49-F238E27FC236}">
                  <a16:creationId xmlns:a16="http://schemas.microsoft.com/office/drawing/2014/main" id="{A145FB01-60D8-FE6B-E635-B493C38B6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75" y="5805488"/>
              <a:ext cx="5732463" cy="309563"/>
            </a:xfrm>
            <a:custGeom>
              <a:avLst/>
              <a:gdLst>
                <a:gd name="T0" fmla="*/ 3611 w 3611"/>
                <a:gd name="T1" fmla="*/ 195 h 195"/>
                <a:gd name="T2" fmla="*/ 0 w 3611"/>
                <a:gd name="T3" fmla="*/ 195 h 195"/>
                <a:gd name="T4" fmla="*/ 0 w 3611"/>
                <a:gd name="T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11" h="195">
                  <a:moveTo>
                    <a:pt x="3611" y="195"/>
                  </a:moveTo>
                  <a:lnTo>
                    <a:pt x="0" y="195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Line 99">
              <a:extLst>
                <a:ext uri="{FF2B5EF4-FFF2-40B4-BE49-F238E27FC236}">
                  <a16:creationId xmlns:a16="http://schemas.microsoft.com/office/drawing/2014/main" id="{AABDBBE0-89AB-3ABA-8DAF-B0CE383AAB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5178426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Line 100">
              <a:extLst>
                <a:ext uri="{FF2B5EF4-FFF2-40B4-BE49-F238E27FC236}">
                  <a16:creationId xmlns:a16="http://schemas.microsoft.com/office/drawing/2014/main" id="{CC10D262-B97C-66E9-75CE-052903223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8175" y="4075113"/>
              <a:ext cx="0" cy="476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Line 101">
              <a:extLst>
                <a:ext uri="{FF2B5EF4-FFF2-40B4-BE49-F238E27FC236}">
                  <a16:creationId xmlns:a16="http://schemas.microsoft.com/office/drawing/2014/main" id="{0E08A1EA-103E-33A7-6E9F-F4A4CAC6E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4551363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32" name="Rectangle 102">
            <a:extLst>
              <a:ext uri="{FF2B5EF4-FFF2-40B4-BE49-F238E27FC236}">
                <a16:creationId xmlns:a16="http://schemas.microsoft.com/office/drawing/2014/main" id="{0A017AC8-1598-49EE-A106-2523BA31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533" y="5715000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33" name="Rectangle 103">
            <a:extLst>
              <a:ext uri="{FF2B5EF4-FFF2-40B4-BE49-F238E27FC236}">
                <a16:creationId xmlns:a16="http://schemas.microsoft.com/office/drawing/2014/main" id="{AEF2BB5C-49AA-5659-7E45-109838011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935" y="5087938"/>
            <a:ext cx="44082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34" name="Rectangle 104">
            <a:extLst>
              <a:ext uri="{FF2B5EF4-FFF2-40B4-BE49-F238E27FC236}">
                <a16:creationId xmlns:a16="http://schemas.microsoft.com/office/drawing/2014/main" id="{E7CB290A-7187-A9AE-0B36-AD02A536C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543" y="4460875"/>
            <a:ext cx="6363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1 000 000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grpSp>
        <p:nvGrpSpPr>
          <p:cNvPr id="235" name="Groupe 234">
            <a:extLst>
              <a:ext uri="{FF2B5EF4-FFF2-40B4-BE49-F238E27FC236}">
                <a16:creationId xmlns:a16="http://schemas.microsoft.com/office/drawing/2014/main" id="{44DA5AA2-E167-EF1C-CB5B-FBB5D8928F01}"/>
              </a:ext>
            </a:extLst>
          </p:cNvPr>
          <p:cNvGrpSpPr/>
          <p:nvPr/>
        </p:nvGrpSpPr>
        <p:grpSpPr>
          <a:xfrm>
            <a:off x="3124200" y="1581151"/>
            <a:ext cx="5786438" cy="2039937"/>
            <a:chOff x="3124200" y="1581151"/>
            <a:chExt cx="5786438" cy="2039937"/>
          </a:xfrm>
        </p:grpSpPr>
        <p:sp>
          <p:nvSpPr>
            <p:cNvPr id="135" name="Line 105">
              <a:extLst>
                <a:ext uri="{FF2B5EF4-FFF2-40B4-BE49-F238E27FC236}">
                  <a16:creationId xmlns:a16="http://schemas.microsoft.com/office/drawing/2014/main" id="{531DE26B-D03E-E1B3-7E73-9250605BD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2682876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Line 106">
              <a:extLst>
                <a:ext uri="{FF2B5EF4-FFF2-40B4-BE49-F238E27FC236}">
                  <a16:creationId xmlns:a16="http://schemas.microsoft.com/office/drawing/2014/main" id="{DDBD6EE2-B40F-0DB5-A77D-B483952E16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2055813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07">
              <a:extLst>
                <a:ext uri="{FF2B5EF4-FFF2-40B4-BE49-F238E27FC236}">
                  <a16:creationId xmlns:a16="http://schemas.microsoft.com/office/drawing/2014/main" id="{C2A6F0E9-454F-8190-FF96-5B71F21BF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75" y="3309938"/>
              <a:ext cx="5732463" cy="311150"/>
            </a:xfrm>
            <a:custGeom>
              <a:avLst/>
              <a:gdLst>
                <a:gd name="T0" fmla="*/ 3611 w 3611"/>
                <a:gd name="T1" fmla="*/ 196 h 196"/>
                <a:gd name="T2" fmla="*/ 0 w 3611"/>
                <a:gd name="T3" fmla="*/ 196 h 196"/>
                <a:gd name="T4" fmla="*/ 0 w 3611"/>
                <a:gd name="T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11" h="196">
                  <a:moveTo>
                    <a:pt x="3611" y="196"/>
                  </a:moveTo>
                  <a:lnTo>
                    <a:pt x="0" y="1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Line 108">
              <a:extLst>
                <a:ext uri="{FF2B5EF4-FFF2-40B4-BE49-F238E27FC236}">
                  <a16:creationId xmlns:a16="http://schemas.microsoft.com/office/drawing/2014/main" id="{3F32C78C-BEF7-AA91-A55B-75DD5FD1C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3309938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Line 109">
              <a:extLst>
                <a:ext uri="{FF2B5EF4-FFF2-40B4-BE49-F238E27FC236}">
                  <a16:creationId xmlns:a16="http://schemas.microsoft.com/office/drawing/2014/main" id="{13C6982B-9191-A1ED-2799-D81FA5981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2682876"/>
              <a:ext cx="0" cy="6270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Line 110">
              <a:extLst>
                <a:ext uri="{FF2B5EF4-FFF2-40B4-BE49-F238E27FC236}">
                  <a16:creationId xmlns:a16="http://schemas.microsoft.com/office/drawing/2014/main" id="{908CECF5-A84D-E092-8540-1C2CADEA1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175" y="1581151"/>
              <a:ext cx="0" cy="474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Line 111">
              <a:extLst>
                <a:ext uri="{FF2B5EF4-FFF2-40B4-BE49-F238E27FC236}">
                  <a16:creationId xmlns:a16="http://schemas.microsoft.com/office/drawing/2014/main" id="{6F67895E-61BC-30D3-03E2-AF0D5B0E68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4200" y="2055813"/>
              <a:ext cx="53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42" name="Rectangle 112">
            <a:extLst>
              <a:ext uri="{FF2B5EF4-FFF2-40B4-BE49-F238E27FC236}">
                <a16:creationId xmlns:a16="http://schemas.microsoft.com/office/drawing/2014/main" id="{E2E933F9-8AD7-51BD-A42D-8ED44FEB6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533" y="3221038"/>
            <a:ext cx="23564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3" name="Rectangle 113">
            <a:extLst>
              <a:ext uri="{FF2B5EF4-FFF2-40B4-BE49-F238E27FC236}">
                <a16:creationId xmlns:a16="http://schemas.microsoft.com/office/drawing/2014/main" id="{3F5D5C4E-260B-19BD-0B44-6556B86EF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935" y="2593975"/>
            <a:ext cx="44082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4" name="Rectangle 114">
            <a:extLst>
              <a:ext uri="{FF2B5EF4-FFF2-40B4-BE49-F238E27FC236}">
                <a16:creationId xmlns:a16="http://schemas.microsoft.com/office/drawing/2014/main" id="{25313F4F-7503-8B19-6CE4-6831270FA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543" y="1966913"/>
            <a:ext cx="63639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1 000 000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145" name="Line 115">
            <a:extLst>
              <a:ext uri="{FF2B5EF4-FFF2-40B4-BE49-F238E27FC236}">
                <a16:creationId xmlns:a16="http://schemas.microsoft.com/office/drawing/2014/main" id="{E7AD8D3F-5A40-AC12-7774-E9D5BCEAA4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32163" y="2900363"/>
            <a:ext cx="217488" cy="650875"/>
          </a:xfrm>
          <a:prstGeom prst="line">
            <a:avLst/>
          </a:prstGeom>
          <a:noFill/>
          <a:ln w="9525">
            <a:solidFill>
              <a:srgbClr val="00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16">
            <a:extLst>
              <a:ext uri="{FF2B5EF4-FFF2-40B4-BE49-F238E27FC236}">
                <a16:creationId xmlns:a16="http://schemas.microsoft.com/office/drawing/2014/main" id="{7ABAEC72-0EAD-0E30-084C-E3D749CEF74A}"/>
              </a:ext>
            </a:extLst>
          </p:cNvPr>
          <p:cNvSpPr>
            <a:spLocks/>
          </p:cNvSpPr>
          <p:nvPr/>
        </p:nvSpPr>
        <p:spPr bwMode="auto">
          <a:xfrm>
            <a:off x="3303588" y="3522663"/>
            <a:ext cx="57150" cy="57150"/>
          </a:xfrm>
          <a:custGeom>
            <a:avLst/>
            <a:gdLst>
              <a:gd name="T0" fmla="*/ 30 w 36"/>
              <a:gd name="T1" fmla="*/ 30 h 36"/>
              <a:gd name="T2" fmla="*/ 33 w 36"/>
              <a:gd name="T3" fmla="*/ 28 h 36"/>
              <a:gd name="T4" fmla="*/ 33 w 36"/>
              <a:gd name="T5" fmla="*/ 27 h 36"/>
              <a:gd name="T6" fmla="*/ 34 w 36"/>
              <a:gd name="T7" fmla="*/ 26 h 36"/>
              <a:gd name="T8" fmla="*/ 35 w 36"/>
              <a:gd name="T9" fmla="*/ 25 h 36"/>
              <a:gd name="T10" fmla="*/ 35 w 36"/>
              <a:gd name="T11" fmla="*/ 23 h 36"/>
              <a:gd name="T12" fmla="*/ 35 w 36"/>
              <a:gd name="T13" fmla="*/ 23 h 36"/>
              <a:gd name="T14" fmla="*/ 35 w 36"/>
              <a:gd name="T15" fmla="*/ 22 h 36"/>
              <a:gd name="T16" fmla="*/ 36 w 36"/>
              <a:gd name="T17" fmla="*/ 21 h 36"/>
              <a:gd name="T18" fmla="*/ 36 w 36"/>
              <a:gd name="T19" fmla="*/ 18 h 36"/>
              <a:gd name="T20" fmla="*/ 36 w 36"/>
              <a:gd name="T21" fmla="*/ 14 h 36"/>
              <a:gd name="T22" fmla="*/ 35 w 36"/>
              <a:gd name="T23" fmla="*/ 11 h 36"/>
              <a:gd name="T24" fmla="*/ 33 w 36"/>
              <a:gd name="T25" fmla="*/ 8 h 36"/>
              <a:gd name="T26" fmla="*/ 30 w 36"/>
              <a:gd name="T27" fmla="*/ 5 h 36"/>
              <a:gd name="T28" fmla="*/ 28 w 36"/>
              <a:gd name="T29" fmla="*/ 3 h 36"/>
              <a:gd name="T30" fmla="*/ 25 w 36"/>
              <a:gd name="T31" fmla="*/ 1 h 36"/>
              <a:gd name="T32" fmla="*/ 23 w 36"/>
              <a:gd name="T33" fmla="*/ 1 h 36"/>
              <a:gd name="T34" fmla="*/ 21 w 36"/>
              <a:gd name="T35" fmla="*/ 0 h 36"/>
              <a:gd name="T36" fmla="*/ 18 w 36"/>
              <a:gd name="T37" fmla="*/ 0 h 36"/>
              <a:gd name="T38" fmla="*/ 14 w 36"/>
              <a:gd name="T39" fmla="*/ 0 h 36"/>
              <a:gd name="T40" fmla="*/ 11 w 36"/>
              <a:gd name="T41" fmla="*/ 1 h 36"/>
              <a:gd name="T42" fmla="*/ 8 w 36"/>
              <a:gd name="T43" fmla="*/ 3 h 36"/>
              <a:gd name="T44" fmla="*/ 5 w 36"/>
              <a:gd name="T45" fmla="*/ 5 h 36"/>
              <a:gd name="T46" fmla="*/ 3 w 36"/>
              <a:gd name="T47" fmla="*/ 8 h 36"/>
              <a:gd name="T48" fmla="*/ 1 w 36"/>
              <a:gd name="T49" fmla="*/ 11 h 36"/>
              <a:gd name="T50" fmla="*/ 0 w 36"/>
              <a:gd name="T51" fmla="*/ 14 h 36"/>
              <a:gd name="T52" fmla="*/ 0 w 36"/>
              <a:gd name="T53" fmla="*/ 18 h 36"/>
              <a:gd name="T54" fmla="*/ 0 w 36"/>
              <a:gd name="T55" fmla="*/ 21 h 36"/>
              <a:gd name="T56" fmla="*/ 1 w 36"/>
              <a:gd name="T57" fmla="*/ 23 h 36"/>
              <a:gd name="T58" fmla="*/ 1 w 36"/>
              <a:gd name="T59" fmla="*/ 25 h 36"/>
              <a:gd name="T60" fmla="*/ 3 w 36"/>
              <a:gd name="T61" fmla="*/ 28 h 36"/>
              <a:gd name="T62" fmla="*/ 5 w 36"/>
              <a:gd name="T63" fmla="*/ 30 h 36"/>
              <a:gd name="T64" fmla="*/ 8 w 36"/>
              <a:gd name="T65" fmla="*/ 33 h 36"/>
              <a:gd name="T66" fmla="*/ 11 w 36"/>
              <a:gd name="T67" fmla="*/ 35 h 36"/>
              <a:gd name="T68" fmla="*/ 14 w 36"/>
              <a:gd name="T69" fmla="*/ 36 h 36"/>
              <a:gd name="T70" fmla="*/ 18 w 36"/>
              <a:gd name="T71" fmla="*/ 36 h 36"/>
              <a:gd name="T72" fmla="*/ 21 w 36"/>
              <a:gd name="T73" fmla="*/ 36 h 36"/>
              <a:gd name="T74" fmla="*/ 22 w 36"/>
              <a:gd name="T75" fmla="*/ 35 h 36"/>
              <a:gd name="T76" fmla="*/ 22 w 36"/>
              <a:gd name="T77" fmla="*/ 35 h 36"/>
              <a:gd name="T78" fmla="*/ 23 w 36"/>
              <a:gd name="T79" fmla="*/ 35 h 36"/>
              <a:gd name="T80" fmla="*/ 25 w 36"/>
              <a:gd name="T81" fmla="*/ 35 h 36"/>
              <a:gd name="T82" fmla="*/ 26 w 36"/>
              <a:gd name="T83" fmla="*/ 34 h 36"/>
              <a:gd name="T84" fmla="*/ 27 w 36"/>
              <a:gd name="T85" fmla="*/ 33 h 36"/>
              <a:gd name="T86" fmla="*/ 28 w 36"/>
              <a:gd name="T87" fmla="*/ 33 h 36"/>
              <a:gd name="T88" fmla="*/ 30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30"/>
                </a:move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close/>
              </a:path>
            </a:pathLst>
          </a:custGeom>
          <a:solidFill>
            <a:srgbClr val="00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17">
            <a:extLst>
              <a:ext uri="{FF2B5EF4-FFF2-40B4-BE49-F238E27FC236}">
                <a16:creationId xmlns:a16="http://schemas.microsoft.com/office/drawing/2014/main" id="{B3E3801B-C457-AA23-8E1F-C9AE216D4B95}"/>
              </a:ext>
            </a:extLst>
          </p:cNvPr>
          <p:cNvSpPr>
            <a:spLocks/>
          </p:cNvSpPr>
          <p:nvPr/>
        </p:nvSpPr>
        <p:spPr bwMode="auto">
          <a:xfrm>
            <a:off x="3521075" y="2871788"/>
            <a:ext cx="57150" cy="57150"/>
          </a:xfrm>
          <a:custGeom>
            <a:avLst/>
            <a:gdLst>
              <a:gd name="T0" fmla="*/ 30 w 36"/>
              <a:gd name="T1" fmla="*/ 31 h 36"/>
              <a:gd name="T2" fmla="*/ 33 w 36"/>
              <a:gd name="T3" fmla="*/ 28 h 36"/>
              <a:gd name="T4" fmla="*/ 33 w 36"/>
              <a:gd name="T5" fmla="*/ 27 h 36"/>
              <a:gd name="T6" fmla="*/ 33 w 36"/>
              <a:gd name="T7" fmla="*/ 26 h 36"/>
              <a:gd name="T8" fmla="*/ 34 w 36"/>
              <a:gd name="T9" fmla="*/ 25 h 36"/>
              <a:gd name="T10" fmla="*/ 35 w 36"/>
              <a:gd name="T11" fmla="*/ 23 h 36"/>
              <a:gd name="T12" fmla="*/ 35 w 36"/>
              <a:gd name="T13" fmla="*/ 23 h 36"/>
              <a:gd name="T14" fmla="*/ 35 w 36"/>
              <a:gd name="T15" fmla="*/ 22 h 36"/>
              <a:gd name="T16" fmla="*/ 35 w 36"/>
              <a:gd name="T17" fmla="*/ 22 h 36"/>
              <a:gd name="T18" fmla="*/ 36 w 36"/>
              <a:gd name="T19" fmla="*/ 18 h 36"/>
              <a:gd name="T20" fmla="*/ 35 w 36"/>
              <a:gd name="T21" fmla="*/ 14 h 36"/>
              <a:gd name="T22" fmla="*/ 34 w 36"/>
              <a:gd name="T23" fmla="*/ 11 h 36"/>
              <a:gd name="T24" fmla="*/ 33 w 36"/>
              <a:gd name="T25" fmla="*/ 8 h 36"/>
              <a:gd name="T26" fmla="*/ 30 w 36"/>
              <a:gd name="T27" fmla="*/ 5 h 36"/>
              <a:gd name="T28" fmla="*/ 27 w 36"/>
              <a:gd name="T29" fmla="*/ 3 h 36"/>
              <a:gd name="T30" fmla="*/ 24 w 36"/>
              <a:gd name="T31" fmla="*/ 1 h 36"/>
              <a:gd name="T32" fmla="*/ 23 w 36"/>
              <a:gd name="T33" fmla="*/ 1 h 36"/>
              <a:gd name="T34" fmla="*/ 21 w 36"/>
              <a:gd name="T35" fmla="*/ 0 h 36"/>
              <a:gd name="T36" fmla="*/ 18 w 36"/>
              <a:gd name="T37" fmla="*/ 0 h 36"/>
              <a:gd name="T38" fmla="*/ 14 w 36"/>
              <a:gd name="T39" fmla="*/ 0 h 36"/>
              <a:gd name="T40" fmla="*/ 11 w 36"/>
              <a:gd name="T41" fmla="*/ 1 h 36"/>
              <a:gd name="T42" fmla="*/ 8 w 36"/>
              <a:gd name="T43" fmla="*/ 3 h 36"/>
              <a:gd name="T44" fmla="*/ 5 w 36"/>
              <a:gd name="T45" fmla="*/ 5 h 36"/>
              <a:gd name="T46" fmla="*/ 3 w 36"/>
              <a:gd name="T47" fmla="*/ 8 h 36"/>
              <a:gd name="T48" fmla="*/ 1 w 36"/>
              <a:gd name="T49" fmla="*/ 11 h 36"/>
              <a:gd name="T50" fmla="*/ 0 w 36"/>
              <a:gd name="T51" fmla="*/ 14 h 36"/>
              <a:gd name="T52" fmla="*/ 0 w 36"/>
              <a:gd name="T53" fmla="*/ 18 h 36"/>
              <a:gd name="T54" fmla="*/ 0 w 36"/>
              <a:gd name="T55" fmla="*/ 22 h 36"/>
              <a:gd name="T56" fmla="*/ 0 w 36"/>
              <a:gd name="T57" fmla="*/ 23 h 36"/>
              <a:gd name="T58" fmla="*/ 1 w 36"/>
              <a:gd name="T59" fmla="*/ 25 h 36"/>
              <a:gd name="T60" fmla="*/ 3 w 36"/>
              <a:gd name="T61" fmla="*/ 28 h 36"/>
              <a:gd name="T62" fmla="*/ 5 w 36"/>
              <a:gd name="T63" fmla="*/ 31 h 36"/>
              <a:gd name="T64" fmla="*/ 8 w 36"/>
              <a:gd name="T65" fmla="*/ 33 h 36"/>
              <a:gd name="T66" fmla="*/ 11 w 36"/>
              <a:gd name="T67" fmla="*/ 35 h 36"/>
              <a:gd name="T68" fmla="*/ 14 w 36"/>
              <a:gd name="T69" fmla="*/ 36 h 36"/>
              <a:gd name="T70" fmla="*/ 18 w 36"/>
              <a:gd name="T71" fmla="*/ 36 h 36"/>
              <a:gd name="T72" fmla="*/ 21 w 36"/>
              <a:gd name="T73" fmla="*/ 36 h 36"/>
              <a:gd name="T74" fmla="*/ 22 w 36"/>
              <a:gd name="T75" fmla="*/ 36 h 36"/>
              <a:gd name="T76" fmla="*/ 22 w 36"/>
              <a:gd name="T77" fmla="*/ 35 h 36"/>
              <a:gd name="T78" fmla="*/ 23 w 36"/>
              <a:gd name="T79" fmla="*/ 35 h 36"/>
              <a:gd name="T80" fmla="*/ 24 w 36"/>
              <a:gd name="T81" fmla="*/ 35 h 36"/>
              <a:gd name="T82" fmla="*/ 26 w 36"/>
              <a:gd name="T83" fmla="*/ 34 h 36"/>
              <a:gd name="T84" fmla="*/ 27 w 36"/>
              <a:gd name="T85" fmla="*/ 33 h 36"/>
              <a:gd name="T86" fmla="*/ 27 w 36"/>
              <a:gd name="T87" fmla="*/ 33 h 36"/>
              <a:gd name="T88" fmla="*/ 30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31"/>
                </a:move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close/>
              </a:path>
            </a:pathLst>
          </a:custGeom>
          <a:solidFill>
            <a:srgbClr val="00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18">
            <a:extLst>
              <a:ext uri="{FF2B5EF4-FFF2-40B4-BE49-F238E27FC236}">
                <a16:creationId xmlns:a16="http://schemas.microsoft.com/office/drawing/2014/main" id="{0B9C81EE-1E03-1306-FBF0-4E77252CCD5D}"/>
              </a:ext>
            </a:extLst>
          </p:cNvPr>
          <p:cNvSpPr>
            <a:spLocks/>
          </p:cNvSpPr>
          <p:nvPr/>
        </p:nvSpPr>
        <p:spPr bwMode="auto">
          <a:xfrm>
            <a:off x="3332163" y="2130426"/>
            <a:ext cx="977900" cy="1352550"/>
          </a:xfrm>
          <a:custGeom>
            <a:avLst/>
            <a:gdLst>
              <a:gd name="T0" fmla="*/ 616 w 616"/>
              <a:gd name="T1" fmla="*/ 172 h 852"/>
              <a:gd name="T2" fmla="*/ 586 w 616"/>
              <a:gd name="T3" fmla="*/ 28 h 852"/>
              <a:gd name="T4" fmla="*/ 547 w 616"/>
              <a:gd name="T5" fmla="*/ 0 h 852"/>
              <a:gd name="T6" fmla="*/ 411 w 616"/>
              <a:gd name="T7" fmla="*/ 335 h 852"/>
              <a:gd name="T8" fmla="*/ 342 w 616"/>
              <a:gd name="T9" fmla="*/ 296 h 852"/>
              <a:gd name="T10" fmla="*/ 274 w 616"/>
              <a:gd name="T11" fmla="*/ 393 h 852"/>
              <a:gd name="T12" fmla="*/ 205 w 616"/>
              <a:gd name="T13" fmla="*/ 308 h 852"/>
              <a:gd name="T14" fmla="*/ 137 w 616"/>
              <a:gd name="T15" fmla="*/ 531 h 852"/>
              <a:gd name="T16" fmla="*/ 68 w 616"/>
              <a:gd name="T17" fmla="*/ 852 h 852"/>
              <a:gd name="T18" fmla="*/ 0 w 616"/>
              <a:gd name="T19" fmla="*/ 848 h 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6" h="852">
                <a:moveTo>
                  <a:pt x="616" y="172"/>
                </a:moveTo>
                <a:lnTo>
                  <a:pt x="586" y="28"/>
                </a:lnTo>
                <a:lnTo>
                  <a:pt x="547" y="0"/>
                </a:lnTo>
                <a:lnTo>
                  <a:pt x="411" y="335"/>
                </a:lnTo>
                <a:lnTo>
                  <a:pt x="342" y="296"/>
                </a:lnTo>
                <a:lnTo>
                  <a:pt x="274" y="393"/>
                </a:lnTo>
                <a:lnTo>
                  <a:pt x="205" y="308"/>
                </a:lnTo>
                <a:lnTo>
                  <a:pt x="137" y="531"/>
                </a:lnTo>
                <a:lnTo>
                  <a:pt x="68" y="852"/>
                </a:lnTo>
                <a:lnTo>
                  <a:pt x="0" y="848"/>
                </a:lnTo>
              </a:path>
            </a:pathLst>
          </a:custGeom>
          <a:noFill/>
          <a:ln w="9525">
            <a:solidFill>
              <a:srgbClr val="00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19">
            <a:extLst>
              <a:ext uri="{FF2B5EF4-FFF2-40B4-BE49-F238E27FC236}">
                <a16:creationId xmlns:a16="http://schemas.microsoft.com/office/drawing/2014/main" id="{81827F64-EC87-1B84-DB85-57931133D57D}"/>
              </a:ext>
            </a:extLst>
          </p:cNvPr>
          <p:cNvSpPr>
            <a:spLocks/>
          </p:cNvSpPr>
          <p:nvPr/>
        </p:nvSpPr>
        <p:spPr bwMode="auto">
          <a:xfrm>
            <a:off x="3411538" y="3454401"/>
            <a:ext cx="57150" cy="57150"/>
          </a:xfrm>
          <a:custGeom>
            <a:avLst/>
            <a:gdLst>
              <a:gd name="T0" fmla="*/ 6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4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6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5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6 h 36"/>
              <a:gd name="T54" fmla="*/ 28 w 36"/>
              <a:gd name="T55" fmla="*/ 3 h 36"/>
              <a:gd name="T56" fmla="*/ 25 w 36"/>
              <a:gd name="T57" fmla="*/ 2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2 h 36"/>
              <a:gd name="T68" fmla="*/ 8 w 36"/>
              <a:gd name="T69" fmla="*/ 3 h 36"/>
              <a:gd name="T70" fmla="*/ 6 w 36"/>
              <a:gd name="T71" fmla="*/ 6 h 36"/>
              <a:gd name="T72" fmla="*/ 3 w 36"/>
              <a:gd name="T73" fmla="*/ 8 h 36"/>
              <a:gd name="T74" fmla="*/ 2 w 36"/>
              <a:gd name="T75" fmla="*/ 11 h 36"/>
              <a:gd name="T76" fmla="*/ 1 w 36"/>
              <a:gd name="T77" fmla="*/ 15 h 36"/>
              <a:gd name="T78" fmla="*/ 0 w 36"/>
              <a:gd name="T79" fmla="*/ 18 h 36"/>
              <a:gd name="T80" fmla="*/ 1 w 36"/>
              <a:gd name="T81" fmla="*/ 22 h 36"/>
              <a:gd name="T82" fmla="*/ 1 w 36"/>
              <a:gd name="T83" fmla="*/ 23 h 36"/>
              <a:gd name="T84" fmla="*/ 2 w 36"/>
              <a:gd name="T85" fmla="*/ 25 h 36"/>
              <a:gd name="T86" fmla="*/ 3 w 36"/>
              <a:gd name="T87" fmla="*/ 28 h 36"/>
              <a:gd name="T88" fmla="*/ 6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6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20">
            <a:extLst>
              <a:ext uri="{FF2B5EF4-FFF2-40B4-BE49-F238E27FC236}">
                <a16:creationId xmlns:a16="http://schemas.microsoft.com/office/drawing/2014/main" id="{3E7C6F50-E499-1E50-76EA-426679044434}"/>
              </a:ext>
            </a:extLst>
          </p:cNvPr>
          <p:cNvSpPr>
            <a:spLocks/>
          </p:cNvSpPr>
          <p:nvPr/>
        </p:nvSpPr>
        <p:spPr bwMode="auto">
          <a:xfrm>
            <a:off x="3521075" y="2944813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3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21">
            <a:extLst>
              <a:ext uri="{FF2B5EF4-FFF2-40B4-BE49-F238E27FC236}">
                <a16:creationId xmlns:a16="http://schemas.microsoft.com/office/drawing/2014/main" id="{336B3929-E5EC-53F6-D2A8-0F95D06DD4C2}"/>
              </a:ext>
            </a:extLst>
          </p:cNvPr>
          <p:cNvSpPr>
            <a:spLocks/>
          </p:cNvSpPr>
          <p:nvPr/>
        </p:nvSpPr>
        <p:spPr bwMode="auto">
          <a:xfrm>
            <a:off x="3629025" y="2590801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4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6 h 36"/>
              <a:gd name="T54" fmla="*/ 28 w 36"/>
              <a:gd name="T55" fmla="*/ 3 h 36"/>
              <a:gd name="T56" fmla="*/ 25 w 36"/>
              <a:gd name="T57" fmla="*/ 2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2 h 36"/>
              <a:gd name="T68" fmla="*/ 8 w 36"/>
              <a:gd name="T69" fmla="*/ 3 h 36"/>
              <a:gd name="T70" fmla="*/ 5 w 36"/>
              <a:gd name="T71" fmla="*/ 6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1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22">
            <a:extLst>
              <a:ext uri="{FF2B5EF4-FFF2-40B4-BE49-F238E27FC236}">
                <a16:creationId xmlns:a16="http://schemas.microsoft.com/office/drawing/2014/main" id="{FD01909F-E543-095F-50C7-B35B4E97F825}"/>
              </a:ext>
            </a:extLst>
          </p:cNvPr>
          <p:cNvSpPr>
            <a:spLocks/>
          </p:cNvSpPr>
          <p:nvPr/>
        </p:nvSpPr>
        <p:spPr bwMode="auto">
          <a:xfrm>
            <a:off x="3738563" y="2725738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6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2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2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2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2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23">
            <a:extLst>
              <a:ext uri="{FF2B5EF4-FFF2-40B4-BE49-F238E27FC236}">
                <a16:creationId xmlns:a16="http://schemas.microsoft.com/office/drawing/2014/main" id="{3FB4181D-012E-A9E6-55C2-4F971D946070}"/>
              </a:ext>
            </a:extLst>
          </p:cNvPr>
          <p:cNvSpPr>
            <a:spLocks/>
          </p:cNvSpPr>
          <p:nvPr/>
        </p:nvSpPr>
        <p:spPr bwMode="auto">
          <a:xfrm>
            <a:off x="3846513" y="2571751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5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5 h 36"/>
              <a:gd name="T54" fmla="*/ 28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1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24">
            <a:extLst>
              <a:ext uri="{FF2B5EF4-FFF2-40B4-BE49-F238E27FC236}">
                <a16:creationId xmlns:a16="http://schemas.microsoft.com/office/drawing/2014/main" id="{A80AEC72-66A5-5525-0710-0AC8A111E863}"/>
              </a:ext>
            </a:extLst>
          </p:cNvPr>
          <p:cNvSpPr>
            <a:spLocks/>
          </p:cNvSpPr>
          <p:nvPr/>
        </p:nvSpPr>
        <p:spPr bwMode="auto">
          <a:xfrm>
            <a:off x="3956050" y="2633663"/>
            <a:ext cx="57150" cy="57150"/>
          </a:xfrm>
          <a:custGeom>
            <a:avLst/>
            <a:gdLst>
              <a:gd name="T0" fmla="*/ 5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4 w 36"/>
              <a:gd name="T19" fmla="*/ 35 h 36"/>
              <a:gd name="T20" fmla="*/ 26 w 36"/>
              <a:gd name="T21" fmla="*/ 34 h 36"/>
              <a:gd name="T22" fmla="*/ 26 w 36"/>
              <a:gd name="T23" fmla="*/ 33 h 36"/>
              <a:gd name="T24" fmla="*/ 27 w 36"/>
              <a:gd name="T25" fmla="*/ 33 h 36"/>
              <a:gd name="T26" fmla="*/ 30 w 36"/>
              <a:gd name="T27" fmla="*/ 31 h 36"/>
              <a:gd name="T28" fmla="*/ 32 w 36"/>
              <a:gd name="T29" fmla="*/ 28 h 36"/>
              <a:gd name="T30" fmla="*/ 33 w 36"/>
              <a:gd name="T31" fmla="*/ 27 h 36"/>
              <a:gd name="T32" fmla="*/ 33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5 w 36"/>
              <a:gd name="T41" fmla="*/ 22 h 36"/>
              <a:gd name="T42" fmla="*/ 35 w 36"/>
              <a:gd name="T43" fmla="*/ 22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2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4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2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2 h 36"/>
              <a:gd name="T82" fmla="*/ 0 w 36"/>
              <a:gd name="T83" fmla="*/ 23 h 36"/>
              <a:gd name="T84" fmla="*/ 1 w 36"/>
              <a:gd name="T85" fmla="*/ 25 h 36"/>
              <a:gd name="T86" fmla="*/ 2 w 36"/>
              <a:gd name="T87" fmla="*/ 28 h 36"/>
              <a:gd name="T88" fmla="*/ 5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1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25">
            <a:extLst>
              <a:ext uri="{FF2B5EF4-FFF2-40B4-BE49-F238E27FC236}">
                <a16:creationId xmlns:a16="http://schemas.microsoft.com/office/drawing/2014/main" id="{B7C24F36-8226-4F12-5671-D4AB7A7B9BAB}"/>
              </a:ext>
            </a:extLst>
          </p:cNvPr>
          <p:cNvSpPr>
            <a:spLocks/>
          </p:cNvSpPr>
          <p:nvPr/>
        </p:nvSpPr>
        <p:spPr bwMode="auto">
          <a:xfrm>
            <a:off x="4171950" y="2101851"/>
            <a:ext cx="57150" cy="57150"/>
          </a:xfrm>
          <a:custGeom>
            <a:avLst/>
            <a:gdLst>
              <a:gd name="T0" fmla="*/ 6 w 36"/>
              <a:gd name="T1" fmla="*/ 31 h 36"/>
              <a:gd name="T2" fmla="*/ 8 w 36"/>
              <a:gd name="T3" fmla="*/ 33 h 36"/>
              <a:gd name="T4" fmla="*/ 11 w 36"/>
              <a:gd name="T5" fmla="*/ 35 h 36"/>
              <a:gd name="T6" fmla="*/ 15 w 36"/>
              <a:gd name="T7" fmla="*/ 36 h 36"/>
              <a:gd name="T8" fmla="*/ 18 w 36"/>
              <a:gd name="T9" fmla="*/ 36 h 36"/>
              <a:gd name="T10" fmla="*/ 22 w 36"/>
              <a:gd name="T11" fmla="*/ 36 h 36"/>
              <a:gd name="T12" fmla="*/ 22 w 36"/>
              <a:gd name="T13" fmla="*/ 36 h 36"/>
              <a:gd name="T14" fmla="*/ 23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8 w 36"/>
              <a:gd name="T25" fmla="*/ 33 h 36"/>
              <a:gd name="T26" fmla="*/ 31 w 36"/>
              <a:gd name="T27" fmla="*/ 31 h 36"/>
              <a:gd name="T28" fmla="*/ 33 w 36"/>
              <a:gd name="T29" fmla="*/ 28 h 36"/>
              <a:gd name="T30" fmla="*/ 34 w 36"/>
              <a:gd name="T31" fmla="*/ 27 h 36"/>
              <a:gd name="T32" fmla="*/ 34 w 36"/>
              <a:gd name="T33" fmla="*/ 26 h 36"/>
              <a:gd name="T34" fmla="*/ 35 w 36"/>
              <a:gd name="T35" fmla="*/ 25 h 36"/>
              <a:gd name="T36" fmla="*/ 35 w 36"/>
              <a:gd name="T37" fmla="*/ 23 h 36"/>
              <a:gd name="T38" fmla="*/ 35 w 36"/>
              <a:gd name="T39" fmla="*/ 23 h 36"/>
              <a:gd name="T40" fmla="*/ 36 w 36"/>
              <a:gd name="T41" fmla="*/ 22 h 36"/>
              <a:gd name="T42" fmla="*/ 36 w 36"/>
              <a:gd name="T43" fmla="*/ 22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1 h 36"/>
              <a:gd name="T50" fmla="*/ 33 w 36"/>
              <a:gd name="T51" fmla="*/ 8 h 36"/>
              <a:gd name="T52" fmla="*/ 31 w 36"/>
              <a:gd name="T53" fmla="*/ 5 h 36"/>
              <a:gd name="T54" fmla="*/ 28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2 w 36"/>
              <a:gd name="T61" fmla="*/ 0 h 36"/>
              <a:gd name="T62" fmla="*/ 18 w 36"/>
              <a:gd name="T63" fmla="*/ 0 h 36"/>
              <a:gd name="T64" fmla="*/ 15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6 w 36"/>
              <a:gd name="T71" fmla="*/ 5 h 36"/>
              <a:gd name="T72" fmla="*/ 3 w 36"/>
              <a:gd name="T73" fmla="*/ 8 h 36"/>
              <a:gd name="T74" fmla="*/ 2 w 36"/>
              <a:gd name="T75" fmla="*/ 11 h 36"/>
              <a:gd name="T76" fmla="*/ 1 w 36"/>
              <a:gd name="T77" fmla="*/ 14 h 36"/>
              <a:gd name="T78" fmla="*/ 0 w 36"/>
              <a:gd name="T79" fmla="*/ 18 h 36"/>
              <a:gd name="T80" fmla="*/ 1 w 36"/>
              <a:gd name="T81" fmla="*/ 22 h 36"/>
              <a:gd name="T82" fmla="*/ 1 w 36"/>
              <a:gd name="T83" fmla="*/ 23 h 36"/>
              <a:gd name="T84" fmla="*/ 2 w 36"/>
              <a:gd name="T85" fmla="*/ 25 h 36"/>
              <a:gd name="T86" fmla="*/ 3 w 36"/>
              <a:gd name="T87" fmla="*/ 28 h 36"/>
              <a:gd name="T88" fmla="*/ 6 w 36"/>
              <a:gd name="T89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6" y="31"/>
                </a:move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26">
            <a:extLst>
              <a:ext uri="{FF2B5EF4-FFF2-40B4-BE49-F238E27FC236}">
                <a16:creationId xmlns:a16="http://schemas.microsoft.com/office/drawing/2014/main" id="{5265C135-142D-2915-84D9-5052AC3F9E66}"/>
              </a:ext>
            </a:extLst>
          </p:cNvPr>
          <p:cNvSpPr>
            <a:spLocks/>
          </p:cNvSpPr>
          <p:nvPr/>
        </p:nvSpPr>
        <p:spPr bwMode="auto">
          <a:xfrm>
            <a:off x="4233863" y="2146301"/>
            <a:ext cx="57150" cy="57150"/>
          </a:xfrm>
          <a:custGeom>
            <a:avLst/>
            <a:gdLst>
              <a:gd name="T0" fmla="*/ 5 w 36"/>
              <a:gd name="T1" fmla="*/ 30 h 36"/>
              <a:gd name="T2" fmla="*/ 8 w 36"/>
              <a:gd name="T3" fmla="*/ 32 h 36"/>
              <a:gd name="T4" fmla="*/ 11 w 36"/>
              <a:gd name="T5" fmla="*/ 34 h 36"/>
              <a:gd name="T6" fmla="*/ 14 w 36"/>
              <a:gd name="T7" fmla="*/ 35 h 36"/>
              <a:gd name="T8" fmla="*/ 18 w 36"/>
              <a:gd name="T9" fmla="*/ 36 h 36"/>
              <a:gd name="T10" fmla="*/ 21 w 36"/>
              <a:gd name="T11" fmla="*/ 35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5 w 36"/>
              <a:gd name="T19" fmla="*/ 34 h 36"/>
              <a:gd name="T20" fmla="*/ 26 w 36"/>
              <a:gd name="T21" fmla="*/ 33 h 36"/>
              <a:gd name="T22" fmla="*/ 27 w 36"/>
              <a:gd name="T23" fmla="*/ 33 h 36"/>
              <a:gd name="T24" fmla="*/ 28 w 36"/>
              <a:gd name="T25" fmla="*/ 32 h 36"/>
              <a:gd name="T26" fmla="*/ 30 w 36"/>
              <a:gd name="T27" fmla="*/ 30 h 36"/>
              <a:gd name="T28" fmla="*/ 33 w 36"/>
              <a:gd name="T29" fmla="*/ 27 h 36"/>
              <a:gd name="T30" fmla="*/ 33 w 36"/>
              <a:gd name="T31" fmla="*/ 26 h 36"/>
              <a:gd name="T32" fmla="*/ 34 w 36"/>
              <a:gd name="T33" fmla="*/ 26 h 36"/>
              <a:gd name="T34" fmla="*/ 35 w 36"/>
              <a:gd name="T35" fmla="*/ 24 h 36"/>
              <a:gd name="T36" fmla="*/ 35 w 36"/>
              <a:gd name="T37" fmla="*/ 23 h 36"/>
              <a:gd name="T38" fmla="*/ 35 w 36"/>
              <a:gd name="T39" fmla="*/ 22 h 36"/>
              <a:gd name="T40" fmla="*/ 35 w 36"/>
              <a:gd name="T41" fmla="*/ 22 h 36"/>
              <a:gd name="T42" fmla="*/ 36 w 36"/>
              <a:gd name="T43" fmla="*/ 21 h 36"/>
              <a:gd name="T44" fmla="*/ 36 w 36"/>
              <a:gd name="T45" fmla="*/ 18 h 36"/>
              <a:gd name="T46" fmla="*/ 36 w 36"/>
              <a:gd name="T47" fmla="*/ 14 h 36"/>
              <a:gd name="T48" fmla="*/ 35 w 36"/>
              <a:gd name="T49" fmla="*/ 10 h 36"/>
              <a:gd name="T50" fmla="*/ 33 w 36"/>
              <a:gd name="T51" fmla="*/ 7 h 36"/>
              <a:gd name="T52" fmla="*/ 30 w 36"/>
              <a:gd name="T53" fmla="*/ 5 h 36"/>
              <a:gd name="T54" fmla="*/ 28 w 36"/>
              <a:gd name="T55" fmla="*/ 2 h 36"/>
              <a:gd name="T56" fmla="*/ 25 w 36"/>
              <a:gd name="T57" fmla="*/ 1 h 36"/>
              <a:gd name="T58" fmla="*/ 23 w 36"/>
              <a:gd name="T59" fmla="*/ 0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2 h 36"/>
              <a:gd name="T70" fmla="*/ 5 w 36"/>
              <a:gd name="T71" fmla="*/ 5 h 36"/>
              <a:gd name="T72" fmla="*/ 3 w 36"/>
              <a:gd name="T73" fmla="*/ 7 h 36"/>
              <a:gd name="T74" fmla="*/ 1 w 36"/>
              <a:gd name="T75" fmla="*/ 10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1 h 36"/>
              <a:gd name="T82" fmla="*/ 1 w 36"/>
              <a:gd name="T83" fmla="*/ 23 h 36"/>
              <a:gd name="T84" fmla="*/ 1 w 36"/>
              <a:gd name="T85" fmla="*/ 24 h 36"/>
              <a:gd name="T86" fmla="*/ 3 w 36"/>
              <a:gd name="T87" fmla="*/ 27 h 36"/>
              <a:gd name="T88" fmla="*/ 5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0"/>
                </a:move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27">
            <a:extLst>
              <a:ext uri="{FF2B5EF4-FFF2-40B4-BE49-F238E27FC236}">
                <a16:creationId xmlns:a16="http://schemas.microsoft.com/office/drawing/2014/main" id="{2926308E-9D29-B502-5FF2-F156DD0A812E}"/>
              </a:ext>
            </a:extLst>
          </p:cNvPr>
          <p:cNvSpPr>
            <a:spLocks/>
          </p:cNvSpPr>
          <p:nvPr/>
        </p:nvSpPr>
        <p:spPr bwMode="auto">
          <a:xfrm>
            <a:off x="4281488" y="2374901"/>
            <a:ext cx="57150" cy="57150"/>
          </a:xfrm>
          <a:custGeom>
            <a:avLst/>
            <a:gdLst>
              <a:gd name="T0" fmla="*/ 5 w 36"/>
              <a:gd name="T1" fmla="*/ 30 h 36"/>
              <a:gd name="T2" fmla="*/ 8 w 36"/>
              <a:gd name="T3" fmla="*/ 33 h 36"/>
              <a:gd name="T4" fmla="*/ 11 w 36"/>
              <a:gd name="T5" fmla="*/ 35 h 36"/>
              <a:gd name="T6" fmla="*/ 14 w 36"/>
              <a:gd name="T7" fmla="*/ 36 h 36"/>
              <a:gd name="T8" fmla="*/ 18 w 36"/>
              <a:gd name="T9" fmla="*/ 36 h 36"/>
              <a:gd name="T10" fmla="*/ 21 w 36"/>
              <a:gd name="T11" fmla="*/ 36 h 36"/>
              <a:gd name="T12" fmla="*/ 22 w 36"/>
              <a:gd name="T13" fmla="*/ 35 h 36"/>
              <a:gd name="T14" fmla="*/ 22 w 36"/>
              <a:gd name="T15" fmla="*/ 35 h 36"/>
              <a:gd name="T16" fmla="*/ 23 w 36"/>
              <a:gd name="T17" fmla="*/ 35 h 36"/>
              <a:gd name="T18" fmla="*/ 25 w 36"/>
              <a:gd name="T19" fmla="*/ 35 h 36"/>
              <a:gd name="T20" fmla="*/ 26 w 36"/>
              <a:gd name="T21" fmla="*/ 34 h 36"/>
              <a:gd name="T22" fmla="*/ 27 w 36"/>
              <a:gd name="T23" fmla="*/ 33 h 36"/>
              <a:gd name="T24" fmla="*/ 27 w 36"/>
              <a:gd name="T25" fmla="*/ 33 h 36"/>
              <a:gd name="T26" fmla="*/ 30 w 36"/>
              <a:gd name="T27" fmla="*/ 30 h 36"/>
              <a:gd name="T28" fmla="*/ 33 w 36"/>
              <a:gd name="T29" fmla="*/ 28 h 36"/>
              <a:gd name="T30" fmla="*/ 33 w 36"/>
              <a:gd name="T31" fmla="*/ 27 h 36"/>
              <a:gd name="T32" fmla="*/ 34 w 36"/>
              <a:gd name="T33" fmla="*/ 26 h 36"/>
              <a:gd name="T34" fmla="*/ 34 w 36"/>
              <a:gd name="T35" fmla="*/ 25 h 36"/>
              <a:gd name="T36" fmla="*/ 35 w 36"/>
              <a:gd name="T37" fmla="*/ 23 h 36"/>
              <a:gd name="T38" fmla="*/ 35 w 36"/>
              <a:gd name="T39" fmla="*/ 22 h 36"/>
              <a:gd name="T40" fmla="*/ 35 w 36"/>
              <a:gd name="T41" fmla="*/ 22 h 36"/>
              <a:gd name="T42" fmla="*/ 35 w 36"/>
              <a:gd name="T43" fmla="*/ 21 h 36"/>
              <a:gd name="T44" fmla="*/ 36 w 36"/>
              <a:gd name="T45" fmla="*/ 18 h 36"/>
              <a:gd name="T46" fmla="*/ 35 w 36"/>
              <a:gd name="T47" fmla="*/ 14 h 36"/>
              <a:gd name="T48" fmla="*/ 34 w 36"/>
              <a:gd name="T49" fmla="*/ 11 h 36"/>
              <a:gd name="T50" fmla="*/ 33 w 36"/>
              <a:gd name="T51" fmla="*/ 8 h 36"/>
              <a:gd name="T52" fmla="*/ 30 w 36"/>
              <a:gd name="T53" fmla="*/ 5 h 36"/>
              <a:gd name="T54" fmla="*/ 27 w 36"/>
              <a:gd name="T55" fmla="*/ 3 h 36"/>
              <a:gd name="T56" fmla="*/ 25 w 36"/>
              <a:gd name="T57" fmla="*/ 1 h 36"/>
              <a:gd name="T58" fmla="*/ 23 w 36"/>
              <a:gd name="T59" fmla="*/ 1 h 36"/>
              <a:gd name="T60" fmla="*/ 21 w 36"/>
              <a:gd name="T61" fmla="*/ 0 h 36"/>
              <a:gd name="T62" fmla="*/ 18 w 36"/>
              <a:gd name="T63" fmla="*/ 0 h 36"/>
              <a:gd name="T64" fmla="*/ 14 w 36"/>
              <a:gd name="T65" fmla="*/ 0 h 36"/>
              <a:gd name="T66" fmla="*/ 11 w 36"/>
              <a:gd name="T67" fmla="*/ 1 h 36"/>
              <a:gd name="T68" fmla="*/ 8 w 36"/>
              <a:gd name="T69" fmla="*/ 3 h 36"/>
              <a:gd name="T70" fmla="*/ 5 w 36"/>
              <a:gd name="T71" fmla="*/ 5 h 36"/>
              <a:gd name="T72" fmla="*/ 3 w 36"/>
              <a:gd name="T73" fmla="*/ 8 h 36"/>
              <a:gd name="T74" fmla="*/ 1 w 36"/>
              <a:gd name="T75" fmla="*/ 11 h 36"/>
              <a:gd name="T76" fmla="*/ 0 w 36"/>
              <a:gd name="T77" fmla="*/ 14 h 36"/>
              <a:gd name="T78" fmla="*/ 0 w 36"/>
              <a:gd name="T79" fmla="*/ 18 h 36"/>
              <a:gd name="T80" fmla="*/ 0 w 36"/>
              <a:gd name="T81" fmla="*/ 21 h 36"/>
              <a:gd name="T82" fmla="*/ 0 w 36"/>
              <a:gd name="T83" fmla="*/ 23 h 36"/>
              <a:gd name="T84" fmla="*/ 1 w 36"/>
              <a:gd name="T85" fmla="*/ 25 h 36"/>
              <a:gd name="T86" fmla="*/ 3 w 36"/>
              <a:gd name="T87" fmla="*/ 28 h 36"/>
              <a:gd name="T88" fmla="*/ 5 w 3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5" y="30"/>
                </a:move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28">
            <a:extLst>
              <a:ext uri="{FF2B5EF4-FFF2-40B4-BE49-F238E27FC236}">
                <a16:creationId xmlns:a16="http://schemas.microsoft.com/office/drawing/2014/main" id="{40B727B9-D7C8-7533-EA80-869E0356055E}"/>
              </a:ext>
            </a:extLst>
          </p:cNvPr>
          <p:cNvSpPr>
            <a:spLocks/>
          </p:cNvSpPr>
          <p:nvPr/>
        </p:nvSpPr>
        <p:spPr bwMode="auto">
          <a:xfrm>
            <a:off x="3332163" y="2319338"/>
            <a:ext cx="977900" cy="1143000"/>
          </a:xfrm>
          <a:custGeom>
            <a:avLst/>
            <a:gdLst>
              <a:gd name="T0" fmla="*/ 616 w 616"/>
              <a:gd name="T1" fmla="*/ 54 h 720"/>
              <a:gd name="T2" fmla="*/ 547 w 616"/>
              <a:gd name="T3" fmla="*/ 35 h 720"/>
              <a:gd name="T4" fmla="*/ 479 w 616"/>
              <a:gd name="T5" fmla="*/ 42 h 720"/>
              <a:gd name="T6" fmla="*/ 342 w 616"/>
              <a:gd name="T7" fmla="*/ 0 h 720"/>
              <a:gd name="T8" fmla="*/ 274 w 616"/>
              <a:gd name="T9" fmla="*/ 63 h 720"/>
              <a:gd name="T10" fmla="*/ 205 w 616"/>
              <a:gd name="T11" fmla="*/ 4 h 720"/>
              <a:gd name="T12" fmla="*/ 137 w 616"/>
              <a:gd name="T13" fmla="*/ 21 h 720"/>
              <a:gd name="T14" fmla="*/ 0 w 616"/>
              <a:gd name="T15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6" h="720">
                <a:moveTo>
                  <a:pt x="616" y="54"/>
                </a:moveTo>
                <a:lnTo>
                  <a:pt x="547" y="35"/>
                </a:lnTo>
                <a:lnTo>
                  <a:pt x="479" y="42"/>
                </a:lnTo>
                <a:lnTo>
                  <a:pt x="342" y="0"/>
                </a:lnTo>
                <a:lnTo>
                  <a:pt x="274" y="63"/>
                </a:lnTo>
                <a:lnTo>
                  <a:pt x="205" y="4"/>
                </a:lnTo>
                <a:lnTo>
                  <a:pt x="137" y="21"/>
                </a:lnTo>
                <a:lnTo>
                  <a:pt x="0" y="720"/>
                </a:lnTo>
              </a:path>
            </a:pathLst>
          </a:custGeom>
          <a:noFill/>
          <a:ln w="9525">
            <a:solidFill>
              <a:srgbClr val="99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29">
            <a:extLst>
              <a:ext uri="{FF2B5EF4-FFF2-40B4-BE49-F238E27FC236}">
                <a16:creationId xmlns:a16="http://schemas.microsoft.com/office/drawing/2014/main" id="{1D97473B-3641-993B-8D79-D338FC00124C}"/>
              </a:ext>
            </a:extLst>
          </p:cNvPr>
          <p:cNvSpPr>
            <a:spLocks/>
          </p:cNvSpPr>
          <p:nvPr/>
        </p:nvSpPr>
        <p:spPr bwMode="auto">
          <a:xfrm>
            <a:off x="3738563" y="2390776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2 h 36"/>
              <a:gd name="T4" fmla="*/ 24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7 w 36"/>
              <a:gd name="T17" fmla="*/ 2 h 36"/>
              <a:gd name="T18" fmla="*/ 5 w 36"/>
              <a:gd name="T19" fmla="*/ 5 h 36"/>
              <a:gd name="T20" fmla="*/ 2 w 36"/>
              <a:gd name="T21" fmla="*/ 7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4 h 36"/>
              <a:gd name="T34" fmla="*/ 2 w 36"/>
              <a:gd name="T35" fmla="*/ 27 h 36"/>
              <a:gd name="T36" fmla="*/ 5 w 36"/>
              <a:gd name="T37" fmla="*/ 30 h 36"/>
              <a:gd name="T38" fmla="*/ 7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4 h 36"/>
              <a:gd name="T56" fmla="*/ 26 w 36"/>
              <a:gd name="T57" fmla="*/ 33 h 36"/>
              <a:gd name="T58" fmla="*/ 26 w 36"/>
              <a:gd name="T59" fmla="*/ 33 h 36"/>
              <a:gd name="T60" fmla="*/ 27 w 36"/>
              <a:gd name="T61" fmla="*/ 33 h 36"/>
              <a:gd name="T62" fmla="*/ 30 w 36"/>
              <a:gd name="T63" fmla="*/ 30 h 36"/>
              <a:gd name="T64" fmla="*/ 32 w 36"/>
              <a:gd name="T65" fmla="*/ 27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1 h 36"/>
              <a:gd name="T86" fmla="*/ 32 w 36"/>
              <a:gd name="T87" fmla="*/ 7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30">
            <a:extLst>
              <a:ext uri="{FF2B5EF4-FFF2-40B4-BE49-F238E27FC236}">
                <a16:creationId xmlns:a16="http://schemas.microsoft.com/office/drawing/2014/main" id="{3CB89D4A-DCFA-ACE1-84A9-364E43AFB623}"/>
              </a:ext>
            </a:extLst>
          </p:cNvPr>
          <p:cNvSpPr>
            <a:spLocks/>
          </p:cNvSpPr>
          <p:nvPr/>
        </p:nvSpPr>
        <p:spPr bwMode="auto">
          <a:xfrm>
            <a:off x="3629025" y="229711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1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1 w 36"/>
              <a:gd name="T63" fmla="*/ 30 h 36"/>
              <a:gd name="T64" fmla="*/ 33 w 36"/>
              <a:gd name="T65" fmla="*/ 28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22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31">
            <a:extLst>
              <a:ext uri="{FF2B5EF4-FFF2-40B4-BE49-F238E27FC236}">
                <a16:creationId xmlns:a16="http://schemas.microsoft.com/office/drawing/2014/main" id="{E61429C1-86D5-F757-64BE-3857BCD4577E}"/>
              </a:ext>
            </a:extLst>
          </p:cNvPr>
          <p:cNvSpPr>
            <a:spLocks/>
          </p:cNvSpPr>
          <p:nvPr/>
        </p:nvSpPr>
        <p:spPr bwMode="auto">
          <a:xfrm>
            <a:off x="3521075" y="2324101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4 h 36"/>
              <a:gd name="T56" fmla="*/ 26 w 36"/>
              <a:gd name="T57" fmla="*/ 34 h 36"/>
              <a:gd name="T58" fmla="*/ 27 w 36"/>
              <a:gd name="T59" fmla="*/ 33 h 36"/>
              <a:gd name="T60" fmla="*/ 27 w 36"/>
              <a:gd name="T61" fmla="*/ 33 h 36"/>
              <a:gd name="T62" fmla="*/ 30 w 36"/>
              <a:gd name="T63" fmla="*/ 30 h 36"/>
              <a:gd name="T64" fmla="*/ 33 w 36"/>
              <a:gd name="T65" fmla="*/ 28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5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32">
            <a:extLst>
              <a:ext uri="{FF2B5EF4-FFF2-40B4-BE49-F238E27FC236}">
                <a16:creationId xmlns:a16="http://schemas.microsoft.com/office/drawing/2014/main" id="{648F5CB9-27E1-EB72-0040-CE59FCCDBB96}"/>
              </a:ext>
            </a:extLst>
          </p:cNvPr>
          <p:cNvSpPr>
            <a:spLocks/>
          </p:cNvSpPr>
          <p:nvPr/>
        </p:nvSpPr>
        <p:spPr bwMode="auto">
          <a:xfrm>
            <a:off x="3846513" y="229076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2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2 h 36"/>
              <a:gd name="T18" fmla="*/ 5 w 36"/>
              <a:gd name="T19" fmla="*/ 5 h 36"/>
              <a:gd name="T20" fmla="*/ 3 w 36"/>
              <a:gd name="T21" fmla="*/ 7 h 36"/>
              <a:gd name="T22" fmla="*/ 1 w 36"/>
              <a:gd name="T23" fmla="*/ 10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2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2 w 36"/>
              <a:gd name="T47" fmla="*/ 35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3 h 36"/>
              <a:gd name="T58" fmla="*/ 27 w 36"/>
              <a:gd name="T59" fmla="*/ 33 h 36"/>
              <a:gd name="T60" fmla="*/ 28 w 36"/>
              <a:gd name="T61" fmla="*/ 32 h 36"/>
              <a:gd name="T62" fmla="*/ 31 w 36"/>
              <a:gd name="T63" fmla="*/ 30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6 h 36"/>
              <a:gd name="T70" fmla="*/ 35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21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0 h 36"/>
              <a:gd name="T86" fmla="*/ 33 w 36"/>
              <a:gd name="T87" fmla="*/ 7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33">
            <a:extLst>
              <a:ext uri="{FF2B5EF4-FFF2-40B4-BE49-F238E27FC236}">
                <a16:creationId xmlns:a16="http://schemas.microsoft.com/office/drawing/2014/main" id="{A835B494-7CD3-8AA3-1085-B0414128A2A5}"/>
              </a:ext>
            </a:extLst>
          </p:cNvPr>
          <p:cNvSpPr>
            <a:spLocks/>
          </p:cNvSpPr>
          <p:nvPr/>
        </p:nvSpPr>
        <p:spPr bwMode="auto">
          <a:xfrm>
            <a:off x="4064000" y="2357438"/>
            <a:ext cx="57150" cy="57150"/>
          </a:xfrm>
          <a:custGeom>
            <a:avLst/>
            <a:gdLst>
              <a:gd name="T0" fmla="*/ 30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1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2 w 36"/>
              <a:gd name="T47" fmla="*/ 36 h 36"/>
              <a:gd name="T48" fmla="*/ 22 w 36"/>
              <a:gd name="T49" fmla="*/ 36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0 w 36"/>
              <a:gd name="T63" fmla="*/ 31 h 36"/>
              <a:gd name="T64" fmla="*/ 33 w 36"/>
              <a:gd name="T65" fmla="*/ 28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6 w 36"/>
              <a:gd name="T79" fmla="*/ 22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34">
            <a:extLst>
              <a:ext uri="{FF2B5EF4-FFF2-40B4-BE49-F238E27FC236}">
                <a16:creationId xmlns:a16="http://schemas.microsoft.com/office/drawing/2014/main" id="{6B6EA53B-EECB-DC88-B390-145FA6B8759E}"/>
              </a:ext>
            </a:extLst>
          </p:cNvPr>
          <p:cNvSpPr>
            <a:spLocks/>
          </p:cNvSpPr>
          <p:nvPr/>
        </p:nvSpPr>
        <p:spPr bwMode="auto">
          <a:xfrm>
            <a:off x="4173538" y="2346326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2 h 36"/>
              <a:gd name="T4" fmla="*/ 24 w 35"/>
              <a:gd name="T5" fmla="*/ 1 h 36"/>
              <a:gd name="T6" fmla="*/ 23 w 35"/>
              <a:gd name="T7" fmla="*/ 0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0 w 35"/>
              <a:gd name="T15" fmla="*/ 1 h 36"/>
              <a:gd name="T16" fmla="*/ 7 w 35"/>
              <a:gd name="T17" fmla="*/ 2 h 36"/>
              <a:gd name="T18" fmla="*/ 5 w 35"/>
              <a:gd name="T19" fmla="*/ 5 h 36"/>
              <a:gd name="T20" fmla="*/ 2 w 35"/>
              <a:gd name="T21" fmla="*/ 7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4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3 h 36"/>
              <a:gd name="T40" fmla="*/ 10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2 w 35"/>
              <a:gd name="T49" fmla="*/ 35 h 36"/>
              <a:gd name="T50" fmla="*/ 22 w 35"/>
              <a:gd name="T51" fmla="*/ 35 h 36"/>
              <a:gd name="T52" fmla="*/ 23 w 35"/>
              <a:gd name="T53" fmla="*/ 35 h 36"/>
              <a:gd name="T54" fmla="*/ 24 w 35"/>
              <a:gd name="T55" fmla="*/ 34 h 36"/>
              <a:gd name="T56" fmla="*/ 26 w 35"/>
              <a:gd name="T57" fmla="*/ 33 h 36"/>
              <a:gd name="T58" fmla="*/ 26 w 35"/>
              <a:gd name="T59" fmla="*/ 33 h 36"/>
              <a:gd name="T60" fmla="*/ 27 w 35"/>
              <a:gd name="T61" fmla="*/ 33 h 36"/>
              <a:gd name="T62" fmla="*/ 30 w 35"/>
              <a:gd name="T63" fmla="*/ 30 h 36"/>
              <a:gd name="T64" fmla="*/ 32 w 35"/>
              <a:gd name="T65" fmla="*/ 27 h 36"/>
              <a:gd name="T66" fmla="*/ 33 w 35"/>
              <a:gd name="T67" fmla="*/ 26 h 36"/>
              <a:gd name="T68" fmla="*/ 33 w 35"/>
              <a:gd name="T69" fmla="*/ 26 h 36"/>
              <a:gd name="T70" fmla="*/ 34 w 35"/>
              <a:gd name="T71" fmla="*/ 24 h 36"/>
              <a:gd name="T72" fmla="*/ 35 w 35"/>
              <a:gd name="T73" fmla="*/ 23 h 36"/>
              <a:gd name="T74" fmla="*/ 35 w 35"/>
              <a:gd name="T75" fmla="*/ 22 h 36"/>
              <a:gd name="T76" fmla="*/ 35 w 35"/>
              <a:gd name="T77" fmla="*/ 22 h 36"/>
              <a:gd name="T78" fmla="*/ 35 w 35"/>
              <a:gd name="T79" fmla="*/ 21 h 36"/>
              <a:gd name="T80" fmla="*/ 35 w 35"/>
              <a:gd name="T81" fmla="*/ 18 h 36"/>
              <a:gd name="T82" fmla="*/ 35 w 35"/>
              <a:gd name="T83" fmla="*/ 14 h 36"/>
              <a:gd name="T84" fmla="*/ 34 w 35"/>
              <a:gd name="T85" fmla="*/ 11 h 36"/>
              <a:gd name="T86" fmla="*/ 32 w 35"/>
              <a:gd name="T87" fmla="*/ 7 h 36"/>
              <a:gd name="T88" fmla="*/ 30 w 35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0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35">
            <a:extLst>
              <a:ext uri="{FF2B5EF4-FFF2-40B4-BE49-F238E27FC236}">
                <a16:creationId xmlns:a16="http://schemas.microsoft.com/office/drawing/2014/main" id="{43675D35-26B9-C995-645E-D844D4C58A26}"/>
              </a:ext>
            </a:extLst>
          </p:cNvPr>
          <p:cNvSpPr>
            <a:spLocks/>
          </p:cNvSpPr>
          <p:nvPr/>
        </p:nvSpPr>
        <p:spPr bwMode="auto">
          <a:xfrm>
            <a:off x="4281488" y="2378076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2 h 36"/>
              <a:gd name="T4" fmla="*/ 25 w 36"/>
              <a:gd name="T5" fmla="*/ 1 h 36"/>
              <a:gd name="T6" fmla="*/ 23 w 36"/>
              <a:gd name="T7" fmla="*/ 0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2 h 36"/>
              <a:gd name="T18" fmla="*/ 5 w 36"/>
              <a:gd name="T19" fmla="*/ 5 h 36"/>
              <a:gd name="T20" fmla="*/ 3 w 36"/>
              <a:gd name="T21" fmla="*/ 7 h 36"/>
              <a:gd name="T22" fmla="*/ 1 w 36"/>
              <a:gd name="T23" fmla="*/ 10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0 w 36"/>
              <a:gd name="T31" fmla="*/ 23 h 36"/>
              <a:gd name="T32" fmla="*/ 1 w 36"/>
              <a:gd name="T33" fmla="*/ 24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2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1 w 36"/>
              <a:gd name="T47" fmla="*/ 35 h 36"/>
              <a:gd name="T48" fmla="*/ 22 w 36"/>
              <a:gd name="T49" fmla="*/ 35 h 36"/>
              <a:gd name="T50" fmla="*/ 22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3 h 36"/>
              <a:gd name="T58" fmla="*/ 27 w 36"/>
              <a:gd name="T59" fmla="*/ 33 h 36"/>
              <a:gd name="T60" fmla="*/ 27 w 36"/>
              <a:gd name="T61" fmla="*/ 32 h 36"/>
              <a:gd name="T62" fmla="*/ 30 w 36"/>
              <a:gd name="T63" fmla="*/ 30 h 36"/>
              <a:gd name="T64" fmla="*/ 33 w 36"/>
              <a:gd name="T65" fmla="*/ 27 h 36"/>
              <a:gd name="T66" fmla="*/ 33 w 36"/>
              <a:gd name="T67" fmla="*/ 26 h 36"/>
              <a:gd name="T68" fmla="*/ 34 w 36"/>
              <a:gd name="T69" fmla="*/ 26 h 36"/>
              <a:gd name="T70" fmla="*/ 34 w 36"/>
              <a:gd name="T71" fmla="*/ 24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5 w 36"/>
              <a:gd name="T79" fmla="*/ 21 h 36"/>
              <a:gd name="T80" fmla="*/ 36 w 36"/>
              <a:gd name="T81" fmla="*/ 18 h 36"/>
              <a:gd name="T82" fmla="*/ 35 w 36"/>
              <a:gd name="T83" fmla="*/ 14 h 36"/>
              <a:gd name="T84" fmla="*/ 34 w 36"/>
              <a:gd name="T85" fmla="*/ 10 h 36"/>
              <a:gd name="T86" fmla="*/ 33 w 36"/>
              <a:gd name="T87" fmla="*/ 7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0"/>
                </a:lnTo>
                <a:lnTo>
                  <a:pt x="33" y="7"/>
                </a:lnTo>
                <a:lnTo>
                  <a:pt x="30" y="5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36">
            <a:extLst>
              <a:ext uri="{FF2B5EF4-FFF2-40B4-BE49-F238E27FC236}">
                <a16:creationId xmlns:a16="http://schemas.microsoft.com/office/drawing/2014/main" id="{5680C802-6D89-DE9D-57B7-3E064F2D2B5F}"/>
              </a:ext>
            </a:extLst>
          </p:cNvPr>
          <p:cNvSpPr>
            <a:spLocks/>
          </p:cNvSpPr>
          <p:nvPr/>
        </p:nvSpPr>
        <p:spPr bwMode="auto">
          <a:xfrm>
            <a:off x="3327400" y="2135188"/>
            <a:ext cx="439738" cy="1339850"/>
          </a:xfrm>
          <a:custGeom>
            <a:avLst/>
            <a:gdLst>
              <a:gd name="T0" fmla="*/ 277 w 277"/>
              <a:gd name="T1" fmla="*/ 0 h 844"/>
              <a:gd name="T2" fmla="*/ 208 w 277"/>
              <a:gd name="T3" fmla="*/ 37 h 844"/>
              <a:gd name="T4" fmla="*/ 140 w 277"/>
              <a:gd name="T5" fmla="*/ 218 h 844"/>
              <a:gd name="T6" fmla="*/ 71 w 277"/>
              <a:gd name="T7" fmla="*/ 726 h 844"/>
              <a:gd name="T8" fmla="*/ 0 w 277"/>
              <a:gd name="T9" fmla="*/ 844 h 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" h="844">
                <a:moveTo>
                  <a:pt x="277" y="0"/>
                </a:moveTo>
                <a:lnTo>
                  <a:pt x="208" y="37"/>
                </a:lnTo>
                <a:lnTo>
                  <a:pt x="140" y="218"/>
                </a:lnTo>
                <a:lnTo>
                  <a:pt x="71" y="726"/>
                </a:lnTo>
                <a:lnTo>
                  <a:pt x="0" y="844"/>
                </a:lnTo>
              </a:path>
            </a:pathLst>
          </a:custGeom>
          <a:noFill/>
          <a:ln w="9525">
            <a:solidFill>
              <a:srgbClr val="FF333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37">
            <a:extLst>
              <a:ext uri="{FF2B5EF4-FFF2-40B4-BE49-F238E27FC236}">
                <a16:creationId xmlns:a16="http://schemas.microsoft.com/office/drawing/2014/main" id="{2063155D-4EA4-B803-8936-2B1FFE59E203}"/>
              </a:ext>
            </a:extLst>
          </p:cNvPr>
          <p:cNvSpPr>
            <a:spLocks/>
          </p:cNvSpPr>
          <p:nvPr/>
        </p:nvSpPr>
        <p:spPr bwMode="auto">
          <a:xfrm>
            <a:off x="3521075" y="24526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38">
            <a:extLst>
              <a:ext uri="{FF2B5EF4-FFF2-40B4-BE49-F238E27FC236}">
                <a16:creationId xmlns:a16="http://schemas.microsoft.com/office/drawing/2014/main" id="{55665829-E1C1-36D5-056F-6A7F0C3EE860}"/>
              </a:ext>
            </a:extLst>
          </p:cNvPr>
          <p:cNvSpPr>
            <a:spLocks/>
          </p:cNvSpPr>
          <p:nvPr/>
        </p:nvSpPr>
        <p:spPr bwMode="auto">
          <a:xfrm>
            <a:off x="3629025" y="21653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39">
            <a:extLst>
              <a:ext uri="{FF2B5EF4-FFF2-40B4-BE49-F238E27FC236}">
                <a16:creationId xmlns:a16="http://schemas.microsoft.com/office/drawing/2014/main" id="{E0BDA65B-9AA8-9F44-DB90-9D2CF2BD4E1C}"/>
              </a:ext>
            </a:extLst>
          </p:cNvPr>
          <p:cNvSpPr>
            <a:spLocks/>
          </p:cNvSpPr>
          <p:nvPr/>
        </p:nvSpPr>
        <p:spPr bwMode="auto">
          <a:xfrm>
            <a:off x="3738563" y="21066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7 w 36"/>
              <a:gd name="T79" fmla="*/ 3 h 36"/>
              <a:gd name="T80" fmla="*/ 5 w 36"/>
              <a:gd name="T81" fmla="*/ 5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40">
            <a:extLst>
              <a:ext uri="{FF2B5EF4-FFF2-40B4-BE49-F238E27FC236}">
                <a16:creationId xmlns:a16="http://schemas.microsoft.com/office/drawing/2014/main" id="{1F02C607-8D47-731A-3B39-5B8C17E4457C}"/>
              </a:ext>
            </a:extLst>
          </p:cNvPr>
          <p:cNvSpPr>
            <a:spLocks/>
          </p:cNvSpPr>
          <p:nvPr/>
        </p:nvSpPr>
        <p:spPr bwMode="auto">
          <a:xfrm>
            <a:off x="3332163" y="2495551"/>
            <a:ext cx="1085850" cy="971550"/>
          </a:xfrm>
          <a:custGeom>
            <a:avLst/>
            <a:gdLst>
              <a:gd name="T0" fmla="*/ 0 w 684"/>
              <a:gd name="T1" fmla="*/ 612 h 612"/>
              <a:gd name="T2" fmla="*/ 137 w 684"/>
              <a:gd name="T3" fmla="*/ 425 h 612"/>
              <a:gd name="T4" fmla="*/ 205 w 684"/>
              <a:gd name="T5" fmla="*/ 115 h 612"/>
              <a:gd name="T6" fmla="*/ 274 w 684"/>
              <a:gd name="T7" fmla="*/ 0 h 612"/>
              <a:gd name="T8" fmla="*/ 342 w 684"/>
              <a:gd name="T9" fmla="*/ 96 h 612"/>
              <a:gd name="T10" fmla="*/ 411 w 684"/>
              <a:gd name="T11" fmla="*/ 79 h 612"/>
              <a:gd name="T12" fmla="*/ 479 w 684"/>
              <a:gd name="T13" fmla="*/ 71 h 612"/>
              <a:gd name="T14" fmla="*/ 547 w 684"/>
              <a:gd name="T15" fmla="*/ 133 h 612"/>
              <a:gd name="T16" fmla="*/ 616 w 684"/>
              <a:gd name="T17" fmla="*/ 139 h 612"/>
              <a:gd name="T18" fmla="*/ 674 w 684"/>
              <a:gd name="T19" fmla="*/ 229 h 612"/>
              <a:gd name="T20" fmla="*/ 684 w 684"/>
              <a:gd name="T21" fmla="*/ 254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4" h="612">
                <a:moveTo>
                  <a:pt x="0" y="612"/>
                </a:moveTo>
                <a:lnTo>
                  <a:pt x="137" y="425"/>
                </a:lnTo>
                <a:lnTo>
                  <a:pt x="205" y="115"/>
                </a:lnTo>
                <a:lnTo>
                  <a:pt x="274" y="0"/>
                </a:lnTo>
                <a:lnTo>
                  <a:pt x="342" y="96"/>
                </a:lnTo>
                <a:lnTo>
                  <a:pt x="411" y="79"/>
                </a:lnTo>
                <a:lnTo>
                  <a:pt x="479" y="71"/>
                </a:lnTo>
                <a:lnTo>
                  <a:pt x="547" y="133"/>
                </a:lnTo>
                <a:lnTo>
                  <a:pt x="616" y="139"/>
                </a:lnTo>
                <a:lnTo>
                  <a:pt x="674" y="229"/>
                </a:lnTo>
                <a:lnTo>
                  <a:pt x="684" y="254"/>
                </a:lnTo>
              </a:path>
            </a:pathLst>
          </a:custGeom>
          <a:noFill/>
          <a:ln w="9525">
            <a:solidFill>
              <a:srgbClr val="FFCC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41">
            <a:extLst>
              <a:ext uri="{FF2B5EF4-FFF2-40B4-BE49-F238E27FC236}">
                <a16:creationId xmlns:a16="http://schemas.microsoft.com/office/drawing/2014/main" id="{BEE9E768-06E0-775D-AB2C-7CED10985820}"/>
              </a:ext>
            </a:extLst>
          </p:cNvPr>
          <p:cNvSpPr>
            <a:spLocks/>
          </p:cNvSpPr>
          <p:nvPr/>
        </p:nvSpPr>
        <p:spPr bwMode="auto">
          <a:xfrm>
            <a:off x="3521075" y="3141663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4 h 36"/>
              <a:gd name="T4" fmla="*/ 34 w 36"/>
              <a:gd name="T5" fmla="*/ 11 h 36"/>
              <a:gd name="T6" fmla="*/ 33 w 36"/>
              <a:gd name="T7" fmla="*/ 7 h 36"/>
              <a:gd name="T8" fmla="*/ 30 w 36"/>
              <a:gd name="T9" fmla="*/ 5 h 36"/>
              <a:gd name="T10" fmla="*/ 27 w 36"/>
              <a:gd name="T11" fmla="*/ 2 h 36"/>
              <a:gd name="T12" fmla="*/ 24 w 36"/>
              <a:gd name="T13" fmla="*/ 1 h 36"/>
              <a:gd name="T14" fmla="*/ 23 w 36"/>
              <a:gd name="T15" fmla="*/ 0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5 w 36"/>
              <a:gd name="T27" fmla="*/ 5 h 36"/>
              <a:gd name="T28" fmla="*/ 3 w 36"/>
              <a:gd name="T29" fmla="*/ 7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0 w 36"/>
              <a:gd name="T39" fmla="*/ 23 h 36"/>
              <a:gd name="T40" fmla="*/ 1 w 36"/>
              <a:gd name="T41" fmla="*/ 24 h 36"/>
              <a:gd name="T42" fmla="*/ 3 w 36"/>
              <a:gd name="T43" fmla="*/ 27 h 36"/>
              <a:gd name="T44" fmla="*/ 5 w 36"/>
              <a:gd name="T45" fmla="*/ 30 h 36"/>
              <a:gd name="T46" fmla="*/ 8 w 36"/>
              <a:gd name="T47" fmla="*/ 32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1 w 36"/>
              <a:gd name="T55" fmla="*/ 35 h 36"/>
              <a:gd name="T56" fmla="*/ 22 w 36"/>
              <a:gd name="T57" fmla="*/ 35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7 w 36"/>
              <a:gd name="T69" fmla="*/ 32 h 36"/>
              <a:gd name="T70" fmla="*/ 30 w 36"/>
              <a:gd name="T71" fmla="*/ 30 h 36"/>
              <a:gd name="T72" fmla="*/ 33 w 36"/>
              <a:gd name="T73" fmla="*/ 27 h 36"/>
              <a:gd name="T74" fmla="*/ 33 w 36"/>
              <a:gd name="T75" fmla="*/ 26 h 36"/>
              <a:gd name="T76" fmla="*/ 33 w 36"/>
              <a:gd name="T77" fmla="*/ 26 h 36"/>
              <a:gd name="T78" fmla="*/ 34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5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42">
            <a:extLst>
              <a:ext uri="{FF2B5EF4-FFF2-40B4-BE49-F238E27FC236}">
                <a16:creationId xmlns:a16="http://schemas.microsoft.com/office/drawing/2014/main" id="{2E0BBCA4-E4BB-AB56-9ED7-A98B79EC87A3}"/>
              </a:ext>
            </a:extLst>
          </p:cNvPr>
          <p:cNvSpPr>
            <a:spLocks/>
          </p:cNvSpPr>
          <p:nvPr/>
        </p:nvSpPr>
        <p:spPr bwMode="auto">
          <a:xfrm>
            <a:off x="3629025" y="2649538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8 h 36"/>
              <a:gd name="T8" fmla="*/ 31 w 36"/>
              <a:gd name="T9" fmla="*/ 5 h 36"/>
              <a:gd name="T10" fmla="*/ 28 w 36"/>
              <a:gd name="T11" fmla="*/ 3 h 36"/>
              <a:gd name="T12" fmla="*/ 25 w 36"/>
              <a:gd name="T13" fmla="*/ 1 h 36"/>
              <a:gd name="T14" fmla="*/ 23 w 36"/>
              <a:gd name="T15" fmla="*/ 1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3 h 36"/>
              <a:gd name="T26" fmla="*/ 5 w 36"/>
              <a:gd name="T27" fmla="*/ 5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2 w 36"/>
              <a:gd name="T55" fmla="*/ 36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5 h 36"/>
              <a:gd name="T64" fmla="*/ 26 w 36"/>
              <a:gd name="T65" fmla="*/ 34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8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5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43">
            <a:extLst>
              <a:ext uri="{FF2B5EF4-FFF2-40B4-BE49-F238E27FC236}">
                <a16:creationId xmlns:a16="http://schemas.microsoft.com/office/drawing/2014/main" id="{DE497837-D684-D5D9-F657-EDB333E1EF40}"/>
              </a:ext>
            </a:extLst>
          </p:cNvPr>
          <p:cNvSpPr>
            <a:spLocks/>
          </p:cNvSpPr>
          <p:nvPr/>
        </p:nvSpPr>
        <p:spPr bwMode="auto">
          <a:xfrm>
            <a:off x="3738563" y="2466976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5 h 36"/>
              <a:gd name="T4" fmla="*/ 34 w 36"/>
              <a:gd name="T5" fmla="*/ 11 h 36"/>
              <a:gd name="T6" fmla="*/ 32 w 36"/>
              <a:gd name="T7" fmla="*/ 8 h 36"/>
              <a:gd name="T8" fmla="*/ 30 w 36"/>
              <a:gd name="T9" fmla="*/ 6 h 36"/>
              <a:gd name="T10" fmla="*/ 27 w 36"/>
              <a:gd name="T11" fmla="*/ 3 h 36"/>
              <a:gd name="T12" fmla="*/ 24 w 36"/>
              <a:gd name="T13" fmla="*/ 2 h 36"/>
              <a:gd name="T14" fmla="*/ 23 w 36"/>
              <a:gd name="T15" fmla="*/ 1 h 36"/>
              <a:gd name="T16" fmla="*/ 21 w 36"/>
              <a:gd name="T17" fmla="*/ 1 h 36"/>
              <a:gd name="T18" fmla="*/ 18 w 36"/>
              <a:gd name="T19" fmla="*/ 0 h 36"/>
              <a:gd name="T20" fmla="*/ 14 w 36"/>
              <a:gd name="T21" fmla="*/ 1 h 36"/>
              <a:gd name="T22" fmla="*/ 11 w 36"/>
              <a:gd name="T23" fmla="*/ 2 h 36"/>
              <a:gd name="T24" fmla="*/ 7 w 36"/>
              <a:gd name="T25" fmla="*/ 3 h 36"/>
              <a:gd name="T26" fmla="*/ 5 w 36"/>
              <a:gd name="T27" fmla="*/ 6 h 36"/>
              <a:gd name="T28" fmla="*/ 2 w 36"/>
              <a:gd name="T29" fmla="*/ 8 h 36"/>
              <a:gd name="T30" fmla="*/ 1 w 36"/>
              <a:gd name="T31" fmla="*/ 11 h 36"/>
              <a:gd name="T32" fmla="*/ 0 w 36"/>
              <a:gd name="T33" fmla="*/ 15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2 w 36"/>
              <a:gd name="T43" fmla="*/ 28 h 36"/>
              <a:gd name="T44" fmla="*/ 5 w 36"/>
              <a:gd name="T45" fmla="*/ 31 h 36"/>
              <a:gd name="T46" fmla="*/ 7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6 h 36"/>
              <a:gd name="T58" fmla="*/ 22 w 36"/>
              <a:gd name="T59" fmla="*/ 36 h 36"/>
              <a:gd name="T60" fmla="*/ 23 w 36"/>
              <a:gd name="T61" fmla="*/ 36 h 36"/>
              <a:gd name="T62" fmla="*/ 24 w 36"/>
              <a:gd name="T63" fmla="*/ 35 h 36"/>
              <a:gd name="T64" fmla="*/ 26 w 36"/>
              <a:gd name="T65" fmla="*/ 34 h 36"/>
              <a:gd name="T66" fmla="*/ 26 w 36"/>
              <a:gd name="T67" fmla="*/ 34 h 36"/>
              <a:gd name="T68" fmla="*/ 27 w 36"/>
              <a:gd name="T69" fmla="*/ 33 h 36"/>
              <a:gd name="T70" fmla="*/ 30 w 36"/>
              <a:gd name="T71" fmla="*/ 31 h 36"/>
              <a:gd name="T72" fmla="*/ 32 w 36"/>
              <a:gd name="T73" fmla="*/ 28 h 36"/>
              <a:gd name="T74" fmla="*/ 33 w 36"/>
              <a:gd name="T75" fmla="*/ 27 h 36"/>
              <a:gd name="T76" fmla="*/ 33 w 36"/>
              <a:gd name="T77" fmla="*/ 27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3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44">
            <a:extLst>
              <a:ext uri="{FF2B5EF4-FFF2-40B4-BE49-F238E27FC236}">
                <a16:creationId xmlns:a16="http://schemas.microsoft.com/office/drawing/2014/main" id="{ABE54A2C-5AF2-017D-1B3F-BB0D238FD0C8}"/>
              </a:ext>
            </a:extLst>
          </p:cNvPr>
          <p:cNvSpPr>
            <a:spLocks/>
          </p:cNvSpPr>
          <p:nvPr/>
        </p:nvSpPr>
        <p:spPr bwMode="auto">
          <a:xfrm>
            <a:off x="3846513" y="2619376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8 h 36"/>
              <a:gd name="T8" fmla="*/ 31 w 36"/>
              <a:gd name="T9" fmla="*/ 5 h 36"/>
              <a:gd name="T10" fmla="*/ 28 w 36"/>
              <a:gd name="T11" fmla="*/ 3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3 h 36"/>
              <a:gd name="T26" fmla="*/ 5 w 36"/>
              <a:gd name="T27" fmla="*/ 5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2 w 36"/>
              <a:gd name="T55" fmla="*/ 36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5 h 36"/>
              <a:gd name="T64" fmla="*/ 26 w 36"/>
              <a:gd name="T65" fmla="*/ 34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8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5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45">
            <a:extLst>
              <a:ext uri="{FF2B5EF4-FFF2-40B4-BE49-F238E27FC236}">
                <a16:creationId xmlns:a16="http://schemas.microsoft.com/office/drawing/2014/main" id="{7047EC9B-65B1-5D5D-3EF1-9FD6BD70F12A}"/>
              </a:ext>
            </a:extLst>
          </p:cNvPr>
          <p:cNvSpPr>
            <a:spLocks/>
          </p:cNvSpPr>
          <p:nvPr/>
        </p:nvSpPr>
        <p:spPr bwMode="auto">
          <a:xfrm>
            <a:off x="3956050" y="2592388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4 h 36"/>
              <a:gd name="T4" fmla="*/ 34 w 36"/>
              <a:gd name="T5" fmla="*/ 11 h 36"/>
              <a:gd name="T6" fmla="*/ 32 w 36"/>
              <a:gd name="T7" fmla="*/ 8 h 36"/>
              <a:gd name="T8" fmla="*/ 30 w 36"/>
              <a:gd name="T9" fmla="*/ 5 h 36"/>
              <a:gd name="T10" fmla="*/ 27 w 36"/>
              <a:gd name="T11" fmla="*/ 3 h 36"/>
              <a:gd name="T12" fmla="*/ 24 w 36"/>
              <a:gd name="T13" fmla="*/ 1 h 36"/>
              <a:gd name="T14" fmla="*/ 23 w 36"/>
              <a:gd name="T15" fmla="*/ 1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7 w 36"/>
              <a:gd name="T25" fmla="*/ 3 h 36"/>
              <a:gd name="T26" fmla="*/ 5 w 36"/>
              <a:gd name="T27" fmla="*/ 5 h 36"/>
              <a:gd name="T28" fmla="*/ 2 w 36"/>
              <a:gd name="T29" fmla="*/ 8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2 w 36"/>
              <a:gd name="T43" fmla="*/ 28 h 36"/>
              <a:gd name="T44" fmla="*/ 5 w 36"/>
              <a:gd name="T45" fmla="*/ 31 h 36"/>
              <a:gd name="T46" fmla="*/ 7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5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5 h 36"/>
              <a:gd name="T64" fmla="*/ 26 w 36"/>
              <a:gd name="T65" fmla="*/ 34 h 36"/>
              <a:gd name="T66" fmla="*/ 26 w 36"/>
              <a:gd name="T67" fmla="*/ 33 h 36"/>
              <a:gd name="T68" fmla="*/ 27 w 36"/>
              <a:gd name="T69" fmla="*/ 33 h 36"/>
              <a:gd name="T70" fmla="*/ 30 w 36"/>
              <a:gd name="T71" fmla="*/ 31 h 36"/>
              <a:gd name="T72" fmla="*/ 32 w 36"/>
              <a:gd name="T73" fmla="*/ 28 h 36"/>
              <a:gd name="T74" fmla="*/ 33 w 36"/>
              <a:gd name="T75" fmla="*/ 27 h 36"/>
              <a:gd name="T76" fmla="*/ 33 w 36"/>
              <a:gd name="T77" fmla="*/ 26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2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46">
            <a:extLst>
              <a:ext uri="{FF2B5EF4-FFF2-40B4-BE49-F238E27FC236}">
                <a16:creationId xmlns:a16="http://schemas.microsoft.com/office/drawing/2014/main" id="{D6E7FE35-220F-4C33-632E-0657E76EFBBA}"/>
              </a:ext>
            </a:extLst>
          </p:cNvPr>
          <p:cNvSpPr>
            <a:spLocks/>
          </p:cNvSpPr>
          <p:nvPr/>
        </p:nvSpPr>
        <p:spPr bwMode="auto">
          <a:xfrm>
            <a:off x="4064000" y="2579688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7 h 36"/>
              <a:gd name="T8" fmla="*/ 30 w 36"/>
              <a:gd name="T9" fmla="*/ 5 h 36"/>
              <a:gd name="T10" fmla="*/ 28 w 36"/>
              <a:gd name="T11" fmla="*/ 2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5 w 36"/>
              <a:gd name="T27" fmla="*/ 5 h 36"/>
              <a:gd name="T28" fmla="*/ 3 w 36"/>
              <a:gd name="T29" fmla="*/ 7 h 36"/>
              <a:gd name="T30" fmla="*/ 1 w 36"/>
              <a:gd name="T31" fmla="*/ 11 h 36"/>
              <a:gd name="T32" fmla="*/ 0 w 36"/>
              <a:gd name="T33" fmla="*/ 14 h 36"/>
              <a:gd name="T34" fmla="*/ 0 w 36"/>
              <a:gd name="T35" fmla="*/ 18 h 36"/>
              <a:gd name="T36" fmla="*/ 0 w 36"/>
              <a:gd name="T37" fmla="*/ 21 h 36"/>
              <a:gd name="T38" fmla="*/ 1 w 36"/>
              <a:gd name="T39" fmla="*/ 23 h 36"/>
              <a:gd name="T40" fmla="*/ 1 w 36"/>
              <a:gd name="T41" fmla="*/ 24 h 36"/>
              <a:gd name="T42" fmla="*/ 3 w 36"/>
              <a:gd name="T43" fmla="*/ 27 h 36"/>
              <a:gd name="T44" fmla="*/ 5 w 36"/>
              <a:gd name="T45" fmla="*/ 30 h 36"/>
              <a:gd name="T46" fmla="*/ 8 w 36"/>
              <a:gd name="T47" fmla="*/ 33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2 w 36"/>
              <a:gd name="T55" fmla="*/ 35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8 w 36"/>
              <a:gd name="T69" fmla="*/ 33 h 36"/>
              <a:gd name="T70" fmla="*/ 30 w 36"/>
              <a:gd name="T71" fmla="*/ 30 h 36"/>
              <a:gd name="T72" fmla="*/ 33 w 36"/>
              <a:gd name="T73" fmla="*/ 27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5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47">
            <a:extLst>
              <a:ext uri="{FF2B5EF4-FFF2-40B4-BE49-F238E27FC236}">
                <a16:creationId xmlns:a16="http://schemas.microsoft.com/office/drawing/2014/main" id="{10E252D8-FFF6-60CC-17F7-A8FE24669155}"/>
              </a:ext>
            </a:extLst>
          </p:cNvPr>
          <p:cNvSpPr>
            <a:spLocks/>
          </p:cNvSpPr>
          <p:nvPr/>
        </p:nvSpPr>
        <p:spPr bwMode="auto">
          <a:xfrm>
            <a:off x="4173538" y="2678113"/>
            <a:ext cx="55563" cy="57150"/>
          </a:xfrm>
          <a:custGeom>
            <a:avLst/>
            <a:gdLst>
              <a:gd name="T0" fmla="*/ 35 w 35"/>
              <a:gd name="T1" fmla="*/ 18 h 36"/>
              <a:gd name="T2" fmla="*/ 35 w 35"/>
              <a:gd name="T3" fmla="*/ 15 h 36"/>
              <a:gd name="T4" fmla="*/ 34 w 35"/>
              <a:gd name="T5" fmla="*/ 11 h 36"/>
              <a:gd name="T6" fmla="*/ 32 w 35"/>
              <a:gd name="T7" fmla="*/ 8 h 36"/>
              <a:gd name="T8" fmla="*/ 30 w 35"/>
              <a:gd name="T9" fmla="*/ 6 h 36"/>
              <a:gd name="T10" fmla="*/ 27 w 35"/>
              <a:gd name="T11" fmla="*/ 3 h 36"/>
              <a:gd name="T12" fmla="*/ 24 w 35"/>
              <a:gd name="T13" fmla="*/ 2 h 36"/>
              <a:gd name="T14" fmla="*/ 23 w 35"/>
              <a:gd name="T15" fmla="*/ 1 h 36"/>
              <a:gd name="T16" fmla="*/ 21 w 35"/>
              <a:gd name="T17" fmla="*/ 0 h 36"/>
              <a:gd name="T18" fmla="*/ 18 w 35"/>
              <a:gd name="T19" fmla="*/ 0 h 36"/>
              <a:gd name="T20" fmla="*/ 14 w 35"/>
              <a:gd name="T21" fmla="*/ 0 h 36"/>
              <a:gd name="T22" fmla="*/ 10 w 35"/>
              <a:gd name="T23" fmla="*/ 2 h 36"/>
              <a:gd name="T24" fmla="*/ 7 w 35"/>
              <a:gd name="T25" fmla="*/ 3 h 36"/>
              <a:gd name="T26" fmla="*/ 5 w 35"/>
              <a:gd name="T27" fmla="*/ 6 h 36"/>
              <a:gd name="T28" fmla="*/ 2 w 35"/>
              <a:gd name="T29" fmla="*/ 8 h 36"/>
              <a:gd name="T30" fmla="*/ 1 w 35"/>
              <a:gd name="T31" fmla="*/ 11 h 36"/>
              <a:gd name="T32" fmla="*/ 0 w 35"/>
              <a:gd name="T33" fmla="*/ 15 h 36"/>
              <a:gd name="T34" fmla="*/ 0 w 35"/>
              <a:gd name="T35" fmla="*/ 18 h 36"/>
              <a:gd name="T36" fmla="*/ 0 w 35"/>
              <a:gd name="T37" fmla="*/ 22 h 36"/>
              <a:gd name="T38" fmla="*/ 0 w 35"/>
              <a:gd name="T39" fmla="*/ 23 h 36"/>
              <a:gd name="T40" fmla="*/ 1 w 35"/>
              <a:gd name="T41" fmla="*/ 25 h 36"/>
              <a:gd name="T42" fmla="*/ 2 w 35"/>
              <a:gd name="T43" fmla="*/ 28 h 36"/>
              <a:gd name="T44" fmla="*/ 5 w 35"/>
              <a:gd name="T45" fmla="*/ 31 h 36"/>
              <a:gd name="T46" fmla="*/ 7 w 35"/>
              <a:gd name="T47" fmla="*/ 33 h 36"/>
              <a:gd name="T48" fmla="*/ 10 w 35"/>
              <a:gd name="T49" fmla="*/ 35 h 36"/>
              <a:gd name="T50" fmla="*/ 14 w 35"/>
              <a:gd name="T51" fmla="*/ 36 h 36"/>
              <a:gd name="T52" fmla="*/ 18 w 35"/>
              <a:gd name="T53" fmla="*/ 36 h 36"/>
              <a:gd name="T54" fmla="*/ 21 w 35"/>
              <a:gd name="T55" fmla="*/ 36 h 36"/>
              <a:gd name="T56" fmla="*/ 22 w 35"/>
              <a:gd name="T57" fmla="*/ 36 h 36"/>
              <a:gd name="T58" fmla="*/ 22 w 35"/>
              <a:gd name="T59" fmla="*/ 35 h 36"/>
              <a:gd name="T60" fmla="*/ 23 w 35"/>
              <a:gd name="T61" fmla="*/ 35 h 36"/>
              <a:gd name="T62" fmla="*/ 24 w 35"/>
              <a:gd name="T63" fmla="*/ 35 h 36"/>
              <a:gd name="T64" fmla="*/ 26 w 35"/>
              <a:gd name="T65" fmla="*/ 34 h 36"/>
              <a:gd name="T66" fmla="*/ 26 w 35"/>
              <a:gd name="T67" fmla="*/ 34 h 36"/>
              <a:gd name="T68" fmla="*/ 27 w 35"/>
              <a:gd name="T69" fmla="*/ 33 h 36"/>
              <a:gd name="T70" fmla="*/ 30 w 35"/>
              <a:gd name="T71" fmla="*/ 31 h 36"/>
              <a:gd name="T72" fmla="*/ 32 w 35"/>
              <a:gd name="T73" fmla="*/ 28 h 36"/>
              <a:gd name="T74" fmla="*/ 33 w 35"/>
              <a:gd name="T75" fmla="*/ 27 h 36"/>
              <a:gd name="T76" fmla="*/ 33 w 35"/>
              <a:gd name="T77" fmla="*/ 26 h 36"/>
              <a:gd name="T78" fmla="*/ 34 w 35"/>
              <a:gd name="T79" fmla="*/ 25 h 36"/>
              <a:gd name="T80" fmla="*/ 35 w 35"/>
              <a:gd name="T81" fmla="*/ 23 h 36"/>
              <a:gd name="T82" fmla="*/ 35 w 35"/>
              <a:gd name="T83" fmla="*/ 23 h 36"/>
              <a:gd name="T84" fmla="*/ 35 w 35"/>
              <a:gd name="T85" fmla="*/ 22 h 36"/>
              <a:gd name="T86" fmla="*/ 35 w 35"/>
              <a:gd name="T87" fmla="*/ 22 h 36"/>
              <a:gd name="T88" fmla="*/ 35 w 35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5" y="18"/>
                </a:move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0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48">
            <a:extLst>
              <a:ext uri="{FF2B5EF4-FFF2-40B4-BE49-F238E27FC236}">
                <a16:creationId xmlns:a16="http://schemas.microsoft.com/office/drawing/2014/main" id="{659D11FE-1758-BD1E-9165-D05BD1A25FAB}"/>
              </a:ext>
            </a:extLst>
          </p:cNvPr>
          <p:cNvSpPr>
            <a:spLocks/>
          </p:cNvSpPr>
          <p:nvPr/>
        </p:nvSpPr>
        <p:spPr bwMode="auto">
          <a:xfrm>
            <a:off x="4373563" y="2830513"/>
            <a:ext cx="57150" cy="57150"/>
          </a:xfrm>
          <a:custGeom>
            <a:avLst/>
            <a:gdLst>
              <a:gd name="T0" fmla="*/ 36 w 36"/>
              <a:gd name="T1" fmla="*/ 18 h 36"/>
              <a:gd name="T2" fmla="*/ 35 w 36"/>
              <a:gd name="T3" fmla="*/ 15 h 36"/>
              <a:gd name="T4" fmla="*/ 34 w 36"/>
              <a:gd name="T5" fmla="*/ 11 h 36"/>
              <a:gd name="T6" fmla="*/ 33 w 36"/>
              <a:gd name="T7" fmla="*/ 8 h 36"/>
              <a:gd name="T8" fmla="*/ 30 w 36"/>
              <a:gd name="T9" fmla="*/ 6 h 36"/>
              <a:gd name="T10" fmla="*/ 27 w 36"/>
              <a:gd name="T11" fmla="*/ 3 h 36"/>
              <a:gd name="T12" fmla="*/ 24 w 36"/>
              <a:gd name="T13" fmla="*/ 2 h 36"/>
              <a:gd name="T14" fmla="*/ 23 w 36"/>
              <a:gd name="T15" fmla="*/ 1 h 36"/>
              <a:gd name="T16" fmla="*/ 21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2 h 36"/>
              <a:gd name="T24" fmla="*/ 8 w 36"/>
              <a:gd name="T25" fmla="*/ 3 h 36"/>
              <a:gd name="T26" fmla="*/ 5 w 36"/>
              <a:gd name="T27" fmla="*/ 6 h 36"/>
              <a:gd name="T28" fmla="*/ 3 w 36"/>
              <a:gd name="T29" fmla="*/ 8 h 36"/>
              <a:gd name="T30" fmla="*/ 1 w 36"/>
              <a:gd name="T31" fmla="*/ 11 h 36"/>
              <a:gd name="T32" fmla="*/ 0 w 36"/>
              <a:gd name="T33" fmla="*/ 15 h 36"/>
              <a:gd name="T34" fmla="*/ 0 w 36"/>
              <a:gd name="T35" fmla="*/ 18 h 36"/>
              <a:gd name="T36" fmla="*/ 0 w 36"/>
              <a:gd name="T37" fmla="*/ 22 h 36"/>
              <a:gd name="T38" fmla="*/ 0 w 36"/>
              <a:gd name="T39" fmla="*/ 23 h 36"/>
              <a:gd name="T40" fmla="*/ 1 w 36"/>
              <a:gd name="T41" fmla="*/ 25 h 36"/>
              <a:gd name="T42" fmla="*/ 3 w 36"/>
              <a:gd name="T43" fmla="*/ 28 h 36"/>
              <a:gd name="T44" fmla="*/ 5 w 36"/>
              <a:gd name="T45" fmla="*/ 31 h 36"/>
              <a:gd name="T46" fmla="*/ 8 w 36"/>
              <a:gd name="T47" fmla="*/ 33 h 36"/>
              <a:gd name="T48" fmla="*/ 11 w 36"/>
              <a:gd name="T49" fmla="*/ 35 h 36"/>
              <a:gd name="T50" fmla="*/ 14 w 36"/>
              <a:gd name="T51" fmla="*/ 36 h 36"/>
              <a:gd name="T52" fmla="*/ 18 w 36"/>
              <a:gd name="T53" fmla="*/ 36 h 36"/>
              <a:gd name="T54" fmla="*/ 21 w 36"/>
              <a:gd name="T55" fmla="*/ 36 h 36"/>
              <a:gd name="T56" fmla="*/ 22 w 36"/>
              <a:gd name="T57" fmla="*/ 36 h 36"/>
              <a:gd name="T58" fmla="*/ 22 w 36"/>
              <a:gd name="T59" fmla="*/ 35 h 36"/>
              <a:gd name="T60" fmla="*/ 23 w 36"/>
              <a:gd name="T61" fmla="*/ 35 h 36"/>
              <a:gd name="T62" fmla="*/ 24 w 36"/>
              <a:gd name="T63" fmla="*/ 35 h 36"/>
              <a:gd name="T64" fmla="*/ 26 w 36"/>
              <a:gd name="T65" fmla="*/ 34 h 36"/>
              <a:gd name="T66" fmla="*/ 27 w 36"/>
              <a:gd name="T67" fmla="*/ 34 h 36"/>
              <a:gd name="T68" fmla="*/ 27 w 36"/>
              <a:gd name="T69" fmla="*/ 33 h 36"/>
              <a:gd name="T70" fmla="*/ 30 w 36"/>
              <a:gd name="T71" fmla="*/ 31 h 36"/>
              <a:gd name="T72" fmla="*/ 33 w 36"/>
              <a:gd name="T73" fmla="*/ 28 h 36"/>
              <a:gd name="T74" fmla="*/ 33 w 36"/>
              <a:gd name="T75" fmla="*/ 27 h 36"/>
              <a:gd name="T76" fmla="*/ 33 w 36"/>
              <a:gd name="T77" fmla="*/ 26 h 36"/>
              <a:gd name="T78" fmla="*/ 34 w 36"/>
              <a:gd name="T79" fmla="*/ 25 h 36"/>
              <a:gd name="T80" fmla="*/ 35 w 36"/>
              <a:gd name="T81" fmla="*/ 23 h 36"/>
              <a:gd name="T82" fmla="*/ 35 w 36"/>
              <a:gd name="T83" fmla="*/ 23 h 36"/>
              <a:gd name="T84" fmla="*/ 35 w 36"/>
              <a:gd name="T85" fmla="*/ 22 h 36"/>
              <a:gd name="T86" fmla="*/ 35 w 36"/>
              <a:gd name="T87" fmla="*/ 22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49">
            <a:extLst>
              <a:ext uri="{FF2B5EF4-FFF2-40B4-BE49-F238E27FC236}">
                <a16:creationId xmlns:a16="http://schemas.microsoft.com/office/drawing/2014/main" id="{78BD8511-8F84-95F6-D1FE-650FCFC37ACD}"/>
              </a:ext>
            </a:extLst>
          </p:cNvPr>
          <p:cNvSpPr>
            <a:spLocks/>
          </p:cNvSpPr>
          <p:nvPr/>
        </p:nvSpPr>
        <p:spPr bwMode="auto">
          <a:xfrm>
            <a:off x="4389438" y="2870201"/>
            <a:ext cx="57150" cy="57150"/>
          </a:xfrm>
          <a:custGeom>
            <a:avLst/>
            <a:gdLst>
              <a:gd name="T0" fmla="*/ 36 w 36"/>
              <a:gd name="T1" fmla="*/ 18 h 36"/>
              <a:gd name="T2" fmla="*/ 36 w 36"/>
              <a:gd name="T3" fmla="*/ 14 h 36"/>
              <a:gd name="T4" fmla="*/ 35 w 36"/>
              <a:gd name="T5" fmla="*/ 11 h 36"/>
              <a:gd name="T6" fmla="*/ 33 w 36"/>
              <a:gd name="T7" fmla="*/ 7 h 36"/>
              <a:gd name="T8" fmla="*/ 31 w 36"/>
              <a:gd name="T9" fmla="*/ 5 h 36"/>
              <a:gd name="T10" fmla="*/ 28 w 36"/>
              <a:gd name="T11" fmla="*/ 2 h 36"/>
              <a:gd name="T12" fmla="*/ 25 w 36"/>
              <a:gd name="T13" fmla="*/ 1 h 36"/>
              <a:gd name="T14" fmla="*/ 23 w 36"/>
              <a:gd name="T15" fmla="*/ 0 h 36"/>
              <a:gd name="T16" fmla="*/ 22 w 36"/>
              <a:gd name="T17" fmla="*/ 0 h 36"/>
              <a:gd name="T18" fmla="*/ 18 w 36"/>
              <a:gd name="T19" fmla="*/ 0 h 36"/>
              <a:gd name="T20" fmla="*/ 14 w 36"/>
              <a:gd name="T21" fmla="*/ 0 h 36"/>
              <a:gd name="T22" fmla="*/ 11 w 36"/>
              <a:gd name="T23" fmla="*/ 1 h 36"/>
              <a:gd name="T24" fmla="*/ 8 w 36"/>
              <a:gd name="T25" fmla="*/ 2 h 36"/>
              <a:gd name="T26" fmla="*/ 6 w 36"/>
              <a:gd name="T27" fmla="*/ 5 h 36"/>
              <a:gd name="T28" fmla="*/ 3 w 36"/>
              <a:gd name="T29" fmla="*/ 7 h 36"/>
              <a:gd name="T30" fmla="*/ 2 w 36"/>
              <a:gd name="T31" fmla="*/ 11 h 36"/>
              <a:gd name="T32" fmla="*/ 1 w 36"/>
              <a:gd name="T33" fmla="*/ 14 h 36"/>
              <a:gd name="T34" fmla="*/ 0 w 36"/>
              <a:gd name="T35" fmla="*/ 18 h 36"/>
              <a:gd name="T36" fmla="*/ 1 w 36"/>
              <a:gd name="T37" fmla="*/ 21 h 36"/>
              <a:gd name="T38" fmla="*/ 1 w 36"/>
              <a:gd name="T39" fmla="*/ 23 h 36"/>
              <a:gd name="T40" fmla="*/ 2 w 36"/>
              <a:gd name="T41" fmla="*/ 24 h 36"/>
              <a:gd name="T42" fmla="*/ 3 w 36"/>
              <a:gd name="T43" fmla="*/ 27 h 36"/>
              <a:gd name="T44" fmla="*/ 6 w 36"/>
              <a:gd name="T45" fmla="*/ 30 h 36"/>
              <a:gd name="T46" fmla="*/ 8 w 36"/>
              <a:gd name="T47" fmla="*/ 33 h 36"/>
              <a:gd name="T48" fmla="*/ 11 w 36"/>
              <a:gd name="T49" fmla="*/ 34 h 36"/>
              <a:gd name="T50" fmla="*/ 14 w 36"/>
              <a:gd name="T51" fmla="*/ 35 h 36"/>
              <a:gd name="T52" fmla="*/ 18 w 36"/>
              <a:gd name="T53" fmla="*/ 36 h 36"/>
              <a:gd name="T54" fmla="*/ 22 w 36"/>
              <a:gd name="T55" fmla="*/ 35 h 36"/>
              <a:gd name="T56" fmla="*/ 22 w 36"/>
              <a:gd name="T57" fmla="*/ 35 h 36"/>
              <a:gd name="T58" fmla="*/ 23 w 36"/>
              <a:gd name="T59" fmla="*/ 35 h 36"/>
              <a:gd name="T60" fmla="*/ 23 w 36"/>
              <a:gd name="T61" fmla="*/ 35 h 36"/>
              <a:gd name="T62" fmla="*/ 25 w 36"/>
              <a:gd name="T63" fmla="*/ 34 h 36"/>
              <a:gd name="T64" fmla="*/ 26 w 36"/>
              <a:gd name="T65" fmla="*/ 33 h 36"/>
              <a:gd name="T66" fmla="*/ 27 w 36"/>
              <a:gd name="T67" fmla="*/ 33 h 36"/>
              <a:gd name="T68" fmla="*/ 28 w 36"/>
              <a:gd name="T69" fmla="*/ 33 h 36"/>
              <a:gd name="T70" fmla="*/ 31 w 36"/>
              <a:gd name="T71" fmla="*/ 30 h 36"/>
              <a:gd name="T72" fmla="*/ 33 w 36"/>
              <a:gd name="T73" fmla="*/ 27 h 36"/>
              <a:gd name="T74" fmla="*/ 33 w 36"/>
              <a:gd name="T75" fmla="*/ 27 h 36"/>
              <a:gd name="T76" fmla="*/ 34 w 36"/>
              <a:gd name="T77" fmla="*/ 26 h 36"/>
              <a:gd name="T78" fmla="*/ 35 w 36"/>
              <a:gd name="T79" fmla="*/ 24 h 36"/>
              <a:gd name="T80" fmla="*/ 35 w 36"/>
              <a:gd name="T81" fmla="*/ 23 h 36"/>
              <a:gd name="T82" fmla="*/ 35 w 36"/>
              <a:gd name="T83" fmla="*/ 22 h 36"/>
              <a:gd name="T84" fmla="*/ 36 w 36"/>
              <a:gd name="T85" fmla="*/ 22 h 36"/>
              <a:gd name="T86" fmla="*/ 36 w 36"/>
              <a:gd name="T87" fmla="*/ 21 h 36"/>
              <a:gd name="T88" fmla="*/ 36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6" y="18"/>
                </a:move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close/>
              </a:path>
            </a:pathLst>
          </a:cu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50">
            <a:extLst>
              <a:ext uri="{FF2B5EF4-FFF2-40B4-BE49-F238E27FC236}">
                <a16:creationId xmlns:a16="http://schemas.microsoft.com/office/drawing/2014/main" id="{D2E2E57B-2653-5028-1888-83DC80C4EC30}"/>
              </a:ext>
            </a:extLst>
          </p:cNvPr>
          <p:cNvSpPr>
            <a:spLocks/>
          </p:cNvSpPr>
          <p:nvPr/>
        </p:nvSpPr>
        <p:spPr bwMode="auto">
          <a:xfrm>
            <a:off x="3332163" y="2328863"/>
            <a:ext cx="2390775" cy="1143000"/>
          </a:xfrm>
          <a:custGeom>
            <a:avLst/>
            <a:gdLst>
              <a:gd name="T0" fmla="*/ 1506 w 1506"/>
              <a:gd name="T1" fmla="*/ 22 h 720"/>
              <a:gd name="T2" fmla="*/ 1300 w 1506"/>
              <a:gd name="T3" fmla="*/ 44 h 720"/>
              <a:gd name="T4" fmla="*/ 1163 w 1506"/>
              <a:gd name="T5" fmla="*/ 109 h 720"/>
              <a:gd name="T6" fmla="*/ 1026 w 1506"/>
              <a:gd name="T7" fmla="*/ 138 h 720"/>
              <a:gd name="T8" fmla="*/ 890 w 1506"/>
              <a:gd name="T9" fmla="*/ 70 h 720"/>
              <a:gd name="T10" fmla="*/ 753 w 1506"/>
              <a:gd name="T11" fmla="*/ 82 h 720"/>
              <a:gd name="T12" fmla="*/ 616 w 1506"/>
              <a:gd name="T13" fmla="*/ 17 h 720"/>
              <a:gd name="T14" fmla="*/ 547 w 1506"/>
              <a:gd name="T15" fmla="*/ 106 h 720"/>
              <a:gd name="T16" fmla="*/ 479 w 1506"/>
              <a:gd name="T17" fmla="*/ 112 h 720"/>
              <a:gd name="T18" fmla="*/ 411 w 1506"/>
              <a:gd name="T19" fmla="*/ 0 h 720"/>
              <a:gd name="T20" fmla="*/ 342 w 1506"/>
              <a:gd name="T21" fmla="*/ 260 h 720"/>
              <a:gd name="T22" fmla="*/ 274 w 1506"/>
              <a:gd name="T23" fmla="*/ 228 h 720"/>
              <a:gd name="T24" fmla="*/ 205 w 1506"/>
              <a:gd name="T25" fmla="*/ 380 h 720"/>
              <a:gd name="T26" fmla="*/ 0 w 1506"/>
              <a:gd name="T27" fmla="*/ 720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6" h="720">
                <a:moveTo>
                  <a:pt x="1506" y="22"/>
                </a:moveTo>
                <a:lnTo>
                  <a:pt x="1300" y="44"/>
                </a:lnTo>
                <a:lnTo>
                  <a:pt x="1163" y="109"/>
                </a:lnTo>
                <a:lnTo>
                  <a:pt x="1026" y="138"/>
                </a:lnTo>
                <a:lnTo>
                  <a:pt x="890" y="70"/>
                </a:lnTo>
                <a:lnTo>
                  <a:pt x="753" y="82"/>
                </a:lnTo>
                <a:lnTo>
                  <a:pt x="616" y="17"/>
                </a:lnTo>
                <a:lnTo>
                  <a:pt x="547" y="106"/>
                </a:lnTo>
                <a:lnTo>
                  <a:pt x="479" y="112"/>
                </a:lnTo>
                <a:lnTo>
                  <a:pt x="411" y="0"/>
                </a:lnTo>
                <a:lnTo>
                  <a:pt x="342" y="260"/>
                </a:lnTo>
                <a:lnTo>
                  <a:pt x="274" y="228"/>
                </a:lnTo>
                <a:lnTo>
                  <a:pt x="205" y="380"/>
                </a:lnTo>
                <a:lnTo>
                  <a:pt x="0" y="720"/>
                </a:lnTo>
              </a:path>
            </a:pathLst>
          </a:custGeom>
          <a:noFill/>
          <a:ln w="9525">
            <a:solidFill>
              <a:srgbClr val="FF66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51">
            <a:extLst>
              <a:ext uri="{FF2B5EF4-FFF2-40B4-BE49-F238E27FC236}">
                <a16:creationId xmlns:a16="http://schemas.microsoft.com/office/drawing/2014/main" id="{824889F4-430E-4A21-297B-4C2C7B8FE6B0}"/>
              </a:ext>
            </a:extLst>
          </p:cNvPr>
          <p:cNvSpPr>
            <a:spLocks/>
          </p:cNvSpPr>
          <p:nvPr/>
        </p:nvSpPr>
        <p:spPr bwMode="auto">
          <a:xfrm>
            <a:off x="3411538" y="32607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6 w 36"/>
              <a:gd name="T51" fmla="*/ 23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5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6 h 36"/>
              <a:gd name="T64" fmla="*/ 28 w 36"/>
              <a:gd name="T65" fmla="*/ 3 h 36"/>
              <a:gd name="T66" fmla="*/ 25 w 36"/>
              <a:gd name="T67" fmla="*/ 2 h 36"/>
              <a:gd name="T68" fmla="*/ 23 w 36"/>
              <a:gd name="T69" fmla="*/ 1 h 36"/>
              <a:gd name="T70" fmla="*/ 22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6 w 36"/>
              <a:gd name="T81" fmla="*/ 6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52">
            <a:extLst>
              <a:ext uri="{FF2B5EF4-FFF2-40B4-BE49-F238E27FC236}">
                <a16:creationId xmlns:a16="http://schemas.microsoft.com/office/drawing/2014/main" id="{12045C76-43D6-18B7-2D66-599ACC594D9A}"/>
              </a:ext>
            </a:extLst>
          </p:cNvPr>
          <p:cNvSpPr>
            <a:spLocks/>
          </p:cNvSpPr>
          <p:nvPr/>
        </p:nvSpPr>
        <p:spPr bwMode="auto">
          <a:xfrm>
            <a:off x="3521075" y="30845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4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4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4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53">
            <a:extLst>
              <a:ext uri="{FF2B5EF4-FFF2-40B4-BE49-F238E27FC236}">
                <a16:creationId xmlns:a16="http://schemas.microsoft.com/office/drawing/2014/main" id="{47FCA440-E9A7-B2AB-2824-D40DE2A8ED2F}"/>
              </a:ext>
            </a:extLst>
          </p:cNvPr>
          <p:cNvSpPr>
            <a:spLocks/>
          </p:cNvSpPr>
          <p:nvPr/>
        </p:nvSpPr>
        <p:spPr bwMode="auto">
          <a:xfrm>
            <a:off x="3629025" y="29035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54">
            <a:extLst>
              <a:ext uri="{FF2B5EF4-FFF2-40B4-BE49-F238E27FC236}">
                <a16:creationId xmlns:a16="http://schemas.microsoft.com/office/drawing/2014/main" id="{37E87FFF-C77F-074C-26ED-289FB7D12DCE}"/>
              </a:ext>
            </a:extLst>
          </p:cNvPr>
          <p:cNvSpPr>
            <a:spLocks/>
          </p:cNvSpPr>
          <p:nvPr/>
        </p:nvSpPr>
        <p:spPr bwMode="auto">
          <a:xfrm>
            <a:off x="3738563" y="26622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7 w 36"/>
              <a:gd name="T79" fmla="*/ 3 h 36"/>
              <a:gd name="T80" fmla="*/ 5 w 36"/>
              <a:gd name="T81" fmla="*/ 6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7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55">
            <a:extLst>
              <a:ext uri="{FF2B5EF4-FFF2-40B4-BE49-F238E27FC236}">
                <a16:creationId xmlns:a16="http://schemas.microsoft.com/office/drawing/2014/main" id="{95DC2FD8-0E97-5258-1E50-DCA66E77367F}"/>
              </a:ext>
            </a:extLst>
          </p:cNvPr>
          <p:cNvSpPr>
            <a:spLocks/>
          </p:cNvSpPr>
          <p:nvPr/>
        </p:nvSpPr>
        <p:spPr bwMode="auto">
          <a:xfrm>
            <a:off x="3846513" y="27130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6 h 36"/>
              <a:gd name="T26" fmla="*/ 23 w 36"/>
              <a:gd name="T27" fmla="*/ 36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7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5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6 h 36"/>
              <a:gd name="T64" fmla="*/ 28 w 36"/>
              <a:gd name="T65" fmla="*/ 3 h 36"/>
              <a:gd name="T66" fmla="*/ 25 w 36"/>
              <a:gd name="T67" fmla="*/ 2 h 36"/>
              <a:gd name="T68" fmla="*/ 23 w 36"/>
              <a:gd name="T69" fmla="*/ 1 h 36"/>
              <a:gd name="T70" fmla="*/ 22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56">
            <a:extLst>
              <a:ext uri="{FF2B5EF4-FFF2-40B4-BE49-F238E27FC236}">
                <a16:creationId xmlns:a16="http://schemas.microsoft.com/office/drawing/2014/main" id="{69853764-3C60-F806-B545-BDE1ECAD7F37}"/>
              </a:ext>
            </a:extLst>
          </p:cNvPr>
          <p:cNvSpPr>
            <a:spLocks/>
          </p:cNvSpPr>
          <p:nvPr/>
        </p:nvSpPr>
        <p:spPr bwMode="auto">
          <a:xfrm>
            <a:off x="3956050" y="2300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7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2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2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2 h 36"/>
              <a:gd name="T78" fmla="*/ 7 w 36"/>
              <a:gd name="T79" fmla="*/ 3 h 36"/>
              <a:gd name="T80" fmla="*/ 5 w 36"/>
              <a:gd name="T81" fmla="*/ 5 h 36"/>
              <a:gd name="T82" fmla="*/ 2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57">
            <a:extLst>
              <a:ext uri="{FF2B5EF4-FFF2-40B4-BE49-F238E27FC236}">
                <a16:creationId xmlns:a16="http://schemas.microsoft.com/office/drawing/2014/main" id="{54D84004-7CA7-AE51-6CB2-29B6CFF725F8}"/>
              </a:ext>
            </a:extLst>
          </p:cNvPr>
          <p:cNvSpPr>
            <a:spLocks/>
          </p:cNvSpPr>
          <p:nvPr/>
        </p:nvSpPr>
        <p:spPr bwMode="auto">
          <a:xfrm>
            <a:off x="4064000" y="24780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3 h 36"/>
              <a:gd name="T32" fmla="*/ 27 w 36"/>
              <a:gd name="T33" fmla="*/ 33 h 36"/>
              <a:gd name="T34" fmla="*/ 28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8 w 36"/>
              <a:gd name="T65" fmla="*/ 2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7"/>
                </a:lnTo>
                <a:lnTo>
                  <a:pt x="30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58">
            <a:extLst>
              <a:ext uri="{FF2B5EF4-FFF2-40B4-BE49-F238E27FC236}">
                <a16:creationId xmlns:a16="http://schemas.microsoft.com/office/drawing/2014/main" id="{632D4BB7-D0D3-5410-89E6-A9592F480BB7}"/>
              </a:ext>
            </a:extLst>
          </p:cNvPr>
          <p:cNvSpPr>
            <a:spLocks/>
          </p:cNvSpPr>
          <p:nvPr/>
        </p:nvSpPr>
        <p:spPr bwMode="auto">
          <a:xfrm>
            <a:off x="4173538" y="2470151"/>
            <a:ext cx="55563" cy="55563"/>
          </a:xfrm>
          <a:custGeom>
            <a:avLst/>
            <a:gdLst>
              <a:gd name="T0" fmla="*/ 0 w 35"/>
              <a:gd name="T1" fmla="*/ 17 h 35"/>
              <a:gd name="T2" fmla="*/ 0 w 35"/>
              <a:gd name="T3" fmla="*/ 21 h 35"/>
              <a:gd name="T4" fmla="*/ 0 w 35"/>
              <a:gd name="T5" fmla="*/ 23 h 35"/>
              <a:gd name="T6" fmla="*/ 1 w 35"/>
              <a:gd name="T7" fmla="*/ 24 h 35"/>
              <a:gd name="T8" fmla="*/ 2 w 35"/>
              <a:gd name="T9" fmla="*/ 27 h 35"/>
              <a:gd name="T10" fmla="*/ 5 w 35"/>
              <a:gd name="T11" fmla="*/ 30 h 35"/>
              <a:gd name="T12" fmla="*/ 7 w 35"/>
              <a:gd name="T13" fmla="*/ 32 h 35"/>
              <a:gd name="T14" fmla="*/ 10 w 35"/>
              <a:gd name="T15" fmla="*/ 34 h 35"/>
              <a:gd name="T16" fmla="*/ 14 w 35"/>
              <a:gd name="T17" fmla="*/ 35 h 35"/>
              <a:gd name="T18" fmla="*/ 18 w 35"/>
              <a:gd name="T19" fmla="*/ 35 h 35"/>
              <a:gd name="T20" fmla="*/ 21 w 35"/>
              <a:gd name="T21" fmla="*/ 35 h 35"/>
              <a:gd name="T22" fmla="*/ 22 w 35"/>
              <a:gd name="T23" fmla="*/ 35 h 35"/>
              <a:gd name="T24" fmla="*/ 22 w 35"/>
              <a:gd name="T25" fmla="*/ 35 h 35"/>
              <a:gd name="T26" fmla="*/ 23 w 35"/>
              <a:gd name="T27" fmla="*/ 35 h 35"/>
              <a:gd name="T28" fmla="*/ 24 w 35"/>
              <a:gd name="T29" fmla="*/ 34 h 35"/>
              <a:gd name="T30" fmla="*/ 26 w 35"/>
              <a:gd name="T31" fmla="*/ 33 h 35"/>
              <a:gd name="T32" fmla="*/ 26 w 35"/>
              <a:gd name="T33" fmla="*/ 33 h 35"/>
              <a:gd name="T34" fmla="*/ 27 w 35"/>
              <a:gd name="T35" fmla="*/ 32 h 35"/>
              <a:gd name="T36" fmla="*/ 30 w 35"/>
              <a:gd name="T37" fmla="*/ 30 h 35"/>
              <a:gd name="T38" fmla="*/ 32 w 35"/>
              <a:gd name="T39" fmla="*/ 27 h 35"/>
              <a:gd name="T40" fmla="*/ 33 w 35"/>
              <a:gd name="T41" fmla="*/ 26 h 35"/>
              <a:gd name="T42" fmla="*/ 33 w 35"/>
              <a:gd name="T43" fmla="*/ 26 h 35"/>
              <a:gd name="T44" fmla="*/ 34 w 35"/>
              <a:gd name="T45" fmla="*/ 24 h 35"/>
              <a:gd name="T46" fmla="*/ 35 w 35"/>
              <a:gd name="T47" fmla="*/ 23 h 35"/>
              <a:gd name="T48" fmla="*/ 35 w 35"/>
              <a:gd name="T49" fmla="*/ 22 h 35"/>
              <a:gd name="T50" fmla="*/ 35 w 35"/>
              <a:gd name="T51" fmla="*/ 22 h 35"/>
              <a:gd name="T52" fmla="*/ 35 w 35"/>
              <a:gd name="T53" fmla="*/ 21 h 35"/>
              <a:gd name="T54" fmla="*/ 35 w 35"/>
              <a:gd name="T55" fmla="*/ 17 h 35"/>
              <a:gd name="T56" fmla="*/ 35 w 35"/>
              <a:gd name="T57" fmla="*/ 14 h 35"/>
              <a:gd name="T58" fmla="*/ 34 w 35"/>
              <a:gd name="T59" fmla="*/ 10 h 35"/>
              <a:gd name="T60" fmla="*/ 32 w 35"/>
              <a:gd name="T61" fmla="*/ 7 h 35"/>
              <a:gd name="T62" fmla="*/ 30 w 35"/>
              <a:gd name="T63" fmla="*/ 5 h 35"/>
              <a:gd name="T64" fmla="*/ 27 w 35"/>
              <a:gd name="T65" fmla="*/ 2 h 35"/>
              <a:gd name="T66" fmla="*/ 24 w 35"/>
              <a:gd name="T67" fmla="*/ 1 h 35"/>
              <a:gd name="T68" fmla="*/ 23 w 35"/>
              <a:gd name="T69" fmla="*/ 0 h 35"/>
              <a:gd name="T70" fmla="*/ 21 w 35"/>
              <a:gd name="T71" fmla="*/ 0 h 35"/>
              <a:gd name="T72" fmla="*/ 18 w 35"/>
              <a:gd name="T73" fmla="*/ 0 h 35"/>
              <a:gd name="T74" fmla="*/ 14 w 35"/>
              <a:gd name="T75" fmla="*/ 0 h 35"/>
              <a:gd name="T76" fmla="*/ 10 w 35"/>
              <a:gd name="T77" fmla="*/ 1 h 35"/>
              <a:gd name="T78" fmla="*/ 7 w 35"/>
              <a:gd name="T79" fmla="*/ 2 h 35"/>
              <a:gd name="T80" fmla="*/ 5 w 35"/>
              <a:gd name="T81" fmla="*/ 5 h 35"/>
              <a:gd name="T82" fmla="*/ 2 w 35"/>
              <a:gd name="T83" fmla="*/ 7 h 35"/>
              <a:gd name="T84" fmla="*/ 1 w 35"/>
              <a:gd name="T85" fmla="*/ 10 h 35"/>
              <a:gd name="T86" fmla="*/ 0 w 35"/>
              <a:gd name="T87" fmla="*/ 14 h 35"/>
              <a:gd name="T88" fmla="*/ 0 w 35"/>
              <a:gd name="T8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5">
                <a:moveTo>
                  <a:pt x="0" y="17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0" y="34"/>
                </a:lnTo>
                <a:lnTo>
                  <a:pt x="14" y="35"/>
                </a:lnTo>
                <a:lnTo>
                  <a:pt x="18" y="35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7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7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59">
            <a:extLst>
              <a:ext uri="{FF2B5EF4-FFF2-40B4-BE49-F238E27FC236}">
                <a16:creationId xmlns:a16="http://schemas.microsoft.com/office/drawing/2014/main" id="{3C252012-0AD8-F32C-DF8D-6F62EA906BE5}"/>
              </a:ext>
            </a:extLst>
          </p:cNvPr>
          <p:cNvSpPr>
            <a:spLocks/>
          </p:cNvSpPr>
          <p:nvPr/>
        </p:nvSpPr>
        <p:spPr bwMode="auto">
          <a:xfrm>
            <a:off x="4281488" y="23272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">
            <a:extLst>
              <a:ext uri="{FF2B5EF4-FFF2-40B4-BE49-F238E27FC236}">
                <a16:creationId xmlns:a16="http://schemas.microsoft.com/office/drawing/2014/main" id="{F61C2D1B-1B98-6C00-E79D-D1CC75F240BF}"/>
              </a:ext>
            </a:extLst>
          </p:cNvPr>
          <p:cNvSpPr>
            <a:spLocks/>
          </p:cNvSpPr>
          <p:nvPr/>
        </p:nvSpPr>
        <p:spPr bwMode="auto">
          <a:xfrm>
            <a:off x="4498975" y="24304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1">
            <a:extLst>
              <a:ext uri="{FF2B5EF4-FFF2-40B4-BE49-F238E27FC236}">
                <a16:creationId xmlns:a16="http://schemas.microsoft.com/office/drawing/2014/main" id="{E620ED57-E91C-05AB-A647-64D95332B474}"/>
              </a:ext>
            </a:extLst>
          </p:cNvPr>
          <p:cNvSpPr>
            <a:spLocks/>
          </p:cNvSpPr>
          <p:nvPr/>
        </p:nvSpPr>
        <p:spPr bwMode="auto">
          <a:xfrm>
            <a:off x="4716463" y="24114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5 h 36"/>
              <a:gd name="T64" fmla="*/ 27 w 36"/>
              <a:gd name="T65" fmla="*/ 3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2">
            <a:extLst>
              <a:ext uri="{FF2B5EF4-FFF2-40B4-BE49-F238E27FC236}">
                <a16:creationId xmlns:a16="http://schemas.microsoft.com/office/drawing/2014/main" id="{712DEA83-5DFD-84A8-C12C-D6B637C3964C}"/>
              </a:ext>
            </a:extLst>
          </p:cNvPr>
          <p:cNvSpPr>
            <a:spLocks/>
          </p:cNvSpPr>
          <p:nvPr/>
        </p:nvSpPr>
        <p:spPr bwMode="auto">
          <a:xfrm>
            <a:off x="4933950" y="2520951"/>
            <a:ext cx="57150" cy="55563"/>
          </a:xfrm>
          <a:custGeom>
            <a:avLst/>
            <a:gdLst>
              <a:gd name="T0" fmla="*/ 0 w 36"/>
              <a:gd name="T1" fmla="*/ 18 h 35"/>
              <a:gd name="T2" fmla="*/ 0 w 36"/>
              <a:gd name="T3" fmla="*/ 21 h 35"/>
              <a:gd name="T4" fmla="*/ 0 w 36"/>
              <a:gd name="T5" fmla="*/ 23 h 35"/>
              <a:gd name="T6" fmla="*/ 1 w 36"/>
              <a:gd name="T7" fmla="*/ 24 h 35"/>
              <a:gd name="T8" fmla="*/ 2 w 36"/>
              <a:gd name="T9" fmla="*/ 27 h 35"/>
              <a:gd name="T10" fmla="*/ 5 w 36"/>
              <a:gd name="T11" fmla="*/ 30 h 35"/>
              <a:gd name="T12" fmla="*/ 7 w 36"/>
              <a:gd name="T13" fmla="*/ 32 h 35"/>
              <a:gd name="T14" fmla="*/ 11 w 36"/>
              <a:gd name="T15" fmla="*/ 34 h 35"/>
              <a:gd name="T16" fmla="*/ 14 w 36"/>
              <a:gd name="T17" fmla="*/ 35 h 35"/>
              <a:gd name="T18" fmla="*/ 18 w 36"/>
              <a:gd name="T19" fmla="*/ 35 h 35"/>
              <a:gd name="T20" fmla="*/ 21 w 36"/>
              <a:gd name="T21" fmla="*/ 35 h 35"/>
              <a:gd name="T22" fmla="*/ 22 w 36"/>
              <a:gd name="T23" fmla="*/ 35 h 35"/>
              <a:gd name="T24" fmla="*/ 22 w 36"/>
              <a:gd name="T25" fmla="*/ 35 h 35"/>
              <a:gd name="T26" fmla="*/ 23 w 36"/>
              <a:gd name="T27" fmla="*/ 35 h 35"/>
              <a:gd name="T28" fmla="*/ 24 w 36"/>
              <a:gd name="T29" fmla="*/ 34 h 35"/>
              <a:gd name="T30" fmla="*/ 26 w 36"/>
              <a:gd name="T31" fmla="*/ 33 h 35"/>
              <a:gd name="T32" fmla="*/ 26 w 36"/>
              <a:gd name="T33" fmla="*/ 33 h 35"/>
              <a:gd name="T34" fmla="*/ 27 w 36"/>
              <a:gd name="T35" fmla="*/ 32 h 35"/>
              <a:gd name="T36" fmla="*/ 30 w 36"/>
              <a:gd name="T37" fmla="*/ 30 h 35"/>
              <a:gd name="T38" fmla="*/ 32 w 36"/>
              <a:gd name="T39" fmla="*/ 27 h 35"/>
              <a:gd name="T40" fmla="*/ 33 w 36"/>
              <a:gd name="T41" fmla="*/ 26 h 35"/>
              <a:gd name="T42" fmla="*/ 33 w 36"/>
              <a:gd name="T43" fmla="*/ 26 h 35"/>
              <a:gd name="T44" fmla="*/ 34 w 36"/>
              <a:gd name="T45" fmla="*/ 24 h 35"/>
              <a:gd name="T46" fmla="*/ 35 w 36"/>
              <a:gd name="T47" fmla="*/ 23 h 35"/>
              <a:gd name="T48" fmla="*/ 35 w 36"/>
              <a:gd name="T49" fmla="*/ 22 h 35"/>
              <a:gd name="T50" fmla="*/ 35 w 36"/>
              <a:gd name="T51" fmla="*/ 22 h 35"/>
              <a:gd name="T52" fmla="*/ 35 w 36"/>
              <a:gd name="T53" fmla="*/ 21 h 35"/>
              <a:gd name="T54" fmla="*/ 36 w 36"/>
              <a:gd name="T55" fmla="*/ 18 h 35"/>
              <a:gd name="T56" fmla="*/ 35 w 36"/>
              <a:gd name="T57" fmla="*/ 14 h 35"/>
              <a:gd name="T58" fmla="*/ 34 w 36"/>
              <a:gd name="T59" fmla="*/ 10 h 35"/>
              <a:gd name="T60" fmla="*/ 32 w 36"/>
              <a:gd name="T61" fmla="*/ 7 h 35"/>
              <a:gd name="T62" fmla="*/ 30 w 36"/>
              <a:gd name="T63" fmla="*/ 5 h 35"/>
              <a:gd name="T64" fmla="*/ 27 w 36"/>
              <a:gd name="T65" fmla="*/ 2 h 35"/>
              <a:gd name="T66" fmla="*/ 24 w 36"/>
              <a:gd name="T67" fmla="*/ 1 h 35"/>
              <a:gd name="T68" fmla="*/ 23 w 36"/>
              <a:gd name="T69" fmla="*/ 0 h 35"/>
              <a:gd name="T70" fmla="*/ 21 w 36"/>
              <a:gd name="T71" fmla="*/ 0 h 35"/>
              <a:gd name="T72" fmla="*/ 18 w 36"/>
              <a:gd name="T73" fmla="*/ 0 h 35"/>
              <a:gd name="T74" fmla="*/ 14 w 36"/>
              <a:gd name="T75" fmla="*/ 0 h 35"/>
              <a:gd name="T76" fmla="*/ 11 w 36"/>
              <a:gd name="T77" fmla="*/ 1 h 35"/>
              <a:gd name="T78" fmla="*/ 7 w 36"/>
              <a:gd name="T79" fmla="*/ 2 h 35"/>
              <a:gd name="T80" fmla="*/ 5 w 36"/>
              <a:gd name="T81" fmla="*/ 5 h 35"/>
              <a:gd name="T82" fmla="*/ 2 w 36"/>
              <a:gd name="T83" fmla="*/ 7 h 35"/>
              <a:gd name="T84" fmla="*/ 1 w 36"/>
              <a:gd name="T85" fmla="*/ 10 h 35"/>
              <a:gd name="T86" fmla="*/ 0 w 36"/>
              <a:gd name="T87" fmla="*/ 14 h 35"/>
              <a:gd name="T88" fmla="*/ 0 w 36"/>
              <a:gd name="T89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5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2"/>
                </a:lnTo>
                <a:lnTo>
                  <a:pt x="11" y="34"/>
                </a:lnTo>
                <a:lnTo>
                  <a:pt x="14" y="35"/>
                </a:lnTo>
                <a:lnTo>
                  <a:pt x="18" y="35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2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0"/>
                </a:lnTo>
                <a:lnTo>
                  <a:pt x="32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3">
            <a:extLst>
              <a:ext uri="{FF2B5EF4-FFF2-40B4-BE49-F238E27FC236}">
                <a16:creationId xmlns:a16="http://schemas.microsoft.com/office/drawing/2014/main" id="{3E15D9C1-F111-A71B-6396-79A1DA31EE6C}"/>
              </a:ext>
            </a:extLst>
          </p:cNvPr>
          <p:cNvSpPr>
            <a:spLocks/>
          </p:cNvSpPr>
          <p:nvPr/>
        </p:nvSpPr>
        <p:spPr bwMode="auto">
          <a:xfrm>
            <a:off x="5149850" y="2473326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1 h 36"/>
              <a:gd name="T4" fmla="*/ 1 w 36"/>
              <a:gd name="T5" fmla="*/ 23 h 36"/>
              <a:gd name="T6" fmla="*/ 2 w 36"/>
              <a:gd name="T7" fmla="*/ 24 h 36"/>
              <a:gd name="T8" fmla="*/ 3 w 36"/>
              <a:gd name="T9" fmla="*/ 27 h 36"/>
              <a:gd name="T10" fmla="*/ 6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5 w 36"/>
              <a:gd name="T17" fmla="*/ 35 h 36"/>
              <a:gd name="T18" fmla="*/ 18 w 36"/>
              <a:gd name="T19" fmla="*/ 36 h 36"/>
              <a:gd name="T20" fmla="*/ 22 w 36"/>
              <a:gd name="T21" fmla="*/ 35 h 36"/>
              <a:gd name="T22" fmla="*/ 23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3 h 36"/>
              <a:gd name="T32" fmla="*/ 27 w 36"/>
              <a:gd name="T33" fmla="*/ 33 h 36"/>
              <a:gd name="T34" fmla="*/ 28 w 36"/>
              <a:gd name="T35" fmla="*/ 32 h 36"/>
              <a:gd name="T36" fmla="*/ 31 w 36"/>
              <a:gd name="T37" fmla="*/ 30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6 h 36"/>
              <a:gd name="T44" fmla="*/ 35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0 h 36"/>
              <a:gd name="T60" fmla="*/ 33 w 36"/>
              <a:gd name="T61" fmla="*/ 7 h 36"/>
              <a:gd name="T62" fmla="*/ 31 w 36"/>
              <a:gd name="T63" fmla="*/ 5 h 36"/>
              <a:gd name="T64" fmla="*/ 28 w 36"/>
              <a:gd name="T65" fmla="*/ 2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6 w 36"/>
              <a:gd name="T81" fmla="*/ 5 h 36"/>
              <a:gd name="T82" fmla="*/ 3 w 36"/>
              <a:gd name="T83" fmla="*/ 7 h 36"/>
              <a:gd name="T84" fmla="*/ 2 w 36"/>
              <a:gd name="T85" fmla="*/ 10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1"/>
                </a:lnTo>
                <a:lnTo>
                  <a:pt x="1" y="23"/>
                </a:lnTo>
                <a:lnTo>
                  <a:pt x="2" y="24"/>
                </a:lnTo>
                <a:lnTo>
                  <a:pt x="3" y="27"/>
                </a:lnTo>
                <a:lnTo>
                  <a:pt x="6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31" y="30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0"/>
                </a:lnTo>
                <a:lnTo>
                  <a:pt x="33" y="7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6" y="5"/>
                </a:lnTo>
                <a:lnTo>
                  <a:pt x="3" y="7"/>
                </a:lnTo>
                <a:lnTo>
                  <a:pt x="2" y="10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64">
            <a:extLst>
              <a:ext uri="{FF2B5EF4-FFF2-40B4-BE49-F238E27FC236}">
                <a16:creationId xmlns:a16="http://schemas.microsoft.com/office/drawing/2014/main" id="{60620220-8325-D694-FB0C-1A6C13AD4D9E}"/>
              </a:ext>
            </a:extLst>
          </p:cNvPr>
          <p:cNvSpPr>
            <a:spLocks/>
          </p:cNvSpPr>
          <p:nvPr/>
        </p:nvSpPr>
        <p:spPr bwMode="auto">
          <a:xfrm>
            <a:off x="5367338" y="2370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1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5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5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4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0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21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0 h 36"/>
              <a:gd name="T70" fmla="*/ 22 w 36"/>
              <a:gd name="T71" fmla="*/ 0 h 36"/>
              <a:gd name="T72" fmla="*/ 18 w 36"/>
              <a:gd name="T73" fmla="*/ 0 h 36"/>
              <a:gd name="T74" fmla="*/ 15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6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1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1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0"/>
                </a:lnTo>
                <a:lnTo>
                  <a:pt x="8" y="33"/>
                </a:lnTo>
                <a:lnTo>
                  <a:pt x="11" y="34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65">
            <a:extLst>
              <a:ext uri="{FF2B5EF4-FFF2-40B4-BE49-F238E27FC236}">
                <a16:creationId xmlns:a16="http://schemas.microsoft.com/office/drawing/2014/main" id="{EB98CEC5-CE20-AB4E-A4DE-6907AF0A2494}"/>
              </a:ext>
            </a:extLst>
          </p:cNvPr>
          <p:cNvSpPr>
            <a:spLocks/>
          </p:cNvSpPr>
          <p:nvPr/>
        </p:nvSpPr>
        <p:spPr bwMode="auto">
          <a:xfrm>
            <a:off x="5584825" y="23479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2 w 36"/>
              <a:gd name="T21" fmla="*/ 36 h 36"/>
              <a:gd name="T22" fmla="*/ 22 w 36"/>
              <a:gd name="T23" fmla="*/ 36 h 36"/>
              <a:gd name="T24" fmla="*/ 23 w 36"/>
              <a:gd name="T25" fmla="*/ 35 h 36"/>
              <a:gd name="T26" fmla="*/ 23 w 36"/>
              <a:gd name="T27" fmla="*/ 35 h 36"/>
              <a:gd name="T28" fmla="*/ 25 w 36"/>
              <a:gd name="T29" fmla="*/ 35 h 36"/>
              <a:gd name="T30" fmla="*/ 26 w 36"/>
              <a:gd name="T31" fmla="*/ 34 h 36"/>
              <a:gd name="T32" fmla="*/ 27 w 36"/>
              <a:gd name="T33" fmla="*/ 33 h 36"/>
              <a:gd name="T34" fmla="*/ 28 w 36"/>
              <a:gd name="T35" fmla="*/ 33 h 36"/>
              <a:gd name="T36" fmla="*/ 31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4 w 36"/>
              <a:gd name="T43" fmla="*/ 26 h 36"/>
              <a:gd name="T44" fmla="*/ 35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22 h 36"/>
              <a:gd name="T54" fmla="*/ 36 w 36"/>
              <a:gd name="T55" fmla="*/ 18 h 36"/>
              <a:gd name="T56" fmla="*/ 36 w 36"/>
              <a:gd name="T57" fmla="*/ 14 h 36"/>
              <a:gd name="T58" fmla="*/ 35 w 36"/>
              <a:gd name="T59" fmla="*/ 11 h 36"/>
              <a:gd name="T60" fmla="*/ 33 w 36"/>
              <a:gd name="T61" fmla="*/ 8 h 36"/>
              <a:gd name="T62" fmla="*/ 31 w 36"/>
              <a:gd name="T63" fmla="*/ 5 h 36"/>
              <a:gd name="T64" fmla="*/ 28 w 36"/>
              <a:gd name="T65" fmla="*/ 3 h 36"/>
              <a:gd name="T66" fmla="*/ 25 w 36"/>
              <a:gd name="T67" fmla="*/ 1 h 36"/>
              <a:gd name="T68" fmla="*/ 23 w 36"/>
              <a:gd name="T69" fmla="*/ 1 h 36"/>
              <a:gd name="T70" fmla="*/ 22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3 h 36"/>
              <a:gd name="T80" fmla="*/ 5 w 36"/>
              <a:gd name="T81" fmla="*/ 5 h 36"/>
              <a:gd name="T82" fmla="*/ 3 w 36"/>
              <a:gd name="T83" fmla="*/ 8 h 36"/>
              <a:gd name="T84" fmla="*/ 2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66">
            <a:extLst>
              <a:ext uri="{FF2B5EF4-FFF2-40B4-BE49-F238E27FC236}">
                <a16:creationId xmlns:a16="http://schemas.microsoft.com/office/drawing/2014/main" id="{932D0E4F-A051-A0C8-ADD4-FEF6F5E38BCA}"/>
              </a:ext>
            </a:extLst>
          </p:cNvPr>
          <p:cNvSpPr>
            <a:spLocks/>
          </p:cNvSpPr>
          <p:nvPr/>
        </p:nvSpPr>
        <p:spPr bwMode="auto">
          <a:xfrm>
            <a:off x="5694363" y="233680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3 h 36"/>
              <a:gd name="T32" fmla="*/ 26 w 36"/>
              <a:gd name="T33" fmla="*/ 33 h 36"/>
              <a:gd name="T34" fmla="*/ 27 w 36"/>
              <a:gd name="T35" fmla="*/ 32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6 h 36"/>
              <a:gd name="T42" fmla="*/ 33 w 36"/>
              <a:gd name="T43" fmla="*/ 26 h 36"/>
              <a:gd name="T44" fmla="*/ 34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7 w 36"/>
              <a:gd name="T65" fmla="*/ 2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8 w 36"/>
              <a:gd name="T79" fmla="*/ 2 h 36"/>
              <a:gd name="T80" fmla="*/ 5 w 36"/>
              <a:gd name="T81" fmla="*/ 5 h 36"/>
              <a:gd name="T82" fmla="*/ 3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2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67">
            <a:extLst>
              <a:ext uri="{FF2B5EF4-FFF2-40B4-BE49-F238E27FC236}">
                <a16:creationId xmlns:a16="http://schemas.microsoft.com/office/drawing/2014/main" id="{8A512B50-DB82-F603-6939-9983B5B8F12D}"/>
              </a:ext>
            </a:extLst>
          </p:cNvPr>
          <p:cNvSpPr>
            <a:spLocks/>
          </p:cNvSpPr>
          <p:nvPr/>
        </p:nvSpPr>
        <p:spPr bwMode="auto">
          <a:xfrm>
            <a:off x="3327400" y="2268538"/>
            <a:ext cx="1308100" cy="1206500"/>
          </a:xfrm>
          <a:custGeom>
            <a:avLst/>
            <a:gdLst>
              <a:gd name="T0" fmla="*/ 824 w 824"/>
              <a:gd name="T1" fmla="*/ 202 h 760"/>
              <a:gd name="T2" fmla="*/ 756 w 824"/>
              <a:gd name="T3" fmla="*/ 230 h 760"/>
              <a:gd name="T4" fmla="*/ 619 w 824"/>
              <a:gd name="T5" fmla="*/ 277 h 760"/>
              <a:gd name="T6" fmla="*/ 482 w 824"/>
              <a:gd name="T7" fmla="*/ 300 h 760"/>
              <a:gd name="T8" fmla="*/ 414 w 824"/>
              <a:gd name="T9" fmla="*/ 337 h 760"/>
              <a:gd name="T10" fmla="*/ 345 w 824"/>
              <a:gd name="T11" fmla="*/ 336 h 760"/>
              <a:gd name="T12" fmla="*/ 277 w 824"/>
              <a:gd name="T13" fmla="*/ 350 h 760"/>
              <a:gd name="T14" fmla="*/ 208 w 824"/>
              <a:gd name="T15" fmla="*/ 0 h 760"/>
              <a:gd name="T16" fmla="*/ 140 w 824"/>
              <a:gd name="T17" fmla="*/ 222 h 760"/>
              <a:gd name="T18" fmla="*/ 0 w 824"/>
              <a:gd name="T19" fmla="*/ 76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24" h="760">
                <a:moveTo>
                  <a:pt x="824" y="202"/>
                </a:moveTo>
                <a:lnTo>
                  <a:pt x="756" y="230"/>
                </a:lnTo>
                <a:lnTo>
                  <a:pt x="619" y="277"/>
                </a:lnTo>
                <a:lnTo>
                  <a:pt x="482" y="300"/>
                </a:lnTo>
                <a:lnTo>
                  <a:pt x="414" y="337"/>
                </a:lnTo>
                <a:lnTo>
                  <a:pt x="345" y="336"/>
                </a:lnTo>
                <a:lnTo>
                  <a:pt x="277" y="350"/>
                </a:lnTo>
                <a:lnTo>
                  <a:pt x="208" y="0"/>
                </a:lnTo>
                <a:lnTo>
                  <a:pt x="140" y="222"/>
                </a:lnTo>
                <a:lnTo>
                  <a:pt x="0" y="760"/>
                </a:lnTo>
              </a:path>
            </a:pathLst>
          </a:custGeom>
          <a:noFill/>
          <a:ln w="9525">
            <a:solidFill>
              <a:srgbClr val="33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68">
            <a:extLst>
              <a:ext uri="{FF2B5EF4-FFF2-40B4-BE49-F238E27FC236}">
                <a16:creationId xmlns:a16="http://schemas.microsoft.com/office/drawing/2014/main" id="{25433B6F-A949-71C9-3D36-6C0862C340CF}"/>
              </a:ext>
            </a:extLst>
          </p:cNvPr>
          <p:cNvSpPr>
            <a:spLocks/>
          </p:cNvSpPr>
          <p:nvPr/>
        </p:nvSpPr>
        <p:spPr bwMode="auto">
          <a:xfrm>
            <a:off x="3521075" y="25923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4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69">
            <a:extLst>
              <a:ext uri="{FF2B5EF4-FFF2-40B4-BE49-F238E27FC236}">
                <a16:creationId xmlns:a16="http://schemas.microsoft.com/office/drawing/2014/main" id="{5BA9B17B-465A-90E8-D82D-7AA4950DE320}"/>
              </a:ext>
            </a:extLst>
          </p:cNvPr>
          <p:cNvSpPr>
            <a:spLocks/>
          </p:cNvSpPr>
          <p:nvPr/>
        </p:nvSpPr>
        <p:spPr bwMode="auto">
          <a:xfrm>
            <a:off x="3738563" y="27955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2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2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6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5 h 36"/>
              <a:gd name="T46" fmla="*/ 26 w 36"/>
              <a:gd name="T47" fmla="*/ 34 h 36"/>
              <a:gd name="T48" fmla="*/ 26 w 36"/>
              <a:gd name="T49" fmla="*/ 34 h 36"/>
              <a:gd name="T50" fmla="*/ 27 w 36"/>
              <a:gd name="T51" fmla="*/ 33 h 36"/>
              <a:gd name="T52" fmla="*/ 30 w 36"/>
              <a:gd name="T53" fmla="*/ 31 h 36"/>
              <a:gd name="T54" fmla="*/ 32 w 36"/>
              <a:gd name="T55" fmla="*/ 28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2 w 36"/>
              <a:gd name="T77" fmla="*/ 8 h 36"/>
              <a:gd name="T78" fmla="*/ 30 w 36"/>
              <a:gd name="T79" fmla="*/ 6 h 36"/>
              <a:gd name="T80" fmla="*/ 27 w 36"/>
              <a:gd name="T81" fmla="*/ 3 h 36"/>
              <a:gd name="T82" fmla="*/ 24 w 36"/>
              <a:gd name="T83" fmla="*/ 2 h 36"/>
              <a:gd name="T84" fmla="*/ 23 w 36"/>
              <a:gd name="T85" fmla="*/ 1 h 36"/>
              <a:gd name="T86" fmla="*/ 21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4"/>
                </a:lnTo>
                <a:lnTo>
                  <a:pt x="27" y="33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70">
            <a:extLst>
              <a:ext uri="{FF2B5EF4-FFF2-40B4-BE49-F238E27FC236}">
                <a16:creationId xmlns:a16="http://schemas.microsoft.com/office/drawing/2014/main" id="{7EB8BCDA-E97A-5226-5588-249A1C6AFADC}"/>
              </a:ext>
            </a:extLst>
          </p:cNvPr>
          <p:cNvSpPr>
            <a:spLocks/>
          </p:cNvSpPr>
          <p:nvPr/>
        </p:nvSpPr>
        <p:spPr bwMode="auto">
          <a:xfrm>
            <a:off x="3846513" y="27733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2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1 w 36"/>
              <a:gd name="T21" fmla="*/ 23 h 36"/>
              <a:gd name="T22" fmla="*/ 1 w 36"/>
              <a:gd name="T23" fmla="*/ 24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5 w 36"/>
              <a:gd name="T33" fmla="*/ 35 h 36"/>
              <a:gd name="T34" fmla="*/ 18 w 36"/>
              <a:gd name="T35" fmla="*/ 36 h 36"/>
              <a:gd name="T36" fmla="*/ 22 w 36"/>
              <a:gd name="T37" fmla="*/ 35 h 36"/>
              <a:gd name="T38" fmla="*/ 22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4 h 36"/>
              <a:gd name="T46" fmla="*/ 26 w 36"/>
              <a:gd name="T47" fmla="*/ 33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0 h 36"/>
              <a:gd name="T54" fmla="*/ 33 w 36"/>
              <a:gd name="T55" fmla="*/ 27 h 36"/>
              <a:gd name="T56" fmla="*/ 33 w 36"/>
              <a:gd name="T57" fmla="*/ 26 h 36"/>
              <a:gd name="T58" fmla="*/ 34 w 36"/>
              <a:gd name="T59" fmla="*/ 26 h 36"/>
              <a:gd name="T60" fmla="*/ 35 w 36"/>
              <a:gd name="T61" fmla="*/ 24 h 36"/>
              <a:gd name="T62" fmla="*/ 35 w 36"/>
              <a:gd name="T63" fmla="*/ 23 h 36"/>
              <a:gd name="T64" fmla="*/ 35 w 36"/>
              <a:gd name="T65" fmla="*/ 22 h 36"/>
              <a:gd name="T66" fmla="*/ 35 w 36"/>
              <a:gd name="T67" fmla="*/ 22 h 36"/>
              <a:gd name="T68" fmla="*/ 36 w 36"/>
              <a:gd name="T69" fmla="*/ 21 h 36"/>
              <a:gd name="T70" fmla="*/ 36 w 36"/>
              <a:gd name="T71" fmla="*/ 18 h 36"/>
              <a:gd name="T72" fmla="*/ 36 w 36"/>
              <a:gd name="T73" fmla="*/ 14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2 h 36"/>
              <a:gd name="T82" fmla="*/ 25 w 36"/>
              <a:gd name="T83" fmla="*/ 1 h 36"/>
              <a:gd name="T84" fmla="*/ 23 w 36"/>
              <a:gd name="T85" fmla="*/ 0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2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71">
            <a:extLst>
              <a:ext uri="{FF2B5EF4-FFF2-40B4-BE49-F238E27FC236}">
                <a16:creationId xmlns:a16="http://schemas.microsoft.com/office/drawing/2014/main" id="{C2B0C330-8ECC-6AB6-C5FA-462CF004092D}"/>
              </a:ext>
            </a:extLst>
          </p:cNvPr>
          <p:cNvSpPr>
            <a:spLocks/>
          </p:cNvSpPr>
          <p:nvPr/>
        </p:nvSpPr>
        <p:spPr bwMode="auto">
          <a:xfrm>
            <a:off x="3954463" y="2774951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2 w 36"/>
              <a:gd name="T5" fmla="*/ 1 h 36"/>
              <a:gd name="T6" fmla="*/ 8 w 36"/>
              <a:gd name="T7" fmla="*/ 3 h 36"/>
              <a:gd name="T8" fmla="*/ 6 w 36"/>
              <a:gd name="T9" fmla="*/ 5 h 36"/>
              <a:gd name="T10" fmla="*/ 3 w 36"/>
              <a:gd name="T11" fmla="*/ 8 h 36"/>
              <a:gd name="T12" fmla="*/ 2 w 36"/>
              <a:gd name="T13" fmla="*/ 11 h 36"/>
              <a:gd name="T14" fmla="*/ 1 w 36"/>
              <a:gd name="T15" fmla="*/ 15 h 36"/>
              <a:gd name="T16" fmla="*/ 0 w 36"/>
              <a:gd name="T17" fmla="*/ 18 h 36"/>
              <a:gd name="T18" fmla="*/ 1 w 36"/>
              <a:gd name="T19" fmla="*/ 22 h 36"/>
              <a:gd name="T20" fmla="*/ 1 w 36"/>
              <a:gd name="T21" fmla="*/ 23 h 36"/>
              <a:gd name="T22" fmla="*/ 2 w 36"/>
              <a:gd name="T23" fmla="*/ 25 h 36"/>
              <a:gd name="T24" fmla="*/ 3 w 36"/>
              <a:gd name="T25" fmla="*/ 28 h 36"/>
              <a:gd name="T26" fmla="*/ 6 w 36"/>
              <a:gd name="T27" fmla="*/ 31 h 36"/>
              <a:gd name="T28" fmla="*/ 8 w 36"/>
              <a:gd name="T29" fmla="*/ 33 h 36"/>
              <a:gd name="T30" fmla="*/ 12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3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7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4 w 36"/>
              <a:gd name="T57" fmla="*/ 27 h 36"/>
              <a:gd name="T58" fmla="*/ 34 w 36"/>
              <a:gd name="T59" fmla="*/ 26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6 w 36"/>
              <a:gd name="T67" fmla="*/ 22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5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7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72">
            <a:extLst>
              <a:ext uri="{FF2B5EF4-FFF2-40B4-BE49-F238E27FC236}">
                <a16:creationId xmlns:a16="http://schemas.microsoft.com/office/drawing/2014/main" id="{4EA37C57-3D6D-8696-574A-0AEBEEBC7F86}"/>
              </a:ext>
            </a:extLst>
          </p:cNvPr>
          <p:cNvSpPr>
            <a:spLocks/>
          </p:cNvSpPr>
          <p:nvPr/>
        </p:nvSpPr>
        <p:spPr bwMode="auto">
          <a:xfrm>
            <a:off x="4064000" y="2716213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0 w 36"/>
              <a:gd name="T53" fmla="*/ 30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1 h 36"/>
              <a:gd name="T70" fmla="*/ 36 w 36"/>
              <a:gd name="T71" fmla="*/ 18 h 36"/>
              <a:gd name="T72" fmla="*/ 35 w 36"/>
              <a:gd name="T73" fmla="*/ 14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73">
            <a:extLst>
              <a:ext uri="{FF2B5EF4-FFF2-40B4-BE49-F238E27FC236}">
                <a16:creationId xmlns:a16="http://schemas.microsoft.com/office/drawing/2014/main" id="{87ADBA29-4C83-7945-5FC4-1A9982474115}"/>
              </a:ext>
            </a:extLst>
          </p:cNvPr>
          <p:cNvSpPr>
            <a:spLocks/>
          </p:cNvSpPr>
          <p:nvPr/>
        </p:nvSpPr>
        <p:spPr bwMode="auto">
          <a:xfrm>
            <a:off x="3629025" y="2239963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2 w 36"/>
              <a:gd name="T39" fmla="*/ 35 h 36"/>
              <a:gd name="T40" fmla="*/ 23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4 h 36"/>
              <a:gd name="T74" fmla="*/ 35 w 36"/>
              <a:gd name="T75" fmla="*/ 11 h 36"/>
              <a:gd name="T76" fmla="*/ 33 w 36"/>
              <a:gd name="T77" fmla="*/ 8 h 36"/>
              <a:gd name="T78" fmla="*/ 31 w 36"/>
              <a:gd name="T79" fmla="*/ 5 h 36"/>
              <a:gd name="T80" fmla="*/ 28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2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74">
            <a:extLst>
              <a:ext uri="{FF2B5EF4-FFF2-40B4-BE49-F238E27FC236}">
                <a16:creationId xmlns:a16="http://schemas.microsoft.com/office/drawing/2014/main" id="{0B815AF1-CB9D-8533-7B00-D1EC0491B2EA}"/>
              </a:ext>
            </a:extLst>
          </p:cNvPr>
          <p:cNvSpPr>
            <a:spLocks/>
          </p:cNvSpPr>
          <p:nvPr/>
        </p:nvSpPr>
        <p:spPr bwMode="auto">
          <a:xfrm>
            <a:off x="4281488" y="2679701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4 w 36"/>
              <a:gd name="T33" fmla="*/ 36 h 36"/>
              <a:gd name="T34" fmla="*/ 18 w 36"/>
              <a:gd name="T35" fmla="*/ 36 h 36"/>
              <a:gd name="T36" fmla="*/ 21 w 36"/>
              <a:gd name="T37" fmla="*/ 36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2 h 36"/>
              <a:gd name="T68" fmla="*/ 35 w 36"/>
              <a:gd name="T69" fmla="*/ 22 h 36"/>
              <a:gd name="T70" fmla="*/ 36 w 36"/>
              <a:gd name="T71" fmla="*/ 18 h 36"/>
              <a:gd name="T72" fmla="*/ 35 w 36"/>
              <a:gd name="T73" fmla="*/ 15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5 w 36"/>
              <a:gd name="T83" fmla="*/ 1 h 36"/>
              <a:gd name="T84" fmla="*/ 23 w 36"/>
              <a:gd name="T85" fmla="*/ 1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75">
            <a:extLst>
              <a:ext uri="{FF2B5EF4-FFF2-40B4-BE49-F238E27FC236}">
                <a16:creationId xmlns:a16="http://schemas.microsoft.com/office/drawing/2014/main" id="{CA26F736-DC81-C08A-9831-39940AB539CD}"/>
              </a:ext>
            </a:extLst>
          </p:cNvPr>
          <p:cNvSpPr>
            <a:spLocks/>
          </p:cNvSpPr>
          <p:nvPr/>
        </p:nvSpPr>
        <p:spPr bwMode="auto">
          <a:xfrm>
            <a:off x="4498975" y="2605088"/>
            <a:ext cx="57150" cy="57150"/>
          </a:xfrm>
          <a:custGeom>
            <a:avLst/>
            <a:gdLst>
              <a:gd name="T0" fmla="*/ 18 w 36"/>
              <a:gd name="T1" fmla="*/ 0 h 36"/>
              <a:gd name="T2" fmla="*/ 14 w 36"/>
              <a:gd name="T3" fmla="*/ 0 h 36"/>
              <a:gd name="T4" fmla="*/ 11 w 36"/>
              <a:gd name="T5" fmla="*/ 1 h 36"/>
              <a:gd name="T6" fmla="*/ 8 w 36"/>
              <a:gd name="T7" fmla="*/ 3 h 36"/>
              <a:gd name="T8" fmla="*/ 5 w 36"/>
              <a:gd name="T9" fmla="*/ 5 h 36"/>
              <a:gd name="T10" fmla="*/ 3 w 36"/>
              <a:gd name="T11" fmla="*/ 8 h 36"/>
              <a:gd name="T12" fmla="*/ 1 w 36"/>
              <a:gd name="T13" fmla="*/ 11 h 36"/>
              <a:gd name="T14" fmla="*/ 0 w 36"/>
              <a:gd name="T15" fmla="*/ 14 h 36"/>
              <a:gd name="T16" fmla="*/ 0 w 36"/>
              <a:gd name="T17" fmla="*/ 18 h 36"/>
              <a:gd name="T18" fmla="*/ 0 w 36"/>
              <a:gd name="T19" fmla="*/ 21 h 36"/>
              <a:gd name="T20" fmla="*/ 0 w 36"/>
              <a:gd name="T21" fmla="*/ 23 h 36"/>
              <a:gd name="T22" fmla="*/ 1 w 36"/>
              <a:gd name="T23" fmla="*/ 25 h 36"/>
              <a:gd name="T24" fmla="*/ 3 w 36"/>
              <a:gd name="T25" fmla="*/ 27 h 36"/>
              <a:gd name="T26" fmla="*/ 5 w 36"/>
              <a:gd name="T27" fmla="*/ 30 h 36"/>
              <a:gd name="T28" fmla="*/ 8 w 36"/>
              <a:gd name="T29" fmla="*/ 33 h 36"/>
              <a:gd name="T30" fmla="*/ 11 w 36"/>
              <a:gd name="T31" fmla="*/ 34 h 36"/>
              <a:gd name="T32" fmla="*/ 14 w 36"/>
              <a:gd name="T33" fmla="*/ 35 h 36"/>
              <a:gd name="T34" fmla="*/ 18 w 36"/>
              <a:gd name="T35" fmla="*/ 36 h 36"/>
              <a:gd name="T36" fmla="*/ 21 w 36"/>
              <a:gd name="T37" fmla="*/ 35 h 36"/>
              <a:gd name="T38" fmla="*/ 22 w 36"/>
              <a:gd name="T39" fmla="*/ 35 h 36"/>
              <a:gd name="T40" fmla="*/ 22 w 36"/>
              <a:gd name="T41" fmla="*/ 35 h 36"/>
              <a:gd name="T42" fmla="*/ 23 w 36"/>
              <a:gd name="T43" fmla="*/ 35 h 36"/>
              <a:gd name="T44" fmla="*/ 24 w 36"/>
              <a:gd name="T45" fmla="*/ 34 h 36"/>
              <a:gd name="T46" fmla="*/ 26 w 36"/>
              <a:gd name="T47" fmla="*/ 34 h 36"/>
              <a:gd name="T48" fmla="*/ 27 w 36"/>
              <a:gd name="T49" fmla="*/ 33 h 36"/>
              <a:gd name="T50" fmla="*/ 27 w 36"/>
              <a:gd name="T51" fmla="*/ 33 h 36"/>
              <a:gd name="T52" fmla="*/ 30 w 36"/>
              <a:gd name="T53" fmla="*/ 30 h 36"/>
              <a:gd name="T54" fmla="*/ 33 w 36"/>
              <a:gd name="T55" fmla="*/ 27 h 36"/>
              <a:gd name="T56" fmla="*/ 33 w 36"/>
              <a:gd name="T57" fmla="*/ 27 h 36"/>
              <a:gd name="T58" fmla="*/ 33 w 36"/>
              <a:gd name="T59" fmla="*/ 26 h 36"/>
              <a:gd name="T60" fmla="*/ 34 w 36"/>
              <a:gd name="T61" fmla="*/ 25 h 36"/>
              <a:gd name="T62" fmla="*/ 35 w 36"/>
              <a:gd name="T63" fmla="*/ 23 h 36"/>
              <a:gd name="T64" fmla="*/ 35 w 36"/>
              <a:gd name="T65" fmla="*/ 22 h 36"/>
              <a:gd name="T66" fmla="*/ 35 w 36"/>
              <a:gd name="T67" fmla="*/ 22 h 36"/>
              <a:gd name="T68" fmla="*/ 35 w 36"/>
              <a:gd name="T69" fmla="*/ 21 h 36"/>
              <a:gd name="T70" fmla="*/ 36 w 36"/>
              <a:gd name="T71" fmla="*/ 18 h 36"/>
              <a:gd name="T72" fmla="*/ 35 w 36"/>
              <a:gd name="T73" fmla="*/ 14 h 36"/>
              <a:gd name="T74" fmla="*/ 34 w 36"/>
              <a:gd name="T75" fmla="*/ 11 h 36"/>
              <a:gd name="T76" fmla="*/ 33 w 36"/>
              <a:gd name="T77" fmla="*/ 8 h 36"/>
              <a:gd name="T78" fmla="*/ 30 w 36"/>
              <a:gd name="T79" fmla="*/ 5 h 36"/>
              <a:gd name="T80" fmla="*/ 27 w 36"/>
              <a:gd name="T81" fmla="*/ 3 h 36"/>
              <a:gd name="T82" fmla="*/ 24 w 36"/>
              <a:gd name="T83" fmla="*/ 1 h 36"/>
              <a:gd name="T84" fmla="*/ 23 w 36"/>
              <a:gd name="T85" fmla="*/ 0 h 36"/>
              <a:gd name="T86" fmla="*/ 21 w 36"/>
              <a:gd name="T87" fmla="*/ 0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76">
            <a:extLst>
              <a:ext uri="{FF2B5EF4-FFF2-40B4-BE49-F238E27FC236}">
                <a16:creationId xmlns:a16="http://schemas.microsoft.com/office/drawing/2014/main" id="{9670177B-06F6-E7B0-0B3A-22EFFEE67E44}"/>
              </a:ext>
            </a:extLst>
          </p:cNvPr>
          <p:cNvSpPr>
            <a:spLocks/>
          </p:cNvSpPr>
          <p:nvPr/>
        </p:nvSpPr>
        <p:spPr bwMode="auto">
          <a:xfrm>
            <a:off x="4606925" y="2560638"/>
            <a:ext cx="57150" cy="57150"/>
          </a:xfrm>
          <a:custGeom>
            <a:avLst/>
            <a:gdLst>
              <a:gd name="T0" fmla="*/ 18 w 36"/>
              <a:gd name="T1" fmla="*/ 0 h 36"/>
              <a:gd name="T2" fmla="*/ 15 w 36"/>
              <a:gd name="T3" fmla="*/ 1 h 36"/>
              <a:gd name="T4" fmla="*/ 11 w 36"/>
              <a:gd name="T5" fmla="*/ 2 h 36"/>
              <a:gd name="T6" fmla="*/ 8 w 36"/>
              <a:gd name="T7" fmla="*/ 3 h 36"/>
              <a:gd name="T8" fmla="*/ 5 w 36"/>
              <a:gd name="T9" fmla="*/ 6 h 36"/>
              <a:gd name="T10" fmla="*/ 3 w 36"/>
              <a:gd name="T11" fmla="*/ 8 h 36"/>
              <a:gd name="T12" fmla="*/ 1 w 36"/>
              <a:gd name="T13" fmla="*/ 12 h 36"/>
              <a:gd name="T14" fmla="*/ 0 w 36"/>
              <a:gd name="T15" fmla="*/ 15 h 36"/>
              <a:gd name="T16" fmla="*/ 0 w 36"/>
              <a:gd name="T17" fmla="*/ 18 h 36"/>
              <a:gd name="T18" fmla="*/ 0 w 36"/>
              <a:gd name="T19" fmla="*/ 22 h 36"/>
              <a:gd name="T20" fmla="*/ 1 w 36"/>
              <a:gd name="T21" fmla="*/ 23 h 36"/>
              <a:gd name="T22" fmla="*/ 1 w 36"/>
              <a:gd name="T23" fmla="*/ 25 h 36"/>
              <a:gd name="T24" fmla="*/ 3 w 36"/>
              <a:gd name="T25" fmla="*/ 28 h 36"/>
              <a:gd name="T26" fmla="*/ 5 w 36"/>
              <a:gd name="T27" fmla="*/ 31 h 36"/>
              <a:gd name="T28" fmla="*/ 8 w 36"/>
              <a:gd name="T29" fmla="*/ 33 h 36"/>
              <a:gd name="T30" fmla="*/ 11 w 36"/>
              <a:gd name="T31" fmla="*/ 35 h 36"/>
              <a:gd name="T32" fmla="*/ 15 w 36"/>
              <a:gd name="T33" fmla="*/ 36 h 36"/>
              <a:gd name="T34" fmla="*/ 18 w 36"/>
              <a:gd name="T35" fmla="*/ 36 h 36"/>
              <a:gd name="T36" fmla="*/ 22 w 36"/>
              <a:gd name="T37" fmla="*/ 36 h 36"/>
              <a:gd name="T38" fmla="*/ 22 w 36"/>
              <a:gd name="T39" fmla="*/ 36 h 36"/>
              <a:gd name="T40" fmla="*/ 23 w 36"/>
              <a:gd name="T41" fmla="*/ 36 h 36"/>
              <a:gd name="T42" fmla="*/ 23 w 36"/>
              <a:gd name="T43" fmla="*/ 36 h 36"/>
              <a:gd name="T44" fmla="*/ 25 w 36"/>
              <a:gd name="T45" fmla="*/ 35 h 36"/>
              <a:gd name="T46" fmla="*/ 26 w 36"/>
              <a:gd name="T47" fmla="*/ 34 h 36"/>
              <a:gd name="T48" fmla="*/ 27 w 36"/>
              <a:gd name="T49" fmla="*/ 34 h 36"/>
              <a:gd name="T50" fmla="*/ 28 w 36"/>
              <a:gd name="T51" fmla="*/ 33 h 36"/>
              <a:gd name="T52" fmla="*/ 31 w 36"/>
              <a:gd name="T53" fmla="*/ 31 h 36"/>
              <a:gd name="T54" fmla="*/ 33 w 36"/>
              <a:gd name="T55" fmla="*/ 28 h 36"/>
              <a:gd name="T56" fmla="*/ 33 w 36"/>
              <a:gd name="T57" fmla="*/ 27 h 36"/>
              <a:gd name="T58" fmla="*/ 34 w 36"/>
              <a:gd name="T59" fmla="*/ 27 h 36"/>
              <a:gd name="T60" fmla="*/ 35 w 36"/>
              <a:gd name="T61" fmla="*/ 25 h 36"/>
              <a:gd name="T62" fmla="*/ 35 w 36"/>
              <a:gd name="T63" fmla="*/ 23 h 36"/>
              <a:gd name="T64" fmla="*/ 35 w 36"/>
              <a:gd name="T65" fmla="*/ 23 h 36"/>
              <a:gd name="T66" fmla="*/ 35 w 36"/>
              <a:gd name="T67" fmla="*/ 23 h 36"/>
              <a:gd name="T68" fmla="*/ 36 w 36"/>
              <a:gd name="T69" fmla="*/ 22 h 36"/>
              <a:gd name="T70" fmla="*/ 36 w 36"/>
              <a:gd name="T71" fmla="*/ 18 h 36"/>
              <a:gd name="T72" fmla="*/ 36 w 36"/>
              <a:gd name="T73" fmla="*/ 15 h 36"/>
              <a:gd name="T74" fmla="*/ 35 w 36"/>
              <a:gd name="T75" fmla="*/ 12 h 36"/>
              <a:gd name="T76" fmla="*/ 33 w 36"/>
              <a:gd name="T77" fmla="*/ 8 h 36"/>
              <a:gd name="T78" fmla="*/ 31 w 36"/>
              <a:gd name="T79" fmla="*/ 6 h 36"/>
              <a:gd name="T80" fmla="*/ 28 w 36"/>
              <a:gd name="T81" fmla="*/ 3 h 36"/>
              <a:gd name="T82" fmla="*/ 25 w 36"/>
              <a:gd name="T83" fmla="*/ 2 h 36"/>
              <a:gd name="T84" fmla="*/ 23 w 36"/>
              <a:gd name="T85" fmla="*/ 1 h 36"/>
              <a:gd name="T86" fmla="*/ 22 w 36"/>
              <a:gd name="T87" fmla="*/ 1 h 36"/>
              <a:gd name="T88" fmla="*/ 18 w 36"/>
              <a:gd name="T8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18" y="0"/>
                </a:move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close/>
              </a:path>
            </a:pathLst>
          </a:custGeom>
          <a:solidFill>
            <a:srgbClr val="33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77">
            <a:extLst>
              <a:ext uri="{FF2B5EF4-FFF2-40B4-BE49-F238E27FC236}">
                <a16:creationId xmlns:a16="http://schemas.microsoft.com/office/drawing/2014/main" id="{A1887D63-479C-D4EB-4914-98EBFB0DE7CA}"/>
              </a:ext>
            </a:extLst>
          </p:cNvPr>
          <p:cNvSpPr>
            <a:spLocks/>
          </p:cNvSpPr>
          <p:nvPr/>
        </p:nvSpPr>
        <p:spPr bwMode="auto">
          <a:xfrm>
            <a:off x="3327400" y="1509713"/>
            <a:ext cx="323850" cy="1965325"/>
          </a:xfrm>
          <a:custGeom>
            <a:avLst/>
            <a:gdLst>
              <a:gd name="T0" fmla="*/ 204 w 204"/>
              <a:gd name="T1" fmla="*/ 0 h 1238"/>
              <a:gd name="T2" fmla="*/ 183 w 204"/>
              <a:gd name="T3" fmla="*/ 71 h 1238"/>
              <a:gd name="T4" fmla="*/ 140 w 204"/>
              <a:gd name="T5" fmla="*/ 436 h 1238"/>
              <a:gd name="T6" fmla="*/ 0 w 204"/>
              <a:gd name="T7" fmla="*/ 1238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" h="1238">
                <a:moveTo>
                  <a:pt x="204" y="0"/>
                </a:moveTo>
                <a:lnTo>
                  <a:pt x="183" y="71"/>
                </a:lnTo>
                <a:lnTo>
                  <a:pt x="140" y="436"/>
                </a:lnTo>
                <a:lnTo>
                  <a:pt x="0" y="1238"/>
                </a:lnTo>
              </a:path>
            </a:pathLst>
          </a:custGeom>
          <a:noFill/>
          <a:ln w="9525">
            <a:solidFill>
              <a:srgbClr val="FF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78">
            <a:extLst>
              <a:ext uri="{FF2B5EF4-FFF2-40B4-BE49-F238E27FC236}">
                <a16:creationId xmlns:a16="http://schemas.microsoft.com/office/drawing/2014/main" id="{D159A5EF-76F5-D1C9-6CAB-0FA0378B02EC}"/>
              </a:ext>
            </a:extLst>
          </p:cNvPr>
          <p:cNvSpPr>
            <a:spLocks/>
          </p:cNvSpPr>
          <p:nvPr/>
        </p:nvSpPr>
        <p:spPr bwMode="auto">
          <a:xfrm>
            <a:off x="3521075" y="217328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7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3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5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1 h 36"/>
              <a:gd name="T72" fmla="*/ 18 w 36"/>
              <a:gd name="T73" fmla="*/ 0 h 36"/>
              <a:gd name="T74" fmla="*/ 14 w 36"/>
              <a:gd name="T75" fmla="*/ 1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5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79">
            <a:extLst>
              <a:ext uri="{FF2B5EF4-FFF2-40B4-BE49-F238E27FC236}">
                <a16:creationId xmlns:a16="http://schemas.microsoft.com/office/drawing/2014/main" id="{A6BB96B4-1113-F6E9-D7DA-5A7BD2985A25}"/>
              </a:ext>
            </a:extLst>
          </p:cNvPr>
          <p:cNvSpPr>
            <a:spLocks/>
          </p:cNvSpPr>
          <p:nvPr/>
        </p:nvSpPr>
        <p:spPr bwMode="auto">
          <a:xfrm>
            <a:off x="3589338" y="1593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2 w 36"/>
              <a:gd name="T9" fmla="*/ 27 h 36"/>
              <a:gd name="T10" fmla="*/ 5 w 36"/>
              <a:gd name="T11" fmla="*/ 30 h 36"/>
              <a:gd name="T12" fmla="*/ 7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4 h 36"/>
              <a:gd name="T30" fmla="*/ 26 w 36"/>
              <a:gd name="T31" fmla="*/ 33 h 36"/>
              <a:gd name="T32" fmla="*/ 26 w 36"/>
              <a:gd name="T33" fmla="*/ 33 h 36"/>
              <a:gd name="T34" fmla="*/ 27 w 36"/>
              <a:gd name="T35" fmla="*/ 33 h 36"/>
              <a:gd name="T36" fmla="*/ 30 w 36"/>
              <a:gd name="T37" fmla="*/ 30 h 36"/>
              <a:gd name="T38" fmla="*/ 33 w 36"/>
              <a:gd name="T39" fmla="*/ 27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4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5 w 36"/>
              <a:gd name="T53" fmla="*/ 21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7 h 36"/>
              <a:gd name="T62" fmla="*/ 30 w 36"/>
              <a:gd name="T63" fmla="*/ 5 h 36"/>
              <a:gd name="T64" fmla="*/ 27 w 36"/>
              <a:gd name="T65" fmla="*/ 2 h 36"/>
              <a:gd name="T66" fmla="*/ 24 w 36"/>
              <a:gd name="T67" fmla="*/ 1 h 36"/>
              <a:gd name="T68" fmla="*/ 23 w 36"/>
              <a:gd name="T69" fmla="*/ 0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1 h 36"/>
              <a:gd name="T78" fmla="*/ 7 w 36"/>
              <a:gd name="T79" fmla="*/ 2 h 36"/>
              <a:gd name="T80" fmla="*/ 5 w 36"/>
              <a:gd name="T81" fmla="*/ 5 h 36"/>
              <a:gd name="T82" fmla="*/ 2 w 36"/>
              <a:gd name="T83" fmla="*/ 7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3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7"/>
                </a:lnTo>
                <a:lnTo>
                  <a:pt x="30" y="5"/>
                </a:lnTo>
                <a:lnTo>
                  <a:pt x="27" y="2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7" y="2"/>
                </a:lnTo>
                <a:lnTo>
                  <a:pt x="5" y="5"/>
                </a:lnTo>
                <a:lnTo>
                  <a:pt x="2" y="7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80">
            <a:extLst>
              <a:ext uri="{FF2B5EF4-FFF2-40B4-BE49-F238E27FC236}">
                <a16:creationId xmlns:a16="http://schemas.microsoft.com/office/drawing/2014/main" id="{D3DD1C69-663D-7D24-6BD7-E044FCBEFA43}"/>
              </a:ext>
            </a:extLst>
          </p:cNvPr>
          <p:cNvSpPr>
            <a:spLocks/>
          </p:cNvSpPr>
          <p:nvPr/>
        </p:nvSpPr>
        <p:spPr bwMode="auto">
          <a:xfrm>
            <a:off x="3622675" y="1481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2 w 36"/>
              <a:gd name="T23" fmla="*/ 36 h 36"/>
              <a:gd name="T24" fmla="*/ 22 w 36"/>
              <a:gd name="T25" fmla="*/ 35 h 36"/>
              <a:gd name="T26" fmla="*/ 23 w 36"/>
              <a:gd name="T27" fmla="*/ 35 h 36"/>
              <a:gd name="T28" fmla="*/ 24 w 36"/>
              <a:gd name="T29" fmla="*/ 35 h 36"/>
              <a:gd name="T30" fmla="*/ 26 w 36"/>
              <a:gd name="T31" fmla="*/ 34 h 36"/>
              <a:gd name="T32" fmla="*/ 27 w 36"/>
              <a:gd name="T33" fmla="*/ 34 h 36"/>
              <a:gd name="T34" fmla="*/ 27 w 36"/>
              <a:gd name="T35" fmla="*/ 33 h 36"/>
              <a:gd name="T36" fmla="*/ 30 w 36"/>
              <a:gd name="T37" fmla="*/ 31 h 36"/>
              <a:gd name="T38" fmla="*/ 33 w 36"/>
              <a:gd name="T39" fmla="*/ 28 h 36"/>
              <a:gd name="T40" fmla="*/ 33 w 36"/>
              <a:gd name="T41" fmla="*/ 27 h 36"/>
              <a:gd name="T42" fmla="*/ 33 w 36"/>
              <a:gd name="T43" fmla="*/ 26 h 36"/>
              <a:gd name="T44" fmla="*/ 34 w 36"/>
              <a:gd name="T45" fmla="*/ 25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5 w 36"/>
              <a:gd name="T53" fmla="*/ 22 h 36"/>
              <a:gd name="T54" fmla="*/ 36 w 36"/>
              <a:gd name="T55" fmla="*/ 18 h 36"/>
              <a:gd name="T56" fmla="*/ 35 w 36"/>
              <a:gd name="T57" fmla="*/ 14 h 36"/>
              <a:gd name="T58" fmla="*/ 34 w 36"/>
              <a:gd name="T59" fmla="*/ 11 h 36"/>
              <a:gd name="T60" fmla="*/ 33 w 36"/>
              <a:gd name="T61" fmla="*/ 8 h 36"/>
              <a:gd name="T62" fmla="*/ 30 w 36"/>
              <a:gd name="T63" fmla="*/ 6 h 36"/>
              <a:gd name="T64" fmla="*/ 27 w 36"/>
              <a:gd name="T65" fmla="*/ 3 h 36"/>
              <a:gd name="T66" fmla="*/ 24 w 36"/>
              <a:gd name="T67" fmla="*/ 2 h 36"/>
              <a:gd name="T68" fmla="*/ 23 w 36"/>
              <a:gd name="T69" fmla="*/ 1 h 36"/>
              <a:gd name="T70" fmla="*/ 21 w 36"/>
              <a:gd name="T71" fmla="*/ 0 h 36"/>
              <a:gd name="T72" fmla="*/ 18 w 36"/>
              <a:gd name="T73" fmla="*/ 0 h 36"/>
              <a:gd name="T74" fmla="*/ 14 w 36"/>
              <a:gd name="T75" fmla="*/ 0 h 36"/>
              <a:gd name="T76" fmla="*/ 11 w 36"/>
              <a:gd name="T77" fmla="*/ 2 h 36"/>
              <a:gd name="T78" fmla="*/ 8 w 36"/>
              <a:gd name="T79" fmla="*/ 3 h 36"/>
              <a:gd name="T80" fmla="*/ 5 w 36"/>
              <a:gd name="T81" fmla="*/ 6 h 36"/>
              <a:gd name="T82" fmla="*/ 3 w 36"/>
              <a:gd name="T83" fmla="*/ 8 h 36"/>
              <a:gd name="T84" fmla="*/ 1 w 36"/>
              <a:gd name="T85" fmla="*/ 11 h 36"/>
              <a:gd name="T86" fmla="*/ 0 w 36"/>
              <a:gd name="T87" fmla="*/ 14 h 36"/>
              <a:gd name="T88" fmla="*/ 0 w 36"/>
              <a:gd name="T89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4" y="2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81">
            <a:extLst>
              <a:ext uri="{FF2B5EF4-FFF2-40B4-BE49-F238E27FC236}">
                <a16:creationId xmlns:a16="http://schemas.microsoft.com/office/drawing/2014/main" id="{6EFADFB6-21C7-4F2D-981C-2F0637F01DBE}"/>
              </a:ext>
            </a:extLst>
          </p:cNvPr>
          <p:cNvSpPr>
            <a:spLocks/>
          </p:cNvSpPr>
          <p:nvPr/>
        </p:nvSpPr>
        <p:spPr bwMode="auto">
          <a:xfrm>
            <a:off x="3332163" y="1768476"/>
            <a:ext cx="325438" cy="1666875"/>
          </a:xfrm>
          <a:custGeom>
            <a:avLst/>
            <a:gdLst>
              <a:gd name="T0" fmla="*/ 205 w 205"/>
              <a:gd name="T1" fmla="*/ 193 h 1050"/>
              <a:gd name="T2" fmla="*/ 176 w 205"/>
              <a:gd name="T3" fmla="*/ 170 h 1050"/>
              <a:gd name="T4" fmla="*/ 137 w 205"/>
              <a:gd name="T5" fmla="*/ 0 h 1050"/>
              <a:gd name="T6" fmla="*/ 0 w 205"/>
              <a:gd name="T7" fmla="*/ 105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5" h="1050">
                <a:moveTo>
                  <a:pt x="205" y="193"/>
                </a:moveTo>
                <a:lnTo>
                  <a:pt x="176" y="170"/>
                </a:lnTo>
                <a:lnTo>
                  <a:pt x="137" y="0"/>
                </a:lnTo>
                <a:lnTo>
                  <a:pt x="0" y="1050"/>
                </a:lnTo>
              </a:path>
            </a:pathLst>
          </a:custGeom>
          <a:noFill/>
          <a:ln w="9525">
            <a:solidFill>
              <a:srgbClr val="FFCC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82">
            <a:extLst>
              <a:ext uri="{FF2B5EF4-FFF2-40B4-BE49-F238E27FC236}">
                <a16:creationId xmlns:a16="http://schemas.microsoft.com/office/drawing/2014/main" id="{5EBB4154-9F9C-B6BE-0586-9D38FB72C3A5}"/>
              </a:ext>
            </a:extLst>
          </p:cNvPr>
          <p:cNvSpPr>
            <a:spLocks/>
          </p:cNvSpPr>
          <p:nvPr/>
        </p:nvSpPr>
        <p:spPr bwMode="auto">
          <a:xfrm>
            <a:off x="3521075" y="1739901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1 w 36"/>
              <a:gd name="T49" fmla="*/ 36 h 36"/>
              <a:gd name="T50" fmla="*/ 22 w 36"/>
              <a:gd name="T51" fmla="*/ 35 h 36"/>
              <a:gd name="T52" fmla="*/ 22 w 36"/>
              <a:gd name="T53" fmla="*/ 35 h 36"/>
              <a:gd name="T54" fmla="*/ 23 w 36"/>
              <a:gd name="T55" fmla="*/ 35 h 36"/>
              <a:gd name="T56" fmla="*/ 24 w 36"/>
              <a:gd name="T57" fmla="*/ 35 h 36"/>
              <a:gd name="T58" fmla="*/ 26 w 36"/>
              <a:gd name="T59" fmla="*/ 34 h 36"/>
              <a:gd name="T60" fmla="*/ 27 w 36"/>
              <a:gd name="T61" fmla="*/ 33 h 36"/>
              <a:gd name="T62" fmla="*/ 27 w 36"/>
              <a:gd name="T63" fmla="*/ 33 h 36"/>
              <a:gd name="T64" fmla="*/ 30 w 36"/>
              <a:gd name="T65" fmla="*/ 31 h 36"/>
              <a:gd name="T66" fmla="*/ 30 w 36"/>
              <a:gd name="T67" fmla="*/ 30 h 36"/>
              <a:gd name="T68" fmla="*/ 30 w 36"/>
              <a:gd name="T69" fmla="*/ 30 h 36"/>
              <a:gd name="T70" fmla="*/ 30 w 36"/>
              <a:gd name="T71" fmla="*/ 30 h 36"/>
              <a:gd name="T72" fmla="*/ 31 w 36"/>
              <a:gd name="T73" fmla="*/ 30 h 36"/>
              <a:gd name="T74" fmla="*/ 31 w 36"/>
              <a:gd name="T75" fmla="*/ 29 h 36"/>
              <a:gd name="T76" fmla="*/ 33 w 36"/>
              <a:gd name="T77" fmla="*/ 28 h 36"/>
              <a:gd name="T78" fmla="*/ 33 w 36"/>
              <a:gd name="T79" fmla="*/ 27 h 36"/>
              <a:gd name="T80" fmla="*/ 33 w 36"/>
              <a:gd name="T81" fmla="*/ 26 h 36"/>
              <a:gd name="T82" fmla="*/ 34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5 w 36"/>
              <a:gd name="T89" fmla="*/ 22 h 36"/>
              <a:gd name="T90" fmla="*/ 35 w 36"/>
              <a:gd name="T91" fmla="*/ 22 h 36"/>
              <a:gd name="T92" fmla="*/ 36 w 36"/>
              <a:gd name="T93" fmla="*/ 18 h 36"/>
              <a:gd name="T94" fmla="*/ 35 w 36"/>
              <a:gd name="T95" fmla="*/ 14 h 36"/>
              <a:gd name="T96" fmla="*/ 34 w 36"/>
              <a:gd name="T97" fmla="*/ 11 h 36"/>
              <a:gd name="T98" fmla="*/ 33 w 36"/>
              <a:gd name="T99" fmla="*/ 8 h 36"/>
              <a:gd name="T100" fmla="*/ 30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83">
            <a:extLst>
              <a:ext uri="{FF2B5EF4-FFF2-40B4-BE49-F238E27FC236}">
                <a16:creationId xmlns:a16="http://schemas.microsoft.com/office/drawing/2014/main" id="{ED053131-5C93-4834-218B-DB66FC4256E0}"/>
              </a:ext>
            </a:extLst>
          </p:cNvPr>
          <p:cNvSpPr>
            <a:spLocks/>
          </p:cNvSpPr>
          <p:nvPr/>
        </p:nvSpPr>
        <p:spPr bwMode="auto">
          <a:xfrm>
            <a:off x="3582988" y="2008188"/>
            <a:ext cx="57150" cy="57150"/>
          </a:xfrm>
          <a:custGeom>
            <a:avLst/>
            <a:gdLst>
              <a:gd name="T0" fmla="*/ 31 w 36"/>
              <a:gd name="T1" fmla="*/ 6 h 36"/>
              <a:gd name="T2" fmla="*/ 28 w 36"/>
              <a:gd name="T3" fmla="*/ 3 h 36"/>
              <a:gd name="T4" fmla="*/ 25 w 36"/>
              <a:gd name="T5" fmla="*/ 2 h 36"/>
              <a:gd name="T6" fmla="*/ 23 w 36"/>
              <a:gd name="T7" fmla="*/ 1 h 36"/>
              <a:gd name="T8" fmla="*/ 22 w 36"/>
              <a:gd name="T9" fmla="*/ 1 h 36"/>
              <a:gd name="T10" fmla="*/ 18 w 36"/>
              <a:gd name="T11" fmla="*/ 0 h 36"/>
              <a:gd name="T12" fmla="*/ 15 w 36"/>
              <a:gd name="T13" fmla="*/ 1 h 36"/>
              <a:gd name="T14" fmla="*/ 11 w 36"/>
              <a:gd name="T15" fmla="*/ 2 h 36"/>
              <a:gd name="T16" fmla="*/ 8 w 36"/>
              <a:gd name="T17" fmla="*/ 3 h 36"/>
              <a:gd name="T18" fmla="*/ 6 w 36"/>
              <a:gd name="T19" fmla="*/ 6 h 36"/>
              <a:gd name="T20" fmla="*/ 3 w 36"/>
              <a:gd name="T21" fmla="*/ 8 h 36"/>
              <a:gd name="T22" fmla="*/ 2 w 36"/>
              <a:gd name="T23" fmla="*/ 11 h 36"/>
              <a:gd name="T24" fmla="*/ 1 w 36"/>
              <a:gd name="T25" fmla="*/ 15 h 36"/>
              <a:gd name="T26" fmla="*/ 0 w 36"/>
              <a:gd name="T27" fmla="*/ 18 h 36"/>
              <a:gd name="T28" fmla="*/ 1 w 36"/>
              <a:gd name="T29" fmla="*/ 22 h 36"/>
              <a:gd name="T30" fmla="*/ 1 w 36"/>
              <a:gd name="T31" fmla="*/ 23 h 36"/>
              <a:gd name="T32" fmla="*/ 2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6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5 w 36"/>
              <a:gd name="T45" fmla="*/ 36 h 36"/>
              <a:gd name="T46" fmla="*/ 18 w 36"/>
              <a:gd name="T47" fmla="*/ 36 h 36"/>
              <a:gd name="T48" fmla="*/ 22 w 36"/>
              <a:gd name="T49" fmla="*/ 36 h 36"/>
              <a:gd name="T50" fmla="*/ 23 w 36"/>
              <a:gd name="T51" fmla="*/ 36 h 36"/>
              <a:gd name="T52" fmla="*/ 23 w 36"/>
              <a:gd name="T53" fmla="*/ 36 h 36"/>
              <a:gd name="T54" fmla="*/ 23 w 36"/>
              <a:gd name="T55" fmla="*/ 36 h 36"/>
              <a:gd name="T56" fmla="*/ 25 w 36"/>
              <a:gd name="T57" fmla="*/ 35 h 36"/>
              <a:gd name="T58" fmla="*/ 27 w 36"/>
              <a:gd name="T59" fmla="*/ 34 h 36"/>
              <a:gd name="T60" fmla="*/ 27 w 36"/>
              <a:gd name="T61" fmla="*/ 34 h 36"/>
              <a:gd name="T62" fmla="*/ 28 w 36"/>
              <a:gd name="T63" fmla="*/ 33 h 36"/>
              <a:gd name="T64" fmla="*/ 31 w 36"/>
              <a:gd name="T65" fmla="*/ 31 h 36"/>
              <a:gd name="T66" fmla="*/ 31 w 36"/>
              <a:gd name="T67" fmla="*/ 31 h 36"/>
              <a:gd name="T68" fmla="*/ 31 w 36"/>
              <a:gd name="T69" fmla="*/ 31 h 36"/>
              <a:gd name="T70" fmla="*/ 31 w 36"/>
              <a:gd name="T71" fmla="*/ 31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8 h 36"/>
              <a:gd name="T78" fmla="*/ 34 w 36"/>
              <a:gd name="T79" fmla="*/ 27 h 36"/>
              <a:gd name="T80" fmla="*/ 34 w 36"/>
              <a:gd name="T81" fmla="*/ 27 h 36"/>
              <a:gd name="T82" fmla="*/ 35 w 36"/>
              <a:gd name="T83" fmla="*/ 25 h 36"/>
              <a:gd name="T84" fmla="*/ 35 w 36"/>
              <a:gd name="T85" fmla="*/ 23 h 36"/>
              <a:gd name="T86" fmla="*/ 35 w 36"/>
              <a:gd name="T87" fmla="*/ 23 h 36"/>
              <a:gd name="T88" fmla="*/ 36 w 36"/>
              <a:gd name="T89" fmla="*/ 23 h 36"/>
              <a:gd name="T90" fmla="*/ 36 w 36"/>
              <a:gd name="T91" fmla="*/ 22 h 36"/>
              <a:gd name="T92" fmla="*/ 36 w 36"/>
              <a:gd name="T93" fmla="*/ 18 h 36"/>
              <a:gd name="T94" fmla="*/ 36 w 36"/>
              <a:gd name="T95" fmla="*/ 15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6"/>
                </a:move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6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84">
            <a:extLst>
              <a:ext uri="{FF2B5EF4-FFF2-40B4-BE49-F238E27FC236}">
                <a16:creationId xmlns:a16="http://schemas.microsoft.com/office/drawing/2014/main" id="{3F82706E-699C-5308-B8F1-C538D15ACADB}"/>
              </a:ext>
            </a:extLst>
          </p:cNvPr>
          <p:cNvSpPr>
            <a:spLocks/>
          </p:cNvSpPr>
          <p:nvPr/>
        </p:nvSpPr>
        <p:spPr bwMode="auto">
          <a:xfrm>
            <a:off x="3629025" y="2046288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4 w 36"/>
              <a:gd name="T37" fmla="*/ 29 h 36"/>
              <a:gd name="T38" fmla="*/ 5 w 36"/>
              <a:gd name="T39" fmla="*/ 31 h 36"/>
              <a:gd name="T40" fmla="*/ 8 w 36"/>
              <a:gd name="T41" fmla="*/ 33 h 36"/>
              <a:gd name="T42" fmla="*/ 11 w 36"/>
              <a:gd name="T43" fmla="*/ 35 h 36"/>
              <a:gd name="T44" fmla="*/ 14 w 36"/>
              <a:gd name="T45" fmla="*/ 36 h 36"/>
              <a:gd name="T46" fmla="*/ 18 w 36"/>
              <a:gd name="T47" fmla="*/ 36 h 36"/>
              <a:gd name="T48" fmla="*/ 22 w 36"/>
              <a:gd name="T49" fmla="*/ 36 h 36"/>
              <a:gd name="T50" fmla="*/ 22 w 36"/>
              <a:gd name="T51" fmla="*/ 35 h 36"/>
              <a:gd name="T52" fmla="*/ 23 w 36"/>
              <a:gd name="T53" fmla="*/ 35 h 36"/>
              <a:gd name="T54" fmla="*/ 23 w 36"/>
              <a:gd name="T55" fmla="*/ 35 h 36"/>
              <a:gd name="T56" fmla="*/ 25 w 36"/>
              <a:gd name="T57" fmla="*/ 35 h 36"/>
              <a:gd name="T58" fmla="*/ 26 w 36"/>
              <a:gd name="T59" fmla="*/ 34 h 36"/>
              <a:gd name="T60" fmla="*/ 27 w 36"/>
              <a:gd name="T61" fmla="*/ 33 h 36"/>
              <a:gd name="T62" fmla="*/ 28 w 36"/>
              <a:gd name="T63" fmla="*/ 33 h 36"/>
              <a:gd name="T64" fmla="*/ 31 w 36"/>
              <a:gd name="T65" fmla="*/ 31 h 36"/>
              <a:gd name="T66" fmla="*/ 31 w 36"/>
              <a:gd name="T67" fmla="*/ 30 h 36"/>
              <a:gd name="T68" fmla="*/ 31 w 36"/>
              <a:gd name="T69" fmla="*/ 30 h 36"/>
              <a:gd name="T70" fmla="*/ 31 w 36"/>
              <a:gd name="T71" fmla="*/ 30 h 36"/>
              <a:gd name="T72" fmla="*/ 31 w 36"/>
              <a:gd name="T73" fmla="*/ 30 h 36"/>
              <a:gd name="T74" fmla="*/ 32 w 36"/>
              <a:gd name="T75" fmla="*/ 29 h 36"/>
              <a:gd name="T76" fmla="*/ 33 w 36"/>
              <a:gd name="T77" fmla="*/ 28 h 36"/>
              <a:gd name="T78" fmla="*/ 33 w 36"/>
              <a:gd name="T79" fmla="*/ 27 h 36"/>
              <a:gd name="T80" fmla="*/ 34 w 36"/>
              <a:gd name="T81" fmla="*/ 26 h 36"/>
              <a:gd name="T82" fmla="*/ 35 w 36"/>
              <a:gd name="T83" fmla="*/ 25 h 36"/>
              <a:gd name="T84" fmla="*/ 35 w 36"/>
              <a:gd name="T85" fmla="*/ 23 h 36"/>
              <a:gd name="T86" fmla="*/ 35 w 36"/>
              <a:gd name="T87" fmla="*/ 22 h 36"/>
              <a:gd name="T88" fmla="*/ 35 w 36"/>
              <a:gd name="T89" fmla="*/ 22 h 36"/>
              <a:gd name="T90" fmla="*/ 36 w 36"/>
              <a:gd name="T91" fmla="*/ 21 h 36"/>
              <a:gd name="T92" fmla="*/ 36 w 36"/>
              <a:gd name="T93" fmla="*/ 18 h 36"/>
              <a:gd name="T94" fmla="*/ 36 w 36"/>
              <a:gd name="T95" fmla="*/ 14 h 36"/>
              <a:gd name="T96" fmla="*/ 35 w 36"/>
              <a:gd name="T97" fmla="*/ 11 h 36"/>
              <a:gd name="T98" fmla="*/ 33 w 36"/>
              <a:gd name="T99" fmla="*/ 8 h 36"/>
              <a:gd name="T100" fmla="*/ 31 w 36"/>
              <a:gd name="T101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85">
            <a:extLst>
              <a:ext uri="{FF2B5EF4-FFF2-40B4-BE49-F238E27FC236}">
                <a16:creationId xmlns:a16="http://schemas.microsoft.com/office/drawing/2014/main" id="{9364579F-24D3-0C68-9E54-A4732F453762}"/>
              </a:ext>
            </a:extLst>
          </p:cNvPr>
          <p:cNvSpPr>
            <a:spLocks/>
          </p:cNvSpPr>
          <p:nvPr/>
        </p:nvSpPr>
        <p:spPr bwMode="auto">
          <a:xfrm>
            <a:off x="3327400" y="2001838"/>
            <a:ext cx="330200" cy="1473200"/>
          </a:xfrm>
          <a:custGeom>
            <a:avLst/>
            <a:gdLst>
              <a:gd name="T0" fmla="*/ 0 w 208"/>
              <a:gd name="T1" fmla="*/ 928 h 928"/>
              <a:gd name="T2" fmla="*/ 140 w 208"/>
              <a:gd name="T3" fmla="*/ 0 h 928"/>
              <a:gd name="T4" fmla="*/ 208 w 208"/>
              <a:gd name="T5" fmla="*/ 96 h 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8" h="928">
                <a:moveTo>
                  <a:pt x="0" y="928"/>
                </a:moveTo>
                <a:lnTo>
                  <a:pt x="140" y="0"/>
                </a:lnTo>
                <a:lnTo>
                  <a:pt x="208" y="96"/>
                </a:lnTo>
              </a:path>
            </a:pathLst>
          </a:custGeom>
          <a:noFill/>
          <a:ln w="952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Freeform 186">
            <a:extLst>
              <a:ext uri="{FF2B5EF4-FFF2-40B4-BE49-F238E27FC236}">
                <a16:creationId xmlns:a16="http://schemas.microsoft.com/office/drawing/2014/main" id="{76AAE893-6486-BEAC-4964-5E6823E402A7}"/>
              </a:ext>
            </a:extLst>
          </p:cNvPr>
          <p:cNvSpPr>
            <a:spLocks/>
          </p:cNvSpPr>
          <p:nvPr/>
        </p:nvSpPr>
        <p:spPr bwMode="auto">
          <a:xfrm>
            <a:off x="3521075" y="1973263"/>
            <a:ext cx="57150" cy="57150"/>
          </a:xfrm>
          <a:custGeom>
            <a:avLst/>
            <a:gdLst>
              <a:gd name="T0" fmla="*/ 30 w 36"/>
              <a:gd name="T1" fmla="*/ 5 h 36"/>
              <a:gd name="T2" fmla="*/ 27 w 36"/>
              <a:gd name="T3" fmla="*/ 3 h 36"/>
              <a:gd name="T4" fmla="*/ 24 w 36"/>
              <a:gd name="T5" fmla="*/ 1 h 36"/>
              <a:gd name="T6" fmla="*/ 23 w 36"/>
              <a:gd name="T7" fmla="*/ 1 h 36"/>
              <a:gd name="T8" fmla="*/ 21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5 h 36"/>
              <a:gd name="T26" fmla="*/ 0 w 36"/>
              <a:gd name="T27" fmla="*/ 18 h 36"/>
              <a:gd name="T28" fmla="*/ 0 w 36"/>
              <a:gd name="T29" fmla="*/ 22 h 36"/>
              <a:gd name="T30" fmla="*/ 0 w 36"/>
              <a:gd name="T31" fmla="*/ 23 h 36"/>
              <a:gd name="T32" fmla="*/ 1 w 36"/>
              <a:gd name="T33" fmla="*/ 25 h 36"/>
              <a:gd name="T34" fmla="*/ 3 w 36"/>
              <a:gd name="T35" fmla="*/ 28 h 36"/>
              <a:gd name="T36" fmla="*/ 5 w 36"/>
              <a:gd name="T37" fmla="*/ 31 h 36"/>
              <a:gd name="T38" fmla="*/ 8 w 36"/>
              <a:gd name="T39" fmla="*/ 33 h 36"/>
              <a:gd name="T40" fmla="*/ 11 w 36"/>
              <a:gd name="T41" fmla="*/ 35 h 36"/>
              <a:gd name="T42" fmla="*/ 14 w 36"/>
              <a:gd name="T43" fmla="*/ 36 h 36"/>
              <a:gd name="T44" fmla="*/ 18 w 36"/>
              <a:gd name="T45" fmla="*/ 36 h 36"/>
              <a:gd name="T46" fmla="*/ 21 w 36"/>
              <a:gd name="T47" fmla="*/ 36 h 36"/>
              <a:gd name="T48" fmla="*/ 22 w 36"/>
              <a:gd name="T49" fmla="*/ 36 h 36"/>
              <a:gd name="T50" fmla="*/ 22 w 36"/>
              <a:gd name="T51" fmla="*/ 35 h 36"/>
              <a:gd name="T52" fmla="*/ 23 w 36"/>
              <a:gd name="T53" fmla="*/ 35 h 36"/>
              <a:gd name="T54" fmla="*/ 24 w 36"/>
              <a:gd name="T55" fmla="*/ 35 h 36"/>
              <a:gd name="T56" fmla="*/ 26 w 36"/>
              <a:gd name="T57" fmla="*/ 34 h 36"/>
              <a:gd name="T58" fmla="*/ 27 w 36"/>
              <a:gd name="T59" fmla="*/ 33 h 36"/>
              <a:gd name="T60" fmla="*/ 27 w 36"/>
              <a:gd name="T61" fmla="*/ 33 h 36"/>
              <a:gd name="T62" fmla="*/ 30 w 36"/>
              <a:gd name="T63" fmla="*/ 31 h 36"/>
              <a:gd name="T64" fmla="*/ 33 w 36"/>
              <a:gd name="T65" fmla="*/ 28 h 36"/>
              <a:gd name="T66" fmla="*/ 33 w 36"/>
              <a:gd name="T67" fmla="*/ 27 h 36"/>
              <a:gd name="T68" fmla="*/ 33 w 36"/>
              <a:gd name="T69" fmla="*/ 26 h 36"/>
              <a:gd name="T70" fmla="*/ 34 w 36"/>
              <a:gd name="T71" fmla="*/ 25 h 36"/>
              <a:gd name="T72" fmla="*/ 35 w 36"/>
              <a:gd name="T73" fmla="*/ 23 h 36"/>
              <a:gd name="T74" fmla="*/ 35 w 36"/>
              <a:gd name="T75" fmla="*/ 23 h 36"/>
              <a:gd name="T76" fmla="*/ 35 w 36"/>
              <a:gd name="T77" fmla="*/ 22 h 36"/>
              <a:gd name="T78" fmla="*/ 35 w 36"/>
              <a:gd name="T79" fmla="*/ 22 h 36"/>
              <a:gd name="T80" fmla="*/ 36 w 36"/>
              <a:gd name="T81" fmla="*/ 18 h 36"/>
              <a:gd name="T82" fmla="*/ 35 w 36"/>
              <a:gd name="T83" fmla="*/ 15 h 36"/>
              <a:gd name="T84" fmla="*/ 34 w 36"/>
              <a:gd name="T85" fmla="*/ 11 h 36"/>
              <a:gd name="T86" fmla="*/ 33 w 36"/>
              <a:gd name="T87" fmla="*/ 8 h 36"/>
              <a:gd name="T88" fmla="*/ 30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87">
            <a:extLst>
              <a:ext uri="{FF2B5EF4-FFF2-40B4-BE49-F238E27FC236}">
                <a16:creationId xmlns:a16="http://schemas.microsoft.com/office/drawing/2014/main" id="{463191F5-3E71-F8C7-2D7D-87CC2CE2F4F6}"/>
              </a:ext>
            </a:extLst>
          </p:cNvPr>
          <p:cNvSpPr>
            <a:spLocks/>
          </p:cNvSpPr>
          <p:nvPr/>
        </p:nvSpPr>
        <p:spPr bwMode="auto">
          <a:xfrm>
            <a:off x="3629025" y="2125663"/>
            <a:ext cx="57150" cy="57150"/>
          </a:xfrm>
          <a:custGeom>
            <a:avLst/>
            <a:gdLst>
              <a:gd name="T0" fmla="*/ 31 w 36"/>
              <a:gd name="T1" fmla="*/ 5 h 36"/>
              <a:gd name="T2" fmla="*/ 28 w 36"/>
              <a:gd name="T3" fmla="*/ 3 h 36"/>
              <a:gd name="T4" fmla="*/ 25 w 36"/>
              <a:gd name="T5" fmla="*/ 1 h 36"/>
              <a:gd name="T6" fmla="*/ 23 w 36"/>
              <a:gd name="T7" fmla="*/ 0 h 36"/>
              <a:gd name="T8" fmla="*/ 22 w 36"/>
              <a:gd name="T9" fmla="*/ 0 h 36"/>
              <a:gd name="T10" fmla="*/ 18 w 36"/>
              <a:gd name="T11" fmla="*/ 0 h 36"/>
              <a:gd name="T12" fmla="*/ 14 w 36"/>
              <a:gd name="T13" fmla="*/ 0 h 36"/>
              <a:gd name="T14" fmla="*/ 11 w 36"/>
              <a:gd name="T15" fmla="*/ 1 h 36"/>
              <a:gd name="T16" fmla="*/ 8 w 36"/>
              <a:gd name="T17" fmla="*/ 3 h 36"/>
              <a:gd name="T18" fmla="*/ 5 w 36"/>
              <a:gd name="T19" fmla="*/ 5 h 36"/>
              <a:gd name="T20" fmla="*/ 3 w 36"/>
              <a:gd name="T21" fmla="*/ 8 h 36"/>
              <a:gd name="T22" fmla="*/ 1 w 36"/>
              <a:gd name="T23" fmla="*/ 11 h 36"/>
              <a:gd name="T24" fmla="*/ 0 w 36"/>
              <a:gd name="T25" fmla="*/ 14 h 36"/>
              <a:gd name="T26" fmla="*/ 0 w 36"/>
              <a:gd name="T27" fmla="*/ 18 h 36"/>
              <a:gd name="T28" fmla="*/ 0 w 36"/>
              <a:gd name="T29" fmla="*/ 21 h 36"/>
              <a:gd name="T30" fmla="*/ 1 w 36"/>
              <a:gd name="T31" fmla="*/ 23 h 36"/>
              <a:gd name="T32" fmla="*/ 1 w 36"/>
              <a:gd name="T33" fmla="*/ 25 h 36"/>
              <a:gd name="T34" fmla="*/ 3 w 36"/>
              <a:gd name="T35" fmla="*/ 27 h 36"/>
              <a:gd name="T36" fmla="*/ 5 w 36"/>
              <a:gd name="T37" fmla="*/ 30 h 36"/>
              <a:gd name="T38" fmla="*/ 8 w 36"/>
              <a:gd name="T39" fmla="*/ 33 h 36"/>
              <a:gd name="T40" fmla="*/ 11 w 36"/>
              <a:gd name="T41" fmla="*/ 34 h 36"/>
              <a:gd name="T42" fmla="*/ 14 w 36"/>
              <a:gd name="T43" fmla="*/ 35 h 36"/>
              <a:gd name="T44" fmla="*/ 18 w 36"/>
              <a:gd name="T45" fmla="*/ 36 h 36"/>
              <a:gd name="T46" fmla="*/ 22 w 36"/>
              <a:gd name="T47" fmla="*/ 35 h 36"/>
              <a:gd name="T48" fmla="*/ 22 w 36"/>
              <a:gd name="T49" fmla="*/ 35 h 36"/>
              <a:gd name="T50" fmla="*/ 23 w 36"/>
              <a:gd name="T51" fmla="*/ 35 h 36"/>
              <a:gd name="T52" fmla="*/ 23 w 36"/>
              <a:gd name="T53" fmla="*/ 35 h 36"/>
              <a:gd name="T54" fmla="*/ 25 w 36"/>
              <a:gd name="T55" fmla="*/ 34 h 36"/>
              <a:gd name="T56" fmla="*/ 26 w 36"/>
              <a:gd name="T57" fmla="*/ 34 h 36"/>
              <a:gd name="T58" fmla="*/ 27 w 36"/>
              <a:gd name="T59" fmla="*/ 33 h 36"/>
              <a:gd name="T60" fmla="*/ 28 w 36"/>
              <a:gd name="T61" fmla="*/ 33 h 36"/>
              <a:gd name="T62" fmla="*/ 31 w 36"/>
              <a:gd name="T63" fmla="*/ 30 h 36"/>
              <a:gd name="T64" fmla="*/ 33 w 36"/>
              <a:gd name="T65" fmla="*/ 27 h 36"/>
              <a:gd name="T66" fmla="*/ 33 w 36"/>
              <a:gd name="T67" fmla="*/ 27 h 36"/>
              <a:gd name="T68" fmla="*/ 34 w 36"/>
              <a:gd name="T69" fmla="*/ 26 h 36"/>
              <a:gd name="T70" fmla="*/ 35 w 36"/>
              <a:gd name="T71" fmla="*/ 25 h 36"/>
              <a:gd name="T72" fmla="*/ 35 w 36"/>
              <a:gd name="T73" fmla="*/ 23 h 36"/>
              <a:gd name="T74" fmla="*/ 35 w 36"/>
              <a:gd name="T75" fmla="*/ 22 h 36"/>
              <a:gd name="T76" fmla="*/ 35 w 36"/>
              <a:gd name="T77" fmla="*/ 22 h 36"/>
              <a:gd name="T78" fmla="*/ 36 w 36"/>
              <a:gd name="T79" fmla="*/ 21 h 36"/>
              <a:gd name="T80" fmla="*/ 36 w 36"/>
              <a:gd name="T81" fmla="*/ 18 h 36"/>
              <a:gd name="T82" fmla="*/ 36 w 36"/>
              <a:gd name="T83" fmla="*/ 14 h 36"/>
              <a:gd name="T84" fmla="*/ 35 w 36"/>
              <a:gd name="T85" fmla="*/ 11 h 36"/>
              <a:gd name="T86" fmla="*/ 33 w 36"/>
              <a:gd name="T87" fmla="*/ 8 h 36"/>
              <a:gd name="T88" fmla="*/ 31 w 36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36">
                <a:moveTo>
                  <a:pt x="31" y="5"/>
                </a:move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88">
            <a:extLst>
              <a:ext uri="{FF2B5EF4-FFF2-40B4-BE49-F238E27FC236}">
                <a16:creationId xmlns:a16="http://schemas.microsoft.com/office/drawing/2014/main" id="{AA16026E-05B9-94EE-EF16-C55FB2C8DC34}"/>
              </a:ext>
            </a:extLst>
          </p:cNvPr>
          <p:cNvSpPr>
            <a:spLocks/>
          </p:cNvSpPr>
          <p:nvPr/>
        </p:nvSpPr>
        <p:spPr bwMode="auto">
          <a:xfrm>
            <a:off x="3300413" y="3446463"/>
            <a:ext cx="55563" cy="57150"/>
          </a:xfrm>
          <a:custGeom>
            <a:avLst/>
            <a:gdLst>
              <a:gd name="T0" fmla="*/ 30 w 35"/>
              <a:gd name="T1" fmla="*/ 5 h 36"/>
              <a:gd name="T2" fmla="*/ 27 w 35"/>
              <a:gd name="T3" fmla="*/ 3 h 36"/>
              <a:gd name="T4" fmla="*/ 24 w 35"/>
              <a:gd name="T5" fmla="*/ 1 h 36"/>
              <a:gd name="T6" fmla="*/ 23 w 35"/>
              <a:gd name="T7" fmla="*/ 0 h 36"/>
              <a:gd name="T8" fmla="*/ 21 w 35"/>
              <a:gd name="T9" fmla="*/ 0 h 36"/>
              <a:gd name="T10" fmla="*/ 18 w 35"/>
              <a:gd name="T11" fmla="*/ 0 h 36"/>
              <a:gd name="T12" fmla="*/ 14 w 35"/>
              <a:gd name="T13" fmla="*/ 0 h 36"/>
              <a:gd name="T14" fmla="*/ 10 w 35"/>
              <a:gd name="T15" fmla="*/ 1 h 36"/>
              <a:gd name="T16" fmla="*/ 7 w 35"/>
              <a:gd name="T17" fmla="*/ 3 h 36"/>
              <a:gd name="T18" fmla="*/ 5 w 35"/>
              <a:gd name="T19" fmla="*/ 5 h 36"/>
              <a:gd name="T20" fmla="*/ 2 w 35"/>
              <a:gd name="T21" fmla="*/ 8 h 36"/>
              <a:gd name="T22" fmla="*/ 1 w 35"/>
              <a:gd name="T23" fmla="*/ 11 h 36"/>
              <a:gd name="T24" fmla="*/ 0 w 35"/>
              <a:gd name="T25" fmla="*/ 14 h 36"/>
              <a:gd name="T26" fmla="*/ 0 w 35"/>
              <a:gd name="T27" fmla="*/ 18 h 36"/>
              <a:gd name="T28" fmla="*/ 0 w 35"/>
              <a:gd name="T29" fmla="*/ 21 h 36"/>
              <a:gd name="T30" fmla="*/ 0 w 35"/>
              <a:gd name="T31" fmla="*/ 23 h 36"/>
              <a:gd name="T32" fmla="*/ 1 w 35"/>
              <a:gd name="T33" fmla="*/ 25 h 36"/>
              <a:gd name="T34" fmla="*/ 2 w 35"/>
              <a:gd name="T35" fmla="*/ 27 h 36"/>
              <a:gd name="T36" fmla="*/ 5 w 35"/>
              <a:gd name="T37" fmla="*/ 30 h 36"/>
              <a:gd name="T38" fmla="*/ 7 w 35"/>
              <a:gd name="T39" fmla="*/ 33 h 36"/>
              <a:gd name="T40" fmla="*/ 10 w 35"/>
              <a:gd name="T41" fmla="*/ 34 h 36"/>
              <a:gd name="T42" fmla="*/ 14 w 35"/>
              <a:gd name="T43" fmla="*/ 35 h 36"/>
              <a:gd name="T44" fmla="*/ 18 w 35"/>
              <a:gd name="T45" fmla="*/ 36 h 36"/>
              <a:gd name="T46" fmla="*/ 21 w 35"/>
              <a:gd name="T47" fmla="*/ 35 h 36"/>
              <a:gd name="T48" fmla="*/ 22 w 35"/>
              <a:gd name="T49" fmla="*/ 35 h 36"/>
              <a:gd name="T50" fmla="*/ 22 w 35"/>
              <a:gd name="T51" fmla="*/ 35 h 36"/>
              <a:gd name="T52" fmla="*/ 23 w 35"/>
              <a:gd name="T53" fmla="*/ 35 h 36"/>
              <a:gd name="T54" fmla="*/ 24 w 35"/>
              <a:gd name="T55" fmla="*/ 34 h 36"/>
              <a:gd name="T56" fmla="*/ 26 w 35"/>
              <a:gd name="T57" fmla="*/ 34 h 36"/>
              <a:gd name="T58" fmla="*/ 26 w 35"/>
              <a:gd name="T59" fmla="*/ 33 h 36"/>
              <a:gd name="T60" fmla="*/ 27 w 35"/>
              <a:gd name="T61" fmla="*/ 33 h 36"/>
              <a:gd name="T62" fmla="*/ 30 w 35"/>
              <a:gd name="T63" fmla="*/ 30 h 36"/>
              <a:gd name="T64" fmla="*/ 32 w 35"/>
              <a:gd name="T65" fmla="*/ 27 h 36"/>
              <a:gd name="T66" fmla="*/ 33 w 35"/>
              <a:gd name="T67" fmla="*/ 27 h 36"/>
              <a:gd name="T68" fmla="*/ 33 w 35"/>
              <a:gd name="T69" fmla="*/ 26 h 36"/>
              <a:gd name="T70" fmla="*/ 34 w 35"/>
              <a:gd name="T71" fmla="*/ 25 h 36"/>
              <a:gd name="T72" fmla="*/ 35 w 35"/>
              <a:gd name="T73" fmla="*/ 23 h 36"/>
              <a:gd name="T74" fmla="*/ 35 w 35"/>
              <a:gd name="T75" fmla="*/ 22 h 36"/>
              <a:gd name="T76" fmla="*/ 35 w 35"/>
              <a:gd name="T77" fmla="*/ 22 h 36"/>
              <a:gd name="T78" fmla="*/ 35 w 35"/>
              <a:gd name="T79" fmla="*/ 21 h 36"/>
              <a:gd name="T80" fmla="*/ 35 w 35"/>
              <a:gd name="T81" fmla="*/ 18 h 36"/>
              <a:gd name="T82" fmla="*/ 35 w 35"/>
              <a:gd name="T83" fmla="*/ 14 h 36"/>
              <a:gd name="T84" fmla="*/ 34 w 35"/>
              <a:gd name="T85" fmla="*/ 11 h 36"/>
              <a:gd name="T86" fmla="*/ 32 w 35"/>
              <a:gd name="T87" fmla="*/ 8 h 36"/>
              <a:gd name="T88" fmla="*/ 30 w 35"/>
              <a:gd name="T89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" h="36">
                <a:moveTo>
                  <a:pt x="30" y="5"/>
                </a:move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0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5" y="30"/>
                </a:lnTo>
                <a:lnTo>
                  <a:pt x="7" y="33"/>
                </a:lnTo>
                <a:lnTo>
                  <a:pt x="10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0"/>
                </a:lnTo>
                <a:lnTo>
                  <a:pt x="32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5" y="18"/>
                </a:lnTo>
                <a:lnTo>
                  <a:pt x="35" y="14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89">
            <a:extLst>
              <a:ext uri="{FF2B5EF4-FFF2-40B4-BE49-F238E27FC236}">
                <a16:creationId xmlns:a16="http://schemas.microsoft.com/office/drawing/2014/main" id="{E75D6F29-9D4E-C66E-44C9-93A2A98B6674}"/>
              </a:ext>
            </a:extLst>
          </p:cNvPr>
          <p:cNvSpPr>
            <a:spLocks/>
          </p:cNvSpPr>
          <p:nvPr/>
        </p:nvSpPr>
        <p:spPr bwMode="auto">
          <a:xfrm>
            <a:off x="3332163" y="5557838"/>
            <a:ext cx="4997450" cy="461963"/>
          </a:xfrm>
          <a:custGeom>
            <a:avLst/>
            <a:gdLst>
              <a:gd name="T0" fmla="*/ 3148 w 3148"/>
              <a:gd name="T1" fmla="*/ 251 h 291"/>
              <a:gd name="T2" fmla="*/ 1026 w 3148"/>
              <a:gd name="T3" fmla="*/ 251 h 291"/>
              <a:gd name="T4" fmla="*/ 890 w 3148"/>
              <a:gd name="T5" fmla="*/ 291 h 291"/>
              <a:gd name="T6" fmla="*/ 753 w 3148"/>
              <a:gd name="T7" fmla="*/ 291 h 291"/>
              <a:gd name="T8" fmla="*/ 616 w 3148"/>
              <a:gd name="T9" fmla="*/ 0 h 291"/>
              <a:gd name="T10" fmla="*/ 479 w 3148"/>
              <a:gd name="T11" fmla="*/ 290 h 291"/>
              <a:gd name="T12" fmla="*/ 274 w 3148"/>
              <a:gd name="T13" fmla="*/ 290 h 291"/>
              <a:gd name="T14" fmla="*/ 205 w 3148"/>
              <a:gd name="T15" fmla="*/ 128 h 291"/>
              <a:gd name="T16" fmla="*/ 137 w 3148"/>
              <a:gd name="T17" fmla="*/ 127 h 291"/>
              <a:gd name="T18" fmla="*/ 0 w 3148"/>
              <a:gd name="T19" fmla="*/ 290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48" h="291">
                <a:moveTo>
                  <a:pt x="3148" y="251"/>
                </a:moveTo>
                <a:lnTo>
                  <a:pt x="1026" y="251"/>
                </a:lnTo>
                <a:lnTo>
                  <a:pt x="890" y="291"/>
                </a:lnTo>
                <a:lnTo>
                  <a:pt x="753" y="291"/>
                </a:lnTo>
                <a:lnTo>
                  <a:pt x="616" y="0"/>
                </a:lnTo>
                <a:lnTo>
                  <a:pt x="479" y="290"/>
                </a:lnTo>
                <a:lnTo>
                  <a:pt x="274" y="290"/>
                </a:lnTo>
                <a:lnTo>
                  <a:pt x="205" y="128"/>
                </a:lnTo>
                <a:lnTo>
                  <a:pt x="137" y="127"/>
                </a:lnTo>
                <a:lnTo>
                  <a:pt x="0" y="290"/>
                </a:lnTo>
              </a:path>
            </a:pathLst>
          </a:custGeom>
          <a:noFill/>
          <a:ln w="9525">
            <a:solidFill>
              <a:srgbClr val="FF99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90">
            <a:extLst>
              <a:ext uri="{FF2B5EF4-FFF2-40B4-BE49-F238E27FC236}">
                <a16:creationId xmlns:a16="http://schemas.microsoft.com/office/drawing/2014/main" id="{B2D960F8-472F-856E-96A9-EFC6F0BBD5F2}"/>
              </a:ext>
            </a:extLst>
          </p:cNvPr>
          <p:cNvSpPr>
            <a:spLocks/>
          </p:cNvSpPr>
          <p:nvPr/>
        </p:nvSpPr>
        <p:spPr bwMode="auto">
          <a:xfrm>
            <a:off x="3303588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2 h 36"/>
              <a:gd name="T16" fmla="*/ 11 w 36"/>
              <a:gd name="T17" fmla="*/ 34 h 36"/>
              <a:gd name="T18" fmla="*/ 14 w 36"/>
              <a:gd name="T19" fmla="*/ 35 h 36"/>
              <a:gd name="T20" fmla="*/ 18 w 36"/>
              <a:gd name="T21" fmla="*/ 36 h 36"/>
              <a:gd name="T22" fmla="*/ 21 w 36"/>
              <a:gd name="T23" fmla="*/ 35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3 h 36"/>
              <a:gd name="T34" fmla="*/ 27 w 36"/>
              <a:gd name="T35" fmla="*/ 33 h 36"/>
              <a:gd name="T36" fmla="*/ 27 w 36"/>
              <a:gd name="T37" fmla="*/ 32 h 36"/>
              <a:gd name="T38" fmla="*/ 30 w 36"/>
              <a:gd name="T39" fmla="*/ 30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29 h 36"/>
              <a:gd name="T48" fmla="*/ 31 w 36"/>
              <a:gd name="T49" fmla="*/ 29 h 36"/>
              <a:gd name="T50" fmla="*/ 33 w 36"/>
              <a:gd name="T51" fmla="*/ 27 h 36"/>
              <a:gd name="T52" fmla="*/ 33 w 36"/>
              <a:gd name="T53" fmla="*/ 26 h 36"/>
              <a:gd name="T54" fmla="*/ 33 w 36"/>
              <a:gd name="T55" fmla="*/ 26 h 36"/>
              <a:gd name="T56" fmla="*/ 34 w 36"/>
              <a:gd name="T57" fmla="*/ 24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2 h 36"/>
              <a:gd name="T78" fmla="*/ 25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2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7" y="3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29"/>
                </a:lnTo>
                <a:lnTo>
                  <a:pt x="31" y="29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2"/>
                </a:lnTo>
                <a:lnTo>
                  <a:pt x="25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91">
            <a:extLst>
              <a:ext uri="{FF2B5EF4-FFF2-40B4-BE49-F238E27FC236}">
                <a16:creationId xmlns:a16="http://schemas.microsoft.com/office/drawing/2014/main" id="{6593BB2F-D113-A304-CCAC-D99F31271082}"/>
              </a:ext>
            </a:extLst>
          </p:cNvPr>
          <p:cNvSpPr>
            <a:spLocks/>
          </p:cNvSpPr>
          <p:nvPr/>
        </p:nvSpPr>
        <p:spPr bwMode="auto">
          <a:xfrm>
            <a:off x="3521075" y="57308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5 w 36"/>
              <a:gd name="T65" fmla="*/ 21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0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0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92">
            <a:extLst>
              <a:ext uri="{FF2B5EF4-FFF2-40B4-BE49-F238E27FC236}">
                <a16:creationId xmlns:a16="http://schemas.microsoft.com/office/drawing/2014/main" id="{CF36197A-CBA8-CF67-02ED-C7C052CA8628}"/>
              </a:ext>
            </a:extLst>
          </p:cNvPr>
          <p:cNvSpPr>
            <a:spLocks/>
          </p:cNvSpPr>
          <p:nvPr/>
        </p:nvSpPr>
        <p:spPr bwMode="auto">
          <a:xfrm>
            <a:off x="3629025" y="57324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4 w 36"/>
              <a:gd name="T11" fmla="*/ 29 h 36"/>
              <a:gd name="T12" fmla="*/ 5 w 36"/>
              <a:gd name="T13" fmla="*/ 30 h 36"/>
              <a:gd name="T14" fmla="*/ 8 w 36"/>
              <a:gd name="T15" fmla="*/ 33 h 36"/>
              <a:gd name="T16" fmla="*/ 11 w 36"/>
              <a:gd name="T17" fmla="*/ 34 h 36"/>
              <a:gd name="T18" fmla="*/ 15 w 36"/>
              <a:gd name="T19" fmla="*/ 35 h 36"/>
              <a:gd name="T20" fmla="*/ 18 w 36"/>
              <a:gd name="T21" fmla="*/ 36 h 36"/>
              <a:gd name="T22" fmla="*/ 22 w 36"/>
              <a:gd name="T23" fmla="*/ 35 h 36"/>
              <a:gd name="T24" fmla="*/ 22 w 36"/>
              <a:gd name="T25" fmla="*/ 35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4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0 h 36"/>
              <a:gd name="T40" fmla="*/ 31 w 36"/>
              <a:gd name="T41" fmla="*/ 30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7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2 h 36"/>
              <a:gd name="T62" fmla="*/ 35 w 36"/>
              <a:gd name="T63" fmla="*/ 22 h 36"/>
              <a:gd name="T64" fmla="*/ 36 w 36"/>
              <a:gd name="T65" fmla="*/ 21 h 36"/>
              <a:gd name="T66" fmla="*/ 36 w 36"/>
              <a:gd name="T67" fmla="*/ 18 h 36"/>
              <a:gd name="T68" fmla="*/ 36 w 36"/>
              <a:gd name="T69" fmla="*/ 14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0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4" y="29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5" y="34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93">
            <a:extLst>
              <a:ext uri="{FF2B5EF4-FFF2-40B4-BE49-F238E27FC236}">
                <a16:creationId xmlns:a16="http://schemas.microsoft.com/office/drawing/2014/main" id="{7C53D394-B3CF-13FC-090A-2305E493B485}"/>
              </a:ext>
            </a:extLst>
          </p:cNvPr>
          <p:cNvSpPr>
            <a:spLocks/>
          </p:cNvSpPr>
          <p:nvPr/>
        </p:nvSpPr>
        <p:spPr bwMode="auto">
          <a:xfrm>
            <a:off x="3738563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94">
            <a:extLst>
              <a:ext uri="{FF2B5EF4-FFF2-40B4-BE49-F238E27FC236}">
                <a16:creationId xmlns:a16="http://schemas.microsoft.com/office/drawing/2014/main" id="{51EBAD4E-B3E5-E976-8C49-B5B1FDC0204F}"/>
              </a:ext>
            </a:extLst>
          </p:cNvPr>
          <p:cNvSpPr>
            <a:spLocks/>
          </p:cNvSpPr>
          <p:nvPr/>
        </p:nvSpPr>
        <p:spPr bwMode="auto">
          <a:xfrm>
            <a:off x="3846513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1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5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95">
            <a:extLst>
              <a:ext uri="{FF2B5EF4-FFF2-40B4-BE49-F238E27FC236}">
                <a16:creationId xmlns:a16="http://schemas.microsoft.com/office/drawing/2014/main" id="{ACA0C347-9A12-5064-E0C1-B227FA647A1F}"/>
              </a:ext>
            </a:extLst>
          </p:cNvPr>
          <p:cNvSpPr>
            <a:spLocks/>
          </p:cNvSpPr>
          <p:nvPr/>
        </p:nvSpPr>
        <p:spPr bwMode="auto">
          <a:xfrm>
            <a:off x="3956050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3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2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2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2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3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96">
            <a:extLst>
              <a:ext uri="{FF2B5EF4-FFF2-40B4-BE49-F238E27FC236}">
                <a16:creationId xmlns:a16="http://schemas.microsoft.com/office/drawing/2014/main" id="{006B8DCD-936A-2938-214D-CFA084668714}"/>
              </a:ext>
            </a:extLst>
          </p:cNvPr>
          <p:cNvSpPr>
            <a:spLocks/>
          </p:cNvSpPr>
          <p:nvPr/>
        </p:nvSpPr>
        <p:spPr bwMode="auto">
          <a:xfrm>
            <a:off x="4064000" y="59896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1 w 36"/>
              <a:gd name="T45" fmla="*/ 30 h 36"/>
              <a:gd name="T46" fmla="*/ 31 w 36"/>
              <a:gd name="T47" fmla="*/ 30 h 36"/>
              <a:gd name="T48" fmla="*/ 32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8 w 36"/>
              <a:gd name="T77" fmla="*/ 3 h 36"/>
              <a:gd name="T78" fmla="*/ 25 w 36"/>
              <a:gd name="T79" fmla="*/ 1 h 36"/>
              <a:gd name="T80" fmla="*/ 23 w 36"/>
              <a:gd name="T81" fmla="*/ 1 h 36"/>
              <a:gd name="T82" fmla="*/ 22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3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2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97">
            <a:extLst>
              <a:ext uri="{FF2B5EF4-FFF2-40B4-BE49-F238E27FC236}">
                <a16:creationId xmlns:a16="http://schemas.microsoft.com/office/drawing/2014/main" id="{18E816E5-A2C4-92DE-C6C5-DD12BB2FC5EA}"/>
              </a:ext>
            </a:extLst>
          </p:cNvPr>
          <p:cNvSpPr>
            <a:spLocks/>
          </p:cNvSpPr>
          <p:nvPr/>
        </p:nvSpPr>
        <p:spPr bwMode="auto">
          <a:xfrm>
            <a:off x="4498975" y="59912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7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7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98">
            <a:extLst>
              <a:ext uri="{FF2B5EF4-FFF2-40B4-BE49-F238E27FC236}">
                <a16:creationId xmlns:a16="http://schemas.microsoft.com/office/drawing/2014/main" id="{ADA3B141-3C5A-E567-A540-184D1E68E683}"/>
              </a:ext>
            </a:extLst>
          </p:cNvPr>
          <p:cNvSpPr>
            <a:spLocks/>
          </p:cNvSpPr>
          <p:nvPr/>
        </p:nvSpPr>
        <p:spPr bwMode="auto">
          <a:xfrm>
            <a:off x="4716463" y="599122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5 h 36"/>
              <a:gd name="T26" fmla="*/ 22 w 36"/>
              <a:gd name="T27" fmla="*/ 35 h 36"/>
              <a:gd name="T28" fmla="*/ 23 w 36"/>
              <a:gd name="T29" fmla="*/ 35 h 36"/>
              <a:gd name="T30" fmla="*/ 24 w 36"/>
              <a:gd name="T31" fmla="*/ 35 h 36"/>
              <a:gd name="T32" fmla="*/ 26 w 36"/>
              <a:gd name="T33" fmla="*/ 34 h 36"/>
              <a:gd name="T34" fmla="*/ 26 w 36"/>
              <a:gd name="T35" fmla="*/ 33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0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3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4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5 h 36"/>
              <a:gd name="T76" fmla="*/ 27 w 36"/>
              <a:gd name="T77" fmla="*/ 3 h 36"/>
              <a:gd name="T78" fmla="*/ 24 w 36"/>
              <a:gd name="T79" fmla="*/ 1 h 36"/>
              <a:gd name="T80" fmla="*/ 23 w 36"/>
              <a:gd name="T81" fmla="*/ 1 h 36"/>
              <a:gd name="T82" fmla="*/ 21 w 36"/>
              <a:gd name="T83" fmla="*/ 0 h 36"/>
              <a:gd name="T84" fmla="*/ 18 w 36"/>
              <a:gd name="T85" fmla="*/ 0 h 36"/>
              <a:gd name="T86" fmla="*/ 14 w 36"/>
              <a:gd name="T87" fmla="*/ 0 h 36"/>
              <a:gd name="T88" fmla="*/ 11 w 36"/>
              <a:gd name="T89" fmla="*/ 1 h 36"/>
              <a:gd name="T90" fmla="*/ 8 w 36"/>
              <a:gd name="T91" fmla="*/ 3 h 36"/>
              <a:gd name="T92" fmla="*/ 5 w 36"/>
              <a:gd name="T93" fmla="*/ 5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4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4" y="35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27" y="3"/>
                </a:lnTo>
                <a:lnTo>
                  <a:pt x="24" y="1"/>
                </a:lnTo>
                <a:lnTo>
                  <a:pt x="23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99">
            <a:extLst>
              <a:ext uri="{FF2B5EF4-FFF2-40B4-BE49-F238E27FC236}">
                <a16:creationId xmlns:a16="http://schemas.microsoft.com/office/drawing/2014/main" id="{125ADB08-79E9-FDA6-0505-2C90DA4F623A}"/>
              </a:ext>
            </a:extLst>
          </p:cNvPr>
          <p:cNvSpPr>
            <a:spLocks/>
          </p:cNvSpPr>
          <p:nvPr/>
        </p:nvSpPr>
        <p:spPr bwMode="auto">
          <a:xfrm>
            <a:off x="4281488" y="552926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29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5 h 36"/>
              <a:gd name="T28" fmla="*/ 23 w 36"/>
              <a:gd name="T29" fmla="*/ 35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7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0 h 36"/>
              <a:gd name="T44" fmla="*/ 30 w 36"/>
              <a:gd name="T45" fmla="*/ 30 h 36"/>
              <a:gd name="T46" fmla="*/ 31 w 36"/>
              <a:gd name="T47" fmla="*/ 30 h 36"/>
              <a:gd name="T48" fmla="*/ 31 w 36"/>
              <a:gd name="T49" fmla="*/ 29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6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2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1 h 36"/>
              <a:gd name="T72" fmla="*/ 33 w 36"/>
              <a:gd name="T73" fmla="*/ 8 h 36"/>
              <a:gd name="T74" fmla="*/ 30 w 36"/>
              <a:gd name="T75" fmla="*/ 6 h 36"/>
              <a:gd name="T76" fmla="*/ 27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1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29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5"/>
                </a:lnTo>
                <a:lnTo>
                  <a:pt x="23" y="35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7" y="33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29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6"/>
                </a:lnTo>
                <a:lnTo>
                  <a:pt x="27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200">
            <a:extLst>
              <a:ext uri="{FF2B5EF4-FFF2-40B4-BE49-F238E27FC236}">
                <a16:creationId xmlns:a16="http://schemas.microsoft.com/office/drawing/2014/main" id="{3029FAD3-1738-DFC1-2302-F3AABA9AAC5C}"/>
              </a:ext>
            </a:extLst>
          </p:cNvPr>
          <p:cNvSpPr>
            <a:spLocks/>
          </p:cNvSpPr>
          <p:nvPr/>
        </p:nvSpPr>
        <p:spPr bwMode="auto">
          <a:xfrm>
            <a:off x="71056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6 w 36"/>
              <a:gd name="T13" fmla="*/ 31 h 36"/>
              <a:gd name="T14" fmla="*/ 8 w 36"/>
              <a:gd name="T15" fmla="*/ 33 h 36"/>
              <a:gd name="T16" fmla="*/ 12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3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7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2 w 36"/>
              <a:gd name="T89" fmla="*/ 2 h 36"/>
              <a:gd name="T90" fmla="*/ 8 w 36"/>
              <a:gd name="T91" fmla="*/ 3 h 36"/>
              <a:gd name="T92" fmla="*/ 6 w 36"/>
              <a:gd name="T93" fmla="*/ 6 h 36"/>
              <a:gd name="T94" fmla="*/ 3 w 36"/>
              <a:gd name="T95" fmla="*/ 8 h 36"/>
              <a:gd name="T96" fmla="*/ 2 w 36"/>
              <a:gd name="T97" fmla="*/ 12 h 36"/>
              <a:gd name="T98" fmla="*/ 1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2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7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201">
            <a:extLst>
              <a:ext uri="{FF2B5EF4-FFF2-40B4-BE49-F238E27FC236}">
                <a16:creationId xmlns:a16="http://schemas.microsoft.com/office/drawing/2014/main" id="{CC1F8E05-87E7-3482-C597-93E0FFB09120}"/>
              </a:ext>
            </a:extLst>
          </p:cNvPr>
          <p:cNvSpPr>
            <a:spLocks/>
          </p:cNvSpPr>
          <p:nvPr/>
        </p:nvSpPr>
        <p:spPr bwMode="auto">
          <a:xfrm>
            <a:off x="73231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6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4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6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6 w 36"/>
              <a:gd name="T93" fmla="*/ 6 h 36"/>
              <a:gd name="T94" fmla="*/ 3 w 36"/>
              <a:gd name="T95" fmla="*/ 8 h 36"/>
              <a:gd name="T96" fmla="*/ 2 w 36"/>
              <a:gd name="T97" fmla="*/ 12 h 36"/>
              <a:gd name="T98" fmla="*/ 1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4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202">
            <a:extLst>
              <a:ext uri="{FF2B5EF4-FFF2-40B4-BE49-F238E27FC236}">
                <a16:creationId xmlns:a16="http://schemas.microsoft.com/office/drawing/2014/main" id="{1A0F408F-89CA-01A3-702E-C976AC6B5BBA}"/>
              </a:ext>
            </a:extLst>
          </p:cNvPr>
          <p:cNvSpPr>
            <a:spLocks/>
          </p:cNvSpPr>
          <p:nvPr/>
        </p:nvSpPr>
        <p:spPr bwMode="auto">
          <a:xfrm>
            <a:off x="77581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203">
            <a:extLst>
              <a:ext uri="{FF2B5EF4-FFF2-40B4-BE49-F238E27FC236}">
                <a16:creationId xmlns:a16="http://schemas.microsoft.com/office/drawing/2014/main" id="{F68F55E8-5D85-4570-FA32-9D9D11B07D06}"/>
              </a:ext>
            </a:extLst>
          </p:cNvPr>
          <p:cNvSpPr>
            <a:spLocks/>
          </p:cNvSpPr>
          <p:nvPr/>
        </p:nvSpPr>
        <p:spPr bwMode="auto">
          <a:xfrm>
            <a:off x="797560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204">
            <a:extLst>
              <a:ext uri="{FF2B5EF4-FFF2-40B4-BE49-F238E27FC236}">
                <a16:creationId xmlns:a16="http://schemas.microsoft.com/office/drawing/2014/main" id="{745E6A8F-B94E-2929-0C58-68CFBC2A86B1}"/>
              </a:ext>
            </a:extLst>
          </p:cNvPr>
          <p:cNvSpPr>
            <a:spLocks/>
          </p:cNvSpPr>
          <p:nvPr/>
        </p:nvSpPr>
        <p:spPr bwMode="auto">
          <a:xfrm>
            <a:off x="81930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4 w 36"/>
              <a:gd name="T19" fmla="*/ 36 h 36"/>
              <a:gd name="T20" fmla="*/ 18 w 36"/>
              <a:gd name="T21" fmla="*/ 36 h 36"/>
              <a:gd name="T22" fmla="*/ 21 w 36"/>
              <a:gd name="T23" fmla="*/ 36 h 36"/>
              <a:gd name="T24" fmla="*/ 22 w 36"/>
              <a:gd name="T25" fmla="*/ 36 h 36"/>
              <a:gd name="T26" fmla="*/ 22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0 w 36"/>
              <a:gd name="T39" fmla="*/ 31 h 36"/>
              <a:gd name="T40" fmla="*/ 30 w 36"/>
              <a:gd name="T41" fmla="*/ 31 h 36"/>
              <a:gd name="T42" fmla="*/ 30 w 36"/>
              <a:gd name="T43" fmla="*/ 31 h 36"/>
              <a:gd name="T44" fmla="*/ 30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4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5 w 36"/>
              <a:gd name="T65" fmla="*/ 22 h 36"/>
              <a:gd name="T66" fmla="*/ 36 w 36"/>
              <a:gd name="T67" fmla="*/ 18 h 36"/>
              <a:gd name="T68" fmla="*/ 35 w 36"/>
              <a:gd name="T69" fmla="*/ 15 h 36"/>
              <a:gd name="T70" fmla="*/ 34 w 36"/>
              <a:gd name="T71" fmla="*/ 12 h 36"/>
              <a:gd name="T72" fmla="*/ 33 w 36"/>
              <a:gd name="T73" fmla="*/ 8 h 36"/>
              <a:gd name="T74" fmla="*/ 30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1 w 36"/>
              <a:gd name="T83" fmla="*/ 1 h 36"/>
              <a:gd name="T84" fmla="*/ 18 w 36"/>
              <a:gd name="T85" fmla="*/ 0 h 36"/>
              <a:gd name="T86" fmla="*/ 14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206">
            <a:extLst>
              <a:ext uri="{FF2B5EF4-FFF2-40B4-BE49-F238E27FC236}">
                <a16:creationId xmlns:a16="http://schemas.microsoft.com/office/drawing/2014/main" id="{5EFCC089-1C2A-72DF-B611-8DFC9F3ABA13}"/>
              </a:ext>
            </a:extLst>
          </p:cNvPr>
          <p:cNvSpPr>
            <a:spLocks/>
          </p:cNvSpPr>
          <p:nvPr/>
        </p:nvSpPr>
        <p:spPr bwMode="auto">
          <a:xfrm>
            <a:off x="83010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4 w 36"/>
              <a:gd name="T11" fmla="*/ 30 h 36"/>
              <a:gd name="T12" fmla="*/ 5 w 36"/>
              <a:gd name="T13" fmla="*/ 31 h 36"/>
              <a:gd name="T14" fmla="*/ 8 w 36"/>
              <a:gd name="T15" fmla="*/ 33 h 36"/>
              <a:gd name="T16" fmla="*/ 11 w 36"/>
              <a:gd name="T17" fmla="*/ 35 h 36"/>
              <a:gd name="T18" fmla="*/ 15 w 36"/>
              <a:gd name="T19" fmla="*/ 36 h 36"/>
              <a:gd name="T20" fmla="*/ 18 w 36"/>
              <a:gd name="T21" fmla="*/ 36 h 36"/>
              <a:gd name="T22" fmla="*/ 22 w 36"/>
              <a:gd name="T23" fmla="*/ 36 h 36"/>
              <a:gd name="T24" fmla="*/ 22 w 36"/>
              <a:gd name="T25" fmla="*/ 36 h 36"/>
              <a:gd name="T26" fmla="*/ 23 w 36"/>
              <a:gd name="T27" fmla="*/ 36 h 36"/>
              <a:gd name="T28" fmla="*/ 23 w 36"/>
              <a:gd name="T29" fmla="*/ 36 h 36"/>
              <a:gd name="T30" fmla="*/ 25 w 36"/>
              <a:gd name="T31" fmla="*/ 35 h 36"/>
              <a:gd name="T32" fmla="*/ 26 w 36"/>
              <a:gd name="T33" fmla="*/ 34 h 36"/>
              <a:gd name="T34" fmla="*/ 27 w 36"/>
              <a:gd name="T35" fmla="*/ 34 h 36"/>
              <a:gd name="T36" fmla="*/ 28 w 36"/>
              <a:gd name="T37" fmla="*/ 33 h 36"/>
              <a:gd name="T38" fmla="*/ 31 w 36"/>
              <a:gd name="T39" fmla="*/ 31 h 36"/>
              <a:gd name="T40" fmla="*/ 31 w 36"/>
              <a:gd name="T41" fmla="*/ 31 h 36"/>
              <a:gd name="T42" fmla="*/ 31 w 36"/>
              <a:gd name="T43" fmla="*/ 31 h 36"/>
              <a:gd name="T44" fmla="*/ 31 w 36"/>
              <a:gd name="T45" fmla="*/ 31 h 36"/>
              <a:gd name="T46" fmla="*/ 31 w 36"/>
              <a:gd name="T47" fmla="*/ 30 h 36"/>
              <a:gd name="T48" fmla="*/ 32 w 36"/>
              <a:gd name="T49" fmla="*/ 30 h 36"/>
              <a:gd name="T50" fmla="*/ 33 w 36"/>
              <a:gd name="T51" fmla="*/ 28 h 36"/>
              <a:gd name="T52" fmla="*/ 33 w 36"/>
              <a:gd name="T53" fmla="*/ 27 h 36"/>
              <a:gd name="T54" fmla="*/ 34 w 36"/>
              <a:gd name="T55" fmla="*/ 27 h 36"/>
              <a:gd name="T56" fmla="*/ 35 w 36"/>
              <a:gd name="T57" fmla="*/ 25 h 36"/>
              <a:gd name="T58" fmla="*/ 35 w 36"/>
              <a:gd name="T59" fmla="*/ 23 h 36"/>
              <a:gd name="T60" fmla="*/ 35 w 36"/>
              <a:gd name="T61" fmla="*/ 23 h 36"/>
              <a:gd name="T62" fmla="*/ 35 w 36"/>
              <a:gd name="T63" fmla="*/ 23 h 36"/>
              <a:gd name="T64" fmla="*/ 36 w 36"/>
              <a:gd name="T65" fmla="*/ 22 h 36"/>
              <a:gd name="T66" fmla="*/ 36 w 36"/>
              <a:gd name="T67" fmla="*/ 18 h 36"/>
              <a:gd name="T68" fmla="*/ 36 w 36"/>
              <a:gd name="T69" fmla="*/ 15 h 36"/>
              <a:gd name="T70" fmla="*/ 35 w 36"/>
              <a:gd name="T71" fmla="*/ 12 h 36"/>
              <a:gd name="T72" fmla="*/ 33 w 36"/>
              <a:gd name="T73" fmla="*/ 8 h 36"/>
              <a:gd name="T74" fmla="*/ 31 w 36"/>
              <a:gd name="T75" fmla="*/ 6 h 36"/>
              <a:gd name="T76" fmla="*/ 28 w 36"/>
              <a:gd name="T77" fmla="*/ 3 h 36"/>
              <a:gd name="T78" fmla="*/ 25 w 36"/>
              <a:gd name="T79" fmla="*/ 2 h 36"/>
              <a:gd name="T80" fmla="*/ 23 w 36"/>
              <a:gd name="T81" fmla="*/ 1 h 36"/>
              <a:gd name="T82" fmla="*/ 22 w 36"/>
              <a:gd name="T83" fmla="*/ 1 h 36"/>
              <a:gd name="T84" fmla="*/ 18 w 36"/>
              <a:gd name="T85" fmla="*/ 0 h 36"/>
              <a:gd name="T86" fmla="*/ 15 w 36"/>
              <a:gd name="T87" fmla="*/ 1 h 36"/>
              <a:gd name="T88" fmla="*/ 11 w 36"/>
              <a:gd name="T89" fmla="*/ 2 h 36"/>
              <a:gd name="T90" fmla="*/ 8 w 36"/>
              <a:gd name="T91" fmla="*/ 3 h 36"/>
              <a:gd name="T92" fmla="*/ 5 w 36"/>
              <a:gd name="T93" fmla="*/ 6 h 36"/>
              <a:gd name="T94" fmla="*/ 3 w 36"/>
              <a:gd name="T95" fmla="*/ 8 h 36"/>
              <a:gd name="T96" fmla="*/ 1 w 36"/>
              <a:gd name="T97" fmla="*/ 12 h 36"/>
              <a:gd name="T98" fmla="*/ 0 w 36"/>
              <a:gd name="T99" fmla="*/ 15 h 36"/>
              <a:gd name="T100" fmla="*/ 0 w 36"/>
              <a:gd name="T101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4" y="30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2" y="36"/>
                </a:lnTo>
                <a:lnTo>
                  <a:pt x="22" y="36"/>
                </a:lnTo>
                <a:lnTo>
                  <a:pt x="23" y="36"/>
                </a:lnTo>
                <a:lnTo>
                  <a:pt x="23" y="36"/>
                </a:lnTo>
                <a:lnTo>
                  <a:pt x="25" y="35"/>
                </a:lnTo>
                <a:lnTo>
                  <a:pt x="26" y="34"/>
                </a:lnTo>
                <a:lnTo>
                  <a:pt x="27" y="34"/>
                </a:lnTo>
                <a:lnTo>
                  <a:pt x="28" y="33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1" y="30"/>
                </a:lnTo>
                <a:lnTo>
                  <a:pt x="32" y="30"/>
                </a:lnTo>
                <a:lnTo>
                  <a:pt x="33" y="28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2"/>
                </a:lnTo>
                <a:lnTo>
                  <a:pt x="33" y="8"/>
                </a:lnTo>
                <a:lnTo>
                  <a:pt x="31" y="6"/>
                </a:lnTo>
                <a:lnTo>
                  <a:pt x="28" y="3"/>
                </a:lnTo>
                <a:lnTo>
                  <a:pt x="25" y="2"/>
                </a:lnTo>
                <a:lnTo>
                  <a:pt x="23" y="1"/>
                </a:lnTo>
                <a:lnTo>
                  <a:pt x="22" y="1"/>
                </a:lnTo>
                <a:lnTo>
                  <a:pt x="18" y="0"/>
                </a:lnTo>
                <a:lnTo>
                  <a:pt x="15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207">
            <a:extLst>
              <a:ext uri="{FF2B5EF4-FFF2-40B4-BE49-F238E27FC236}">
                <a16:creationId xmlns:a16="http://schemas.microsoft.com/office/drawing/2014/main" id="{1FAE53C4-0C31-31C0-5DEF-A98466AD5C6D}"/>
              </a:ext>
            </a:extLst>
          </p:cNvPr>
          <p:cNvSpPr>
            <a:spLocks/>
          </p:cNvSpPr>
          <p:nvPr/>
        </p:nvSpPr>
        <p:spPr bwMode="auto">
          <a:xfrm>
            <a:off x="3332163" y="4605338"/>
            <a:ext cx="3584575" cy="1352550"/>
          </a:xfrm>
          <a:custGeom>
            <a:avLst/>
            <a:gdLst>
              <a:gd name="T0" fmla="*/ 2258 w 2258"/>
              <a:gd name="T1" fmla="*/ 850 h 852"/>
              <a:gd name="T2" fmla="*/ 1026 w 2258"/>
              <a:gd name="T3" fmla="*/ 850 h 852"/>
              <a:gd name="T4" fmla="*/ 890 w 2258"/>
              <a:gd name="T5" fmla="*/ 586 h 852"/>
              <a:gd name="T6" fmla="*/ 753 w 2258"/>
              <a:gd name="T7" fmla="*/ 852 h 852"/>
              <a:gd name="T8" fmla="*/ 616 w 2258"/>
              <a:gd name="T9" fmla="*/ 852 h 852"/>
              <a:gd name="T10" fmla="*/ 479 w 2258"/>
              <a:gd name="T11" fmla="*/ 659 h 852"/>
              <a:gd name="T12" fmla="*/ 342 w 2258"/>
              <a:gd name="T13" fmla="*/ 591 h 852"/>
              <a:gd name="T14" fmla="*/ 205 w 2258"/>
              <a:gd name="T15" fmla="*/ 0 h 852"/>
              <a:gd name="T16" fmla="*/ 137 w 2258"/>
              <a:gd name="T17" fmla="*/ 196 h 852"/>
              <a:gd name="T18" fmla="*/ 0 w 2258"/>
              <a:gd name="T19" fmla="*/ 841 h 8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58" h="852">
                <a:moveTo>
                  <a:pt x="2258" y="850"/>
                </a:moveTo>
                <a:lnTo>
                  <a:pt x="1026" y="850"/>
                </a:lnTo>
                <a:lnTo>
                  <a:pt x="890" y="586"/>
                </a:lnTo>
                <a:lnTo>
                  <a:pt x="753" y="852"/>
                </a:lnTo>
                <a:lnTo>
                  <a:pt x="616" y="852"/>
                </a:lnTo>
                <a:lnTo>
                  <a:pt x="479" y="659"/>
                </a:lnTo>
                <a:lnTo>
                  <a:pt x="342" y="591"/>
                </a:lnTo>
                <a:lnTo>
                  <a:pt x="205" y="0"/>
                </a:lnTo>
                <a:lnTo>
                  <a:pt x="137" y="196"/>
                </a:lnTo>
                <a:lnTo>
                  <a:pt x="0" y="841"/>
                </a:lnTo>
              </a:path>
            </a:pathLst>
          </a:custGeom>
          <a:noFill/>
          <a:ln w="9525">
            <a:solidFill>
              <a:srgbClr val="00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208">
            <a:extLst>
              <a:ext uri="{FF2B5EF4-FFF2-40B4-BE49-F238E27FC236}">
                <a16:creationId xmlns:a16="http://schemas.microsoft.com/office/drawing/2014/main" id="{CDD944DC-9250-0AAC-C0B9-10EBE20618C3}"/>
              </a:ext>
            </a:extLst>
          </p:cNvPr>
          <p:cNvSpPr>
            <a:spLocks/>
          </p:cNvSpPr>
          <p:nvPr/>
        </p:nvSpPr>
        <p:spPr bwMode="auto">
          <a:xfrm>
            <a:off x="3303588" y="59118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7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3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2 h 36"/>
              <a:gd name="T58" fmla="*/ 33 w 36"/>
              <a:gd name="T59" fmla="*/ 8 h 36"/>
              <a:gd name="T60" fmla="*/ 30 w 36"/>
              <a:gd name="T61" fmla="*/ 6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4 h 36"/>
              <a:gd name="T70" fmla="*/ 27 w 36"/>
              <a:gd name="T71" fmla="*/ 3 h 36"/>
              <a:gd name="T72" fmla="*/ 24 w 36"/>
              <a:gd name="T73" fmla="*/ 2 h 36"/>
              <a:gd name="T74" fmla="*/ 21 w 36"/>
              <a:gd name="T75" fmla="*/ 1 h 36"/>
              <a:gd name="T76" fmla="*/ 18 w 36"/>
              <a:gd name="T77" fmla="*/ 0 h 36"/>
              <a:gd name="T78" fmla="*/ 14 w 36"/>
              <a:gd name="T79" fmla="*/ 1 h 36"/>
              <a:gd name="T80" fmla="*/ 11 w 36"/>
              <a:gd name="T81" fmla="*/ 2 h 36"/>
              <a:gd name="T82" fmla="*/ 8 w 36"/>
              <a:gd name="T83" fmla="*/ 3 h 36"/>
              <a:gd name="T84" fmla="*/ 5 w 36"/>
              <a:gd name="T85" fmla="*/ 6 h 36"/>
              <a:gd name="T86" fmla="*/ 3 w 36"/>
              <a:gd name="T87" fmla="*/ 8 h 36"/>
              <a:gd name="T88" fmla="*/ 1 w 36"/>
              <a:gd name="T89" fmla="*/ 12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7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2"/>
                </a:lnTo>
                <a:lnTo>
                  <a:pt x="33" y="8"/>
                </a:lnTo>
                <a:lnTo>
                  <a:pt x="30" y="6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4" y="2"/>
                </a:lnTo>
                <a:lnTo>
                  <a:pt x="21" y="1"/>
                </a:lnTo>
                <a:lnTo>
                  <a:pt x="18" y="0"/>
                </a:lnTo>
                <a:lnTo>
                  <a:pt x="14" y="1"/>
                </a:lnTo>
                <a:lnTo>
                  <a:pt x="11" y="2"/>
                </a:lnTo>
                <a:lnTo>
                  <a:pt x="8" y="3"/>
                </a:lnTo>
                <a:lnTo>
                  <a:pt x="5" y="6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209">
            <a:extLst>
              <a:ext uri="{FF2B5EF4-FFF2-40B4-BE49-F238E27FC236}">
                <a16:creationId xmlns:a16="http://schemas.microsoft.com/office/drawing/2014/main" id="{FABF0C1E-16D7-4808-4F02-3AA4B74E6048}"/>
              </a:ext>
            </a:extLst>
          </p:cNvPr>
          <p:cNvSpPr>
            <a:spLocks/>
          </p:cNvSpPr>
          <p:nvPr/>
        </p:nvSpPr>
        <p:spPr bwMode="auto">
          <a:xfrm>
            <a:off x="4064000" y="56245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4 h 36"/>
              <a:gd name="T24" fmla="*/ 27 w 36"/>
              <a:gd name="T25" fmla="*/ 33 h 36"/>
              <a:gd name="T26" fmla="*/ 28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6 h 36"/>
              <a:gd name="T42" fmla="*/ 35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6 w 36"/>
              <a:gd name="T51" fmla="*/ 21 h 36"/>
              <a:gd name="T52" fmla="*/ 36 w 36"/>
              <a:gd name="T53" fmla="*/ 18 h 36"/>
              <a:gd name="T54" fmla="*/ 36 w 36"/>
              <a:gd name="T55" fmla="*/ 14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2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210">
            <a:extLst>
              <a:ext uri="{FF2B5EF4-FFF2-40B4-BE49-F238E27FC236}">
                <a16:creationId xmlns:a16="http://schemas.microsoft.com/office/drawing/2014/main" id="{FE72FCF6-255B-C473-ACCC-D016A030DBC6}"/>
              </a:ext>
            </a:extLst>
          </p:cNvPr>
          <p:cNvSpPr>
            <a:spLocks/>
          </p:cNvSpPr>
          <p:nvPr/>
        </p:nvSpPr>
        <p:spPr bwMode="auto">
          <a:xfrm>
            <a:off x="3846513" y="5514976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211">
            <a:extLst>
              <a:ext uri="{FF2B5EF4-FFF2-40B4-BE49-F238E27FC236}">
                <a16:creationId xmlns:a16="http://schemas.microsoft.com/office/drawing/2014/main" id="{6E404BF6-3466-A108-3934-EB2AB9702914}"/>
              </a:ext>
            </a:extLst>
          </p:cNvPr>
          <p:cNvSpPr>
            <a:spLocks/>
          </p:cNvSpPr>
          <p:nvPr/>
        </p:nvSpPr>
        <p:spPr bwMode="auto">
          <a:xfrm>
            <a:off x="3521075" y="48879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212">
            <a:extLst>
              <a:ext uri="{FF2B5EF4-FFF2-40B4-BE49-F238E27FC236}">
                <a16:creationId xmlns:a16="http://schemas.microsoft.com/office/drawing/2014/main" id="{764D4DD9-5DD2-2B01-3C32-24DB344AAA0D}"/>
              </a:ext>
            </a:extLst>
          </p:cNvPr>
          <p:cNvSpPr>
            <a:spLocks/>
          </p:cNvSpPr>
          <p:nvPr/>
        </p:nvSpPr>
        <p:spPr bwMode="auto">
          <a:xfrm>
            <a:off x="3629025" y="4578351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1 w 36"/>
              <a:gd name="T5" fmla="*/ 23 h 36"/>
              <a:gd name="T6" fmla="*/ 1 w 36"/>
              <a:gd name="T7" fmla="*/ 24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2 h 36"/>
              <a:gd name="T14" fmla="*/ 11 w 36"/>
              <a:gd name="T15" fmla="*/ 34 h 36"/>
              <a:gd name="T16" fmla="*/ 15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4 h 36"/>
              <a:gd name="T24" fmla="*/ 27 w 36"/>
              <a:gd name="T25" fmla="*/ 33 h 36"/>
              <a:gd name="T26" fmla="*/ 28 w 36"/>
              <a:gd name="T27" fmla="*/ 32 h 36"/>
              <a:gd name="T28" fmla="*/ 30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1 w 36"/>
              <a:gd name="T35" fmla="*/ 30 h 36"/>
              <a:gd name="T36" fmla="*/ 33 w 36"/>
              <a:gd name="T37" fmla="*/ 27 h 36"/>
              <a:gd name="T38" fmla="*/ 33 w 36"/>
              <a:gd name="T39" fmla="*/ 26 h 36"/>
              <a:gd name="T40" fmla="*/ 34 w 36"/>
              <a:gd name="T41" fmla="*/ 26 h 36"/>
              <a:gd name="T42" fmla="*/ 35 w 36"/>
              <a:gd name="T43" fmla="*/ 24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6 w 36"/>
              <a:gd name="T51" fmla="*/ 21 h 36"/>
              <a:gd name="T52" fmla="*/ 36 w 36"/>
              <a:gd name="T53" fmla="*/ 18 h 36"/>
              <a:gd name="T54" fmla="*/ 36 w 36"/>
              <a:gd name="T55" fmla="*/ 14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4 h 36"/>
              <a:gd name="T64" fmla="*/ 30 w 36"/>
              <a:gd name="T65" fmla="*/ 4 h 36"/>
              <a:gd name="T66" fmla="*/ 30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2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1" y="23"/>
                </a:lnTo>
                <a:lnTo>
                  <a:pt x="1" y="24"/>
                </a:lnTo>
                <a:lnTo>
                  <a:pt x="3" y="27"/>
                </a:lnTo>
                <a:lnTo>
                  <a:pt x="5" y="30"/>
                </a:lnTo>
                <a:lnTo>
                  <a:pt x="8" y="32"/>
                </a:lnTo>
                <a:lnTo>
                  <a:pt x="11" y="34"/>
                </a:lnTo>
                <a:lnTo>
                  <a:pt x="15" y="35"/>
                </a:lnTo>
                <a:lnTo>
                  <a:pt x="18" y="36"/>
                </a:lnTo>
                <a:lnTo>
                  <a:pt x="21" y="35"/>
                </a:lnTo>
                <a:lnTo>
                  <a:pt x="24" y="34"/>
                </a:lnTo>
                <a:lnTo>
                  <a:pt x="27" y="33"/>
                </a:lnTo>
                <a:lnTo>
                  <a:pt x="28" y="32"/>
                </a:lnTo>
                <a:lnTo>
                  <a:pt x="30" y="31"/>
                </a:lnTo>
                <a:lnTo>
                  <a:pt x="30" y="31"/>
                </a:lnTo>
                <a:lnTo>
                  <a:pt x="30" y="30"/>
                </a:lnTo>
                <a:lnTo>
                  <a:pt x="31" y="30"/>
                </a:lnTo>
                <a:lnTo>
                  <a:pt x="33" y="27"/>
                </a:lnTo>
                <a:lnTo>
                  <a:pt x="33" y="26"/>
                </a:lnTo>
                <a:lnTo>
                  <a:pt x="34" y="26"/>
                </a:lnTo>
                <a:lnTo>
                  <a:pt x="35" y="24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21"/>
                </a:lnTo>
                <a:lnTo>
                  <a:pt x="36" y="18"/>
                </a:lnTo>
                <a:lnTo>
                  <a:pt x="36" y="14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2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213">
            <a:extLst>
              <a:ext uri="{FF2B5EF4-FFF2-40B4-BE49-F238E27FC236}">
                <a16:creationId xmlns:a16="http://schemas.microsoft.com/office/drawing/2014/main" id="{04BADB2D-836D-7EFB-7386-7BCF61936D52}"/>
              </a:ext>
            </a:extLst>
          </p:cNvPr>
          <p:cNvSpPr>
            <a:spLocks/>
          </p:cNvSpPr>
          <p:nvPr/>
        </p:nvSpPr>
        <p:spPr bwMode="auto">
          <a:xfrm>
            <a:off x="4281488" y="59293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214">
            <a:extLst>
              <a:ext uri="{FF2B5EF4-FFF2-40B4-BE49-F238E27FC236}">
                <a16:creationId xmlns:a16="http://schemas.microsoft.com/office/drawing/2014/main" id="{14C3B28F-6E65-FF80-567D-C865F63BDD20}"/>
              </a:ext>
            </a:extLst>
          </p:cNvPr>
          <p:cNvSpPr>
            <a:spLocks/>
          </p:cNvSpPr>
          <p:nvPr/>
        </p:nvSpPr>
        <p:spPr bwMode="auto">
          <a:xfrm>
            <a:off x="4498975" y="5929313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215">
            <a:extLst>
              <a:ext uri="{FF2B5EF4-FFF2-40B4-BE49-F238E27FC236}">
                <a16:creationId xmlns:a16="http://schemas.microsoft.com/office/drawing/2014/main" id="{5D0DD2FE-829B-AF68-F277-68B74EFB6B03}"/>
              </a:ext>
            </a:extLst>
          </p:cNvPr>
          <p:cNvSpPr>
            <a:spLocks/>
          </p:cNvSpPr>
          <p:nvPr/>
        </p:nvSpPr>
        <p:spPr bwMode="auto">
          <a:xfrm>
            <a:off x="4716463" y="55070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1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7 h 36"/>
              <a:gd name="T10" fmla="*/ 5 w 36"/>
              <a:gd name="T11" fmla="*/ 30 h 36"/>
              <a:gd name="T12" fmla="*/ 8 w 36"/>
              <a:gd name="T13" fmla="*/ 33 h 36"/>
              <a:gd name="T14" fmla="*/ 11 w 36"/>
              <a:gd name="T15" fmla="*/ 34 h 36"/>
              <a:gd name="T16" fmla="*/ 14 w 36"/>
              <a:gd name="T17" fmla="*/ 35 h 36"/>
              <a:gd name="T18" fmla="*/ 18 w 36"/>
              <a:gd name="T19" fmla="*/ 36 h 36"/>
              <a:gd name="T20" fmla="*/ 21 w 36"/>
              <a:gd name="T21" fmla="*/ 35 h 36"/>
              <a:gd name="T22" fmla="*/ 24 w 36"/>
              <a:gd name="T23" fmla="*/ 35 h 36"/>
              <a:gd name="T24" fmla="*/ 27 w 36"/>
              <a:gd name="T25" fmla="*/ 33 h 36"/>
              <a:gd name="T26" fmla="*/ 28 w 36"/>
              <a:gd name="T27" fmla="*/ 32 h 36"/>
              <a:gd name="T28" fmla="*/ 29 w 36"/>
              <a:gd name="T29" fmla="*/ 31 h 36"/>
              <a:gd name="T30" fmla="*/ 30 w 36"/>
              <a:gd name="T31" fmla="*/ 31 h 36"/>
              <a:gd name="T32" fmla="*/ 30 w 36"/>
              <a:gd name="T33" fmla="*/ 30 h 36"/>
              <a:gd name="T34" fmla="*/ 30 w 36"/>
              <a:gd name="T35" fmla="*/ 30 h 36"/>
              <a:gd name="T36" fmla="*/ 33 w 36"/>
              <a:gd name="T37" fmla="*/ 27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2 h 36"/>
              <a:gd name="T48" fmla="*/ 35 w 36"/>
              <a:gd name="T49" fmla="*/ 22 h 36"/>
              <a:gd name="T50" fmla="*/ 35 w 36"/>
              <a:gd name="T51" fmla="*/ 21 h 36"/>
              <a:gd name="T52" fmla="*/ 36 w 36"/>
              <a:gd name="T53" fmla="*/ 18 h 36"/>
              <a:gd name="T54" fmla="*/ 35 w 36"/>
              <a:gd name="T55" fmla="*/ 14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4 h 36"/>
              <a:gd name="T66" fmla="*/ 29 w 36"/>
              <a:gd name="T67" fmla="*/ 4 h 36"/>
              <a:gd name="T68" fmla="*/ 28 w 36"/>
              <a:gd name="T69" fmla="*/ 3 h 36"/>
              <a:gd name="T70" fmla="*/ 27 w 36"/>
              <a:gd name="T71" fmla="*/ 2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4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1"/>
                </a:lnTo>
                <a:lnTo>
                  <a:pt x="0" y="23"/>
                </a:lnTo>
                <a:lnTo>
                  <a:pt x="1" y="25"/>
                </a:lnTo>
                <a:lnTo>
                  <a:pt x="3" y="27"/>
                </a:lnTo>
                <a:lnTo>
                  <a:pt x="5" y="30"/>
                </a:lnTo>
                <a:lnTo>
                  <a:pt x="8" y="33"/>
                </a:lnTo>
                <a:lnTo>
                  <a:pt x="11" y="34"/>
                </a:lnTo>
                <a:lnTo>
                  <a:pt x="14" y="35"/>
                </a:lnTo>
                <a:lnTo>
                  <a:pt x="18" y="36"/>
                </a:lnTo>
                <a:lnTo>
                  <a:pt x="21" y="35"/>
                </a:lnTo>
                <a:lnTo>
                  <a:pt x="24" y="35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30"/>
                </a:lnTo>
                <a:lnTo>
                  <a:pt x="33" y="27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21"/>
                </a:lnTo>
                <a:lnTo>
                  <a:pt x="36" y="18"/>
                </a:lnTo>
                <a:lnTo>
                  <a:pt x="35" y="14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8" y="3"/>
                </a:lnTo>
                <a:lnTo>
                  <a:pt x="27" y="2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4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216">
            <a:extLst>
              <a:ext uri="{FF2B5EF4-FFF2-40B4-BE49-F238E27FC236}">
                <a16:creationId xmlns:a16="http://schemas.microsoft.com/office/drawing/2014/main" id="{316A8255-BC03-A658-CE08-C5D74A2A374A}"/>
              </a:ext>
            </a:extLst>
          </p:cNvPr>
          <p:cNvSpPr>
            <a:spLocks/>
          </p:cNvSpPr>
          <p:nvPr/>
        </p:nvSpPr>
        <p:spPr bwMode="auto">
          <a:xfrm>
            <a:off x="49339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2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2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2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2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217">
            <a:extLst>
              <a:ext uri="{FF2B5EF4-FFF2-40B4-BE49-F238E27FC236}">
                <a16:creationId xmlns:a16="http://schemas.microsoft.com/office/drawing/2014/main" id="{16E9A634-47C5-9272-51EA-BB0344E6C340}"/>
              </a:ext>
            </a:extLst>
          </p:cNvPr>
          <p:cNvSpPr>
            <a:spLocks/>
          </p:cNvSpPr>
          <p:nvPr/>
        </p:nvSpPr>
        <p:spPr bwMode="auto">
          <a:xfrm>
            <a:off x="514985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4 h 36"/>
              <a:gd name="T26" fmla="*/ 29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4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6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9 w 36"/>
              <a:gd name="T69" fmla="*/ 3 h 36"/>
              <a:gd name="T70" fmla="*/ 27 w 36"/>
              <a:gd name="T71" fmla="*/ 3 h 36"/>
              <a:gd name="T72" fmla="*/ 25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6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1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4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3"/>
                </a:ln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218">
            <a:extLst>
              <a:ext uri="{FF2B5EF4-FFF2-40B4-BE49-F238E27FC236}">
                <a16:creationId xmlns:a16="http://schemas.microsoft.com/office/drawing/2014/main" id="{7B0B5FDC-23FF-EF7F-D37C-84D786307B92}"/>
              </a:ext>
            </a:extLst>
          </p:cNvPr>
          <p:cNvSpPr>
            <a:spLocks/>
          </p:cNvSpPr>
          <p:nvPr/>
        </p:nvSpPr>
        <p:spPr bwMode="auto">
          <a:xfrm>
            <a:off x="536733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1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6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5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6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5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6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1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1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6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5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6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5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219">
            <a:extLst>
              <a:ext uri="{FF2B5EF4-FFF2-40B4-BE49-F238E27FC236}">
                <a16:creationId xmlns:a16="http://schemas.microsoft.com/office/drawing/2014/main" id="{7DDF2240-C118-B4D7-57BA-E7A246493485}"/>
              </a:ext>
            </a:extLst>
          </p:cNvPr>
          <p:cNvSpPr>
            <a:spLocks/>
          </p:cNvSpPr>
          <p:nvPr/>
        </p:nvSpPr>
        <p:spPr bwMode="auto">
          <a:xfrm>
            <a:off x="558482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2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5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1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1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5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2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5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220">
            <a:extLst>
              <a:ext uri="{FF2B5EF4-FFF2-40B4-BE49-F238E27FC236}">
                <a16:creationId xmlns:a16="http://schemas.microsoft.com/office/drawing/2014/main" id="{455AAFF2-5581-1277-9654-40A57FD82445}"/>
              </a:ext>
            </a:extLst>
          </p:cNvPr>
          <p:cNvSpPr>
            <a:spLocks/>
          </p:cNvSpPr>
          <p:nvPr/>
        </p:nvSpPr>
        <p:spPr bwMode="auto">
          <a:xfrm>
            <a:off x="58023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221">
            <a:extLst>
              <a:ext uri="{FF2B5EF4-FFF2-40B4-BE49-F238E27FC236}">
                <a16:creationId xmlns:a16="http://schemas.microsoft.com/office/drawing/2014/main" id="{9C368B2C-F062-1818-D925-3B79DE14E2B0}"/>
              </a:ext>
            </a:extLst>
          </p:cNvPr>
          <p:cNvSpPr>
            <a:spLocks/>
          </p:cNvSpPr>
          <p:nvPr/>
        </p:nvSpPr>
        <p:spPr bwMode="auto">
          <a:xfrm>
            <a:off x="6019800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222">
            <a:extLst>
              <a:ext uri="{FF2B5EF4-FFF2-40B4-BE49-F238E27FC236}">
                <a16:creationId xmlns:a16="http://schemas.microsoft.com/office/drawing/2014/main" id="{48448B5C-08A9-A227-0019-54A0CBDE4E53}"/>
              </a:ext>
            </a:extLst>
          </p:cNvPr>
          <p:cNvSpPr>
            <a:spLocks/>
          </p:cNvSpPr>
          <p:nvPr/>
        </p:nvSpPr>
        <p:spPr bwMode="auto">
          <a:xfrm>
            <a:off x="6237288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223">
            <a:extLst>
              <a:ext uri="{FF2B5EF4-FFF2-40B4-BE49-F238E27FC236}">
                <a16:creationId xmlns:a16="http://schemas.microsoft.com/office/drawing/2014/main" id="{B3BB6480-B491-C249-6F4B-1DF8E64A8F99}"/>
              </a:ext>
            </a:extLst>
          </p:cNvPr>
          <p:cNvSpPr>
            <a:spLocks/>
          </p:cNvSpPr>
          <p:nvPr/>
        </p:nvSpPr>
        <p:spPr bwMode="auto">
          <a:xfrm>
            <a:off x="6454775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0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29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3 w 36"/>
              <a:gd name="T41" fmla="*/ 26 h 36"/>
              <a:gd name="T42" fmla="*/ 34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5 w 36"/>
              <a:gd name="T51" fmla="*/ 22 h 36"/>
              <a:gd name="T52" fmla="*/ 36 w 36"/>
              <a:gd name="T53" fmla="*/ 18 h 36"/>
              <a:gd name="T54" fmla="*/ 35 w 36"/>
              <a:gd name="T55" fmla="*/ 15 h 36"/>
              <a:gd name="T56" fmla="*/ 34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29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6" y="18"/>
                </a:lnTo>
                <a:lnTo>
                  <a:pt x="35" y="15"/>
                </a:lnTo>
                <a:lnTo>
                  <a:pt x="34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224">
            <a:extLst>
              <a:ext uri="{FF2B5EF4-FFF2-40B4-BE49-F238E27FC236}">
                <a16:creationId xmlns:a16="http://schemas.microsoft.com/office/drawing/2014/main" id="{F42CD1B7-A420-D6CA-C14A-A68364A54E91}"/>
              </a:ext>
            </a:extLst>
          </p:cNvPr>
          <p:cNvSpPr>
            <a:spLocks/>
          </p:cNvSpPr>
          <p:nvPr/>
        </p:nvSpPr>
        <p:spPr bwMode="auto">
          <a:xfrm>
            <a:off x="6672263" y="5926138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2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5 w 35"/>
              <a:gd name="T11" fmla="*/ 31 h 36"/>
              <a:gd name="T12" fmla="*/ 8 w 35"/>
              <a:gd name="T13" fmla="*/ 33 h 36"/>
              <a:gd name="T14" fmla="*/ 11 w 35"/>
              <a:gd name="T15" fmla="*/ 35 h 36"/>
              <a:gd name="T16" fmla="*/ 14 w 35"/>
              <a:gd name="T17" fmla="*/ 36 h 36"/>
              <a:gd name="T18" fmla="*/ 18 w 35"/>
              <a:gd name="T19" fmla="*/ 36 h 36"/>
              <a:gd name="T20" fmla="*/ 21 w 35"/>
              <a:gd name="T21" fmla="*/ 36 h 36"/>
              <a:gd name="T22" fmla="*/ 24 w 35"/>
              <a:gd name="T23" fmla="*/ 35 h 36"/>
              <a:gd name="T24" fmla="*/ 27 w 35"/>
              <a:gd name="T25" fmla="*/ 34 h 36"/>
              <a:gd name="T26" fmla="*/ 28 w 35"/>
              <a:gd name="T27" fmla="*/ 33 h 36"/>
              <a:gd name="T28" fmla="*/ 29 w 35"/>
              <a:gd name="T29" fmla="*/ 32 h 36"/>
              <a:gd name="T30" fmla="*/ 29 w 35"/>
              <a:gd name="T31" fmla="*/ 31 h 36"/>
              <a:gd name="T32" fmla="*/ 30 w 35"/>
              <a:gd name="T33" fmla="*/ 31 h 36"/>
              <a:gd name="T34" fmla="*/ 30 w 35"/>
              <a:gd name="T35" fmla="*/ 31 h 36"/>
              <a:gd name="T36" fmla="*/ 32 w 35"/>
              <a:gd name="T37" fmla="*/ 28 h 36"/>
              <a:gd name="T38" fmla="*/ 33 w 35"/>
              <a:gd name="T39" fmla="*/ 27 h 36"/>
              <a:gd name="T40" fmla="*/ 33 w 35"/>
              <a:gd name="T41" fmla="*/ 26 h 36"/>
              <a:gd name="T42" fmla="*/ 34 w 35"/>
              <a:gd name="T43" fmla="*/ 25 h 36"/>
              <a:gd name="T44" fmla="*/ 35 w 35"/>
              <a:gd name="T45" fmla="*/ 23 h 36"/>
              <a:gd name="T46" fmla="*/ 35 w 35"/>
              <a:gd name="T47" fmla="*/ 23 h 36"/>
              <a:gd name="T48" fmla="*/ 35 w 35"/>
              <a:gd name="T49" fmla="*/ 22 h 36"/>
              <a:gd name="T50" fmla="*/ 35 w 35"/>
              <a:gd name="T51" fmla="*/ 22 h 36"/>
              <a:gd name="T52" fmla="*/ 35 w 35"/>
              <a:gd name="T53" fmla="*/ 18 h 36"/>
              <a:gd name="T54" fmla="*/ 35 w 35"/>
              <a:gd name="T55" fmla="*/ 15 h 36"/>
              <a:gd name="T56" fmla="*/ 34 w 35"/>
              <a:gd name="T57" fmla="*/ 11 h 36"/>
              <a:gd name="T58" fmla="*/ 32 w 35"/>
              <a:gd name="T59" fmla="*/ 8 h 36"/>
              <a:gd name="T60" fmla="*/ 30 w 35"/>
              <a:gd name="T61" fmla="*/ 5 h 36"/>
              <a:gd name="T62" fmla="*/ 30 w 35"/>
              <a:gd name="T63" fmla="*/ 5 h 36"/>
              <a:gd name="T64" fmla="*/ 29 w 35"/>
              <a:gd name="T65" fmla="*/ 5 h 36"/>
              <a:gd name="T66" fmla="*/ 29 w 35"/>
              <a:gd name="T67" fmla="*/ 5 h 36"/>
              <a:gd name="T68" fmla="*/ 28 w 35"/>
              <a:gd name="T69" fmla="*/ 3 h 36"/>
              <a:gd name="T70" fmla="*/ 27 w 35"/>
              <a:gd name="T71" fmla="*/ 3 h 36"/>
              <a:gd name="T72" fmla="*/ 24 w 35"/>
              <a:gd name="T73" fmla="*/ 1 h 36"/>
              <a:gd name="T74" fmla="*/ 21 w 35"/>
              <a:gd name="T75" fmla="*/ 0 h 36"/>
              <a:gd name="T76" fmla="*/ 18 w 35"/>
              <a:gd name="T77" fmla="*/ 0 h 36"/>
              <a:gd name="T78" fmla="*/ 14 w 35"/>
              <a:gd name="T79" fmla="*/ 0 h 36"/>
              <a:gd name="T80" fmla="*/ 11 w 35"/>
              <a:gd name="T81" fmla="*/ 1 h 36"/>
              <a:gd name="T82" fmla="*/ 8 w 35"/>
              <a:gd name="T83" fmla="*/ 3 h 36"/>
              <a:gd name="T84" fmla="*/ 5 w 35"/>
              <a:gd name="T85" fmla="*/ 5 h 36"/>
              <a:gd name="T86" fmla="*/ 2 w 35"/>
              <a:gd name="T87" fmla="*/ 8 h 36"/>
              <a:gd name="T88" fmla="*/ 1 w 35"/>
              <a:gd name="T89" fmla="*/ 11 h 36"/>
              <a:gd name="T90" fmla="*/ 0 w 35"/>
              <a:gd name="T91" fmla="*/ 15 h 36"/>
              <a:gd name="T92" fmla="*/ 0 w 35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225">
            <a:extLst>
              <a:ext uri="{FF2B5EF4-FFF2-40B4-BE49-F238E27FC236}">
                <a16:creationId xmlns:a16="http://schemas.microsoft.com/office/drawing/2014/main" id="{C77F6857-828B-2BEA-98D4-666D1DB377E4}"/>
              </a:ext>
            </a:extLst>
          </p:cNvPr>
          <p:cNvSpPr>
            <a:spLocks/>
          </p:cNvSpPr>
          <p:nvPr/>
        </p:nvSpPr>
        <p:spPr bwMode="auto">
          <a:xfrm>
            <a:off x="6780213" y="5926138"/>
            <a:ext cx="57150" cy="57150"/>
          </a:xfrm>
          <a:custGeom>
            <a:avLst/>
            <a:gdLst>
              <a:gd name="T0" fmla="*/ 0 w 36"/>
              <a:gd name="T1" fmla="*/ 18 h 36"/>
              <a:gd name="T2" fmla="*/ 0 w 36"/>
              <a:gd name="T3" fmla="*/ 22 h 36"/>
              <a:gd name="T4" fmla="*/ 1 w 36"/>
              <a:gd name="T5" fmla="*/ 23 h 36"/>
              <a:gd name="T6" fmla="*/ 1 w 36"/>
              <a:gd name="T7" fmla="*/ 25 h 36"/>
              <a:gd name="T8" fmla="*/ 3 w 36"/>
              <a:gd name="T9" fmla="*/ 28 h 36"/>
              <a:gd name="T10" fmla="*/ 5 w 36"/>
              <a:gd name="T11" fmla="*/ 31 h 36"/>
              <a:gd name="T12" fmla="*/ 8 w 36"/>
              <a:gd name="T13" fmla="*/ 33 h 36"/>
              <a:gd name="T14" fmla="*/ 11 w 36"/>
              <a:gd name="T15" fmla="*/ 35 h 36"/>
              <a:gd name="T16" fmla="*/ 14 w 36"/>
              <a:gd name="T17" fmla="*/ 36 h 36"/>
              <a:gd name="T18" fmla="*/ 18 w 36"/>
              <a:gd name="T19" fmla="*/ 36 h 36"/>
              <a:gd name="T20" fmla="*/ 21 w 36"/>
              <a:gd name="T21" fmla="*/ 36 h 36"/>
              <a:gd name="T22" fmla="*/ 24 w 36"/>
              <a:gd name="T23" fmla="*/ 35 h 36"/>
              <a:gd name="T24" fmla="*/ 27 w 36"/>
              <a:gd name="T25" fmla="*/ 34 h 36"/>
              <a:gd name="T26" fmla="*/ 28 w 36"/>
              <a:gd name="T27" fmla="*/ 33 h 36"/>
              <a:gd name="T28" fmla="*/ 30 w 36"/>
              <a:gd name="T29" fmla="*/ 32 h 36"/>
              <a:gd name="T30" fmla="*/ 30 w 36"/>
              <a:gd name="T31" fmla="*/ 31 h 36"/>
              <a:gd name="T32" fmla="*/ 30 w 36"/>
              <a:gd name="T33" fmla="*/ 31 h 36"/>
              <a:gd name="T34" fmla="*/ 30 w 36"/>
              <a:gd name="T35" fmla="*/ 31 h 36"/>
              <a:gd name="T36" fmla="*/ 33 w 36"/>
              <a:gd name="T37" fmla="*/ 28 h 36"/>
              <a:gd name="T38" fmla="*/ 33 w 36"/>
              <a:gd name="T39" fmla="*/ 27 h 36"/>
              <a:gd name="T40" fmla="*/ 34 w 36"/>
              <a:gd name="T41" fmla="*/ 26 h 36"/>
              <a:gd name="T42" fmla="*/ 35 w 36"/>
              <a:gd name="T43" fmla="*/ 25 h 36"/>
              <a:gd name="T44" fmla="*/ 35 w 36"/>
              <a:gd name="T45" fmla="*/ 23 h 36"/>
              <a:gd name="T46" fmla="*/ 35 w 36"/>
              <a:gd name="T47" fmla="*/ 23 h 36"/>
              <a:gd name="T48" fmla="*/ 35 w 36"/>
              <a:gd name="T49" fmla="*/ 22 h 36"/>
              <a:gd name="T50" fmla="*/ 36 w 36"/>
              <a:gd name="T51" fmla="*/ 22 h 36"/>
              <a:gd name="T52" fmla="*/ 36 w 36"/>
              <a:gd name="T53" fmla="*/ 18 h 36"/>
              <a:gd name="T54" fmla="*/ 36 w 36"/>
              <a:gd name="T55" fmla="*/ 15 h 36"/>
              <a:gd name="T56" fmla="*/ 35 w 36"/>
              <a:gd name="T57" fmla="*/ 11 h 36"/>
              <a:gd name="T58" fmla="*/ 33 w 36"/>
              <a:gd name="T59" fmla="*/ 8 h 36"/>
              <a:gd name="T60" fmla="*/ 30 w 36"/>
              <a:gd name="T61" fmla="*/ 5 h 36"/>
              <a:gd name="T62" fmla="*/ 30 w 36"/>
              <a:gd name="T63" fmla="*/ 5 h 36"/>
              <a:gd name="T64" fmla="*/ 30 w 36"/>
              <a:gd name="T65" fmla="*/ 5 h 36"/>
              <a:gd name="T66" fmla="*/ 30 w 36"/>
              <a:gd name="T67" fmla="*/ 5 h 36"/>
              <a:gd name="T68" fmla="*/ 28 w 36"/>
              <a:gd name="T69" fmla="*/ 3 h 36"/>
              <a:gd name="T70" fmla="*/ 27 w 36"/>
              <a:gd name="T71" fmla="*/ 3 h 36"/>
              <a:gd name="T72" fmla="*/ 24 w 36"/>
              <a:gd name="T73" fmla="*/ 1 h 36"/>
              <a:gd name="T74" fmla="*/ 21 w 36"/>
              <a:gd name="T75" fmla="*/ 0 h 36"/>
              <a:gd name="T76" fmla="*/ 18 w 36"/>
              <a:gd name="T77" fmla="*/ 0 h 36"/>
              <a:gd name="T78" fmla="*/ 14 w 36"/>
              <a:gd name="T79" fmla="*/ 0 h 36"/>
              <a:gd name="T80" fmla="*/ 11 w 36"/>
              <a:gd name="T81" fmla="*/ 1 h 36"/>
              <a:gd name="T82" fmla="*/ 8 w 36"/>
              <a:gd name="T83" fmla="*/ 3 h 36"/>
              <a:gd name="T84" fmla="*/ 5 w 36"/>
              <a:gd name="T85" fmla="*/ 5 h 36"/>
              <a:gd name="T86" fmla="*/ 3 w 36"/>
              <a:gd name="T87" fmla="*/ 8 h 36"/>
              <a:gd name="T88" fmla="*/ 1 w 36"/>
              <a:gd name="T89" fmla="*/ 11 h 36"/>
              <a:gd name="T90" fmla="*/ 0 w 36"/>
              <a:gd name="T91" fmla="*/ 15 h 36"/>
              <a:gd name="T92" fmla="*/ 0 w 36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0" y="18"/>
                </a:move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5" y="31"/>
                </a:lnTo>
                <a:lnTo>
                  <a:pt x="8" y="33"/>
                </a:lnTo>
                <a:lnTo>
                  <a:pt x="11" y="35"/>
                </a:lnTo>
                <a:lnTo>
                  <a:pt x="14" y="36"/>
                </a:lnTo>
                <a:lnTo>
                  <a:pt x="18" y="36"/>
                </a:lnTo>
                <a:lnTo>
                  <a:pt x="21" y="36"/>
                </a:lnTo>
                <a:lnTo>
                  <a:pt x="24" y="35"/>
                </a:lnTo>
                <a:lnTo>
                  <a:pt x="27" y="34"/>
                </a:lnTo>
                <a:lnTo>
                  <a:pt x="28" y="33"/>
                </a:lnTo>
                <a:lnTo>
                  <a:pt x="30" y="32"/>
                </a:lnTo>
                <a:lnTo>
                  <a:pt x="30" y="31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3" y="27"/>
                </a:lnTo>
                <a:lnTo>
                  <a:pt x="34" y="26"/>
                </a:lnTo>
                <a:lnTo>
                  <a:pt x="35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6" y="22"/>
                </a:lnTo>
                <a:lnTo>
                  <a:pt x="36" y="18"/>
                </a:lnTo>
                <a:lnTo>
                  <a:pt x="36" y="15"/>
                </a:lnTo>
                <a:lnTo>
                  <a:pt x="35" y="11"/>
                </a:lnTo>
                <a:lnTo>
                  <a:pt x="33" y="8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3"/>
                </a:lnTo>
                <a:lnTo>
                  <a:pt x="27" y="3"/>
                </a:lnTo>
                <a:lnTo>
                  <a:pt x="24" y="1"/>
                </a:lnTo>
                <a:lnTo>
                  <a:pt x="21" y="0"/>
                </a:lnTo>
                <a:lnTo>
                  <a:pt x="18" y="0"/>
                </a:ln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226">
            <a:extLst>
              <a:ext uri="{FF2B5EF4-FFF2-40B4-BE49-F238E27FC236}">
                <a16:creationId xmlns:a16="http://schemas.microsoft.com/office/drawing/2014/main" id="{6E867EF6-AA17-E4B5-0FFC-6977B9A22AF4}"/>
              </a:ext>
            </a:extLst>
          </p:cNvPr>
          <p:cNvSpPr>
            <a:spLocks/>
          </p:cNvSpPr>
          <p:nvPr/>
        </p:nvSpPr>
        <p:spPr bwMode="auto">
          <a:xfrm>
            <a:off x="6889750" y="5926138"/>
            <a:ext cx="55563" cy="57150"/>
          </a:xfrm>
          <a:custGeom>
            <a:avLst/>
            <a:gdLst>
              <a:gd name="T0" fmla="*/ 0 w 35"/>
              <a:gd name="T1" fmla="*/ 18 h 36"/>
              <a:gd name="T2" fmla="*/ 0 w 35"/>
              <a:gd name="T3" fmla="*/ 22 h 36"/>
              <a:gd name="T4" fmla="*/ 0 w 35"/>
              <a:gd name="T5" fmla="*/ 23 h 36"/>
              <a:gd name="T6" fmla="*/ 1 w 35"/>
              <a:gd name="T7" fmla="*/ 25 h 36"/>
              <a:gd name="T8" fmla="*/ 2 w 35"/>
              <a:gd name="T9" fmla="*/ 28 h 36"/>
              <a:gd name="T10" fmla="*/ 5 w 35"/>
              <a:gd name="T11" fmla="*/ 31 h 36"/>
              <a:gd name="T12" fmla="*/ 7 w 35"/>
              <a:gd name="T13" fmla="*/ 33 h 36"/>
              <a:gd name="T14" fmla="*/ 11 w 35"/>
              <a:gd name="T15" fmla="*/ 35 h 36"/>
              <a:gd name="T16" fmla="*/ 14 w 35"/>
              <a:gd name="T17" fmla="*/ 36 h 36"/>
              <a:gd name="T18" fmla="*/ 17 w 35"/>
              <a:gd name="T19" fmla="*/ 36 h 36"/>
              <a:gd name="T20" fmla="*/ 21 w 35"/>
              <a:gd name="T21" fmla="*/ 36 h 36"/>
              <a:gd name="T22" fmla="*/ 24 w 35"/>
              <a:gd name="T23" fmla="*/ 35 h 36"/>
              <a:gd name="T24" fmla="*/ 26 w 35"/>
              <a:gd name="T25" fmla="*/ 34 h 36"/>
              <a:gd name="T26" fmla="*/ 28 w 35"/>
              <a:gd name="T27" fmla="*/ 33 h 36"/>
              <a:gd name="T28" fmla="*/ 29 w 35"/>
              <a:gd name="T29" fmla="*/ 32 h 36"/>
              <a:gd name="T30" fmla="*/ 29 w 35"/>
              <a:gd name="T31" fmla="*/ 31 h 36"/>
              <a:gd name="T32" fmla="*/ 30 w 35"/>
              <a:gd name="T33" fmla="*/ 31 h 36"/>
              <a:gd name="T34" fmla="*/ 30 w 35"/>
              <a:gd name="T35" fmla="*/ 31 h 36"/>
              <a:gd name="T36" fmla="*/ 32 w 35"/>
              <a:gd name="T37" fmla="*/ 28 h 36"/>
              <a:gd name="T38" fmla="*/ 33 w 35"/>
              <a:gd name="T39" fmla="*/ 27 h 36"/>
              <a:gd name="T40" fmla="*/ 33 w 35"/>
              <a:gd name="T41" fmla="*/ 26 h 36"/>
              <a:gd name="T42" fmla="*/ 34 w 35"/>
              <a:gd name="T43" fmla="*/ 25 h 36"/>
              <a:gd name="T44" fmla="*/ 35 w 35"/>
              <a:gd name="T45" fmla="*/ 23 h 36"/>
              <a:gd name="T46" fmla="*/ 35 w 35"/>
              <a:gd name="T47" fmla="*/ 23 h 36"/>
              <a:gd name="T48" fmla="*/ 35 w 35"/>
              <a:gd name="T49" fmla="*/ 22 h 36"/>
              <a:gd name="T50" fmla="*/ 35 w 35"/>
              <a:gd name="T51" fmla="*/ 22 h 36"/>
              <a:gd name="T52" fmla="*/ 35 w 35"/>
              <a:gd name="T53" fmla="*/ 18 h 36"/>
              <a:gd name="T54" fmla="*/ 35 w 35"/>
              <a:gd name="T55" fmla="*/ 15 h 36"/>
              <a:gd name="T56" fmla="*/ 34 w 35"/>
              <a:gd name="T57" fmla="*/ 11 h 36"/>
              <a:gd name="T58" fmla="*/ 32 w 35"/>
              <a:gd name="T59" fmla="*/ 8 h 36"/>
              <a:gd name="T60" fmla="*/ 30 w 35"/>
              <a:gd name="T61" fmla="*/ 5 h 36"/>
              <a:gd name="T62" fmla="*/ 30 w 35"/>
              <a:gd name="T63" fmla="*/ 5 h 36"/>
              <a:gd name="T64" fmla="*/ 29 w 35"/>
              <a:gd name="T65" fmla="*/ 5 h 36"/>
              <a:gd name="T66" fmla="*/ 29 w 35"/>
              <a:gd name="T67" fmla="*/ 5 h 36"/>
              <a:gd name="T68" fmla="*/ 28 w 35"/>
              <a:gd name="T69" fmla="*/ 3 h 36"/>
              <a:gd name="T70" fmla="*/ 26 w 35"/>
              <a:gd name="T71" fmla="*/ 3 h 36"/>
              <a:gd name="T72" fmla="*/ 24 w 35"/>
              <a:gd name="T73" fmla="*/ 1 h 36"/>
              <a:gd name="T74" fmla="*/ 21 w 35"/>
              <a:gd name="T75" fmla="*/ 0 h 36"/>
              <a:gd name="T76" fmla="*/ 17 w 35"/>
              <a:gd name="T77" fmla="*/ 0 h 36"/>
              <a:gd name="T78" fmla="*/ 14 w 35"/>
              <a:gd name="T79" fmla="*/ 0 h 36"/>
              <a:gd name="T80" fmla="*/ 11 w 35"/>
              <a:gd name="T81" fmla="*/ 1 h 36"/>
              <a:gd name="T82" fmla="*/ 7 w 35"/>
              <a:gd name="T83" fmla="*/ 3 h 36"/>
              <a:gd name="T84" fmla="*/ 5 w 35"/>
              <a:gd name="T85" fmla="*/ 5 h 36"/>
              <a:gd name="T86" fmla="*/ 2 w 35"/>
              <a:gd name="T87" fmla="*/ 8 h 36"/>
              <a:gd name="T88" fmla="*/ 1 w 35"/>
              <a:gd name="T89" fmla="*/ 11 h 36"/>
              <a:gd name="T90" fmla="*/ 0 w 35"/>
              <a:gd name="T91" fmla="*/ 15 h 36"/>
              <a:gd name="T92" fmla="*/ 0 w 35"/>
              <a:gd name="T9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" h="36">
                <a:moveTo>
                  <a:pt x="0" y="18"/>
                </a:move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2" y="28"/>
                </a:lnTo>
                <a:lnTo>
                  <a:pt x="5" y="31"/>
                </a:lnTo>
                <a:lnTo>
                  <a:pt x="7" y="33"/>
                </a:lnTo>
                <a:lnTo>
                  <a:pt x="11" y="35"/>
                </a:lnTo>
                <a:lnTo>
                  <a:pt x="14" y="36"/>
                </a:lnTo>
                <a:lnTo>
                  <a:pt x="17" y="36"/>
                </a:lnTo>
                <a:lnTo>
                  <a:pt x="21" y="36"/>
                </a:lnTo>
                <a:lnTo>
                  <a:pt x="24" y="35"/>
                </a:lnTo>
                <a:lnTo>
                  <a:pt x="26" y="34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1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4" y="25"/>
                </a:lnTo>
                <a:lnTo>
                  <a:pt x="35" y="23"/>
                </a:lnTo>
                <a:lnTo>
                  <a:pt x="35" y="23"/>
                </a:lnTo>
                <a:lnTo>
                  <a:pt x="35" y="22"/>
                </a:lnTo>
                <a:lnTo>
                  <a:pt x="35" y="22"/>
                </a:lnTo>
                <a:lnTo>
                  <a:pt x="35" y="18"/>
                </a:lnTo>
                <a:lnTo>
                  <a:pt x="35" y="15"/>
                </a:lnTo>
                <a:lnTo>
                  <a:pt x="34" y="11"/>
                </a:lnTo>
                <a:lnTo>
                  <a:pt x="32" y="8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5"/>
                </a:lnTo>
                <a:lnTo>
                  <a:pt x="28" y="3"/>
                </a:lnTo>
                <a:lnTo>
                  <a:pt x="26" y="3"/>
                </a:lnTo>
                <a:lnTo>
                  <a:pt x="24" y="1"/>
                </a:lnTo>
                <a:lnTo>
                  <a:pt x="21" y="0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7" y="3"/>
                </a:lnTo>
                <a:lnTo>
                  <a:pt x="5" y="5"/>
                </a:lnTo>
                <a:lnTo>
                  <a:pt x="2" y="8"/>
                </a:lnTo>
                <a:lnTo>
                  <a:pt x="1" y="11"/>
                </a:lnTo>
                <a:lnTo>
                  <a:pt x="0" y="15"/>
                </a:lnTo>
                <a:lnTo>
                  <a:pt x="0" y="18"/>
                </a:lnTo>
                <a:close/>
              </a:path>
            </a:pathLst>
          </a:custGeom>
          <a:solidFill>
            <a:srgbClr val="00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Rectangle 227">
            <a:extLst>
              <a:ext uri="{FF2B5EF4-FFF2-40B4-BE49-F238E27FC236}">
                <a16:creationId xmlns:a16="http://schemas.microsoft.com/office/drawing/2014/main" id="{77835850-5890-5A35-5B21-61DBBFE91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3415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30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0" name="Rectangle 228">
            <a:extLst>
              <a:ext uri="{FF2B5EF4-FFF2-40B4-BE49-F238E27FC236}">
                <a16:creationId xmlns:a16="http://schemas.microsoft.com/office/drawing/2014/main" id="{EF8EBF33-2623-DFA2-7D5A-7A1F4C63C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5615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40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1" name="Rectangle 229">
            <a:extLst>
              <a:ext uri="{FF2B5EF4-FFF2-40B4-BE49-F238E27FC236}">
                <a16:creationId xmlns:a16="http://schemas.microsoft.com/office/drawing/2014/main" id="{E246A41C-21FA-C27E-51D9-193B08FB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978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20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2" name="Rectangle 230">
            <a:extLst>
              <a:ext uri="{FF2B5EF4-FFF2-40B4-BE49-F238E27FC236}">
                <a16:creationId xmlns:a16="http://schemas.microsoft.com/office/drawing/2014/main" id="{C8DA2FFB-E4DC-E920-12B7-1A989B34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128" y="6215064"/>
            <a:ext cx="15709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10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3" name="Rectangle 231">
            <a:extLst>
              <a:ext uri="{FF2B5EF4-FFF2-40B4-BE49-F238E27FC236}">
                <a16:creationId xmlns:a16="http://schemas.microsoft.com/office/drawing/2014/main" id="{E770647F-40C9-2C4A-BD02-966CA57EB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963" y="6215064"/>
            <a:ext cx="7854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200" b="0" i="0" u="none" strike="noStrike" cap="none" normalizeH="0" baseline="0">
                <a:ln>
                  <a:noFill/>
                </a:ln>
                <a:effectLst/>
                <a:latin typeface="+mn-lt"/>
              </a:rPr>
              <a:t>0</a:t>
            </a:r>
            <a:endParaRPr kumimoji="0" lang="fr-FR" altLang="fr-FR" sz="2000" b="0" i="0" u="none" strike="noStrike" cap="none" normalizeH="0" baseline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34" name="Rectangle 232">
            <a:extLst>
              <a:ext uri="{FF2B5EF4-FFF2-40B4-BE49-F238E27FC236}">
                <a16:creationId xmlns:a16="http://schemas.microsoft.com/office/drawing/2014/main" id="{BDE216E0-3BC9-48FA-B7E5-17AC1838F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6505576"/>
            <a:ext cx="27544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effectLst/>
                <a:latin typeface="+mn-lt"/>
              </a:rPr>
              <a:t>Weeks since first detectable HIV RNA</a:t>
            </a:r>
            <a:endParaRPr kumimoji="0" lang="en-US" sz="2000" b="0" i="0" u="none" strike="noStrike" cap="none" normalizeH="0" baseline="0" noProof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37" name="Text Box 2">
            <a:extLst>
              <a:ext uri="{FF2B5EF4-FFF2-40B4-BE49-F238E27FC236}">
                <a16:creationId xmlns:a16="http://schemas.microsoft.com/office/drawing/2014/main" id="{D43D4544-2D6E-B843-D238-9FB36825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8175" y="1609508"/>
            <a:ext cx="57324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Typical rebound dynamics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38" name="Text Box 2">
            <a:extLst>
              <a:ext uri="{FF2B5EF4-FFF2-40B4-BE49-F238E27FC236}">
                <a16:creationId xmlns:a16="http://schemas.microsoft.com/office/drawing/2014/main" id="{F0992996-A81C-77EF-0911-64DF00140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8175" y="3921681"/>
            <a:ext cx="57324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Oscillating viral rebound dynamics and control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39" name="Rectangle 275">
            <a:extLst>
              <a:ext uri="{FF2B5EF4-FFF2-40B4-BE49-F238E27FC236}">
                <a16:creationId xmlns:a16="http://schemas.microsoft.com/office/drawing/2014/main" id="{AEBA1BF0-7735-0CE3-AFB4-F64CFC8F461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117479" y="3852111"/>
            <a:ext cx="15940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altLang="fr-FR" sz="1400" b="1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HIV-1 RNA copies/</a:t>
            </a:r>
            <a:r>
              <a:rPr kumimoji="0" lang="fr-FR" altLang="fr-FR" sz="1400" b="1" i="0" u="none" strike="noStrike" cap="none" normalizeH="0" baseline="0" dirty="0" err="1">
                <a:ln>
                  <a:noFill/>
                </a:ln>
                <a:effectLst/>
                <a:latin typeface="+mn-lt"/>
              </a:rPr>
              <a:t>mL</a:t>
            </a:r>
            <a:endParaRPr kumimoji="0" lang="fr-FR" altLang="fr-FR" sz="2000" b="0" i="0" u="none" strike="noStrike" cap="none" normalizeH="0" baseline="0" dirty="0">
              <a:ln>
                <a:noFill/>
              </a:ln>
              <a:effectLst/>
              <a:latin typeface="+mn-lt"/>
            </a:endParaRPr>
          </a:p>
        </p:txBody>
      </p:sp>
      <p:sp>
        <p:nvSpPr>
          <p:cNvPr id="240" name="Text Box 2">
            <a:extLst>
              <a:ext uri="{FF2B5EF4-FFF2-40B4-BE49-F238E27FC236}">
                <a16:creationId xmlns:a16="http://schemas.microsoft.com/office/drawing/2014/main" id="{04B817CD-8EEC-9BC2-BDD4-28FDCFE8A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2121186"/>
            <a:ext cx="1601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N = 12 (60%)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42" name="Text Box 2">
            <a:extLst>
              <a:ext uri="{FF2B5EF4-FFF2-40B4-BE49-F238E27FC236}">
                <a16:creationId xmlns:a16="http://schemas.microsoft.com/office/drawing/2014/main" id="{C7DAE470-4E05-C73D-3A0D-B04893A41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422" y="4362451"/>
            <a:ext cx="1601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N = 8 (40%)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53574B9-6A47-D9BA-DAFF-557DB40F2BE8}"/>
              </a:ext>
            </a:extLst>
          </p:cNvPr>
          <p:cNvSpPr txBox="1"/>
          <p:nvPr/>
        </p:nvSpPr>
        <p:spPr>
          <a:xfrm>
            <a:off x="8437562" y="4577904"/>
            <a:ext cx="32662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600" noProof="0" dirty="0"/>
              <a:t>4 patients remained off ART through </a:t>
            </a:r>
          </a:p>
          <a:p>
            <a:pPr algn="l"/>
            <a:r>
              <a:rPr lang="en-US" sz="1600" noProof="0" dirty="0"/>
              <a:t>the end of study (55 </a:t>
            </a:r>
            <a:r>
              <a:rPr lang="en-US" sz="1600" noProof="0" dirty="0" err="1"/>
              <a:t>weks</a:t>
            </a:r>
            <a:r>
              <a:rPr lang="en-US" sz="1600" noProof="0" dirty="0"/>
              <a:t> of ATI):</a:t>
            </a:r>
          </a:p>
          <a:p>
            <a:pPr algn="l"/>
            <a:r>
              <a:rPr lang="en-US" sz="1600" noProof="0" dirty="0"/>
              <a:t>Duration off ART = 1.2 to 2.4 years</a:t>
            </a:r>
          </a:p>
          <a:p>
            <a:pPr algn="l"/>
            <a:endParaRPr lang="en-US" sz="1600" noProof="0" dirty="0"/>
          </a:p>
        </p:txBody>
      </p:sp>
      <p:sp>
        <p:nvSpPr>
          <p:cNvPr id="3" name="Titre 1">
            <a:extLst>
              <a:ext uri="{FF2B5EF4-FFF2-40B4-BE49-F238E27FC236}">
                <a16:creationId xmlns:a16="http://schemas.microsoft.com/office/drawing/2014/main" id="{CC81B1B6-ED5E-5717-C377-584C785A5B00}"/>
              </a:ext>
            </a:extLst>
          </p:cNvPr>
          <p:cNvSpPr txBox="1">
            <a:spLocks/>
          </p:cNvSpPr>
          <p:nvPr/>
        </p:nvSpPr>
        <p:spPr>
          <a:xfrm>
            <a:off x="609600" y="1"/>
            <a:ext cx="8466034" cy="1254212"/>
          </a:xfrm>
          <a:prstGeom prst="rect">
            <a:avLst/>
          </a:prstGeom>
        </p:spPr>
        <p:txBody>
          <a:bodyPr anchor="ctr"/>
          <a:lstStyle>
            <a:lvl1pPr algn="l" defTabSz="342900" rtl="0" eaLnBrk="1" latinLnBrk="0" hangingPunct="1">
              <a:spcBef>
                <a:spcPct val="0"/>
              </a:spcBef>
              <a:buNone/>
              <a:defRPr sz="3300" b="1" kern="1200">
                <a:solidFill>
                  <a:srgbClr val="FF6600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2 </a:t>
            </a:r>
            <a:r>
              <a:rPr lang="en-US" noProof="0" dirty="0" err="1"/>
              <a:t>bNAbs</a:t>
            </a:r>
            <a:r>
              <a:rPr lang="en-US" noProof="0" dirty="0"/>
              <a:t> + </a:t>
            </a:r>
            <a:r>
              <a:rPr lang="en-US" noProof="0" dirty="0" err="1"/>
              <a:t>Vesatolimod</a:t>
            </a:r>
            <a:r>
              <a:rPr lang="en-US" noProof="0" dirty="0"/>
              <a:t> before ATI (2) </a:t>
            </a:r>
          </a:p>
        </p:txBody>
      </p:sp>
    </p:spTree>
    <p:extLst>
      <p:ext uri="{BB962C8B-B14F-4D97-AF65-F5344CB8AC3E}">
        <p14:creationId xmlns:p14="http://schemas.microsoft.com/office/powerpoint/2010/main" val="36592147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476866" y="219325"/>
            <a:ext cx="10128249" cy="936625"/>
          </a:xfrm>
        </p:spPr>
        <p:txBody>
          <a:bodyPr>
            <a:normAutofit/>
          </a:bodyPr>
          <a:lstStyle/>
          <a:p>
            <a:r>
              <a:rPr lang="en-US" sz="3200" noProof="0" dirty="0"/>
              <a:t>2 </a:t>
            </a:r>
            <a:r>
              <a:rPr lang="en-US" sz="3200" noProof="0" dirty="0" err="1"/>
              <a:t>bNAbs</a:t>
            </a:r>
            <a:r>
              <a:rPr lang="en-US" sz="3200" noProof="0" dirty="0"/>
              <a:t> before ATI in PWH treated in early HIV (1)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idx="1"/>
          </p:nvPr>
        </p:nvSpPr>
        <p:spPr>
          <a:xfrm>
            <a:off x="609601" y="1341438"/>
            <a:ext cx="11343217" cy="400110"/>
          </a:xfrm>
        </p:spPr>
        <p:txBody>
          <a:bodyPr>
            <a:normAutofit/>
          </a:bodyPr>
          <a:lstStyle/>
          <a:p>
            <a:r>
              <a:rPr lang="en-US" sz="2000" noProof="0" dirty="0"/>
              <a:t>Randomized trial (RIO): </a:t>
            </a:r>
            <a:r>
              <a:rPr lang="en-US" sz="2000" noProof="0" dirty="0" err="1"/>
              <a:t>Teropavimab</a:t>
            </a:r>
            <a:r>
              <a:rPr lang="en-US" sz="2000" dirty="0"/>
              <a:t> (</a:t>
            </a:r>
            <a:r>
              <a:rPr lang="en-US" sz="2000" noProof="0" dirty="0"/>
              <a:t>TAB) + </a:t>
            </a:r>
            <a:r>
              <a:rPr lang="en-US" sz="2000" noProof="0" dirty="0" err="1"/>
              <a:t>Zinlirvimab</a:t>
            </a:r>
            <a:r>
              <a:rPr lang="en-US" sz="2000" noProof="0" dirty="0"/>
              <a:t> (ZAB) vs placebo</a:t>
            </a:r>
          </a:p>
        </p:txBody>
      </p: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EA760805-5367-0FCB-C212-B6D83FAB4BD9}"/>
              </a:ext>
            </a:extLst>
          </p:cNvPr>
          <p:cNvGrpSpPr/>
          <p:nvPr/>
        </p:nvGrpSpPr>
        <p:grpSpPr>
          <a:xfrm>
            <a:off x="3849488" y="2468320"/>
            <a:ext cx="7825979" cy="3649884"/>
            <a:chOff x="860820" y="1804406"/>
            <a:chExt cx="7825979" cy="3482378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2504925E-2E17-603F-FD70-1B202FB189AF}"/>
                </a:ext>
              </a:extLst>
            </p:cNvPr>
            <p:cNvSpPr/>
            <p:nvPr/>
          </p:nvSpPr>
          <p:spPr>
            <a:xfrm>
              <a:off x="860820" y="2864979"/>
              <a:ext cx="588087" cy="552081"/>
            </a:xfrm>
            <a:prstGeom prst="ellipse">
              <a:avLst/>
            </a:prstGeom>
            <a:solidFill>
              <a:srgbClr val="00B0F0"/>
            </a:solidFill>
            <a:ln w="95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b="1" noProof="0" dirty="0">
                  <a:solidFill>
                    <a:schemeClr val="bg1"/>
                  </a:solidFill>
                </a:rPr>
                <a:t>R</a:t>
              </a:r>
              <a:br>
                <a:rPr lang="en-US" sz="1400" b="1" noProof="0" dirty="0">
                  <a:solidFill>
                    <a:schemeClr val="bg1"/>
                  </a:solidFill>
                </a:rPr>
              </a:br>
              <a:r>
                <a:rPr lang="en-US" sz="1400" b="1" noProof="0" dirty="0">
                  <a:solidFill>
                    <a:schemeClr val="bg1"/>
                  </a:solidFill>
                </a:rPr>
                <a:t>1:1</a:t>
              </a:r>
              <a:endParaRPr lang="en-US" sz="2000" b="1" noProof="0" dirty="0">
                <a:solidFill>
                  <a:schemeClr val="bg1"/>
                </a:solidFill>
              </a:endParaRPr>
            </a:p>
          </p:txBody>
        </p:sp>
        <p:sp>
          <p:nvSpPr>
            <p:cNvPr id="20" name="Text Box 11">
              <a:extLst>
                <a:ext uri="{FF2B5EF4-FFF2-40B4-BE49-F238E27FC236}">
                  <a16:creationId xmlns:a16="http://schemas.microsoft.com/office/drawing/2014/main" id="{867861BF-B235-5229-A937-E88FB0A13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4207" y="2601789"/>
              <a:ext cx="1239300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 (N = 34)</a:t>
              </a:r>
            </a:p>
          </p:txBody>
        </p:sp>
        <p:sp>
          <p:nvSpPr>
            <p:cNvPr id="21" name="Text Box 11">
              <a:extLst>
                <a:ext uri="{FF2B5EF4-FFF2-40B4-BE49-F238E27FC236}">
                  <a16:creationId xmlns:a16="http://schemas.microsoft.com/office/drawing/2014/main" id="{B274BC32-AF1B-8F20-4BF4-BD23D41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4207" y="3194376"/>
              <a:ext cx="1239300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 (N = 34)</a:t>
              </a:r>
            </a:p>
          </p:txBody>
        </p:sp>
        <p:cxnSp>
          <p:nvCxnSpPr>
            <p:cNvPr id="23" name="Connecteur : en angle 22">
              <a:extLst>
                <a:ext uri="{FF2B5EF4-FFF2-40B4-BE49-F238E27FC236}">
                  <a16:creationId xmlns:a16="http://schemas.microsoft.com/office/drawing/2014/main" id="{33E0F21F-CAB2-B926-9667-E56D6B7CDE36}"/>
                </a:ext>
              </a:extLst>
            </p:cNvPr>
            <p:cNvCxnSpPr>
              <a:cxnSpLocks/>
              <a:stCxn id="18" idx="6"/>
              <a:endCxn id="20" idx="1"/>
            </p:cNvCxnSpPr>
            <p:nvPr/>
          </p:nvCxnSpPr>
          <p:spPr>
            <a:xfrm flipV="1">
              <a:off x="1448907" y="2794566"/>
              <a:ext cx="555300" cy="346454"/>
            </a:xfrm>
            <a:prstGeom prst="bentConnector3">
              <a:avLst/>
            </a:prstGeom>
            <a:ln>
              <a:solidFill>
                <a:srgbClr val="00B0F0"/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" name="Connecteur : en angle 24">
              <a:extLst>
                <a:ext uri="{FF2B5EF4-FFF2-40B4-BE49-F238E27FC236}">
                  <a16:creationId xmlns:a16="http://schemas.microsoft.com/office/drawing/2014/main" id="{732D8804-55E5-608A-4016-CECE6028831D}"/>
                </a:ext>
              </a:extLst>
            </p:cNvPr>
            <p:cNvCxnSpPr>
              <a:cxnSpLocks/>
              <a:stCxn id="18" idx="6"/>
              <a:endCxn id="21" idx="1"/>
            </p:cNvCxnSpPr>
            <p:nvPr/>
          </p:nvCxnSpPr>
          <p:spPr>
            <a:xfrm>
              <a:off x="1448907" y="3141020"/>
              <a:ext cx="555300" cy="246133"/>
            </a:xfrm>
            <a:prstGeom prst="bentConnector3">
              <a:avLst/>
            </a:prstGeom>
            <a:ln>
              <a:solidFill>
                <a:srgbClr val="00B0F0"/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8" name="Text Box 11">
              <a:extLst>
                <a:ext uri="{FF2B5EF4-FFF2-40B4-BE49-F238E27FC236}">
                  <a16:creationId xmlns:a16="http://schemas.microsoft.com/office/drawing/2014/main" id="{180B7469-974C-7ADB-8CCA-1FC75C19E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090" y="2601789"/>
              <a:ext cx="1288709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</a:t>
              </a:r>
            </a:p>
          </p:txBody>
        </p:sp>
        <p:sp>
          <p:nvSpPr>
            <p:cNvPr id="29" name="Text Box 11">
              <a:extLst>
                <a:ext uri="{FF2B5EF4-FFF2-40B4-BE49-F238E27FC236}">
                  <a16:creationId xmlns:a16="http://schemas.microsoft.com/office/drawing/2014/main" id="{5D8E97C8-AC88-9DC7-82F6-E0FD45027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8090" y="3194376"/>
              <a:ext cx="1288709" cy="385552"/>
            </a:xfrm>
            <a:prstGeom prst="roundRect">
              <a:avLst>
                <a:gd name="adj" fmla="val 20519"/>
              </a:avLst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36000" rIns="36000" bIns="36000" anchor="ctr">
              <a:prstTxWarp prst="textNoShape">
                <a:avLst/>
              </a:prstTxWarp>
              <a:noAutofit/>
            </a:bodyPr>
            <a:lstStyle/>
            <a:p>
              <a:pPr algn="ctr" eaLnBrk="0" hangingPunct="0"/>
              <a:r>
                <a:rPr lang="en-US" sz="1600" b="1" noProof="0" dirty="0">
                  <a:solidFill>
                    <a:srgbClr val="FFFFFF"/>
                  </a:solidFill>
                  <a:ea typeface="ＭＳ Ｐゴシック" pitchFamily="-65" charset="-128"/>
                  <a:cs typeface="ＭＳ Ｐゴシック" pitchFamily="-65" charset="-128"/>
                </a:rPr>
                <a:t>ARV</a:t>
              </a: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5F97459D-6B68-8E06-E867-BB7B02419787}"/>
                </a:ext>
              </a:extLst>
            </p:cNvPr>
            <p:cNvCxnSpPr>
              <a:cxnSpLocks/>
              <a:stCxn id="21" idx="3"/>
              <a:endCxn id="29" idx="1"/>
            </p:cNvCxnSpPr>
            <p:nvPr/>
          </p:nvCxnSpPr>
          <p:spPr>
            <a:xfrm>
              <a:off x="3243507" y="3387152"/>
              <a:ext cx="415458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CED553AC-CC7F-D25C-0CF0-515C9B182BFF}"/>
                </a:ext>
              </a:extLst>
            </p:cNvPr>
            <p:cNvCxnSpPr>
              <a:cxnSpLocks/>
              <a:stCxn id="20" idx="3"/>
            </p:cNvCxnSpPr>
            <p:nvPr/>
          </p:nvCxnSpPr>
          <p:spPr>
            <a:xfrm>
              <a:off x="3243507" y="2794565"/>
              <a:ext cx="2613954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C7D53D9C-F427-823C-0148-9DAC82A40455}"/>
                </a:ext>
              </a:extLst>
            </p:cNvPr>
            <p:cNvCxnSpPr>
              <a:cxnSpLocks/>
            </p:cNvCxnSpPr>
            <p:nvPr/>
          </p:nvCxnSpPr>
          <p:spPr>
            <a:xfrm>
              <a:off x="5857461" y="2794565"/>
              <a:ext cx="1540629" cy="0"/>
            </a:xfrm>
            <a:prstGeom prst="line">
              <a:avLst/>
            </a:prstGeom>
            <a:ln>
              <a:solidFill>
                <a:srgbClr val="00B0F0"/>
              </a:solidFill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DCEE8A57-8B66-041C-9460-94E916C766A0}"/>
                </a:ext>
              </a:extLst>
            </p:cNvPr>
            <p:cNvSpPr txBox="1"/>
            <p:nvPr/>
          </p:nvSpPr>
          <p:spPr>
            <a:xfrm>
              <a:off x="2915335" y="1804406"/>
              <a:ext cx="750205" cy="7047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TAB</a:t>
              </a:r>
            </a:p>
            <a:p>
              <a:pPr algn="ctr"/>
              <a:r>
                <a:rPr lang="en-US" sz="1600" dirty="0"/>
                <a:t>ZAB</a:t>
              </a:r>
              <a:endParaRPr lang="en-US" sz="1600" noProof="0" dirty="0"/>
            </a:p>
            <a:p>
              <a:pPr algn="ctr"/>
              <a:r>
                <a:rPr lang="en-US" sz="1600" noProof="0" dirty="0"/>
                <a:t>(blinded)</a:t>
              </a:r>
            </a:p>
          </p:txBody>
        </p:sp>
        <p:cxnSp>
          <p:nvCxnSpPr>
            <p:cNvPr id="40" name="Connecteur droit avec flèche 39">
              <a:extLst>
                <a:ext uri="{FF2B5EF4-FFF2-40B4-BE49-F238E27FC236}">
                  <a16:creationId xmlns:a16="http://schemas.microsoft.com/office/drawing/2014/main" id="{114FCD2B-5AB3-6E88-6022-4EAFC2DBA872}"/>
                </a:ext>
              </a:extLst>
            </p:cNvPr>
            <p:cNvCxnSpPr>
              <a:cxnSpLocks/>
            </p:cNvCxnSpPr>
            <p:nvPr/>
          </p:nvCxnSpPr>
          <p:spPr>
            <a:xfrm>
              <a:off x="3290438" y="2471834"/>
              <a:ext cx="0" cy="314560"/>
            </a:xfrm>
            <a:prstGeom prst="straightConnector1">
              <a:avLst/>
            </a:prstGeom>
            <a:ln>
              <a:solidFill>
                <a:srgbClr val="0162AF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7EFDAD35-1EF5-82A1-DE0B-1A3CEBBC6253}"/>
                </a:ext>
              </a:extLst>
            </p:cNvPr>
            <p:cNvSpPr txBox="1"/>
            <p:nvPr/>
          </p:nvSpPr>
          <p:spPr>
            <a:xfrm>
              <a:off x="5245063" y="1896884"/>
              <a:ext cx="325923" cy="4698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TAB</a:t>
              </a:r>
            </a:p>
            <a:p>
              <a:pPr algn="ctr"/>
              <a:r>
                <a:rPr lang="en-US" sz="1600" dirty="0"/>
                <a:t>ZAB</a:t>
              </a:r>
              <a:endParaRPr lang="en-US" sz="1600" noProof="0" dirty="0"/>
            </a:p>
          </p:txBody>
        </p:sp>
        <p:cxnSp>
          <p:nvCxnSpPr>
            <p:cNvPr id="44" name="Connecteur droit avec flèche 43">
              <a:extLst>
                <a:ext uri="{FF2B5EF4-FFF2-40B4-BE49-F238E27FC236}">
                  <a16:creationId xmlns:a16="http://schemas.microsoft.com/office/drawing/2014/main" id="{D0A9F1A0-8B4E-227A-87F6-EAB7DCAA60CC}"/>
                </a:ext>
              </a:extLst>
            </p:cNvPr>
            <p:cNvCxnSpPr>
              <a:cxnSpLocks/>
            </p:cNvCxnSpPr>
            <p:nvPr/>
          </p:nvCxnSpPr>
          <p:spPr>
            <a:xfrm>
              <a:off x="5408025" y="2465508"/>
              <a:ext cx="0" cy="320887"/>
            </a:xfrm>
            <a:prstGeom prst="straightConnector1">
              <a:avLst/>
            </a:prstGeom>
            <a:ln>
              <a:solidFill>
                <a:srgbClr val="0162AF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avec flèche 44">
              <a:extLst>
                <a:ext uri="{FF2B5EF4-FFF2-40B4-BE49-F238E27FC236}">
                  <a16:creationId xmlns:a16="http://schemas.microsoft.com/office/drawing/2014/main" id="{765D8275-ACAE-DBEF-18A8-B62A6FDE30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92915" y="3387152"/>
              <a:ext cx="0" cy="300264"/>
            </a:xfrm>
            <a:prstGeom prst="straightConnector1">
              <a:avLst/>
            </a:prstGeom>
            <a:ln>
              <a:solidFill>
                <a:srgbClr val="EE7203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855BEBA4-093E-8168-99DB-6CD4FB78D0C5}"/>
                </a:ext>
              </a:extLst>
            </p:cNvPr>
            <p:cNvSpPr txBox="1"/>
            <p:nvPr/>
          </p:nvSpPr>
          <p:spPr>
            <a:xfrm>
              <a:off x="2566757" y="3676461"/>
              <a:ext cx="1452322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Placebo (blinded)</a:t>
              </a:r>
            </a:p>
          </p:txBody>
        </p:sp>
        <p:cxnSp>
          <p:nvCxnSpPr>
            <p:cNvPr id="49" name="Connecteur droit avec flèche 48">
              <a:extLst>
                <a:ext uri="{FF2B5EF4-FFF2-40B4-BE49-F238E27FC236}">
                  <a16:creationId xmlns:a16="http://schemas.microsoft.com/office/drawing/2014/main" id="{D5F26EEC-997B-9BA1-8478-A8501D601F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08025" y="3387152"/>
              <a:ext cx="0" cy="300264"/>
            </a:xfrm>
            <a:prstGeom prst="straightConnector1">
              <a:avLst/>
            </a:prstGeom>
            <a:ln>
              <a:solidFill>
                <a:srgbClr val="EE7203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B61A295E-4D13-AD51-E033-BFC4F091AE31}"/>
                </a:ext>
              </a:extLst>
            </p:cNvPr>
            <p:cNvSpPr txBox="1"/>
            <p:nvPr/>
          </p:nvSpPr>
          <p:spPr>
            <a:xfrm>
              <a:off x="5080210" y="3676461"/>
              <a:ext cx="655629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Placebo</a:t>
              </a:r>
            </a:p>
          </p:txBody>
        </p:sp>
        <p:cxnSp>
          <p:nvCxnSpPr>
            <p:cNvPr id="52" name="Connecteur droit avec flèche 51">
              <a:extLst>
                <a:ext uri="{FF2B5EF4-FFF2-40B4-BE49-F238E27FC236}">
                  <a16:creationId xmlns:a16="http://schemas.microsoft.com/office/drawing/2014/main" id="{CB005ECF-85EC-2F2C-9377-56A0F007FE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08025" y="4010677"/>
              <a:ext cx="0" cy="1099967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4774ECA7-2C1A-F1DA-F092-C0BD474B89B4}"/>
                </a:ext>
              </a:extLst>
            </p:cNvPr>
            <p:cNvSpPr txBox="1"/>
            <p:nvPr/>
          </p:nvSpPr>
          <p:spPr>
            <a:xfrm>
              <a:off x="3641111" y="2827834"/>
              <a:ext cx="253275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ATI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D2421A0C-7441-A9D5-FA41-BCD6288F94B0}"/>
                </a:ext>
              </a:extLst>
            </p:cNvPr>
            <p:cNvSpPr txBox="1"/>
            <p:nvPr/>
          </p:nvSpPr>
          <p:spPr>
            <a:xfrm>
              <a:off x="3653196" y="3157754"/>
              <a:ext cx="253275" cy="2349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 noProof="0" dirty="0"/>
                <a:t>ATI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659E098A-7EBB-ABEC-E638-E892EF022A56}"/>
                </a:ext>
              </a:extLst>
            </p:cNvPr>
            <p:cNvSpPr txBox="1"/>
            <p:nvPr/>
          </p:nvSpPr>
          <p:spPr>
            <a:xfrm>
              <a:off x="2689858" y="4963767"/>
              <a:ext cx="5321413" cy="323017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B0F0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1600" b="1" noProof="0" dirty="0">
                  <a:solidFill>
                    <a:srgbClr val="00B0F0"/>
                  </a:solidFill>
                </a:rPr>
                <a:t>Primary endpoint: virologic rebound at W20 post-ATI</a:t>
              </a:r>
            </a:p>
          </p:txBody>
        </p:sp>
      </p:grpSp>
      <p:sp>
        <p:nvSpPr>
          <p:cNvPr id="8" name="ZoneTexte 7">
            <a:extLst>
              <a:ext uri="{FF2B5EF4-FFF2-40B4-BE49-F238E27FC236}">
                <a16:creationId xmlns:a16="http://schemas.microsoft.com/office/drawing/2014/main" id="{D6BEF974-AE87-B176-B021-A7B3F7A6EB68}"/>
              </a:ext>
            </a:extLst>
          </p:cNvPr>
          <p:cNvSpPr txBox="1"/>
          <p:nvPr/>
        </p:nvSpPr>
        <p:spPr>
          <a:xfrm>
            <a:off x="376989" y="3252028"/>
            <a:ext cx="3327178" cy="1077218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l"/>
            <a:r>
              <a:rPr lang="en-US" sz="1600" noProof="0" dirty="0"/>
              <a:t>ART started during </a:t>
            </a:r>
            <a:r>
              <a:rPr lang="en-US" sz="1600" dirty="0"/>
              <a:t>acute HIV</a:t>
            </a:r>
            <a:endParaRPr lang="en-US" sz="1600" noProof="0" dirty="0"/>
          </a:p>
          <a:p>
            <a:pPr algn="l"/>
            <a:r>
              <a:rPr lang="en-US" sz="1600" noProof="0" dirty="0"/>
              <a:t>or nadir CD4 &gt; 500/mm</a:t>
            </a:r>
            <a:r>
              <a:rPr lang="en-US" sz="1600" baseline="30000" noProof="0" dirty="0"/>
              <a:t>3</a:t>
            </a:r>
          </a:p>
          <a:p>
            <a:pPr algn="l"/>
            <a:r>
              <a:rPr lang="en-US" sz="1600" noProof="0" dirty="0"/>
              <a:t>Suppressed on ART &gt; 12 months</a:t>
            </a:r>
          </a:p>
          <a:p>
            <a:pPr algn="l"/>
            <a:r>
              <a:rPr lang="en-US" sz="1600" noProof="0" dirty="0"/>
              <a:t>CD4 &gt; 500 or CD4:CD8 &gt; 1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F76CA5C-3E56-D2AC-8A5F-60C534A5FD69}"/>
              </a:ext>
            </a:extLst>
          </p:cNvPr>
          <p:cNvSpPr txBox="1"/>
          <p:nvPr/>
        </p:nvSpPr>
        <p:spPr>
          <a:xfrm>
            <a:off x="7380645" y="2184588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Optional 2</a:t>
            </a:r>
            <a:r>
              <a:rPr lang="en-US" sz="1400" baseline="30000" noProof="0" dirty="0"/>
              <a:t>nd</a:t>
            </a:r>
            <a:r>
              <a:rPr lang="en-US" sz="1400" noProof="0" dirty="0"/>
              <a:t> dose at W20</a:t>
            </a: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482E43AD-65BC-426D-5A75-73AC0B701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3058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Fiedler S,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1044551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C5B248C-46D5-AF53-4CB4-D751892A16B0}"/>
              </a:ext>
            </a:extLst>
          </p:cNvPr>
          <p:cNvSpPr txBox="1"/>
          <p:nvPr/>
        </p:nvSpPr>
        <p:spPr>
          <a:xfrm>
            <a:off x="2842277" y="1682875"/>
            <a:ext cx="17732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1" dirty="0">
                <a:solidFill>
                  <a:srgbClr val="0070C0"/>
                </a:solidFill>
              </a:rPr>
              <a:t>VL &lt; 50 c/mL (%)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D08A037-FFF0-36CC-F530-38672F7444FB}"/>
              </a:ext>
            </a:extLst>
          </p:cNvPr>
          <p:cNvSpPr txBox="1"/>
          <p:nvPr/>
        </p:nvSpPr>
        <p:spPr>
          <a:xfrm>
            <a:off x="6711847" y="1586386"/>
            <a:ext cx="44346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0070C0"/>
                </a:solidFill>
              </a:rPr>
              <a:t>Time to CD4 &gt; 200/mm</a:t>
            </a:r>
            <a:r>
              <a:rPr lang="en-US" b="1" baseline="30000" dirty="0">
                <a:solidFill>
                  <a:srgbClr val="0070C0"/>
                </a:solidFill>
              </a:rPr>
              <a:t>3</a:t>
            </a:r>
            <a:r>
              <a:rPr lang="en-US" b="1" dirty="0">
                <a:solidFill>
                  <a:srgbClr val="0070C0"/>
                </a:solidFill>
              </a:rPr>
              <a:t> in participants with </a:t>
            </a:r>
          </a:p>
          <a:p>
            <a:pPr algn="ctr"/>
            <a:r>
              <a:rPr lang="en-US" b="1" dirty="0">
                <a:solidFill>
                  <a:srgbClr val="0070C0"/>
                </a:solidFill>
              </a:rPr>
              <a:t>Baseline CD4 ≤ 200/mm</a:t>
            </a:r>
            <a:r>
              <a:rPr lang="en-US" b="1" baseline="30000" dirty="0">
                <a:solidFill>
                  <a:srgbClr val="0070C0"/>
                </a:solidFill>
              </a:rPr>
              <a:t>3</a:t>
            </a:r>
            <a:r>
              <a:rPr lang="en-US" b="1" dirty="0">
                <a:solidFill>
                  <a:srgbClr val="0070C0"/>
                </a:solidFill>
              </a:rPr>
              <a:t> (Kaplan-Meier)</a:t>
            </a:r>
          </a:p>
        </p:txBody>
      </p:sp>
      <p:sp>
        <p:nvSpPr>
          <p:cNvPr id="5" name="Titre 1">
            <a:extLst>
              <a:ext uri="{FF2B5EF4-FFF2-40B4-BE49-F238E27FC236}">
                <a16:creationId xmlns:a16="http://schemas.microsoft.com/office/drawing/2014/main" id="{A76A49F1-435B-39DC-DD0F-3CF28FAB0F53}"/>
              </a:ext>
            </a:extLst>
          </p:cNvPr>
          <p:cNvSpPr txBox="1">
            <a:spLocks/>
          </p:cNvSpPr>
          <p:nvPr/>
        </p:nvSpPr>
        <p:spPr>
          <a:xfrm>
            <a:off x="2216151" y="268289"/>
            <a:ext cx="8655049" cy="936625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chemeClr val="bg1"/>
                </a:solidFill>
                <a:latin typeface="Arial" charset="0"/>
                <a:cs typeface="Arial" charset="0"/>
              </a:defRPr>
            </a:lvl5pPr>
            <a:lvl6pPr marL="4572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6pPr>
            <a:lvl7pPr marL="9144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7pPr>
            <a:lvl8pPr marL="13716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8pPr>
            <a:lvl9pPr marL="1828800" algn="ctr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FFFF66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kern="0" dirty="0"/>
              <a:t>Essai LAPTOP : B/F/TAF vs D/c/F/TAF en 1ère ligne chez PVVIH avec infection avancée</a:t>
            </a:r>
          </a:p>
        </p:txBody>
      </p:sp>
      <p:sp>
        <p:nvSpPr>
          <p:cNvPr id="70" name="Freeform 8">
            <a:extLst>
              <a:ext uri="{FF2B5EF4-FFF2-40B4-BE49-F238E27FC236}">
                <a16:creationId xmlns:a16="http://schemas.microsoft.com/office/drawing/2014/main" id="{823B957B-DFB8-09C0-6858-6550AE8D689A}"/>
              </a:ext>
            </a:extLst>
          </p:cNvPr>
          <p:cNvSpPr>
            <a:spLocks/>
          </p:cNvSpPr>
          <p:nvPr/>
        </p:nvSpPr>
        <p:spPr bwMode="auto">
          <a:xfrm>
            <a:off x="2057965" y="2523228"/>
            <a:ext cx="3560763" cy="2146300"/>
          </a:xfrm>
          <a:custGeom>
            <a:avLst/>
            <a:gdLst>
              <a:gd name="T0" fmla="*/ 8974 w 8974"/>
              <a:gd name="T1" fmla="*/ 5406 h 5406"/>
              <a:gd name="T2" fmla="*/ 0 w 8974"/>
              <a:gd name="T3" fmla="*/ 5406 h 5406"/>
              <a:gd name="T4" fmla="*/ 0 w 8974"/>
              <a:gd name="T5" fmla="*/ 0 h 5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974" h="5406">
                <a:moveTo>
                  <a:pt x="8974" y="5406"/>
                </a:moveTo>
                <a:lnTo>
                  <a:pt x="0" y="540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1" name="Line 13">
            <a:extLst>
              <a:ext uri="{FF2B5EF4-FFF2-40B4-BE49-F238E27FC236}">
                <a16:creationId xmlns:a16="http://schemas.microsoft.com/office/drawing/2014/main" id="{D970CDC9-E6C1-4FC6-9F5A-17CE1989F2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53540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2" name="Line 14">
            <a:extLst>
              <a:ext uri="{FF2B5EF4-FFF2-40B4-BE49-F238E27FC236}">
                <a16:creationId xmlns:a16="http://schemas.microsoft.com/office/drawing/2014/main" id="{34352687-958D-F93B-3534-FAD8BE9B1D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61552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3" name="Line 15">
            <a:extLst>
              <a:ext uri="{FF2B5EF4-FFF2-40B4-BE49-F238E27FC236}">
                <a16:creationId xmlns:a16="http://schemas.microsoft.com/office/drawing/2014/main" id="{A95333C9-BC12-CE9F-5606-922B1BAD28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42277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4" name="Line 16">
            <a:extLst>
              <a:ext uri="{FF2B5EF4-FFF2-40B4-BE49-F238E27FC236}">
                <a16:creationId xmlns:a16="http://schemas.microsoft.com/office/drawing/2014/main" id="{6DDA3A1B-6F1C-04CC-BF4B-9A8409E83D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7115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5" name="Line 17">
            <a:extLst>
              <a:ext uri="{FF2B5EF4-FFF2-40B4-BE49-F238E27FC236}">
                <a16:creationId xmlns:a16="http://schemas.microsoft.com/office/drawing/2014/main" id="{7C2813EF-4D77-F290-1455-0618AE2C49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35852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6" name="Line 18">
            <a:extLst>
              <a:ext uri="{FF2B5EF4-FFF2-40B4-BE49-F238E27FC236}">
                <a16:creationId xmlns:a16="http://schemas.microsoft.com/office/drawing/2014/main" id="{8CA4E059-7222-98AF-3148-60718E9983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9427" y="4669528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7" name="Line 21">
            <a:extLst>
              <a:ext uri="{FF2B5EF4-FFF2-40B4-BE49-F238E27FC236}">
                <a16:creationId xmlns:a16="http://schemas.microsoft.com/office/drawing/2014/main" id="{FC480809-47D6-FBC2-D068-54C17A3D3B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256609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8" name="Line 22">
            <a:extLst>
              <a:ext uri="{FF2B5EF4-FFF2-40B4-BE49-F238E27FC236}">
                <a16:creationId xmlns:a16="http://schemas.microsoft.com/office/drawing/2014/main" id="{0EABD447-6A95-7109-E0B1-57BE97C4D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3091553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9" name="Line 28">
            <a:extLst>
              <a:ext uri="{FF2B5EF4-FFF2-40B4-BE49-F238E27FC236}">
                <a16:creationId xmlns:a16="http://schemas.microsoft.com/office/drawing/2014/main" id="{677A89B6-CB5B-665B-E90B-F84E58194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3617016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0" name="Line 29">
            <a:extLst>
              <a:ext uri="{FF2B5EF4-FFF2-40B4-BE49-F238E27FC236}">
                <a16:creationId xmlns:a16="http://schemas.microsoft.com/office/drawing/2014/main" id="{5642A744-F0EB-CFCC-6E72-1E554AB0E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4142478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1" name="Line 30">
            <a:extLst>
              <a:ext uri="{FF2B5EF4-FFF2-40B4-BE49-F238E27FC236}">
                <a16:creationId xmlns:a16="http://schemas.microsoft.com/office/drawing/2014/main" id="{34F5DB6D-4D98-32A0-70D3-22A306B5C0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765" y="4669528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2" name="Freeform 31">
            <a:extLst>
              <a:ext uri="{FF2B5EF4-FFF2-40B4-BE49-F238E27FC236}">
                <a16:creationId xmlns:a16="http://schemas.microsoft.com/office/drawing/2014/main" id="{7A73A21D-2194-7D04-E4DB-4A391B2BFB33}"/>
              </a:ext>
            </a:extLst>
          </p:cNvPr>
          <p:cNvSpPr>
            <a:spLocks/>
          </p:cNvSpPr>
          <p:nvPr/>
        </p:nvSpPr>
        <p:spPr bwMode="auto">
          <a:xfrm>
            <a:off x="2358002" y="3064566"/>
            <a:ext cx="2967038" cy="1570038"/>
          </a:xfrm>
          <a:custGeom>
            <a:avLst/>
            <a:gdLst>
              <a:gd name="T0" fmla="*/ 7477 w 7477"/>
              <a:gd name="T1" fmla="*/ 0 h 3954"/>
              <a:gd name="T2" fmla="*/ 5976 w 7477"/>
              <a:gd name="T3" fmla="*/ 36 h 3954"/>
              <a:gd name="T4" fmla="*/ 4486 w 7477"/>
              <a:gd name="T5" fmla="*/ 703 h 3954"/>
              <a:gd name="T6" fmla="*/ 2985 w 7477"/>
              <a:gd name="T7" fmla="*/ 2908 h 3954"/>
              <a:gd name="T8" fmla="*/ 1495 w 7477"/>
              <a:gd name="T9" fmla="*/ 3570 h 3954"/>
              <a:gd name="T10" fmla="*/ 0 w 7477"/>
              <a:gd name="T11" fmla="*/ 3954 h 3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77" h="3954">
                <a:moveTo>
                  <a:pt x="7477" y="0"/>
                </a:moveTo>
                <a:lnTo>
                  <a:pt x="5976" y="36"/>
                </a:lnTo>
                <a:lnTo>
                  <a:pt x="4486" y="703"/>
                </a:lnTo>
                <a:lnTo>
                  <a:pt x="2985" y="2908"/>
                </a:lnTo>
                <a:lnTo>
                  <a:pt x="1495" y="3570"/>
                </a:lnTo>
                <a:lnTo>
                  <a:pt x="0" y="3954"/>
                </a:lnTo>
              </a:path>
            </a:pathLst>
          </a:cu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3" name="Line 37">
            <a:extLst>
              <a:ext uri="{FF2B5EF4-FFF2-40B4-BE49-F238E27FC236}">
                <a16:creationId xmlns:a16="http://schemas.microsoft.com/office/drawing/2014/main" id="{143C1C94-2BAF-D534-4421-0B9D0DE3B6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9165" y="2862953"/>
            <a:ext cx="19050" cy="4763"/>
          </a:xfrm>
          <a:prstGeom prst="line">
            <a:avLst/>
          </a:prstGeom>
          <a:noFill/>
          <a:ln w="0">
            <a:solidFill>
              <a:srgbClr val="4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010FFC63-AC25-EC84-8C6D-B3A374FF6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6077" y="3047103"/>
            <a:ext cx="1588" cy="1588"/>
          </a:xfrm>
          <a:prstGeom prst="rect">
            <a:avLst/>
          </a:prstGeom>
          <a:solidFill>
            <a:srgbClr val="FFFFFF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5" name="Rectangle 41">
            <a:extLst>
              <a:ext uri="{FF2B5EF4-FFF2-40B4-BE49-F238E27FC236}">
                <a16:creationId xmlns:a16="http://schemas.microsoft.com/office/drawing/2014/main" id="{0343B262-E5FC-CCDC-1BA5-BB835C151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577" y="286771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6" name="Rectangle 42">
            <a:extLst>
              <a:ext uri="{FF2B5EF4-FFF2-40B4-BE49-F238E27FC236}">
                <a16:creationId xmlns:a16="http://schemas.microsoft.com/office/drawing/2014/main" id="{A27B719D-F8F8-55D3-6AFC-6BA7F6090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577" y="286771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7" name="Rectangle 43">
            <a:extLst>
              <a:ext uri="{FF2B5EF4-FFF2-40B4-BE49-F238E27FC236}">
                <a16:creationId xmlns:a16="http://schemas.microsoft.com/office/drawing/2014/main" id="{E938FB75-DB30-B2C0-B643-8779100EA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627" y="2861366"/>
            <a:ext cx="3175" cy="1588"/>
          </a:xfrm>
          <a:prstGeom prst="rect">
            <a:avLst/>
          </a:prstGeom>
          <a:solidFill>
            <a:srgbClr val="00B05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8" name="Freeform 48">
            <a:extLst>
              <a:ext uri="{FF2B5EF4-FFF2-40B4-BE49-F238E27FC236}">
                <a16:creationId xmlns:a16="http://schemas.microsoft.com/office/drawing/2014/main" id="{73D0E0BE-38C9-DFDB-3316-A3C47BE10DD0}"/>
              </a:ext>
            </a:extLst>
          </p:cNvPr>
          <p:cNvSpPr>
            <a:spLocks/>
          </p:cNvSpPr>
          <p:nvPr/>
        </p:nvSpPr>
        <p:spPr bwMode="auto">
          <a:xfrm>
            <a:off x="2321490" y="4218678"/>
            <a:ext cx="92075" cy="92075"/>
          </a:xfrm>
          <a:custGeom>
            <a:avLst/>
            <a:gdLst>
              <a:gd name="T0" fmla="*/ 115 w 231"/>
              <a:gd name="T1" fmla="*/ 0 h 231"/>
              <a:gd name="T2" fmla="*/ 91 w 231"/>
              <a:gd name="T3" fmla="*/ 1 h 231"/>
              <a:gd name="T4" fmla="*/ 69 w 231"/>
              <a:gd name="T5" fmla="*/ 7 h 231"/>
              <a:gd name="T6" fmla="*/ 50 w 231"/>
              <a:gd name="T7" fmla="*/ 17 h 231"/>
              <a:gd name="T8" fmla="*/ 33 w 231"/>
              <a:gd name="T9" fmla="*/ 34 h 231"/>
              <a:gd name="T10" fmla="*/ 17 w 231"/>
              <a:gd name="T11" fmla="*/ 50 h 231"/>
              <a:gd name="T12" fmla="*/ 7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8 h 231"/>
              <a:gd name="T26" fmla="*/ 50 w 231"/>
              <a:gd name="T27" fmla="*/ 211 h 231"/>
              <a:gd name="T28" fmla="*/ 69 w 231"/>
              <a:gd name="T29" fmla="*/ 223 h 231"/>
              <a:gd name="T30" fmla="*/ 91 w 231"/>
              <a:gd name="T31" fmla="*/ 229 h 231"/>
              <a:gd name="T32" fmla="*/ 115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7 w 231"/>
              <a:gd name="T45" fmla="*/ 198 h 231"/>
              <a:gd name="T46" fmla="*/ 204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2 w 231"/>
              <a:gd name="T61" fmla="*/ 70 h 231"/>
              <a:gd name="T62" fmla="*/ 211 w 231"/>
              <a:gd name="T63" fmla="*/ 50 h 231"/>
              <a:gd name="T64" fmla="*/ 197 w 231"/>
              <a:gd name="T65" fmla="*/ 34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1" y="1"/>
                </a:lnTo>
                <a:lnTo>
                  <a:pt x="69" y="7"/>
                </a:lnTo>
                <a:lnTo>
                  <a:pt x="50" y="17"/>
                </a:lnTo>
                <a:lnTo>
                  <a:pt x="33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8"/>
                </a:lnTo>
                <a:lnTo>
                  <a:pt x="50" y="211"/>
                </a:lnTo>
                <a:lnTo>
                  <a:pt x="69" y="223"/>
                </a:lnTo>
                <a:lnTo>
                  <a:pt x="91" y="229"/>
                </a:lnTo>
                <a:lnTo>
                  <a:pt x="115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7" y="198"/>
                </a:lnTo>
                <a:lnTo>
                  <a:pt x="204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2" y="70"/>
                </a:lnTo>
                <a:lnTo>
                  <a:pt x="211" y="50"/>
                </a:lnTo>
                <a:lnTo>
                  <a:pt x="197" y="34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9" name="Freeform 49">
            <a:extLst>
              <a:ext uri="{FF2B5EF4-FFF2-40B4-BE49-F238E27FC236}">
                <a16:creationId xmlns:a16="http://schemas.microsoft.com/office/drawing/2014/main" id="{6EBAF2F2-86FC-FF7C-1E05-BC6A120206DA}"/>
              </a:ext>
            </a:extLst>
          </p:cNvPr>
          <p:cNvSpPr>
            <a:spLocks/>
          </p:cNvSpPr>
          <p:nvPr/>
        </p:nvSpPr>
        <p:spPr bwMode="auto">
          <a:xfrm>
            <a:off x="2907277" y="3726553"/>
            <a:ext cx="92075" cy="92075"/>
          </a:xfrm>
          <a:custGeom>
            <a:avLst/>
            <a:gdLst>
              <a:gd name="T0" fmla="*/ 116 w 232"/>
              <a:gd name="T1" fmla="*/ 0 h 231"/>
              <a:gd name="T2" fmla="*/ 91 w 232"/>
              <a:gd name="T3" fmla="*/ 1 h 231"/>
              <a:gd name="T4" fmla="*/ 70 w 232"/>
              <a:gd name="T5" fmla="*/ 7 h 231"/>
              <a:gd name="T6" fmla="*/ 50 w 232"/>
              <a:gd name="T7" fmla="*/ 17 h 231"/>
              <a:gd name="T8" fmla="*/ 34 w 232"/>
              <a:gd name="T9" fmla="*/ 33 h 231"/>
              <a:gd name="T10" fmla="*/ 18 w 232"/>
              <a:gd name="T11" fmla="*/ 49 h 231"/>
              <a:gd name="T12" fmla="*/ 8 w 232"/>
              <a:gd name="T13" fmla="*/ 69 h 231"/>
              <a:gd name="T14" fmla="*/ 2 w 232"/>
              <a:gd name="T15" fmla="*/ 90 h 231"/>
              <a:gd name="T16" fmla="*/ 0 w 232"/>
              <a:gd name="T17" fmla="*/ 115 h 231"/>
              <a:gd name="T18" fmla="*/ 2 w 232"/>
              <a:gd name="T19" fmla="*/ 138 h 231"/>
              <a:gd name="T20" fmla="*/ 8 w 232"/>
              <a:gd name="T21" fmla="*/ 159 h 231"/>
              <a:gd name="T22" fmla="*/ 18 w 232"/>
              <a:gd name="T23" fmla="*/ 179 h 231"/>
              <a:gd name="T24" fmla="*/ 34 w 232"/>
              <a:gd name="T25" fmla="*/ 197 h 231"/>
              <a:gd name="T26" fmla="*/ 50 w 232"/>
              <a:gd name="T27" fmla="*/ 211 h 231"/>
              <a:gd name="T28" fmla="*/ 70 w 232"/>
              <a:gd name="T29" fmla="*/ 222 h 231"/>
              <a:gd name="T30" fmla="*/ 91 w 232"/>
              <a:gd name="T31" fmla="*/ 228 h 231"/>
              <a:gd name="T32" fmla="*/ 116 w 232"/>
              <a:gd name="T33" fmla="*/ 231 h 231"/>
              <a:gd name="T34" fmla="*/ 138 w 232"/>
              <a:gd name="T35" fmla="*/ 228 h 231"/>
              <a:gd name="T36" fmla="*/ 148 w 232"/>
              <a:gd name="T37" fmla="*/ 225 h 231"/>
              <a:gd name="T38" fmla="*/ 160 w 232"/>
              <a:gd name="T39" fmla="*/ 222 h 231"/>
              <a:gd name="T40" fmla="*/ 179 w 232"/>
              <a:gd name="T41" fmla="*/ 211 h 231"/>
              <a:gd name="T42" fmla="*/ 188 w 232"/>
              <a:gd name="T43" fmla="*/ 204 h 231"/>
              <a:gd name="T44" fmla="*/ 198 w 232"/>
              <a:gd name="T45" fmla="*/ 197 h 231"/>
              <a:gd name="T46" fmla="*/ 204 w 232"/>
              <a:gd name="T47" fmla="*/ 187 h 231"/>
              <a:gd name="T48" fmla="*/ 212 w 232"/>
              <a:gd name="T49" fmla="*/ 179 h 231"/>
              <a:gd name="T50" fmla="*/ 223 w 232"/>
              <a:gd name="T51" fmla="*/ 159 h 231"/>
              <a:gd name="T52" fmla="*/ 225 w 232"/>
              <a:gd name="T53" fmla="*/ 148 h 231"/>
              <a:gd name="T54" fmla="*/ 229 w 232"/>
              <a:gd name="T55" fmla="*/ 138 h 231"/>
              <a:gd name="T56" fmla="*/ 232 w 232"/>
              <a:gd name="T57" fmla="*/ 115 h 231"/>
              <a:gd name="T58" fmla="*/ 229 w 232"/>
              <a:gd name="T59" fmla="*/ 90 h 231"/>
              <a:gd name="T60" fmla="*/ 223 w 232"/>
              <a:gd name="T61" fmla="*/ 69 h 231"/>
              <a:gd name="T62" fmla="*/ 212 w 232"/>
              <a:gd name="T63" fmla="*/ 49 h 231"/>
              <a:gd name="T64" fmla="*/ 198 w 232"/>
              <a:gd name="T65" fmla="*/ 33 h 231"/>
              <a:gd name="T66" fmla="*/ 179 w 232"/>
              <a:gd name="T67" fmla="*/ 17 h 231"/>
              <a:gd name="T68" fmla="*/ 160 w 232"/>
              <a:gd name="T69" fmla="*/ 7 h 231"/>
              <a:gd name="T70" fmla="*/ 138 w 232"/>
              <a:gd name="T71" fmla="*/ 1 h 231"/>
              <a:gd name="T72" fmla="*/ 116 w 232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2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8" y="49"/>
                </a:lnTo>
                <a:lnTo>
                  <a:pt x="8" y="69"/>
                </a:lnTo>
                <a:lnTo>
                  <a:pt x="2" y="90"/>
                </a:lnTo>
                <a:lnTo>
                  <a:pt x="0" y="115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8"/>
                </a:lnTo>
                <a:lnTo>
                  <a:pt x="116" y="231"/>
                </a:lnTo>
                <a:lnTo>
                  <a:pt x="138" y="228"/>
                </a:lnTo>
                <a:lnTo>
                  <a:pt x="148" y="225"/>
                </a:lnTo>
                <a:lnTo>
                  <a:pt x="160" y="222"/>
                </a:lnTo>
                <a:lnTo>
                  <a:pt x="179" y="211"/>
                </a:lnTo>
                <a:lnTo>
                  <a:pt x="188" y="204"/>
                </a:lnTo>
                <a:lnTo>
                  <a:pt x="198" y="197"/>
                </a:lnTo>
                <a:lnTo>
                  <a:pt x="204" y="187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2" y="115"/>
                </a:lnTo>
                <a:lnTo>
                  <a:pt x="229" y="90"/>
                </a:lnTo>
                <a:lnTo>
                  <a:pt x="223" y="69"/>
                </a:lnTo>
                <a:lnTo>
                  <a:pt x="212" y="49"/>
                </a:lnTo>
                <a:lnTo>
                  <a:pt x="198" y="33"/>
                </a:lnTo>
                <a:lnTo>
                  <a:pt x="179" y="17"/>
                </a:lnTo>
                <a:lnTo>
                  <a:pt x="160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0" name="Freeform 50">
            <a:extLst>
              <a:ext uri="{FF2B5EF4-FFF2-40B4-BE49-F238E27FC236}">
                <a16:creationId xmlns:a16="http://schemas.microsoft.com/office/drawing/2014/main" id="{314CED83-48A1-88F1-EB06-434397E34642}"/>
              </a:ext>
            </a:extLst>
          </p:cNvPr>
          <p:cNvSpPr>
            <a:spLocks/>
          </p:cNvSpPr>
          <p:nvPr/>
        </p:nvSpPr>
        <p:spPr bwMode="auto">
          <a:xfrm>
            <a:off x="3508940" y="3421753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8 w 231"/>
              <a:gd name="T11" fmla="*/ 50 h 232"/>
              <a:gd name="T12" fmla="*/ 8 w 231"/>
              <a:gd name="T13" fmla="*/ 70 h 232"/>
              <a:gd name="T14" fmla="*/ 1 w 231"/>
              <a:gd name="T15" fmla="*/ 91 h 232"/>
              <a:gd name="T16" fmla="*/ 0 w 231"/>
              <a:gd name="T17" fmla="*/ 116 h 232"/>
              <a:gd name="T18" fmla="*/ 1 w 231"/>
              <a:gd name="T19" fmla="*/ 138 h 232"/>
              <a:gd name="T20" fmla="*/ 8 w 231"/>
              <a:gd name="T21" fmla="*/ 160 h 232"/>
              <a:gd name="T22" fmla="*/ 18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1 w 231"/>
              <a:gd name="T49" fmla="*/ 179 h 232"/>
              <a:gd name="T50" fmla="*/ 223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3 w 231"/>
              <a:gd name="T61" fmla="*/ 70 h 232"/>
              <a:gd name="T62" fmla="*/ 211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8" y="160"/>
                </a:lnTo>
                <a:lnTo>
                  <a:pt x="18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1" y="179"/>
                </a:lnTo>
                <a:lnTo>
                  <a:pt x="223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1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1" name="Freeform 51">
            <a:extLst>
              <a:ext uri="{FF2B5EF4-FFF2-40B4-BE49-F238E27FC236}">
                <a16:creationId xmlns:a16="http://schemas.microsoft.com/office/drawing/2014/main" id="{9EFC7798-59C7-736A-17CC-0D7E315E2BDF}"/>
              </a:ext>
            </a:extLst>
          </p:cNvPr>
          <p:cNvSpPr>
            <a:spLocks/>
          </p:cNvSpPr>
          <p:nvPr/>
        </p:nvSpPr>
        <p:spPr bwMode="auto">
          <a:xfrm>
            <a:off x="4089965" y="3112191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8 w 231"/>
              <a:gd name="T11" fmla="*/ 50 h 232"/>
              <a:gd name="T12" fmla="*/ 8 w 231"/>
              <a:gd name="T13" fmla="*/ 70 h 232"/>
              <a:gd name="T14" fmla="*/ 2 w 231"/>
              <a:gd name="T15" fmla="*/ 91 h 232"/>
              <a:gd name="T16" fmla="*/ 0 w 231"/>
              <a:gd name="T17" fmla="*/ 116 h 232"/>
              <a:gd name="T18" fmla="*/ 2 w 231"/>
              <a:gd name="T19" fmla="*/ 138 h 232"/>
              <a:gd name="T20" fmla="*/ 8 w 231"/>
              <a:gd name="T21" fmla="*/ 160 h 232"/>
              <a:gd name="T22" fmla="*/ 18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2 w 231"/>
              <a:gd name="T49" fmla="*/ 179 h 232"/>
              <a:gd name="T50" fmla="*/ 223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3 w 231"/>
              <a:gd name="T61" fmla="*/ 70 h 232"/>
              <a:gd name="T62" fmla="*/ 212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2" y="91"/>
                </a:lnTo>
                <a:lnTo>
                  <a:pt x="0" y="116"/>
                </a:lnTo>
                <a:lnTo>
                  <a:pt x="2" y="138"/>
                </a:lnTo>
                <a:lnTo>
                  <a:pt x="8" y="160"/>
                </a:lnTo>
                <a:lnTo>
                  <a:pt x="18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2" name="Freeform 52">
            <a:extLst>
              <a:ext uri="{FF2B5EF4-FFF2-40B4-BE49-F238E27FC236}">
                <a16:creationId xmlns:a16="http://schemas.microsoft.com/office/drawing/2014/main" id="{D6396C89-F2DD-733F-4E6D-CFDF62BF5E30}"/>
              </a:ext>
            </a:extLst>
          </p:cNvPr>
          <p:cNvSpPr>
            <a:spLocks/>
          </p:cNvSpPr>
          <p:nvPr/>
        </p:nvSpPr>
        <p:spPr bwMode="auto">
          <a:xfrm>
            <a:off x="4690040" y="3002653"/>
            <a:ext cx="92075" cy="92075"/>
          </a:xfrm>
          <a:custGeom>
            <a:avLst/>
            <a:gdLst>
              <a:gd name="T0" fmla="*/ 116 w 231"/>
              <a:gd name="T1" fmla="*/ 0 h 232"/>
              <a:gd name="T2" fmla="*/ 91 w 231"/>
              <a:gd name="T3" fmla="*/ 2 h 232"/>
              <a:gd name="T4" fmla="*/ 70 w 231"/>
              <a:gd name="T5" fmla="*/ 8 h 232"/>
              <a:gd name="T6" fmla="*/ 50 w 231"/>
              <a:gd name="T7" fmla="*/ 18 h 232"/>
              <a:gd name="T8" fmla="*/ 34 w 231"/>
              <a:gd name="T9" fmla="*/ 34 h 232"/>
              <a:gd name="T10" fmla="*/ 17 w 231"/>
              <a:gd name="T11" fmla="*/ 50 h 232"/>
              <a:gd name="T12" fmla="*/ 7 w 231"/>
              <a:gd name="T13" fmla="*/ 70 h 232"/>
              <a:gd name="T14" fmla="*/ 1 w 231"/>
              <a:gd name="T15" fmla="*/ 91 h 232"/>
              <a:gd name="T16" fmla="*/ 0 w 231"/>
              <a:gd name="T17" fmla="*/ 116 h 232"/>
              <a:gd name="T18" fmla="*/ 1 w 231"/>
              <a:gd name="T19" fmla="*/ 138 h 232"/>
              <a:gd name="T20" fmla="*/ 7 w 231"/>
              <a:gd name="T21" fmla="*/ 160 h 232"/>
              <a:gd name="T22" fmla="*/ 17 w 231"/>
              <a:gd name="T23" fmla="*/ 179 h 232"/>
              <a:gd name="T24" fmla="*/ 34 w 231"/>
              <a:gd name="T25" fmla="*/ 198 h 232"/>
              <a:gd name="T26" fmla="*/ 50 w 231"/>
              <a:gd name="T27" fmla="*/ 212 h 232"/>
              <a:gd name="T28" fmla="*/ 70 w 231"/>
              <a:gd name="T29" fmla="*/ 223 h 232"/>
              <a:gd name="T30" fmla="*/ 91 w 231"/>
              <a:gd name="T31" fmla="*/ 229 h 232"/>
              <a:gd name="T32" fmla="*/ 116 w 231"/>
              <a:gd name="T33" fmla="*/ 232 h 232"/>
              <a:gd name="T34" fmla="*/ 138 w 231"/>
              <a:gd name="T35" fmla="*/ 229 h 232"/>
              <a:gd name="T36" fmla="*/ 148 w 231"/>
              <a:gd name="T37" fmla="*/ 225 h 232"/>
              <a:gd name="T38" fmla="*/ 159 w 231"/>
              <a:gd name="T39" fmla="*/ 223 h 232"/>
              <a:gd name="T40" fmla="*/ 179 w 231"/>
              <a:gd name="T41" fmla="*/ 212 h 232"/>
              <a:gd name="T42" fmla="*/ 188 w 231"/>
              <a:gd name="T43" fmla="*/ 204 h 232"/>
              <a:gd name="T44" fmla="*/ 198 w 231"/>
              <a:gd name="T45" fmla="*/ 198 h 232"/>
              <a:gd name="T46" fmla="*/ 204 w 231"/>
              <a:gd name="T47" fmla="*/ 188 h 232"/>
              <a:gd name="T48" fmla="*/ 211 w 231"/>
              <a:gd name="T49" fmla="*/ 179 h 232"/>
              <a:gd name="T50" fmla="*/ 222 w 231"/>
              <a:gd name="T51" fmla="*/ 160 h 232"/>
              <a:gd name="T52" fmla="*/ 225 w 231"/>
              <a:gd name="T53" fmla="*/ 148 h 232"/>
              <a:gd name="T54" fmla="*/ 229 w 231"/>
              <a:gd name="T55" fmla="*/ 138 h 232"/>
              <a:gd name="T56" fmla="*/ 231 w 231"/>
              <a:gd name="T57" fmla="*/ 116 h 232"/>
              <a:gd name="T58" fmla="*/ 229 w 231"/>
              <a:gd name="T59" fmla="*/ 91 h 232"/>
              <a:gd name="T60" fmla="*/ 222 w 231"/>
              <a:gd name="T61" fmla="*/ 70 h 232"/>
              <a:gd name="T62" fmla="*/ 211 w 231"/>
              <a:gd name="T63" fmla="*/ 50 h 232"/>
              <a:gd name="T64" fmla="*/ 198 w 231"/>
              <a:gd name="T65" fmla="*/ 34 h 232"/>
              <a:gd name="T66" fmla="*/ 179 w 231"/>
              <a:gd name="T67" fmla="*/ 18 h 232"/>
              <a:gd name="T68" fmla="*/ 159 w 231"/>
              <a:gd name="T69" fmla="*/ 8 h 232"/>
              <a:gd name="T70" fmla="*/ 138 w 231"/>
              <a:gd name="T71" fmla="*/ 2 h 232"/>
              <a:gd name="T72" fmla="*/ 116 w 231"/>
              <a:gd name="T7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2">
                <a:moveTo>
                  <a:pt x="116" y="0"/>
                </a:moveTo>
                <a:lnTo>
                  <a:pt x="91" y="2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60"/>
                </a:lnTo>
                <a:lnTo>
                  <a:pt x="17" y="179"/>
                </a:lnTo>
                <a:lnTo>
                  <a:pt x="34" y="198"/>
                </a:lnTo>
                <a:lnTo>
                  <a:pt x="50" y="212"/>
                </a:lnTo>
                <a:lnTo>
                  <a:pt x="70" y="223"/>
                </a:lnTo>
                <a:lnTo>
                  <a:pt x="91" y="229"/>
                </a:lnTo>
                <a:lnTo>
                  <a:pt x="116" y="232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2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1" y="179"/>
                </a:lnTo>
                <a:lnTo>
                  <a:pt x="222" y="160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2" y="70"/>
                </a:lnTo>
                <a:lnTo>
                  <a:pt x="211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2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3381ACF1-9198-6489-8741-633880314058}"/>
              </a:ext>
            </a:extLst>
          </p:cNvPr>
          <p:cNvSpPr>
            <a:spLocks/>
          </p:cNvSpPr>
          <p:nvPr/>
        </p:nvSpPr>
        <p:spPr bwMode="auto">
          <a:xfrm>
            <a:off x="5282177" y="281691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3 h 231"/>
              <a:gd name="T10" fmla="*/ 17 w 231"/>
              <a:gd name="T11" fmla="*/ 50 h 231"/>
              <a:gd name="T12" fmla="*/ 7 w 231"/>
              <a:gd name="T13" fmla="*/ 69 h 231"/>
              <a:gd name="T14" fmla="*/ 1 w 231"/>
              <a:gd name="T15" fmla="*/ 91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4 w 231"/>
              <a:gd name="T25" fmla="*/ 197 h 231"/>
              <a:gd name="T26" fmla="*/ 50 w 231"/>
              <a:gd name="T27" fmla="*/ 211 h 231"/>
              <a:gd name="T28" fmla="*/ 70 w 231"/>
              <a:gd name="T29" fmla="*/ 222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7 h 231"/>
              <a:gd name="T46" fmla="*/ 204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5 h 231"/>
              <a:gd name="T58" fmla="*/ 229 w 231"/>
              <a:gd name="T59" fmla="*/ 91 h 231"/>
              <a:gd name="T60" fmla="*/ 222 w 231"/>
              <a:gd name="T61" fmla="*/ 69 h 231"/>
              <a:gd name="T62" fmla="*/ 211 w 231"/>
              <a:gd name="T63" fmla="*/ 50 h 231"/>
              <a:gd name="T64" fmla="*/ 198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7" y="50"/>
                </a:lnTo>
                <a:lnTo>
                  <a:pt x="7" y="69"/>
                </a:lnTo>
                <a:lnTo>
                  <a:pt x="1" y="91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8" y="204"/>
                </a:lnTo>
                <a:lnTo>
                  <a:pt x="198" y="197"/>
                </a:lnTo>
                <a:lnTo>
                  <a:pt x="204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5"/>
                </a:lnTo>
                <a:lnTo>
                  <a:pt x="229" y="91"/>
                </a:lnTo>
                <a:lnTo>
                  <a:pt x="222" y="69"/>
                </a:lnTo>
                <a:lnTo>
                  <a:pt x="211" y="50"/>
                </a:lnTo>
                <a:lnTo>
                  <a:pt x="198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4" name="Freeform 54">
            <a:extLst>
              <a:ext uri="{FF2B5EF4-FFF2-40B4-BE49-F238E27FC236}">
                <a16:creationId xmlns:a16="http://schemas.microsoft.com/office/drawing/2014/main" id="{F41FE81F-CEB3-0ECC-77BA-6834FF88FA80}"/>
              </a:ext>
            </a:extLst>
          </p:cNvPr>
          <p:cNvSpPr>
            <a:spLocks/>
          </p:cNvSpPr>
          <p:nvPr/>
        </p:nvSpPr>
        <p:spPr bwMode="auto">
          <a:xfrm>
            <a:off x="2311965" y="458856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8 h 231"/>
              <a:gd name="T6" fmla="*/ 50 w 231"/>
              <a:gd name="T7" fmla="*/ 18 h 231"/>
              <a:gd name="T8" fmla="*/ 34 w 231"/>
              <a:gd name="T9" fmla="*/ 34 h 231"/>
              <a:gd name="T10" fmla="*/ 18 w 231"/>
              <a:gd name="T11" fmla="*/ 50 h 231"/>
              <a:gd name="T12" fmla="*/ 8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8 h 231"/>
              <a:gd name="T26" fmla="*/ 50 w 231"/>
              <a:gd name="T27" fmla="*/ 211 h 231"/>
              <a:gd name="T28" fmla="*/ 70 w 231"/>
              <a:gd name="T29" fmla="*/ 223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8 h 231"/>
              <a:gd name="T46" fmla="*/ 204 w 231"/>
              <a:gd name="T47" fmla="*/ 188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3 w 231"/>
              <a:gd name="T61" fmla="*/ 70 h 231"/>
              <a:gd name="T62" fmla="*/ 212 w 231"/>
              <a:gd name="T63" fmla="*/ 50 h 231"/>
              <a:gd name="T64" fmla="*/ 198 w 231"/>
              <a:gd name="T65" fmla="*/ 34 h 231"/>
              <a:gd name="T66" fmla="*/ 179 w 231"/>
              <a:gd name="T67" fmla="*/ 18 h 231"/>
              <a:gd name="T68" fmla="*/ 159 w 231"/>
              <a:gd name="T69" fmla="*/ 8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8"/>
                </a:lnTo>
                <a:lnTo>
                  <a:pt x="50" y="18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8"/>
                </a:lnTo>
                <a:lnTo>
                  <a:pt x="50" y="211"/>
                </a:lnTo>
                <a:lnTo>
                  <a:pt x="70" y="223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8"/>
                </a:lnTo>
                <a:lnTo>
                  <a:pt x="159" y="8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232E4C82-DDF0-AE51-3624-E276AB131458}"/>
              </a:ext>
            </a:extLst>
          </p:cNvPr>
          <p:cNvSpPr>
            <a:spLocks/>
          </p:cNvSpPr>
          <p:nvPr/>
        </p:nvSpPr>
        <p:spPr bwMode="auto">
          <a:xfrm>
            <a:off x="2905690" y="4436166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4 h 231"/>
              <a:gd name="T10" fmla="*/ 18 w 231"/>
              <a:gd name="T11" fmla="*/ 50 h 231"/>
              <a:gd name="T12" fmla="*/ 8 w 231"/>
              <a:gd name="T13" fmla="*/ 70 h 231"/>
              <a:gd name="T14" fmla="*/ 2 w 231"/>
              <a:gd name="T15" fmla="*/ 91 h 231"/>
              <a:gd name="T16" fmla="*/ 0 w 231"/>
              <a:gd name="T17" fmla="*/ 116 h 231"/>
              <a:gd name="T18" fmla="*/ 2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8 h 231"/>
              <a:gd name="T26" fmla="*/ 50 w 231"/>
              <a:gd name="T27" fmla="*/ 211 h 231"/>
              <a:gd name="T28" fmla="*/ 70 w 231"/>
              <a:gd name="T29" fmla="*/ 223 h 231"/>
              <a:gd name="T30" fmla="*/ 91 w 231"/>
              <a:gd name="T31" fmla="*/ 229 h 231"/>
              <a:gd name="T32" fmla="*/ 116 w 231"/>
              <a:gd name="T33" fmla="*/ 231 h 231"/>
              <a:gd name="T34" fmla="*/ 138 w 231"/>
              <a:gd name="T35" fmla="*/ 229 h 231"/>
              <a:gd name="T36" fmla="*/ 148 w 231"/>
              <a:gd name="T37" fmla="*/ 225 h 231"/>
              <a:gd name="T38" fmla="*/ 159 w 231"/>
              <a:gd name="T39" fmla="*/ 223 h 231"/>
              <a:gd name="T40" fmla="*/ 179 w 231"/>
              <a:gd name="T41" fmla="*/ 211 h 231"/>
              <a:gd name="T42" fmla="*/ 188 w 231"/>
              <a:gd name="T43" fmla="*/ 204 h 231"/>
              <a:gd name="T44" fmla="*/ 198 w 231"/>
              <a:gd name="T45" fmla="*/ 198 h 231"/>
              <a:gd name="T46" fmla="*/ 204 w 231"/>
              <a:gd name="T47" fmla="*/ 188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6 h 231"/>
              <a:gd name="T58" fmla="*/ 229 w 231"/>
              <a:gd name="T59" fmla="*/ 91 h 231"/>
              <a:gd name="T60" fmla="*/ 223 w 231"/>
              <a:gd name="T61" fmla="*/ 70 h 231"/>
              <a:gd name="T62" fmla="*/ 212 w 231"/>
              <a:gd name="T63" fmla="*/ 50 h 231"/>
              <a:gd name="T64" fmla="*/ 198 w 231"/>
              <a:gd name="T65" fmla="*/ 34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4"/>
                </a:lnTo>
                <a:lnTo>
                  <a:pt x="18" y="50"/>
                </a:lnTo>
                <a:lnTo>
                  <a:pt x="8" y="70"/>
                </a:lnTo>
                <a:lnTo>
                  <a:pt x="2" y="91"/>
                </a:lnTo>
                <a:lnTo>
                  <a:pt x="0" y="116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8"/>
                </a:lnTo>
                <a:lnTo>
                  <a:pt x="50" y="211"/>
                </a:lnTo>
                <a:lnTo>
                  <a:pt x="70" y="223"/>
                </a:lnTo>
                <a:lnTo>
                  <a:pt x="91" y="229"/>
                </a:lnTo>
                <a:lnTo>
                  <a:pt x="116" y="231"/>
                </a:lnTo>
                <a:lnTo>
                  <a:pt x="138" y="229"/>
                </a:lnTo>
                <a:lnTo>
                  <a:pt x="148" y="225"/>
                </a:lnTo>
                <a:lnTo>
                  <a:pt x="159" y="223"/>
                </a:lnTo>
                <a:lnTo>
                  <a:pt x="179" y="211"/>
                </a:lnTo>
                <a:lnTo>
                  <a:pt x="188" y="204"/>
                </a:lnTo>
                <a:lnTo>
                  <a:pt x="198" y="198"/>
                </a:lnTo>
                <a:lnTo>
                  <a:pt x="204" y="188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6"/>
                </a:lnTo>
                <a:lnTo>
                  <a:pt x="229" y="91"/>
                </a:lnTo>
                <a:lnTo>
                  <a:pt x="223" y="70"/>
                </a:lnTo>
                <a:lnTo>
                  <a:pt x="212" y="50"/>
                </a:lnTo>
                <a:lnTo>
                  <a:pt x="198" y="34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6" name="Freeform 56">
            <a:extLst>
              <a:ext uri="{FF2B5EF4-FFF2-40B4-BE49-F238E27FC236}">
                <a16:creationId xmlns:a16="http://schemas.microsoft.com/office/drawing/2014/main" id="{A62D30A2-94E6-BC50-BB6A-FE4950F1394E}"/>
              </a:ext>
            </a:extLst>
          </p:cNvPr>
          <p:cNvSpPr>
            <a:spLocks/>
          </p:cNvSpPr>
          <p:nvPr/>
        </p:nvSpPr>
        <p:spPr bwMode="auto">
          <a:xfrm>
            <a:off x="3496240" y="4172641"/>
            <a:ext cx="92075" cy="92075"/>
          </a:xfrm>
          <a:custGeom>
            <a:avLst/>
            <a:gdLst>
              <a:gd name="T0" fmla="*/ 116 w 231"/>
              <a:gd name="T1" fmla="*/ 0 h 231"/>
              <a:gd name="T2" fmla="*/ 91 w 231"/>
              <a:gd name="T3" fmla="*/ 1 h 231"/>
              <a:gd name="T4" fmla="*/ 70 w 231"/>
              <a:gd name="T5" fmla="*/ 7 h 231"/>
              <a:gd name="T6" fmla="*/ 50 w 231"/>
              <a:gd name="T7" fmla="*/ 17 h 231"/>
              <a:gd name="T8" fmla="*/ 34 w 231"/>
              <a:gd name="T9" fmla="*/ 33 h 231"/>
              <a:gd name="T10" fmla="*/ 18 w 231"/>
              <a:gd name="T11" fmla="*/ 49 h 231"/>
              <a:gd name="T12" fmla="*/ 8 w 231"/>
              <a:gd name="T13" fmla="*/ 69 h 231"/>
              <a:gd name="T14" fmla="*/ 2 w 231"/>
              <a:gd name="T15" fmla="*/ 90 h 231"/>
              <a:gd name="T16" fmla="*/ 0 w 231"/>
              <a:gd name="T17" fmla="*/ 115 h 231"/>
              <a:gd name="T18" fmla="*/ 2 w 231"/>
              <a:gd name="T19" fmla="*/ 138 h 231"/>
              <a:gd name="T20" fmla="*/ 8 w 231"/>
              <a:gd name="T21" fmla="*/ 159 h 231"/>
              <a:gd name="T22" fmla="*/ 18 w 231"/>
              <a:gd name="T23" fmla="*/ 179 h 231"/>
              <a:gd name="T24" fmla="*/ 34 w 231"/>
              <a:gd name="T25" fmla="*/ 197 h 231"/>
              <a:gd name="T26" fmla="*/ 50 w 231"/>
              <a:gd name="T27" fmla="*/ 211 h 231"/>
              <a:gd name="T28" fmla="*/ 70 w 231"/>
              <a:gd name="T29" fmla="*/ 222 h 231"/>
              <a:gd name="T30" fmla="*/ 91 w 231"/>
              <a:gd name="T31" fmla="*/ 228 h 231"/>
              <a:gd name="T32" fmla="*/ 116 w 231"/>
              <a:gd name="T33" fmla="*/ 231 h 231"/>
              <a:gd name="T34" fmla="*/ 138 w 231"/>
              <a:gd name="T35" fmla="*/ 228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8 w 231"/>
              <a:gd name="T43" fmla="*/ 203 h 231"/>
              <a:gd name="T44" fmla="*/ 198 w 231"/>
              <a:gd name="T45" fmla="*/ 197 h 231"/>
              <a:gd name="T46" fmla="*/ 204 w 231"/>
              <a:gd name="T47" fmla="*/ 187 h 231"/>
              <a:gd name="T48" fmla="*/ 212 w 231"/>
              <a:gd name="T49" fmla="*/ 179 h 231"/>
              <a:gd name="T50" fmla="*/ 223 w 231"/>
              <a:gd name="T51" fmla="*/ 159 h 231"/>
              <a:gd name="T52" fmla="*/ 225 w 231"/>
              <a:gd name="T53" fmla="*/ 148 h 231"/>
              <a:gd name="T54" fmla="*/ 229 w 231"/>
              <a:gd name="T55" fmla="*/ 138 h 231"/>
              <a:gd name="T56" fmla="*/ 231 w 231"/>
              <a:gd name="T57" fmla="*/ 115 h 231"/>
              <a:gd name="T58" fmla="*/ 229 w 231"/>
              <a:gd name="T59" fmla="*/ 90 h 231"/>
              <a:gd name="T60" fmla="*/ 223 w 231"/>
              <a:gd name="T61" fmla="*/ 69 h 231"/>
              <a:gd name="T62" fmla="*/ 212 w 231"/>
              <a:gd name="T63" fmla="*/ 49 h 231"/>
              <a:gd name="T64" fmla="*/ 198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6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6" y="0"/>
                </a:moveTo>
                <a:lnTo>
                  <a:pt x="91" y="1"/>
                </a:lnTo>
                <a:lnTo>
                  <a:pt x="70" y="7"/>
                </a:lnTo>
                <a:lnTo>
                  <a:pt x="50" y="17"/>
                </a:lnTo>
                <a:lnTo>
                  <a:pt x="34" y="33"/>
                </a:lnTo>
                <a:lnTo>
                  <a:pt x="18" y="49"/>
                </a:lnTo>
                <a:lnTo>
                  <a:pt x="8" y="69"/>
                </a:lnTo>
                <a:lnTo>
                  <a:pt x="2" y="90"/>
                </a:lnTo>
                <a:lnTo>
                  <a:pt x="0" y="115"/>
                </a:lnTo>
                <a:lnTo>
                  <a:pt x="2" y="138"/>
                </a:lnTo>
                <a:lnTo>
                  <a:pt x="8" y="159"/>
                </a:lnTo>
                <a:lnTo>
                  <a:pt x="18" y="179"/>
                </a:lnTo>
                <a:lnTo>
                  <a:pt x="34" y="197"/>
                </a:lnTo>
                <a:lnTo>
                  <a:pt x="50" y="211"/>
                </a:lnTo>
                <a:lnTo>
                  <a:pt x="70" y="222"/>
                </a:lnTo>
                <a:lnTo>
                  <a:pt x="91" y="228"/>
                </a:lnTo>
                <a:lnTo>
                  <a:pt x="116" y="231"/>
                </a:lnTo>
                <a:lnTo>
                  <a:pt x="138" y="228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8" y="203"/>
                </a:lnTo>
                <a:lnTo>
                  <a:pt x="198" y="197"/>
                </a:lnTo>
                <a:lnTo>
                  <a:pt x="204" y="187"/>
                </a:lnTo>
                <a:lnTo>
                  <a:pt x="212" y="179"/>
                </a:lnTo>
                <a:lnTo>
                  <a:pt x="223" y="159"/>
                </a:lnTo>
                <a:lnTo>
                  <a:pt x="225" y="148"/>
                </a:lnTo>
                <a:lnTo>
                  <a:pt x="229" y="138"/>
                </a:lnTo>
                <a:lnTo>
                  <a:pt x="231" y="115"/>
                </a:lnTo>
                <a:lnTo>
                  <a:pt x="229" y="90"/>
                </a:lnTo>
                <a:lnTo>
                  <a:pt x="223" y="69"/>
                </a:lnTo>
                <a:lnTo>
                  <a:pt x="212" y="49"/>
                </a:lnTo>
                <a:lnTo>
                  <a:pt x="198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6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7" name="Freeform 57">
            <a:extLst>
              <a:ext uri="{FF2B5EF4-FFF2-40B4-BE49-F238E27FC236}">
                <a16:creationId xmlns:a16="http://schemas.microsoft.com/office/drawing/2014/main" id="{48E17552-BCB5-5CD5-51CD-161F97FD4133}"/>
              </a:ext>
            </a:extLst>
          </p:cNvPr>
          <p:cNvSpPr>
            <a:spLocks/>
          </p:cNvSpPr>
          <p:nvPr/>
        </p:nvSpPr>
        <p:spPr bwMode="auto">
          <a:xfrm>
            <a:off x="4093140" y="3297928"/>
            <a:ext cx="90488" cy="92075"/>
          </a:xfrm>
          <a:custGeom>
            <a:avLst/>
            <a:gdLst>
              <a:gd name="T0" fmla="*/ 115 w 231"/>
              <a:gd name="T1" fmla="*/ 0 h 231"/>
              <a:gd name="T2" fmla="*/ 90 w 231"/>
              <a:gd name="T3" fmla="*/ 1 h 231"/>
              <a:gd name="T4" fmla="*/ 69 w 231"/>
              <a:gd name="T5" fmla="*/ 8 h 231"/>
              <a:gd name="T6" fmla="*/ 49 w 231"/>
              <a:gd name="T7" fmla="*/ 18 h 231"/>
              <a:gd name="T8" fmla="*/ 33 w 231"/>
              <a:gd name="T9" fmla="*/ 34 h 231"/>
              <a:gd name="T10" fmla="*/ 17 w 231"/>
              <a:gd name="T11" fmla="*/ 50 h 231"/>
              <a:gd name="T12" fmla="*/ 7 w 231"/>
              <a:gd name="T13" fmla="*/ 70 h 231"/>
              <a:gd name="T14" fmla="*/ 1 w 231"/>
              <a:gd name="T15" fmla="*/ 91 h 231"/>
              <a:gd name="T16" fmla="*/ 0 w 231"/>
              <a:gd name="T17" fmla="*/ 116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8 h 231"/>
              <a:gd name="T26" fmla="*/ 49 w 231"/>
              <a:gd name="T27" fmla="*/ 211 h 231"/>
              <a:gd name="T28" fmla="*/ 69 w 231"/>
              <a:gd name="T29" fmla="*/ 223 h 231"/>
              <a:gd name="T30" fmla="*/ 90 w 231"/>
              <a:gd name="T31" fmla="*/ 229 h 231"/>
              <a:gd name="T32" fmla="*/ 115 w 231"/>
              <a:gd name="T33" fmla="*/ 231 h 231"/>
              <a:gd name="T34" fmla="*/ 137 w 231"/>
              <a:gd name="T35" fmla="*/ 229 h 231"/>
              <a:gd name="T36" fmla="*/ 147 w 231"/>
              <a:gd name="T37" fmla="*/ 225 h 231"/>
              <a:gd name="T38" fmla="*/ 159 w 231"/>
              <a:gd name="T39" fmla="*/ 223 h 231"/>
              <a:gd name="T40" fmla="*/ 178 w 231"/>
              <a:gd name="T41" fmla="*/ 211 h 231"/>
              <a:gd name="T42" fmla="*/ 187 w 231"/>
              <a:gd name="T43" fmla="*/ 204 h 231"/>
              <a:gd name="T44" fmla="*/ 197 w 231"/>
              <a:gd name="T45" fmla="*/ 198 h 231"/>
              <a:gd name="T46" fmla="*/ 203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4 w 231"/>
              <a:gd name="T53" fmla="*/ 148 h 231"/>
              <a:gd name="T54" fmla="*/ 228 w 231"/>
              <a:gd name="T55" fmla="*/ 138 h 231"/>
              <a:gd name="T56" fmla="*/ 231 w 231"/>
              <a:gd name="T57" fmla="*/ 116 h 231"/>
              <a:gd name="T58" fmla="*/ 228 w 231"/>
              <a:gd name="T59" fmla="*/ 91 h 231"/>
              <a:gd name="T60" fmla="*/ 222 w 231"/>
              <a:gd name="T61" fmla="*/ 70 h 231"/>
              <a:gd name="T62" fmla="*/ 211 w 231"/>
              <a:gd name="T63" fmla="*/ 50 h 231"/>
              <a:gd name="T64" fmla="*/ 197 w 231"/>
              <a:gd name="T65" fmla="*/ 34 h 231"/>
              <a:gd name="T66" fmla="*/ 178 w 231"/>
              <a:gd name="T67" fmla="*/ 18 h 231"/>
              <a:gd name="T68" fmla="*/ 159 w 231"/>
              <a:gd name="T69" fmla="*/ 8 h 231"/>
              <a:gd name="T70" fmla="*/ 137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0" y="1"/>
                </a:lnTo>
                <a:lnTo>
                  <a:pt x="69" y="8"/>
                </a:lnTo>
                <a:lnTo>
                  <a:pt x="49" y="18"/>
                </a:lnTo>
                <a:lnTo>
                  <a:pt x="33" y="34"/>
                </a:lnTo>
                <a:lnTo>
                  <a:pt x="17" y="50"/>
                </a:lnTo>
                <a:lnTo>
                  <a:pt x="7" y="70"/>
                </a:lnTo>
                <a:lnTo>
                  <a:pt x="1" y="91"/>
                </a:lnTo>
                <a:lnTo>
                  <a:pt x="0" y="116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8"/>
                </a:lnTo>
                <a:lnTo>
                  <a:pt x="49" y="211"/>
                </a:lnTo>
                <a:lnTo>
                  <a:pt x="69" y="223"/>
                </a:lnTo>
                <a:lnTo>
                  <a:pt x="90" y="229"/>
                </a:lnTo>
                <a:lnTo>
                  <a:pt x="115" y="231"/>
                </a:lnTo>
                <a:lnTo>
                  <a:pt x="137" y="229"/>
                </a:lnTo>
                <a:lnTo>
                  <a:pt x="147" y="225"/>
                </a:lnTo>
                <a:lnTo>
                  <a:pt x="159" y="223"/>
                </a:lnTo>
                <a:lnTo>
                  <a:pt x="178" y="211"/>
                </a:lnTo>
                <a:lnTo>
                  <a:pt x="187" y="204"/>
                </a:lnTo>
                <a:lnTo>
                  <a:pt x="197" y="198"/>
                </a:lnTo>
                <a:lnTo>
                  <a:pt x="203" y="188"/>
                </a:lnTo>
                <a:lnTo>
                  <a:pt x="211" y="179"/>
                </a:lnTo>
                <a:lnTo>
                  <a:pt x="222" y="159"/>
                </a:lnTo>
                <a:lnTo>
                  <a:pt x="224" y="148"/>
                </a:lnTo>
                <a:lnTo>
                  <a:pt x="228" y="138"/>
                </a:lnTo>
                <a:lnTo>
                  <a:pt x="231" y="116"/>
                </a:lnTo>
                <a:lnTo>
                  <a:pt x="228" y="91"/>
                </a:lnTo>
                <a:lnTo>
                  <a:pt x="222" y="70"/>
                </a:lnTo>
                <a:lnTo>
                  <a:pt x="211" y="50"/>
                </a:lnTo>
                <a:lnTo>
                  <a:pt x="197" y="34"/>
                </a:lnTo>
                <a:lnTo>
                  <a:pt x="178" y="18"/>
                </a:lnTo>
                <a:lnTo>
                  <a:pt x="159" y="8"/>
                </a:lnTo>
                <a:lnTo>
                  <a:pt x="137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8" name="Freeform 58">
            <a:extLst>
              <a:ext uri="{FF2B5EF4-FFF2-40B4-BE49-F238E27FC236}">
                <a16:creationId xmlns:a16="http://schemas.microsoft.com/office/drawing/2014/main" id="{C371F495-A66A-6836-EE88-E3290348598C}"/>
              </a:ext>
            </a:extLst>
          </p:cNvPr>
          <p:cNvSpPr>
            <a:spLocks/>
          </p:cNvSpPr>
          <p:nvPr/>
        </p:nvSpPr>
        <p:spPr bwMode="auto">
          <a:xfrm>
            <a:off x="4683690" y="3032816"/>
            <a:ext cx="92075" cy="92075"/>
          </a:xfrm>
          <a:custGeom>
            <a:avLst/>
            <a:gdLst>
              <a:gd name="T0" fmla="*/ 115 w 231"/>
              <a:gd name="T1" fmla="*/ 0 h 231"/>
              <a:gd name="T2" fmla="*/ 90 w 231"/>
              <a:gd name="T3" fmla="*/ 1 h 231"/>
              <a:gd name="T4" fmla="*/ 69 w 231"/>
              <a:gd name="T5" fmla="*/ 7 h 231"/>
              <a:gd name="T6" fmla="*/ 49 w 231"/>
              <a:gd name="T7" fmla="*/ 17 h 231"/>
              <a:gd name="T8" fmla="*/ 33 w 231"/>
              <a:gd name="T9" fmla="*/ 33 h 231"/>
              <a:gd name="T10" fmla="*/ 17 w 231"/>
              <a:gd name="T11" fmla="*/ 50 h 231"/>
              <a:gd name="T12" fmla="*/ 7 w 231"/>
              <a:gd name="T13" fmla="*/ 69 h 231"/>
              <a:gd name="T14" fmla="*/ 1 w 231"/>
              <a:gd name="T15" fmla="*/ 91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7 h 231"/>
              <a:gd name="T26" fmla="*/ 49 w 231"/>
              <a:gd name="T27" fmla="*/ 211 h 231"/>
              <a:gd name="T28" fmla="*/ 69 w 231"/>
              <a:gd name="T29" fmla="*/ 222 h 231"/>
              <a:gd name="T30" fmla="*/ 90 w 231"/>
              <a:gd name="T31" fmla="*/ 229 h 231"/>
              <a:gd name="T32" fmla="*/ 115 w 231"/>
              <a:gd name="T33" fmla="*/ 231 h 231"/>
              <a:gd name="T34" fmla="*/ 138 w 231"/>
              <a:gd name="T35" fmla="*/ 229 h 231"/>
              <a:gd name="T36" fmla="*/ 147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7 w 231"/>
              <a:gd name="T43" fmla="*/ 204 h 231"/>
              <a:gd name="T44" fmla="*/ 197 w 231"/>
              <a:gd name="T45" fmla="*/ 197 h 231"/>
              <a:gd name="T46" fmla="*/ 203 w 231"/>
              <a:gd name="T47" fmla="*/ 188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8 w 231"/>
              <a:gd name="T55" fmla="*/ 138 h 231"/>
              <a:gd name="T56" fmla="*/ 231 w 231"/>
              <a:gd name="T57" fmla="*/ 115 h 231"/>
              <a:gd name="T58" fmla="*/ 228 w 231"/>
              <a:gd name="T59" fmla="*/ 91 h 231"/>
              <a:gd name="T60" fmla="*/ 222 w 231"/>
              <a:gd name="T61" fmla="*/ 69 h 231"/>
              <a:gd name="T62" fmla="*/ 211 w 231"/>
              <a:gd name="T63" fmla="*/ 50 h 231"/>
              <a:gd name="T64" fmla="*/ 197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0" y="1"/>
                </a:lnTo>
                <a:lnTo>
                  <a:pt x="69" y="7"/>
                </a:lnTo>
                <a:lnTo>
                  <a:pt x="49" y="17"/>
                </a:lnTo>
                <a:lnTo>
                  <a:pt x="33" y="33"/>
                </a:lnTo>
                <a:lnTo>
                  <a:pt x="17" y="50"/>
                </a:lnTo>
                <a:lnTo>
                  <a:pt x="7" y="69"/>
                </a:lnTo>
                <a:lnTo>
                  <a:pt x="1" y="91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7"/>
                </a:lnTo>
                <a:lnTo>
                  <a:pt x="49" y="211"/>
                </a:lnTo>
                <a:lnTo>
                  <a:pt x="69" y="222"/>
                </a:lnTo>
                <a:lnTo>
                  <a:pt x="90" y="229"/>
                </a:lnTo>
                <a:lnTo>
                  <a:pt x="115" y="231"/>
                </a:lnTo>
                <a:lnTo>
                  <a:pt x="138" y="229"/>
                </a:lnTo>
                <a:lnTo>
                  <a:pt x="147" y="225"/>
                </a:lnTo>
                <a:lnTo>
                  <a:pt x="159" y="222"/>
                </a:lnTo>
                <a:lnTo>
                  <a:pt x="179" y="211"/>
                </a:lnTo>
                <a:lnTo>
                  <a:pt x="187" y="204"/>
                </a:lnTo>
                <a:lnTo>
                  <a:pt x="197" y="197"/>
                </a:lnTo>
                <a:lnTo>
                  <a:pt x="203" y="188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8" y="138"/>
                </a:lnTo>
                <a:lnTo>
                  <a:pt x="231" y="115"/>
                </a:lnTo>
                <a:lnTo>
                  <a:pt x="228" y="91"/>
                </a:lnTo>
                <a:lnTo>
                  <a:pt x="222" y="69"/>
                </a:lnTo>
                <a:lnTo>
                  <a:pt x="211" y="50"/>
                </a:lnTo>
                <a:lnTo>
                  <a:pt x="197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9" name="Freeform 59">
            <a:extLst>
              <a:ext uri="{FF2B5EF4-FFF2-40B4-BE49-F238E27FC236}">
                <a16:creationId xmlns:a16="http://schemas.microsoft.com/office/drawing/2014/main" id="{D5B8822D-5502-3B46-BB8B-A3B801EA2B83}"/>
              </a:ext>
            </a:extLst>
          </p:cNvPr>
          <p:cNvSpPr>
            <a:spLocks/>
          </p:cNvSpPr>
          <p:nvPr/>
        </p:nvSpPr>
        <p:spPr bwMode="auto">
          <a:xfrm>
            <a:off x="5279002" y="3018528"/>
            <a:ext cx="92075" cy="92075"/>
          </a:xfrm>
          <a:custGeom>
            <a:avLst/>
            <a:gdLst>
              <a:gd name="T0" fmla="*/ 115 w 231"/>
              <a:gd name="T1" fmla="*/ 0 h 231"/>
              <a:gd name="T2" fmla="*/ 91 w 231"/>
              <a:gd name="T3" fmla="*/ 1 h 231"/>
              <a:gd name="T4" fmla="*/ 69 w 231"/>
              <a:gd name="T5" fmla="*/ 7 h 231"/>
              <a:gd name="T6" fmla="*/ 50 w 231"/>
              <a:gd name="T7" fmla="*/ 17 h 231"/>
              <a:gd name="T8" fmla="*/ 33 w 231"/>
              <a:gd name="T9" fmla="*/ 33 h 231"/>
              <a:gd name="T10" fmla="*/ 17 w 231"/>
              <a:gd name="T11" fmla="*/ 49 h 231"/>
              <a:gd name="T12" fmla="*/ 7 w 231"/>
              <a:gd name="T13" fmla="*/ 69 h 231"/>
              <a:gd name="T14" fmla="*/ 1 w 231"/>
              <a:gd name="T15" fmla="*/ 90 h 231"/>
              <a:gd name="T16" fmla="*/ 0 w 231"/>
              <a:gd name="T17" fmla="*/ 115 h 231"/>
              <a:gd name="T18" fmla="*/ 1 w 231"/>
              <a:gd name="T19" fmla="*/ 138 h 231"/>
              <a:gd name="T20" fmla="*/ 7 w 231"/>
              <a:gd name="T21" fmla="*/ 159 h 231"/>
              <a:gd name="T22" fmla="*/ 17 w 231"/>
              <a:gd name="T23" fmla="*/ 179 h 231"/>
              <a:gd name="T24" fmla="*/ 33 w 231"/>
              <a:gd name="T25" fmla="*/ 197 h 231"/>
              <a:gd name="T26" fmla="*/ 50 w 231"/>
              <a:gd name="T27" fmla="*/ 211 h 231"/>
              <a:gd name="T28" fmla="*/ 69 w 231"/>
              <a:gd name="T29" fmla="*/ 222 h 231"/>
              <a:gd name="T30" fmla="*/ 91 w 231"/>
              <a:gd name="T31" fmla="*/ 228 h 231"/>
              <a:gd name="T32" fmla="*/ 115 w 231"/>
              <a:gd name="T33" fmla="*/ 231 h 231"/>
              <a:gd name="T34" fmla="*/ 138 w 231"/>
              <a:gd name="T35" fmla="*/ 228 h 231"/>
              <a:gd name="T36" fmla="*/ 148 w 231"/>
              <a:gd name="T37" fmla="*/ 225 h 231"/>
              <a:gd name="T38" fmla="*/ 159 w 231"/>
              <a:gd name="T39" fmla="*/ 222 h 231"/>
              <a:gd name="T40" fmla="*/ 179 w 231"/>
              <a:gd name="T41" fmla="*/ 211 h 231"/>
              <a:gd name="T42" fmla="*/ 187 w 231"/>
              <a:gd name="T43" fmla="*/ 204 h 231"/>
              <a:gd name="T44" fmla="*/ 197 w 231"/>
              <a:gd name="T45" fmla="*/ 197 h 231"/>
              <a:gd name="T46" fmla="*/ 204 w 231"/>
              <a:gd name="T47" fmla="*/ 187 h 231"/>
              <a:gd name="T48" fmla="*/ 211 w 231"/>
              <a:gd name="T49" fmla="*/ 179 h 231"/>
              <a:gd name="T50" fmla="*/ 222 w 231"/>
              <a:gd name="T51" fmla="*/ 159 h 231"/>
              <a:gd name="T52" fmla="*/ 225 w 231"/>
              <a:gd name="T53" fmla="*/ 148 h 231"/>
              <a:gd name="T54" fmla="*/ 228 w 231"/>
              <a:gd name="T55" fmla="*/ 138 h 231"/>
              <a:gd name="T56" fmla="*/ 231 w 231"/>
              <a:gd name="T57" fmla="*/ 115 h 231"/>
              <a:gd name="T58" fmla="*/ 228 w 231"/>
              <a:gd name="T59" fmla="*/ 90 h 231"/>
              <a:gd name="T60" fmla="*/ 222 w 231"/>
              <a:gd name="T61" fmla="*/ 69 h 231"/>
              <a:gd name="T62" fmla="*/ 211 w 231"/>
              <a:gd name="T63" fmla="*/ 49 h 231"/>
              <a:gd name="T64" fmla="*/ 197 w 231"/>
              <a:gd name="T65" fmla="*/ 33 h 231"/>
              <a:gd name="T66" fmla="*/ 179 w 231"/>
              <a:gd name="T67" fmla="*/ 17 h 231"/>
              <a:gd name="T68" fmla="*/ 159 w 231"/>
              <a:gd name="T69" fmla="*/ 7 h 231"/>
              <a:gd name="T70" fmla="*/ 138 w 231"/>
              <a:gd name="T71" fmla="*/ 1 h 231"/>
              <a:gd name="T72" fmla="*/ 115 w 231"/>
              <a:gd name="T73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1" h="231">
                <a:moveTo>
                  <a:pt x="115" y="0"/>
                </a:moveTo>
                <a:lnTo>
                  <a:pt x="91" y="1"/>
                </a:lnTo>
                <a:lnTo>
                  <a:pt x="69" y="7"/>
                </a:lnTo>
                <a:lnTo>
                  <a:pt x="50" y="17"/>
                </a:lnTo>
                <a:lnTo>
                  <a:pt x="33" y="33"/>
                </a:lnTo>
                <a:lnTo>
                  <a:pt x="17" y="49"/>
                </a:lnTo>
                <a:lnTo>
                  <a:pt x="7" y="69"/>
                </a:lnTo>
                <a:lnTo>
                  <a:pt x="1" y="90"/>
                </a:lnTo>
                <a:lnTo>
                  <a:pt x="0" y="115"/>
                </a:lnTo>
                <a:lnTo>
                  <a:pt x="1" y="138"/>
                </a:lnTo>
                <a:lnTo>
                  <a:pt x="7" y="159"/>
                </a:lnTo>
                <a:lnTo>
                  <a:pt x="17" y="179"/>
                </a:lnTo>
                <a:lnTo>
                  <a:pt x="33" y="197"/>
                </a:lnTo>
                <a:lnTo>
                  <a:pt x="50" y="211"/>
                </a:lnTo>
                <a:lnTo>
                  <a:pt x="69" y="222"/>
                </a:lnTo>
                <a:lnTo>
                  <a:pt x="91" y="228"/>
                </a:lnTo>
                <a:lnTo>
                  <a:pt x="115" y="231"/>
                </a:lnTo>
                <a:lnTo>
                  <a:pt x="138" y="228"/>
                </a:lnTo>
                <a:lnTo>
                  <a:pt x="148" y="225"/>
                </a:lnTo>
                <a:lnTo>
                  <a:pt x="159" y="222"/>
                </a:lnTo>
                <a:lnTo>
                  <a:pt x="179" y="211"/>
                </a:lnTo>
                <a:lnTo>
                  <a:pt x="187" y="204"/>
                </a:lnTo>
                <a:lnTo>
                  <a:pt x="197" y="197"/>
                </a:lnTo>
                <a:lnTo>
                  <a:pt x="204" y="187"/>
                </a:lnTo>
                <a:lnTo>
                  <a:pt x="211" y="179"/>
                </a:lnTo>
                <a:lnTo>
                  <a:pt x="222" y="159"/>
                </a:lnTo>
                <a:lnTo>
                  <a:pt x="225" y="148"/>
                </a:lnTo>
                <a:lnTo>
                  <a:pt x="228" y="138"/>
                </a:lnTo>
                <a:lnTo>
                  <a:pt x="231" y="115"/>
                </a:lnTo>
                <a:lnTo>
                  <a:pt x="228" y="90"/>
                </a:lnTo>
                <a:lnTo>
                  <a:pt x="222" y="69"/>
                </a:lnTo>
                <a:lnTo>
                  <a:pt x="211" y="49"/>
                </a:lnTo>
                <a:lnTo>
                  <a:pt x="197" y="33"/>
                </a:lnTo>
                <a:lnTo>
                  <a:pt x="179" y="17"/>
                </a:lnTo>
                <a:lnTo>
                  <a:pt x="159" y="7"/>
                </a:lnTo>
                <a:lnTo>
                  <a:pt x="138" y="1"/>
                </a:lnTo>
                <a:lnTo>
                  <a:pt x="115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0" name="Freeform 33">
            <a:extLst>
              <a:ext uri="{FF2B5EF4-FFF2-40B4-BE49-F238E27FC236}">
                <a16:creationId xmlns:a16="http://schemas.microsoft.com/office/drawing/2014/main" id="{DFD0742E-D920-C997-1B69-682C7E710CBC}"/>
              </a:ext>
            </a:extLst>
          </p:cNvPr>
          <p:cNvSpPr>
            <a:spLocks/>
          </p:cNvSpPr>
          <p:nvPr/>
        </p:nvSpPr>
        <p:spPr bwMode="auto">
          <a:xfrm>
            <a:off x="2367527" y="2862953"/>
            <a:ext cx="2960688" cy="1401763"/>
          </a:xfrm>
          <a:custGeom>
            <a:avLst/>
            <a:gdLst>
              <a:gd name="T0" fmla="*/ 7461 w 7461"/>
              <a:gd name="T1" fmla="*/ 0 h 3534"/>
              <a:gd name="T2" fmla="*/ 5971 w 7461"/>
              <a:gd name="T3" fmla="*/ 469 h 3534"/>
              <a:gd name="T4" fmla="*/ 4457 w 7461"/>
              <a:gd name="T5" fmla="*/ 745 h 3534"/>
              <a:gd name="T6" fmla="*/ 2992 w 7461"/>
              <a:gd name="T7" fmla="*/ 1527 h 3534"/>
              <a:gd name="T8" fmla="*/ 1478 w 7461"/>
              <a:gd name="T9" fmla="*/ 2295 h 3534"/>
              <a:gd name="T10" fmla="*/ 0 w 7461"/>
              <a:gd name="T11" fmla="*/ 3534 h 3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61" h="3534">
                <a:moveTo>
                  <a:pt x="7461" y="0"/>
                </a:moveTo>
                <a:lnTo>
                  <a:pt x="5971" y="469"/>
                </a:lnTo>
                <a:lnTo>
                  <a:pt x="4457" y="745"/>
                </a:lnTo>
                <a:lnTo>
                  <a:pt x="2992" y="1527"/>
                </a:lnTo>
                <a:lnTo>
                  <a:pt x="1478" y="2295"/>
                </a:lnTo>
                <a:lnTo>
                  <a:pt x="0" y="3534"/>
                </a:lnTo>
              </a:path>
            </a:pathLst>
          </a:cu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898366B7-3AA7-12A4-3538-2D7C7A1654F0}"/>
              </a:ext>
            </a:extLst>
          </p:cNvPr>
          <p:cNvSpPr txBox="1"/>
          <p:nvPr/>
        </p:nvSpPr>
        <p:spPr>
          <a:xfrm>
            <a:off x="2202037" y="4728391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B547488-B952-5D9D-B37B-CF82ACECC49C}"/>
              </a:ext>
            </a:extLst>
          </p:cNvPr>
          <p:cNvSpPr txBox="1"/>
          <p:nvPr/>
        </p:nvSpPr>
        <p:spPr>
          <a:xfrm>
            <a:off x="2807298" y="4728391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8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066C6B99-8DFD-234D-CD38-8A401BB05D40}"/>
              </a:ext>
            </a:extLst>
          </p:cNvPr>
          <p:cNvSpPr txBox="1"/>
          <p:nvPr/>
        </p:nvSpPr>
        <p:spPr>
          <a:xfrm>
            <a:off x="3371683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12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CF129D7D-1CF4-5799-5797-71FA2AD39E32}"/>
              </a:ext>
            </a:extLst>
          </p:cNvPr>
          <p:cNvSpPr txBox="1"/>
          <p:nvPr/>
        </p:nvSpPr>
        <p:spPr>
          <a:xfrm>
            <a:off x="3976944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24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13EA4716-D517-A86E-4FAC-A82CBB6099B9}"/>
              </a:ext>
            </a:extLst>
          </p:cNvPr>
          <p:cNvSpPr txBox="1"/>
          <p:nvPr/>
        </p:nvSpPr>
        <p:spPr>
          <a:xfrm>
            <a:off x="4582205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F64C5299-4277-F159-E271-39979BB3A924}"/>
              </a:ext>
            </a:extLst>
          </p:cNvPr>
          <p:cNvSpPr txBox="1"/>
          <p:nvPr/>
        </p:nvSpPr>
        <p:spPr>
          <a:xfrm>
            <a:off x="5187466" y="4728391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48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77AB8FFC-9650-FF73-63A3-63E48FC958C6}"/>
              </a:ext>
            </a:extLst>
          </p:cNvPr>
          <p:cNvSpPr txBox="1"/>
          <p:nvPr/>
        </p:nvSpPr>
        <p:spPr>
          <a:xfrm>
            <a:off x="2161161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18</a:t>
            </a:r>
          </a:p>
          <a:p>
            <a:pPr algn="ctr"/>
            <a:r>
              <a:rPr lang="en-US" sz="1200" dirty="0"/>
              <a:t>11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28143422-EEAD-B2F0-6711-DEDE5A1EC958}"/>
              </a:ext>
            </a:extLst>
          </p:cNvPr>
          <p:cNvSpPr txBox="1"/>
          <p:nvPr/>
        </p:nvSpPr>
        <p:spPr>
          <a:xfrm>
            <a:off x="2766422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30</a:t>
            </a:r>
          </a:p>
          <a:p>
            <a:pPr algn="ctr"/>
            <a:r>
              <a:rPr lang="en-US" sz="1200" dirty="0"/>
              <a:t>21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40A52A40-52D1-AD07-54D6-A63F18534640}"/>
              </a:ext>
            </a:extLst>
          </p:cNvPr>
          <p:cNvSpPr txBox="1"/>
          <p:nvPr/>
        </p:nvSpPr>
        <p:spPr>
          <a:xfrm>
            <a:off x="3371683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31</a:t>
            </a:r>
          </a:p>
          <a:p>
            <a:pPr algn="ctr"/>
            <a:r>
              <a:rPr lang="en-US" sz="1200" dirty="0"/>
              <a:t>20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9FE4EE29-3D73-41E1-1F1D-8C302BD1699A}"/>
              </a:ext>
            </a:extLst>
          </p:cNvPr>
          <p:cNvSpPr txBox="1"/>
          <p:nvPr/>
        </p:nvSpPr>
        <p:spPr>
          <a:xfrm>
            <a:off x="3976944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  <a:p>
            <a:pPr algn="ctr"/>
            <a:r>
              <a:rPr lang="en-US" sz="1200" dirty="0"/>
              <a:t>27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5538E9A4-9FB2-24F3-B004-58C102FF5194}"/>
              </a:ext>
            </a:extLst>
          </p:cNvPr>
          <p:cNvSpPr txBox="1"/>
          <p:nvPr/>
        </p:nvSpPr>
        <p:spPr>
          <a:xfrm>
            <a:off x="4582205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43</a:t>
            </a:r>
          </a:p>
          <a:p>
            <a:pPr algn="ctr"/>
            <a:r>
              <a:rPr lang="en-US" sz="1200" dirty="0"/>
              <a:t>33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9DC5379E-55D3-B4C4-7983-6C47438E4D54}"/>
              </a:ext>
            </a:extLst>
          </p:cNvPr>
          <p:cNvSpPr txBox="1"/>
          <p:nvPr/>
        </p:nvSpPr>
        <p:spPr>
          <a:xfrm>
            <a:off x="5187466" y="5327582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45</a:t>
            </a:r>
          </a:p>
          <a:p>
            <a:pPr algn="ctr"/>
            <a:r>
              <a:rPr lang="en-US" sz="1200" dirty="0"/>
              <a:t>38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ABEFFE1A-1543-990F-0D73-88564B7A8FE5}"/>
              </a:ext>
            </a:extLst>
          </p:cNvPr>
          <p:cNvSpPr txBox="1"/>
          <p:nvPr/>
        </p:nvSpPr>
        <p:spPr>
          <a:xfrm>
            <a:off x="3546292" y="4996369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/>
              <a:t>Weeks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F55D1775-3162-726C-56CD-FFD9A85AF7ED}"/>
              </a:ext>
            </a:extLst>
          </p:cNvPr>
          <p:cNvSpPr txBox="1"/>
          <p:nvPr/>
        </p:nvSpPr>
        <p:spPr>
          <a:xfrm>
            <a:off x="1750970" y="4530778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90E8A3F2-074C-E7B2-C3E7-6B030BBA7A42}"/>
              </a:ext>
            </a:extLst>
          </p:cNvPr>
          <p:cNvSpPr txBox="1"/>
          <p:nvPr/>
        </p:nvSpPr>
        <p:spPr>
          <a:xfrm>
            <a:off x="1669218" y="4007950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20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1B4A56B6-83BF-602F-E78A-86D8AE50EC27}"/>
              </a:ext>
            </a:extLst>
          </p:cNvPr>
          <p:cNvSpPr txBox="1"/>
          <p:nvPr/>
        </p:nvSpPr>
        <p:spPr>
          <a:xfrm>
            <a:off x="1669218" y="3485122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40</a:t>
            </a: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A3F2B9C4-5D7E-D731-8C54-A0CC8796C6AE}"/>
              </a:ext>
            </a:extLst>
          </p:cNvPr>
          <p:cNvSpPr txBox="1"/>
          <p:nvPr/>
        </p:nvSpPr>
        <p:spPr>
          <a:xfrm>
            <a:off x="1669218" y="2962294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60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2EE1160B-6215-ED8C-8C65-6391F69D4B29}"/>
              </a:ext>
            </a:extLst>
          </p:cNvPr>
          <p:cNvSpPr txBox="1"/>
          <p:nvPr/>
        </p:nvSpPr>
        <p:spPr>
          <a:xfrm>
            <a:off x="1669218" y="2439466"/>
            <a:ext cx="3481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80</a:t>
            </a: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3671429F-25BE-B783-268B-8912D03DF36C}"/>
              </a:ext>
            </a:extLst>
          </p:cNvPr>
          <p:cNvSpPr txBox="1"/>
          <p:nvPr/>
        </p:nvSpPr>
        <p:spPr>
          <a:xfrm>
            <a:off x="2468457" y="2720496"/>
            <a:ext cx="3080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PI</a:t>
            </a: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DBA5B7C9-3BA9-DB67-3AEB-87F606303E2F}"/>
              </a:ext>
            </a:extLst>
          </p:cNvPr>
          <p:cNvSpPr txBox="1"/>
          <p:nvPr/>
        </p:nvSpPr>
        <p:spPr>
          <a:xfrm>
            <a:off x="2468457" y="2484239"/>
            <a:ext cx="3690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INI</a:t>
            </a:r>
          </a:p>
        </p:txBody>
      </p:sp>
      <p:sp>
        <p:nvSpPr>
          <p:cNvPr id="65" name="Line 45">
            <a:extLst>
              <a:ext uri="{FF2B5EF4-FFF2-40B4-BE49-F238E27FC236}">
                <a16:creationId xmlns:a16="http://schemas.microsoft.com/office/drawing/2014/main" id="{4FD808EE-978F-87C9-C9E2-3F63EB8CDA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78615" y="2847121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6" name="Line 46">
            <a:extLst>
              <a:ext uri="{FF2B5EF4-FFF2-40B4-BE49-F238E27FC236}">
                <a16:creationId xmlns:a16="http://schemas.microsoft.com/office/drawing/2014/main" id="{5983ABEF-DCE3-F4F5-7ADE-3BCC2B287D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78615" y="2611167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7" name="Line 45">
            <a:extLst>
              <a:ext uri="{FF2B5EF4-FFF2-40B4-BE49-F238E27FC236}">
                <a16:creationId xmlns:a16="http://schemas.microsoft.com/office/drawing/2014/main" id="{93C4AC4D-F231-71CF-F72B-6E594CB022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55920" y="5647227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8" name="Line 46">
            <a:extLst>
              <a:ext uri="{FF2B5EF4-FFF2-40B4-BE49-F238E27FC236}">
                <a16:creationId xmlns:a16="http://schemas.microsoft.com/office/drawing/2014/main" id="{966C866C-1652-A615-E555-84E7C8998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55920" y="5457899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E8F9A1DC-90B1-3CA2-54DF-86E137669E55}"/>
              </a:ext>
            </a:extLst>
          </p:cNvPr>
          <p:cNvSpPr txBox="1"/>
          <p:nvPr/>
        </p:nvSpPr>
        <p:spPr>
          <a:xfrm>
            <a:off x="475907" y="5107291"/>
            <a:ext cx="13831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b="1" dirty="0"/>
              <a:t>Missing</a:t>
            </a:r>
            <a:br>
              <a:rPr lang="en-US" sz="1200" b="1" dirty="0"/>
            </a:br>
            <a:r>
              <a:rPr lang="en-US" sz="1200" dirty="0"/>
              <a:t>(discontinuation/</a:t>
            </a:r>
            <a:br>
              <a:rPr lang="en-US" sz="1200" dirty="0"/>
            </a:br>
            <a:r>
              <a:rPr lang="en-US" sz="1200" dirty="0"/>
              <a:t>missing in window)</a:t>
            </a:r>
          </a:p>
        </p:txBody>
      </p:sp>
      <p:sp>
        <p:nvSpPr>
          <p:cNvPr id="124" name="Freeform 9">
            <a:extLst>
              <a:ext uri="{FF2B5EF4-FFF2-40B4-BE49-F238E27FC236}">
                <a16:creationId xmlns:a16="http://schemas.microsoft.com/office/drawing/2014/main" id="{243F6633-D915-315A-C64C-38CE12FEFE04}"/>
              </a:ext>
            </a:extLst>
          </p:cNvPr>
          <p:cNvSpPr>
            <a:spLocks/>
          </p:cNvSpPr>
          <p:nvPr/>
        </p:nvSpPr>
        <p:spPr bwMode="auto">
          <a:xfrm>
            <a:off x="7236911" y="2536636"/>
            <a:ext cx="3413125" cy="2146300"/>
          </a:xfrm>
          <a:custGeom>
            <a:avLst/>
            <a:gdLst>
              <a:gd name="T0" fmla="*/ 0 w 8600"/>
              <a:gd name="T1" fmla="*/ 0 h 5406"/>
              <a:gd name="T2" fmla="*/ 0 w 8600"/>
              <a:gd name="T3" fmla="*/ 5406 h 5406"/>
              <a:gd name="T4" fmla="*/ 8600 w 8600"/>
              <a:gd name="T5" fmla="*/ 5406 h 5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00" h="5406">
                <a:moveTo>
                  <a:pt x="0" y="0"/>
                </a:moveTo>
                <a:lnTo>
                  <a:pt x="0" y="5406"/>
                </a:lnTo>
                <a:lnTo>
                  <a:pt x="8600" y="540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5" name="Line 10">
            <a:extLst>
              <a:ext uri="{FF2B5EF4-FFF2-40B4-BE49-F238E27FC236}">
                <a16:creationId xmlns:a16="http://schemas.microsoft.com/office/drawing/2014/main" id="{83A9E3AA-5BB8-03D9-74EC-901F7E27C5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273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6" name="Line 11">
            <a:extLst>
              <a:ext uri="{FF2B5EF4-FFF2-40B4-BE49-F238E27FC236}">
                <a16:creationId xmlns:a16="http://schemas.microsoft.com/office/drawing/2014/main" id="{EB9D5E30-952C-DBF0-EF9D-774C0ED1B4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2918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7" name="Line 12">
            <a:extLst>
              <a:ext uri="{FF2B5EF4-FFF2-40B4-BE49-F238E27FC236}">
                <a16:creationId xmlns:a16="http://schemas.microsoft.com/office/drawing/2014/main" id="{2EBC803E-15E6-9B53-9443-742A16E6D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16286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8" name="Line 19">
            <a:extLst>
              <a:ext uri="{FF2B5EF4-FFF2-40B4-BE49-F238E27FC236}">
                <a16:creationId xmlns:a16="http://schemas.microsoft.com/office/drawing/2014/main" id="{1D507692-DE95-57AA-5310-8C64FF2785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34048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9" name="Line 20">
            <a:extLst>
              <a:ext uri="{FF2B5EF4-FFF2-40B4-BE49-F238E27FC236}">
                <a16:creationId xmlns:a16="http://schemas.microsoft.com/office/drawing/2014/main" id="{0CAF133A-3E7F-50BE-55DE-0173181899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540498" y="4682936"/>
            <a:ext cx="0" cy="7620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0" name="Line 23">
            <a:extLst>
              <a:ext uri="{FF2B5EF4-FFF2-40B4-BE49-F238E27FC236}">
                <a16:creationId xmlns:a16="http://schemas.microsoft.com/office/drawing/2014/main" id="{C7C58F09-E220-6C44-3118-4D82BC03D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2687449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1" name="Line 24">
            <a:extLst>
              <a:ext uri="{FF2B5EF4-FFF2-40B4-BE49-F238E27FC236}">
                <a16:creationId xmlns:a16="http://schemas.microsoft.com/office/drawing/2014/main" id="{228F7962-4B09-2A52-0886-5C08BDC3A2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3166874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2" name="Line 25">
            <a:extLst>
              <a:ext uri="{FF2B5EF4-FFF2-40B4-BE49-F238E27FC236}">
                <a16:creationId xmlns:a16="http://schemas.microsoft.com/office/drawing/2014/main" id="{8AEBAA90-09FF-919F-C40E-DA73B2F8A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364471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3" name="Line 26">
            <a:extLst>
              <a:ext uri="{FF2B5EF4-FFF2-40B4-BE49-F238E27FC236}">
                <a16:creationId xmlns:a16="http://schemas.microsoft.com/office/drawing/2014/main" id="{2393CFED-4ED3-3203-9A52-69DD5AC940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4124136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4" name="Line 27">
            <a:extLst>
              <a:ext uri="{FF2B5EF4-FFF2-40B4-BE49-F238E27FC236}">
                <a16:creationId xmlns:a16="http://schemas.microsoft.com/office/drawing/2014/main" id="{AC8811BD-9A98-2E84-66A4-DDE588B782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0711" y="4603561"/>
            <a:ext cx="76200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5" name="Freeform 32">
            <a:extLst>
              <a:ext uri="{FF2B5EF4-FFF2-40B4-BE49-F238E27FC236}">
                <a16:creationId xmlns:a16="http://schemas.microsoft.com/office/drawing/2014/main" id="{31828B34-76EC-0768-AF3A-F934730D478D}"/>
              </a:ext>
            </a:extLst>
          </p:cNvPr>
          <p:cNvSpPr>
            <a:spLocks/>
          </p:cNvSpPr>
          <p:nvPr/>
        </p:nvSpPr>
        <p:spPr bwMode="auto">
          <a:xfrm>
            <a:off x="7311523" y="3225611"/>
            <a:ext cx="3219450" cy="1374775"/>
          </a:xfrm>
          <a:custGeom>
            <a:avLst/>
            <a:gdLst>
              <a:gd name="T0" fmla="*/ 8113 w 8113"/>
              <a:gd name="T1" fmla="*/ 0 h 3461"/>
              <a:gd name="T2" fmla="*/ 8113 w 8113"/>
              <a:gd name="T3" fmla="*/ 541 h 3461"/>
              <a:gd name="T4" fmla="*/ 6101 w 8113"/>
              <a:gd name="T5" fmla="*/ 541 h 3461"/>
              <a:gd name="T6" fmla="*/ 6101 w 8113"/>
              <a:gd name="T7" fmla="*/ 1190 h 3461"/>
              <a:gd name="T8" fmla="*/ 4066 w 8113"/>
              <a:gd name="T9" fmla="*/ 1190 h 3461"/>
              <a:gd name="T10" fmla="*/ 4066 w 8113"/>
              <a:gd name="T11" fmla="*/ 1605 h 3461"/>
              <a:gd name="T12" fmla="*/ 2048 w 8113"/>
              <a:gd name="T13" fmla="*/ 1605 h 3461"/>
              <a:gd name="T14" fmla="*/ 2048 w 8113"/>
              <a:gd name="T15" fmla="*/ 1870 h 3461"/>
              <a:gd name="T16" fmla="*/ 1350 w 8113"/>
              <a:gd name="T17" fmla="*/ 1870 h 3461"/>
              <a:gd name="T18" fmla="*/ 1350 w 8113"/>
              <a:gd name="T19" fmla="*/ 2266 h 3461"/>
              <a:gd name="T20" fmla="*/ 684 w 8113"/>
              <a:gd name="T21" fmla="*/ 2266 h 3461"/>
              <a:gd name="T22" fmla="*/ 684 w 8113"/>
              <a:gd name="T23" fmla="*/ 3461 h 3461"/>
              <a:gd name="T24" fmla="*/ 0 w 8113"/>
              <a:gd name="T25" fmla="*/ 3461 h 3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13" h="3461">
                <a:moveTo>
                  <a:pt x="8113" y="0"/>
                </a:moveTo>
                <a:lnTo>
                  <a:pt x="8113" y="541"/>
                </a:lnTo>
                <a:lnTo>
                  <a:pt x="6101" y="541"/>
                </a:lnTo>
                <a:lnTo>
                  <a:pt x="6101" y="1190"/>
                </a:lnTo>
                <a:lnTo>
                  <a:pt x="4066" y="1190"/>
                </a:lnTo>
                <a:lnTo>
                  <a:pt x="4066" y="1605"/>
                </a:lnTo>
                <a:lnTo>
                  <a:pt x="2048" y="1605"/>
                </a:lnTo>
                <a:lnTo>
                  <a:pt x="2048" y="1870"/>
                </a:lnTo>
                <a:lnTo>
                  <a:pt x="1350" y="1870"/>
                </a:lnTo>
                <a:lnTo>
                  <a:pt x="1350" y="2266"/>
                </a:lnTo>
                <a:lnTo>
                  <a:pt x="684" y="2266"/>
                </a:lnTo>
                <a:lnTo>
                  <a:pt x="684" y="3461"/>
                </a:lnTo>
                <a:lnTo>
                  <a:pt x="0" y="3461"/>
                </a:lnTo>
              </a:path>
            </a:pathLst>
          </a:cu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6" name="Freeform 34">
            <a:extLst>
              <a:ext uri="{FF2B5EF4-FFF2-40B4-BE49-F238E27FC236}">
                <a16:creationId xmlns:a16="http://schemas.microsoft.com/office/drawing/2014/main" id="{EC6DACD9-1BB7-332F-B217-8072F4C524B4}"/>
              </a:ext>
            </a:extLst>
          </p:cNvPr>
          <p:cNvSpPr>
            <a:spLocks/>
          </p:cNvSpPr>
          <p:nvPr/>
        </p:nvSpPr>
        <p:spPr bwMode="auto">
          <a:xfrm>
            <a:off x="7313111" y="3135124"/>
            <a:ext cx="3221038" cy="1466850"/>
          </a:xfrm>
          <a:custGeom>
            <a:avLst/>
            <a:gdLst>
              <a:gd name="T0" fmla="*/ 8114 w 8114"/>
              <a:gd name="T1" fmla="*/ 0 h 3694"/>
              <a:gd name="T2" fmla="*/ 8114 w 8114"/>
              <a:gd name="T3" fmla="*/ 522 h 3694"/>
              <a:gd name="T4" fmla="*/ 6090 w 8114"/>
              <a:gd name="T5" fmla="*/ 522 h 3694"/>
              <a:gd name="T6" fmla="*/ 6090 w 8114"/>
              <a:gd name="T7" fmla="*/ 1117 h 3694"/>
              <a:gd name="T8" fmla="*/ 4060 w 8114"/>
              <a:gd name="T9" fmla="*/ 1117 h 3694"/>
              <a:gd name="T10" fmla="*/ 4060 w 8114"/>
              <a:gd name="T11" fmla="*/ 1406 h 3694"/>
              <a:gd name="T12" fmla="*/ 2035 w 8114"/>
              <a:gd name="T13" fmla="*/ 1406 h 3694"/>
              <a:gd name="T14" fmla="*/ 2035 w 8114"/>
              <a:gd name="T15" fmla="*/ 1772 h 3694"/>
              <a:gd name="T16" fmla="*/ 1423 w 8114"/>
              <a:gd name="T17" fmla="*/ 1772 h 3694"/>
              <a:gd name="T18" fmla="*/ 1423 w 8114"/>
              <a:gd name="T19" fmla="*/ 1838 h 3694"/>
              <a:gd name="T20" fmla="*/ 1358 w 8114"/>
              <a:gd name="T21" fmla="*/ 1838 h 3694"/>
              <a:gd name="T22" fmla="*/ 1358 w 8114"/>
              <a:gd name="T23" fmla="*/ 2348 h 3694"/>
              <a:gd name="T24" fmla="*/ 673 w 8114"/>
              <a:gd name="T25" fmla="*/ 2348 h 3694"/>
              <a:gd name="T26" fmla="*/ 673 w 8114"/>
              <a:gd name="T27" fmla="*/ 3694 h 3694"/>
              <a:gd name="T28" fmla="*/ 0 w 8114"/>
              <a:gd name="T29" fmla="*/ 3694 h 3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14" h="3694">
                <a:moveTo>
                  <a:pt x="8114" y="0"/>
                </a:moveTo>
                <a:lnTo>
                  <a:pt x="8114" y="522"/>
                </a:lnTo>
                <a:lnTo>
                  <a:pt x="6090" y="522"/>
                </a:lnTo>
                <a:lnTo>
                  <a:pt x="6090" y="1117"/>
                </a:lnTo>
                <a:lnTo>
                  <a:pt x="4060" y="1117"/>
                </a:lnTo>
                <a:lnTo>
                  <a:pt x="4060" y="1406"/>
                </a:lnTo>
                <a:lnTo>
                  <a:pt x="2035" y="1406"/>
                </a:lnTo>
                <a:lnTo>
                  <a:pt x="2035" y="1772"/>
                </a:lnTo>
                <a:lnTo>
                  <a:pt x="1423" y="1772"/>
                </a:lnTo>
                <a:lnTo>
                  <a:pt x="1423" y="1838"/>
                </a:lnTo>
                <a:lnTo>
                  <a:pt x="1358" y="1838"/>
                </a:lnTo>
                <a:lnTo>
                  <a:pt x="1358" y="2348"/>
                </a:lnTo>
                <a:lnTo>
                  <a:pt x="673" y="2348"/>
                </a:lnTo>
                <a:lnTo>
                  <a:pt x="673" y="3694"/>
                </a:lnTo>
                <a:lnTo>
                  <a:pt x="0" y="3694"/>
                </a:lnTo>
              </a:path>
            </a:pathLst>
          </a:cu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7" name="Line 44">
            <a:extLst>
              <a:ext uri="{FF2B5EF4-FFF2-40B4-BE49-F238E27FC236}">
                <a16:creationId xmlns:a16="http://schemas.microsoft.com/office/drawing/2014/main" id="{BD28EA68-B11D-5925-95D1-D3B4DDC8FA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0261" y="2970066"/>
            <a:ext cx="280988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BD5FF20A-9DD1-D359-1CF8-76C5C0C22A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70261" y="2734113"/>
            <a:ext cx="280988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66971FF6-970E-E660-B5B9-FC702DA7413A}"/>
              </a:ext>
            </a:extLst>
          </p:cNvPr>
          <p:cNvSpPr txBox="1"/>
          <p:nvPr/>
        </p:nvSpPr>
        <p:spPr>
          <a:xfrm>
            <a:off x="7196236" y="4753676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0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A524AD35-3247-CCC2-2C31-AC2436D36B03}"/>
              </a:ext>
            </a:extLst>
          </p:cNvPr>
          <p:cNvSpPr txBox="1"/>
          <p:nvPr/>
        </p:nvSpPr>
        <p:spPr>
          <a:xfrm>
            <a:off x="7962124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12</a:t>
            </a: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1F1276FA-81AE-A763-0957-6D241169B336}"/>
              </a:ext>
            </a:extLst>
          </p:cNvPr>
          <p:cNvSpPr txBox="1"/>
          <p:nvPr/>
        </p:nvSpPr>
        <p:spPr>
          <a:xfrm>
            <a:off x="8757388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24</a:t>
            </a: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8A584989-FD19-E42C-5845-F44CF5328AC7}"/>
              </a:ext>
            </a:extLst>
          </p:cNvPr>
          <p:cNvSpPr txBox="1"/>
          <p:nvPr/>
        </p:nvSpPr>
        <p:spPr>
          <a:xfrm>
            <a:off x="9564529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36</a:t>
            </a: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45F959E2-EB49-B45D-21E7-F22EE71274B9}"/>
              </a:ext>
            </a:extLst>
          </p:cNvPr>
          <p:cNvSpPr txBox="1"/>
          <p:nvPr/>
        </p:nvSpPr>
        <p:spPr>
          <a:xfrm>
            <a:off x="10371670" y="4753676"/>
            <a:ext cx="3481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48</a:t>
            </a: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id="{A079046F-E2F6-0AF2-1170-419BA2E60529}"/>
              </a:ext>
            </a:extLst>
          </p:cNvPr>
          <p:cNvSpPr txBox="1"/>
          <p:nvPr/>
        </p:nvSpPr>
        <p:spPr>
          <a:xfrm>
            <a:off x="7114484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215</a:t>
            </a:r>
          </a:p>
          <a:p>
            <a:pPr algn="ctr"/>
            <a:r>
              <a:rPr lang="en-US" sz="1200" dirty="0"/>
              <a:t>212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F95E170D-7EC0-884F-F51B-F0D6D253807E}"/>
              </a:ext>
            </a:extLst>
          </p:cNvPr>
          <p:cNvSpPr txBox="1"/>
          <p:nvPr/>
        </p:nvSpPr>
        <p:spPr>
          <a:xfrm>
            <a:off x="7921248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132</a:t>
            </a:r>
          </a:p>
          <a:p>
            <a:pPr algn="ctr"/>
            <a:r>
              <a:rPr lang="en-US" sz="1200" dirty="0"/>
              <a:t>117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16E17D4E-F00E-5048-EFD7-FF16A6104F01}"/>
              </a:ext>
            </a:extLst>
          </p:cNvPr>
          <p:cNvSpPr txBox="1"/>
          <p:nvPr/>
        </p:nvSpPr>
        <p:spPr>
          <a:xfrm>
            <a:off x="8716512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119</a:t>
            </a:r>
          </a:p>
          <a:p>
            <a:pPr algn="ctr"/>
            <a:r>
              <a:rPr lang="en-US" sz="1200" dirty="0"/>
              <a:t>101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8F77BB37-4FC4-E3A4-1923-4596EF02969E}"/>
              </a:ext>
            </a:extLst>
          </p:cNvPr>
          <p:cNvSpPr txBox="1"/>
          <p:nvPr/>
        </p:nvSpPr>
        <p:spPr>
          <a:xfrm>
            <a:off x="9523653" y="5352867"/>
            <a:ext cx="429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100</a:t>
            </a:r>
          </a:p>
          <a:p>
            <a:pPr algn="ctr"/>
            <a:r>
              <a:rPr lang="en-US" sz="1200" dirty="0"/>
              <a:t>86</a:t>
            </a: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26045123-DF5E-373B-9A50-27474BA3934E}"/>
              </a:ext>
            </a:extLst>
          </p:cNvPr>
          <p:cNvSpPr txBox="1"/>
          <p:nvPr/>
        </p:nvSpPr>
        <p:spPr>
          <a:xfrm>
            <a:off x="10371670" y="5352867"/>
            <a:ext cx="348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52</a:t>
            </a:r>
          </a:p>
          <a:p>
            <a:pPr algn="ctr"/>
            <a:r>
              <a:rPr lang="en-US" sz="1200" dirty="0"/>
              <a:t>43</a:t>
            </a: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020CD5A9-AF02-CFB8-C942-E323D66B0B1C}"/>
              </a:ext>
            </a:extLst>
          </p:cNvPr>
          <p:cNvSpPr txBox="1"/>
          <p:nvPr/>
        </p:nvSpPr>
        <p:spPr>
          <a:xfrm>
            <a:off x="8540494" y="5021654"/>
            <a:ext cx="6058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/>
              <a:t>Weeks</a:t>
            </a:r>
            <a:endParaRPr lang="en-US" sz="1200" b="1" baseline="30000" dirty="0"/>
          </a:p>
        </p:txBody>
      </p:sp>
      <p:sp>
        <p:nvSpPr>
          <p:cNvPr id="114" name="Line 45">
            <a:extLst>
              <a:ext uri="{FF2B5EF4-FFF2-40B4-BE49-F238E27FC236}">
                <a16:creationId xmlns:a16="http://schemas.microsoft.com/office/drawing/2014/main" id="{8EDF7FB8-9B9A-5B4B-A531-7B208C7314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4494" y="5494384"/>
            <a:ext cx="282575" cy="0"/>
          </a:xfrm>
          <a:prstGeom prst="line">
            <a:avLst/>
          </a:prstGeom>
          <a:noFill/>
          <a:ln w="30163">
            <a:solidFill>
              <a:srgbClr val="00B0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5" name="Line 46">
            <a:extLst>
              <a:ext uri="{FF2B5EF4-FFF2-40B4-BE49-F238E27FC236}">
                <a16:creationId xmlns:a16="http://schemas.microsoft.com/office/drawing/2014/main" id="{726B9659-7D38-6809-3B63-28C36E7EC2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4494" y="5673189"/>
            <a:ext cx="282575" cy="0"/>
          </a:xfrm>
          <a:prstGeom prst="line">
            <a:avLst/>
          </a:prstGeom>
          <a:noFill/>
          <a:ln w="30163">
            <a:solidFill>
              <a:srgbClr val="C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6" name="ZoneTexte 115">
            <a:extLst>
              <a:ext uri="{FF2B5EF4-FFF2-40B4-BE49-F238E27FC236}">
                <a16:creationId xmlns:a16="http://schemas.microsoft.com/office/drawing/2014/main" id="{69ECB0A9-8688-90B3-68EC-B832E6AF4D6E}"/>
              </a:ext>
            </a:extLst>
          </p:cNvPr>
          <p:cNvSpPr txBox="1"/>
          <p:nvPr/>
        </p:nvSpPr>
        <p:spPr>
          <a:xfrm>
            <a:off x="7655396" y="2840780"/>
            <a:ext cx="1944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Protease inhibitor </a:t>
            </a:r>
            <a:r>
              <a:rPr lang="en-US" sz="1200" dirty="0"/>
              <a:t>(N = 215)</a:t>
            </a:r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86F6DF75-C6ED-0EE3-C974-565F2D799AFB}"/>
              </a:ext>
            </a:extLst>
          </p:cNvPr>
          <p:cNvSpPr txBox="1"/>
          <p:nvPr/>
        </p:nvSpPr>
        <p:spPr>
          <a:xfrm>
            <a:off x="7655396" y="2604523"/>
            <a:ext cx="20215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/>
              <a:t>Integrase inhibitor </a:t>
            </a:r>
            <a:r>
              <a:rPr lang="en-US" sz="1200" dirty="0"/>
              <a:t>(N = 212)</a:t>
            </a:r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7FA15014-20BF-637C-BDAA-3FA496CF5256}"/>
              </a:ext>
            </a:extLst>
          </p:cNvPr>
          <p:cNvSpPr txBox="1"/>
          <p:nvPr/>
        </p:nvSpPr>
        <p:spPr>
          <a:xfrm>
            <a:off x="6941691" y="4473887"/>
            <a:ext cx="2664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</a:t>
            </a:r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98F86C8A-9EA1-B930-4210-49605713D0BA}"/>
              </a:ext>
            </a:extLst>
          </p:cNvPr>
          <p:cNvSpPr txBox="1"/>
          <p:nvPr/>
        </p:nvSpPr>
        <p:spPr>
          <a:xfrm>
            <a:off x="6734904" y="3985636"/>
            <a:ext cx="4732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0,25</a:t>
            </a: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id="{8620A46A-BF54-0680-F65A-A6EAB79A411B}"/>
              </a:ext>
            </a:extLst>
          </p:cNvPr>
          <p:cNvSpPr txBox="1"/>
          <p:nvPr/>
        </p:nvSpPr>
        <p:spPr>
          <a:xfrm>
            <a:off x="6816657" y="3527236"/>
            <a:ext cx="391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0,5</a:t>
            </a:r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5159BD93-422D-5CFA-C2FC-141B0F674090}"/>
              </a:ext>
            </a:extLst>
          </p:cNvPr>
          <p:cNvSpPr txBox="1"/>
          <p:nvPr/>
        </p:nvSpPr>
        <p:spPr>
          <a:xfrm>
            <a:off x="6734904" y="3028374"/>
            <a:ext cx="4732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0,75</a:t>
            </a:r>
          </a:p>
        </p:txBody>
      </p:sp>
      <p:sp>
        <p:nvSpPr>
          <p:cNvPr id="122" name="ZoneTexte 121">
            <a:extLst>
              <a:ext uri="{FF2B5EF4-FFF2-40B4-BE49-F238E27FC236}">
                <a16:creationId xmlns:a16="http://schemas.microsoft.com/office/drawing/2014/main" id="{544D68C4-CDD8-8117-5C10-91F0D89DB20F}"/>
              </a:ext>
            </a:extLst>
          </p:cNvPr>
          <p:cNvSpPr txBox="1"/>
          <p:nvPr/>
        </p:nvSpPr>
        <p:spPr>
          <a:xfrm>
            <a:off x="6816657" y="2564133"/>
            <a:ext cx="391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/>
              <a:t>1,0</a:t>
            </a:r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id="{0571186E-FBC6-8A84-C187-8F882860D7EA}"/>
              </a:ext>
            </a:extLst>
          </p:cNvPr>
          <p:cNvSpPr txBox="1"/>
          <p:nvPr/>
        </p:nvSpPr>
        <p:spPr>
          <a:xfrm>
            <a:off x="6386426" y="5120699"/>
            <a:ext cx="710643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rtlCol="0">
            <a:spAutoFit/>
          </a:bodyPr>
          <a:lstStyle/>
          <a:p>
            <a:pPr algn="r"/>
            <a:r>
              <a:rPr lang="en-US" sz="1200" b="1"/>
              <a:t>N at risk</a:t>
            </a:r>
            <a:endParaRPr lang="en-US" sz="1200" dirty="0"/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C9DEB081-6AD4-3B1B-96FD-9A9378BE9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  <p:sp>
        <p:nvSpPr>
          <p:cNvPr id="10" name="Titre 9">
            <a:extLst>
              <a:ext uri="{FF2B5EF4-FFF2-40B4-BE49-F238E27FC236}">
                <a16:creationId xmlns:a16="http://schemas.microsoft.com/office/drawing/2014/main" id="{D22EDA79-0ECE-5877-D7E8-82BD62EA70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(3)</a:t>
            </a:r>
          </a:p>
        </p:txBody>
      </p:sp>
    </p:spTree>
    <p:extLst>
      <p:ext uri="{BB962C8B-B14F-4D97-AF65-F5344CB8AC3E}">
        <p14:creationId xmlns:p14="http://schemas.microsoft.com/office/powerpoint/2010/main" val="3555606454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3">
            <a:extLst>
              <a:ext uri="{FF2B5EF4-FFF2-40B4-BE49-F238E27FC236}">
                <a16:creationId xmlns:a16="http://schemas.microsoft.com/office/drawing/2014/main" id="{57FBCB44-67A0-6FCB-F417-F8FF88953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9469" y="6483058"/>
            <a:ext cx="377253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eaLnBrk="0" hangingPunct="0"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Fiedler S, CROI 2025, Abs. </a:t>
            </a:r>
            <a:r>
              <a:rPr lang="en-GB" sz="1200" i="1" dirty="0">
                <a:solidFill>
                  <a:srgbClr val="0070C0"/>
                </a:solidFill>
                <a:latin typeface="+mn-lt"/>
              </a:rPr>
              <a:t>107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+mn-ea"/>
              <a:cs typeface="Arial" charset="0"/>
            </a:endParaRPr>
          </a:p>
        </p:txBody>
      </p:sp>
      <p:sp>
        <p:nvSpPr>
          <p:cNvPr id="9" name="Text Box 2">
            <a:extLst>
              <a:ext uri="{FF2B5EF4-FFF2-40B4-BE49-F238E27FC236}">
                <a16:creationId xmlns:a16="http://schemas.microsoft.com/office/drawing/2014/main" id="{847E3AF7-AE5D-A999-2202-B76535F6B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544" y="1392370"/>
            <a:ext cx="45879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% with no viral rebound by W20 of ATI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847E3AF7-AE5D-A999-2202-B76535F6B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3179" y="1392370"/>
            <a:ext cx="587644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noProof="0" dirty="0">
                <a:solidFill>
                  <a:srgbClr val="0070C0"/>
                </a:solidFill>
                <a:ea typeface="ＭＳ Ｐゴシック" pitchFamily="34" charset="-128"/>
                <a:cs typeface="Arial" charset="0"/>
              </a:rPr>
              <a:t>% with no viral rebound post W20 of ATI after 2 doses</a:t>
            </a:r>
            <a:endParaRPr kumimoji="0" lang="en-US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n-lt"/>
              <a:ea typeface="ＭＳ Ｐゴシック" pitchFamily="34" charset="-128"/>
              <a:cs typeface="Arial" charset="0"/>
            </a:endParaRPr>
          </a:p>
        </p:txBody>
      </p:sp>
      <p:sp>
        <p:nvSpPr>
          <p:cNvPr id="19" name="ZoneTexte 18"/>
          <p:cNvSpPr txBox="1"/>
          <p:nvPr/>
        </p:nvSpPr>
        <p:spPr>
          <a:xfrm>
            <a:off x="805045" y="5877306"/>
            <a:ext cx="101941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9388" indent="-179388" algn="l">
              <a:buClr>
                <a:schemeClr val="tx2"/>
              </a:buClr>
              <a:buFont typeface="Arial" charset="0"/>
              <a:buChar char="•"/>
            </a:pPr>
            <a:r>
              <a:rPr lang="en-US" sz="2000" noProof="0" dirty="0" err="1"/>
              <a:t>bNAbs</a:t>
            </a:r>
            <a:r>
              <a:rPr lang="en-US" sz="2000" noProof="0" dirty="0"/>
              <a:t> group: median time to viral rebound : 62.3 weeks, at W48: 57% with no rebound </a:t>
            </a:r>
          </a:p>
          <a:p>
            <a:pPr marL="179388" indent="-179388" algn="l">
              <a:buClr>
                <a:schemeClr val="tx2"/>
              </a:buClr>
              <a:buFont typeface="Arial" charset="0"/>
              <a:buChar char="•"/>
            </a:pPr>
            <a:r>
              <a:rPr lang="en-US" sz="2000" noProof="0" dirty="0"/>
              <a:t>Placebo: 2 participants (5 %) with no rebound at W120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4145093" y="2460279"/>
            <a:ext cx="692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/>
              <a:t>75 %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4199898" y="3729449"/>
            <a:ext cx="692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/>
              <a:t>9 %</a:t>
            </a: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B7C7310C-6EBB-1539-0DF9-20AE1B65B262}"/>
              </a:ext>
            </a:extLst>
          </p:cNvPr>
          <p:cNvGrpSpPr/>
          <p:nvPr/>
        </p:nvGrpSpPr>
        <p:grpSpPr>
          <a:xfrm>
            <a:off x="1543065" y="1869092"/>
            <a:ext cx="2939001" cy="2575048"/>
            <a:chOff x="2184179" y="1988824"/>
            <a:chExt cx="2939001" cy="2575048"/>
          </a:xfrm>
        </p:grpSpPr>
        <p:graphicFrame>
          <p:nvGraphicFramePr>
            <p:cNvPr id="28" name="Espace réservé du contenu 6">
              <a:extLst>
                <a:ext uri="{FF2B5EF4-FFF2-40B4-BE49-F238E27FC236}">
                  <a16:creationId xmlns:a16="http://schemas.microsoft.com/office/drawing/2014/main" id="{A744A63E-43E9-8C77-311C-389C4BD9477D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2184179" y="1988824"/>
            <a:ext cx="2939001" cy="257504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8ED3B68F-B7E8-238D-6FEC-CF57D8BAA837}"/>
                </a:ext>
              </a:extLst>
            </p:cNvPr>
            <p:cNvSpPr/>
            <p:nvPr/>
          </p:nvSpPr>
          <p:spPr>
            <a:xfrm>
              <a:off x="2741046" y="2190247"/>
              <a:ext cx="2074156" cy="1819145"/>
            </a:xfrm>
            <a:custGeom>
              <a:avLst/>
              <a:gdLst>
                <a:gd name="connsiteX0" fmla="*/ 0 w 2074156"/>
                <a:gd name="connsiteY0" fmla="*/ 0 h 1819145"/>
                <a:gd name="connsiteX1" fmla="*/ 0 w 2074156"/>
                <a:gd name="connsiteY1" fmla="*/ 63308 h 1819145"/>
                <a:gd name="connsiteX2" fmla="*/ 51739 w 2074156"/>
                <a:gd name="connsiteY2" fmla="*/ 63308 h 1819145"/>
                <a:gd name="connsiteX3" fmla="*/ 51739 w 2074156"/>
                <a:gd name="connsiteY3" fmla="*/ 120514 h 1819145"/>
                <a:gd name="connsiteX4" fmla="*/ 116191 w 2074156"/>
                <a:gd name="connsiteY4" fmla="*/ 120514 h 1819145"/>
                <a:gd name="connsiteX5" fmla="*/ 116191 w 2074156"/>
                <a:gd name="connsiteY5" fmla="*/ 188271 h 1819145"/>
                <a:gd name="connsiteX6" fmla="*/ 128522 w 2074156"/>
                <a:gd name="connsiteY6" fmla="*/ 188271 h 1819145"/>
                <a:gd name="connsiteX7" fmla="*/ 128522 w 2074156"/>
                <a:gd name="connsiteY7" fmla="*/ 243061 h 1819145"/>
                <a:gd name="connsiteX8" fmla="*/ 197551 w 2074156"/>
                <a:gd name="connsiteY8" fmla="*/ 243061 h 1819145"/>
                <a:gd name="connsiteX9" fmla="*/ 197551 w 2074156"/>
                <a:gd name="connsiteY9" fmla="*/ 301157 h 1819145"/>
                <a:gd name="connsiteX10" fmla="*/ 244841 w 2074156"/>
                <a:gd name="connsiteY10" fmla="*/ 301157 h 1819145"/>
                <a:gd name="connsiteX11" fmla="*/ 244841 w 2074156"/>
                <a:gd name="connsiteY11" fmla="*/ 488538 h 1819145"/>
                <a:gd name="connsiteX12" fmla="*/ 258443 w 2074156"/>
                <a:gd name="connsiteY12" fmla="*/ 488538 h 1819145"/>
                <a:gd name="connsiteX13" fmla="*/ 258443 w 2074156"/>
                <a:gd name="connsiteY13" fmla="*/ 543328 h 1819145"/>
                <a:gd name="connsiteX14" fmla="*/ 306878 w 2074156"/>
                <a:gd name="connsiteY14" fmla="*/ 543328 h 1819145"/>
                <a:gd name="connsiteX15" fmla="*/ 306878 w 2074156"/>
                <a:gd name="connsiteY15" fmla="*/ 606509 h 1819145"/>
                <a:gd name="connsiteX16" fmla="*/ 319844 w 2074156"/>
                <a:gd name="connsiteY16" fmla="*/ 606509 h 1819145"/>
                <a:gd name="connsiteX17" fmla="*/ 319844 w 2074156"/>
                <a:gd name="connsiteY17" fmla="*/ 787280 h 1819145"/>
                <a:gd name="connsiteX18" fmla="*/ 335353 w 2074156"/>
                <a:gd name="connsiteY18" fmla="*/ 787280 h 1819145"/>
                <a:gd name="connsiteX19" fmla="*/ 335353 w 2074156"/>
                <a:gd name="connsiteY19" fmla="*/ 900420 h 1819145"/>
                <a:gd name="connsiteX20" fmla="*/ 352515 w 2074156"/>
                <a:gd name="connsiteY20" fmla="*/ 900420 h 1819145"/>
                <a:gd name="connsiteX21" fmla="*/ 352515 w 2074156"/>
                <a:gd name="connsiteY21" fmla="*/ 967033 h 1819145"/>
                <a:gd name="connsiteX22" fmla="*/ 369550 w 2074156"/>
                <a:gd name="connsiteY22" fmla="*/ 967033 h 1819145"/>
                <a:gd name="connsiteX23" fmla="*/ 369550 w 2074156"/>
                <a:gd name="connsiteY23" fmla="*/ 1082335 h 1819145"/>
                <a:gd name="connsiteX24" fmla="*/ 449765 w 2074156"/>
                <a:gd name="connsiteY24" fmla="*/ 1082335 h 1819145"/>
                <a:gd name="connsiteX25" fmla="*/ 449765 w 2074156"/>
                <a:gd name="connsiteY25" fmla="*/ 1143481 h 1819145"/>
                <a:gd name="connsiteX26" fmla="*/ 467308 w 2074156"/>
                <a:gd name="connsiteY26" fmla="*/ 1143481 h 1819145"/>
                <a:gd name="connsiteX27" fmla="*/ 467308 w 2074156"/>
                <a:gd name="connsiteY27" fmla="*/ 1205518 h 1819145"/>
                <a:gd name="connsiteX28" fmla="*/ 484216 w 2074156"/>
                <a:gd name="connsiteY28" fmla="*/ 1205518 h 1819145"/>
                <a:gd name="connsiteX29" fmla="*/ 484216 w 2074156"/>
                <a:gd name="connsiteY29" fmla="*/ 1263995 h 1819145"/>
                <a:gd name="connsiteX30" fmla="*/ 496928 w 2074156"/>
                <a:gd name="connsiteY30" fmla="*/ 1263995 h 1819145"/>
                <a:gd name="connsiteX31" fmla="*/ 496928 w 2074156"/>
                <a:gd name="connsiteY31" fmla="*/ 1375101 h 1819145"/>
                <a:gd name="connsiteX32" fmla="*/ 522353 w 2074156"/>
                <a:gd name="connsiteY32" fmla="*/ 1375101 h 1819145"/>
                <a:gd name="connsiteX33" fmla="*/ 522353 w 2074156"/>
                <a:gd name="connsiteY33" fmla="*/ 1441969 h 1819145"/>
                <a:gd name="connsiteX34" fmla="*/ 538371 w 2074156"/>
                <a:gd name="connsiteY34" fmla="*/ 1441969 h 1819145"/>
                <a:gd name="connsiteX35" fmla="*/ 538371 w 2074156"/>
                <a:gd name="connsiteY35" fmla="*/ 1497013 h 1819145"/>
                <a:gd name="connsiteX36" fmla="*/ 584771 w 2074156"/>
                <a:gd name="connsiteY36" fmla="*/ 1497013 h 1819145"/>
                <a:gd name="connsiteX37" fmla="*/ 584771 w 2074156"/>
                <a:gd name="connsiteY37" fmla="*/ 1558160 h 1819145"/>
                <a:gd name="connsiteX38" fmla="*/ 746346 w 2074156"/>
                <a:gd name="connsiteY38" fmla="*/ 1558160 h 1819145"/>
                <a:gd name="connsiteX39" fmla="*/ 746346 w 2074156"/>
                <a:gd name="connsiteY39" fmla="*/ 1619053 h 1819145"/>
                <a:gd name="connsiteX40" fmla="*/ 779906 w 2074156"/>
                <a:gd name="connsiteY40" fmla="*/ 1619053 h 1819145"/>
                <a:gd name="connsiteX41" fmla="*/ 779906 w 2074156"/>
                <a:gd name="connsiteY41" fmla="*/ 1679309 h 1819145"/>
                <a:gd name="connsiteX42" fmla="*/ 937667 w 2074156"/>
                <a:gd name="connsiteY42" fmla="*/ 1679309 h 1819145"/>
                <a:gd name="connsiteX43" fmla="*/ 937667 w 2074156"/>
                <a:gd name="connsiteY43" fmla="*/ 1746685 h 1819145"/>
                <a:gd name="connsiteX44" fmla="*/ 971864 w 2074156"/>
                <a:gd name="connsiteY44" fmla="*/ 1746685 h 1819145"/>
                <a:gd name="connsiteX45" fmla="*/ 971864 w 2074156"/>
                <a:gd name="connsiteY45" fmla="*/ 1819146 h 1819145"/>
                <a:gd name="connsiteX46" fmla="*/ 2074157 w 2074156"/>
                <a:gd name="connsiteY46" fmla="*/ 1819146 h 18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74156" h="1819145">
                  <a:moveTo>
                    <a:pt x="0" y="0"/>
                  </a:moveTo>
                  <a:lnTo>
                    <a:pt x="0" y="63308"/>
                  </a:lnTo>
                  <a:lnTo>
                    <a:pt x="51739" y="63308"/>
                  </a:lnTo>
                  <a:lnTo>
                    <a:pt x="51739" y="120514"/>
                  </a:lnTo>
                  <a:lnTo>
                    <a:pt x="116191" y="120514"/>
                  </a:lnTo>
                  <a:lnTo>
                    <a:pt x="116191" y="188271"/>
                  </a:lnTo>
                  <a:lnTo>
                    <a:pt x="128522" y="188271"/>
                  </a:lnTo>
                  <a:lnTo>
                    <a:pt x="128522" y="243061"/>
                  </a:lnTo>
                  <a:lnTo>
                    <a:pt x="197551" y="243061"/>
                  </a:lnTo>
                  <a:lnTo>
                    <a:pt x="197551" y="301157"/>
                  </a:lnTo>
                  <a:lnTo>
                    <a:pt x="244841" y="301157"/>
                  </a:lnTo>
                  <a:lnTo>
                    <a:pt x="244841" y="488538"/>
                  </a:lnTo>
                  <a:lnTo>
                    <a:pt x="258443" y="488538"/>
                  </a:lnTo>
                  <a:lnTo>
                    <a:pt x="258443" y="543328"/>
                  </a:lnTo>
                  <a:lnTo>
                    <a:pt x="306878" y="543328"/>
                  </a:lnTo>
                  <a:lnTo>
                    <a:pt x="306878" y="606509"/>
                  </a:lnTo>
                  <a:lnTo>
                    <a:pt x="319844" y="606509"/>
                  </a:lnTo>
                  <a:lnTo>
                    <a:pt x="319844" y="787280"/>
                  </a:lnTo>
                  <a:lnTo>
                    <a:pt x="335353" y="787280"/>
                  </a:lnTo>
                  <a:lnTo>
                    <a:pt x="335353" y="900420"/>
                  </a:lnTo>
                  <a:lnTo>
                    <a:pt x="352515" y="900420"/>
                  </a:lnTo>
                  <a:lnTo>
                    <a:pt x="352515" y="967033"/>
                  </a:lnTo>
                  <a:lnTo>
                    <a:pt x="369550" y="967033"/>
                  </a:lnTo>
                  <a:lnTo>
                    <a:pt x="369550" y="1082335"/>
                  </a:lnTo>
                  <a:lnTo>
                    <a:pt x="449765" y="1082335"/>
                  </a:lnTo>
                  <a:lnTo>
                    <a:pt x="449765" y="1143481"/>
                  </a:lnTo>
                  <a:lnTo>
                    <a:pt x="467308" y="1143481"/>
                  </a:lnTo>
                  <a:lnTo>
                    <a:pt x="467308" y="1205518"/>
                  </a:lnTo>
                  <a:lnTo>
                    <a:pt x="484216" y="1205518"/>
                  </a:lnTo>
                  <a:lnTo>
                    <a:pt x="484216" y="1263995"/>
                  </a:lnTo>
                  <a:lnTo>
                    <a:pt x="496928" y="1263995"/>
                  </a:lnTo>
                  <a:lnTo>
                    <a:pt x="496928" y="1375101"/>
                  </a:lnTo>
                  <a:lnTo>
                    <a:pt x="522353" y="1375101"/>
                  </a:lnTo>
                  <a:lnTo>
                    <a:pt x="522353" y="1441969"/>
                  </a:lnTo>
                  <a:lnTo>
                    <a:pt x="538371" y="1441969"/>
                  </a:lnTo>
                  <a:lnTo>
                    <a:pt x="538371" y="1497013"/>
                  </a:lnTo>
                  <a:lnTo>
                    <a:pt x="584771" y="1497013"/>
                  </a:lnTo>
                  <a:lnTo>
                    <a:pt x="584771" y="1558160"/>
                  </a:lnTo>
                  <a:lnTo>
                    <a:pt x="746346" y="1558160"/>
                  </a:lnTo>
                  <a:lnTo>
                    <a:pt x="746346" y="1619053"/>
                  </a:lnTo>
                  <a:lnTo>
                    <a:pt x="779906" y="1619053"/>
                  </a:lnTo>
                  <a:lnTo>
                    <a:pt x="779906" y="1679309"/>
                  </a:lnTo>
                  <a:lnTo>
                    <a:pt x="937667" y="1679309"/>
                  </a:lnTo>
                  <a:lnTo>
                    <a:pt x="937667" y="1746685"/>
                  </a:lnTo>
                  <a:lnTo>
                    <a:pt x="971864" y="1746685"/>
                  </a:lnTo>
                  <a:lnTo>
                    <a:pt x="971864" y="1819146"/>
                  </a:lnTo>
                  <a:lnTo>
                    <a:pt x="2074157" y="1819146"/>
                  </a:lnTo>
                </a:path>
              </a:pathLst>
            </a:custGeom>
            <a:noFill/>
            <a:ln w="28575" cap="flat">
              <a:solidFill>
                <a:schemeClr val="bg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sz="1400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E6C54E47-E897-D213-7B11-4BBFCBEED7F0}"/>
                </a:ext>
              </a:extLst>
            </p:cNvPr>
            <p:cNvSpPr/>
            <p:nvPr/>
          </p:nvSpPr>
          <p:spPr>
            <a:xfrm>
              <a:off x="2603880" y="2190247"/>
              <a:ext cx="2217806" cy="518157"/>
            </a:xfrm>
            <a:custGeom>
              <a:avLst/>
              <a:gdLst>
                <a:gd name="connsiteX0" fmla="*/ 0 w 2217806"/>
                <a:gd name="connsiteY0" fmla="*/ 0 h 518157"/>
                <a:gd name="connsiteX1" fmla="*/ 588966 w 2217806"/>
                <a:gd name="connsiteY1" fmla="*/ 0 h 518157"/>
                <a:gd name="connsiteX2" fmla="*/ 588966 w 2217806"/>
                <a:gd name="connsiteY2" fmla="*/ 62037 h 518157"/>
                <a:gd name="connsiteX3" fmla="*/ 789441 w 2217806"/>
                <a:gd name="connsiteY3" fmla="*/ 62037 h 518157"/>
                <a:gd name="connsiteX4" fmla="*/ 789441 w 2217806"/>
                <a:gd name="connsiteY4" fmla="*/ 122929 h 518157"/>
                <a:gd name="connsiteX5" fmla="*/ 1374593 w 2217806"/>
                <a:gd name="connsiteY5" fmla="*/ 122929 h 518157"/>
                <a:gd name="connsiteX6" fmla="*/ 1374593 w 2217806"/>
                <a:gd name="connsiteY6" fmla="*/ 188652 h 518157"/>
                <a:gd name="connsiteX7" fmla="*/ 1534133 w 2217806"/>
                <a:gd name="connsiteY7" fmla="*/ 188652 h 518157"/>
                <a:gd name="connsiteX8" fmla="*/ 1534133 w 2217806"/>
                <a:gd name="connsiteY8" fmla="*/ 250562 h 518157"/>
                <a:gd name="connsiteX9" fmla="*/ 1582822 w 2217806"/>
                <a:gd name="connsiteY9" fmla="*/ 250562 h 518157"/>
                <a:gd name="connsiteX10" fmla="*/ 1582822 w 2217806"/>
                <a:gd name="connsiteY10" fmla="*/ 321243 h 518157"/>
                <a:gd name="connsiteX11" fmla="*/ 1889191 w 2217806"/>
                <a:gd name="connsiteY11" fmla="*/ 321243 h 518157"/>
                <a:gd name="connsiteX12" fmla="*/ 1889191 w 2217806"/>
                <a:gd name="connsiteY12" fmla="*/ 383025 h 518157"/>
                <a:gd name="connsiteX13" fmla="*/ 2042884 w 2217806"/>
                <a:gd name="connsiteY13" fmla="*/ 383025 h 518157"/>
                <a:gd name="connsiteX14" fmla="*/ 2042884 w 2217806"/>
                <a:gd name="connsiteY14" fmla="*/ 456630 h 518157"/>
                <a:gd name="connsiteX15" fmla="*/ 2087759 w 2217806"/>
                <a:gd name="connsiteY15" fmla="*/ 456630 h 518157"/>
                <a:gd name="connsiteX16" fmla="*/ 2087759 w 2217806"/>
                <a:gd name="connsiteY16" fmla="*/ 518158 h 518157"/>
                <a:gd name="connsiteX17" fmla="*/ 2217807 w 2217806"/>
                <a:gd name="connsiteY17" fmla="*/ 518158 h 51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17806" h="518157">
                  <a:moveTo>
                    <a:pt x="0" y="0"/>
                  </a:moveTo>
                  <a:lnTo>
                    <a:pt x="588966" y="0"/>
                  </a:lnTo>
                  <a:lnTo>
                    <a:pt x="588966" y="62037"/>
                  </a:lnTo>
                  <a:lnTo>
                    <a:pt x="789441" y="62037"/>
                  </a:lnTo>
                  <a:lnTo>
                    <a:pt x="789441" y="122929"/>
                  </a:lnTo>
                  <a:lnTo>
                    <a:pt x="1374593" y="122929"/>
                  </a:lnTo>
                  <a:lnTo>
                    <a:pt x="1374593" y="188652"/>
                  </a:lnTo>
                  <a:lnTo>
                    <a:pt x="1534133" y="188652"/>
                  </a:lnTo>
                  <a:lnTo>
                    <a:pt x="1534133" y="250562"/>
                  </a:lnTo>
                  <a:lnTo>
                    <a:pt x="1582822" y="250562"/>
                  </a:lnTo>
                  <a:lnTo>
                    <a:pt x="1582822" y="321243"/>
                  </a:lnTo>
                  <a:lnTo>
                    <a:pt x="1889191" y="321243"/>
                  </a:lnTo>
                  <a:lnTo>
                    <a:pt x="1889191" y="383025"/>
                  </a:lnTo>
                  <a:lnTo>
                    <a:pt x="2042884" y="383025"/>
                  </a:lnTo>
                  <a:lnTo>
                    <a:pt x="2042884" y="456630"/>
                  </a:lnTo>
                  <a:lnTo>
                    <a:pt x="2087759" y="456630"/>
                  </a:lnTo>
                  <a:lnTo>
                    <a:pt x="2087759" y="518158"/>
                  </a:lnTo>
                  <a:lnTo>
                    <a:pt x="2217807" y="518158"/>
                  </a:lnTo>
                </a:path>
              </a:pathLst>
            </a:custGeom>
            <a:noFill/>
            <a:ln w="28575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sz="1400"/>
            </a:p>
          </p:txBody>
        </p:sp>
      </p:grpSp>
      <p:sp>
        <p:nvSpPr>
          <p:cNvPr id="32" name="ZoneTexte 31">
            <a:extLst>
              <a:ext uri="{FF2B5EF4-FFF2-40B4-BE49-F238E27FC236}">
                <a16:creationId xmlns:a16="http://schemas.microsoft.com/office/drawing/2014/main" id="{13D5C156-60FE-2F7E-303F-F80475DDEE24}"/>
              </a:ext>
            </a:extLst>
          </p:cNvPr>
          <p:cNvSpPr txBox="1"/>
          <p:nvPr/>
        </p:nvSpPr>
        <p:spPr>
          <a:xfrm>
            <a:off x="1877826" y="4444140"/>
            <a:ext cx="2415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noProof="0" dirty="0"/>
              <a:t>Weeks since ATI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C47C1C0D-B630-E018-ECEF-DEF04FE5461B}"/>
              </a:ext>
            </a:extLst>
          </p:cNvPr>
          <p:cNvSpPr txBox="1"/>
          <p:nvPr/>
        </p:nvSpPr>
        <p:spPr>
          <a:xfrm>
            <a:off x="2869678" y="3086857"/>
            <a:ext cx="26604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/>
              <a:t>HR = 0.09 (IC95 : 0.04–0.21)</a:t>
            </a:r>
          </a:p>
        </p:txBody>
      </p:sp>
      <p:graphicFrame>
        <p:nvGraphicFramePr>
          <p:cNvPr id="34" name="Table 200">
            <a:extLst>
              <a:ext uri="{FF2B5EF4-FFF2-40B4-BE49-F238E27FC236}">
                <a16:creationId xmlns:a16="http://schemas.microsoft.com/office/drawing/2014/main" id="{89986CB1-ADFC-1639-EEBA-ADAC9AED1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5922324"/>
              </p:ext>
            </p:extLst>
          </p:nvPr>
        </p:nvGraphicFramePr>
        <p:xfrm>
          <a:off x="1620420" y="4998620"/>
          <a:ext cx="2936355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7271">
                  <a:extLst>
                    <a:ext uri="{9D8B030D-6E8A-4147-A177-3AD203B41FA5}">
                      <a16:colId xmlns:a16="http://schemas.microsoft.com/office/drawing/2014/main" val="1193934940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4287203460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1387835432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3485702487"/>
                    </a:ext>
                  </a:extLst>
                </a:gridCol>
                <a:gridCol w="587271">
                  <a:extLst>
                    <a:ext uri="{9D8B030D-6E8A-4147-A177-3AD203B41FA5}">
                      <a16:colId xmlns:a16="http://schemas.microsoft.com/office/drawing/2014/main" val="2682507343"/>
                    </a:ext>
                  </a:extLst>
                </a:gridCol>
              </a:tblGrid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06427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55698"/>
                  </a:ext>
                </a:extLst>
              </a:tr>
            </a:tbl>
          </a:graphicData>
        </a:graphic>
      </p:graphicFrame>
      <p:sp>
        <p:nvSpPr>
          <p:cNvPr id="35" name="ZoneTexte 34">
            <a:extLst>
              <a:ext uri="{FF2B5EF4-FFF2-40B4-BE49-F238E27FC236}">
                <a16:creationId xmlns:a16="http://schemas.microsoft.com/office/drawing/2014/main" id="{1ECE0209-E49E-69C3-EE37-BF85D079A3C1}"/>
              </a:ext>
            </a:extLst>
          </p:cNvPr>
          <p:cNvSpPr txBox="1"/>
          <p:nvPr/>
        </p:nvSpPr>
        <p:spPr>
          <a:xfrm>
            <a:off x="1268699" y="4769977"/>
            <a:ext cx="10386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Patients (n)</a:t>
            </a:r>
          </a:p>
        </p:txBody>
      </p: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E555E990-2F5C-E0C7-0418-F9F59EBAF5B7}"/>
              </a:ext>
            </a:extLst>
          </p:cNvPr>
          <p:cNvCxnSpPr/>
          <p:nvPr/>
        </p:nvCxnSpPr>
        <p:spPr>
          <a:xfrm>
            <a:off x="1363061" y="5247753"/>
            <a:ext cx="28803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>
            <a:extLst>
              <a:ext uri="{FF2B5EF4-FFF2-40B4-BE49-F238E27FC236}">
                <a16:creationId xmlns:a16="http://schemas.microsoft.com/office/drawing/2014/main" id="{50DDEAC5-A215-53A4-FE80-EAD0B922565C}"/>
              </a:ext>
            </a:extLst>
          </p:cNvPr>
          <p:cNvCxnSpPr/>
          <p:nvPr/>
        </p:nvCxnSpPr>
        <p:spPr>
          <a:xfrm>
            <a:off x="1359933" y="5086907"/>
            <a:ext cx="288032" cy="0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DD97E5EB-6EBF-9D88-9B82-9EE7F555DC03}"/>
              </a:ext>
            </a:extLst>
          </p:cNvPr>
          <p:cNvGrpSpPr/>
          <p:nvPr/>
        </p:nvGrpSpPr>
        <p:grpSpPr>
          <a:xfrm>
            <a:off x="5148373" y="2389713"/>
            <a:ext cx="1155203" cy="523220"/>
            <a:chOff x="2082589" y="2761425"/>
            <a:chExt cx="1155203" cy="523220"/>
          </a:xfrm>
        </p:grpSpPr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51334B9D-5B59-C279-A673-CCC278B6FA11}"/>
                </a:ext>
              </a:extLst>
            </p:cNvPr>
            <p:cNvCxnSpPr/>
            <p:nvPr/>
          </p:nvCxnSpPr>
          <p:spPr>
            <a:xfrm>
              <a:off x="2082589" y="2928048"/>
              <a:ext cx="288032" cy="0"/>
            </a:xfrm>
            <a:prstGeom prst="line">
              <a:avLst/>
            </a:prstGeom>
            <a:ln w="285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2A545C5E-5367-94D0-EE1D-A82C4C63DDDE}"/>
                </a:ext>
              </a:extLst>
            </p:cNvPr>
            <p:cNvCxnSpPr/>
            <p:nvPr/>
          </p:nvCxnSpPr>
          <p:spPr>
            <a:xfrm>
              <a:off x="2082589" y="3110899"/>
              <a:ext cx="288032" cy="0"/>
            </a:xfrm>
            <a:prstGeom prst="line">
              <a:avLst/>
            </a:prstGeom>
            <a:ln w="285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00D7E23F-AB17-26CF-ABC5-824428950775}"/>
                </a:ext>
              </a:extLst>
            </p:cNvPr>
            <p:cNvSpPr/>
            <p:nvPr/>
          </p:nvSpPr>
          <p:spPr>
            <a:xfrm>
              <a:off x="2383969" y="2761425"/>
              <a:ext cx="853823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noProof="0" dirty="0"/>
                <a:t>Placebo</a:t>
              </a:r>
            </a:p>
            <a:p>
              <a:r>
                <a:rPr lang="en-US" sz="1400" b="1" noProof="0" dirty="0"/>
                <a:t>TAB+ZAB</a:t>
              </a: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5D6F4880-DEFA-7F52-DDF7-44126D1E3538}"/>
              </a:ext>
            </a:extLst>
          </p:cNvPr>
          <p:cNvSpPr/>
          <p:nvPr/>
        </p:nvSpPr>
        <p:spPr>
          <a:xfrm>
            <a:off x="2013613" y="3713154"/>
            <a:ext cx="95090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dirty="0"/>
              <a:t>p &lt; 0.0001</a:t>
            </a:r>
          </a:p>
        </p:txBody>
      </p:sp>
      <p:graphicFrame>
        <p:nvGraphicFramePr>
          <p:cNvPr id="43" name="Espace réservé du contenu 6">
            <a:extLst>
              <a:ext uri="{FF2B5EF4-FFF2-40B4-BE49-F238E27FC236}">
                <a16:creationId xmlns:a16="http://schemas.microsoft.com/office/drawing/2014/main" id="{31FE0F96-8105-E130-6073-2B19DA55F2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9036039"/>
              </p:ext>
            </p:extLst>
          </p:nvPr>
        </p:nvGraphicFramePr>
        <p:xfrm>
          <a:off x="6943090" y="1864895"/>
          <a:ext cx="2939001" cy="25750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ZoneTexte 44">
            <a:extLst>
              <a:ext uri="{FF2B5EF4-FFF2-40B4-BE49-F238E27FC236}">
                <a16:creationId xmlns:a16="http://schemas.microsoft.com/office/drawing/2014/main" id="{AA9C396A-A932-C32B-3C1C-AC27C997F9E8}"/>
              </a:ext>
            </a:extLst>
          </p:cNvPr>
          <p:cNvSpPr txBox="1"/>
          <p:nvPr/>
        </p:nvSpPr>
        <p:spPr>
          <a:xfrm>
            <a:off x="7277851" y="4439943"/>
            <a:ext cx="2415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noProof="0" dirty="0"/>
              <a:t>Weeks since ATI)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81BC7AC6-4A3B-994C-8251-C475B93220C6}"/>
              </a:ext>
            </a:extLst>
          </p:cNvPr>
          <p:cNvSpPr txBox="1"/>
          <p:nvPr/>
        </p:nvSpPr>
        <p:spPr>
          <a:xfrm>
            <a:off x="8526546" y="2813549"/>
            <a:ext cx="26604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/>
              <a:t>HR = 0.24 (IC95 : 0.13–0.44)</a:t>
            </a:r>
          </a:p>
        </p:txBody>
      </p:sp>
      <p:graphicFrame>
        <p:nvGraphicFramePr>
          <p:cNvPr id="47" name="Table 200">
            <a:extLst>
              <a:ext uri="{FF2B5EF4-FFF2-40B4-BE49-F238E27FC236}">
                <a16:creationId xmlns:a16="http://schemas.microsoft.com/office/drawing/2014/main" id="{50B58750-C992-6B05-8177-85501BCF34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49104"/>
              </p:ext>
            </p:extLst>
          </p:nvPr>
        </p:nvGraphicFramePr>
        <p:xfrm>
          <a:off x="7186405" y="4994423"/>
          <a:ext cx="2285997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71">
                  <a:extLst>
                    <a:ext uri="{9D8B030D-6E8A-4147-A177-3AD203B41FA5}">
                      <a16:colId xmlns:a16="http://schemas.microsoft.com/office/drawing/2014/main" val="1193934940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4287203460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1387835432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3485702487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2682507343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4014040597"/>
                    </a:ext>
                  </a:extLst>
                </a:gridCol>
                <a:gridCol w="326571">
                  <a:extLst>
                    <a:ext uri="{9D8B030D-6E8A-4147-A177-3AD203B41FA5}">
                      <a16:colId xmlns:a16="http://schemas.microsoft.com/office/drawing/2014/main" val="3183521022"/>
                    </a:ext>
                  </a:extLst>
                </a:gridCol>
              </a:tblGrid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06427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55698"/>
                  </a:ext>
                </a:extLst>
              </a:tr>
            </a:tbl>
          </a:graphicData>
        </a:graphic>
      </p:graphicFrame>
      <p:sp>
        <p:nvSpPr>
          <p:cNvPr id="48" name="ZoneTexte 47">
            <a:extLst>
              <a:ext uri="{FF2B5EF4-FFF2-40B4-BE49-F238E27FC236}">
                <a16:creationId xmlns:a16="http://schemas.microsoft.com/office/drawing/2014/main" id="{7339BD45-45CB-A2D5-1F37-E4013285EAA6}"/>
              </a:ext>
            </a:extLst>
          </p:cNvPr>
          <p:cNvSpPr txBox="1"/>
          <p:nvPr/>
        </p:nvSpPr>
        <p:spPr>
          <a:xfrm>
            <a:off x="6784548" y="4765780"/>
            <a:ext cx="10386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/>
              <a:t>Patients (n)</a:t>
            </a:r>
          </a:p>
        </p:txBody>
      </p:sp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5E6DD6D9-5A66-22C1-E190-02E68B81F7CA}"/>
              </a:ext>
            </a:extLst>
          </p:cNvPr>
          <p:cNvCxnSpPr/>
          <p:nvPr/>
        </p:nvCxnSpPr>
        <p:spPr>
          <a:xfrm>
            <a:off x="6878910" y="5243556"/>
            <a:ext cx="28803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>
            <a:extLst>
              <a:ext uri="{FF2B5EF4-FFF2-40B4-BE49-F238E27FC236}">
                <a16:creationId xmlns:a16="http://schemas.microsoft.com/office/drawing/2014/main" id="{17104CA8-44D6-6C15-2BD4-AC8845CE1609}"/>
              </a:ext>
            </a:extLst>
          </p:cNvPr>
          <p:cNvCxnSpPr/>
          <p:nvPr/>
        </p:nvCxnSpPr>
        <p:spPr>
          <a:xfrm>
            <a:off x="6875782" y="5082710"/>
            <a:ext cx="288032" cy="0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37920346-83B9-7829-0902-64EEB7881F6B}"/>
              </a:ext>
            </a:extLst>
          </p:cNvPr>
          <p:cNvSpPr/>
          <p:nvPr/>
        </p:nvSpPr>
        <p:spPr>
          <a:xfrm>
            <a:off x="7381985" y="2060768"/>
            <a:ext cx="2035886" cy="1813341"/>
          </a:xfrm>
          <a:custGeom>
            <a:avLst/>
            <a:gdLst>
              <a:gd name="connsiteX0" fmla="*/ 0 w 2060871"/>
              <a:gd name="connsiteY0" fmla="*/ 0 h 1813341"/>
              <a:gd name="connsiteX1" fmla="*/ 0 w 2060871"/>
              <a:gd name="connsiteY1" fmla="*/ 120487 h 1813341"/>
              <a:gd name="connsiteX2" fmla="*/ 17102 w 2060871"/>
              <a:gd name="connsiteY2" fmla="*/ 120487 h 1813341"/>
              <a:gd name="connsiteX3" fmla="*/ 17102 w 2060871"/>
              <a:gd name="connsiteY3" fmla="*/ 181823 h 1813341"/>
              <a:gd name="connsiteX4" fmla="*/ 23017 w 2060871"/>
              <a:gd name="connsiteY4" fmla="*/ 181823 h 1813341"/>
              <a:gd name="connsiteX5" fmla="*/ 23017 w 2060871"/>
              <a:gd name="connsiteY5" fmla="*/ 245988 h 1813341"/>
              <a:gd name="connsiteX6" fmla="*/ 30604 w 2060871"/>
              <a:gd name="connsiteY6" fmla="*/ 245988 h 1813341"/>
              <a:gd name="connsiteX7" fmla="*/ 30604 w 2060871"/>
              <a:gd name="connsiteY7" fmla="*/ 483875 h 1813341"/>
              <a:gd name="connsiteX8" fmla="*/ 37933 w 2060871"/>
              <a:gd name="connsiteY8" fmla="*/ 483875 h 1813341"/>
              <a:gd name="connsiteX9" fmla="*/ 37933 w 2060871"/>
              <a:gd name="connsiteY9" fmla="*/ 605133 h 1813341"/>
              <a:gd name="connsiteX10" fmla="*/ 46034 w 2060871"/>
              <a:gd name="connsiteY10" fmla="*/ 605133 h 1813341"/>
              <a:gd name="connsiteX11" fmla="*/ 46034 w 2060871"/>
              <a:gd name="connsiteY11" fmla="*/ 1081936 h 1813341"/>
              <a:gd name="connsiteX12" fmla="*/ 61336 w 2060871"/>
              <a:gd name="connsiteY12" fmla="*/ 1081936 h 1813341"/>
              <a:gd name="connsiteX13" fmla="*/ 61336 w 2060871"/>
              <a:gd name="connsiteY13" fmla="*/ 1374858 h 1813341"/>
              <a:gd name="connsiteX14" fmla="*/ 70723 w 2060871"/>
              <a:gd name="connsiteY14" fmla="*/ 1374858 h 1813341"/>
              <a:gd name="connsiteX15" fmla="*/ 70723 w 2060871"/>
              <a:gd name="connsiteY15" fmla="*/ 1490587 h 1813341"/>
              <a:gd name="connsiteX16" fmla="*/ 79081 w 2060871"/>
              <a:gd name="connsiteY16" fmla="*/ 1490587 h 1813341"/>
              <a:gd name="connsiteX17" fmla="*/ 79081 w 2060871"/>
              <a:gd name="connsiteY17" fmla="*/ 1562853 h 1813341"/>
              <a:gd name="connsiteX18" fmla="*/ 95669 w 2060871"/>
              <a:gd name="connsiteY18" fmla="*/ 1562853 h 1813341"/>
              <a:gd name="connsiteX19" fmla="*/ 95669 w 2060871"/>
              <a:gd name="connsiteY19" fmla="*/ 1614288 h 1813341"/>
              <a:gd name="connsiteX20" fmla="*/ 101841 w 2060871"/>
              <a:gd name="connsiteY20" fmla="*/ 1614288 h 1813341"/>
              <a:gd name="connsiteX21" fmla="*/ 101841 w 2060871"/>
              <a:gd name="connsiteY21" fmla="*/ 1678968 h 1813341"/>
              <a:gd name="connsiteX22" fmla="*/ 117658 w 2060871"/>
              <a:gd name="connsiteY22" fmla="*/ 1678968 h 1813341"/>
              <a:gd name="connsiteX23" fmla="*/ 117658 w 2060871"/>
              <a:gd name="connsiteY23" fmla="*/ 1744933 h 1813341"/>
              <a:gd name="connsiteX24" fmla="*/ 125244 w 2060871"/>
              <a:gd name="connsiteY24" fmla="*/ 1744933 h 1813341"/>
              <a:gd name="connsiteX25" fmla="*/ 125244 w 2060871"/>
              <a:gd name="connsiteY25" fmla="*/ 1813342 h 1813341"/>
              <a:gd name="connsiteX26" fmla="*/ 2060872 w 2060871"/>
              <a:gd name="connsiteY26" fmla="*/ 1813342 h 181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60871" h="1813341">
                <a:moveTo>
                  <a:pt x="0" y="0"/>
                </a:moveTo>
                <a:lnTo>
                  <a:pt x="0" y="120487"/>
                </a:lnTo>
                <a:lnTo>
                  <a:pt x="17102" y="120487"/>
                </a:lnTo>
                <a:lnTo>
                  <a:pt x="17102" y="181823"/>
                </a:lnTo>
                <a:lnTo>
                  <a:pt x="23017" y="181823"/>
                </a:lnTo>
                <a:lnTo>
                  <a:pt x="23017" y="245988"/>
                </a:lnTo>
                <a:lnTo>
                  <a:pt x="30604" y="245988"/>
                </a:lnTo>
                <a:lnTo>
                  <a:pt x="30604" y="483875"/>
                </a:lnTo>
                <a:lnTo>
                  <a:pt x="37933" y="483875"/>
                </a:lnTo>
                <a:lnTo>
                  <a:pt x="37933" y="605133"/>
                </a:lnTo>
                <a:lnTo>
                  <a:pt x="46034" y="605133"/>
                </a:lnTo>
                <a:lnTo>
                  <a:pt x="46034" y="1081936"/>
                </a:lnTo>
                <a:lnTo>
                  <a:pt x="61336" y="1081936"/>
                </a:lnTo>
                <a:lnTo>
                  <a:pt x="61336" y="1374858"/>
                </a:lnTo>
                <a:lnTo>
                  <a:pt x="70723" y="1374858"/>
                </a:lnTo>
                <a:lnTo>
                  <a:pt x="70723" y="1490587"/>
                </a:lnTo>
                <a:lnTo>
                  <a:pt x="79081" y="1490587"/>
                </a:lnTo>
                <a:lnTo>
                  <a:pt x="79081" y="1562853"/>
                </a:lnTo>
                <a:lnTo>
                  <a:pt x="95669" y="1562853"/>
                </a:lnTo>
                <a:lnTo>
                  <a:pt x="95669" y="1614288"/>
                </a:lnTo>
                <a:lnTo>
                  <a:pt x="101841" y="1614288"/>
                </a:lnTo>
                <a:lnTo>
                  <a:pt x="101841" y="1678968"/>
                </a:lnTo>
                <a:lnTo>
                  <a:pt x="117658" y="1678968"/>
                </a:lnTo>
                <a:lnTo>
                  <a:pt x="117658" y="1744933"/>
                </a:lnTo>
                <a:lnTo>
                  <a:pt x="125244" y="1744933"/>
                </a:lnTo>
                <a:lnTo>
                  <a:pt x="125244" y="1813342"/>
                </a:lnTo>
                <a:lnTo>
                  <a:pt x="2060872" y="1813342"/>
                </a:lnTo>
              </a:path>
            </a:pathLst>
          </a:custGeom>
          <a:noFill/>
          <a:ln w="28575" cap="flat">
            <a:solidFill>
              <a:schemeClr val="bg1">
                <a:lumMod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fr-FR" sz="140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9BE1EA44-AC49-FFFB-B0CE-A65017CA1DEA}"/>
              </a:ext>
            </a:extLst>
          </p:cNvPr>
          <p:cNvSpPr/>
          <p:nvPr/>
        </p:nvSpPr>
        <p:spPr>
          <a:xfrm>
            <a:off x="7364205" y="2060768"/>
            <a:ext cx="2237547" cy="1770393"/>
          </a:xfrm>
          <a:custGeom>
            <a:avLst/>
            <a:gdLst>
              <a:gd name="connsiteX0" fmla="*/ 0 w 2257867"/>
              <a:gd name="connsiteY0" fmla="*/ 0 h 1770393"/>
              <a:gd name="connsiteX1" fmla="*/ 74452 w 2257867"/>
              <a:gd name="connsiteY1" fmla="*/ 0 h 1770393"/>
              <a:gd name="connsiteX2" fmla="*/ 74452 w 2257867"/>
              <a:gd name="connsiteY2" fmla="*/ 80496 h 1770393"/>
              <a:gd name="connsiteX3" fmla="*/ 99784 w 2257867"/>
              <a:gd name="connsiteY3" fmla="*/ 80496 h 1770393"/>
              <a:gd name="connsiteX4" fmla="*/ 99784 w 2257867"/>
              <a:gd name="connsiteY4" fmla="*/ 146976 h 1770393"/>
              <a:gd name="connsiteX5" fmla="*/ 170893 w 2257867"/>
              <a:gd name="connsiteY5" fmla="*/ 146976 h 1770393"/>
              <a:gd name="connsiteX6" fmla="*/ 170893 w 2257867"/>
              <a:gd name="connsiteY6" fmla="*/ 229014 h 1770393"/>
              <a:gd name="connsiteX7" fmla="*/ 182208 w 2257867"/>
              <a:gd name="connsiteY7" fmla="*/ 229014 h 1770393"/>
              <a:gd name="connsiteX8" fmla="*/ 182208 w 2257867"/>
              <a:gd name="connsiteY8" fmla="*/ 302438 h 1770393"/>
              <a:gd name="connsiteX9" fmla="*/ 192238 w 2257867"/>
              <a:gd name="connsiteY9" fmla="*/ 302438 h 1770393"/>
              <a:gd name="connsiteX10" fmla="*/ 192238 w 2257867"/>
              <a:gd name="connsiteY10" fmla="*/ 380233 h 1770393"/>
              <a:gd name="connsiteX11" fmla="*/ 235187 w 2257867"/>
              <a:gd name="connsiteY11" fmla="*/ 380233 h 1770393"/>
              <a:gd name="connsiteX12" fmla="*/ 235187 w 2257867"/>
              <a:gd name="connsiteY12" fmla="*/ 466001 h 1770393"/>
              <a:gd name="connsiteX13" fmla="*/ 248045 w 2257867"/>
              <a:gd name="connsiteY13" fmla="*/ 466001 h 1770393"/>
              <a:gd name="connsiteX14" fmla="*/ 248045 w 2257867"/>
              <a:gd name="connsiteY14" fmla="*/ 543154 h 1770393"/>
              <a:gd name="connsiteX15" fmla="*/ 257818 w 2257867"/>
              <a:gd name="connsiteY15" fmla="*/ 543154 h 1770393"/>
              <a:gd name="connsiteX16" fmla="*/ 257818 w 2257867"/>
              <a:gd name="connsiteY16" fmla="*/ 616577 h 1770393"/>
              <a:gd name="connsiteX17" fmla="*/ 384862 w 2257867"/>
              <a:gd name="connsiteY17" fmla="*/ 616577 h 1770393"/>
              <a:gd name="connsiteX18" fmla="*/ 384862 w 2257867"/>
              <a:gd name="connsiteY18" fmla="*/ 702988 h 1770393"/>
              <a:gd name="connsiteX19" fmla="*/ 523866 w 2257867"/>
              <a:gd name="connsiteY19" fmla="*/ 702988 h 1770393"/>
              <a:gd name="connsiteX20" fmla="*/ 523866 w 2257867"/>
              <a:gd name="connsiteY20" fmla="*/ 789270 h 1770393"/>
              <a:gd name="connsiteX21" fmla="*/ 571571 w 2257867"/>
              <a:gd name="connsiteY21" fmla="*/ 789270 h 1770393"/>
              <a:gd name="connsiteX22" fmla="*/ 571571 w 2257867"/>
              <a:gd name="connsiteY22" fmla="*/ 871952 h 1770393"/>
              <a:gd name="connsiteX23" fmla="*/ 831575 w 2257867"/>
              <a:gd name="connsiteY23" fmla="*/ 871952 h 1770393"/>
              <a:gd name="connsiteX24" fmla="*/ 831575 w 2257867"/>
              <a:gd name="connsiteY24" fmla="*/ 965692 h 1770393"/>
              <a:gd name="connsiteX25" fmla="*/ 845591 w 2257867"/>
              <a:gd name="connsiteY25" fmla="*/ 965692 h 1770393"/>
              <a:gd name="connsiteX26" fmla="*/ 845591 w 2257867"/>
              <a:gd name="connsiteY26" fmla="*/ 1055318 h 1770393"/>
              <a:gd name="connsiteX27" fmla="*/ 938946 w 2257867"/>
              <a:gd name="connsiteY27" fmla="*/ 1055318 h 1770393"/>
              <a:gd name="connsiteX28" fmla="*/ 938946 w 2257867"/>
              <a:gd name="connsiteY28" fmla="*/ 1150601 h 1770393"/>
              <a:gd name="connsiteX29" fmla="*/ 981251 w 2257867"/>
              <a:gd name="connsiteY29" fmla="*/ 1150601 h 1770393"/>
              <a:gd name="connsiteX30" fmla="*/ 981251 w 2257867"/>
              <a:gd name="connsiteY30" fmla="*/ 1244856 h 1770393"/>
              <a:gd name="connsiteX31" fmla="*/ 1218752 w 2257867"/>
              <a:gd name="connsiteY31" fmla="*/ 1244856 h 1770393"/>
              <a:gd name="connsiteX32" fmla="*/ 1218752 w 2257867"/>
              <a:gd name="connsiteY32" fmla="*/ 1381030 h 1770393"/>
              <a:gd name="connsiteX33" fmla="*/ 1224410 w 2257867"/>
              <a:gd name="connsiteY33" fmla="*/ 1381030 h 1770393"/>
              <a:gd name="connsiteX34" fmla="*/ 1224410 w 2257867"/>
              <a:gd name="connsiteY34" fmla="*/ 1506146 h 1770393"/>
              <a:gd name="connsiteX35" fmla="*/ 1579826 w 2257867"/>
              <a:gd name="connsiteY35" fmla="*/ 1506146 h 1770393"/>
              <a:gd name="connsiteX36" fmla="*/ 1579826 w 2257867"/>
              <a:gd name="connsiteY36" fmla="*/ 1770393 h 1770393"/>
              <a:gd name="connsiteX37" fmla="*/ 2257868 w 2257867"/>
              <a:gd name="connsiteY37" fmla="*/ 1770393 h 177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257867" h="1770393">
                <a:moveTo>
                  <a:pt x="0" y="0"/>
                </a:moveTo>
                <a:lnTo>
                  <a:pt x="74452" y="0"/>
                </a:lnTo>
                <a:lnTo>
                  <a:pt x="74452" y="80496"/>
                </a:lnTo>
                <a:lnTo>
                  <a:pt x="99784" y="80496"/>
                </a:lnTo>
                <a:lnTo>
                  <a:pt x="99784" y="146976"/>
                </a:lnTo>
                <a:lnTo>
                  <a:pt x="170893" y="146976"/>
                </a:lnTo>
                <a:lnTo>
                  <a:pt x="170893" y="229014"/>
                </a:lnTo>
                <a:lnTo>
                  <a:pt x="182208" y="229014"/>
                </a:lnTo>
                <a:lnTo>
                  <a:pt x="182208" y="302438"/>
                </a:lnTo>
                <a:lnTo>
                  <a:pt x="192238" y="302438"/>
                </a:lnTo>
                <a:lnTo>
                  <a:pt x="192238" y="380233"/>
                </a:lnTo>
                <a:lnTo>
                  <a:pt x="235187" y="380233"/>
                </a:lnTo>
                <a:lnTo>
                  <a:pt x="235187" y="466001"/>
                </a:lnTo>
                <a:lnTo>
                  <a:pt x="248045" y="466001"/>
                </a:lnTo>
                <a:lnTo>
                  <a:pt x="248045" y="543154"/>
                </a:lnTo>
                <a:lnTo>
                  <a:pt x="257818" y="543154"/>
                </a:lnTo>
                <a:lnTo>
                  <a:pt x="257818" y="616577"/>
                </a:lnTo>
                <a:lnTo>
                  <a:pt x="384862" y="616577"/>
                </a:lnTo>
                <a:lnTo>
                  <a:pt x="384862" y="702988"/>
                </a:lnTo>
                <a:lnTo>
                  <a:pt x="523866" y="702988"/>
                </a:lnTo>
                <a:lnTo>
                  <a:pt x="523866" y="789270"/>
                </a:lnTo>
                <a:lnTo>
                  <a:pt x="571571" y="789270"/>
                </a:lnTo>
                <a:lnTo>
                  <a:pt x="571571" y="871952"/>
                </a:lnTo>
                <a:lnTo>
                  <a:pt x="831575" y="871952"/>
                </a:lnTo>
                <a:lnTo>
                  <a:pt x="831575" y="965692"/>
                </a:lnTo>
                <a:lnTo>
                  <a:pt x="845591" y="965692"/>
                </a:lnTo>
                <a:lnTo>
                  <a:pt x="845591" y="1055318"/>
                </a:lnTo>
                <a:lnTo>
                  <a:pt x="938946" y="1055318"/>
                </a:lnTo>
                <a:lnTo>
                  <a:pt x="938946" y="1150601"/>
                </a:lnTo>
                <a:lnTo>
                  <a:pt x="981251" y="1150601"/>
                </a:lnTo>
                <a:lnTo>
                  <a:pt x="981251" y="1244856"/>
                </a:lnTo>
                <a:lnTo>
                  <a:pt x="1218752" y="1244856"/>
                </a:lnTo>
                <a:lnTo>
                  <a:pt x="1218752" y="1381030"/>
                </a:lnTo>
                <a:lnTo>
                  <a:pt x="1224410" y="1381030"/>
                </a:lnTo>
                <a:lnTo>
                  <a:pt x="1224410" y="1506146"/>
                </a:lnTo>
                <a:lnTo>
                  <a:pt x="1579826" y="1506146"/>
                </a:lnTo>
                <a:lnTo>
                  <a:pt x="1579826" y="1770393"/>
                </a:lnTo>
                <a:lnTo>
                  <a:pt x="2257868" y="1770393"/>
                </a:lnTo>
              </a:path>
            </a:pathLst>
          </a:custGeom>
          <a:noFill/>
          <a:ln w="28575" cap="flat">
            <a:solidFill>
              <a:srgbClr val="00B050"/>
            </a:solidFill>
            <a:prstDash val="solid"/>
            <a:miter/>
          </a:ln>
        </p:spPr>
        <p:txBody>
          <a:bodyPr rtlCol="0" anchor="ctr"/>
          <a:lstStyle/>
          <a:p>
            <a:endParaRPr lang="fr-FR" sz="140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08411DCF-50AC-8AA2-2C7B-ADD14B684E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6866" y="219325"/>
            <a:ext cx="9308357" cy="936625"/>
          </a:xfrm>
        </p:spPr>
        <p:txBody>
          <a:bodyPr>
            <a:normAutofit/>
          </a:bodyPr>
          <a:lstStyle/>
          <a:p>
            <a:r>
              <a:rPr lang="en-US" sz="3200" noProof="0" dirty="0"/>
              <a:t>2 </a:t>
            </a:r>
            <a:r>
              <a:rPr lang="en-US" sz="3200" noProof="0" dirty="0" err="1"/>
              <a:t>bNAbs</a:t>
            </a:r>
            <a:r>
              <a:rPr lang="en-US" sz="3200" noProof="0" dirty="0"/>
              <a:t> before ATI in PWH treated in early HIV (2)</a:t>
            </a:r>
          </a:p>
        </p:txBody>
      </p:sp>
    </p:spTree>
    <p:extLst>
      <p:ext uri="{BB962C8B-B14F-4D97-AF65-F5344CB8AC3E}">
        <p14:creationId xmlns:p14="http://schemas.microsoft.com/office/powerpoint/2010/main" val="1734781311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1444FB6A-C5B6-D246-5E97-586A91CB08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1" y="4742668"/>
            <a:ext cx="11343217" cy="1404681"/>
          </a:xfrm>
        </p:spPr>
        <p:txBody>
          <a:bodyPr>
            <a:normAutofit fontScale="92500" lnSpcReduction="10000"/>
          </a:bodyPr>
          <a:lstStyle/>
          <a:p>
            <a:r>
              <a:rPr lang="en-US" b="1" dirty="0"/>
              <a:t>Conclusion: </a:t>
            </a:r>
            <a:r>
              <a:rPr lang="en-US" dirty="0"/>
              <a:t>in patients with advanced HIV infection (AIDS, CD4 &lt; 100/mm</a:t>
            </a:r>
            <a:r>
              <a:rPr lang="en-US" baseline="30000" dirty="0"/>
              <a:t>3</a:t>
            </a:r>
            <a:r>
              <a:rPr lang="en-US" dirty="0"/>
              <a:t>), for first-line ART, BIC/F/TAF</a:t>
            </a:r>
          </a:p>
          <a:p>
            <a:pPr lvl="1"/>
            <a:r>
              <a:rPr lang="en-US" dirty="0"/>
              <a:t>Is non-inferior to DRV/c/F/TAF</a:t>
            </a:r>
          </a:p>
          <a:p>
            <a:pPr lvl="1"/>
            <a:r>
              <a:rPr lang="en-US" dirty="0"/>
              <a:t>Achieves better virologic response and leads to less adverse events at W48</a:t>
            </a: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156EE6AF-943B-C495-C199-6495D5D09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2644" y="1467433"/>
            <a:ext cx="738671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ＭＳ Ｐゴシック" pitchFamily="34" charset="-128"/>
                <a:cs typeface="Arial" charset="0"/>
              </a:rPr>
              <a:t>Adverse events (incidence for 100 patient-years)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505AB623-958F-9820-25FB-A6C64CEB5D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881942"/>
              </p:ext>
            </p:extLst>
          </p:nvPr>
        </p:nvGraphicFramePr>
        <p:xfrm>
          <a:off x="1680193" y="1966374"/>
          <a:ext cx="8831614" cy="2453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06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9512">
                  <a:extLst>
                    <a:ext uri="{9D8B030D-6E8A-4147-A177-3AD203B41FA5}">
                      <a16:colId xmlns:a16="http://schemas.microsoft.com/office/drawing/2014/main" val="4072932973"/>
                    </a:ext>
                  </a:extLst>
                </a:gridCol>
                <a:gridCol w="1090922">
                  <a:extLst>
                    <a:ext uri="{9D8B030D-6E8A-4147-A177-3AD203B41FA5}">
                      <a16:colId xmlns:a16="http://schemas.microsoft.com/office/drawing/2014/main" val="802846331"/>
                    </a:ext>
                  </a:extLst>
                </a:gridCol>
                <a:gridCol w="1703416">
                  <a:extLst>
                    <a:ext uri="{9D8B030D-6E8A-4147-A177-3AD203B41FA5}">
                      <a16:colId xmlns:a16="http://schemas.microsoft.com/office/drawing/2014/main" val="3240112321"/>
                    </a:ext>
                  </a:extLst>
                </a:gridCol>
                <a:gridCol w="7415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3306">
                <a:tc>
                  <a:txBody>
                    <a:bodyPr/>
                    <a:lstStyle/>
                    <a:p>
                      <a:endParaRPr lang="en-US" sz="1600" dirty="0">
                        <a:solidFill>
                          <a:srgbClr val="000066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B/F/TAF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220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D/c/F/TAF</a:t>
                      </a:r>
                    </a:p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N = 222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Adjusted IRR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944" marR="91944" marT="45972" marB="4597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All AE grade ≥ 2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220.5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264.7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0.82 (0.73 – 0.93)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0.024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related to treatment grade ≥ 2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13.7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21.7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0.61 (0.38 – 0.98)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0.043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33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AE related to treatment grade 3-4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2.5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2.4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 (0.29 – 3.44)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</a:rPr>
                        <a:t>0.99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944" marR="91944" marT="45972" marB="45972" anchor="ctr" horzOverflow="overflow"/>
                </a:tc>
                <a:extLst>
                  <a:ext uri="{0D108BD9-81ED-4DB2-BD59-A6C34878D82A}">
                    <a16:rowId xmlns:a16="http://schemas.microsoft.com/office/drawing/2014/main" val="3805640551"/>
                  </a:ext>
                </a:extLst>
              </a:tr>
            </a:tbl>
          </a:graphicData>
        </a:graphic>
      </p:graphicFrame>
      <p:sp>
        <p:nvSpPr>
          <p:cNvPr id="4" name="Titre 1">
            <a:extLst>
              <a:ext uri="{FF2B5EF4-FFF2-40B4-BE49-F238E27FC236}">
                <a16:creationId xmlns:a16="http://schemas.microsoft.com/office/drawing/2014/main" id="{1FE9BF50-1B9B-AB22-77BD-1096AF948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8466034" cy="1491539"/>
          </a:xfrm>
        </p:spPr>
        <p:txBody>
          <a:bodyPr/>
          <a:lstStyle/>
          <a:p>
            <a:pPr eaLnBrk="1" hangingPunct="1">
              <a:defRPr/>
            </a:pPr>
            <a:r>
              <a:rPr lang="fr-FR" dirty="0"/>
              <a:t>LAPTOP: B/F/TAF vs D/c/F/TAF for first-line ART in PWH and </a:t>
            </a:r>
            <a:r>
              <a:rPr lang="fr-FR" dirty="0" err="1"/>
              <a:t>advanced</a:t>
            </a:r>
            <a:r>
              <a:rPr lang="fr-FR" dirty="0"/>
              <a:t> infection (4)</a:t>
            </a:r>
          </a:p>
        </p:txBody>
      </p:sp>
      <p:sp>
        <p:nvSpPr>
          <p:cNvPr id="7" name="Text Box 3">
            <a:extLst>
              <a:ext uri="{FF2B5EF4-FFF2-40B4-BE49-F238E27FC236}">
                <a16:creationId xmlns:a16="http://schemas.microsoft.com/office/drawing/2014/main" id="{5A9C0C20-710D-6621-C6E7-92D3A2B66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3713" y="6470419"/>
            <a:ext cx="28082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n-lt"/>
                <a:ea typeface="+mn-ea"/>
                <a:cs typeface="Arial" charset="0"/>
              </a:rPr>
              <a:t>Behrens G, CROI 2025, Abs. 658</a:t>
            </a:r>
          </a:p>
        </p:txBody>
      </p:sp>
    </p:spTree>
    <p:extLst>
      <p:ext uri="{BB962C8B-B14F-4D97-AF65-F5344CB8AC3E}">
        <p14:creationId xmlns:p14="http://schemas.microsoft.com/office/powerpoint/2010/main" val="2014364397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Rectangle : coins arrondis 933">
            <a:extLst>
              <a:ext uri="{FF2B5EF4-FFF2-40B4-BE49-F238E27FC236}">
                <a16:creationId xmlns:a16="http://schemas.microsoft.com/office/drawing/2014/main" id="{C422B539-D66F-33E5-C57F-3B0E70E05753}"/>
              </a:ext>
            </a:extLst>
          </p:cNvPr>
          <p:cNvSpPr/>
          <p:nvPr/>
        </p:nvSpPr>
        <p:spPr>
          <a:xfrm>
            <a:off x="1802926" y="3182325"/>
            <a:ext cx="3633395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DOR/ISL (100/0.25 mg) and Placebo to BIC/FTC/TAF</a:t>
            </a:r>
            <a:br>
              <a:rPr lang="en-US" sz="1200" noProof="0" dirty="0"/>
            </a:br>
            <a:r>
              <a:rPr lang="en-US" sz="1200" i="1" noProof="0" dirty="0"/>
              <a:t>taken once daily</a:t>
            </a:r>
          </a:p>
        </p:txBody>
      </p:sp>
      <p:sp>
        <p:nvSpPr>
          <p:cNvPr id="948" name="Rectangle : coins arrondis 947">
            <a:extLst>
              <a:ext uri="{FF2B5EF4-FFF2-40B4-BE49-F238E27FC236}">
                <a16:creationId xmlns:a16="http://schemas.microsoft.com/office/drawing/2014/main" id="{547E72FE-7936-4DD8-502F-02D0A01C70E9}"/>
              </a:ext>
            </a:extLst>
          </p:cNvPr>
          <p:cNvSpPr/>
          <p:nvPr/>
        </p:nvSpPr>
        <p:spPr>
          <a:xfrm>
            <a:off x="1802926" y="3866130"/>
            <a:ext cx="3633395" cy="589575"/>
          </a:xfrm>
          <a:prstGeom prst="roundRect">
            <a:avLst>
              <a:gd name="adj" fmla="val 13436"/>
            </a:avLst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BIC/FTC/TAF and Placebo to DOR/ISL (100/0.25 mg)</a:t>
            </a:r>
            <a:br>
              <a:rPr lang="en-US" sz="1200" noProof="0" dirty="0"/>
            </a:br>
            <a:r>
              <a:rPr lang="en-US" sz="1200" i="1" noProof="0" dirty="0"/>
              <a:t>taken once daily</a:t>
            </a:r>
          </a:p>
        </p:txBody>
      </p:sp>
      <p:sp>
        <p:nvSpPr>
          <p:cNvPr id="695" name="Rectangle 229">
            <a:extLst>
              <a:ext uri="{FF2B5EF4-FFF2-40B4-BE49-F238E27FC236}">
                <a16:creationId xmlns:a16="http://schemas.microsoft.com/office/drawing/2014/main" id="{F7E19F18-2EFF-10E6-BA7A-9ED45641C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1231" y="2310272"/>
            <a:ext cx="482600" cy="135106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6" name="Rectangle 230">
            <a:extLst>
              <a:ext uri="{FF2B5EF4-FFF2-40B4-BE49-F238E27FC236}">
                <a16:creationId xmlns:a16="http://schemas.microsoft.com/office/drawing/2014/main" id="{0BD7027F-C62E-DDDA-C3F0-20A0C91EF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68" y="2350517"/>
            <a:ext cx="484187" cy="131082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7" name="Rectangle 231">
            <a:extLst>
              <a:ext uri="{FF2B5EF4-FFF2-40B4-BE49-F238E27FC236}">
                <a16:creationId xmlns:a16="http://schemas.microsoft.com/office/drawing/2014/main" id="{2FF11C46-595A-2466-9B86-153B3164A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2318" y="3639783"/>
            <a:ext cx="484187" cy="2156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8" name="Rectangle 232">
            <a:extLst>
              <a:ext uri="{FF2B5EF4-FFF2-40B4-BE49-F238E27FC236}">
                <a16:creationId xmlns:a16="http://schemas.microsoft.com/office/drawing/2014/main" id="{2988B30A-0B05-E96A-6D72-9465B275E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456" y="3628284"/>
            <a:ext cx="484187" cy="33059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9" name="Freeform 233">
            <a:extLst>
              <a:ext uri="{FF2B5EF4-FFF2-40B4-BE49-F238E27FC236}">
                <a16:creationId xmlns:a16="http://schemas.microsoft.com/office/drawing/2014/main" id="{9107D760-4978-6A4D-D345-1423AFD8EEF4}"/>
              </a:ext>
            </a:extLst>
          </p:cNvPr>
          <p:cNvSpPr>
            <a:spLocks/>
          </p:cNvSpPr>
          <p:nvPr/>
        </p:nvSpPr>
        <p:spPr bwMode="auto">
          <a:xfrm>
            <a:off x="6644343" y="3414125"/>
            <a:ext cx="549275" cy="43119"/>
          </a:xfrm>
          <a:custGeom>
            <a:avLst/>
            <a:gdLst>
              <a:gd name="T0" fmla="*/ 0 w 346"/>
              <a:gd name="T1" fmla="*/ 30 h 30"/>
              <a:gd name="T2" fmla="*/ 0 w 346"/>
              <a:gd name="T3" fmla="*/ 0 h 30"/>
              <a:gd name="T4" fmla="*/ 346 w 346"/>
              <a:gd name="T5" fmla="*/ 0 h 30"/>
              <a:gd name="T6" fmla="*/ 346 w 346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6" h="30">
                <a:moveTo>
                  <a:pt x="0" y="30"/>
                </a:moveTo>
                <a:lnTo>
                  <a:pt x="0" y="0"/>
                </a:lnTo>
                <a:lnTo>
                  <a:pt x="346" y="0"/>
                </a:lnTo>
                <a:lnTo>
                  <a:pt x="346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0" name="Freeform 234">
            <a:extLst>
              <a:ext uri="{FF2B5EF4-FFF2-40B4-BE49-F238E27FC236}">
                <a16:creationId xmlns:a16="http://schemas.microsoft.com/office/drawing/2014/main" id="{494C2A0F-ABFF-B351-19C0-F50853A51A03}"/>
              </a:ext>
            </a:extLst>
          </p:cNvPr>
          <p:cNvSpPr>
            <a:spLocks/>
          </p:cNvSpPr>
          <p:nvPr/>
        </p:nvSpPr>
        <p:spPr bwMode="auto">
          <a:xfrm>
            <a:off x="8101668" y="2094676"/>
            <a:ext cx="550862" cy="43119"/>
          </a:xfrm>
          <a:custGeom>
            <a:avLst/>
            <a:gdLst>
              <a:gd name="T0" fmla="*/ 0 w 347"/>
              <a:gd name="T1" fmla="*/ 30 h 30"/>
              <a:gd name="T2" fmla="*/ 0 w 347"/>
              <a:gd name="T3" fmla="*/ 0 h 30"/>
              <a:gd name="T4" fmla="*/ 347 w 347"/>
              <a:gd name="T5" fmla="*/ 0 h 30"/>
              <a:gd name="T6" fmla="*/ 347 w 347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7" h="30">
                <a:moveTo>
                  <a:pt x="0" y="30"/>
                </a:moveTo>
                <a:lnTo>
                  <a:pt x="0" y="0"/>
                </a:lnTo>
                <a:lnTo>
                  <a:pt x="347" y="0"/>
                </a:lnTo>
                <a:lnTo>
                  <a:pt x="347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701" name="Groupe 700">
            <a:extLst>
              <a:ext uri="{FF2B5EF4-FFF2-40B4-BE49-F238E27FC236}">
                <a16:creationId xmlns:a16="http://schemas.microsoft.com/office/drawing/2014/main" id="{54263A52-9780-9A75-EED6-981AE4E61828}"/>
              </a:ext>
            </a:extLst>
          </p:cNvPr>
          <p:cNvGrpSpPr/>
          <p:nvPr/>
        </p:nvGrpSpPr>
        <p:grpSpPr>
          <a:xfrm>
            <a:off x="6169681" y="2241282"/>
            <a:ext cx="4370387" cy="1420060"/>
            <a:chOff x="12928600" y="2436813"/>
            <a:chExt cx="4370387" cy="1568450"/>
          </a:xfrm>
        </p:grpSpPr>
        <p:sp>
          <p:nvSpPr>
            <p:cNvPr id="915" name="Line 236">
              <a:extLst>
                <a:ext uri="{FF2B5EF4-FFF2-40B4-BE49-F238E27FC236}">
                  <a16:creationId xmlns:a16="http://schemas.microsoft.com/office/drawing/2014/main" id="{4C6F9901-ABCA-4ED9-052B-0B85A84F6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063876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6" name="Freeform 237">
              <a:extLst>
                <a:ext uri="{FF2B5EF4-FFF2-40B4-BE49-F238E27FC236}">
                  <a16:creationId xmlns:a16="http://schemas.microsoft.com/office/drawing/2014/main" id="{5B1167C5-C9E5-96B7-1781-BF434DC8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3525" y="2436813"/>
              <a:ext cx="4335462" cy="1568450"/>
            </a:xfrm>
            <a:custGeom>
              <a:avLst/>
              <a:gdLst>
                <a:gd name="T0" fmla="*/ 0 w 2731"/>
                <a:gd name="T1" fmla="*/ 0 h 988"/>
                <a:gd name="T2" fmla="*/ 0 w 2731"/>
                <a:gd name="T3" fmla="*/ 197 h 988"/>
                <a:gd name="T4" fmla="*/ 0 w 2731"/>
                <a:gd name="T5" fmla="*/ 395 h 988"/>
                <a:gd name="T6" fmla="*/ 0 w 2731"/>
                <a:gd name="T7" fmla="*/ 592 h 988"/>
                <a:gd name="T8" fmla="*/ 0 w 2731"/>
                <a:gd name="T9" fmla="*/ 790 h 988"/>
                <a:gd name="T10" fmla="*/ 0 w 2731"/>
                <a:gd name="T11" fmla="*/ 988 h 988"/>
                <a:gd name="T12" fmla="*/ 2731 w 2731"/>
                <a:gd name="T13" fmla="*/ 98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1" h="988">
                  <a:moveTo>
                    <a:pt x="0" y="0"/>
                  </a:moveTo>
                  <a:lnTo>
                    <a:pt x="0" y="197"/>
                  </a:lnTo>
                  <a:lnTo>
                    <a:pt x="0" y="395"/>
                  </a:lnTo>
                  <a:lnTo>
                    <a:pt x="0" y="592"/>
                  </a:lnTo>
                  <a:lnTo>
                    <a:pt x="0" y="790"/>
                  </a:lnTo>
                  <a:lnTo>
                    <a:pt x="0" y="988"/>
                  </a:lnTo>
                  <a:lnTo>
                    <a:pt x="2731" y="98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7" name="Line 238">
              <a:extLst>
                <a:ext uri="{FF2B5EF4-FFF2-40B4-BE49-F238E27FC236}">
                  <a16:creationId xmlns:a16="http://schemas.microsoft.com/office/drawing/2014/main" id="{41433453-FC54-3E86-2FB1-5315212DA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2749551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8" name="Line 239">
              <a:extLst>
                <a:ext uri="{FF2B5EF4-FFF2-40B4-BE49-F238E27FC236}">
                  <a16:creationId xmlns:a16="http://schemas.microsoft.com/office/drawing/2014/main" id="{AA335D76-BC69-2643-8C5A-1FA861CB1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690938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19" name="Line 240">
              <a:extLst>
                <a:ext uri="{FF2B5EF4-FFF2-40B4-BE49-F238E27FC236}">
                  <a16:creationId xmlns:a16="http://schemas.microsoft.com/office/drawing/2014/main" id="{86B7FCD6-96B7-272A-B663-BDB74F76F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337661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20" name="Line 241">
              <a:extLst>
                <a:ext uri="{FF2B5EF4-FFF2-40B4-BE49-F238E27FC236}">
                  <a16:creationId xmlns:a16="http://schemas.microsoft.com/office/drawing/2014/main" id="{B2FB3C8A-18CF-7208-4AF1-B4F64A309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400526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921" name="Line 242">
              <a:extLst>
                <a:ext uri="{FF2B5EF4-FFF2-40B4-BE49-F238E27FC236}">
                  <a16:creationId xmlns:a16="http://schemas.microsoft.com/office/drawing/2014/main" id="{306D2711-0DF1-5F22-7715-D930ACE7C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28600" y="2436813"/>
              <a:ext cx="349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02" name="Rectangle 243">
            <a:extLst>
              <a:ext uri="{FF2B5EF4-FFF2-40B4-BE49-F238E27FC236}">
                <a16:creationId xmlns:a16="http://schemas.microsoft.com/office/drawing/2014/main" id="{1A4095F9-CCAF-B014-4807-7532EFDE6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7110" y="2174448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100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3" name="Rectangle 244">
            <a:extLst>
              <a:ext uri="{FF2B5EF4-FFF2-40B4-BE49-F238E27FC236}">
                <a16:creationId xmlns:a16="http://schemas.microsoft.com/office/drawing/2014/main" id="{44854445-FA25-DFF4-C647-8682C5F7E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2459035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80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4" name="Rectangle 245">
            <a:extLst>
              <a:ext uri="{FF2B5EF4-FFF2-40B4-BE49-F238E27FC236}">
                <a16:creationId xmlns:a16="http://schemas.microsoft.com/office/drawing/2014/main" id="{D1A03116-9766-E256-951F-C196AAC18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2742185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60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5" name="Rectangle 246">
            <a:extLst>
              <a:ext uri="{FF2B5EF4-FFF2-40B4-BE49-F238E27FC236}">
                <a16:creationId xmlns:a16="http://schemas.microsoft.com/office/drawing/2014/main" id="{762A2919-2F0F-F45F-92C9-5A9593FBC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302677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6" name="Rectangle 247">
            <a:extLst>
              <a:ext uri="{FF2B5EF4-FFF2-40B4-BE49-F238E27FC236}">
                <a16:creationId xmlns:a16="http://schemas.microsoft.com/office/drawing/2014/main" id="{75E861E3-2B25-51B4-21C9-2AD9C7070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34" y="330992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7" name="Rectangle 248">
            <a:extLst>
              <a:ext uri="{FF2B5EF4-FFF2-40B4-BE49-F238E27FC236}">
                <a16:creationId xmlns:a16="http://schemas.microsoft.com/office/drawing/2014/main" id="{0EEFB78D-4CD6-D09B-3F92-C353023DC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69" y="3594509"/>
            <a:ext cx="65724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8" name="Rectangle 426">
            <a:extLst>
              <a:ext uri="{FF2B5EF4-FFF2-40B4-BE49-F238E27FC236}">
                <a16:creationId xmlns:a16="http://schemas.microsoft.com/office/drawing/2014/main" id="{82E7DDAC-B358-F9AC-7EBD-BB98F17CA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9281" y="3553544"/>
            <a:ext cx="482600" cy="107799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9" name="Rectangle 427">
            <a:extLst>
              <a:ext uri="{FF2B5EF4-FFF2-40B4-BE49-F238E27FC236}">
                <a16:creationId xmlns:a16="http://schemas.microsoft.com/office/drawing/2014/main" id="{BB44BD05-99F0-4664-F9C0-73C7791E3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8556" y="3573666"/>
            <a:ext cx="484187" cy="8767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0" name="Rectangle 428">
            <a:extLst>
              <a:ext uri="{FF2B5EF4-FFF2-40B4-BE49-F238E27FC236}">
                <a16:creationId xmlns:a16="http://schemas.microsoft.com/office/drawing/2014/main" id="{AE4A6FAE-88B0-C1EA-4287-0DDEBA238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5169" y="3669966"/>
            <a:ext cx="262893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n=24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1" name="Rectangle 429">
            <a:extLst>
              <a:ext uri="{FF2B5EF4-FFF2-40B4-BE49-F238E27FC236}">
                <a16:creationId xmlns:a16="http://schemas.microsoft.com/office/drawing/2014/main" id="{35808660-B4F5-924A-262C-DD9EA41BF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8894" y="3669966"/>
            <a:ext cx="1971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n=9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2" name="Rectangle 430">
            <a:extLst>
              <a:ext uri="{FF2B5EF4-FFF2-40B4-BE49-F238E27FC236}">
                <a16:creationId xmlns:a16="http://schemas.microsoft.com/office/drawing/2014/main" id="{51383703-9D2D-83F1-E67B-286EBD1F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6096" y="3829507"/>
            <a:ext cx="1215077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No data in window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3" name="Rectangle 431">
            <a:extLst>
              <a:ext uri="{FF2B5EF4-FFF2-40B4-BE49-F238E27FC236}">
                <a16:creationId xmlns:a16="http://schemas.microsoft.com/office/drawing/2014/main" id="{D34ECF26-8C01-9A36-47FB-82E056EC4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785" y="337675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7.0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4" name="Rectangle 432">
            <a:extLst>
              <a:ext uri="{FF2B5EF4-FFF2-40B4-BE49-F238E27FC236}">
                <a16:creationId xmlns:a16="http://schemas.microsoft.com/office/drawing/2014/main" id="{766E4553-EF75-9FDA-844A-775A30828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060" y="3396877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5.3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5" name="Rectangle 433">
            <a:extLst>
              <a:ext uri="{FF2B5EF4-FFF2-40B4-BE49-F238E27FC236}">
                <a16:creationId xmlns:a16="http://schemas.microsoft.com/office/drawing/2014/main" id="{92E7D68F-7FA2-ABB7-4E86-7C982E183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2601" y="3669966"/>
            <a:ext cx="32861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n=313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6" name="Rectangle 434">
            <a:extLst>
              <a:ext uri="{FF2B5EF4-FFF2-40B4-BE49-F238E27FC236}">
                <a16:creationId xmlns:a16="http://schemas.microsoft.com/office/drawing/2014/main" id="{2509D815-3F71-9AA8-EDA7-1B41BB8E3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3464" y="3669966"/>
            <a:ext cx="32861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n=161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7" name="Rectangle 435">
            <a:extLst>
              <a:ext uri="{FF2B5EF4-FFF2-40B4-BE49-F238E27FC236}">
                <a16:creationId xmlns:a16="http://schemas.microsoft.com/office/drawing/2014/main" id="{2A86857D-97F2-A47D-231A-3C340F031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1270" y="3829507"/>
            <a:ext cx="141169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&lt;50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8" name="Rectangle 436">
            <a:extLst>
              <a:ext uri="{FF2B5EF4-FFF2-40B4-BE49-F238E27FC236}">
                <a16:creationId xmlns:a16="http://schemas.microsoft.com/office/drawing/2014/main" id="{07B32764-E6F6-4090-68E7-BE56A1741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4599" y="2173729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91.5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19" name="Rectangle 437">
            <a:extLst>
              <a:ext uri="{FF2B5EF4-FFF2-40B4-BE49-F238E27FC236}">
                <a16:creationId xmlns:a16="http://schemas.microsoft.com/office/drawing/2014/main" id="{828573BD-28FD-A1FA-5E06-E34A25C4B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462" y="2133484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94.2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0" name="Rectangle 438">
            <a:extLst>
              <a:ext uri="{FF2B5EF4-FFF2-40B4-BE49-F238E27FC236}">
                <a16:creationId xmlns:a16="http://schemas.microsoft.com/office/drawing/2014/main" id="{B39A97A9-2E6D-8BAB-1EE8-D5190BEA5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999" y="3669966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n=5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1" name="Rectangle 439">
            <a:extLst>
              <a:ext uri="{FF2B5EF4-FFF2-40B4-BE49-F238E27FC236}">
                <a16:creationId xmlns:a16="http://schemas.microsoft.com/office/drawing/2014/main" id="{467556FC-36EF-6F55-3632-0822005C1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0274" y="3669966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n=1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2" name="Rectangle 440">
            <a:extLst>
              <a:ext uri="{FF2B5EF4-FFF2-40B4-BE49-F238E27FC236}">
                <a16:creationId xmlns:a16="http://schemas.microsoft.com/office/drawing/2014/main" id="{9D2CDD9D-2F63-5A58-060A-32E44E052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4606" y="3829507"/>
            <a:ext cx="135859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≥50 </a:t>
            </a:r>
            <a:r>
              <a:rPr lang="en-US" sz="1200" b="1" noProof="0" dirty="0">
                <a:solidFill>
                  <a:srgbClr val="000000"/>
                </a:solidFill>
                <a:latin typeface="Calibri" panose="020F0502020204030204" pitchFamily="34" charset="0"/>
              </a:rPr>
              <a:t>c</a:t>
            </a: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3" name="Rectangle 441">
            <a:extLst>
              <a:ext uri="{FF2B5EF4-FFF2-40B4-BE49-F238E27FC236}">
                <a16:creationId xmlns:a16="http://schemas.microsoft.com/office/drawing/2014/main" id="{70F74092-6FB0-C18B-D23D-B68517CA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548" y="345149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1.5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4" name="Rectangle 442">
            <a:extLst>
              <a:ext uri="{FF2B5EF4-FFF2-40B4-BE49-F238E27FC236}">
                <a16:creationId xmlns:a16="http://schemas.microsoft.com/office/drawing/2014/main" id="{E460ADCC-CDBD-C236-12EA-4D6F9856B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823" y="3462993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0.6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25" name="Rectangle 443">
            <a:extLst>
              <a:ext uri="{FF2B5EF4-FFF2-40B4-BE49-F238E27FC236}">
                <a16:creationId xmlns:a16="http://schemas.microsoft.com/office/drawing/2014/main" id="{ACE18F07-8599-81F4-6BA4-EEEABD2E2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3205" y="1697932"/>
            <a:ext cx="1624611" cy="334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Treatment difference -2.6</a:t>
            </a:r>
            <a:b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(95% CI: -7.1,2.6)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30" name="Groupe 729">
            <a:extLst>
              <a:ext uri="{FF2B5EF4-FFF2-40B4-BE49-F238E27FC236}">
                <a16:creationId xmlns:a16="http://schemas.microsoft.com/office/drawing/2014/main" id="{002E8982-7E43-DC04-937C-7760296A35FA}"/>
              </a:ext>
            </a:extLst>
          </p:cNvPr>
          <p:cNvGrpSpPr/>
          <p:nvPr/>
        </p:nvGrpSpPr>
        <p:grpSpPr>
          <a:xfrm>
            <a:off x="9721338" y="4817655"/>
            <a:ext cx="2377337" cy="1350000"/>
            <a:chOff x="12519762" y="4966496"/>
            <a:chExt cx="2377337" cy="1556443"/>
          </a:xfrm>
        </p:grpSpPr>
        <p:sp>
          <p:nvSpPr>
            <p:cNvPr id="890" name="Line 249">
              <a:extLst>
                <a:ext uri="{FF2B5EF4-FFF2-40B4-BE49-F238E27FC236}">
                  <a16:creationId xmlns:a16="http://schemas.microsoft.com/office/drawing/2014/main" id="{767E1DFB-DC2D-33C0-08B8-E6E39ED05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91" name="Groupe 890">
              <a:extLst>
                <a:ext uri="{FF2B5EF4-FFF2-40B4-BE49-F238E27FC236}">
                  <a16:creationId xmlns:a16="http://schemas.microsoft.com/office/drawing/2014/main" id="{C511F94E-0600-7842-DFCE-F3FFDE2626F4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904" name="Freeform 250">
                <a:extLst>
                  <a:ext uri="{FF2B5EF4-FFF2-40B4-BE49-F238E27FC236}">
                    <a16:creationId xmlns:a16="http://schemas.microsoft.com/office/drawing/2014/main" id="{EDC13EC7-D884-EFA0-78F5-7C70BD9F6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5" name="Line 251">
                <a:extLst>
                  <a:ext uri="{FF2B5EF4-FFF2-40B4-BE49-F238E27FC236}">
                    <a16:creationId xmlns:a16="http://schemas.microsoft.com/office/drawing/2014/main" id="{1053DA31-BF35-96D3-1007-D03003AA4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6" name="Line 252">
                <a:extLst>
                  <a:ext uri="{FF2B5EF4-FFF2-40B4-BE49-F238E27FC236}">
                    <a16:creationId xmlns:a16="http://schemas.microsoft.com/office/drawing/2014/main" id="{75C694B7-BE9E-4A69-22EC-0B7193D57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7" name="Line 253">
                <a:extLst>
                  <a:ext uri="{FF2B5EF4-FFF2-40B4-BE49-F238E27FC236}">
                    <a16:creationId xmlns:a16="http://schemas.microsoft.com/office/drawing/2014/main" id="{F2A48B31-677B-A8CD-83E4-63922731E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8" name="Line 254">
                <a:extLst>
                  <a:ext uri="{FF2B5EF4-FFF2-40B4-BE49-F238E27FC236}">
                    <a16:creationId xmlns:a16="http://schemas.microsoft.com/office/drawing/2014/main" id="{E66E6BAE-A6EB-6792-9C13-9A0A36521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09" name="Freeform 255">
                <a:extLst>
                  <a:ext uri="{FF2B5EF4-FFF2-40B4-BE49-F238E27FC236}">
                    <a16:creationId xmlns:a16="http://schemas.microsoft.com/office/drawing/2014/main" id="{3728CDE0-95A3-79AA-D08C-5B37336E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0" name="Line 256">
                <a:extLst>
                  <a:ext uri="{FF2B5EF4-FFF2-40B4-BE49-F238E27FC236}">
                    <a16:creationId xmlns:a16="http://schemas.microsoft.com/office/drawing/2014/main" id="{355CD9C2-6537-73E9-4F02-00ED48DAA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1" name="Line 257">
                <a:extLst>
                  <a:ext uri="{FF2B5EF4-FFF2-40B4-BE49-F238E27FC236}">
                    <a16:creationId xmlns:a16="http://schemas.microsoft.com/office/drawing/2014/main" id="{D9208351-5880-F3D0-4123-DDABFC8B3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2" name="Line 258">
                <a:extLst>
                  <a:ext uri="{FF2B5EF4-FFF2-40B4-BE49-F238E27FC236}">
                    <a16:creationId xmlns:a16="http://schemas.microsoft.com/office/drawing/2014/main" id="{9B4F11D5-5196-2988-7D83-52E130186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3" name="Line 259">
                <a:extLst>
                  <a:ext uri="{FF2B5EF4-FFF2-40B4-BE49-F238E27FC236}">
                    <a16:creationId xmlns:a16="http://schemas.microsoft.com/office/drawing/2014/main" id="{3FD8079F-9052-B6BE-A88F-014B00C2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914" name="Line 260">
                <a:extLst>
                  <a:ext uri="{FF2B5EF4-FFF2-40B4-BE49-F238E27FC236}">
                    <a16:creationId xmlns:a16="http://schemas.microsoft.com/office/drawing/2014/main" id="{F0060865-A22D-FEBA-A1D7-4DCBBDE005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92" name="Rectangle 261">
              <a:extLst>
                <a:ext uri="{FF2B5EF4-FFF2-40B4-BE49-F238E27FC236}">
                  <a16:creationId xmlns:a16="http://schemas.microsoft.com/office/drawing/2014/main" id="{CFA1C430-68E1-053D-01DF-F92BD7D6D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3" name="Rectangle 262">
              <a:extLst>
                <a:ext uri="{FF2B5EF4-FFF2-40B4-BE49-F238E27FC236}">
                  <a16:creationId xmlns:a16="http://schemas.microsoft.com/office/drawing/2014/main" id="{F9320F98-9304-B0E7-D6E8-F2DB045A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4" name="Rectangle 263">
              <a:extLst>
                <a:ext uri="{FF2B5EF4-FFF2-40B4-BE49-F238E27FC236}">
                  <a16:creationId xmlns:a16="http://schemas.microsoft.com/office/drawing/2014/main" id="{CC7475CA-BF85-F76E-7ADA-FB80A30A0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5" name="Rectangle 264">
              <a:extLst>
                <a:ext uri="{FF2B5EF4-FFF2-40B4-BE49-F238E27FC236}">
                  <a16:creationId xmlns:a16="http://schemas.microsoft.com/office/drawing/2014/main" id="{14A6E2E7-6875-3A5E-C9E1-DF22D1AA1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6" name="Rectangle 265">
              <a:extLst>
                <a:ext uri="{FF2B5EF4-FFF2-40B4-BE49-F238E27FC236}">
                  <a16:creationId xmlns:a16="http://schemas.microsoft.com/office/drawing/2014/main" id="{FB6BA05A-6CB7-19C4-2368-564C441D0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7" name="Rectangle 266">
              <a:extLst>
                <a:ext uri="{FF2B5EF4-FFF2-40B4-BE49-F238E27FC236}">
                  <a16:creationId xmlns:a16="http://schemas.microsoft.com/office/drawing/2014/main" id="{594FC567-BCB3-F08A-A1ED-1133AD8E1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8" name="Rectangle 267">
              <a:extLst>
                <a:ext uri="{FF2B5EF4-FFF2-40B4-BE49-F238E27FC236}">
                  <a16:creationId xmlns:a16="http://schemas.microsoft.com/office/drawing/2014/main" id="{B76066DE-EFB2-3BBC-6A2D-52219A69C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9" name="Rectangle 268">
              <a:extLst>
                <a:ext uri="{FF2B5EF4-FFF2-40B4-BE49-F238E27FC236}">
                  <a16:creationId xmlns:a16="http://schemas.microsoft.com/office/drawing/2014/main" id="{F20B6C8B-917C-A197-D332-79C6E9809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0" name="Rectangle 269">
              <a:extLst>
                <a:ext uri="{FF2B5EF4-FFF2-40B4-BE49-F238E27FC236}">
                  <a16:creationId xmlns:a16="http://schemas.microsoft.com/office/drawing/2014/main" id="{291BBAB4-DF72-38A4-F3BF-56D7B0F4D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1" name="Rectangle 270">
              <a:extLst>
                <a:ext uri="{FF2B5EF4-FFF2-40B4-BE49-F238E27FC236}">
                  <a16:creationId xmlns:a16="http://schemas.microsoft.com/office/drawing/2014/main" id="{FD0408A0-EC0A-0A14-E4CE-33AFFB04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2" name="Rectangle 271">
              <a:extLst>
                <a:ext uri="{FF2B5EF4-FFF2-40B4-BE49-F238E27FC236}">
                  <a16:creationId xmlns:a16="http://schemas.microsoft.com/office/drawing/2014/main" id="{27EA835B-C8D5-61BD-7798-2B9A0C1F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31" name="Groupe 730">
            <a:extLst>
              <a:ext uri="{FF2B5EF4-FFF2-40B4-BE49-F238E27FC236}">
                <a16:creationId xmlns:a16="http://schemas.microsoft.com/office/drawing/2014/main" id="{32687FE2-E272-10E4-9C29-2787FB46FE16}"/>
              </a:ext>
            </a:extLst>
          </p:cNvPr>
          <p:cNvGrpSpPr/>
          <p:nvPr/>
        </p:nvGrpSpPr>
        <p:grpSpPr>
          <a:xfrm>
            <a:off x="5995305" y="4817655"/>
            <a:ext cx="2377337" cy="1350000"/>
            <a:chOff x="12519762" y="4966496"/>
            <a:chExt cx="2377337" cy="1556443"/>
          </a:xfrm>
        </p:grpSpPr>
        <p:sp>
          <p:nvSpPr>
            <p:cNvPr id="865" name="Line 249">
              <a:extLst>
                <a:ext uri="{FF2B5EF4-FFF2-40B4-BE49-F238E27FC236}">
                  <a16:creationId xmlns:a16="http://schemas.microsoft.com/office/drawing/2014/main" id="{009B9840-F90B-25F6-1930-B82497231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66" name="Groupe 865">
              <a:extLst>
                <a:ext uri="{FF2B5EF4-FFF2-40B4-BE49-F238E27FC236}">
                  <a16:creationId xmlns:a16="http://schemas.microsoft.com/office/drawing/2014/main" id="{A7DC5114-D005-C015-BC33-828EAB4973C6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79" name="Freeform 250">
                <a:extLst>
                  <a:ext uri="{FF2B5EF4-FFF2-40B4-BE49-F238E27FC236}">
                    <a16:creationId xmlns:a16="http://schemas.microsoft.com/office/drawing/2014/main" id="{34E77A2B-8C7E-1134-1881-13AEA08B6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0" name="Line 251">
                <a:extLst>
                  <a:ext uri="{FF2B5EF4-FFF2-40B4-BE49-F238E27FC236}">
                    <a16:creationId xmlns:a16="http://schemas.microsoft.com/office/drawing/2014/main" id="{0570000E-40A7-92B6-39D1-F00F4CE6A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1" name="Line 252">
                <a:extLst>
                  <a:ext uri="{FF2B5EF4-FFF2-40B4-BE49-F238E27FC236}">
                    <a16:creationId xmlns:a16="http://schemas.microsoft.com/office/drawing/2014/main" id="{6BCACC43-80C5-688F-705A-9A6EB5865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2" name="Line 253">
                <a:extLst>
                  <a:ext uri="{FF2B5EF4-FFF2-40B4-BE49-F238E27FC236}">
                    <a16:creationId xmlns:a16="http://schemas.microsoft.com/office/drawing/2014/main" id="{8F7E77F5-6ADE-301B-370D-8ABB6BD4B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3" name="Line 254">
                <a:extLst>
                  <a:ext uri="{FF2B5EF4-FFF2-40B4-BE49-F238E27FC236}">
                    <a16:creationId xmlns:a16="http://schemas.microsoft.com/office/drawing/2014/main" id="{99D27CD2-C35A-C8DA-E2B0-1A21BCD5E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4" name="Freeform 255">
                <a:extLst>
                  <a:ext uri="{FF2B5EF4-FFF2-40B4-BE49-F238E27FC236}">
                    <a16:creationId xmlns:a16="http://schemas.microsoft.com/office/drawing/2014/main" id="{BE0F391E-94C8-38F7-3BD3-23465DB9D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5" name="Line 256">
                <a:extLst>
                  <a:ext uri="{FF2B5EF4-FFF2-40B4-BE49-F238E27FC236}">
                    <a16:creationId xmlns:a16="http://schemas.microsoft.com/office/drawing/2014/main" id="{EED2CF36-4C16-88C9-B37D-C1E481179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6" name="Line 257">
                <a:extLst>
                  <a:ext uri="{FF2B5EF4-FFF2-40B4-BE49-F238E27FC236}">
                    <a16:creationId xmlns:a16="http://schemas.microsoft.com/office/drawing/2014/main" id="{BD35F4F5-0119-6B4D-025D-6D48A75F3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7" name="Line 258">
                <a:extLst>
                  <a:ext uri="{FF2B5EF4-FFF2-40B4-BE49-F238E27FC236}">
                    <a16:creationId xmlns:a16="http://schemas.microsoft.com/office/drawing/2014/main" id="{D3DE6D6B-DC1A-889B-6C46-B3E2B0CC3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8" name="Line 259">
                <a:extLst>
                  <a:ext uri="{FF2B5EF4-FFF2-40B4-BE49-F238E27FC236}">
                    <a16:creationId xmlns:a16="http://schemas.microsoft.com/office/drawing/2014/main" id="{DEA26723-54C3-AB04-FA31-EA8D40BF0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89" name="Line 260">
                <a:extLst>
                  <a:ext uri="{FF2B5EF4-FFF2-40B4-BE49-F238E27FC236}">
                    <a16:creationId xmlns:a16="http://schemas.microsoft.com/office/drawing/2014/main" id="{FC0496CB-BA4A-5936-770F-AA909D659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67" name="Rectangle 261">
              <a:extLst>
                <a:ext uri="{FF2B5EF4-FFF2-40B4-BE49-F238E27FC236}">
                  <a16:creationId xmlns:a16="http://schemas.microsoft.com/office/drawing/2014/main" id="{65B4F576-244E-5908-76FA-9AE98750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8" name="Rectangle 262">
              <a:extLst>
                <a:ext uri="{FF2B5EF4-FFF2-40B4-BE49-F238E27FC236}">
                  <a16:creationId xmlns:a16="http://schemas.microsoft.com/office/drawing/2014/main" id="{7C1B9162-E6E3-53FC-4414-DA3364EB7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9" name="Rectangle 263">
              <a:extLst>
                <a:ext uri="{FF2B5EF4-FFF2-40B4-BE49-F238E27FC236}">
                  <a16:creationId xmlns:a16="http://schemas.microsoft.com/office/drawing/2014/main" id="{02C3003E-7281-44D8-9620-7B4E6A04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0" name="Rectangle 264">
              <a:extLst>
                <a:ext uri="{FF2B5EF4-FFF2-40B4-BE49-F238E27FC236}">
                  <a16:creationId xmlns:a16="http://schemas.microsoft.com/office/drawing/2014/main" id="{AAE7E4CC-6D51-6EB6-8262-01274432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1" name="Rectangle 265">
              <a:extLst>
                <a:ext uri="{FF2B5EF4-FFF2-40B4-BE49-F238E27FC236}">
                  <a16:creationId xmlns:a16="http://schemas.microsoft.com/office/drawing/2014/main" id="{4E28D1FB-99DF-A8B3-6A09-CF5B00D8A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2" name="Rectangle 266">
              <a:extLst>
                <a:ext uri="{FF2B5EF4-FFF2-40B4-BE49-F238E27FC236}">
                  <a16:creationId xmlns:a16="http://schemas.microsoft.com/office/drawing/2014/main" id="{A8D49803-81E0-64E2-A400-88E9CF561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3" name="Rectangle 267">
              <a:extLst>
                <a:ext uri="{FF2B5EF4-FFF2-40B4-BE49-F238E27FC236}">
                  <a16:creationId xmlns:a16="http://schemas.microsoft.com/office/drawing/2014/main" id="{3F4667CA-8BCF-D9AA-5E69-5537A8B6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4" name="Rectangle 268">
              <a:extLst>
                <a:ext uri="{FF2B5EF4-FFF2-40B4-BE49-F238E27FC236}">
                  <a16:creationId xmlns:a16="http://schemas.microsoft.com/office/drawing/2014/main" id="{5B012C61-3F99-3DA8-71E0-E8DACA9A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5" name="Rectangle 269">
              <a:extLst>
                <a:ext uri="{FF2B5EF4-FFF2-40B4-BE49-F238E27FC236}">
                  <a16:creationId xmlns:a16="http://schemas.microsoft.com/office/drawing/2014/main" id="{0DD2AFE1-E4FF-8667-FE01-4404CE9B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6" name="Rectangle 270">
              <a:extLst>
                <a:ext uri="{FF2B5EF4-FFF2-40B4-BE49-F238E27FC236}">
                  <a16:creationId xmlns:a16="http://schemas.microsoft.com/office/drawing/2014/main" id="{9AE1788F-3CD7-023B-BABF-3CEC97D16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7" name="Rectangle 271">
              <a:extLst>
                <a:ext uri="{FF2B5EF4-FFF2-40B4-BE49-F238E27FC236}">
                  <a16:creationId xmlns:a16="http://schemas.microsoft.com/office/drawing/2014/main" id="{7C917FBD-40E3-4F67-ED42-266EC9AC4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732" name="Freeform 235">
            <a:extLst>
              <a:ext uri="{FF2B5EF4-FFF2-40B4-BE49-F238E27FC236}">
                <a16:creationId xmlns:a16="http://schemas.microsoft.com/office/drawing/2014/main" id="{39029263-A0A7-6F17-ED42-EF20BE7BFD7E}"/>
              </a:ext>
            </a:extLst>
          </p:cNvPr>
          <p:cNvSpPr>
            <a:spLocks/>
          </p:cNvSpPr>
          <p:nvPr/>
        </p:nvSpPr>
        <p:spPr bwMode="auto">
          <a:xfrm>
            <a:off x="9960791" y="5512320"/>
            <a:ext cx="2058987" cy="213426"/>
          </a:xfrm>
          <a:custGeom>
            <a:avLst/>
            <a:gdLst>
              <a:gd name="T0" fmla="*/ 1297 w 1297"/>
              <a:gd name="T1" fmla="*/ 0 h 155"/>
              <a:gd name="T2" fmla="*/ 973 w 1297"/>
              <a:gd name="T3" fmla="*/ 8 h 155"/>
              <a:gd name="T4" fmla="*/ 648 w 1297"/>
              <a:gd name="T5" fmla="*/ 73 h 155"/>
              <a:gd name="T6" fmla="*/ 324 w 1297"/>
              <a:gd name="T7" fmla="*/ 98 h 155"/>
              <a:gd name="T8" fmla="*/ 0 w 1297"/>
              <a:gd name="T9" fmla="*/ 15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7" h="155">
                <a:moveTo>
                  <a:pt x="1297" y="0"/>
                </a:moveTo>
                <a:lnTo>
                  <a:pt x="973" y="8"/>
                </a:lnTo>
                <a:lnTo>
                  <a:pt x="648" y="73"/>
                </a:lnTo>
                <a:lnTo>
                  <a:pt x="324" y="98"/>
                </a:lnTo>
                <a:lnTo>
                  <a:pt x="0" y="155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3" name="Line 273">
            <a:extLst>
              <a:ext uri="{FF2B5EF4-FFF2-40B4-BE49-F238E27FC236}">
                <a16:creationId xmlns:a16="http://schemas.microsoft.com/office/drawing/2014/main" id="{4D9F0C16-2E6E-48C5-AB6C-E2A8C4C607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3268" y="547376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4" name="Line 274">
            <a:extLst>
              <a:ext uri="{FF2B5EF4-FFF2-40B4-BE49-F238E27FC236}">
                <a16:creationId xmlns:a16="http://schemas.microsoft.com/office/drawing/2014/main" id="{50DAE3D7-1C3B-C4BF-CF04-7622562B4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69455" y="5473765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5" name="Line 275">
            <a:extLst>
              <a:ext uri="{FF2B5EF4-FFF2-40B4-BE49-F238E27FC236}">
                <a16:creationId xmlns:a16="http://schemas.microsoft.com/office/drawing/2014/main" id="{EA27ECB0-12F2-C9F9-60D1-79963EA00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93268" y="565139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6" name="Line 276">
            <a:extLst>
              <a:ext uri="{FF2B5EF4-FFF2-40B4-BE49-F238E27FC236}">
                <a16:creationId xmlns:a16="http://schemas.microsoft.com/office/drawing/2014/main" id="{9F772D52-9BAC-EF69-D297-93CF064372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69455" y="565139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7" name="Line 277">
            <a:extLst>
              <a:ext uri="{FF2B5EF4-FFF2-40B4-BE49-F238E27FC236}">
                <a16:creationId xmlns:a16="http://schemas.microsoft.com/office/drawing/2014/main" id="{D86C50E5-7748-3B24-DC08-E447902752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93268" y="5473765"/>
            <a:ext cx="0" cy="177625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8" name="Line 278">
            <a:extLst>
              <a:ext uri="{FF2B5EF4-FFF2-40B4-BE49-F238E27FC236}">
                <a16:creationId xmlns:a16="http://schemas.microsoft.com/office/drawing/2014/main" id="{0CAA6B84-D46B-9076-4987-62FE0A5F21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3518" y="543108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9" name="Line 279">
            <a:extLst>
              <a:ext uri="{FF2B5EF4-FFF2-40B4-BE49-F238E27FC236}">
                <a16:creationId xmlns:a16="http://schemas.microsoft.com/office/drawing/2014/main" id="{1E9B1D2A-F07B-F45F-1216-EC24059140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8918" y="5604575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0" name="Line 280">
            <a:extLst>
              <a:ext uri="{FF2B5EF4-FFF2-40B4-BE49-F238E27FC236}">
                <a16:creationId xmlns:a16="http://schemas.microsoft.com/office/drawing/2014/main" id="{25F743F2-CC50-719D-7A61-515D2F27AD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351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1" name="Line 281">
            <a:extLst>
              <a:ext uri="{FF2B5EF4-FFF2-40B4-BE49-F238E27FC236}">
                <a16:creationId xmlns:a16="http://schemas.microsoft.com/office/drawing/2014/main" id="{2D7511F2-6177-4733-E518-27491C599F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78918" y="5431081"/>
            <a:ext cx="0" cy="17349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2" name="Line 282">
            <a:extLst>
              <a:ext uri="{FF2B5EF4-FFF2-40B4-BE49-F238E27FC236}">
                <a16:creationId xmlns:a16="http://schemas.microsoft.com/office/drawing/2014/main" id="{D86813FD-F631-AD2C-371D-E0EAC8B62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78918" y="543108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3" name="Line 283">
            <a:extLst>
              <a:ext uri="{FF2B5EF4-FFF2-40B4-BE49-F238E27FC236}">
                <a16:creationId xmlns:a16="http://schemas.microsoft.com/office/drawing/2014/main" id="{A7C76C00-6FC0-BD2C-0156-649D19D492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4568" y="55288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4" name="Line 284">
            <a:extLst>
              <a:ext uri="{FF2B5EF4-FFF2-40B4-BE49-F238E27FC236}">
                <a16:creationId xmlns:a16="http://schemas.microsoft.com/office/drawing/2014/main" id="{0278163E-30C5-DE30-C655-ACE40DA43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39168" y="569820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5" name="Line 285">
            <a:extLst>
              <a:ext uri="{FF2B5EF4-FFF2-40B4-BE49-F238E27FC236}">
                <a16:creationId xmlns:a16="http://schemas.microsoft.com/office/drawing/2014/main" id="{3AF6989F-DF70-41B0-471F-EE408DBEF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4568" y="569820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6" name="Line 286">
            <a:extLst>
              <a:ext uri="{FF2B5EF4-FFF2-40B4-BE49-F238E27FC236}">
                <a16:creationId xmlns:a16="http://schemas.microsoft.com/office/drawing/2014/main" id="{7255B574-41DD-CEE5-D8E7-E7ED5CD31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64568" y="5528843"/>
            <a:ext cx="0" cy="16936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7" name="Line 287">
            <a:extLst>
              <a:ext uri="{FF2B5EF4-FFF2-40B4-BE49-F238E27FC236}">
                <a16:creationId xmlns:a16="http://schemas.microsoft.com/office/drawing/2014/main" id="{725B6C9A-B7E2-096C-C8D4-11B7594426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39168" y="55288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8" name="Line 288">
            <a:extLst>
              <a:ext uri="{FF2B5EF4-FFF2-40B4-BE49-F238E27FC236}">
                <a16:creationId xmlns:a16="http://schemas.microsoft.com/office/drawing/2014/main" id="{282AECF8-104D-B838-0790-37E4B214AF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3230" y="569269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9" name="Line 289">
            <a:extLst>
              <a:ext uri="{FF2B5EF4-FFF2-40B4-BE49-F238E27FC236}">
                <a16:creationId xmlns:a16="http://schemas.microsoft.com/office/drawing/2014/main" id="{233F3D2E-3AAA-B5D0-A96A-C21AEBB82C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48630" y="569269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0" name="Line 290">
            <a:extLst>
              <a:ext uri="{FF2B5EF4-FFF2-40B4-BE49-F238E27FC236}">
                <a16:creationId xmlns:a16="http://schemas.microsoft.com/office/drawing/2014/main" id="{E2F3BAD9-4DD9-A55A-3C08-75B1CB6DB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48630" y="551645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1" name="Line 291">
            <a:extLst>
              <a:ext uri="{FF2B5EF4-FFF2-40B4-BE49-F238E27FC236}">
                <a16:creationId xmlns:a16="http://schemas.microsoft.com/office/drawing/2014/main" id="{02CF47DC-81A5-35E2-0CE1-CC45F49A62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48630" y="5516451"/>
            <a:ext cx="0" cy="176248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2" name="Line 292">
            <a:extLst>
              <a:ext uri="{FF2B5EF4-FFF2-40B4-BE49-F238E27FC236}">
                <a16:creationId xmlns:a16="http://schemas.microsoft.com/office/drawing/2014/main" id="{B4948A45-AB44-160E-521E-15EE575AB2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3230" y="551645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3" name="Line 293">
            <a:extLst>
              <a:ext uri="{FF2B5EF4-FFF2-40B4-BE49-F238E27FC236}">
                <a16:creationId xmlns:a16="http://schemas.microsoft.com/office/drawing/2014/main" id="{B0BEB468-67B2-4C26-7114-0C2C978750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5730" y="55467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4" name="Line 294">
            <a:extLst>
              <a:ext uri="{FF2B5EF4-FFF2-40B4-BE49-F238E27FC236}">
                <a16:creationId xmlns:a16="http://schemas.microsoft.com/office/drawing/2014/main" id="{CE32D6B0-EA57-4F65-E746-694BBF0D64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918" y="571473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5" name="Line 295">
            <a:extLst>
              <a:ext uri="{FF2B5EF4-FFF2-40B4-BE49-F238E27FC236}">
                <a16:creationId xmlns:a16="http://schemas.microsoft.com/office/drawing/2014/main" id="{8B032CA9-7BC5-596A-3FEF-449C56F99C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5730" y="57147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6" name="Line 296">
            <a:extLst>
              <a:ext uri="{FF2B5EF4-FFF2-40B4-BE49-F238E27FC236}">
                <a16:creationId xmlns:a16="http://schemas.microsoft.com/office/drawing/2014/main" id="{07F6F9C8-9C9D-FBB4-8CD4-773A8E8EE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05730" y="5546744"/>
            <a:ext cx="0" cy="167986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7" name="Line 297">
            <a:extLst>
              <a:ext uri="{FF2B5EF4-FFF2-40B4-BE49-F238E27FC236}">
                <a16:creationId xmlns:a16="http://schemas.microsoft.com/office/drawing/2014/main" id="{1F9F7B5C-3A33-B305-2163-FAAD5CE56B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918" y="554674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8" name="Freeform 298">
            <a:extLst>
              <a:ext uri="{FF2B5EF4-FFF2-40B4-BE49-F238E27FC236}">
                <a16:creationId xmlns:a16="http://schemas.microsoft.com/office/drawing/2014/main" id="{13F75660-DF90-6346-76EF-C103EF3DFCB1}"/>
              </a:ext>
            </a:extLst>
          </p:cNvPr>
          <p:cNvSpPr>
            <a:spLocks/>
          </p:cNvSpPr>
          <p:nvPr/>
        </p:nvSpPr>
        <p:spPr bwMode="auto">
          <a:xfrm>
            <a:off x="6375568" y="560457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4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1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4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1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9" name="Rectangle 299">
            <a:extLst>
              <a:ext uri="{FF2B5EF4-FFF2-40B4-BE49-F238E27FC236}">
                <a16:creationId xmlns:a16="http://schemas.microsoft.com/office/drawing/2014/main" id="{C11E5691-EADC-8DC7-E485-E1A7692BB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6889" y="4800389"/>
            <a:ext cx="147796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(100/0.25 mg)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60" name="Rectangle 300">
            <a:extLst>
              <a:ext uri="{FF2B5EF4-FFF2-40B4-BE49-F238E27FC236}">
                <a16:creationId xmlns:a16="http://schemas.microsoft.com/office/drawing/2014/main" id="{1E3C54E7-CC59-6F33-4D92-907617E76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6889" y="4948547"/>
            <a:ext cx="7956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761" name="Freeform 301">
            <a:extLst>
              <a:ext uri="{FF2B5EF4-FFF2-40B4-BE49-F238E27FC236}">
                <a16:creationId xmlns:a16="http://schemas.microsoft.com/office/drawing/2014/main" id="{AF4CECBA-4FF0-EC1C-6813-48B2FB33AD70}"/>
              </a:ext>
            </a:extLst>
          </p:cNvPr>
          <p:cNvSpPr>
            <a:spLocks/>
          </p:cNvSpPr>
          <p:nvPr/>
        </p:nvSpPr>
        <p:spPr bwMode="auto">
          <a:xfrm>
            <a:off x="8000839" y="4834124"/>
            <a:ext cx="118118" cy="102451"/>
          </a:xfrm>
          <a:custGeom>
            <a:avLst/>
            <a:gdLst>
              <a:gd name="T0" fmla="*/ 44 w 50"/>
              <a:gd name="T1" fmla="*/ 40 h 50"/>
              <a:gd name="T2" fmla="*/ 44 w 50"/>
              <a:gd name="T3" fmla="*/ 39 h 50"/>
              <a:gd name="T4" fmla="*/ 45 w 50"/>
              <a:gd name="T5" fmla="*/ 39 h 50"/>
              <a:gd name="T6" fmla="*/ 47 w 50"/>
              <a:gd name="T7" fmla="*/ 36 h 50"/>
              <a:gd name="T8" fmla="*/ 49 w 50"/>
              <a:gd name="T9" fmla="*/ 32 h 50"/>
              <a:gd name="T10" fmla="*/ 49 w 50"/>
              <a:gd name="T11" fmla="*/ 29 h 50"/>
              <a:gd name="T12" fmla="*/ 50 w 50"/>
              <a:gd name="T13" fmla="*/ 26 h 50"/>
              <a:gd name="T14" fmla="*/ 50 w 50"/>
              <a:gd name="T15" fmla="*/ 25 h 50"/>
              <a:gd name="T16" fmla="*/ 49 w 50"/>
              <a:gd name="T17" fmla="*/ 19 h 50"/>
              <a:gd name="T18" fmla="*/ 48 w 50"/>
              <a:gd name="T19" fmla="*/ 15 h 50"/>
              <a:gd name="T20" fmla="*/ 44 w 50"/>
              <a:gd name="T21" fmla="*/ 8 h 50"/>
              <a:gd name="T22" fmla="*/ 40 w 50"/>
              <a:gd name="T23" fmla="*/ 5 h 50"/>
              <a:gd name="T24" fmla="*/ 36 w 50"/>
              <a:gd name="T25" fmla="*/ 2 h 50"/>
              <a:gd name="T26" fmla="*/ 32 w 50"/>
              <a:gd name="T27" fmla="*/ 0 h 50"/>
              <a:gd name="T28" fmla="*/ 27 w 50"/>
              <a:gd name="T29" fmla="*/ 0 h 50"/>
              <a:gd name="T30" fmla="*/ 20 w 50"/>
              <a:gd name="T31" fmla="*/ 0 h 50"/>
              <a:gd name="T32" fmla="*/ 11 w 50"/>
              <a:gd name="T33" fmla="*/ 3 h 50"/>
              <a:gd name="T34" fmla="*/ 4 w 50"/>
              <a:gd name="T35" fmla="*/ 10 h 50"/>
              <a:gd name="T36" fmla="*/ 0 w 50"/>
              <a:gd name="T37" fmla="*/ 19 h 50"/>
              <a:gd name="T38" fmla="*/ 0 w 50"/>
              <a:gd name="T39" fmla="*/ 27 h 50"/>
              <a:gd name="T40" fmla="*/ 1 w 50"/>
              <a:gd name="T41" fmla="*/ 32 h 50"/>
              <a:gd name="T42" fmla="*/ 2 w 50"/>
              <a:gd name="T43" fmla="*/ 36 h 50"/>
              <a:gd name="T44" fmla="*/ 5 w 50"/>
              <a:gd name="T45" fmla="*/ 40 h 50"/>
              <a:gd name="T46" fmla="*/ 9 w 50"/>
              <a:gd name="T47" fmla="*/ 44 h 50"/>
              <a:gd name="T48" fmla="*/ 15 w 50"/>
              <a:gd name="T49" fmla="*/ 48 h 50"/>
              <a:gd name="T50" fmla="*/ 22 w 50"/>
              <a:gd name="T51" fmla="*/ 50 h 50"/>
              <a:gd name="T52" fmla="*/ 25 w 50"/>
              <a:gd name="T53" fmla="*/ 50 h 50"/>
              <a:gd name="T54" fmla="*/ 27 w 50"/>
              <a:gd name="T55" fmla="*/ 50 h 50"/>
              <a:gd name="T56" fmla="*/ 31 w 50"/>
              <a:gd name="T57" fmla="*/ 49 h 50"/>
              <a:gd name="T58" fmla="*/ 34 w 50"/>
              <a:gd name="T59" fmla="*/ 48 h 50"/>
              <a:gd name="T60" fmla="*/ 38 w 50"/>
              <a:gd name="T61" fmla="*/ 45 h 50"/>
              <a:gd name="T62" fmla="*/ 40 w 50"/>
              <a:gd name="T63" fmla="*/ 44 h 50"/>
              <a:gd name="T64" fmla="*/ 40 w 50"/>
              <a:gd name="T65" fmla="*/ 44 h 50"/>
              <a:gd name="T66" fmla="*/ 42 w 50"/>
              <a:gd name="T67" fmla="*/ 4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" h="50">
                <a:moveTo>
                  <a:pt x="42" y="42"/>
                </a:moveTo>
                <a:lnTo>
                  <a:pt x="44" y="40"/>
                </a:lnTo>
                <a:lnTo>
                  <a:pt x="44" y="4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8"/>
                </a:lnTo>
                <a:lnTo>
                  <a:pt x="47" y="36"/>
                </a:lnTo>
                <a:lnTo>
                  <a:pt x="48" y="34"/>
                </a:lnTo>
                <a:lnTo>
                  <a:pt x="49" y="32"/>
                </a:lnTo>
                <a:lnTo>
                  <a:pt x="49" y="30"/>
                </a:lnTo>
                <a:lnTo>
                  <a:pt x="49" y="29"/>
                </a:lnTo>
                <a:lnTo>
                  <a:pt x="50" y="27"/>
                </a:lnTo>
                <a:lnTo>
                  <a:pt x="50" y="26"/>
                </a:lnTo>
                <a:lnTo>
                  <a:pt x="50" y="25"/>
                </a:lnTo>
                <a:lnTo>
                  <a:pt x="50" y="25"/>
                </a:lnTo>
                <a:lnTo>
                  <a:pt x="50" y="22"/>
                </a:lnTo>
                <a:lnTo>
                  <a:pt x="49" y="19"/>
                </a:lnTo>
                <a:lnTo>
                  <a:pt x="49" y="17"/>
                </a:lnTo>
                <a:lnTo>
                  <a:pt x="48" y="15"/>
                </a:lnTo>
                <a:lnTo>
                  <a:pt x="45" y="10"/>
                </a:lnTo>
                <a:lnTo>
                  <a:pt x="44" y="8"/>
                </a:lnTo>
                <a:lnTo>
                  <a:pt x="42" y="7"/>
                </a:lnTo>
                <a:lnTo>
                  <a:pt x="40" y="5"/>
                </a:lnTo>
                <a:lnTo>
                  <a:pt x="38" y="3"/>
                </a:lnTo>
                <a:lnTo>
                  <a:pt x="36" y="2"/>
                </a:lnTo>
                <a:lnTo>
                  <a:pt x="34" y="1"/>
                </a:lnTo>
                <a:lnTo>
                  <a:pt x="32" y="0"/>
                </a:lnTo>
                <a:lnTo>
                  <a:pt x="30" y="0"/>
                </a:lnTo>
                <a:lnTo>
                  <a:pt x="27" y="0"/>
                </a:lnTo>
                <a:lnTo>
                  <a:pt x="25" y="0"/>
                </a:lnTo>
                <a:lnTo>
                  <a:pt x="20" y="0"/>
                </a:lnTo>
                <a:lnTo>
                  <a:pt x="15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5"/>
                </a:lnTo>
                <a:lnTo>
                  <a:pt x="0" y="19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1" y="32"/>
                </a:lnTo>
                <a:lnTo>
                  <a:pt x="2" y="34"/>
                </a:lnTo>
                <a:lnTo>
                  <a:pt x="2" y="36"/>
                </a:lnTo>
                <a:lnTo>
                  <a:pt x="4" y="38"/>
                </a:lnTo>
                <a:lnTo>
                  <a:pt x="5" y="40"/>
                </a:lnTo>
                <a:lnTo>
                  <a:pt x="7" y="42"/>
                </a:lnTo>
                <a:lnTo>
                  <a:pt x="9" y="44"/>
                </a:lnTo>
                <a:lnTo>
                  <a:pt x="11" y="45"/>
                </a:lnTo>
                <a:lnTo>
                  <a:pt x="15" y="48"/>
                </a:lnTo>
                <a:lnTo>
                  <a:pt x="20" y="49"/>
                </a:lnTo>
                <a:lnTo>
                  <a:pt x="22" y="50"/>
                </a:lnTo>
                <a:lnTo>
                  <a:pt x="25" y="50"/>
                </a:lnTo>
                <a:lnTo>
                  <a:pt x="25" y="50"/>
                </a:lnTo>
                <a:lnTo>
                  <a:pt x="26" y="50"/>
                </a:lnTo>
                <a:lnTo>
                  <a:pt x="27" y="50"/>
                </a:lnTo>
                <a:lnTo>
                  <a:pt x="30" y="49"/>
                </a:lnTo>
                <a:lnTo>
                  <a:pt x="31" y="49"/>
                </a:lnTo>
                <a:lnTo>
                  <a:pt x="32" y="48"/>
                </a:lnTo>
                <a:lnTo>
                  <a:pt x="34" y="48"/>
                </a:lnTo>
                <a:lnTo>
                  <a:pt x="36" y="47"/>
                </a:lnTo>
                <a:lnTo>
                  <a:pt x="38" y="45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2" y="42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2" name="Rectangle 302">
            <a:extLst>
              <a:ext uri="{FF2B5EF4-FFF2-40B4-BE49-F238E27FC236}">
                <a16:creationId xmlns:a16="http://schemas.microsoft.com/office/drawing/2014/main" id="{001D865A-D245-25AB-5BFC-545DFCD63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7189" y="4986413"/>
            <a:ext cx="99219" cy="8810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3" name="Rectangle 303">
            <a:extLst>
              <a:ext uri="{FF2B5EF4-FFF2-40B4-BE49-F238E27FC236}">
                <a16:creationId xmlns:a16="http://schemas.microsoft.com/office/drawing/2014/main" id="{23A7C2C7-C4F3-7E91-21CA-CAE792A8B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7127" y="4520370"/>
            <a:ext cx="17422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Total lymphocyte count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64" name="Line 328">
            <a:extLst>
              <a:ext uri="{FF2B5EF4-FFF2-40B4-BE49-F238E27FC236}">
                <a16:creationId xmlns:a16="http://schemas.microsoft.com/office/drawing/2014/main" id="{16698CEB-67E2-C413-F088-87BEAB4237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94378" y="54214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5" name="Line 329">
            <a:extLst>
              <a:ext uri="{FF2B5EF4-FFF2-40B4-BE49-F238E27FC236}">
                <a16:creationId xmlns:a16="http://schemas.microsoft.com/office/drawing/2014/main" id="{F1159E1F-1AEF-E1E9-6B43-C6B3575CDE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1977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6" name="Line 330">
            <a:extLst>
              <a:ext uri="{FF2B5EF4-FFF2-40B4-BE49-F238E27FC236}">
                <a16:creationId xmlns:a16="http://schemas.microsoft.com/office/drawing/2014/main" id="{BDA2F080-C95C-A36A-D59C-0326B9C25F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19778" y="5421442"/>
            <a:ext cx="0" cy="18313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7" name="Line 331">
            <a:extLst>
              <a:ext uri="{FF2B5EF4-FFF2-40B4-BE49-F238E27FC236}">
                <a16:creationId xmlns:a16="http://schemas.microsoft.com/office/drawing/2014/main" id="{F7F6AF73-755C-24F8-1478-93360AE6F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019778" y="54214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8" name="Line 332">
            <a:extLst>
              <a:ext uri="{FF2B5EF4-FFF2-40B4-BE49-F238E27FC236}">
                <a16:creationId xmlns:a16="http://schemas.microsoft.com/office/drawing/2014/main" id="{109C1862-4FD4-C848-8474-5EC263AC30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994378" y="5604575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9" name="Line 333">
            <a:extLst>
              <a:ext uri="{FF2B5EF4-FFF2-40B4-BE49-F238E27FC236}">
                <a16:creationId xmlns:a16="http://schemas.microsoft.com/office/drawing/2014/main" id="{21B9349E-67A8-D2E9-AEEE-0C0D03371E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05428" y="561559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0" name="Line 334">
            <a:extLst>
              <a:ext uri="{FF2B5EF4-FFF2-40B4-BE49-F238E27FC236}">
                <a16:creationId xmlns:a16="http://schemas.microsoft.com/office/drawing/2014/main" id="{2170C122-7503-40B1-B025-EE0CAA9377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505428" y="5431081"/>
            <a:ext cx="0" cy="18451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1" name="Line 335">
            <a:extLst>
              <a:ext uri="{FF2B5EF4-FFF2-40B4-BE49-F238E27FC236}">
                <a16:creationId xmlns:a16="http://schemas.microsoft.com/office/drawing/2014/main" id="{279A392D-CA26-4759-C537-6F933FB7C4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05428" y="5431081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2" name="Line 336">
            <a:extLst>
              <a:ext uri="{FF2B5EF4-FFF2-40B4-BE49-F238E27FC236}">
                <a16:creationId xmlns:a16="http://schemas.microsoft.com/office/drawing/2014/main" id="{AD765855-F6F4-1F5A-715E-69D0C01C3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80028" y="543108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3" name="Line 337">
            <a:extLst>
              <a:ext uri="{FF2B5EF4-FFF2-40B4-BE49-F238E27FC236}">
                <a16:creationId xmlns:a16="http://schemas.microsoft.com/office/drawing/2014/main" id="{B4DE5870-4CFA-3738-BABB-22286BDABA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480028" y="561559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4" name="Line 338">
            <a:extLst>
              <a:ext uri="{FF2B5EF4-FFF2-40B4-BE49-F238E27FC236}">
                <a16:creationId xmlns:a16="http://schemas.microsoft.com/office/drawing/2014/main" id="{2D62EB59-E5F8-1920-CA7D-AB400FE0292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89491" y="5528843"/>
            <a:ext cx="0" cy="169364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5" name="Line 339">
            <a:extLst>
              <a:ext uri="{FF2B5EF4-FFF2-40B4-BE49-F238E27FC236}">
                <a16:creationId xmlns:a16="http://schemas.microsoft.com/office/drawing/2014/main" id="{B5F93745-3416-4597-9840-B90063D1DE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65678" y="569820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6" name="Line 340">
            <a:extLst>
              <a:ext uri="{FF2B5EF4-FFF2-40B4-BE49-F238E27FC236}">
                <a16:creationId xmlns:a16="http://schemas.microsoft.com/office/drawing/2014/main" id="{BD577C56-7F87-A152-B0F3-46B2E6D14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89491" y="55288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7" name="Line 341">
            <a:extLst>
              <a:ext uri="{FF2B5EF4-FFF2-40B4-BE49-F238E27FC236}">
                <a16:creationId xmlns:a16="http://schemas.microsoft.com/office/drawing/2014/main" id="{60D1BBF2-4837-001E-FEA0-1B71D88066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65678" y="55288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8" name="Line 342">
            <a:extLst>
              <a:ext uri="{FF2B5EF4-FFF2-40B4-BE49-F238E27FC236}">
                <a16:creationId xmlns:a16="http://schemas.microsoft.com/office/drawing/2014/main" id="{71D8BD6B-2E2C-D6F9-01EC-B41374794F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989491" y="569820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9" name="Line 343">
            <a:extLst>
              <a:ext uri="{FF2B5EF4-FFF2-40B4-BE49-F238E27FC236}">
                <a16:creationId xmlns:a16="http://schemas.microsoft.com/office/drawing/2014/main" id="{851A4DF5-D671-517B-B2F7-7F9D7F74B7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5141" y="5561889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0" name="Line 344">
            <a:extLst>
              <a:ext uri="{FF2B5EF4-FFF2-40B4-BE49-F238E27FC236}">
                <a16:creationId xmlns:a16="http://schemas.microsoft.com/office/drawing/2014/main" id="{FB494CB3-1C2D-1F8C-528A-BD1FBBE081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49741" y="57326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1" name="Line 345">
            <a:extLst>
              <a:ext uri="{FF2B5EF4-FFF2-40B4-BE49-F238E27FC236}">
                <a16:creationId xmlns:a16="http://schemas.microsoft.com/office/drawing/2014/main" id="{377DC36A-1EA4-D88A-D9A3-CE5876F825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75141" y="55618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2" name="Line 346">
            <a:extLst>
              <a:ext uri="{FF2B5EF4-FFF2-40B4-BE49-F238E27FC236}">
                <a16:creationId xmlns:a16="http://schemas.microsoft.com/office/drawing/2014/main" id="{4CA85237-8CA7-F545-CEB9-F0C2978E11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49741" y="55618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3" name="Line 347">
            <a:extLst>
              <a:ext uri="{FF2B5EF4-FFF2-40B4-BE49-F238E27FC236}">
                <a16:creationId xmlns:a16="http://schemas.microsoft.com/office/drawing/2014/main" id="{96B7723A-B75A-CA9A-6F96-9353FD0835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75141" y="573263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4" name="Line 348">
            <a:extLst>
              <a:ext uri="{FF2B5EF4-FFF2-40B4-BE49-F238E27FC236}">
                <a16:creationId xmlns:a16="http://schemas.microsoft.com/office/drawing/2014/main" id="{3501A232-7241-2EA2-376C-A371ED634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32241" y="5615590"/>
            <a:ext cx="0" cy="16523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5" name="Line 349">
            <a:extLst>
              <a:ext uri="{FF2B5EF4-FFF2-40B4-BE49-F238E27FC236}">
                <a16:creationId xmlns:a16="http://schemas.microsoft.com/office/drawing/2014/main" id="{0CE7E065-DFB6-08D3-510B-FD2F5B208E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08428" y="578082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6" name="Line 350">
            <a:extLst>
              <a:ext uri="{FF2B5EF4-FFF2-40B4-BE49-F238E27FC236}">
                <a16:creationId xmlns:a16="http://schemas.microsoft.com/office/drawing/2014/main" id="{9DFBDE33-4ADF-0EA3-4DD5-8D3C3232A3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32241" y="561559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7" name="Line 351">
            <a:extLst>
              <a:ext uri="{FF2B5EF4-FFF2-40B4-BE49-F238E27FC236}">
                <a16:creationId xmlns:a16="http://schemas.microsoft.com/office/drawing/2014/main" id="{B35D417A-D728-B251-ED43-DA547EEBC8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08428" y="5615590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8" name="Line 352">
            <a:extLst>
              <a:ext uri="{FF2B5EF4-FFF2-40B4-BE49-F238E27FC236}">
                <a16:creationId xmlns:a16="http://schemas.microsoft.com/office/drawing/2014/main" id="{E529986A-7B95-4F28-7751-30B21AB799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32241" y="578082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9" name="Line 353">
            <a:extLst>
              <a:ext uri="{FF2B5EF4-FFF2-40B4-BE49-F238E27FC236}">
                <a16:creationId xmlns:a16="http://schemas.microsoft.com/office/drawing/2014/main" id="{53945573-5B6B-354B-096E-A078852653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78278" y="581387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0" name="Line 354">
            <a:extLst>
              <a:ext uri="{FF2B5EF4-FFF2-40B4-BE49-F238E27FC236}">
                <a16:creationId xmlns:a16="http://schemas.microsoft.com/office/drawing/2014/main" id="{1E2451E3-5F00-8F35-9E88-D0F280530B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78278" y="5495796"/>
            <a:ext cx="0" cy="318073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1" name="Freeform 355">
            <a:extLst>
              <a:ext uri="{FF2B5EF4-FFF2-40B4-BE49-F238E27FC236}">
                <a16:creationId xmlns:a16="http://schemas.microsoft.com/office/drawing/2014/main" id="{D40CDF53-D80E-C42E-94EC-68D6820A6632}"/>
              </a:ext>
            </a:extLst>
          </p:cNvPr>
          <p:cNvSpPr>
            <a:spLocks/>
          </p:cNvSpPr>
          <p:nvPr/>
        </p:nvSpPr>
        <p:spPr bwMode="auto">
          <a:xfrm>
            <a:off x="10154466" y="5495796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2" name="Line 356">
            <a:extLst>
              <a:ext uri="{FF2B5EF4-FFF2-40B4-BE49-F238E27FC236}">
                <a16:creationId xmlns:a16="http://schemas.microsoft.com/office/drawing/2014/main" id="{80AF0648-3AEF-1617-728C-6E0A55229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54466" y="581387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3" name="Line 357">
            <a:extLst>
              <a:ext uri="{FF2B5EF4-FFF2-40B4-BE49-F238E27FC236}">
                <a16:creationId xmlns:a16="http://schemas.microsoft.com/office/drawing/2014/main" id="{E1939140-5B8A-2D14-9FF9-2097B0370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521178" y="5447604"/>
            <a:ext cx="0" cy="22031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4" name="Line 358">
            <a:extLst>
              <a:ext uri="{FF2B5EF4-FFF2-40B4-BE49-F238E27FC236}">
                <a16:creationId xmlns:a16="http://schemas.microsoft.com/office/drawing/2014/main" id="{26C05A1C-EC25-77EB-CA09-80AFB7443C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97366" y="566791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5" name="Line 359">
            <a:extLst>
              <a:ext uri="{FF2B5EF4-FFF2-40B4-BE49-F238E27FC236}">
                <a16:creationId xmlns:a16="http://schemas.microsoft.com/office/drawing/2014/main" id="{6504EFE7-1641-84A5-00D2-0D735FF252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178" y="544760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6" name="Line 360">
            <a:extLst>
              <a:ext uri="{FF2B5EF4-FFF2-40B4-BE49-F238E27FC236}">
                <a16:creationId xmlns:a16="http://schemas.microsoft.com/office/drawing/2014/main" id="{AF1E1D35-3A9F-8D91-F900-277256018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497366" y="544760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7" name="Line 361">
            <a:extLst>
              <a:ext uri="{FF2B5EF4-FFF2-40B4-BE49-F238E27FC236}">
                <a16:creationId xmlns:a16="http://schemas.microsoft.com/office/drawing/2014/main" id="{5C9CF036-28F7-C60F-506B-BB568A3FB9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521178" y="566791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8" name="Line 362">
            <a:extLst>
              <a:ext uri="{FF2B5EF4-FFF2-40B4-BE49-F238E27FC236}">
                <a16:creationId xmlns:a16="http://schemas.microsoft.com/office/drawing/2014/main" id="{9F87EE94-CDA5-5B20-B3B5-E9AD8B7F9E9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7116" y="5418688"/>
            <a:ext cx="0" cy="225818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9" name="Line 363">
            <a:extLst>
              <a:ext uri="{FF2B5EF4-FFF2-40B4-BE49-F238E27FC236}">
                <a16:creationId xmlns:a16="http://schemas.microsoft.com/office/drawing/2014/main" id="{45BF5A39-3880-7459-64B6-478AE9998F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37116" y="5418688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0" name="Line 364">
            <a:extLst>
              <a:ext uri="{FF2B5EF4-FFF2-40B4-BE49-F238E27FC236}">
                <a16:creationId xmlns:a16="http://schemas.microsoft.com/office/drawing/2014/main" id="{2283310E-3AE9-09BE-2E1B-EA63388517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11716" y="5418688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1" name="Freeform 365">
            <a:extLst>
              <a:ext uri="{FF2B5EF4-FFF2-40B4-BE49-F238E27FC236}">
                <a16:creationId xmlns:a16="http://schemas.microsoft.com/office/drawing/2014/main" id="{3B9B8FB5-1FB2-31C5-EA9D-46F5CBF0B4BD}"/>
              </a:ext>
            </a:extLst>
          </p:cNvPr>
          <p:cNvSpPr>
            <a:spLocks/>
          </p:cNvSpPr>
          <p:nvPr/>
        </p:nvSpPr>
        <p:spPr bwMode="auto">
          <a:xfrm>
            <a:off x="11011716" y="5644506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2" name="Line 366">
            <a:extLst>
              <a:ext uri="{FF2B5EF4-FFF2-40B4-BE49-F238E27FC236}">
                <a16:creationId xmlns:a16="http://schemas.microsoft.com/office/drawing/2014/main" id="{38E53A5C-86DA-5609-35E9-0CBD193735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51466" y="5320926"/>
            <a:ext cx="0" cy="25473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3" name="Line 367">
            <a:extLst>
              <a:ext uri="{FF2B5EF4-FFF2-40B4-BE49-F238E27FC236}">
                <a16:creationId xmlns:a16="http://schemas.microsoft.com/office/drawing/2014/main" id="{6AFEE939-F2D3-3CA2-A1A0-954399B8EF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26066" y="55756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4" name="Freeform 368">
            <a:extLst>
              <a:ext uri="{FF2B5EF4-FFF2-40B4-BE49-F238E27FC236}">
                <a16:creationId xmlns:a16="http://schemas.microsoft.com/office/drawing/2014/main" id="{B05759A0-2625-B391-6DFD-D59753F3FC28}"/>
              </a:ext>
            </a:extLst>
          </p:cNvPr>
          <p:cNvSpPr>
            <a:spLocks/>
          </p:cNvSpPr>
          <p:nvPr/>
        </p:nvSpPr>
        <p:spPr bwMode="auto">
          <a:xfrm>
            <a:off x="11526066" y="5320926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5" name="Line 369">
            <a:extLst>
              <a:ext uri="{FF2B5EF4-FFF2-40B4-BE49-F238E27FC236}">
                <a16:creationId xmlns:a16="http://schemas.microsoft.com/office/drawing/2014/main" id="{74616B72-CEE7-B69D-B71A-488BADDC4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551466" y="55756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6" name="Line 370">
            <a:extLst>
              <a:ext uri="{FF2B5EF4-FFF2-40B4-BE49-F238E27FC236}">
                <a16:creationId xmlns:a16="http://schemas.microsoft.com/office/drawing/2014/main" id="{7FBA8D65-16F7-2F48-C57D-111040D66C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65816" y="55522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7" name="Line 371">
            <a:extLst>
              <a:ext uri="{FF2B5EF4-FFF2-40B4-BE49-F238E27FC236}">
                <a16:creationId xmlns:a16="http://schemas.microsoft.com/office/drawing/2014/main" id="{EE055794-C864-2D80-8B92-C86045A843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65816" y="5243817"/>
            <a:ext cx="0" cy="30843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8" name="Line 372">
            <a:extLst>
              <a:ext uri="{FF2B5EF4-FFF2-40B4-BE49-F238E27FC236}">
                <a16:creationId xmlns:a16="http://schemas.microsoft.com/office/drawing/2014/main" id="{CE94ED86-9866-D23F-5D40-DC539E5489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65816" y="5243817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9" name="Line 373">
            <a:extLst>
              <a:ext uri="{FF2B5EF4-FFF2-40B4-BE49-F238E27FC236}">
                <a16:creationId xmlns:a16="http://schemas.microsoft.com/office/drawing/2014/main" id="{F9D3CD50-BEE6-60D2-6120-F1DAD9DE7C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42003" y="5243817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0" name="Line 374">
            <a:extLst>
              <a:ext uri="{FF2B5EF4-FFF2-40B4-BE49-F238E27FC236}">
                <a16:creationId xmlns:a16="http://schemas.microsoft.com/office/drawing/2014/main" id="{A5512A5F-0F96-DF45-FBA0-0B73FCF63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042003" y="5552251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1" name="Freeform 375">
            <a:extLst>
              <a:ext uri="{FF2B5EF4-FFF2-40B4-BE49-F238E27FC236}">
                <a16:creationId xmlns:a16="http://schemas.microsoft.com/office/drawing/2014/main" id="{23DDDDEC-A764-06E6-DA18-42D9C0B5B17E}"/>
              </a:ext>
            </a:extLst>
          </p:cNvPr>
          <p:cNvSpPr>
            <a:spLocks/>
          </p:cNvSpPr>
          <p:nvPr/>
        </p:nvSpPr>
        <p:spPr bwMode="auto">
          <a:xfrm>
            <a:off x="10443391" y="5619721"/>
            <a:ext cx="61912" cy="53701"/>
          </a:xfrm>
          <a:custGeom>
            <a:avLst/>
            <a:gdLst>
              <a:gd name="T0" fmla="*/ 33 w 39"/>
              <a:gd name="T1" fmla="*/ 34 h 39"/>
              <a:gd name="T2" fmla="*/ 35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2 h 39"/>
              <a:gd name="T34" fmla="*/ 24 w 39"/>
              <a:gd name="T35" fmla="*/ 1 h 39"/>
              <a:gd name="T36" fmla="*/ 20 w 39"/>
              <a:gd name="T37" fmla="*/ 0 h 39"/>
              <a:gd name="T38" fmla="*/ 16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5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2"/>
                </a:lnTo>
                <a:lnTo>
                  <a:pt x="24" y="1"/>
                </a:lnTo>
                <a:lnTo>
                  <a:pt x="20" y="0"/>
                </a:lnTo>
                <a:lnTo>
                  <a:pt x="16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9" y="37"/>
                </a:lnTo>
                <a:lnTo>
                  <a:pt x="30" y="36"/>
                </a:lnTo>
                <a:lnTo>
                  <a:pt x="32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6" name="Rectangle 380">
            <a:extLst>
              <a:ext uri="{FF2B5EF4-FFF2-40B4-BE49-F238E27FC236}">
                <a16:creationId xmlns:a16="http://schemas.microsoft.com/office/drawing/2014/main" id="{1202FF90-A214-B623-B1B1-B473F62B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286" y="4520370"/>
            <a:ext cx="7636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CD4 count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817" name="Freeform 381">
            <a:extLst>
              <a:ext uri="{FF2B5EF4-FFF2-40B4-BE49-F238E27FC236}">
                <a16:creationId xmlns:a16="http://schemas.microsoft.com/office/drawing/2014/main" id="{BC0D28D5-FD59-EB91-BA3A-CF0D21F299E0}"/>
              </a:ext>
            </a:extLst>
          </p:cNvPr>
          <p:cNvSpPr>
            <a:spLocks/>
          </p:cNvSpPr>
          <p:nvPr/>
        </p:nvSpPr>
        <p:spPr bwMode="auto">
          <a:xfrm>
            <a:off x="6234280" y="5517827"/>
            <a:ext cx="2058987" cy="207918"/>
          </a:xfrm>
          <a:custGeom>
            <a:avLst/>
            <a:gdLst>
              <a:gd name="T0" fmla="*/ 0 w 1297"/>
              <a:gd name="T1" fmla="*/ 151 h 151"/>
              <a:gd name="T2" fmla="*/ 108 w 1297"/>
              <a:gd name="T3" fmla="*/ 82 h 151"/>
              <a:gd name="T4" fmla="*/ 324 w 1297"/>
              <a:gd name="T5" fmla="*/ 63 h 151"/>
              <a:gd name="T6" fmla="*/ 649 w 1297"/>
              <a:gd name="T7" fmla="*/ 69 h 151"/>
              <a:gd name="T8" fmla="*/ 973 w 1297"/>
              <a:gd name="T9" fmla="*/ 0 h 151"/>
              <a:gd name="T10" fmla="*/ 1297 w 1297"/>
              <a:gd name="T11" fmla="*/ 32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51">
                <a:moveTo>
                  <a:pt x="0" y="151"/>
                </a:moveTo>
                <a:lnTo>
                  <a:pt x="108" y="82"/>
                </a:lnTo>
                <a:lnTo>
                  <a:pt x="324" y="63"/>
                </a:lnTo>
                <a:lnTo>
                  <a:pt x="649" y="69"/>
                </a:lnTo>
                <a:lnTo>
                  <a:pt x="973" y="0"/>
                </a:lnTo>
                <a:lnTo>
                  <a:pt x="1297" y="32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8" name="Freeform 382">
            <a:extLst>
              <a:ext uri="{FF2B5EF4-FFF2-40B4-BE49-F238E27FC236}">
                <a16:creationId xmlns:a16="http://schemas.microsoft.com/office/drawing/2014/main" id="{1AC5CE4C-CB4B-0270-5567-85064F78AA19}"/>
              </a:ext>
            </a:extLst>
          </p:cNvPr>
          <p:cNvSpPr>
            <a:spLocks/>
          </p:cNvSpPr>
          <p:nvPr/>
        </p:nvSpPr>
        <p:spPr bwMode="auto">
          <a:xfrm>
            <a:off x="6716880" y="5578413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4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4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9" name="Freeform 383">
            <a:extLst>
              <a:ext uri="{FF2B5EF4-FFF2-40B4-BE49-F238E27FC236}">
                <a16:creationId xmlns:a16="http://schemas.microsoft.com/office/drawing/2014/main" id="{0ABFF84D-17BB-A118-3C5C-32B41A8CCD11}"/>
              </a:ext>
            </a:extLst>
          </p:cNvPr>
          <p:cNvSpPr>
            <a:spLocks/>
          </p:cNvSpPr>
          <p:nvPr/>
        </p:nvSpPr>
        <p:spPr bwMode="auto">
          <a:xfrm>
            <a:off x="7232818" y="55866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5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0" name="Freeform 384">
            <a:extLst>
              <a:ext uri="{FF2B5EF4-FFF2-40B4-BE49-F238E27FC236}">
                <a16:creationId xmlns:a16="http://schemas.microsoft.com/office/drawing/2014/main" id="{E306C642-1D7D-7E81-E964-B3BC2EECB2DD}"/>
              </a:ext>
            </a:extLst>
          </p:cNvPr>
          <p:cNvSpPr>
            <a:spLocks/>
          </p:cNvSpPr>
          <p:nvPr/>
        </p:nvSpPr>
        <p:spPr bwMode="auto">
          <a:xfrm>
            <a:off x="7747168" y="5490289"/>
            <a:ext cx="61912" cy="53701"/>
          </a:xfrm>
          <a:custGeom>
            <a:avLst/>
            <a:gdLst>
              <a:gd name="T0" fmla="*/ 33 w 39"/>
              <a:gd name="T1" fmla="*/ 34 h 39"/>
              <a:gd name="T2" fmla="*/ 34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2 h 39"/>
              <a:gd name="T34" fmla="*/ 23 w 39"/>
              <a:gd name="T35" fmla="*/ 1 h 39"/>
              <a:gd name="T36" fmla="*/ 20 w 39"/>
              <a:gd name="T37" fmla="*/ 0 h 39"/>
              <a:gd name="T38" fmla="*/ 15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4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20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5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1" name="Freeform 385">
            <a:extLst>
              <a:ext uri="{FF2B5EF4-FFF2-40B4-BE49-F238E27FC236}">
                <a16:creationId xmlns:a16="http://schemas.microsoft.com/office/drawing/2014/main" id="{5208680E-D493-3506-7417-746FCB77A08C}"/>
              </a:ext>
            </a:extLst>
          </p:cNvPr>
          <p:cNvSpPr>
            <a:spLocks/>
          </p:cNvSpPr>
          <p:nvPr/>
        </p:nvSpPr>
        <p:spPr bwMode="auto">
          <a:xfrm>
            <a:off x="8261518" y="5535728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8 w 39"/>
              <a:gd name="T7" fmla="*/ 26 h 39"/>
              <a:gd name="T8" fmla="*/ 38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8" y="36"/>
                </a:lnTo>
                <a:lnTo>
                  <a:pt x="30" y="35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2" name="Line 386">
            <a:extLst>
              <a:ext uri="{FF2B5EF4-FFF2-40B4-BE49-F238E27FC236}">
                <a16:creationId xmlns:a16="http://schemas.microsoft.com/office/drawing/2014/main" id="{2E23FF5A-A7A4-6CC9-4E38-2A9A3EF341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51768" y="569958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3" name="Line 387">
            <a:extLst>
              <a:ext uri="{FF2B5EF4-FFF2-40B4-BE49-F238E27FC236}">
                <a16:creationId xmlns:a16="http://schemas.microsoft.com/office/drawing/2014/main" id="{674E26D9-71F0-901A-B6CE-191217E2A7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1768" y="5482027"/>
            <a:ext cx="0" cy="217556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4" name="Freeform 388">
            <a:extLst>
              <a:ext uri="{FF2B5EF4-FFF2-40B4-BE49-F238E27FC236}">
                <a16:creationId xmlns:a16="http://schemas.microsoft.com/office/drawing/2014/main" id="{83F5F83F-A7AA-E7C8-A1E4-0B057AE6D51A}"/>
              </a:ext>
            </a:extLst>
          </p:cNvPr>
          <p:cNvSpPr>
            <a:spLocks/>
          </p:cNvSpPr>
          <p:nvPr/>
        </p:nvSpPr>
        <p:spPr bwMode="auto">
          <a:xfrm>
            <a:off x="6427955" y="5482027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5" name="Line 389">
            <a:extLst>
              <a:ext uri="{FF2B5EF4-FFF2-40B4-BE49-F238E27FC236}">
                <a16:creationId xmlns:a16="http://schemas.microsoft.com/office/drawing/2014/main" id="{14FE8E6A-D49A-0828-02D7-214F0AFE5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27955" y="5699583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6" name="Line 390">
            <a:extLst>
              <a:ext uri="{FF2B5EF4-FFF2-40B4-BE49-F238E27FC236}">
                <a16:creationId xmlns:a16="http://schemas.microsoft.com/office/drawing/2014/main" id="{9A725324-6AB4-4B24-C81E-042DBEBE77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4668" y="5453112"/>
            <a:ext cx="0" cy="223064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7" name="Line 391">
            <a:extLst>
              <a:ext uri="{FF2B5EF4-FFF2-40B4-BE49-F238E27FC236}">
                <a16:creationId xmlns:a16="http://schemas.microsoft.com/office/drawing/2014/main" id="{AA2EC6B5-E02E-E24D-9375-E797FA2AC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0855" y="5676176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8" name="Line 392">
            <a:extLst>
              <a:ext uri="{FF2B5EF4-FFF2-40B4-BE49-F238E27FC236}">
                <a16:creationId xmlns:a16="http://schemas.microsoft.com/office/drawing/2014/main" id="{13495A22-B455-536E-B5AD-90FAB40C8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4668" y="545311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9" name="Line 393">
            <a:extLst>
              <a:ext uri="{FF2B5EF4-FFF2-40B4-BE49-F238E27FC236}">
                <a16:creationId xmlns:a16="http://schemas.microsoft.com/office/drawing/2014/main" id="{F5317375-C7C0-3DE9-1927-C5A5A16A67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0855" y="545311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0" name="Line 394">
            <a:extLst>
              <a:ext uri="{FF2B5EF4-FFF2-40B4-BE49-F238E27FC236}">
                <a16:creationId xmlns:a16="http://schemas.microsoft.com/office/drawing/2014/main" id="{2A26DDF2-78C8-961F-89F9-A67D741E8E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4668" y="5676176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1" name="Line 395">
            <a:extLst>
              <a:ext uri="{FF2B5EF4-FFF2-40B4-BE49-F238E27FC236}">
                <a16:creationId xmlns:a16="http://schemas.microsoft.com/office/drawing/2014/main" id="{32614ECF-3591-24B6-0CC4-9C3930D3F1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0605" y="5443473"/>
            <a:ext cx="0" cy="227195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2" name="Line 396">
            <a:extLst>
              <a:ext uri="{FF2B5EF4-FFF2-40B4-BE49-F238E27FC236}">
                <a16:creationId xmlns:a16="http://schemas.microsoft.com/office/drawing/2014/main" id="{0175459E-6D86-0C28-64D8-F556F34A56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10605" y="544347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3" name="Line 397">
            <a:extLst>
              <a:ext uri="{FF2B5EF4-FFF2-40B4-BE49-F238E27FC236}">
                <a16:creationId xmlns:a16="http://schemas.microsoft.com/office/drawing/2014/main" id="{BD9DBD2A-91C0-1AE8-1E32-6BBC1FF86B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205" y="544347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4" name="Freeform 398">
            <a:extLst>
              <a:ext uri="{FF2B5EF4-FFF2-40B4-BE49-F238E27FC236}">
                <a16:creationId xmlns:a16="http://schemas.microsoft.com/office/drawing/2014/main" id="{E2B0BED9-CB4F-4812-B53E-6DA27278FB7E}"/>
              </a:ext>
            </a:extLst>
          </p:cNvPr>
          <p:cNvSpPr>
            <a:spLocks/>
          </p:cNvSpPr>
          <p:nvPr/>
        </p:nvSpPr>
        <p:spPr bwMode="auto">
          <a:xfrm>
            <a:off x="7285205" y="5670668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5" name="Line 399">
            <a:extLst>
              <a:ext uri="{FF2B5EF4-FFF2-40B4-BE49-F238E27FC236}">
                <a16:creationId xmlns:a16="http://schemas.microsoft.com/office/drawing/2014/main" id="{8C13B178-2491-6534-0FC1-B774CF5CADE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955" y="5333318"/>
            <a:ext cx="0" cy="212048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6" name="Line 400">
            <a:extLst>
              <a:ext uri="{FF2B5EF4-FFF2-40B4-BE49-F238E27FC236}">
                <a16:creationId xmlns:a16="http://schemas.microsoft.com/office/drawing/2014/main" id="{3D42325B-C796-4C79-64AA-F22CC32D0B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1143" y="5545366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7" name="Freeform 401">
            <a:extLst>
              <a:ext uri="{FF2B5EF4-FFF2-40B4-BE49-F238E27FC236}">
                <a16:creationId xmlns:a16="http://schemas.microsoft.com/office/drawing/2014/main" id="{D9C403A2-2A78-5687-C9D5-D861E09BD8C7}"/>
              </a:ext>
            </a:extLst>
          </p:cNvPr>
          <p:cNvSpPr>
            <a:spLocks/>
          </p:cNvSpPr>
          <p:nvPr/>
        </p:nvSpPr>
        <p:spPr bwMode="auto">
          <a:xfrm>
            <a:off x="7801143" y="5333318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8" name="Line 402">
            <a:extLst>
              <a:ext uri="{FF2B5EF4-FFF2-40B4-BE49-F238E27FC236}">
                <a16:creationId xmlns:a16="http://schemas.microsoft.com/office/drawing/2014/main" id="{CD4F7375-2162-B7A2-29BD-A472A6E24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4955" y="5545366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39" name="Line 403">
            <a:extLst>
              <a:ext uri="{FF2B5EF4-FFF2-40B4-BE49-F238E27FC236}">
                <a16:creationId xmlns:a16="http://schemas.microsoft.com/office/drawing/2014/main" id="{00A2B9CE-A704-060D-BA41-D2504D9135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39305" y="567342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0" name="Line 404">
            <a:extLst>
              <a:ext uri="{FF2B5EF4-FFF2-40B4-BE49-F238E27FC236}">
                <a16:creationId xmlns:a16="http://schemas.microsoft.com/office/drawing/2014/main" id="{4632DCBB-347B-7867-32D9-1D21AE52AC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39305" y="5440719"/>
            <a:ext cx="0" cy="232703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1" name="Line 405">
            <a:extLst>
              <a:ext uri="{FF2B5EF4-FFF2-40B4-BE49-F238E27FC236}">
                <a16:creationId xmlns:a16="http://schemas.microsoft.com/office/drawing/2014/main" id="{364E3172-0E42-B42E-3B11-7F0B3B7A45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39305" y="544071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2" name="Line 407">
            <a:extLst>
              <a:ext uri="{FF2B5EF4-FFF2-40B4-BE49-F238E27FC236}">
                <a16:creationId xmlns:a16="http://schemas.microsoft.com/office/drawing/2014/main" id="{27323880-4C97-861B-9F92-A51E6313A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493" y="544071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3" name="Line 408">
            <a:extLst>
              <a:ext uri="{FF2B5EF4-FFF2-40B4-BE49-F238E27FC236}">
                <a16:creationId xmlns:a16="http://schemas.microsoft.com/office/drawing/2014/main" id="{9D7FE601-2D92-2AFD-D4F2-E048F205BE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493" y="567342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4" name="Freeform 409">
            <a:extLst>
              <a:ext uri="{FF2B5EF4-FFF2-40B4-BE49-F238E27FC236}">
                <a16:creationId xmlns:a16="http://schemas.microsoft.com/office/drawing/2014/main" id="{086C4FF6-0BFD-58F4-AB98-1C52494DA5E0}"/>
              </a:ext>
            </a:extLst>
          </p:cNvPr>
          <p:cNvSpPr>
            <a:spLocks/>
          </p:cNvSpPr>
          <p:nvPr/>
        </p:nvSpPr>
        <p:spPr bwMode="auto">
          <a:xfrm>
            <a:off x="6281906" y="5437965"/>
            <a:ext cx="2057400" cy="287780"/>
          </a:xfrm>
          <a:custGeom>
            <a:avLst/>
            <a:gdLst>
              <a:gd name="T0" fmla="*/ 1296 w 1296"/>
              <a:gd name="T1" fmla="*/ 86 h 209"/>
              <a:gd name="T2" fmla="*/ 972 w 1296"/>
              <a:gd name="T3" fmla="*/ 0 h 209"/>
              <a:gd name="T4" fmla="*/ 648 w 1296"/>
              <a:gd name="T5" fmla="*/ 87 h 209"/>
              <a:gd name="T6" fmla="*/ 323 w 1296"/>
              <a:gd name="T7" fmla="*/ 92 h 209"/>
              <a:gd name="T8" fmla="*/ 107 w 1296"/>
              <a:gd name="T9" fmla="*/ 111 h 209"/>
              <a:gd name="T10" fmla="*/ 0 w 1296"/>
              <a:gd name="T11" fmla="*/ 20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6" h="209">
                <a:moveTo>
                  <a:pt x="1296" y="86"/>
                </a:moveTo>
                <a:lnTo>
                  <a:pt x="972" y="0"/>
                </a:lnTo>
                <a:lnTo>
                  <a:pt x="648" y="87"/>
                </a:lnTo>
                <a:lnTo>
                  <a:pt x="323" y="92"/>
                </a:lnTo>
                <a:lnTo>
                  <a:pt x="107" y="111"/>
                </a:lnTo>
                <a:lnTo>
                  <a:pt x="0" y="209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5" name="Rectangle 410">
            <a:extLst>
              <a:ext uri="{FF2B5EF4-FFF2-40B4-BE49-F238E27FC236}">
                <a16:creationId xmlns:a16="http://schemas.microsoft.com/office/drawing/2014/main" id="{A81BFB03-D061-B8A7-C213-957041CCE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6368" y="5568775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6" name="Rectangle 411">
            <a:extLst>
              <a:ext uri="{FF2B5EF4-FFF2-40B4-BE49-F238E27FC236}">
                <a16:creationId xmlns:a16="http://schemas.microsoft.com/office/drawing/2014/main" id="{286C99B5-CFED-7A59-8148-094F9A7D8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268" y="55412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7" name="Rectangle 412">
            <a:extLst>
              <a:ext uri="{FF2B5EF4-FFF2-40B4-BE49-F238E27FC236}">
                <a16:creationId xmlns:a16="http://schemas.microsoft.com/office/drawing/2014/main" id="{BE3A3DCB-35DC-769E-4262-EBBA0B19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618" y="5534351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8" name="Rectangle 413">
            <a:extLst>
              <a:ext uri="{FF2B5EF4-FFF2-40B4-BE49-F238E27FC236}">
                <a16:creationId xmlns:a16="http://schemas.microsoft.com/office/drawing/2014/main" id="{9A55417A-DABE-F53F-76B6-B9D4F578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556" y="541593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49" name="Rectangle 414">
            <a:extLst>
              <a:ext uri="{FF2B5EF4-FFF2-40B4-BE49-F238E27FC236}">
                <a16:creationId xmlns:a16="http://schemas.microsoft.com/office/drawing/2014/main" id="{D3AFF42D-0342-D971-124C-666BDC65A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906" y="5534351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0" name="Freeform 415">
            <a:extLst>
              <a:ext uri="{FF2B5EF4-FFF2-40B4-BE49-F238E27FC236}">
                <a16:creationId xmlns:a16="http://schemas.microsoft.com/office/drawing/2014/main" id="{404BE439-45A4-A589-CA98-9E6CD99880AA}"/>
              </a:ext>
            </a:extLst>
          </p:cNvPr>
          <p:cNvSpPr>
            <a:spLocks/>
          </p:cNvSpPr>
          <p:nvPr/>
        </p:nvSpPr>
        <p:spPr bwMode="auto">
          <a:xfrm>
            <a:off x="10959329" y="55866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8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8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8" y="35"/>
                </a:lnTo>
                <a:lnTo>
                  <a:pt x="12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1" name="Freeform 416">
            <a:extLst>
              <a:ext uri="{FF2B5EF4-FFF2-40B4-BE49-F238E27FC236}">
                <a16:creationId xmlns:a16="http://schemas.microsoft.com/office/drawing/2014/main" id="{89A1F0B0-5D01-9DA1-972C-8C4A7970264E}"/>
              </a:ext>
            </a:extLst>
          </p:cNvPr>
          <p:cNvSpPr>
            <a:spLocks/>
          </p:cNvSpPr>
          <p:nvPr/>
        </p:nvSpPr>
        <p:spPr bwMode="auto">
          <a:xfrm>
            <a:off x="11473679" y="5497174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6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5 h 39"/>
              <a:gd name="T66" fmla="*/ 12 w 39"/>
              <a:gd name="T67" fmla="*/ 37 h 39"/>
              <a:gd name="T68" fmla="*/ 15 w 39"/>
              <a:gd name="T69" fmla="*/ 38 h 39"/>
              <a:gd name="T70" fmla="*/ 20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6" y="30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7" y="12"/>
                </a:lnTo>
                <a:lnTo>
                  <a:pt x="36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5"/>
                </a:lnTo>
                <a:lnTo>
                  <a:pt x="12" y="37"/>
                </a:lnTo>
                <a:lnTo>
                  <a:pt x="15" y="38"/>
                </a:lnTo>
                <a:lnTo>
                  <a:pt x="20" y="39"/>
                </a:lnTo>
                <a:lnTo>
                  <a:pt x="23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2" name="Freeform 417">
            <a:extLst>
              <a:ext uri="{FF2B5EF4-FFF2-40B4-BE49-F238E27FC236}">
                <a16:creationId xmlns:a16="http://schemas.microsoft.com/office/drawing/2014/main" id="{CEA5833B-7268-4E92-F87C-1E5EC231271D}"/>
              </a:ext>
            </a:extLst>
          </p:cNvPr>
          <p:cNvSpPr>
            <a:spLocks/>
          </p:cNvSpPr>
          <p:nvPr/>
        </p:nvSpPr>
        <p:spPr bwMode="auto">
          <a:xfrm>
            <a:off x="10102079" y="5670668"/>
            <a:ext cx="61912" cy="53701"/>
          </a:xfrm>
          <a:custGeom>
            <a:avLst/>
            <a:gdLst>
              <a:gd name="T0" fmla="*/ 32 w 39"/>
              <a:gd name="T1" fmla="*/ 33 h 39"/>
              <a:gd name="T2" fmla="*/ 34 w 39"/>
              <a:gd name="T3" fmla="*/ 32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7 w 39"/>
              <a:gd name="T13" fmla="*/ 25 h 39"/>
              <a:gd name="T14" fmla="*/ 38 w 39"/>
              <a:gd name="T15" fmla="*/ 23 h 39"/>
              <a:gd name="T16" fmla="*/ 39 w 39"/>
              <a:gd name="T17" fmla="*/ 20 h 39"/>
              <a:gd name="T18" fmla="*/ 38 w 39"/>
              <a:gd name="T19" fmla="*/ 16 h 39"/>
              <a:gd name="T20" fmla="*/ 37 w 39"/>
              <a:gd name="T21" fmla="*/ 12 h 39"/>
              <a:gd name="T22" fmla="*/ 35 w 39"/>
              <a:gd name="T23" fmla="*/ 8 h 39"/>
              <a:gd name="T24" fmla="*/ 32 w 39"/>
              <a:gd name="T25" fmla="*/ 6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6 h 39"/>
              <a:gd name="T46" fmla="*/ 2 w 39"/>
              <a:gd name="T47" fmla="*/ 8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1 w 39"/>
              <a:gd name="T57" fmla="*/ 27 h 39"/>
              <a:gd name="T58" fmla="*/ 2 w 39"/>
              <a:gd name="T59" fmla="*/ 30 h 39"/>
              <a:gd name="T60" fmla="*/ 4 w 39"/>
              <a:gd name="T61" fmla="*/ 32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4 w 39"/>
              <a:gd name="T75" fmla="*/ 38 h 39"/>
              <a:gd name="T76" fmla="*/ 26 w 39"/>
              <a:gd name="T77" fmla="*/ 38 h 39"/>
              <a:gd name="T78" fmla="*/ 26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29 w 39"/>
              <a:gd name="T85" fmla="*/ 36 h 39"/>
              <a:gd name="T86" fmla="*/ 31 w 39"/>
              <a:gd name="T87" fmla="*/ 35 h 39"/>
              <a:gd name="T88" fmla="*/ 32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2" y="33"/>
                </a:moveTo>
                <a:lnTo>
                  <a:pt x="34" y="32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3"/>
                </a:lnTo>
                <a:lnTo>
                  <a:pt x="39" y="20"/>
                </a:lnTo>
                <a:lnTo>
                  <a:pt x="38" y="16"/>
                </a:lnTo>
                <a:lnTo>
                  <a:pt x="37" y="12"/>
                </a:lnTo>
                <a:lnTo>
                  <a:pt x="35" y="8"/>
                </a:lnTo>
                <a:lnTo>
                  <a:pt x="32" y="6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7"/>
                </a:lnTo>
                <a:lnTo>
                  <a:pt x="2" y="30"/>
                </a:lnTo>
                <a:lnTo>
                  <a:pt x="4" y="32"/>
                </a:lnTo>
                <a:lnTo>
                  <a:pt x="5" y="33"/>
                </a:lnTo>
                <a:lnTo>
                  <a:pt x="8" y="36"/>
                </a:lnTo>
                <a:lnTo>
                  <a:pt x="11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4" y="38"/>
                </a:lnTo>
                <a:lnTo>
                  <a:pt x="26" y="38"/>
                </a:lnTo>
                <a:lnTo>
                  <a:pt x="26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1" y="35"/>
                </a:lnTo>
                <a:lnTo>
                  <a:pt x="32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3" name="Line 418">
            <a:extLst>
              <a:ext uri="{FF2B5EF4-FFF2-40B4-BE49-F238E27FC236}">
                <a16:creationId xmlns:a16="http://schemas.microsoft.com/office/drawing/2014/main" id="{A8F2F5A0-6B34-157C-5A4F-77401D306F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006829" y="5654145"/>
            <a:ext cx="171450" cy="71601"/>
          </a:xfrm>
          <a:prstGeom prst="line">
            <a:avLst/>
          </a:pr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4" name="Freeform 419">
            <a:extLst>
              <a:ext uri="{FF2B5EF4-FFF2-40B4-BE49-F238E27FC236}">
                <a16:creationId xmlns:a16="http://schemas.microsoft.com/office/drawing/2014/main" id="{96DEC322-D8F1-0A61-0F66-2DA14C168D7E}"/>
              </a:ext>
            </a:extLst>
          </p:cNvPr>
          <p:cNvSpPr>
            <a:spLocks/>
          </p:cNvSpPr>
          <p:nvPr/>
        </p:nvSpPr>
        <p:spPr bwMode="auto">
          <a:xfrm>
            <a:off x="10178279" y="5399411"/>
            <a:ext cx="1887537" cy="254734"/>
          </a:xfrm>
          <a:custGeom>
            <a:avLst/>
            <a:gdLst>
              <a:gd name="T0" fmla="*/ 1189 w 1189"/>
              <a:gd name="T1" fmla="*/ 0 h 185"/>
              <a:gd name="T2" fmla="*/ 865 w 1189"/>
              <a:gd name="T3" fmla="*/ 35 h 185"/>
              <a:gd name="T4" fmla="*/ 541 w 1189"/>
              <a:gd name="T5" fmla="*/ 96 h 185"/>
              <a:gd name="T6" fmla="*/ 216 w 1189"/>
              <a:gd name="T7" fmla="*/ 115 h 185"/>
              <a:gd name="T8" fmla="*/ 0 w 1189"/>
              <a:gd name="T9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9" h="185">
                <a:moveTo>
                  <a:pt x="1189" y="0"/>
                </a:moveTo>
                <a:lnTo>
                  <a:pt x="865" y="35"/>
                </a:lnTo>
                <a:lnTo>
                  <a:pt x="541" y="96"/>
                </a:lnTo>
                <a:lnTo>
                  <a:pt x="216" y="115"/>
                </a:lnTo>
                <a:lnTo>
                  <a:pt x="0" y="185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5" name="Freeform 420">
            <a:extLst>
              <a:ext uri="{FF2B5EF4-FFF2-40B4-BE49-F238E27FC236}">
                <a16:creationId xmlns:a16="http://schemas.microsoft.com/office/drawing/2014/main" id="{8AD30090-CA64-E944-C0F6-6E3C907F0410}"/>
              </a:ext>
            </a:extLst>
          </p:cNvPr>
          <p:cNvSpPr>
            <a:spLocks/>
          </p:cNvSpPr>
          <p:nvPr/>
        </p:nvSpPr>
        <p:spPr bwMode="auto">
          <a:xfrm>
            <a:off x="11988029" y="5484781"/>
            <a:ext cx="61912" cy="53701"/>
          </a:xfrm>
          <a:custGeom>
            <a:avLst/>
            <a:gdLst>
              <a:gd name="T0" fmla="*/ 33 w 39"/>
              <a:gd name="T1" fmla="*/ 34 h 39"/>
              <a:gd name="T2" fmla="*/ 35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4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2 h 39"/>
              <a:gd name="T34" fmla="*/ 24 w 39"/>
              <a:gd name="T35" fmla="*/ 1 h 39"/>
              <a:gd name="T36" fmla="*/ 20 w 39"/>
              <a:gd name="T37" fmla="*/ 0 h 39"/>
              <a:gd name="T38" fmla="*/ 16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4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8 h 39"/>
              <a:gd name="T80" fmla="*/ 28 w 39"/>
              <a:gd name="T81" fmla="*/ 37 h 39"/>
              <a:gd name="T82" fmla="*/ 29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5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2"/>
                </a:lnTo>
                <a:lnTo>
                  <a:pt x="24" y="1"/>
                </a:lnTo>
                <a:lnTo>
                  <a:pt x="20" y="0"/>
                </a:lnTo>
                <a:lnTo>
                  <a:pt x="16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4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8" y="37"/>
                </a:lnTo>
                <a:lnTo>
                  <a:pt x="29" y="37"/>
                </a:lnTo>
                <a:lnTo>
                  <a:pt x="30" y="36"/>
                </a:lnTo>
                <a:lnTo>
                  <a:pt x="32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6" name="Rectangle 421">
            <a:extLst>
              <a:ext uri="{FF2B5EF4-FFF2-40B4-BE49-F238E27FC236}">
                <a16:creationId xmlns:a16="http://schemas.microsoft.com/office/drawing/2014/main" id="{D46F358D-0D21-67C1-BEB2-EDA9A0617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2879" y="563211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7" name="Rectangle 422">
            <a:extLst>
              <a:ext uri="{FF2B5EF4-FFF2-40B4-BE49-F238E27FC236}">
                <a16:creationId xmlns:a16="http://schemas.microsoft.com/office/drawing/2014/main" id="{C4C696F5-940A-67D6-10F4-B97EF314B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5779" y="5534351"/>
            <a:ext cx="52387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8" name="Rectangle 423">
            <a:extLst>
              <a:ext uri="{FF2B5EF4-FFF2-40B4-BE49-F238E27FC236}">
                <a16:creationId xmlns:a16="http://schemas.microsoft.com/office/drawing/2014/main" id="{2A9F9DCC-8BED-93F6-0E86-F0ED5773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0129" y="550818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59" name="Rectangle 424">
            <a:extLst>
              <a:ext uri="{FF2B5EF4-FFF2-40B4-BE49-F238E27FC236}">
                <a16:creationId xmlns:a16="http://schemas.microsoft.com/office/drawing/2014/main" id="{E298C9B6-33AB-F71C-07FC-5A6DE8442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4479" y="5424196"/>
            <a:ext cx="53975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0" name="Rectangle 425">
            <a:extLst>
              <a:ext uri="{FF2B5EF4-FFF2-40B4-BE49-F238E27FC236}">
                <a16:creationId xmlns:a16="http://schemas.microsoft.com/office/drawing/2014/main" id="{C49BA8EE-39EA-9E53-6ED6-56782E712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0416" y="5376003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1" name="Freeform 448">
            <a:extLst>
              <a:ext uri="{FF2B5EF4-FFF2-40B4-BE49-F238E27FC236}">
                <a16:creationId xmlns:a16="http://schemas.microsoft.com/office/drawing/2014/main" id="{AE6A47CD-01AF-3FCD-24AC-C35ADD32ECFE}"/>
              </a:ext>
            </a:extLst>
          </p:cNvPr>
          <p:cNvSpPr>
            <a:spLocks/>
          </p:cNvSpPr>
          <p:nvPr/>
        </p:nvSpPr>
        <p:spPr bwMode="auto">
          <a:xfrm>
            <a:off x="6204118" y="5699583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2" name="Rectangle 449">
            <a:extLst>
              <a:ext uri="{FF2B5EF4-FFF2-40B4-BE49-F238E27FC236}">
                <a16:creationId xmlns:a16="http://schemas.microsoft.com/office/drawing/2014/main" id="{0E67BA69-884B-8036-14F9-D04F6E1F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918" y="570371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3" name="Freeform 194">
            <a:extLst>
              <a:ext uri="{FF2B5EF4-FFF2-40B4-BE49-F238E27FC236}">
                <a16:creationId xmlns:a16="http://schemas.microsoft.com/office/drawing/2014/main" id="{68BAAEDC-EC44-EB71-4E4F-1398EFF1018D}"/>
              </a:ext>
            </a:extLst>
          </p:cNvPr>
          <p:cNvSpPr>
            <a:spLocks/>
          </p:cNvSpPr>
          <p:nvPr/>
        </p:nvSpPr>
        <p:spPr bwMode="auto">
          <a:xfrm>
            <a:off x="9932215" y="5697518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64" name="Rectangle 195">
            <a:extLst>
              <a:ext uri="{FF2B5EF4-FFF2-40B4-BE49-F238E27FC236}">
                <a16:creationId xmlns:a16="http://schemas.microsoft.com/office/drawing/2014/main" id="{46BD21C8-D08D-FDDB-337A-FA1FCDC79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3015" y="570164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2" name="Rectangle 190">
            <a:extLst>
              <a:ext uri="{FF2B5EF4-FFF2-40B4-BE49-F238E27FC236}">
                <a16:creationId xmlns:a16="http://schemas.microsoft.com/office/drawing/2014/main" id="{6B7EF69E-781A-04CE-4570-297ECFE7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661" y="2180184"/>
            <a:ext cx="10740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(N=342)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3" name="Rectangle 191">
            <a:extLst>
              <a:ext uri="{FF2B5EF4-FFF2-40B4-BE49-F238E27FC236}">
                <a16:creationId xmlns:a16="http://schemas.microsoft.com/office/drawing/2014/main" id="{58E1A287-D2FC-1161-2F19-45ECA024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661" y="2364468"/>
            <a:ext cx="13358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(N=171)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4" name="Rectangle 192">
            <a:extLst>
              <a:ext uri="{FF2B5EF4-FFF2-40B4-BE49-F238E27FC236}">
                <a16:creationId xmlns:a16="http://schemas.microsoft.com/office/drawing/2014/main" id="{50EB164A-D251-72E4-845B-610C903F0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610" y="2394651"/>
            <a:ext cx="118908" cy="10951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5" name="Rectangle 193">
            <a:extLst>
              <a:ext uri="{FF2B5EF4-FFF2-40B4-BE49-F238E27FC236}">
                <a16:creationId xmlns:a16="http://schemas.microsoft.com/office/drawing/2014/main" id="{0D009A95-6225-FD74-E631-5B58DB39E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610" y="2211803"/>
            <a:ext cx="118908" cy="107658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926" name="Rectangle : coins arrondis 925">
            <a:extLst>
              <a:ext uri="{FF2B5EF4-FFF2-40B4-BE49-F238E27FC236}">
                <a16:creationId xmlns:a16="http://schemas.microsoft.com/office/drawing/2014/main" id="{2C95A360-DAB9-9787-CCF6-2BFC599FE4C7}"/>
              </a:ext>
            </a:extLst>
          </p:cNvPr>
          <p:cNvSpPr/>
          <p:nvPr/>
        </p:nvSpPr>
        <p:spPr>
          <a:xfrm>
            <a:off x="6309471" y="2798968"/>
            <a:ext cx="1433072" cy="49524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b="1" noProof="0" dirty="0">
                <a:solidFill>
                  <a:schemeClr val="tx1"/>
                </a:solidFill>
              </a:rPr>
              <a:t>Primary endpoint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Treatment difference 0.9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(95% CI: -1.9, 2.9)</a:t>
            </a:r>
          </a:p>
        </p:txBody>
      </p:sp>
      <p:sp>
        <p:nvSpPr>
          <p:cNvPr id="927" name="Rectangle : coins arrondis 926">
            <a:extLst>
              <a:ext uri="{FF2B5EF4-FFF2-40B4-BE49-F238E27FC236}">
                <a16:creationId xmlns:a16="http://schemas.microsoft.com/office/drawing/2014/main" id="{0A5B2783-7A75-F1E3-11B2-18A6A05F2115}"/>
              </a:ext>
            </a:extLst>
          </p:cNvPr>
          <p:cNvSpPr/>
          <p:nvPr/>
        </p:nvSpPr>
        <p:spPr>
          <a:xfrm>
            <a:off x="9563070" y="1848688"/>
            <a:ext cx="2357126" cy="1282796"/>
          </a:xfrm>
          <a:prstGeom prst="roundRect">
            <a:avLst>
              <a:gd name="adj" fmla="val 5271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92075" indent="-92075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>
                <a:solidFill>
                  <a:schemeClr val="tx1"/>
                </a:solidFill>
              </a:rPr>
              <a:t>2 participants on DOR/ISL had confirmed VL ≥ 200 c/mL</a:t>
            </a:r>
          </a:p>
          <a:p>
            <a:pPr marL="92075" indent="-92075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400" noProof="0" dirty="0">
                <a:solidFill>
                  <a:schemeClr val="tx1"/>
                </a:solidFill>
              </a:rPr>
              <a:t>No treatment-emergent resistance to DOR or ISL was detected in either participant</a:t>
            </a:r>
          </a:p>
        </p:txBody>
      </p:sp>
      <p:sp>
        <p:nvSpPr>
          <p:cNvPr id="928" name="Rectangle 272">
            <a:extLst>
              <a:ext uri="{FF2B5EF4-FFF2-40B4-BE49-F238E27FC236}">
                <a16:creationId xmlns:a16="http://schemas.microsoft.com/office/drawing/2014/main" id="{4394D14A-4631-4C8D-F31A-327C7A45A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571" y="6159827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9" name="Rectangle 272">
            <a:extLst>
              <a:ext uri="{FF2B5EF4-FFF2-40B4-BE49-F238E27FC236}">
                <a16:creationId xmlns:a16="http://schemas.microsoft.com/office/drawing/2014/main" id="{360C2AC4-CF91-8E15-DF0A-6B9B56ACD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4604" y="6159827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0" name="Rectangle 272">
            <a:extLst>
              <a:ext uri="{FF2B5EF4-FFF2-40B4-BE49-F238E27FC236}">
                <a16:creationId xmlns:a16="http://schemas.microsoft.com/office/drawing/2014/main" id="{CC662E13-0286-6AB2-A673-BCD37881B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1562" y="4170195"/>
            <a:ext cx="255852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Mean % change from baseline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932" name="Ellipse 931">
            <a:extLst>
              <a:ext uri="{FF2B5EF4-FFF2-40B4-BE49-F238E27FC236}">
                <a16:creationId xmlns:a16="http://schemas.microsoft.com/office/drawing/2014/main" id="{3BCF2398-CDC5-0FD5-CBE0-C00F34444815}"/>
              </a:ext>
            </a:extLst>
          </p:cNvPr>
          <p:cNvSpPr/>
          <p:nvPr/>
        </p:nvSpPr>
        <p:spPr>
          <a:xfrm>
            <a:off x="148973" y="3166733"/>
            <a:ext cx="1205655" cy="1146036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Double-blind</a:t>
            </a:r>
          </a:p>
          <a:p>
            <a:pPr algn="ctr"/>
            <a:r>
              <a:rPr lang="en-US" sz="1400" b="1" noProof="0" dirty="0"/>
              <a:t>R</a:t>
            </a:r>
            <a:br>
              <a:rPr lang="en-US" sz="1400" noProof="0" dirty="0"/>
            </a:br>
            <a:r>
              <a:rPr lang="en-US" sz="1400" b="1" noProof="0" dirty="0"/>
              <a:t>2:1</a:t>
            </a: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5383D67-C1A9-EB64-447C-897D44BBCF58}"/>
              </a:ext>
            </a:extLst>
          </p:cNvPr>
          <p:cNvGrpSpPr/>
          <p:nvPr/>
        </p:nvGrpSpPr>
        <p:grpSpPr>
          <a:xfrm>
            <a:off x="1354627" y="3477113"/>
            <a:ext cx="448301" cy="544105"/>
            <a:chOff x="1070193" y="3477113"/>
            <a:chExt cx="732736" cy="544105"/>
          </a:xfrm>
        </p:grpSpPr>
        <p:cxnSp>
          <p:nvCxnSpPr>
            <p:cNvPr id="937" name="Connecteur : en angle 936">
              <a:extLst>
                <a:ext uri="{FF2B5EF4-FFF2-40B4-BE49-F238E27FC236}">
                  <a16:creationId xmlns:a16="http://schemas.microsoft.com/office/drawing/2014/main" id="{3C6E7249-0C16-FE5E-5C4C-345992CDD6F4}"/>
                </a:ext>
              </a:extLst>
            </p:cNvPr>
            <p:cNvCxnSpPr>
              <a:cxnSpLocks/>
              <a:stCxn id="932" idx="6"/>
              <a:endCxn id="934" idx="1"/>
            </p:cNvCxnSpPr>
            <p:nvPr/>
          </p:nvCxnSpPr>
          <p:spPr>
            <a:xfrm flipV="1">
              <a:off x="1070193" y="3477113"/>
              <a:ext cx="732731" cy="262638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Connecteur : en angle 937">
              <a:extLst>
                <a:ext uri="{FF2B5EF4-FFF2-40B4-BE49-F238E27FC236}">
                  <a16:creationId xmlns:a16="http://schemas.microsoft.com/office/drawing/2014/main" id="{3B7154DC-0CDE-0C1E-EE6C-37C19DA95B4F}"/>
                </a:ext>
              </a:extLst>
            </p:cNvPr>
            <p:cNvCxnSpPr>
              <a:cxnSpLocks/>
              <a:stCxn id="932" idx="6"/>
            </p:cNvCxnSpPr>
            <p:nvPr/>
          </p:nvCxnSpPr>
          <p:spPr>
            <a:xfrm>
              <a:off x="1070195" y="3739751"/>
              <a:ext cx="732734" cy="281467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9" name="Connecteur droit avec flèche 938">
            <a:extLst>
              <a:ext uri="{FF2B5EF4-FFF2-40B4-BE49-F238E27FC236}">
                <a16:creationId xmlns:a16="http://schemas.microsoft.com/office/drawing/2014/main" id="{EA76EDC2-6162-5363-144C-C9CB99289F05}"/>
              </a:ext>
            </a:extLst>
          </p:cNvPr>
          <p:cNvCxnSpPr>
            <a:cxnSpLocks/>
          </p:cNvCxnSpPr>
          <p:nvPr/>
        </p:nvCxnSpPr>
        <p:spPr>
          <a:xfrm flipV="1">
            <a:off x="1802927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0" name="Connecteur droit avec flèche 939">
            <a:extLst>
              <a:ext uri="{FF2B5EF4-FFF2-40B4-BE49-F238E27FC236}">
                <a16:creationId xmlns:a16="http://schemas.microsoft.com/office/drawing/2014/main" id="{290E8588-8575-3853-3669-89CAD5B4DCC8}"/>
              </a:ext>
            </a:extLst>
          </p:cNvPr>
          <p:cNvCxnSpPr>
            <a:cxnSpLocks/>
          </p:cNvCxnSpPr>
          <p:nvPr/>
        </p:nvCxnSpPr>
        <p:spPr>
          <a:xfrm flipV="1">
            <a:off x="3080473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1" name="Connecteur droit avec flèche 940">
            <a:extLst>
              <a:ext uri="{FF2B5EF4-FFF2-40B4-BE49-F238E27FC236}">
                <a16:creationId xmlns:a16="http://schemas.microsoft.com/office/drawing/2014/main" id="{61B99FFA-C227-DBC8-079B-974AEA2467C7}"/>
              </a:ext>
            </a:extLst>
          </p:cNvPr>
          <p:cNvCxnSpPr>
            <a:cxnSpLocks/>
          </p:cNvCxnSpPr>
          <p:nvPr/>
        </p:nvCxnSpPr>
        <p:spPr>
          <a:xfrm flipV="1">
            <a:off x="4258397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2" name="Connecteur droit avec flèche 941">
            <a:extLst>
              <a:ext uri="{FF2B5EF4-FFF2-40B4-BE49-F238E27FC236}">
                <a16:creationId xmlns:a16="http://schemas.microsoft.com/office/drawing/2014/main" id="{D2967EE0-2F9D-1B8D-CDD4-28A929AE2BD7}"/>
              </a:ext>
            </a:extLst>
          </p:cNvPr>
          <p:cNvCxnSpPr>
            <a:cxnSpLocks/>
          </p:cNvCxnSpPr>
          <p:nvPr/>
        </p:nvCxnSpPr>
        <p:spPr>
          <a:xfrm flipV="1">
            <a:off x="5436321" y="45810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3" name="Rectangle 191">
            <a:extLst>
              <a:ext uri="{FF2B5EF4-FFF2-40B4-BE49-F238E27FC236}">
                <a16:creationId xmlns:a16="http://schemas.microsoft.com/office/drawing/2014/main" id="{8D5D3B8E-C599-9C90-ECA9-975E46A4B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752" y="4884134"/>
            <a:ext cx="6123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Day 1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(baseline)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4" name="Rectangle 191">
            <a:extLst>
              <a:ext uri="{FF2B5EF4-FFF2-40B4-BE49-F238E27FC236}">
                <a16:creationId xmlns:a16="http://schemas.microsoft.com/office/drawing/2014/main" id="{179DC918-9974-7598-56EF-63CC406D8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95" y="4889087"/>
            <a:ext cx="2965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W48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5" name="Rectangle 191">
            <a:extLst>
              <a:ext uri="{FF2B5EF4-FFF2-40B4-BE49-F238E27FC236}">
                <a16:creationId xmlns:a16="http://schemas.microsoft.com/office/drawing/2014/main" id="{66B6BAF5-935B-5E06-6326-B397402CD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723" y="4896611"/>
            <a:ext cx="29334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W96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6" name="Rectangle 191">
            <a:extLst>
              <a:ext uri="{FF2B5EF4-FFF2-40B4-BE49-F238E27FC236}">
                <a16:creationId xmlns:a16="http://schemas.microsoft.com/office/drawing/2014/main" id="{0C10FABA-DF72-2129-C190-AE173BE92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0372" y="4911089"/>
            <a:ext cx="3718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W144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C6B94BC4-DDB6-820E-98A2-15A89B229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0"/>
            <a:ext cx="10968854" cy="1491539"/>
          </a:xfrm>
        </p:spPr>
        <p:txBody>
          <a:bodyPr/>
          <a:lstStyle/>
          <a:p>
            <a:r>
              <a:rPr lang="fr-FR" dirty="0"/>
              <a:t>Switch to DOR/ISL (100/0.25 mg) QD from B/F/TAF</a:t>
            </a:r>
          </a:p>
        </p:txBody>
      </p:sp>
      <p:sp>
        <p:nvSpPr>
          <p:cNvPr id="5" name="Espace réservé du contenu 3">
            <a:extLst>
              <a:ext uri="{FF2B5EF4-FFF2-40B4-BE49-F238E27FC236}">
                <a16:creationId xmlns:a16="http://schemas.microsoft.com/office/drawing/2014/main" id="{721A7407-1CFF-3820-8DC5-09B8EF5897E9}"/>
              </a:ext>
            </a:extLst>
          </p:cNvPr>
          <p:cNvSpPr txBox="1">
            <a:spLocks/>
          </p:cNvSpPr>
          <p:nvPr/>
        </p:nvSpPr>
        <p:spPr>
          <a:xfrm>
            <a:off x="729762" y="1459078"/>
            <a:ext cx="5019285" cy="1638300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noProof="0" dirty="0"/>
              <a:t>HIV RNA &lt; 50 c/mL ≥ 3 months on B/F/TAF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CD4 ≥ 50/mm</a:t>
            </a:r>
            <a:r>
              <a:rPr lang="en-US" sz="1800" baseline="30000" noProof="0" dirty="0"/>
              <a:t>3</a:t>
            </a:r>
            <a:r>
              <a:rPr lang="en-US" sz="1800" noProof="0" dirty="0"/>
              <a:t> and lymphocyte ≥ 650/mm</a:t>
            </a:r>
            <a:r>
              <a:rPr lang="en-US" sz="1800" baseline="30000" noProof="0" dirty="0"/>
              <a:t>3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history of VF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known resistance to DOR</a:t>
            </a:r>
          </a:p>
          <a:p>
            <a:pPr>
              <a:spcBef>
                <a:spcPts val="0"/>
              </a:spcBef>
            </a:pPr>
            <a:r>
              <a:rPr lang="en-US" sz="1800" noProof="0" dirty="0"/>
              <a:t>No active HBV infection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AF28F245-4F00-36A6-B0EE-3FDEE711801B}"/>
              </a:ext>
            </a:extLst>
          </p:cNvPr>
          <p:cNvSpPr txBox="1"/>
          <p:nvPr/>
        </p:nvSpPr>
        <p:spPr>
          <a:xfrm>
            <a:off x="5997328" y="1853568"/>
            <a:ext cx="312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  <p:sp>
        <p:nvSpPr>
          <p:cNvPr id="21" name="Rectangle 272">
            <a:extLst>
              <a:ext uri="{FF2B5EF4-FFF2-40B4-BE49-F238E27FC236}">
                <a16:creationId xmlns:a16="http://schemas.microsoft.com/office/drawing/2014/main" id="{4AADC797-ECE0-A666-FCA0-636CDEB07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096" y="1213493"/>
            <a:ext cx="19895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Virologic outcome W48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81492927-BB67-5689-E2E3-EB771B12F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522" y="6469710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204A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427330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>
            <a:extLst>
              <a:ext uri="{FF2B5EF4-FFF2-40B4-BE49-F238E27FC236}">
                <a16:creationId xmlns:a16="http://schemas.microsoft.com/office/drawing/2014/main" id="{7AE2F276-EA31-5EEB-3DA7-4FBCD1DF9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1366" y="6481412"/>
            <a:ext cx="198047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i="1" dirty="0">
                <a:solidFill>
                  <a:srgbClr val="0070C0"/>
                </a:solidFill>
                <a:latin typeface="Calibri"/>
              </a:rPr>
              <a:t>Fox M. CROI 2025, Abs. 204B</a:t>
            </a:r>
            <a:endParaRPr kumimoji="0" lang="fr-FR" sz="1200" b="0" i="1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1" name="Rectangle 5">
            <a:extLst>
              <a:ext uri="{FF2B5EF4-FFF2-40B4-BE49-F238E27FC236}">
                <a16:creationId xmlns:a16="http://schemas.microsoft.com/office/drawing/2014/main" id="{4E7310CF-4861-E051-67A2-1F7523937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1765" y="2330251"/>
            <a:ext cx="482600" cy="13036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2" name="Rectangle 6">
            <a:extLst>
              <a:ext uri="{FF2B5EF4-FFF2-40B4-BE49-F238E27FC236}">
                <a16:creationId xmlns:a16="http://schemas.microsoft.com/office/drawing/2014/main" id="{EEA51371-71CF-4614-E38A-282944F1F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902" y="2278508"/>
            <a:ext cx="484187" cy="1355382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3" name="Rectangle 7">
            <a:extLst>
              <a:ext uri="{FF2B5EF4-FFF2-40B4-BE49-F238E27FC236}">
                <a16:creationId xmlns:a16="http://schemas.microsoft.com/office/drawing/2014/main" id="{FDB0D7DC-E767-32C3-3572-1D4A0A60A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0" y="3613766"/>
            <a:ext cx="484187" cy="20122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4" name="Rectangle 8">
            <a:extLst>
              <a:ext uri="{FF2B5EF4-FFF2-40B4-BE49-F238E27FC236}">
                <a16:creationId xmlns:a16="http://schemas.microsoft.com/office/drawing/2014/main" id="{EF0890D1-C377-1E3F-4EFD-ABBFEF361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2852" y="3562023"/>
            <a:ext cx="484187" cy="7186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5" name="Freeform 9">
            <a:extLst>
              <a:ext uri="{FF2B5EF4-FFF2-40B4-BE49-F238E27FC236}">
                <a16:creationId xmlns:a16="http://schemas.microsoft.com/office/drawing/2014/main" id="{5B42C4E7-C3B1-E1CC-FA8F-855858A68E89}"/>
              </a:ext>
            </a:extLst>
          </p:cNvPr>
          <p:cNvSpPr>
            <a:spLocks/>
          </p:cNvSpPr>
          <p:nvPr/>
        </p:nvSpPr>
        <p:spPr bwMode="auto">
          <a:xfrm>
            <a:off x="6644877" y="3359363"/>
            <a:ext cx="549275" cy="41682"/>
          </a:xfrm>
          <a:custGeom>
            <a:avLst/>
            <a:gdLst>
              <a:gd name="T0" fmla="*/ 0 w 346"/>
              <a:gd name="T1" fmla="*/ 29 h 29"/>
              <a:gd name="T2" fmla="*/ 0 w 346"/>
              <a:gd name="T3" fmla="*/ 0 h 29"/>
              <a:gd name="T4" fmla="*/ 346 w 346"/>
              <a:gd name="T5" fmla="*/ 0 h 29"/>
              <a:gd name="T6" fmla="*/ 346 w 346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6" h="29">
                <a:moveTo>
                  <a:pt x="0" y="29"/>
                </a:moveTo>
                <a:lnTo>
                  <a:pt x="0" y="0"/>
                </a:lnTo>
                <a:lnTo>
                  <a:pt x="346" y="0"/>
                </a:lnTo>
                <a:lnTo>
                  <a:pt x="346" y="2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56" name="Freeform 10">
            <a:extLst>
              <a:ext uri="{FF2B5EF4-FFF2-40B4-BE49-F238E27FC236}">
                <a16:creationId xmlns:a16="http://schemas.microsoft.com/office/drawing/2014/main" id="{2962BEA0-B05B-3591-6F76-8D37794C40FD}"/>
              </a:ext>
            </a:extLst>
          </p:cNvPr>
          <p:cNvSpPr>
            <a:spLocks/>
          </p:cNvSpPr>
          <p:nvPr/>
        </p:nvSpPr>
        <p:spPr bwMode="auto">
          <a:xfrm>
            <a:off x="8102202" y="2044226"/>
            <a:ext cx="550862" cy="43119"/>
          </a:xfrm>
          <a:custGeom>
            <a:avLst/>
            <a:gdLst>
              <a:gd name="T0" fmla="*/ 0 w 347"/>
              <a:gd name="T1" fmla="*/ 30 h 30"/>
              <a:gd name="T2" fmla="*/ 0 w 347"/>
              <a:gd name="T3" fmla="*/ 0 h 30"/>
              <a:gd name="T4" fmla="*/ 347 w 347"/>
              <a:gd name="T5" fmla="*/ 0 h 30"/>
              <a:gd name="T6" fmla="*/ 347 w 347"/>
              <a:gd name="T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7" h="30">
                <a:moveTo>
                  <a:pt x="0" y="30"/>
                </a:moveTo>
                <a:lnTo>
                  <a:pt x="0" y="0"/>
                </a:lnTo>
                <a:lnTo>
                  <a:pt x="347" y="0"/>
                </a:lnTo>
                <a:lnTo>
                  <a:pt x="347" y="3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657" name="Groupe 656">
            <a:extLst>
              <a:ext uri="{FF2B5EF4-FFF2-40B4-BE49-F238E27FC236}">
                <a16:creationId xmlns:a16="http://schemas.microsoft.com/office/drawing/2014/main" id="{287107D7-493B-00E1-F782-10CE0D8E292F}"/>
              </a:ext>
            </a:extLst>
          </p:cNvPr>
          <p:cNvGrpSpPr/>
          <p:nvPr/>
        </p:nvGrpSpPr>
        <p:grpSpPr>
          <a:xfrm>
            <a:off x="6168627" y="2213829"/>
            <a:ext cx="4371975" cy="1420060"/>
            <a:chOff x="18388012" y="2436813"/>
            <a:chExt cx="4371975" cy="1568450"/>
          </a:xfrm>
        </p:grpSpPr>
        <p:sp>
          <p:nvSpPr>
            <p:cNvPr id="872" name="Line 14">
              <a:extLst>
                <a:ext uri="{FF2B5EF4-FFF2-40B4-BE49-F238E27FC236}">
                  <a16:creationId xmlns:a16="http://schemas.microsoft.com/office/drawing/2014/main" id="{C74D9C2E-13AB-D8F1-BD96-DCEC91F271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063876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3" name="Line 15">
              <a:extLst>
                <a:ext uri="{FF2B5EF4-FFF2-40B4-BE49-F238E27FC236}">
                  <a16:creationId xmlns:a16="http://schemas.microsoft.com/office/drawing/2014/main" id="{32AF19BC-C126-317B-AB31-2CD9D08F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2749551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4" name="Freeform 16">
              <a:extLst>
                <a:ext uri="{FF2B5EF4-FFF2-40B4-BE49-F238E27FC236}">
                  <a16:creationId xmlns:a16="http://schemas.microsoft.com/office/drawing/2014/main" id="{CF7BB5E3-2EB3-80B5-27A2-04D3C336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4525" y="2436813"/>
              <a:ext cx="4335462" cy="1568450"/>
            </a:xfrm>
            <a:custGeom>
              <a:avLst/>
              <a:gdLst>
                <a:gd name="T0" fmla="*/ 2731 w 2731"/>
                <a:gd name="T1" fmla="*/ 988 h 988"/>
                <a:gd name="T2" fmla="*/ 0 w 2731"/>
                <a:gd name="T3" fmla="*/ 988 h 988"/>
                <a:gd name="T4" fmla="*/ 0 w 2731"/>
                <a:gd name="T5" fmla="*/ 790 h 988"/>
                <a:gd name="T6" fmla="*/ 0 w 2731"/>
                <a:gd name="T7" fmla="*/ 592 h 988"/>
                <a:gd name="T8" fmla="*/ 0 w 2731"/>
                <a:gd name="T9" fmla="*/ 395 h 988"/>
                <a:gd name="T10" fmla="*/ 0 w 2731"/>
                <a:gd name="T11" fmla="*/ 197 h 988"/>
                <a:gd name="T12" fmla="*/ 0 w 2731"/>
                <a:gd name="T13" fmla="*/ 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1" h="988">
                  <a:moveTo>
                    <a:pt x="2731" y="988"/>
                  </a:moveTo>
                  <a:lnTo>
                    <a:pt x="0" y="988"/>
                  </a:lnTo>
                  <a:lnTo>
                    <a:pt x="0" y="790"/>
                  </a:lnTo>
                  <a:lnTo>
                    <a:pt x="0" y="592"/>
                  </a:lnTo>
                  <a:lnTo>
                    <a:pt x="0" y="395"/>
                  </a:lnTo>
                  <a:lnTo>
                    <a:pt x="0" y="19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5" name="Line 17">
              <a:extLst>
                <a:ext uri="{FF2B5EF4-FFF2-40B4-BE49-F238E27FC236}">
                  <a16:creationId xmlns:a16="http://schemas.microsoft.com/office/drawing/2014/main" id="{788E58B3-F40E-5127-C9C4-BB0FB1812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690938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6" name="Line 18">
              <a:extLst>
                <a:ext uri="{FF2B5EF4-FFF2-40B4-BE49-F238E27FC236}">
                  <a16:creationId xmlns:a16="http://schemas.microsoft.com/office/drawing/2014/main" id="{9B041753-6E5B-6A87-B71F-22CD60064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337661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7" name="Line 19">
              <a:extLst>
                <a:ext uri="{FF2B5EF4-FFF2-40B4-BE49-F238E27FC236}">
                  <a16:creationId xmlns:a16="http://schemas.microsoft.com/office/drawing/2014/main" id="{301949E3-967A-D809-027E-C55B80A3A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400526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878" name="Line 20">
              <a:extLst>
                <a:ext uri="{FF2B5EF4-FFF2-40B4-BE49-F238E27FC236}">
                  <a16:creationId xmlns:a16="http://schemas.microsoft.com/office/drawing/2014/main" id="{B9C9D74D-A488-8EB9-A2F1-2B640E4F19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8012" y="2436813"/>
              <a:ext cx="365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658" name="Rectangle 21">
            <a:extLst>
              <a:ext uri="{FF2B5EF4-FFF2-40B4-BE49-F238E27FC236}">
                <a16:creationId xmlns:a16="http://schemas.microsoft.com/office/drawing/2014/main" id="{5CB8ADBA-1325-52DE-227E-4B9497BC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7644" y="2146995"/>
            <a:ext cx="197170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100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59" name="Rectangle 22">
            <a:extLst>
              <a:ext uri="{FF2B5EF4-FFF2-40B4-BE49-F238E27FC236}">
                <a16:creationId xmlns:a16="http://schemas.microsoft.com/office/drawing/2014/main" id="{BD2D8B67-6856-74C1-68A9-2F0D5A748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43158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80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0" name="Rectangle 23">
            <a:extLst>
              <a:ext uri="{FF2B5EF4-FFF2-40B4-BE49-F238E27FC236}">
                <a16:creationId xmlns:a16="http://schemas.microsoft.com/office/drawing/2014/main" id="{1100F149-7571-F331-AA79-4F0B7022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714732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60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1" name="Rectangle 24">
            <a:extLst>
              <a:ext uri="{FF2B5EF4-FFF2-40B4-BE49-F238E27FC236}">
                <a16:creationId xmlns:a16="http://schemas.microsoft.com/office/drawing/2014/main" id="{0F18469E-432D-AF66-F97D-2603DBEF4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2999319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2" name="Rectangle 25">
            <a:extLst>
              <a:ext uri="{FF2B5EF4-FFF2-40B4-BE49-F238E27FC236}">
                <a16:creationId xmlns:a16="http://schemas.microsoft.com/office/drawing/2014/main" id="{45E06892-CEFE-70C4-2B7A-7728019C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368" y="3282469"/>
            <a:ext cx="131446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3" name="Rectangle 26">
            <a:extLst>
              <a:ext uri="{FF2B5EF4-FFF2-40B4-BE49-F238E27FC236}">
                <a16:creationId xmlns:a16="http://schemas.microsoft.com/office/drawing/2014/main" id="{4F880F42-FBBF-3A26-436E-8C1B61553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7503" y="3567056"/>
            <a:ext cx="65724" cy="139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</a:t>
            </a:r>
            <a:endParaRPr kumimoji="0" lang="en-US" sz="28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4" name="Rectangle 172">
            <a:extLst>
              <a:ext uri="{FF2B5EF4-FFF2-40B4-BE49-F238E27FC236}">
                <a16:creationId xmlns:a16="http://schemas.microsoft.com/office/drawing/2014/main" id="{101D8C86-3AC5-6575-6F1D-DDD4A6E9D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227" y="3593644"/>
            <a:ext cx="484187" cy="40245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65" name="Rectangle 173">
            <a:extLst>
              <a:ext uri="{FF2B5EF4-FFF2-40B4-BE49-F238E27FC236}">
                <a16:creationId xmlns:a16="http://schemas.microsoft.com/office/drawing/2014/main" id="{0B6CFDF9-22AD-3CC8-BF2B-3158A2FBC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9090" y="3586458"/>
            <a:ext cx="484187" cy="47432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66" name="Rectangle 174">
            <a:extLst>
              <a:ext uri="{FF2B5EF4-FFF2-40B4-BE49-F238E27FC236}">
                <a16:creationId xmlns:a16="http://schemas.microsoft.com/office/drawing/2014/main" id="{C8B57239-5EC0-44AC-7876-49A4A6EE8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7687" y="3642513"/>
            <a:ext cx="27892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=11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7" name="Rectangle 175">
            <a:extLst>
              <a:ext uri="{FF2B5EF4-FFF2-40B4-BE49-F238E27FC236}">
                <a16:creationId xmlns:a16="http://schemas.microsoft.com/office/drawing/2014/main" id="{34C02B8D-B065-647E-0149-1C23BC41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9030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=6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8" name="Rectangle 176">
            <a:extLst>
              <a:ext uri="{FF2B5EF4-FFF2-40B4-BE49-F238E27FC236}">
                <a16:creationId xmlns:a16="http://schemas.microsoft.com/office/drawing/2014/main" id="{0D1FBAE6-A1D2-BABD-69EB-3386667DC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6630" y="3802054"/>
            <a:ext cx="1215077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No data in window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69" name="Rectangle 177">
            <a:extLst>
              <a:ext uri="{FF2B5EF4-FFF2-40B4-BE49-F238E27FC236}">
                <a16:creationId xmlns:a16="http://schemas.microsoft.com/office/drawing/2014/main" id="{1D8C6861-ED37-1CC1-5FDE-6EE1E646E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3319" y="3416856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3.0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0" name="Rectangle 178">
            <a:extLst>
              <a:ext uri="{FF2B5EF4-FFF2-40B4-BE49-F238E27FC236}">
                <a16:creationId xmlns:a16="http://schemas.microsoft.com/office/drawing/2014/main" id="{A4DD8F89-F333-DC30-E9A3-827CEA440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94" y="3411106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3.2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1" name="Rectangle 179">
            <a:extLst>
              <a:ext uri="{FF2B5EF4-FFF2-40B4-BE49-F238E27FC236}">
                <a16:creationId xmlns:a16="http://schemas.microsoft.com/office/drawing/2014/main" id="{30A5B457-7668-D8B6-0B49-C1D514569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5120" y="3642513"/>
            <a:ext cx="3446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=350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2" name="Rectangle 180">
            <a:extLst>
              <a:ext uri="{FF2B5EF4-FFF2-40B4-BE49-F238E27FC236}">
                <a16:creationId xmlns:a16="http://schemas.microsoft.com/office/drawing/2014/main" id="{351FBDE6-D4CF-14E8-9899-643582856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82" y="3642513"/>
            <a:ext cx="3446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=170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3" name="Rectangle 181">
            <a:extLst>
              <a:ext uri="{FF2B5EF4-FFF2-40B4-BE49-F238E27FC236}">
                <a16:creationId xmlns:a16="http://schemas.microsoft.com/office/drawing/2014/main" id="{104569D9-075C-D29F-715F-B0E5A4F71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0841" y="3802054"/>
            <a:ext cx="12904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&lt;50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4" name="Rectangle 182">
            <a:extLst>
              <a:ext uri="{FF2B5EF4-FFF2-40B4-BE49-F238E27FC236}">
                <a16:creationId xmlns:a16="http://schemas.microsoft.com/office/drawing/2014/main" id="{A81DA9AD-871D-659C-D11C-CF5CEBC03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5133" y="2101719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95.6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5" name="Rectangle 183">
            <a:extLst>
              <a:ext uri="{FF2B5EF4-FFF2-40B4-BE49-F238E27FC236}">
                <a16:creationId xmlns:a16="http://schemas.microsoft.com/office/drawing/2014/main" id="{38E49AC5-5660-54F5-B75D-43EEA39DD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995" y="2153462"/>
            <a:ext cx="277320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91.9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6" name="Rectangle 184">
            <a:extLst>
              <a:ext uri="{FF2B5EF4-FFF2-40B4-BE49-F238E27FC236}">
                <a16:creationId xmlns:a16="http://schemas.microsoft.com/office/drawing/2014/main" id="{8B0B060C-C33A-12E0-A2EB-94B22F8C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3518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=5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7" name="Rectangle 185">
            <a:extLst>
              <a:ext uri="{FF2B5EF4-FFF2-40B4-BE49-F238E27FC236}">
                <a16:creationId xmlns:a16="http://schemas.microsoft.com/office/drawing/2014/main" id="{921DBEFA-E56A-71E8-97A8-C5C808D7D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2793" y="3642513"/>
            <a:ext cx="21320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000" dirty="0">
                <a:solidFill>
                  <a:srgbClr val="000000"/>
                </a:solidFill>
                <a:latin typeface="Calibri" panose="020F0502020204030204" pitchFamily="34" charset="0"/>
              </a:rPr>
              <a:t>N</a:t>
            </a:r>
            <a:r>
              <a:rPr kumimoji="0" lang="en-US" sz="10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=9</a:t>
            </a:r>
            <a:endParaRPr kumimoji="0" lang="en-US" sz="1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8" name="Rectangle 186">
            <a:extLst>
              <a:ext uri="{FF2B5EF4-FFF2-40B4-BE49-F238E27FC236}">
                <a16:creationId xmlns:a16="http://schemas.microsoft.com/office/drawing/2014/main" id="{7990FCB3-9660-1366-38A0-7FC6EFFBF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516" y="3802054"/>
            <a:ext cx="12904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HIV-1 RNA ≥50 c/mL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79" name="Rectangle 187">
            <a:extLst>
              <a:ext uri="{FF2B5EF4-FFF2-40B4-BE49-F238E27FC236}">
                <a16:creationId xmlns:a16="http://schemas.microsoft.com/office/drawing/2014/main" id="{86570057-FC26-EB89-5016-54654033C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7081" y="3436978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1.4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80" name="Rectangle 188">
            <a:extLst>
              <a:ext uri="{FF2B5EF4-FFF2-40B4-BE49-F238E27FC236}">
                <a16:creationId xmlns:a16="http://schemas.microsoft.com/office/drawing/2014/main" id="{60BEDFAF-8A71-7222-A609-8320AC8E6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356" y="3385235"/>
            <a:ext cx="198772" cy="167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4.9</a:t>
            </a:r>
            <a:endParaRPr kumimoji="0" lang="en-US" sz="12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681" name="Rectangle 189">
            <a:extLst>
              <a:ext uri="{FF2B5EF4-FFF2-40B4-BE49-F238E27FC236}">
                <a16:creationId xmlns:a16="http://schemas.microsoft.com/office/drawing/2014/main" id="{AD66B2BC-541E-8DA5-9E4D-BCA1CE31E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982" y="1647482"/>
            <a:ext cx="1578124" cy="334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Treatment difference 3.7</a:t>
            </a:r>
            <a:b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(95% CI: -0.3,8.9)</a:t>
            </a:r>
            <a:endParaRPr kumimoji="0" lang="en-US" sz="36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2" name="Rectangle 190">
            <a:extLst>
              <a:ext uri="{FF2B5EF4-FFF2-40B4-BE49-F238E27FC236}">
                <a16:creationId xmlns:a16="http://schemas.microsoft.com/office/drawing/2014/main" id="{6C95C87C-8908-ED4D-8459-4E8C40A7D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3730" y="2304170"/>
            <a:ext cx="107401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(N=366)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3" name="Rectangle 191">
            <a:extLst>
              <a:ext uri="{FF2B5EF4-FFF2-40B4-BE49-F238E27FC236}">
                <a16:creationId xmlns:a16="http://schemas.microsoft.com/office/drawing/2014/main" id="{F9552CAD-D340-B587-7F05-44062FC19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3730" y="2488454"/>
            <a:ext cx="133581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 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(N=185)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4" name="Rectangle 192">
            <a:extLst>
              <a:ext uri="{FF2B5EF4-FFF2-40B4-BE49-F238E27FC236}">
                <a16:creationId xmlns:a16="http://schemas.microsoft.com/office/drawing/2014/main" id="{D4B0103F-51E8-79CF-1CB6-6138E75C7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679" y="2518637"/>
            <a:ext cx="118908" cy="10951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85" name="Rectangle 193">
            <a:extLst>
              <a:ext uri="{FF2B5EF4-FFF2-40B4-BE49-F238E27FC236}">
                <a16:creationId xmlns:a16="http://schemas.microsoft.com/office/drawing/2014/main" id="{2D4BBCC9-5BEC-CEF1-D8C9-9BE7D8EB5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7679" y="2335789"/>
            <a:ext cx="118908" cy="107658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grpSp>
        <p:nvGrpSpPr>
          <p:cNvPr id="686" name="Groupe 685">
            <a:extLst>
              <a:ext uri="{FF2B5EF4-FFF2-40B4-BE49-F238E27FC236}">
                <a16:creationId xmlns:a16="http://schemas.microsoft.com/office/drawing/2014/main" id="{5687FC7D-8984-18CD-1F5A-A0F5CD9C1B80}"/>
              </a:ext>
            </a:extLst>
          </p:cNvPr>
          <p:cNvGrpSpPr/>
          <p:nvPr/>
        </p:nvGrpSpPr>
        <p:grpSpPr>
          <a:xfrm>
            <a:off x="6028659" y="4738377"/>
            <a:ext cx="2377337" cy="1350000"/>
            <a:chOff x="12519762" y="4966496"/>
            <a:chExt cx="2377337" cy="1556443"/>
          </a:xfrm>
        </p:grpSpPr>
        <p:sp>
          <p:nvSpPr>
            <p:cNvPr id="847" name="Line 249">
              <a:extLst>
                <a:ext uri="{FF2B5EF4-FFF2-40B4-BE49-F238E27FC236}">
                  <a16:creationId xmlns:a16="http://schemas.microsoft.com/office/drawing/2014/main" id="{A2A38DA3-7DC5-9E96-D6E8-61DABBA45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48" name="Groupe 847">
              <a:extLst>
                <a:ext uri="{FF2B5EF4-FFF2-40B4-BE49-F238E27FC236}">
                  <a16:creationId xmlns:a16="http://schemas.microsoft.com/office/drawing/2014/main" id="{8A4D5753-6ED7-C7B5-4C1A-7BA7CE031DCC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61" name="Freeform 250">
                <a:extLst>
                  <a:ext uri="{FF2B5EF4-FFF2-40B4-BE49-F238E27FC236}">
                    <a16:creationId xmlns:a16="http://schemas.microsoft.com/office/drawing/2014/main" id="{4257E345-6BD9-D2D3-591F-44A8BC47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2" name="Line 251">
                <a:extLst>
                  <a:ext uri="{FF2B5EF4-FFF2-40B4-BE49-F238E27FC236}">
                    <a16:creationId xmlns:a16="http://schemas.microsoft.com/office/drawing/2014/main" id="{C5163B7B-02E1-C512-4DF8-83CC67DB7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3" name="Line 252">
                <a:extLst>
                  <a:ext uri="{FF2B5EF4-FFF2-40B4-BE49-F238E27FC236}">
                    <a16:creationId xmlns:a16="http://schemas.microsoft.com/office/drawing/2014/main" id="{1DCB19B6-FD6F-1055-D7D4-B5F805A632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4" name="Line 253">
                <a:extLst>
                  <a:ext uri="{FF2B5EF4-FFF2-40B4-BE49-F238E27FC236}">
                    <a16:creationId xmlns:a16="http://schemas.microsoft.com/office/drawing/2014/main" id="{7D5B762D-68DE-043D-7E80-F4E50AB5D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5" name="Line 254">
                <a:extLst>
                  <a:ext uri="{FF2B5EF4-FFF2-40B4-BE49-F238E27FC236}">
                    <a16:creationId xmlns:a16="http://schemas.microsoft.com/office/drawing/2014/main" id="{5CEEFA13-2C6D-70C1-B4C6-1F70B165A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6" name="Freeform 255">
                <a:extLst>
                  <a:ext uri="{FF2B5EF4-FFF2-40B4-BE49-F238E27FC236}">
                    <a16:creationId xmlns:a16="http://schemas.microsoft.com/office/drawing/2014/main" id="{488B056E-B28E-D370-7E55-97EC26A69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7" name="Line 256">
                <a:extLst>
                  <a:ext uri="{FF2B5EF4-FFF2-40B4-BE49-F238E27FC236}">
                    <a16:creationId xmlns:a16="http://schemas.microsoft.com/office/drawing/2014/main" id="{EB71EAB5-D8D7-57D0-54AD-4A26CDDFE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8" name="Line 257">
                <a:extLst>
                  <a:ext uri="{FF2B5EF4-FFF2-40B4-BE49-F238E27FC236}">
                    <a16:creationId xmlns:a16="http://schemas.microsoft.com/office/drawing/2014/main" id="{2A6B669A-F06C-9EB0-E5F1-D35B9F6B93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69" name="Line 258">
                <a:extLst>
                  <a:ext uri="{FF2B5EF4-FFF2-40B4-BE49-F238E27FC236}">
                    <a16:creationId xmlns:a16="http://schemas.microsoft.com/office/drawing/2014/main" id="{5426F963-CACC-7FD9-B073-C95F5BD67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0" name="Line 259">
                <a:extLst>
                  <a:ext uri="{FF2B5EF4-FFF2-40B4-BE49-F238E27FC236}">
                    <a16:creationId xmlns:a16="http://schemas.microsoft.com/office/drawing/2014/main" id="{3BA466D0-A148-F5A2-A8A2-A6078CDE7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71" name="Line 260">
                <a:extLst>
                  <a:ext uri="{FF2B5EF4-FFF2-40B4-BE49-F238E27FC236}">
                    <a16:creationId xmlns:a16="http://schemas.microsoft.com/office/drawing/2014/main" id="{E1B6A773-64C8-363F-B581-797F8FADFA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49" name="Rectangle 261">
              <a:extLst>
                <a:ext uri="{FF2B5EF4-FFF2-40B4-BE49-F238E27FC236}">
                  <a16:creationId xmlns:a16="http://schemas.microsoft.com/office/drawing/2014/main" id="{DB8A5748-B8DA-4BF1-7C44-8B24064D2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0" name="Rectangle 262">
              <a:extLst>
                <a:ext uri="{FF2B5EF4-FFF2-40B4-BE49-F238E27FC236}">
                  <a16:creationId xmlns:a16="http://schemas.microsoft.com/office/drawing/2014/main" id="{A64BEE20-1C4C-DAB4-897E-9CEF16E9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1" name="Rectangle 263">
              <a:extLst>
                <a:ext uri="{FF2B5EF4-FFF2-40B4-BE49-F238E27FC236}">
                  <a16:creationId xmlns:a16="http://schemas.microsoft.com/office/drawing/2014/main" id="{D12C398D-A74B-3B9E-A0DB-01E9ADBA5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2" name="Rectangle 264">
              <a:extLst>
                <a:ext uri="{FF2B5EF4-FFF2-40B4-BE49-F238E27FC236}">
                  <a16:creationId xmlns:a16="http://schemas.microsoft.com/office/drawing/2014/main" id="{F59F6018-3FE3-10F8-EDE0-2BB686214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3" name="Rectangle 265">
              <a:extLst>
                <a:ext uri="{FF2B5EF4-FFF2-40B4-BE49-F238E27FC236}">
                  <a16:creationId xmlns:a16="http://schemas.microsoft.com/office/drawing/2014/main" id="{16441775-7DEB-F3C5-D229-3CFE45905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4" name="Rectangle 266">
              <a:extLst>
                <a:ext uri="{FF2B5EF4-FFF2-40B4-BE49-F238E27FC236}">
                  <a16:creationId xmlns:a16="http://schemas.microsoft.com/office/drawing/2014/main" id="{04245CB7-E488-8B6F-D879-213273D34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5" name="Rectangle 267">
              <a:extLst>
                <a:ext uri="{FF2B5EF4-FFF2-40B4-BE49-F238E27FC236}">
                  <a16:creationId xmlns:a16="http://schemas.microsoft.com/office/drawing/2014/main" id="{1F44F0A0-AB4A-DCF3-5386-C575821D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6" name="Rectangle 268">
              <a:extLst>
                <a:ext uri="{FF2B5EF4-FFF2-40B4-BE49-F238E27FC236}">
                  <a16:creationId xmlns:a16="http://schemas.microsoft.com/office/drawing/2014/main" id="{7E12319A-F1DC-2D03-3B59-4C9E31A85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7" name="Rectangle 269">
              <a:extLst>
                <a:ext uri="{FF2B5EF4-FFF2-40B4-BE49-F238E27FC236}">
                  <a16:creationId xmlns:a16="http://schemas.microsoft.com/office/drawing/2014/main" id="{516A363D-0CD5-ECEE-938A-C26AE9CEC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8" name="Rectangle 270">
              <a:extLst>
                <a:ext uri="{FF2B5EF4-FFF2-40B4-BE49-F238E27FC236}">
                  <a16:creationId xmlns:a16="http://schemas.microsoft.com/office/drawing/2014/main" id="{28FA4F6D-3D4E-514E-CE88-55CB6B3CB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9" name="Rectangle 271">
              <a:extLst>
                <a:ext uri="{FF2B5EF4-FFF2-40B4-BE49-F238E27FC236}">
                  <a16:creationId xmlns:a16="http://schemas.microsoft.com/office/drawing/2014/main" id="{A8F18323-8677-FFC4-4372-18B9DF1C6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687" name="Groupe 686">
            <a:extLst>
              <a:ext uri="{FF2B5EF4-FFF2-40B4-BE49-F238E27FC236}">
                <a16:creationId xmlns:a16="http://schemas.microsoft.com/office/drawing/2014/main" id="{7ACEADFA-89CC-43EE-C421-27EC2C2DAAB0}"/>
              </a:ext>
            </a:extLst>
          </p:cNvPr>
          <p:cNvGrpSpPr/>
          <p:nvPr/>
        </p:nvGrpSpPr>
        <p:grpSpPr>
          <a:xfrm>
            <a:off x="9480226" y="4738377"/>
            <a:ext cx="2377337" cy="1350000"/>
            <a:chOff x="12519762" y="4966496"/>
            <a:chExt cx="2377337" cy="1556443"/>
          </a:xfrm>
        </p:grpSpPr>
        <p:sp>
          <p:nvSpPr>
            <p:cNvPr id="822" name="Line 249">
              <a:extLst>
                <a:ext uri="{FF2B5EF4-FFF2-40B4-BE49-F238E27FC236}">
                  <a16:creationId xmlns:a16="http://schemas.microsoft.com/office/drawing/2014/main" id="{3C6D6B3B-8A0C-3FFA-5ADC-072B242E23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58737" y="6013451"/>
              <a:ext cx="213836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grpSp>
          <p:nvGrpSpPr>
            <p:cNvPr id="823" name="Groupe 822">
              <a:extLst>
                <a:ext uri="{FF2B5EF4-FFF2-40B4-BE49-F238E27FC236}">
                  <a16:creationId xmlns:a16="http://schemas.microsoft.com/office/drawing/2014/main" id="{908B90AA-28FF-230B-DA92-64135CE28AF6}"/>
                </a:ext>
              </a:extLst>
            </p:cNvPr>
            <p:cNvGrpSpPr/>
            <p:nvPr/>
          </p:nvGrpSpPr>
          <p:grpSpPr>
            <a:xfrm>
              <a:off x="12720637" y="5040313"/>
              <a:ext cx="2174875" cy="1327150"/>
              <a:chOff x="12720637" y="5040313"/>
              <a:chExt cx="2174875" cy="1327150"/>
            </a:xfrm>
          </p:grpSpPr>
          <p:sp>
            <p:nvSpPr>
              <p:cNvPr id="836" name="Freeform 250">
                <a:extLst>
                  <a:ext uri="{FF2B5EF4-FFF2-40B4-BE49-F238E27FC236}">
                    <a16:creationId xmlns:a16="http://schemas.microsoft.com/office/drawing/2014/main" id="{C990B3C6-5C71-08F0-4525-F2F4CBFF4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8737" y="5040313"/>
                <a:ext cx="2136775" cy="1298575"/>
              </a:xfrm>
              <a:custGeom>
                <a:avLst/>
                <a:gdLst>
                  <a:gd name="T0" fmla="*/ 1346 w 1346"/>
                  <a:gd name="T1" fmla="*/ 818 h 818"/>
                  <a:gd name="T2" fmla="*/ 1297 w 1346"/>
                  <a:gd name="T3" fmla="*/ 818 h 818"/>
                  <a:gd name="T4" fmla="*/ 973 w 1346"/>
                  <a:gd name="T5" fmla="*/ 818 h 818"/>
                  <a:gd name="T6" fmla="*/ 649 w 1346"/>
                  <a:gd name="T7" fmla="*/ 818 h 818"/>
                  <a:gd name="T8" fmla="*/ 324 w 1346"/>
                  <a:gd name="T9" fmla="*/ 818 h 818"/>
                  <a:gd name="T10" fmla="*/ 108 w 1346"/>
                  <a:gd name="T11" fmla="*/ 818 h 818"/>
                  <a:gd name="T12" fmla="*/ 0 w 1346"/>
                  <a:gd name="T13" fmla="*/ 818 h 818"/>
                  <a:gd name="T14" fmla="*/ 0 w 1346"/>
                  <a:gd name="T15" fmla="*/ 613 h 818"/>
                  <a:gd name="T16" fmla="*/ 0 w 1346"/>
                  <a:gd name="T17" fmla="*/ 409 h 818"/>
                  <a:gd name="T18" fmla="*/ 0 w 1346"/>
                  <a:gd name="T19" fmla="*/ 204 h 818"/>
                  <a:gd name="T20" fmla="*/ 0 w 1346"/>
                  <a:gd name="T21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6" h="818">
                    <a:moveTo>
                      <a:pt x="1346" y="818"/>
                    </a:moveTo>
                    <a:lnTo>
                      <a:pt x="1297" y="818"/>
                    </a:lnTo>
                    <a:lnTo>
                      <a:pt x="973" y="818"/>
                    </a:lnTo>
                    <a:lnTo>
                      <a:pt x="649" y="818"/>
                    </a:lnTo>
                    <a:lnTo>
                      <a:pt x="324" y="818"/>
                    </a:lnTo>
                    <a:lnTo>
                      <a:pt x="108" y="818"/>
                    </a:lnTo>
                    <a:lnTo>
                      <a:pt x="0" y="818"/>
                    </a:lnTo>
                    <a:lnTo>
                      <a:pt x="0" y="613"/>
                    </a:lnTo>
                    <a:lnTo>
                      <a:pt x="0" y="409"/>
                    </a:lnTo>
                    <a:lnTo>
                      <a:pt x="0" y="204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7" name="Line 251">
                <a:extLst>
                  <a:ext uri="{FF2B5EF4-FFF2-40B4-BE49-F238E27FC236}">
                    <a16:creationId xmlns:a16="http://schemas.microsoft.com/office/drawing/2014/main" id="{0189690E-1022-AA5A-1ADE-1CAC9B24E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04031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8" name="Line 252">
                <a:extLst>
                  <a:ext uri="{FF2B5EF4-FFF2-40B4-BE49-F238E27FC236}">
                    <a16:creationId xmlns:a16="http://schemas.microsoft.com/office/drawing/2014/main" id="{D9FBD1E5-DD6D-47B9-0AEC-12E0F1BF0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601345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39" name="Line 253">
                <a:extLst>
                  <a:ext uri="{FF2B5EF4-FFF2-40B4-BE49-F238E27FC236}">
                    <a16:creationId xmlns:a16="http://schemas.microsoft.com/office/drawing/2014/main" id="{C179175C-834D-7CD8-B7DA-2EF7FF9CB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689601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0" name="Line 254">
                <a:extLst>
                  <a:ext uri="{FF2B5EF4-FFF2-40B4-BE49-F238E27FC236}">
                    <a16:creationId xmlns:a16="http://schemas.microsoft.com/office/drawing/2014/main" id="{4EF73B6D-FE9F-948C-AEB6-E0F16EA23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9301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1" name="Freeform 255">
                <a:extLst>
                  <a:ext uri="{FF2B5EF4-FFF2-40B4-BE49-F238E27FC236}">
                    <a16:creationId xmlns:a16="http://schemas.microsoft.com/office/drawing/2014/main" id="{9EC0EAB1-DFE8-6204-BF3B-7F5795B7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0637" y="6338888"/>
                <a:ext cx="38100" cy="28575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0 h 18"/>
                  <a:gd name="T4" fmla="*/ 0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lnTo>
                      <a:pt x="24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2" name="Line 256">
                <a:extLst>
                  <a:ext uri="{FF2B5EF4-FFF2-40B4-BE49-F238E27FC236}">
                    <a16:creationId xmlns:a16="http://schemas.microsoft.com/office/drawing/2014/main" id="{F2CEA865-035C-6474-A0FC-2020CFC04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73087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3" name="Line 257">
                <a:extLst>
                  <a:ext uri="{FF2B5EF4-FFF2-40B4-BE49-F238E27FC236}">
                    <a16:creationId xmlns:a16="http://schemas.microsoft.com/office/drawing/2014/main" id="{119BA9D9-5A18-EF06-6E1D-6FEFCB0499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890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4" name="Line 258">
                <a:extLst>
                  <a:ext uri="{FF2B5EF4-FFF2-40B4-BE49-F238E27FC236}">
                    <a16:creationId xmlns:a16="http://schemas.microsoft.com/office/drawing/2014/main" id="{7E753345-5AC8-648A-A6F5-76A46C422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0337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5" name="Line 259">
                <a:extLst>
                  <a:ext uri="{FF2B5EF4-FFF2-40B4-BE49-F238E27FC236}">
                    <a16:creationId xmlns:a16="http://schemas.microsoft.com/office/drawing/2014/main" id="{12B45AB5-101D-DD35-FBBD-F8E4E61E9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17725" y="6338888"/>
                <a:ext cx="0" cy="285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846" name="Line 260">
                <a:extLst>
                  <a:ext uri="{FF2B5EF4-FFF2-40B4-BE49-F238E27FC236}">
                    <a16:creationId xmlns:a16="http://schemas.microsoft.com/office/drawing/2014/main" id="{DC5BA072-E434-7AD9-AB43-4D577F72E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0637" y="5364163"/>
                <a:ext cx="3810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  <p:sp>
          <p:nvSpPr>
            <p:cNvPr id="824" name="Rectangle 261">
              <a:extLst>
                <a:ext uri="{FF2B5EF4-FFF2-40B4-BE49-F238E27FC236}">
                  <a16:creationId xmlns:a16="http://schemas.microsoft.com/office/drawing/2014/main" id="{61D4FE2D-3971-9E40-F175-31BFFFB51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4966496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5" name="Rectangle 262">
              <a:extLst>
                <a:ext uri="{FF2B5EF4-FFF2-40B4-BE49-F238E27FC236}">
                  <a16:creationId xmlns:a16="http://schemas.microsoft.com/office/drawing/2014/main" id="{E58B8181-75BF-A00F-1A2D-E6D67C083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29193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6" name="Rectangle 263">
              <a:extLst>
                <a:ext uri="{FF2B5EF4-FFF2-40B4-BE49-F238E27FC236}">
                  <a16:creationId xmlns:a16="http://schemas.microsoft.com/office/drawing/2014/main" id="{88D9FABA-9BFB-F872-EC1D-85E34BC52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8234" y="5615784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7" name="Rectangle 264">
              <a:extLst>
                <a:ext uri="{FF2B5EF4-FFF2-40B4-BE49-F238E27FC236}">
                  <a16:creationId xmlns:a16="http://schemas.microsoft.com/office/drawing/2014/main" id="{E02A9703-E835-28BF-7B70-06F9A49A1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3956" y="59412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8" name="Rectangle 265">
              <a:extLst>
                <a:ext uri="{FF2B5EF4-FFF2-40B4-BE49-F238E27FC236}">
                  <a16:creationId xmlns:a16="http://schemas.microsoft.com/office/drawing/2014/main" id="{B61771C9-DDF2-A881-4A7E-460B9F48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9762" y="6265071"/>
              <a:ext cx="16991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-10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9" name="Rectangle 266">
              <a:extLst>
                <a:ext uri="{FF2B5EF4-FFF2-40B4-BE49-F238E27FC236}">
                  <a16:creationId xmlns:a16="http://schemas.microsoft.com/office/drawing/2014/main" id="{F1EB07A5-5A17-CDD7-AD55-3E1B86852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063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0" name="Rectangle 267">
              <a:extLst>
                <a:ext uri="{FF2B5EF4-FFF2-40B4-BE49-F238E27FC236}">
                  <a16:creationId xmlns:a16="http://schemas.microsoft.com/office/drawing/2014/main" id="{89CAC107-C091-D06B-43B1-DA74A280F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2127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1" name="Rectangle 268">
              <a:extLst>
                <a:ext uri="{FF2B5EF4-FFF2-40B4-BE49-F238E27FC236}">
                  <a16:creationId xmlns:a16="http://schemas.microsoft.com/office/drawing/2014/main" id="{E4555FDD-BD27-FAE4-BE47-9290F87CB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80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2" name="Rectangle 269">
              <a:extLst>
                <a:ext uri="{FF2B5EF4-FFF2-40B4-BE49-F238E27FC236}">
                  <a16:creationId xmlns:a16="http://schemas.microsoft.com/office/drawing/2014/main" id="{D16C7441-9744-9D7A-C2B9-B58D50FB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241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36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3" name="Rectangle 270">
              <a:extLst>
                <a:ext uri="{FF2B5EF4-FFF2-40B4-BE49-F238E27FC236}">
                  <a16:creationId xmlns:a16="http://schemas.microsoft.com/office/drawing/2014/main" id="{47C185D7-7D0B-8858-4FA4-6DD10E222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765" y="6369051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48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4" name="Rectangle 271">
              <a:extLst>
                <a:ext uri="{FF2B5EF4-FFF2-40B4-BE49-F238E27FC236}">
                  <a16:creationId xmlns:a16="http://schemas.microsoft.com/office/drawing/2014/main" id="{8C181BB4-4783-ADD4-792D-A6ACB6461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2089" y="636905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en-US" sz="2800" b="0" i="0" u="none" strike="noStrike" cap="none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688" name="Freeform 11">
            <a:extLst>
              <a:ext uri="{FF2B5EF4-FFF2-40B4-BE49-F238E27FC236}">
                <a16:creationId xmlns:a16="http://schemas.microsoft.com/office/drawing/2014/main" id="{5A93D26D-0446-8CBB-AD78-C61377AA61F8}"/>
              </a:ext>
            </a:extLst>
          </p:cNvPr>
          <p:cNvSpPr>
            <a:spLocks/>
          </p:cNvSpPr>
          <p:nvPr/>
        </p:nvSpPr>
        <p:spPr bwMode="auto">
          <a:xfrm>
            <a:off x="7297921" y="5472973"/>
            <a:ext cx="1030287" cy="88124"/>
          </a:xfrm>
          <a:custGeom>
            <a:avLst/>
            <a:gdLst>
              <a:gd name="T0" fmla="*/ 0 w 649"/>
              <a:gd name="T1" fmla="*/ 64 h 64"/>
              <a:gd name="T2" fmla="*/ 325 w 649"/>
              <a:gd name="T3" fmla="*/ 0 h 64"/>
              <a:gd name="T4" fmla="*/ 649 w 649"/>
              <a:gd name="T5" fmla="*/ 5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49" h="64">
                <a:moveTo>
                  <a:pt x="0" y="64"/>
                </a:moveTo>
                <a:lnTo>
                  <a:pt x="325" y="0"/>
                </a:lnTo>
                <a:lnTo>
                  <a:pt x="649" y="55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89" name="Freeform 12">
            <a:extLst>
              <a:ext uri="{FF2B5EF4-FFF2-40B4-BE49-F238E27FC236}">
                <a16:creationId xmlns:a16="http://schemas.microsoft.com/office/drawing/2014/main" id="{C9616AA7-EF4D-BA1F-8F35-F44A8260FCDB}"/>
              </a:ext>
            </a:extLst>
          </p:cNvPr>
          <p:cNvSpPr>
            <a:spLocks/>
          </p:cNvSpPr>
          <p:nvPr/>
        </p:nvSpPr>
        <p:spPr bwMode="auto">
          <a:xfrm>
            <a:off x="6269221" y="5518412"/>
            <a:ext cx="1028700" cy="128056"/>
          </a:xfrm>
          <a:custGeom>
            <a:avLst/>
            <a:gdLst>
              <a:gd name="T0" fmla="*/ 0 w 648"/>
              <a:gd name="T1" fmla="*/ 93 h 93"/>
              <a:gd name="T2" fmla="*/ 108 w 648"/>
              <a:gd name="T3" fmla="*/ 0 h 93"/>
              <a:gd name="T4" fmla="*/ 648 w 648"/>
              <a:gd name="T5" fmla="*/ 3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48" h="93">
                <a:moveTo>
                  <a:pt x="0" y="93"/>
                </a:moveTo>
                <a:lnTo>
                  <a:pt x="108" y="0"/>
                </a:lnTo>
                <a:lnTo>
                  <a:pt x="648" y="31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0" name="Line 13">
            <a:extLst>
              <a:ext uri="{FF2B5EF4-FFF2-40B4-BE49-F238E27FC236}">
                <a16:creationId xmlns:a16="http://schemas.microsoft.com/office/drawing/2014/main" id="{457991B6-B94F-57C5-ACAC-7E0DDF6BD8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6334" y="5534935"/>
            <a:ext cx="1587" cy="26162"/>
          </a:xfrm>
          <a:prstGeom prst="line">
            <a:avLst/>
          </a:pr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1" name="Line 51">
            <a:extLst>
              <a:ext uri="{FF2B5EF4-FFF2-40B4-BE49-F238E27FC236}">
                <a16:creationId xmlns:a16="http://schemas.microsoft.com/office/drawing/2014/main" id="{262C0228-ED0C-6A55-9B07-7268F883D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28209" y="56299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2" name="Line 52">
            <a:extLst>
              <a:ext uri="{FF2B5EF4-FFF2-40B4-BE49-F238E27FC236}">
                <a16:creationId xmlns:a16="http://schemas.microsoft.com/office/drawing/2014/main" id="{5E929D0F-4836-FF42-91DF-092735C77E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2809" y="54688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3" name="Line 53">
            <a:extLst>
              <a:ext uri="{FF2B5EF4-FFF2-40B4-BE49-F238E27FC236}">
                <a16:creationId xmlns:a16="http://schemas.microsoft.com/office/drawing/2014/main" id="{B4B4AB90-A36D-6A44-95F1-7A5A4E96D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209" y="5468842"/>
            <a:ext cx="0" cy="161102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4" name="Line 54">
            <a:extLst>
              <a:ext uri="{FF2B5EF4-FFF2-40B4-BE49-F238E27FC236}">
                <a16:creationId xmlns:a16="http://schemas.microsoft.com/office/drawing/2014/main" id="{C43EB6E8-62BA-735F-9B72-DA7273300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2809" y="562994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5" name="Line 55">
            <a:extLst>
              <a:ext uri="{FF2B5EF4-FFF2-40B4-BE49-F238E27FC236}">
                <a16:creationId xmlns:a16="http://schemas.microsoft.com/office/drawing/2014/main" id="{4B2D7C8A-C0F7-254B-BFAC-C5C38630E67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8209" y="546884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6" name="Line 56">
            <a:extLst>
              <a:ext uri="{FF2B5EF4-FFF2-40B4-BE49-F238E27FC236}">
                <a16:creationId xmlns:a16="http://schemas.microsoft.com/office/drawing/2014/main" id="{A40CEA7E-8E16-9073-A1D6-FD955610C9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3859" y="555834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7" name="Line 57">
            <a:extLst>
              <a:ext uri="{FF2B5EF4-FFF2-40B4-BE49-F238E27FC236}">
                <a16:creationId xmlns:a16="http://schemas.microsoft.com/office/drawing/2014/main" id="{7B9CB39C-E9FF-78F6-A829-7CA80CA0C8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8459" y="538760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8" name="Line 58">
            <a:extLst>
              <a:ext uri="{FF2B5EF4-FFF2-40B4-BE49-F238E27FC236}">
                <a16:creationId xmlns:a16="http://schemas.microsoft.com/office/drawing/2014/main" id="{EF4C78D2-320A-2011-20E6-71D34DEC0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13859" y="5387603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699" name="Line 59">
            <a:extLst>
              <a:ext uri="{FF2B5EF4-FFF2-40B4-BE49-F238E27FC236}">
                <a16:creationId xmlns:a16="http://schemas.microsoft.com/office/drawing/2014/main" id="{C3B678C6-B2A0-46E2-4B89-D6F5D1C333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8459" y="5558343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0" name="Line 60">
            <a:extLst>
              <a:ext uri="{FF2B5EF4-FFF2-40B4-BE49-F238E27FC236}">
                <a16:creationId xmlns:a16="http://schemas.microsoft.com/office/drawing/2014/main" id="{D656BA2B-8511-D781-5BB8-32C5898699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3859" y="5387603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1" name="Line 61">
            <a:extLst>
              <a:ext uri="{FF2B5EF4-FFF2-40B4-BE49-F238E27FC236}">
                <a16:creationId xmlns:a16="http://schemas.microsoft.com/office/drawing/2014/main" id="{2964BAAE-BD53-301A-FE5A-CF85C364AC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4109" y="5636828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2" name="Line 62">
            <a:extLst>
              <a:ext uri="{FF2B5EF4-FFF2-40B4-BE49-F238E27FC236}">
                <a16:creationId xmlns:a16="http://schemas.microsoft.com/office/drawing/2014/main" id="{97691843-1E72-22EB-8A32-0E4D9DC72C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7921" y="5636828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3" name="Line 63">
            <a:extLst>
              <a:ext uri="{FF2B5EF4-FFF2-40B4-BE49-F238E27FC236}">
                <a16:creationId xmlns:a16="http://schemas.microsoft.com/office/drawing/2014/main" id="{5F42B75C-4842-3FBD-75FF-397999B42C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7921" y="5483989"/>
            <a:ext cx="0" cy="152841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4" name="Line 64">
            <a:extLst>
              <a:ext uri="{FF2B5EF4-FFF2-40B4-BE49-F238E27FC236}">
                <a16:creationId xmlns:a16="http://schemas.microsoft.com/office/drawing/2014/main" id="{F9FFC812-C78C-FEA7-83B1-6C1D781CB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7921" y="54839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5" name="Line 65">
            <a:extLst>
              <a:ext uri="{FF2B5EF4-FFF2-40B4-BE49-F238E27FC236}">
                <a16:creationId xmlns:a16="http://schemas.microsoft.com/office/drawing/2014/main" id="{090561C3-537F-6D61-4DC0-53CDDC749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74109" y="5483989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6" name="Line 66">
            <a:extLst>
              <a:ext uri="{FF2B5EF4-FFF2-40B4-BE49-F238E27FC236}">
                <a16:creationId xmlns:a16="http://schemas.microsoft.com/office/drawing/2014/main" id="{078C3A59-C50A-5284-002F-2E496E4B7F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8171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7" name="Line 67">
            <a:extLst>
              <a:ext uri="{FF2B5EF4-FFF2-40B4-BE49-F238E27FC236}">
                <a16:creationId xmlns:a16="http://schemas.microsoft.com/office/drawing/2014/main" id="{8C7ED507-132E-D892-4B28-F0369FF8A8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3571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8" name="Line 68">
            <a:extLst>
              <a:ext uri="{FF2B5EF4-FFF2-40B4-BE49-F238E27FC236}">
                <a16:creationId xmlns:a16="http://schemas.microsoft.com/office/drawing/2014/main" id="{4EB44EE5-EBF3-0F3D-633F-633BB4D8D6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3571" y="5453696"/>
            <a:ext cx="0" cy="141825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09" name="Line 69">
            <a:extLst>
              <a:ext uri="{FF2B5EF4-FFF2-40B4-BE49-F238E27FC236}">
                <a16:creationId xmlns:a16="http://schemas.microsoft.com/office/drawing/2014/main" id="{C1E2BC1D-72BB-0643-9A4E-D5E32C0EF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3571" y="545369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0" name="Line 70">
            <a:extLst>
              <a:ext uri="{FF2B5EF4-FFF2-40B4-BE49-F238E27FC236}">
                <a16:creationId xmlns:a16="http://schemas.microsoft.com/office/drawing/2014/main" id="{DE23BD61-8D3D-B59C-E96F-6BDA52177B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8171" y="545369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1" name="Line 71">
            <a:extLst>
              <a:ext uri="{FF2B5EF4-FFF2-40B4-BE49-F238E27FC236}">
                <a16:creationId xmlns:a16="http://schemas.microsoft.com/office/drawing/2014/main" id="{968CDB93-C832-9681-B02F-DD61453E05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859" y="559827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2" name="Line 72">
            <a:extLst>
              <a:ext uri="{FF2B5EF4-FFF2-40B4-BE49-F238E27FC236}">
                <a16:creationId xmlns:a16="http://schemas.microsoft.com/office/drawing/2014/main" id="{64F74577-F53E-D649-DE0B-B815D916E4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40671" y="559827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3" name="Line 73">
            <a:extLst>
              <a:ext uri="{FF2B5EF4-FFF2-40B4-BE49-F238E27FC236}">
                <a16:creationId xmlns:a16="http://schemas.microsoft.com/office/drawing/2014/main" id="{60ADFE00-A7F9-B91E-203E-B5302E287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40671" y="5439927"/>
            <a:ext cx="0" cy="158348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4" name="Line 74">
            <a:extLst>
              <a:ext uri="{FF2B5EF4-FFF2-40B4-BE49-F238E27FC236}">
                <a16:creationId xmlns:a16="http://schemas.microsoft.com/office/drawing/2014/main" id="{50941697-945A-34EB-FFF0-D3BBE69CFC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0671" y="543992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5" name="Line 75">
            <a:extLst>
              <a:ext uri="{FF2B5EF4-FFF2-40B4-BE49-F238E27FC236}">
                <a16:creationId xmlns:a16="http://schemas.microsoft.com/office/drawing/2014/main" id="{E6388F8D-2894-E031-1657-912A22E27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859" y="543992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16" name="Freeform 76">
            <a:extLst>
              <a:ext uri="{FF2B5EF4-FFF2-40B4-BE49-F238E27FC236}">
                <a16:creationId xmlns:a16="http://schemas.microsoft.com/office/drawing/2014/main" id="{9D7C7287-8F7F-CAF0-7248-B05C975620F1}"/>
              </a:ext>
            </a:extLst>
          </p:cNvPr>
          <p:cNvSpPr>
            <a:spLocks/>
          </p:cNvSpPr>
          <p:nvPr/>
        </p:nvSpPr>
        <p:spPr bwMode="auto">
          <a:xfrm>
            <a:off x="6410509" y="5525297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6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4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1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6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6"/>
                </a:lnTo>
                <a:lnTo>
                  <a:pt x="37" y="26"/>
                </a:lnTo>
                <a:lnTo>
                  <a:pt x="37" y="25"/>
                </a:lnTo>
                <a:lnTo>
                  <a:pt x="38" y="24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1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6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1" name="Rectangle 81">
            <a:extLst>
              <a:ext uri="{FF2B5EF4-FFF2-40B4-BE49-F238E27FC236}">
                <a16:creationId xmlns:a16="http://schemas.microsoft.com/office/drawing/2014/main" id="{6B7594E0-D1D3-7616-EDDA-2F827A1DD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2068" y="4619272"/>
            <a:ext cx="174220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Total lymphocyte count</a:t>
            </a:r>
            <a:endParaRPr kumimoji="0" lang="en-US" sz="3600" b="1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22" name="Line 106">
            <a:extLst>
              <a:ext uri="{FF2B5EF4-FFF2-40B4-BE49-F238E27FC236}">
                <a16:creationId xmlns:a16="http://schemas.microsoft.com/office/drawing/2014/main" id="{AA1A2BFC-F22B-797F-0DFE-7B54DD5A83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53632" y="542753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3" name="Line 107">
            <a:extLst>
              <a:ext uri="{FF2B5EF4-FFF2-40B4-BE49-F238E27FC236}">
                <a16:creationId xmlns:a16="http://schemas.microsoft.com/office/drawing/2014/main" id="{D9D953D9-FDDD-DD9C-6413-1958DF67BF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77444" y="559827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4" name="Line 108">
            <a:extLst>
              <a:ext uri="{FF2B5EF4-FFF2-40B4-BE49-F238E27FC236}">
                <a16:creationId xmlns:a16="http://schemas.microsoft.com/office/drawing/2014/main" id="{D4F7AB77-A17C-7174-5A45-520C0F9C94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77444" y="5427534"/>
            <a:ext cx="0" cy="17074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5" name="Line 109">
            <a:extLst>
              <a:ext uri="{FF2B5EF4-FFF2-40B4-BE49-F238E27FC236}">
                <a16:creationId xmlns:a16="http://schemas.microsoft.com/office/drawing/2014/main" id="{93C66927-BFB5-230D-16E9-C893E4B8A55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77444" y="5427534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6" name="Line 110">
            <a:extLst>
              <a:ext uri="{FF2B5EF4-FFF2-40B4-BE49-F238E27FC236}">
                <a16:creationId xmlns:a16="http://schemas.microsoft.com/office/drawing/2014/main" id="{60B6F2CA-3634-95E3-0782-B43BB0B8DD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53632" y="5598274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7" name="Line 111">
            <a:extLst>
              <a:ext uri="{FF2B5EF4-FFF2-40B4-BE49-F238E27FC236}">
                <a16:creationId xmlns:a16="http://schemas.microsoft.com/office/drawing/2014/main" id="{7A42F7E0-7474-1693-7C7E-B1278AE1D1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63094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8" name="Line 112">
            <a:extLst>
              <a:ext uri="{FF2B5EF4-FFF2-40B4-BE49-F238E27FC236}">
                <a16:creationId xmlns:a16="http://schemas.microsoft.com/office/drawing/2014/main" id="{4A96BCBD-F974-E023-B338-59131821F2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263094" y="5428911"/>
            <a:ext cx="0" cy="16661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29" name="Line 113">
            <a:extLst>
              <a:ext uri="{FF2B5EF4-FFF2-40B4-BE49-F238E27FC236}">
                <a16:creationId xmlns:a16="http://schemas.microsoft.com/office/drawing/2014/main" id="{91B366F1-FBCD-B757-D769-6CDED0828D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63094" y="542891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0" name="Line 114">
            <a:extLst>
              <a:ext uri="{FF2B5EF4-FFF2-40B4-BE49-F238E27FC236}">
                <a16:creationId xmlns:a16="http://schemas.microsoft.com/office/drawing/2014/main" id="{66E26ACF-BD99-E204-89A6-050239DDB7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37694" y="5428911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1" name="Line 115">
            <a:extLst>
              <a:ext uri="{FF2B5EF4-FFF2-40B4-BE49-F238E27FC236}">
                <a16:creationId xmlns:a16="http://schemas.microsoft.com/office/drawing/2014/main" id="{46583E5D-677E-B8D3-AEC1-E2528F8A29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37694" y="5595520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2" name="Line 116">
            <a:extLst>
              <a:ext uri="{FF2B5EF4-FFF2-40B4-BE49-F238E27FC236}">
                <a16:creationId xmlns:a16="http://schemas.microsoft.com/office/drawing/2014/main" id="{5E71CDFA-3FA3-0323-B180-2CAF006A94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48744" y="5426157"/>
            <a:ext cx="0" cy="162479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3" name="Line 117">
            <a:extLst>
              <a:ext uri="{FF2B5EF4-FFF2-40B4-BE49-F238E27FC236}">
                <a16:creationId xmlns:a16="http://schemas.microsoft.com/office/drawing/2014/main" id="{2ED0DD98-D4EE-55A7-0CA8-5424C4371D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23344" y="558863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4" name="Line 118">
            <a:extLst>
              <a:ext uri="{FF2B5EF4-FFF2-40B4-BE49-F238E27FC236}">
                <a16:creationId xmlns:a16="http://schemas.microsoft.com/office/drawing/2014/main" id="{A260163E-2551-21D1-31A1-2BDCE6C909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48744" y="542615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5" name="Line 119">
            <a:extLst>
              <a:ext uri="{FF2B5EF4-FFF2-40B4-BE49-F238E27FC236}">
                <a16:creationId xmlns:a16="http://schemas.microsoft.com/office/drawing/2014/main" id="{C6A92218-8C11-D22E-A6D1-1896C1580B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23344" y="542615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6" name="Line 120">
            <a:extLst>
              <a:ext uri="{FF2B5EF4-FFF2-40B4-BE49-F238E27FC236}">
                <a16:creationId xmlns:a16="http://schemas.microsoft.com/office/drawing/2014/main" id="{80CDA2DB-0E3D-1C80-E211-5B4EBAAF2C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48744" y="5588636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7" name="Line 121">
            <a:extLst>
              <a:ext uri="{FF2B5EF4-FFF2-40B4-BE49-F238E27FC236}">
                <a16:creationId xmlns:a16="http://schemas.microsoft.com/office/drawing/2014/main" id="{7550C0A3-DCCF-2109-69B6-A6BEFDA945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232807" y="5503266"/>
            <a:ext cx="0" cy="161102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8" name="Line 122">
            <a:extLst>
              <a:ext uri="{FF2B5EF4-FFF2-40B4-BE49-F238E27FC236}">
                <a16:creationId xmlns:a16="http://schemas.microsoft.com/office/drawing/2014/main" id="{F313A92F-0A38-8B30-C8F0-98966615D1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08994" y="5664367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39" name="Line 123">
            <a:extLst>
              <a:ext uri="{FF2B5EF4-FFF2-40B4-BE49-F238E27FC236}">
                <a16:creationId xmlns:a16="http://schemas.microsoft.com/office/drawing/2014/main" id="{89ABB36E-75B0-27F3-E88C-DDA4825B6C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2807" y="5503266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0" name="Line 124">
            <a:extLst>
              <a:ext uri="{FF2B5EF4-FFF2-40B4-BE49-F238E27FC236}">
                <a16:creationId xmlns:a16="http://schemas.microsoft.com/office/drawing/2014/main" id="{8861446D-D893-6664-7FC3-826E9C16D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08994" y="5503266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1" name="Line 125">
            <a:extLst>
              <a:ext uri="{FF2B5EF4-FFF2-40B4-BE49-F238E27FC236}">
                <a16:creationId xmlns:a16="http://schemas.microsoft.com/office/drawing/2014/main" id="{1697A2C8-B98B-A372-8F09-CE580E8311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32807" y="5664367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2" name="Line 126">
            <a:extLst>
              <a:ext uri="{FF2B5EF4-FFF2-40B4-BE49-F238E27FC236}">
                <a16:creationId xmlns:a16="http://schemas.microsoft.com/office/drawing/2014/main" id="{8036213D-2E36-37AF-10AE-831514554071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9907" y="5519789"/>
            <a:ext cx="0" cy="151463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3" name="Line 127">
            <a:extLst>
              <a:ext uri="{FF2B5EF4-FFF2-40B4-BE49-F238E27FC236}">
                <a16:creationId xmlns:a16="http://schemas.microsoft.com/office/drawing/2014/main" id="{3A70A2F0-BE10-63A2-8489-CB6E467E77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66094" y="5671252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4" name="Line 128">
            <a:extLst>
              <a:ext uri="{FF2B5EF4-FFF2-40B4-BE49-F238E27FC236}">
                <a16:creationId xmlns:a16="http://schemas.microsoft.com/office/drawing/2014/main" id="{56ACB50E-68BB-A0E4-F4EF-3F1E7495B4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89907" y="5519789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5" name="Line 129">
            <a:extLst>
              <a:ext uri="{FF2B5EF4-FFF2-40B4-BE49-F238E27FC236}">
                <a16:creationId xmlns:a16="http://schemas.microsoft.com/office/drawing/2014/main" id="{FCC70B97-FC24-E29B-4F59-4FF2703AF2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66094" y="5519789"/>
            <a:ext cx="23812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6" name="Line 130">
            <a:extLst>
              <a:ext uri="{FF2B5EF4-FFF2-40B4-BE49-F238E27FC236}">
                <a16:creationId xmlns:a16="http://schemas.microsoft.com/office/drawing/2014/main" id="{68E09843-CEE6-6E64-AA46-B698AE98D1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889907" y="5671252"/>
            <a:ext cx="25400" cy="0"/>
          </a:xfrm>
          <a:prstGeom prst="line">
            <a:avLst/>
          </a:prstGeom>
          <a:noFill/>
          <a:ln w="111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47" name="Freeform 131">
            <a:extLst>
              <a:ext uri="{FF2B5EF4-FFF2-40B4-BE49-F238E27FC236}">
                <a16:creationId xmlns:a16="http://schemas.microsoft.com/office/drawing/2014/main" id="{71932840-A701-D657-700A-F3B3AE67E19B}"/>
              </a:ext>
            </a:extLst>
          </p:cNvPr>
          <p:cNvSpPr>
            <a:spLocks/>
          </p:cNvSpPr>
          <p:nvPr/>
        </p:nvSpPr>
        <p:spPr bwMode="auto">
          <a:xfrm>
            <a:off x="10202644" y="5556966"/>
            <a:ext cx="60325" cy="53701"/>
          </a:xfrm>
          <a:custGeom>
            <a:avLst/>
            <a:gdLst>
              <a:gd name="T0" fmla="*/ 32 w 38"/>
              <a:gd name="T1" fmla="*/ 33 h 39"/>
              <a:gd name="T2" fmla="*/ 34 w 38"/>
              <a:gd name="T3" fmla="*/ 31 h 39"/>
              <a:gd name="T4" fmla="*/ 35 w 38"/>
              <a:gd name="T5" fmla="*/ 30 h 39"/>
              <a:gd name="T6" fmla="*/ 37 w 38"/>
              <a:gd name="T7" fmla="*/ 27 h 39"/>
              <a:gd name="T8" fmla="*/ 37 w 38"/>
              <a:gd name="T9" fmla="*/ 26 h 39"/>
              <a:gd name="T10" fmla="*/ 37 w 38"/>
              <a:gd name="T11" fmla="*/ 25 h 39"/>
              <a:gd name="T12" fmla="*/ 37 w 38"/>
              <a:gd name="T13" fmla="*/ 25 h 39"/>
              <a:gd name="T14" fmla="*/ 38 w 38"/>
              <a:gd name="T15" fmla="*/ 23 h 39"/>
              <a:gd name="T16" fmla="*/ 38 w 38"/>
              <a:gd name="T17" fmla="*/ 19 h 39"/>
              <a:gd name="T18" fmla="*/ 38 w 38"/>
              <a:gd name="T19" fmla="*/ 15 h 39"/>
              <a:gd name="T20" fmla="*/ 37 w 38"/>
              <a:gd name="T21" fmla="*/ 12 h 39"/>
              <a:gd name="T22" fmla="*/ 35 w 38"/>
              <a:gd name="T23" fmla="*/ 8 h 39"/>
              <a:gd name="T24" fmla="*/ 32 w 38"/>
              <a:gd name="T25" fmla="*/ 5 h 39"/>
              <a:gd name="T26" fmla="*/ 31 w 38"/>
              <a:gd name="T27" fmla="*/ 4 h 39"/>
              <a:gd name="T28" fmla="*/ 29 w 38"/>
              <a:gd name="T29" fmla="*/ 3 h 39"/>
              <a:gd name="T30" fmla="*/ 28 w 38"/>
              <a:gd name="T31" fmla="*/ 2 h 39"/>
              <a:gd name="T32" fmla="*/ 26 w 38"/>
              <a:gd name="T33" fmla="*/ 1 h 39"/>
              <a:gd name="T34" fmla="*/ 23 w 38"/>
              <a:gd name="T35" fmla="*/ 0 h 39"/>
              <a:gd name="T36" fmla="*/ 19 w 38"/>
              <a:gd name="T37" fmla="*/ 0 h 39"/>
              <a:gd name="T38" fmla="*/ 15 w 38"/>
              <a:gd name="T39" fmla="*/ 0 h 39"/>
              <a:gd name="T40" fmla="*/ 11 w 38"/>
              <a:gd name="T41" fmla="*/ 1 h 39"/>
              <a:gd name="T42" fmla="*/ 8 w 38"/>
              <a:gd name="T43" fmla="*/ 3 h 39"/>
              <a:gd name="T44" fmla="*/ 5 w 38"/>
              <a:gd name="T45" fmla="*/ 5 h 39"/>
              <a:gd name="T46" fmla="*/ 2 w 38"/>
              <a:gd name="T47" fmla="*/ 8 h 39"/>
              <a:gd name="T48" fmla="*/ 1 w 38"/>
              <a:gd name="T49" fmla="*/ 12 h 39"/>
              <a:gd name="T50" fmla="*/ 0 w 38"/>
              <a:gd name="T51" fmla="*/ 15 h 39"/>
              <a:gd name="T52" fmla="*/ 0 w 38"/>
              <a:gd name="T53" fmla="*/ 19 h 39"/>
              <a:gd name="T54" fmla="*/ 0 w 38"/>
              <a:gd name="T55" fmla="*/ 23 h 39"/>
              <a:gd name="T56" fmla="*/ 1 w 38"/>
              <a:gd name="T57" fmla="*/ 27 h 39"/>
              <a:gd name="T58" fmla="*/ 2 w 38"/>
              <a:gd name="T59" fmla="*/ 30 h 39"/>
              <a:gd name="T60" fmla="*/ 4 w 38"/>
              <a:gd name="T61" fmla="*/ 31 h 39"/>
              <a:gd name="T62" fmla="*/ 5 w 38"/>
              <a:gd name="T63" fmla="*/ 33 h 39"/>
              <a:gd name="T64" fmla="*/ 8 w 38"/>
              <a:gd name="T65" fmla="*/ 36 h 39"/>
              <a:gd name="T66" fmla="*/ 11 w 38"/>
              <a:gd name="T67" fmla="*/ 37 h 39"/>
              <a:gd name="T68" fmla="*/ 15 w 38"/>
              <a:gd name="T69" fmla="*/ 38 h 39"/>
              <a:gd name="T70" fmla="*/ 19 w 38"/>
              <a:gd name="T71" fmla="*/ 39 h 39"/>
              <a:gd name="T72" fmla="*/ 23 w 38"/>
              <a:gd name="T73" fmla="*/ 38 h 39"/>
              <a:gd name="T74" fmla="*/ 24 w 38"/>
              <a:gd name="T75" fmla="*/ 38 h 39"/>
              <a:gd name="T76" fmla="*/ 26 w 38"/>
              <a:gd name="T77" fmla="*/ 37 h 39"/>
              <a:gd name="T78" fmla="*/ 26 w 38"/>
              <a:gd name="T79" fmla="*/ 37 h 39"/>
              <a:gd name="T80" fmla="*/ 27 w 38"/>
              <a:gd name="T81" fmla="*/ 37 h 39"/>
              <a:gd name="T82" fmla="*/ 28 w 38"/>
              <a:gd name="T83" fmla="*/ 36 h 39"/>
              <a:gd name="T84" fmla="*/ 29 w 38"/>
              <a:gd name="T85" fmla="*/ 36 h 39"/>
              <a:gd name="T86" fmla="*/ 31 w 38"/>
              <a:gd name="T87" fmla="*/ 34 h 39"/>
              <a:gd name="T88" fmla="*/ 32 w 38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" h="39">
                <a:moveTo>
                  <a:pt x="32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7" y="25"/>
                </a:lnTo>
                <a:lnTo>
                  <a:pt x="38" y="23"/>
                </a:lnTo>
                <a:lnTo>
                  <a:pt x="38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2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2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2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6" y="37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31" y="34"/>
                </a:lnTo>
                <a:lnTo>
                  <a:pt x="32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2" name="Rectangle 136">
            <a:extLst>
              <a:ext uri="{FF2B5EF4-FFF2-40B4-BE49-F238E27FC236}">
                <a16:creationId xmlns:a16="http://schemas.microsoft.com/office/drawing/2014/main" id="{0692DE0E-D599-D97C-4CE0-F90CA56C7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2953" y="4619272"/>
            <a:ext cx="7636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CD4 count</a:t>
            </a:r>
            <a:endParaRPr kumimoji="0" lang="en-US" sz="3600" b="1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753" name="Freeform 137">
            <a:extLst>
              <a:ext uri="{FF2B5EF4-FFF2-40B4-BE49-F238E27FC236}">
                <a16:creationId xmlns:a16="http://schemas.microsoft.com/office/drawing/2014/main" id="{CBB699AE-9B9E-4805-AECE-F6116A2E410B}"/>
              </a:ext>
            </a:extLst>
          </p:cNvPr>
          <p:cNvSpPr>
            <a:spLocks/>
          </p:cNvSpPr>
          <p:nvPr/>
        </p:nvSpPr>
        <p:spPr bwMode="auto">
          <a:xfrm>
            <a:off x="6753409" y="549913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6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6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6" y="37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4" name="Freeform 138">
            <a:extLst>
              <a:ext uri="{FF2B5EF4-FFF2-40B4-BE49-F238E27FC236}">
                <a16:creationId xmlns:a16="http://schemas.microsoft.com/office/drawing/2014/main" id="{6105D5E2-2EC8-9C6A-25A2-1569A8705609}"/>
              </a:ext>
            </a:extLst>
          </p:cNvPr>
          <p:cNvSpPr>
            <a:spLocks/>
          </p:cNvSpPr>
          <p:nvPr/>
        </p:nvSpPr>
        <p:spPr bwMode="auto">
          <a:xfrm>
            <a:off x="7267759" y="5533559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2 h 39"/>
              <a:gd name="T4" fmla="*/ 36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7 w 39"/>
              <a:gd name="T21" fmla="*/ 12 h 39"/>
              <a:gd name="T22" fmla="*/ 36 w 39"/>
              <a:gd name="T23" fmla="*/ 8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2 w 39"/>
              <a:gd name="T41" fmla="*/ 1 h 39"/>
              <a:gd name="T42" fmla="*/ 8 w 39"/>
              <a:gd name="T43" fmla="*/ 3 h 39"/>
              <a:gd name="T44" fmla="*/ 6 w 39"/>
              <a:gd name="T45" fmla="*/ 6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3 h 39"/>
              <a:gd name="T64" fmla="*/ 8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2"/>
                </a:lnTo>
                <a:lnTo>
                  <a:pt x="36" y="30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6" y="8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1"/>
                </a:lnTo>
                <a:lnTo>
                  <a:pt x="8" y="3"/>
                </a:lnTo>
                <a:lnTo>
                  <a:pt x="6" y="6"/>
                </a:lnTo>
                <a:lnTo>
                  <a:pt x="3" y="8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6" y="33"/>
                </a:lnTo>
                <a:lnTo>
                  <a:pt x="8" y="36"/>
                </a:lnTo>
                <a:lnTo>
                  <a:pt x="12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5" name="Freeform 139">
            <a:extLst>
              <a:ext uri="{FF2B5EF4-FFF2-40B4-BE49-F238E27FC236}">
                <a16:creationId xmlns:a16="http://schemas.microsoft.com/office/drawing/2014/main" id="{B7C9107F-745A-F683-4F38-27AEB5F47273}"/>
              </a:ext>
            </a:extLst>
          </p:cNvPr>
          <p:cNvSpPr>
            <a:spLocks/>
          </p:cNvSpPr>
          <p:nvPr/>
        </p:nvSpPr>
        <p:spPr bwMode="auto">
          <a:xfrm>
            <a:off x="7782109" y="5445435"/>
            <a:ext cx="61912" cy="53701"/>
          </a:xfrm>
          <a:custGeom>
            <a:avLst/>
            <a:gdLst>
              <a:gd name="T0" fmla="*/ 33 w 39"/>
              <a:gd name="T1" fmla="*/ 34 h 39"/>
              <a:gd name="T2" fmla="*/ 34 w 39"/>
              <a:gd name="T3" fmla="*/ 32 h 39"/>
              <a:gd name="T4" fmla="*/ 36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4 h 39"/>
              <a:gd name="T16" fmla="*/ 39 w 39"/>
              <a:gd name="T17" fmla="*/ 20 h 39"/>
              <a:gd name="T18" fmla="*/ 39 w 39"/>
              <a:gd name="T19" fmla="*/ 16 h 39"/>
              <a:gd name="T20" fmla="*/ 37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2 h 39"/>
              <a:gd name="T34" fmla="*/ 23 w 39"/>
              <a:gd name="T35" fmla="*/ 1 h 39"/>
              <a:gd name="T36" fmla="*/ 20 w 39"/>
              <a:gd name="T37" fmla="*/ 0 h 39"/>
              <a:gd name="T38" fmla="*/ 15 w 39"/>
              <a:gd name="T39" fmla="*/ 1 h 39"/>
              <a:gd name="T40" fmla="*/ 12 w 39"/>
              <a:gd name="T41" fmla="*/ 2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1 w 39"/>
              <a:gd name="T49" fmla="*/ 12 h 39"/>
              <a:gd name="T50" fmla="*/ 0 w 39"/>
              <a:gd name="T51" fmla="*/ 16 h 39"/>
              <a:gd name="T52" fmla="*/ 0 w 39"/>
              <a:gd name="T53" fmla="*/ 20 h 39"/>
              <a:gd name="T54" fmla="*/ 0 w 39"/>
              <a:gd name="T55" fmla="*/ 24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4 h 39"/>
              <a:gd name="T64" fmla="*/ 9 w 39"/>
              <a:gd name="T65" fmla="*/ 36 h 39"/>
              <a:gd name="T66" fmla="*/ 12 w 39"/>
              <a:gd name="T67" fmla="*/ 38 h 39"/>
              <a:gd name="T68" fmla="*/ 15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8 h 39"/>
              <a:gd name="T80" fmla="*/ 27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1 w 39"/>
              <a:gd name="T87" fmla="*/ 35 h 39"/>
              <a:gd name="T88" fmla="*/ 33 w 39"/>
              <a:gd name="T89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4"/>
                </a:moveTo>
                <a:lnTo>
                  <a:pt x="34" y="32"/>
                </a:lnTo>
                <a:lnTo>
                  <a:pt x="36" y="30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6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20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7"/>
                </a:lnTo>
                <a:lnTo>
                  <a:pt x="3" y="30"/>
                </a:lnTo>
                <a:lnTo>
                  <a:pt x="4" y="32"/>
                </a:lnTo>
                <a:lnTo>
                  <a:pt x="6" y="34"/>
                </a:lnTo>
                <a:lnTo>
                  <a:pt x="9" y="36"/>
                </a:lnTo>
                <a:lnTo>
                  <a:pt x="12" y="38"/>
                </a:lnTo>
                <a:lnTo>
                  <a:pt x="15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6" name="Freeform 140">
            <a:extLst>
              <a:ext uri="{FF2B5EF4-FFF2-40B4-BE49-F238E27FC236}">
                <a16:creationId xmlns:a16="http://schemas.microsoft.com/office/drawing/2014/main" id="{135E0751-6222-8FDD-F95C-260E77AA2AD9}"/>
              </a:ext>
            </a:extLst>
          </p:cNvPr>
          <p:cNvSpPr>
            <a:spLocks/>
          </p:cNvSpPr>
          <p:nvPr/>
        </p:nvSpPr>
        <p:spPr bwMode="auto">
          <a:xfrm>
            <a:off x="8296459" y="5521166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9 h 39"/>
              <a:gd name="T70" fmla="*/ 20 w 39"/>
              <a:gd name="T71" fmla="*/ 39 h 39"/>
              <a:gd name="T72" fmla="*/ 24 w 39"/>
              <a:gd name="T73" fmla="*/ 39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9"/>
                </a:lnTo>
                <a:lnTo>
                  <a:pt x="20" y="39"/>
                </a:lnTo>
                <a:lnTo>
                  <a:pt x="24" y="39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7" name="Line 141">
            <a:extLst>
              <a:ext uri="{FF2B5EF4-FFF2-40B4-BE49-F238E27FC236}">
                <a16:creationId xmlns:a16="http://schemas.microsoft.com/office/drawing/2014/main" id="{AA49CAA7-C93E-2A68-02C9-292B7CC2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86709" y="556247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8" name="Line 142">
            <a:extLst>
              <a:ext uri="{FF2B5EF4-FFF2-40B4-BE49-F238E27FC236}">
                <a16:creationId xmlns:a16="http://schemas.microsoft.com/office/drawing/2014/main" id="{BCAF7571-3310-01C1-AD3A-99E16C387E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6709" y="5387603"/>
            <a:ext cx="0" cy="17487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59" name="Freeform 143">
            <a:extLst>
              <a:ext uri="{FF2B5EF4-FFF2-40B4-BE49-F238E27FC236}">
                <a16:creationId xmlns:a16="http://schemas.microsoft.com/office/drawing/2014/main" id="{334CC909-2508-23EC-6275-BCDE4878B3F6}"/>
              </a:ext>
            </a:extLst>
          </p:cNvPr>
          <p:cNvSpPr>
            <a:spLocks/>
          </p:cNvSpPr>
          <p:nvPr/>
        </p:nvSpPr>
        <p:spPr bwMode="auto">
          <a:xfrm>
            <a:off x="6462896" y="5387603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0" name="Line 144">
            <a:extLst>
              <a:ext uri="{FF2B5EF4-FFF2-40B4-BE49-F238E27FC236}">
                <a16:creationId xmlns:a16="http://schemas.microsoft.com/office/drawing/2014/main" id="{A65737F6-242B-0C9E-27EF-01D8632776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896" y="556247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1" name="Line 145">
            <a:extLst>
              <a:ext uri="{FF2B5EF4-FFF2-40B4-BE49-F238E27FC236}">
                <a16:creationId xmlns:a16="http://schemas.microsoft.com/office/drawing/2014/main" id="{37482D3C-993C-EC0D-879C-BFF9D307D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9609" y="5446811"/>
            <a:ext cx="0" cy="17900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2" name="Line 146">
            <a:extLst>
              <a:ext uri="{FF2B5EF4-FFF2-40B4-BE49-F238E27FC236}">
                <a16:creationId xmlns:a16="http://schemas.microsoft.com/office/drawing/2014/main" id="{FA077E3A-EE99-8E7D-CD6A-D76D52979C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5796" y="5625813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3" name="Line 147">
            <a:extLst>
              <a:ext uri="{FF2B5EF4-FFF2-40B4-BE49-F238E27FC236}">
                <a16:creationId xmlns:a16="http://schemas.microsoft.com/office/drawing/2014/main" id="{43A411F8-AAE4-8283-8072-8EDAD7932A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609" y="544681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4" name="Line 148">
            <a:extLst>
              <a:ext uri="{FF2B5EF4-FFF2-40B4-BE49-F238E27FC236}">
                <a16:creationId xmlns:a16="http://schemas.microsoft.com/office/drawing/2014/main" id="{A0EF397F-18B1-EA61-4352-59DD99557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05796" y="5446811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5" name="Line 149">
            <a:extLst>
              <a:ext uri="{FF2B5EF4-FFF2-40B4-BE49-F238E27FC236}">
                <a16:creationId xmlns:a16="http://schemas.microsoft.com/office/drawing/2014/main" id="{C5822F4E-2DDB-9C53-DBD8-D28B056053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9609" y="5625813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6" name="Line 150">
            <a:extLst>
              <a:ext uri="{FF2B5EF4-FFF2-40B4-BE49-F238E27FC236}">
                <a16:creationId xmlns:a16="http://schemas.microsoft.com/office/drawing/2014/main" id="{2CE8F9FD-CCCC-14CE-3FF1-714E6326E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45546" y="5431665"/>
            <a:ext cx="0" cy="19001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7" name="Line 151">
            <a:extLst>
              <a:ext uri="{FF2B5EF4-FFF2-40B4-BE49-F238E27FC236}">
                <a16:creationId xmlns:a16="http://schemas.microsoft.com/office/drawing/2014/main" id="{61F83A31-A387-D378-73C2-CBF74647B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45546" y="54316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8" name="Line 152">
            <a:extLst>
              <a:ext uri="{FF2B5EF4-FFF2-40B4-BE49-F238E27FC236}">
                <a16:creationId xmlns:a16="http://schemas.microsoft.com/office/drawing/2014/main" id="{D1C446CE-9491-94E9-2BFE-41A62860E2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20146" y="54316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69" name="Freeform 153">
            <a:extLst>
              <a:ext uri="{FF2B5EF4-FFF2-40B4-BE49-F238E27FC236}">
                <a16:creationId xmlns:a16="http://schemas.microsoft.com/office/drawing/2014/main" id="{781F5A2C-70DE-FAD5-F57F-AB39C6E8370D}"/>
              </a:ext>
            </a:extLst>
          </p:cNvPr>
          <p:cNvSpPr>
            <a:spLocks/>
          </p:cNvSpPr>
          <p:nvPr/>
        </p:nvSpPr>
        <p:spPr bwMode="auto">
          <a:xfrm>
            <a:off x="7320146" y="5621683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0" name="Line 154">
            <a:extLst>
              <a:ext uri="{FF2B5EF4-FFF2-40B4-BE49-F238E27FC236}">
                <a16:creationId xmlns:a16="http://schemas.microsoft.com/office/drawing/2014/main" id="{E76AAC9C-0B69-8BFD-4FD3-D8558D2D3C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9896" y="5324264"/>
            <a:ext cx="0" cy="2216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1" name="Line 155">
            <a:extLst>
              <a:ext uri="{FF2B5EF4-FFF2-40B4-BE49-F238E27FC236}">
                <a16:creationId xmlns:a16="http://schemas.microsoft.com/office/drawing/2014/main" id="{A0A58F44-E664-E905-5526-346F471AE8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4496" y="55459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2" name="Freeform 156">
            <a:extLst>
              <a:ext uri="{FF2B5EF4-FFF2-40B4-BE49-F238E27FC236}">
                <a16:creationId xmlns:a16="http://schemas.microsoft.com/office/drawing/2014/main" id="{88147BC1-80FF-BF44-76BD-F9C4CA0A93D7}"/>
              </a:ext>
            </a:extLst>
          </p:cNvPr>
          <p:cNvSpPr>
            <a:spLocks/>
          </p:cNvSpPr>
          <p:nvPr/>
        </p:nvSpPr>
        <p:spPr bwMode="auto">
          <a:xfrm>
            <a:off x="7834496" y="5324264"/>
            <a:ext cx="50800" cy="0"/>
          </a:xfrm>
          <a:custGeom>
            <a:avLst/>
            <a:gdLst>
              <a:gd name="T0" fmla="*/ 32 w 32"/>
              <a:gd name="T1" fmla="*/ 16 w 32"/>
              <a:gd name="T2" fmla="*/ 0 w 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2">
                <a:moveTo>
                  <a:pt x="32" y="0"/>
                </a:moveTo>
                <a:lnTo>
                  <a:pt x="16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3" name="Line 157">
            <a:extLst>
              <a:ext uri="{FF2B5EF4-FFF2-40B4-BE49-F238E27FC236}">
                <a16:creationId xmlns:a16="http://schemas.microsoft.com/office/drawing/2014/main" id="{F8DE2A7C-1DF3-0DF0-7FBD-0B8A45A2E7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896" y="5545951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4" name="Line 158">
            <a:extLst>
              <a:ext uri="{FF2B5EF4-FFF2-40B4-BE49-F238E27FC236}">
                <a16:creationId xmlns:a16="http://schemas.microsoft.com/office/drawing/2014/main" id="{9794A3F5-1EED-4953-2CB1-9E19C70474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4246" y="559965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5" name="Line 159">
            <a:extLst>
              <a:ext uri="{FF2B5EF4-FFF2-40B4-BE49-F238E27FC236}">
                <a16:creationId xmlns:a16="http://schemas.microsoft.com/office/drawing/2014/main" id="{D6A51E5B-5F10-DCF2-00CF-8CF9E07060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74246" y="5395865"/>
            <a:ext cx="0" cy="2037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6" name="Line 160">
            <a:extLst>
              <a:ext uri="{FF2B5EF4-FFF2-40B4-BE49-F238E27FC236}">
                <a16:creationId xmlns:a16="http://schemas.microsoft.com/office/drawing/2014/main" id="{C4B706E6-D716-0892-4205-EEC51F876E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4246" y="5395865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7" name="Line 161">
            <a:extLst>
              <a:ext uri="{FF2B5EF4-FFF2-40B4-BE49-F238E27FC236}">
                <a16:creationId xmlns:a16="http://schemas.microsoft.com/office/drawing/2014/main" id="{EAB5DDF7-07ED-2E56-C47F-6C1DDD754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50434" y="5395865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8" name="Line 162">
            <a:extLst>
              <a:ext uri="{FF2B5EF4-FFF2-40B4-BE49-F238E27FC236}">
                <a16:creationId xmlns:a16="http://schemas.microsoft.com/office/drawing/2014/main" id="{436A253A-0564-889B-AFD1-E74F5F5A56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50434" y="559965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79" name="Rectangle 163">
            <a:extLst>
              <a:ext uri="{FF2B5EF4-FFF2-40B4-BE49-F238E27FC236}">
                <a16:creationId xmlns:a16="http://schemas.microsoft.com/office/drawing/2014/main" id="{B24260AC-D48A-5FDD-4F2A-854545DBD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309" y="5452319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0" name="Rectangle 164">
            <a:extLst>
              <a:ext uri="{FF2B5EF4-FFF2-40B4-BE49-F238E27FC236}">
                <a16:creationId xmlns:a16="http://schemas.microsoft.com/office/drawing/2014/main" id="{FA89B3AB-E13D-ACDA-1D98-CA94DD178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209" y="5512904"/>
            <a:ext cx="52387" cy="46816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1" name="Rectangle 165">
            <a:extLst>
              <a:ext uri="{FF2B5EF4-FFF2-40B4-BE49-F238E27FC236}">
                <a16:creationId xmlns:a16="http://schemas.microsoft.com/office/drawing/2014/main" id="{8EB79255-4A53-E17B-3B9D-A9ED12B3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559" y="550326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2" name="Rectangle 166">
            <a:extLst>
              <a:ext uri="{FF2B5EF4-FFF2-40B4-BE49-F238E27FC236}">
                <a16:creationId xmlns:a16="http://schemas.microsoft.com/office/drawing/2014/main" id="{240860B3-554D-EA9B-9856-54A2DD48E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2909" y="5412388"/>
            <a:ext cx="53975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3" name="Rectangle 167">
            <a:extLst>
              <a:ext uri="{FF2B5EF4-FFF2-40B4-BE49-F238E27FC236}">
                <a16:creationId xmlns:a16="http://schemas.microsoft.com/office/drawing/2014/main" id="{9A608FF4-158A-AAE2-3BD2-E00886007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8846" y="5474350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4" name="Freeform 168">
            <a:extLst>
              <a:ext uri="{FF2B5EF4-FFF2-40B4-BE49-F238E27FC236}">
                <a16:creationId xmlns:a16="http://schemas.microsoft.com/office/drawing/2014/main" id="{FDF71802-D6ED-0257-E6AA-820490031CBE}"/>
              </a:ext>
            </a:extLst>
          </p:cNvPr>
          <p:cNvSpPr>
            <a:spLocks/>
          </p:cNvSpPr>
          <p:nvPr/>
        </p:nvSpPr>
        <p:spPr bwMode="auto">
          <a:xfrm>
            <a:off x="10716994" y="5479858"/>
            <a:ext cx="61912" cy="55078"/>
          </a:xfrm>
          <a:custGeom>
            <a:avLst/>
            <a:gdLst>
              <a:gd name="T0" fmla="*/ 33 w 39"/>
              <a:gd name="T1" fmla="*/ 34 h 40"/>
              <a:gd name="T2" fmla="*/ 34 w 39"/>
              <a:gd name="T3" fmla="*/ 32 h 40"/>
              <a:gd name="T4" fmla="*/ 35 w 39"/>
              <a:gd name="T5" fmla="*/ 31 h 40"/>
              <a:gd name="T6" fmla="*/ 37 w 39"/>
              <a:gd name="T7" fmla="*/ 27 h 40"/>
              <a:gd name="T8" fmla="*/ 37 w 39"/>
              <a:gd name="T9" fmla="*/ 27 h 40"/>
              <a:gd name="T10" fmla="*/ 38 w 39"/>
              <a:gd name="T11" fmla="*/ 26 h 40"/>
              <a:gd name="T12" fmla="*/ 38 w 39"/>
              <a:gd name="T13" fmla="*/ 25 h 40"/>
              <a:gd name="T14" fmla="*/ 39 w 39"/>
              <a:gd name="T15" fmla="*/ 24 h 40"/>
              <a:gd name="T16" fmla="*/ 39 w 39"/>
              <a:gd name="T17" fmla="*/ 20 h 40"/>
              <a:gd name="T18" fmla="*/ 39 w 39"/>
              <a:gd name="T19" fmla="*/ 16 h 40"/>
              <a:gd name="T20" fmla="*/ 37 w 39"/>
              <a:gd name="T21" fmla="*/ 12 h 40"/>
              <a:gd name="T22" fmla="*/ 35 w 39"/>
              <a:gd name="T23" fmla="*/ 9 h 40"/>
              <a:gd name="T24" fmla="*/ 33 w 39"/>
              <a:gd name="T25" fmla="*/ 6 h 40"/>
              <a:gd name="T26" fmla="*/ 31 w 39"/>
              <a:gd name="T27" fmla="*/ 4 h 40"/>
              <a:gd name="T28" fmla="*/ 30 w 39"/>
              <a:gd name="T29" fmla="*/ 3 h 40"/>
              <a:gd name="T30" fmla="*/ 28 w 39"/>
              <a:gd name="T31" fmla="*/ 2 h 40"/>
              <a:gd name="T32" fmla="*/ 27 w 39"/>
              <a:gd name="T33" fmla="*/ 2 h 40"/>
              <a:gd name="T34" fmla="*/ 23 w 39"/>
              <a:gd name="T35" fmla="*/ 1 h 40"/>
              <a:gd name="T36" fmla="*/ 19 w 39"/>
              <a:gd name="T37" fmla="*/ 0 h 40"/>
              <a:gd name="T38" fmla="*/ 15 w 39"/>
              <a:gd name="T39" fmla="*/ 1 h 40"/>
              <a:gd name="T40" fmla="*/ 12 w 39"/>
              <a:gd name="T41" fmla="*/ 2 h 40"/>
              <a:gd name="T42" fmla="*/ 8 w 39"/>
              <a:gd name="T43" fmla="*/ 3 h 40"/>
              <a:gd name="T44" fmla="*/ 5 w 39"/>
              <a:gd name="T45" fmla="*/ 6 h 40"/>
              <a:gd name="T46" fmla="*/ 3 w 39"/>
              <a:gd name="T47" fmla="*/ 9 h 40"/>
              <a:gd name="T48" fmla="*/ 1 w 39"/>
              <a:gd name="T49" fmla="*/ 12 h 40"/>
              <a:gd name="T50" fmla="*/ 0 w 39"/>
              <a:gd name="T51" fmla="*/ 16 h 40"/>
              <a:gd name="T52" fmla="*/ 0 w 39"/>
              <a:gd name="T53" fmla="*/ 20 h 40"/>
              <a:gd name="T54" fmla="*/ 0 w 39"/>
              <a:gd name="T55" fmla="*/ 24 h 40"/>
              <a:gd name="T56" fmla="*/ 1 w 39"/>
              <a:gd name="T57" fmla="*/ 27 h 40"/>
              <a:gd name="T58" fmla="*/ 3 w 39"/>
              <a:gd name="T59" fmla="*/ 31 h 40"/>
              <a:gd name="T60" fmla="*/ 4 w 39"/>
              <a:gd name="T61" fmla="*/ 32 h 40"/>
              <a:gd name="T62" fmla="*/ 5 w 39"/>
              <a:gd name="T63" fmla="*/ 34 h 40"/>
              <a:gd name="T64" fmla="*/ 8 w 39"/>
              <a:gd name="T65" fmla="*/ 36 h 40"/>
              <a:gd name="T66" fmla="*/ 12 w 39"/>
              <a:gd name="T67" fmla="*/ 38 h 40"/>
              <a:gd name="T68" fmla="*/ 15 w 39"/>
              <a:gd name="T69" fmla="*/ 39 h 40"/>
              <a:gd name="T70" fmla="*/ 19 w 39"/>
              <a:gd name="T71" fmla="*/ 40 h 40"/>
              <a:gd name="T72" fmla="*/ 23 w 39"/>
              <a:gd name="T73" fmla="*/ 39 h 40"/>
              <a:gd name="T74" fmla="*/ 25 w 39"/>
              <a:gd name="T75" fmla="*/ 38 h 40"/>
              <a:gd name="T76" fmla="*/ 27 w 39"/>
              <a:gd name="T77" fmla="*/ 38 h 40"/>
              <a:gd name="T78" fmla="*/ 27 w 39"/>
              <a:gd name="T79" fmla="*/ 38 h 40"/>
              <a:gd name="T80" fmla="*/ 27 w 39"/>
              <a:gd name="T81" fmla="*/ 37 h 40"/>
              <a:gd name="T82" fmla="*/ 28 w 39"/>
              <a:gd name="T83" fmla="*/ 37 h 40"/>
              <a:gd name="T84" fmla="*/ 30 w 39"/>
              <a:gd name="T85" fmla="*/ 36 h 40"/>
              <a:gd name="T86" fmla="*/ 31 w 39"/>
              <a:gd name="T87" fmla="*/ 35 h 40"/>
              <a:gd name="T88" fmla="*/ 33 w 39"/>
              <a:gd name="T8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40">
                <a:moveTo>
                  <a:pt x="33" y="34"/>
                </a:moveTo>
                <a:lnTo>
                  <a:pt x="34" y="32"/>
                </a:lnTo>
                <a:lnTo>
                  <a:pt x="35" y="31"/>
                </a:lnTo>
                <a:lnTo>
                  <a:pt x="37" y="27"/>
                </a:lnTo>
                <a:lnTo>
                  <a:pt x="37" y="27"/>
                </a:lnTo>
                <a:lnTo>
                  <a:pt x="38" y="26"/>
                </a:lnTo>
                <a:lnTo>
                  <a:pt x="38" y="25"/>
                </a:lnTo>
                <a:lnTo>
                  <a:pt x="39" y="24"/>
                </a:lnTo>
                <a:lnTo>
                  <a:pt x="39" y="20"/>
                </a:lnTo>
                <a:lnTo>
                  <a:pt x="39" y="16"/>
                </a:lnTo>
                <a:lnTo>
                  <a:pt x="37" y="12"/>
                </a:lnTo>
                <a:lnTo>
                  <a:pt x="35" y="9"/>
                </a:lnTo>
                <a:lnTo>
                  <a:pt x="33" y="6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7" y="2"/>
                </a:lnTo>
                <a:lnTo>
                  <a:pt x="23" y="1"/>
                </a:lnTo>
                <a:lnTo>
                  <a:pt x="19" y="0"/>
                </a:lnTo>
                <a:lnTo>
                  <a:pt x="15" y="1"/>
                </a:lnTo>
                <a:lnTo>
                  <a:pt x="12" y="2"/>
                </a:lnTo>
                <a:lnTo>
                  <a:pt x="8" y="3"/>
                </a:lnTo>
                <a:lnTo>
                  <a:pt x="5" y="6"/>
                </a:lnTo>
                <a:lnTo>
                  <a:pt x="3" y="9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" y="27"/>
                </a:lnTo>
                <a:lnTo>
                  <a:pt x="3" y="31"/>
                </a:lnTo>
                <a:lnTo>
                  <a:pt x="4" y="32"/>
                </a:lnTo>
                <a:lnTo>
                  <a:pt x="5" y="34"/>
                </a:lnTo>
                <a:lnTo>
                  <a:pt x="8" y="36"/>
                </a:lnTo>
                <a:lnTo>
                  <a:pt x="12" y="38"/>
                </a:lnTo>
                <a:lnTo>
                  <a:pt x="15" y="39"/>
                </a:lnTo>
                <a:lnTo>
                  <a:pt x="19" y="40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3" y="34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5" name="Freeform 169">
            <a:extLst>
              <a:ext uri="{FF2B5EF4-FFF2-40B4-BE49-F238E27FC236}">
                <a16:creationId xmlns:a16="http://schemas.microsoft.com/office/drawing/2014/main" id="{CDD5746C-958B-3D42-D20C-C08296C75FCE}"/>
              </a:ext>
            </a:extLst>
          </p:cNvPr>
          <p:cNvSpPr>
            <a:spLocks/>
          </p:cNvSpPr>
          <p:nvPr/>
        </p:nvSpPr>
        <p:spPr bwMode="auto">
          <a:xfrm>
            <a:off x="11231344" y="548536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2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6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20 h 39"/>
              <a:gd name="T18" fmla="*/ 39 w 39"/>
              <a:gd name="T19" fmla="*/ 16 h 39"/>
              <a:gd name="T20" fmla="*/ 38 w 39"/>
              <a:gd name="T21" fmla="*/ 12 h 39"/>
              <a:gd name="T22" fmla="*/ 36 w 39"/>
              <a:gd name="T23" fmla="*/ 9 h 39"/>
              <a:gd name="T24" fmla="*/ 33 w 39"/>
              <a:gd name="T25" fmla="*/ 6 h 39"/>
              <a:gd name="T26" fmla="*/ 32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7 w 39"/>
              <a:gd name="T33" fmla="*/ 1 h 39"/>
              <a:gd name="T34" fmla="*/ 23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6 h 39"/>
              <a:gd name="T46" fmla="*/ 3 w 39"/>
              <a:gd name="T47" fmla="*/ 9 h 39"/>
              <a:gd name="T48" fmla="*/ 2 w 39"/>
              <a:gd name="T49" fmla="*/ 12 h 39"/>
              <a:gd name="T50" fmla="*/ 1 w 39"/>
              <a:gd name="T51" fmla="*/ 16 h 39"/>
              <a:gd name="T52" fmla="*/ 0 w 39"/>
              <a:gd name="T53" fmla="*/ 20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2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8 h 39"/>
              <a:gd name="T68" fmla="*/ 16 w 39"/>
              <a:gd name="T69" fmla="*/ 39 h 39"/>
              <a:gd name="T70" fmla="*/ 20 w 39"/>
              <a:gd name="T71" fmla="*/ 39 h 39"/>
              <a:gd name="T72" fmla="*/ 23 w 39"/>
              <a:gd name="T73" fmla="*/ 39 h 39"/>
              <a:gd name="T74" fmla="*/ 25 w 39"/>
              <a:gd name="T75" fmla="*/ 38 h 39"/>
              <a:gd name="T76" fmla="*/ 27 w 39"/>
              <a:gd name="T77" fmla="*/ 38 h 39"/>
              <a:gd name="T78" fmla="*/ 27 w 39"/>
              <a:gd name="T79" fmla="*/ 37 h 39"/>
              <a:gd name="T80" fmla="*/ 28 w 39"/>
              <a:gd name="T81" fmla="*/ 37 h 39"/>
              <a:gd name="T82" fmla="*/ 28 w 39"/>
              <a:gd name="T83" fmla="*/ 37 h 39"/>
              <a:gd name="T84" fmla="*/ 30 w 39"/>
              <a:gd name="T85" fmla="*/ 36 h 39"/>
              <a:gd name="T86" fmla="*/ 32 w 39"/>
              <a:gd name="T87" fmla="*/ 35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2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6"/>
                </a:lnTo>
                <a:lnTo>
                  <a:pt x="38" y="25"/>
                </a:lnTo>
                <a:lnTo>
                  <a:pt x="39" y="23"/>
                </a:lnTo>
                <a:lnTo>
                  <a:pt x="39" y="20"/>
                </a:lnTo>
                <a:lnTo>
                  <a:pt x="39" y="16"/>
                </a:lnTo>
                <a:lnTo>
                  <a:pt x="38" y="12"/>
                </a:lnTo>
                <a:lnTo>
                  <a:pt x="36" y="9"/>
                </a:lnTo>
                <a:lnTo>
                  <a:pt x="33" y="6"/>
                </a:lnTo>
                <a:lnTo>
                  <a:pt x="32" y="4"/>
                </a:lnTo>
                <a:lnTo>
                  <a:pt x="30" y="3"/>
                </a:lnTo>
                <a:lnTo>
                  <a:pt x="28" y="2"/>
                </a:lnTo>
                <a:lnTo>
                  <a:pt x="27" y="1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6"/>
                </a:lnTo>
                <a:lnTo>
                  <a:pt x="3" y="9"/>
                </a:lnTo>
                <a:lnTo>
                  <a:pt x="2" y="12"/>
                </a:lnTo>
                <a:lnTo>
                  <a:pt x="1" y="16"/>
                </a:lnTo>
                <a:lnTo>
                  <a:pt x="0" y="20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2"/>
                </a:lnTo>
                <a:lnTo>
                  <a:pt x="6" y="33"/>
                </a:lnTo>
                <a:lnTo>
                  <a:pt x="9" y="36"/>
                </a:lnTo>
                <a:lnTo>
                  <a:pt x="12" y="38"/>
                </a:lnTo>
                <a:lnTo>
                  <a:pt x="16" y="39"/>
                </a:lnTo>
                <a:lnTo>
                  <a:pt x="20" y="39"/>
                </a:lnTo>
                <a:lnTo>
                  <a:pt x="23" y="39"/>
                </a:lnTo>
                <a:lnTo>
                  <a:pt x="25" y="38"/>
                </a:lnTo>
                <a:lnTo>
                  <a:pt x="27" y="38"/>
                </a:ln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0" y="36"/>
                </a:lnTo>
                <a:lnTo>
                  <a:pt x="32" y="35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6" name="Freeform 170">
            <a:extLst>
              <a:ext uri="{FF2B5EF4-FFF2-40B4-BE49-F238E27FC236}">
                <a16:creationId xmlns:a16="http://schemas.microsoft.com/office/drawing/2014/main" id="{77ACCA3A-7655-38B8-1CAA-353278929C6F}"/>
              </a:ext>
            </a:extLst>
          </p:cNvPr>
          <p:cNvSpPr>
            <a:spLocks/>
          </p:cNvSpPr>
          <p:nvPr/>
        </p:nvSpPr>
        <p:spPr bwMode="auto">
          <a:xfrm>
            <a:off x="9859744" y="5567982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6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6 h 39"/>
              <a:gd name="T66" fmla="*/ 11 w 39"/>
              <a:gd name="T67" fmla="*/ 38 h 39"/>
              <a:gd name="T68" fmla="*/ 15 w 39"/>
              <a:gd name="T69" fmla="*/ 39 h 39"/>
              <a:gd name="T70" fmla="*/ 19 w 39"/>
              <a:gd name="T71" fmla="*/ 39 h 39"/>
              <a:gd name="T72" fmla="*/ 23 w 39"/>
              <a:gd name="T73" fmla="*/ 39 h 39"/>
              <a:gd name="T74" fmla="*/ 24 w 39"/>
              <a:gd name="T75" fmla="*/ 38 h 39"/>
              <a:gd name="T76" fmla="*/ 26 w 39"/>
              <a:gd name="T77" fmla="*/ 38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7 h 39"/>
              <a:gd name="T84" fmla="*/ 29 w 39"/>
              <a:gd name="T85" fmla="*/ 36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6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6"/>
                </a:lnTo>
                <a:lnTo>
                  <a:pt x="11" y="38"/>
                </a:lnTo>
                <a:lnTo>
                  <a:pt x="15" y="39"/>
                </a:lnTo>
                <a:lnTo>
                  <a:pt x="19" y="39"/>
                </a:lnTo>
                <a:lnTo>
                  <a:pt x="23" y="39"/>
                </a:lnTo>
                <a:lnTo>
                  <a:pt x="24" y="38"/>
                </a:lnTo>
                <a:lnTo>
                  <a:pt x="26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7" name="Freeform 171">
            <a:extLst>
              <a:ext uri="{FF2B5EF4-FFF2-40B4-BE49-F238E27FC236}">
                <a16:creationId xmlns:a16="http://schemas.microsoft.com/office/drawing/2014/main" id="{BD24D145-F953-2137-D155-6360B21667A0}"/>
              </a:ext>
            </a:extLst>
          </p:cNvPr>
          <p:cNvSpPr>
            <a:spLocks/>
          </p:cNvSpPr>
          <p:nvPr/>
        </p:nvSpPr>
        <p:spPr bwMode="auto">
          <a:xfrm>
            <a:off x="11745694" y="5485365"/>
            <a:ext cx="61912" cy="53701"/>
          </a:xfrm>
          <a:custGeom>
            <a:avLst/>
            <a:gdLst>
              <a:gd name="T0" fmla="*/ 33 w 39"/>
              <a:gd name="T1" fmla="*/ 33 h 39"/>
              <a:gd name="T2" fmla="*/ 35 w 39"/>
              <a:gd name="T3" fmla="*/ 31 h 39"/>
              <a:gd name="T4" fmla="*/ 36 w 39"/>
              <a:gd name="T5" fmla="*/ 30 h 39"/>
              <a:gd name="T6" fmla="*/ 38 w 39"/>
              <a:gd name="T7" fmla="*/ 27 h 39"/>
              <a:gd name="T8" fmla="*/ 38 w 39"/>
              <a:gd name="T9" fmla="*/ 26 h 39"/>
              <a:gd name="T10" fmla="*/ 38 w 39"/>
              <a:gd name="T11" fmla="*/ 25 h 39"/>
              <a:gd name="T12" fmla="*/ 38 w 39"/>
              <a:gd name="T13" fmla="*/ 25 h 39"/>
              <a:gd name="T14" fmla="*/ 39 w 39"/>
              <a:gd name="T15" fmla="*/ 23 h 39"/>
              <a:gd name="T16" fmla="*/ 39 w 39"/>
              <a:gd name="T17" fmla="*/ 19 h 39"/>
              <a:gd name="T18" fmla="*/ 39 w 39"/>
              <a:gd name="T19" fmla="*/ 15 h 39"/>
              <a:gd name="T20" fmla="*/ 38 w 39"/>
              <a:gd name="T21" fmla="*/ 12 h 39"/>
              <a:gd name="T22" fmla="*/ 36 w 39"/>
              <a:gd name="T23" fmla="*/ 8 h 39"/>
              <a:gd name="T24" fmla="*/ 33 w 39"/>
              <a:gd name="T25" fmla="*/ 5 h 39"/>
              <a:gd name="T26" fmla="*/ 32 w 39"/>
              <a:gd name="T27" fmla="*/ 4 h 39"/>
              <a:gd name="T28" fmla="*/ 30 w 39"/>
              <a:gd name="T29" fmla="*/ 3 h 39"/>
              <a:gd name="T30" fmla="*/ 29 w 39"/>
              <a:gd name="T31" fmla="*/ 2 h 39"/>
              <a:gd name="T32" fmla="*/ 27 w 39"/>
              <a:gd name="T33" fmla="*/ 1 h 39"/>
              <a:gd name="T34" fmla="*/ 24 w 39"/>
              <a:gd name="T35" fmla="*/ 0 h 39"/>
              <a:gd name="T36" fmla="*/ 20 w 39"/>
              <a:gd name="T37" fmla="*/ 0 h 39"/>
              <a:gd name="T38" fmla="*/ 16 w 39"/>
              <a:gd name="T39" fmla="*/ 0 h 39"/>
              <a:gd name="T40" fmla="*/ 12 w 39"/>
              <a:gd name="T41" fmla="*/ 1 h 39"/>
              <a:gd name="T42" fmla="*/ 9 w 39"/>
              <a:gd name="T43" fmla="*/ 3 h 39"/>
              <a:gd name="T44" fmla="*/ 6 w 39"/>
              <a:gd name="T45" fmla="*/ 5 h 39"/>
              <a:gd name="T46" fmla="*/ 3 w 39"/>
              <a:gd name="T47" fmla="*/ 8 h 39"/>
              <a:gd name="T48" fmla="*/ 2 w 39"/>
              <a:gd name="T49" fmla="*/ 12 h 39"/>
              <a:gd name="T50" fmla="*/ 1 w 39"/>
              <a:gd name="T51" fmla="*/ 15 h 39"/>
              <a:gd name="T52" fmla="*/ 0 w 39"/>
              <a:gd name="T53" fmla="*/ 19 h 39"/>
              <a:gd name="T54" fmla="*/ 1 w 39"/>
              <a:gd name="T55" fmla="*/ 23 h 39"/>
              <a:gd name="T56" fmla="*/ 2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6 w 39"/>
              <a:gd name="T63" fmla="*/ 33 h 39"/>
              <a:gd name="T64" fmla="*/ 9 w 39"/>
              <a:gd name="T65" fmla="*/ 36 h 39"/>
              <a:gd name="T66" fmla="*/ 12 w 39"/>
              <a:gd name="T67" fmla="*/ 37 h 39"/>
              <a:gd name="T68" fmla="*/ 16 w 39"/>
              <a:gd name="T69" fmla="*/ 38 h 39"/>
              <a:gd name="T70" fmla="*/ 20 w 39"/>
              <a:gd name="T71" fmla="*/ 39 h 39"/>
              <a:gd name="T72" fmla="*/ 24 w 39"/>
              <a:gd name="T73" fmla="*/ 38 h 39"/>
              <a:gd name="T74" fmla="*/ 25 w 39"/>
              <a:gd name="T75" fmla="*/ 38 h 39"/>
              <a:gd name="T76" fmla="*/ 27 w 39"/>
              <a:gd name="T77" fmla="*/ 37 h 39"/>
              <a:gd name="T78" fmla="*/ 27 w 39"/>
              <a:gd name="T79" fmla="*/ 37 h 39"/>
              <a:gd name="T80" fmla="*/ 28 w 39"/>
              <a:gd name="T81" fmla="*/ 37 h 39"/>
              <a:gd name="T82" fmla="*/ 29 w 39"/>
              <a:gd name="T83" fmla="*/ 36 h 39"/>
              <a:gd name="T84" fmla="*/ 30 w 39"/>
              <a:gd name="T85" fmla="*/ 36 h 39"/>
              <a:gd name="T86" fmla="*/ 32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5" y="31"/>
                </a:lnTo>
                <a:lnTo>
                  <a:pt x="36" y="30"/>
                </a:lnTo>
                <a:lnTo>
                  <a:pt x="38" y="27"/>
                </a:lnTo>
                <a:lnTo>
                  <a:pt x="38" y="26"/>
                </a:lnTo>
                <a:lnTo>
                  <a:pt x="38" y="25"/>
                </a:lnTo>
                <a:lnTo>
                  <a:pt x="38" y="25"/>
                </a:lnTo>
                <a:lnTo>
                  <a:pt x="39" y="23"/>
                </a:lnTo>
                <a:lnTo>
                  <a:pt x="39" y="19"/>
                </a:lnTo>
                <a:lnTo>
                  <a:pt x="39" y="15"/>
                </a:lnTo>
                <a:lnTo>
                  <a:pt x="38" y="12"/>
                </a:lnTo>
                <a:lnTo>
                  <a:pt x="36" y="8"/>
                </a:lnTo>
                <a:lnTo>
                  <a:pt x="33" y="5"/>
                </a:lnTo>
                <a:lnTo>
                  <a:pt x="32" y="4"/>
                </a:lnTo>
                <a:lnTo>
                  <a:pt x="30" y="3"/>
                </a:lnTo>
                <a:lnTo>
                  <a:pt x="29" y="2"/>
                </a:lnTo>
                <a:lnTo>
                  <a:pt x="27" y="1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3" y="8"/>
                </a:lnTo>
                <a:lnTo>
                  <a:pt x="2" y="12"/>
                </a:lnTo>
                <a:lnTo>
                  <a:pt x="1" y="15"/>
                </a:lnTo>
                <a:lnTo>
                  <a:pt x="0" y="19"/>
                </a:lnTo>
                <a:lnTo>
                  <a:pt x="1" y="23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6" y="33"/>
                </a:lnTo>
                <a:lnTo>
                  <a:pt x="9" y="36"/>
                </a:lnTo>
                <a:lnTo>
                  <a:pt x="12" y="37"/>
                </a:lnTo>
                <a:lnTo>
                  <a:pt x="16" y="38"/>
                </a:lnTo>
                <a:lnTo>
                  <a:pt x="20" y="39"/>
                </a:lnTo>
                <a:lnTo>
                  <a:pt x="24" y="38"/>
                </a:lnTo>
                <a:lnTo>
                  <a:pt x="25" y="38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9" y="36"/>
                </a:lnTo>
                <a:lnTo>
                  <a:pt x="30" y="36"/>
                </a:lnTo>
                <a:lnTo>
                  <a:pt x="32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8" name="Freeform 194">
            <a:extLst>
              <a:ext uri="{FF2B5EF4-FFF2-40B4-BE49-F238E27FC236}">
                <a16:creationId xmlns:a16="http://schemas.microsoft.com/office/drawing/2014/main" id="{9E803B0C-F2E8-826E-D0C3-0D65D1AA2B84}"/>
              </a:ext>
            </a:extLst>
          </p:cNvPr>
          <p:cNvSpPr>
            <a:spLocks/>
          </p:cNvSpPr>
          <p:nvPr/>
        </p:nvSpPr>
        <p:spPr bwMode="auto">
          <a:xfrm>
            <a:off x="6239059" y="562030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30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5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30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5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89" name="Rectangle 195">
            <a:extLst>
              <a:ext uri="{FF2B5EF4-FFF2-40B4-BE49-F238E27FC236}">
                <a16:creationId xmlns:a16="http://schemas.microsoft.com/office/drawing/2014/main" id="{EDD8116C-F93C-B777-A23E-18BD3ABC1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859" y="56244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0" name="Freeform 196">
            <a:extLst>
              <a:ext uri="{FF2B5EF4-FFF2-40B4-BE49-F238E27FC236}">
                <a16:creationId xmlns:a16="http://schemas.microsoft.com/office/drawing/2014/main" id="{35639F54-DB2A-F09B-AC5E-BBE96D6CE254}"/>
              </a:ext>
            </a:extLst>
          </p:cNvPr>
          <p:cNvSpPr>
            <a:spLocks/>
          </p:cNvSpPr>
          <p:nvPr/>
        </p:nvSpPr>
        <p:spPr bwMode="auto">
          <a:xfrm>
            <a:off x="9688294" y="5620305"/>
            <a:ext cx="61912" cy="53701"/>
          </a:xfrm>
          <a:custGeom>
            <a:avLst/>
            <a:gdLst>
              <a:gd name="T0" fmla="*/ 33 w 39"/>
              <a:gd name="T1" fmla="*/ 33 h 39"/>
              <a:gd name="T2" fmla="*/ 34 w 39"/>
              <a:gd name="T3" fmla="*/ 31 h 39"/>
              <a:gd name="T4" fmla="*/ 35 w 39"/>
              <a:gd name="T5" fmla="*/ 30 h 39"/>
              <a:gd name="T6" fmla="*/ 37 w 39"/>
              <a:gd name="T7" fmla="*/ 27 h 39"/>
              <a:gd name="T8" fmla="*/ 37 w 39"/>
              <a:gd name="T9" fmla="*/ 26 h 39"/>
              <a:gd name="T10" fmla="*/ 37 w 39"/>
              <a:gd name="T11" fmla="*/ 25 h 39"/>
              <a:gd name="T12" fmla="*/ 38 w 39"/>
              <a:gd name="T13" fmla="*/ 25 h 39"/>
              <a:gd name="T14" fmla="*/ 38 w 39"/>
              <a:gd name="T15" fmla="*/ 23 h 39"/>
              <a:gd name="T16" fmla="*/ 39 w 39"/>
              <a:gd name="T17" fmla="*/ 19 h 39"/>
              <a:gd name="T18" fmla="*/ 38 w 39"/>
              <a:gd name="T19" fmla="*/ 15 h 39"/>
              <a:gd name="T20" fmla="*/ 37 w 39"/>
              <a:gd name="T21" fmla="*/ 12 h 39"/>
              <a:gd name="T22" fmla="*/ 35 w 39"/>
              <a:gd name="T23" fmla="*/ 8 h 39"/>
              <a:gd name="T24" fmla="*/ 33 w 39"/>
              <a:gd name="T25" fmla="*/ 5 h 39"/>
              <a:gd name="T26" fmla="*/ 31 w 39"/>
              <a:gd name="T27" fmla="*/ 4 h 39"/>
              <a:gd name="T28" fmla="*/ 29 w 39"/>
              <a:gd name="T29" fmla="*/ 3 h 39"/>
              <a:gd name="T30" fmla="*/ 28 w 39"/>
              <a:gd name="T31" fmla="*/ 2 h 39"/>
              <a:gd name="T32" fmla="*/ 26 w 39"/>
              <a:gd name="T33" fmla="*/ 1 h 39"/>
              <a:gd name="T34" fmla="*/ 23 w 39"/>
              <a:gd name="T35" fmla="*/ 0 h 39"/>
              <a:gd name="T36" fmla="*/ 19 w 39"/>
              <a:gd name="T37" fmla="*/ 0 h 39"/>
              <a:gd name="T38" fmla="*/ 15 w 39"/>
              <a:gd name="T39" fmla="*/ 0 h 39"/>
              <a:gd name="T40" fmla="*/ 11 w 39"/>
              <a:gd name="T41" fmla="*/ 1 h 39"/>
              <a:gd name="T42" fmla="*/ 8 w 39"/>
              <a:gd name="T43" fmla="*/ 3 h 39"/>
              <a:gd name="T44" fmla="*/ 5 w 39"/>
              <a:gd name="T45" fmla="*/ 5 h 39"/>
              <a:gd name="T46" fmla="*/ 3 w 39"/>
              <a:gd name="T47" fmla="*/ 8 h 39"/>
              <a:gd name="T48" fmla="*/ 1 w 39"/>
              <a:gd name="T49" fmla="*/ 12 h 39"/>
              <a:gd name="T50" fmla="*/ 0 w 39"/>
              <a:gd name="T51" fmla="*/ 15 h 39"/>
              <a:gd name="T52" fmla="*/ 0 w 39"/>
              <a:gd name="T53" fmla="*/ 19 h 39"/>
              <a:gd name="T54" fmla="*/ 0 w 39"/>
              <a:gd name="T55" fmla="*/ 23 h 39"/>
              <a:gd name="T56" fmla="*/ 1 w 39"/>
              <a:gd name="T57" fmla="*/ 27 h 39"/>
              <a:gd name="T58" fmla="*/ 3 w 39"/>
              <a:gd name="T59" fmla="*/ 30 h 39"/>
              <a:gd name="T60" fmla="*/ 4 w 39"/>
              <a:gd name="T61" fmla="*/ 31 h 39"/>
              <a:gd name="T62" fmla="*/ 5 w 39"/>
              <a:gd name="T63" fmla="*/ 33 h 39"/>
              <a:gd name="T64" fmla="*/ 8 w 39"/>
              <a:gd name="T65" fmla="*/ 35 h 39"/>
              <a:gd name="T66" fmla="*/ 11 w 39"/>
              <a:gd name="T67" fmla="*/ 37 h 39"/>
              <a:gd name="T68" fmla="*/ 15 w 39"/>
              <a:gd name="T69" fmla="*/ 38 h 39"/>
              <a:gd name="T70" fmla="*/ 19 w 39"/>
              <a:gd name="T71" fmla="*/ 39 h 39"/>
              <a:gd name="T72" fmla="*/ 23 w 39"/>
              <a:gd name="T73" fmla="*/ 38 h 39"/>
              <a:gd name="T74" fmla="*/ 24 w 39"/>
              <a:gd name="T75" fmla="*/ 38 h 39"/>
              <a:gd name="T76" fmla="*/ 26 w 39"/>
              <a:gd name="T77" fmla="*/ 37 h 39"/>
              <a:gd name="T78" fmla="*/ 27 w 39"/>
              <a:gd name="T79" fmla="*/ 37 h 39"/>
              <a:gd name="T80" fmla="*/ 27 w 39"/>
              <a:gd name="T81" fmla="*/ 37 h 39"/>
              <a:gd name="T82" fmla="*/ 28 w 39"/>
              <a:gd name="T83" fmla="*/ 36 h 39"/>
              <a:gd name="T84" fmla="*/ 29 w 39"/>
              <a:gd name="T85" fmla="*/ 35 h 39"/>
              <a:gd name="T86" fmla="*/ 31 w 39"/>
              <a:gd name="T87" fmla="*/ 34 h 39"/>
              <a:gd name="T88" fmla="*/ 33 w 39"/>
              <a:gd name="T89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" h="39">
                <a:moveTo>
                  <a:pt x="33" y="33"/>
                </a:moveTo>
                <a:lnTo>
                  <a:pt x="34" y="31"/>
                </a:lnTo>
                <a:lnTo>
                  <a:pt x="35" y="30"/>
                </a:lnTo>
                <a:lnTo>
                  <a:pt x="37" y="27"/>
                </a:lnTo>
                <a:lnTo>
                  <a:pt x="37" y="26"/>
                </a:lnTo>
                <a:lnTo>
                  <a:pt x="37" y="25"/>
                </a:lnTo>
                <a:lnTo>
                  <a:pt x="38" y="25"/>
                </a:lnTo>
                <a:lnTo>
                  <a:pt x="38" y="23"/>
                </a:lnTo>
                <a:lnTo>
                  <a:pt x="39" y="19"/>
                </a:lnTo>
                <a:lnTo>
                  <a:pt x="38" y="15"/>
                </a:lnTo>
                <a:lnTo>
                  <a:pt x="37" y="12"/>
                </a:lnTo>
                <a:lnTo>
                  <a:pt x="35" y="8"/>
                </a:lnTo>
                <a:lnTo>
                  <a:pt x="33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1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5" y="5"/>
                </a:lnTo>
                <a:lnTo>
                  <a:pt x="3" y="8"/>
                </a:lnTo>
                <a:lnTo>
                  <a:pt x="1" y="12"/>
                </a:lnTo>
                <a:lnTo>
                  <a:pt x="0" y="15"/>
                </a:lnTo>
                <a:lnTo>
                  <a:pt x="0" y="19"/>
                </a:lnTo>
                <a:lnTo>
                  <a:pt x="0" y="23"/>
                </a:lnTo>
                <a:lnTo>
                  <a:pt x="1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8" y="35"/>
                </a:lnTo>
                <a:lnTo>
                  <a:pt x="11" y="37"/>
                </a:lnTo>
                <a:lnTo>
                  <a:pt x="15" y="38"/>
                </a:lnTo>
                <a:lnTo>
                  <a:pt x="19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7" y="37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1" y="34"/>
                </a:lnTo>
                <a:lnTo>
                  <a:pt x="33" y="33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1" name="Freeform 197">
            <a:extLst>
              <a:ext uri="{FF2B5EF4-FFF2-40B4-BE49-F238E27FC236}">
                <a16:creationId xmlns:a16="http://schemas.microsoft.com/office/drawing/2014/main" id="{3D7436FC-B752-1043-FAD9-94D148451A84}"/>
              </a:ext>
            </a:extLst>
          </p:cNvPr>
          <p:cNvSpPr>
            <a:spLocks/>
          </p:cNvSpPr>
          <p:nvPr/>
        </p:nvSpPr>
        <p:spPr bwMode="auto">
          <a:xfrm>
            <a:off x="6315259" y="5435796"/>
            <a:ext cx="2058987" cy="210672"/>
          </a:xfrm>
          <a:custGeom>
            <a:avLst/>
            <a:gdLst>
              <a:gd name="T0" fmla="*/ 1297 w 1297"/>
              <a:gd name="T1" fmla="*/ 45 h 153"/>
              <a:gd name="T2" fmla="*/ 973 w 1297"/>
              <a:gd name="T3" fmla="*/ 0 h 153"/>
              <a:gd name="T4" fmla="*/ 649 w 1297"/>
              <a:gd name="T5" fmla="*/ 65 h 153"/>
              <a:gd name="T6" fmla="*/ 324 w 1297"/>
              <a:gd name="T7" fmla="*/ 73 h 153"/>
              <a:gd name="T8" fmla="*/ 108 w 1297"/>
              <a:gd name="T9" fmla="*/ 29 h 153"/>
              <a:gd name="T10" fmla="*/ 0 w 1297"/>
              <a:gd name="T1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53">
                <a:moveTo>
                  <a:pt x="1297" y="45"/>
                </a:moveTo>
                <a:lnTo>
                  <a:pt x="973" y="0"/>
                </a:lnTo>
                <a:lnTo>
                  <a:pt x="649" y="65"/>
                </a:lnTo>
                <a:lnTo>
                  <a:pt x="324" y="73"/>
                </a:lnTo>
                <a:lnTo>
                  <a:pt x="108" y="29"/>
                </a:lnTo>
                <a:lnTo>
                  <a:pt x="0" y="153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2" name="Freeform 198">
            <a:extLst>
              <a:ext uri="{FF2B5EF4-FFF2-40B4-BE49-F238E27FC236}">
                <a16:creationId xmlns:a16="http://schemas.microsoft.com/office/drawing/2014/main" id="{5074D957-BF13-F79F-DF24-E60A0F194161}"/>
              </a:ext>
            </a:extLst>
          </p:cNvPr>
          <p:cNvSpPr>
            <a:spLocks/>
          </p:cNvSpPr>
          <p:nvPr/>
        </p:nvSpPr>
        <p:spPr bwMode="auto">
          <a:xfrm>
            <a:off x="9718457" y="5507396"/>
            <a:ext cx="2058987" cy="139071"/>
          </a:xfrm>
          <a:custGeom>
            <a:avLst/>
            <a:gdLst>
              <a:gd name="T0" fmla="*/ 1297 w 1297"/>
              <a:gd name="T1" fmla="*/ 3 h 101"/>
              <a:gd name="T2" fmla="*/ 973 w 1297"/>
              <a:gd name="T3" fmla="*/ 4 h 101"/>
              <a:gd name="T4" fmla="*/ 648 w 1297"/>
              <a:gd name="T5" fmla="*/ 0 h 101"/>
              <a:gd name="T6" fmla="*/ 324 w 1297"/>
              <a:gd name="T7" fmla="*/ 55 h 101"/>
              <a:gd name="T8" fmla="*/ 108 w 1297"/>
              <a:gd name="T9" fmla="*/ 63 h 101"/>
              <a:gd name="T10" fmla="*/ 0 w 1297"/>
              <a:gd name="T11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01">
                <a:moveTo>
                  <a:pt x="1297" y="3"/>
                </a:moveTo>
                <a:lnTo>
                  <a:pt x="973" y="4"/>
                </a:lnTo>
                <a:lnTo>
                  <a:pt x="648" y="0"/>
                </a:lnTo>
                <a:lnTo>
                  <a:pt x="324" y="55"/>
                </a:lnTo>
                <a:lnTo>
                  <a:pt x="108" y="63"/>
                </a:lnTo>
                <a:lnTo>
                  <a:pt x="0" y="101"/>
                </a:lnTo>
              </a:path>
            </a:pathLst>
          </a:custGeom>
          <a:noFill/>
          <a:ln w="23813">
            <a:solidFill>
              <a:srgbClr val="0066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3" name="Line 199">
            <a:extLst>
              <a:ext uri="{FF2B5EF4-FFF2-40B4-BE49-F238E27FC236}">
                <a16:creationId xmlns:a16="http://schemas.microsoft.com/office/drawing/2014/main" id="{3901C89F-7D00-6F03-28C4-EA0D827F11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35944" y="561892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4" name="Line 200">
            <a:extLst>
              <a:ext uri="{FF2B5EF4-FFF2-40B4-BE49-F238E27FC236}">
                <a16:creationId xmlns:a16="http://schemas.microsoft.com/office/drawing/2014/main" id="{8077BB47-537A-0DF6-37D0-0D0F558CE45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5944" y="5365572"/>
            <a:ext cx="0" cy="25335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5" name="Line 201">
            <a:extLst>
              <a:ext uri="{FF2B5EF4-FFF2-40B4-BE49-F238E27FC236}">
                <a16:creationId xmlns:a16="http://schemas.microsoft.com/office/drawing/2014/main" id="{A405592F-B2B3-FD7B-B386-41B1771197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12132" y="561892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6" name="Freeform 202">
            <a:extLst>
              <a:ext uri="{FF2B5EF4-FFF2-40B4-BE49-F238E27FC236}">
                <a16:creationId xmlns:a16="http://schemas.microsoft.com/office/drawing/2014/main" id="{CD82C379-082A-59C8-92BC-1EB0FE70BA9F}"/>
              </a:ext>
            </a:extLst>
          </p:cNvPr>
          <p:cNvSpPr>
            <a:spLocks/>
          </p:cNvSpPr>
          <p:nvPr/>
        </p:nvSpPr>
        <p:spPr bwMode="auto">
          <a:xfrm>
            <a:off x="9912132" y="5365572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7" name="Line 203">
            <a:extLst>
              <a:ext uri="{FF2B5EF4-FFF2-40B4-BE49-F238E27FC236}">
                <a16:creationId xmlns:a16="http://schemas.microsoft.com/office/drawing/2014/main" id="{50395C70-968E-D7A3-F0F8-6186671CA4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55032" y="5653352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8" name="Line 204">
            <a:extLst>
              <a:ext uri="{FF2B5EF4-FFF2-40B4-BE49-F238E27FC236}">
                <a16:creationId xmlns:a16="http://schemas.microsoft.com/office/drawing/2014/main" id="{4E9D4B37-7DC0-992E-313F-86E9D9C714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78844" y="5653352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799" name="Line 206">
            <a:extLst>
              <a:ext uri="{FF2B5EF4-FFF2-40B4-BE49-F238E27FC236}">
                <a16:creationId xmlns:a16="http://schemas.microsoft.com/office/drawing/2014/main" id="{CB519140-0601-F0CC-C4BD-FA6433C35D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78844" y="5460580"/>
            <a:ext cx="0" cy="192771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0" name="Line 207">
            <a:extLst>
              <a:ext uri="{FF2B5EF4-FFF2-40B4-BE49-F238E27FC236}">
                <a16:creationId xmlns:a16="http://schemas.microsoft.com/office/drawing/2014/main" id="{B2F94BF7-C5EC-3860-1BA6-27E1F2C4E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278844" y="546058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1" name="Line 208">
            <a:extLst>
              <a:ext uri="{FF2B5EF4-FFF2-40B4-BE49-F238E27FC236}">
                <a16:creationId xmlns:a16="http://schemas.microsoft.com/office/drawing/2014/main" id="{0B33178B-4B38-0B86-9758-971657B2D5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255032" y="546058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2" name="Freeform 209">
            <a:extLst>
              <a:ext uri="{FF2B5EF4-FFF2-40B4-BE49-F238E27FC236}">
                <a16:creationId xmlns:a16="http://schemas.microsoft.com/office/drawing/2014/main" id="{BB634A27-2273-F15C-0A78-FDF5D4F2E46C}"/>
              </a:ext>
            </a:extLst>
          </p:cNvPr>
          <p:cNvSpPr>
            <a:spLocks/>
          </p:cNvSpPr>
          <p:nvPr/>
        </p:nvSpPr>
        <p:spPr bwMode="auto">
          <a:xfrm>
            <a:off x="10770969" y="5590013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3" name="Line 210">
            <a:extLst>
              <a:ext uri="{FF2B5EF4-FFF2-40B4-BE49-F238E27FC236}">
                <a16:creationId xmlns:a16="http://schemas.microsoft.com/office/drawing/2014/main" id="{7882DEC2-1049-5D55-488A-74373B0636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70969" y="5391734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4" name="Line 211">
            <a:extLst>
              <a:ext uri="{FF2B5EF4-FFF2-40B4-BE49-F238E27FC236}">
                <a16:creationId xmlns:a16="http://schemas.microsoft.com/office/drawing/2014/main" id="{39731D34-9040-CD6B-EB07-A2CD840B2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94782" y="5391734"/>
            <a:ext cx="0" cy="198279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5" name="Line 212">
            <a:extLst>
              <a:ext uri="{FF2B5EF4-FFF2-40B4-BE49-F238E27FC236}">
                <a16:creationId xmlns:a16="http://schemas.microsoft.com/office/drawing/2014/main" id="{752438EF-46E3-B573-B40E-F289C64741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794782" y="5391734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6" name="Line 213">
            <a:extLst>
              <a:ext uri="{FF2B5EF4-FFF2-40B4-BE49-F238E27FC236}">
                <a16:creationId xmlns:a16="http://schemas.microsoft.com/office/drawing/2014/main" id="{27CB3EF9-6DBD-3956-800C-4FBAE59C99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85319" y="556935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7" name="Line 214">
            <a:extLst>
              <a:ext uri="{FF2B5EF4-FFF2-40B4-BE49-F238E27FC236}">
                <a16:creationId xmlns:a16="http://schemas.microsoft.com/office/drawing/2014/main" id="{804984F8-C752-5430-11F4-EE6C051203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09132" y="556935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8" name="Line 215">
            <a:extLst>
              <a:ext uri="{FF2B5EF4-FFF2-40B4-BE49-F238E27FC236}">
                <a16:creationId xmlns:a16="http://schemas.microsoft.com/office/drawing/2014/main" id="{A22E551E-6F49-1E62-57CD-7EB1ADC6FD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309132" y="5347672"/>
            <a:ext cx="0" cy="221687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09" name="Freeform 216">
            <a:extLst>
              <a:ext uri="{FF2B5EF4-FFF2-40B4-BE49-F238E27FC236}">
                <a16:creationId xmlns:a16="http://schemas.microsoft.com/office/drawing/2014/main" id="{A541BC89-825E-BF3C-0B7C-2F45854B916F}"/>
              </a:ext>
            </a:extLst>
          </p:cNvPr>
          <p:cNvSpPr>
            <a:spLocks/>
          </p:cNvSpPr>
          <p:nvPr/>
        </p:nvSpPr>
        <p:spPr bwMode="auto">
          <a:xfrm>
            <a:off x="11285319" y="5347672"/>
            <a:ext cx="49212" cy="0"/>
          </a:xfrm>
          <a:custGeom>
            <a:avLst/>
            <a:gdLst>
              <a:gd name="T0" fmla="*/ 31 w 31"/>
              <a:gd name="T1" fmla="*/ 15 w 31"/>
              <a:gd name="T2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1">
                <a:moveTo>
                  <a:pt x="31" y="0"/>
                </a:moveTo>
                <a:lnTo>
                  <a:pt x="15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0" name="Line 217">
            <a:extLst>
              <a:ext uri="{FF2B5EF4-FFF2-40B4-BE49-F238E27FC236}">
                <a16:creationId xmlns:a16="http://schemas.microsoft.com/office/drawing/2014/main" id="{8B0A8FEB-F11F-1DE0-F238-B492CF72F3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23482" y="5595520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1" name="Line 218">
            <a:extLst>
              <a:ext uri="{FF2B5EF4-FFF2-40B4-BE49-F238E27FC236}">
                <a16:creationId xmlns:a16="http://schemas.microsoft.com/office/drawing/2014/main" id="{8D8953EC-466C-C2DE-3DCA-0C61D8B031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99669" y="5384849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2" name="Line 219">
            <a:extLst>
              <a:ext uri="{FF2B5EF4-FFF2-40B4-BE49-F238E27FC236}">
                <a16:creationId xmlns:a16="http://schemas.microsoft.com/office/drawing/2014/main" id="{FFB3DF37-2240-4CB1-17B8-43E9C6791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823482" y="5384849"/>
            <a:ext cx="0" cy="210672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3" name="Line 220">
            <a:extLst>
              <a:ext uri="{FF2B5EF4-FFF2-40B4-BE49-F238E27FC236}">
                <a16:creationId xmlns:a16="http://schemas.microsoft.com/office/drawing/2014/main" id="{696D5302-E39C-16CE-3461-2FF950DAF1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799669" y="5595520"/>
            <a:ext cx="23812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4" name="Line 221">
            <a:extLst>
              <a:ext uri="{FF2B5EF4-FFF2-40B4-BE49-F238E27FC236}">
                <a16:creationId xmlns:a16="http://schemas.microsoft.com/office/drawing/2014/main" id="{3B237317-0ABC-5101-939B-412079BB88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823482" y="5384849"/>
            <a:ext cx="25400" cy="0"/>
          </a:xfrm>
          <a:prstGeom prst="line">
            <a:avLst/>
          </a:prstGeom>
          <a:noFill/>
          <a:ln w="111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5" name="Rectangle 222">
            <a:extLst>
              <a:ext uri="{FF2B5EF4-FFF2-40B4-BE49-F238E27FC236}">
                <a16:creationId xmlns:a16="http://schemas.microsoft.com/office/drawing/2014/main" id="{9DE0445B-1F6E-2B34-C93F-B1318F2E6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0544" y="547159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6" name="Rectangle 223">
            <a:extLst>
              <a:ext uri="{FF2B5EF4-FFF2-40B4-BE49-F238E27FC236}">
                <a16:creationId xmlns:a16="http://schemas.microsoft.com/office/drawing/2014/main" id="{57498451-4746-D912-7666-CF4659ACD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3444" y="5534935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7" name="Rectangle 224">
            <a:extLst>
              <a:ext uri="{FF2B5EF4-FFF2-40B4-BE49-F238E27FC236}">
                <a16:creationId xmlns:a16="http://schemas.microsoft.com/office/drawing/2014/main" id="{65BBF238-0171-2B3D-A8F8-37F8043EA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7794" y="5463334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8" name="Rectangle 225">
            <a:extLst>
              <a:ext uri="{FF2B5EF4-FFF2-40B4-BE49-F238E27FC236}">
                <a16:creationId xmlns:a16="http://schemas.microsoft.com/office/drawing/2014/main" id="{200C7BFC-3A0F-2259-7340-85771738A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82144" y="543579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19" name="Rectangle 226">
            <a:extLst>
              <a:ext uri="{FF2B5EF4-FFF2-40B4-BE49-F238E27FC236}">
                <a16:creationId xmlns:a16="http://schemas.microsoft.com/office/drawing/2014/main" id="{58AB3848-3541-0D6B-654C-51AA4501D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8082" y="5461958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0" name="Rectangle 227">
            <a:extLst>
              <a:ext uri="{FF2B5EF4-FFF2-40B4-BE49-F238E27FC236}">
                <a16:creationId xmlns:a16="http://schemas.microsoft.com/office/drawing/2014/main" id="{109916C7-C4DC-4336-8468-12C143532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094" y="5624436"/>
            <a:ext cx="52387" cy="4543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21" name="Freeform 228">
            <a:extLst>
              <a:ext uri="{FF2B5EF4-FFF2-40B4-BE49-F238E27FC236}">
                <a16:creationId xmlns:a16="http://schemas.microsoft.com/office/drawing/2014/main" id="{C92CBD33-F575-BF25-8D46-5D7EA28F8FCF}"/>
              </a:ext>
            </a:extLst>
          </p:cNvPr>
          <p:cNvSpPr>
            <a:spLocks/>
          </p:cNvSpPr>
          <p:nvPr/>
        </p:nvSpPr>
        <p:spPr bwMode="auto">
          <a:xfrm>
            <a:off x="9764494" y="5459204"/>
            <a:ext cx="2058987" cy="187264"/>
          </a:xfrm>
          <a:custGeom>
            <a:avLst/>
            <a:gdLst>
              <a:gd name="T0" fmla="*/ 1297 w 1297"/>
              <a:gd name="T1" fmla="*/ 19 h 136"/>
              <a:gd name="T2" fmla="*/ 973 w 1297"/>
              <a:gd name="T3" fmla="*/ 0 h 136"/>
              <a:gd name="T4" fmla="*/ 649 w 1297"/>
              <a:gd name="T5" fmla="*/ 20 h 136"/>
              <a:gd name="T6" fmla="*/ 324 w 1297"/>
              <a:gd name="T7" fmla="*/ 71 h 136"/>
              <a:gd name="T8" fmla="*/ 108 w 1297"/>
              <a:gd name="T9" fmla="*/ 25 h 136"/>
              <a:gd name="T10" fmla="*/ 0 w 1297"/>
              <a:gd name="T11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7" h="136">
                <a:moveTo>
                  <a:pt x="1297" y="19"/>
                </a:moveTo>
                <a:lnTo>
                  <a:pt x="973" y="0"/>
                </a:lnTo>
                <a:lnTo>
                  <a:pt x="649" y="20"/>
                </a:lnTo>
                <a:lnTo>
                  <a:pt x="324" y="71"/>
                </a:lnTo>
                <a:lnTo>
                  <a:pt x="108" y="25"/>
                </a:lnTo>
                <a:lnTo>
                  <a:pt x="0" y="136"/>
                </a:lnTo>
              </a:path>
            </a:pathLst>
          </a:custGeom>
          <a:noFill/>
          <a:ln w="23813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879" name="Rectangle : coins arrondis 878">
            <a:extLst>
              <a:ext uri="{FF2B5EF4-FFF2-40B4-BE49-F238E27FC236}">
                <a16:creationId xmlns:a16="http://schemas.microsoft.com/office/drawing/2014/main" id="{34D4A8E3-D0E9-4349-1DAF-4646B850A491}"/>
              </a:ext>
            </a:extLst>
          </p:cNvPr>
          <p:cNvSpPr/>
          <p:nvPr/>
        </p:nvSpPr>
        <p:spPr>
          <a:xfrm>
            <a:off x="6308418" y="2771515"/>
            <a:ext cx="1433072" cy="49524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000" b="1" noProof="0" dirty="0">
                <a:solidFill>
                  <a:schemeClr val="tx1"/>
                </a:solidFill>
              </a:rPr>
              <a:t>Primary endpoint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Treatment difference -3.6</a:t>
            </a:r>
            <a:br>
              <a:rPr lang="en-US" sz="1000" noProof="0" dirty="0">
                <a:solidFill>
                  <a:schemeClr val="tx1"/>
                </a:solidFill>
              </a:rPr>
            </a:br>
            <a:r>
              <a:rPr lang="en-US" sz="1000" noProof="0" dirty="0">
                <a:solidFill>
                  <a:schemeClr val="tx1"/>
                </a:solidFill>
              </a:rPr>
              <a:t>(95% CI: -7.8, -0.8)</a:t>
            </a:r>
          </a:p>
        </p:txBody>
      </p:sp>
      <p:sp>
        <p:nvSpPr>
          <p:cNvPr id="880" name="Rectangle 272">
            <a:extLst>
              <a:ext uri="{FF2B5EF4-FFF2-40B4-BE49-F238E27FC236}">
                <a16:creationId xmlns:a16="http://schemas.microsoft.com/office/drawing/2014/main" id="{BF083365-E52E-9C54-186D-48BC3B060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1925" y="6145031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1" name="Rectangle 272">
            <a:extLst>
              <a:ext uri="{FF2B5EF4-FFF2-40B4-BE49-F238E27FC236}">
                <a16:creationId xmlns:a16="http://schemas.microsoft.com/office/drawing/2014/main" id="{510729A8-A9A4-4620-3559-92C787A03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683" y="6145031"/>
            <a:ext cx="421206" cy="16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Weeks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4" name="Ellipse 883">
            <a:extLst>
              <a:ext uri="{FF2B5EF4-FFF2-40B4-BE49-F238E27FC236}">
                <a16:creationId xmlns:a16="http://schemas.microsoft.com/office/drawing/2014/main" id="{68FB079F-A335-76A3-6710-8349F1F663CE}"/>
              </a:ext>
            </a:extLst>
          </p:cNvPr>
          <p:cNvSpPr/>
          <p:nvPr/>
        </p:nvSpPr>
        <p:spPr>
          <a:xfrm>
            <a:off x="193431" y="2940140"/>
            <a:ext cx="1097133" cy="1029699"/>
          </a:xfrm>
          <a:prstGeom prst="ellipse">
            <a:avLst/>
          </a:prstGeom>
          <a:solidFill>
            <a:srgbClr val="0070C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noProof="0" dirty="0"/>
              <a:t>Open-label</a:t>
            </a:r>
          </a:p>
          <a:p>
            <a:pPr algn="ctr"/>
            <a:r>
              <a:rPr lang="en-US" sz="1400" b="1" noProof="0" dirty="0"/>
              <a:t>R</a:t>
            </a:r>
            <a:br>
              <a:rPr lang="en-US" sz="1400" noProof="0" dirty="0"/>
            </a:br>
            <a:r>
              <a:rPr lang="en-US" sz="1400" b="1" noProof="0" dirty="0"/>
              <a:t>2:1</a:t>
            </a:r>
          </a:p>
        </p:txBody>
      </p:sp>
      <p:sp>
        <p:nvSpPr>
          <p:cNvPr id="885" name="Rectangle 191">
            <a:extLst>
              <a:ext uri="{FF2B5EF4-FFF2-40B4-BE49-F238E27FC236}">
                <a16:creationId xmlns:a16="http://schemas.microsoft.com/office/drawing/2014/main" id="{00CF0436-BE1D-51E2-147A-D68549351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25" y="4207086"/>
            <a:ext cx="126986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Stratified by baseline ART: PI, </a:t>
            </a:r>
            <a:r>
              <a:rPr kumimoji="0" lang="en-US" sz="1200" b="0" i="0" u="none" strike="noStrike" cap="none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InSTI</a:t>
            </a: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, or NNRTI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6" name="Rectangle : coins arrondis 885">
            <a:extLst>
              <a:ext uri="{FF2B5EF4-FFF2-40B4-BE49-F238E27FC236}">
                <a16:creationId xmlns:a16="http://schemas.microsoft.com/office/drawing/2014/main" id="{906BF156-8B33-B110-5F73-4758F582171E}"/>
              </a:ext>
            </a:extLst>
          </p:cNvPr>
          <p:cNvSpPr/>
          <p:nvPr/>
        </p:nvSpPr>
        <p:spPr>
          <a:xfrm>
            <a:off x="1802927" y="2839425"/>
            <a:ext cx="3443714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Open-label DOR/ISL </a:t>
            </a:r>
            <a:br>
              <a:rPr lang="en-US" sz="1200" b="1" noProof="0" dirty="0"/>
            </a:br>
            <a:r>
              <a:rPr lang="en-US" sz="1200" b="1" noProof="0" dirty="0"/>
              <a:t>(100/0.25 mg) </a:t>
            </a:r>
            <a:r>
              <a:rPr lang="en-US" sz="1200" i="1" noProof="0" dirty="0"/>
              <a:t>taken once daily</a:t>
            </a:r>
          </a:p>
        </p:txBody>
      </p:sp>
      <p:sp>
        <p:nvSpPr>
          <p:cNvPr id="887" name="Rectangle : coins arrondis 886">
            <a:extLst>
              <a:ext uri="{FF2B5EF4-FFF2-40B4-BE49-F238E27FC236}">
                <a16:creationId xmlns:a16="http://schemas.microsoft.com/office/drawing/2014/main" id="{768D1E87-1153-2237-140E-AF56CDC57CCC}"/>
              </a:ext>
            </a:extLst>
          </p:cNvPr>
          <p:cNvSpPr/>
          <p:nvPr/>
        </p:nvSpPr>
        <p:spPr>
          <a:xfrm>
            <a:off x="3080473" y="3523230"/>
            <a:ext cx="2232862" cy="589575"/>
          </a:xfrm>
          <a:prstGeom prst="roundRect">
            <a:avLst>
              <a:gd name="adj" fmla="val 13436"/>
            </a:avLst>
          </a:prstGeom>
          <a:solidFill>
            <a:srgbClr val="0066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Open-label DOR/ISL </a:t>
            </a:r>
            <a:br>
              <a:rPr lang="en-US" sz="1200" b="1" noProof="0" dirty="0"/>
            </a:br>
            <a:r>
              <a:rPr lang="en-US" sz="1200" b="1" noProof="0" dirty="0"/>
              <a:t>(100/0.25 mg) </a:t>
            </a:r>
            <a:r>
              <a:rPr lang="en-US" sz="1200" i="1" noProof="0" dirty="0"/>
              <a:t>taken once daily</a:t>
            </a:r>
          </a:p>
        </p:txBody>
      </p:sp>
      <p:sp>
        <p:nvSpPr>
          <p:cNvPr id="888" name="Rectangle : coins arrondis 887">
            <a:extLst>
              <a:ext uri="{FF2B5EF4-FFF2-40B4-BE49-F238E27FC236}">
                <a16:creationId xmlns:a16="http://schemas.microsoft.com/office/drawing/2014/main" id="{69587100-23E7-A328-C3CD-EB9A2CA5EEF0}"/>
              </a:ext>
            </a:extLst>
          </p:cNvPr>
          <p:cNvSpPr/>
          <p:nvPr/>
        </p:nvSpPr>
        <p:spPr>
          <a:xfrm>
            <a:off x="1802927" y="3523230"/>
            <a:ext cx="1277546" cy="589575"/>
          </a:xfrm>
          <a:prstGeom prst="roundRect">
            <a:avLst>
              <a:gd name="adj" fmla="val 13436"/>
            </a:avLst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noProof="0" dirty="0"/>
              <a:t>Baseline ART</a:t>
            </a:r>
            <a:br>
              <a:rPr lang="en-US" sz="1200" b="1" noProof="0" dirty="0"/>
            </a:br>
            <a:r>
              <a:rPr lang="en-US" sz="1200" i="1" noProof="0" dirty="0"/>
              <a:t>taken per label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DC8CB691-87AE-B6A8-7A35-87E5FD5F528B}"/>
              </a:ext>
            </a:extLst>
          </p:cNvPr>
          <p:cNvGrpSpPr/>
          <p:nvPr/>
        </p:nvGrpSpPr>
        <p:grpSpPr>
          <a:xfrm>
            <a:off x="1290564" y="3134213"/>
            <a:ext cx="512363" cy="683805"/>
            <a:chOff x="1178783" y="3134213"/>
            <a:chExt cx="624144" cy="683805"/>
          </a:xfrm>
        </p:grpSpPr>
        <p:cxnSp>
          <p:nvCxnSpPr>
            <p:cNvPr id="890" name="Connecteur : en angle 889">
              <a:extLst>
                <a:ext uri="{FF2B5EF4-FFF2-40B4-BE49-F238E27FC236}">
                  <a16:creationId xmlns:a16="http://schemas.microsoft.com/office/drawing/2014/main" id="{31482EC2-9FB4-E963-51A1-3CA9847BBAE5}"/>
                </a:ext>
              </a:extLst>
            </p:cNvPr>
            <p:cNvCxnSpPr>
              <a:cxnSpLocks/>
              <a:stCxn id="884" idx="6"/>
              <a:endCxn id="886" idx="1"/>
            </p:cNvCxnSpPr>
            <p:nvPr/>
          </p:nvCxnSpPr>
          <p:spPr>
            <a:xfrm flipV="1">
              <a:off x="1178783" y="3134213"/>
              <a:ext cx="624144" cy="320777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1" name="Connecteur : en angle 890">
              <a:extLst>
                <a:ext uri="{FF2B5EF4-FFF2-40B4-BE49-F238E27FC236}">
                  <a16:creationId xmlns:a16="http://schemas.microsoft.com/office/drawing/2014/main" id="{AED92A02-A3FD-FD2E-6C7C-216E7EA39DB4}"/>
                </a:ext>
              </a:extLst>
            </p:cNvPr>
            <p:cNvCxnSpPr>
              <a:cxnSpLocks/>
              <a:stCxn id="884" idx="6"/>
              <a:endCxn id="888" idx="1"/>
            </p:cNvCxnSpPr>
            <p:nvPr/>
          </p:nvCxnSpPr>
          <p:spPr>
            <a:xfrm>
              <a:off x="1178783" y="3454990"/>
              <a:ext cx="624144" cy="363028"/>
            </a:xfrm>
            <a:prstGeom prst="bentConnector3">
              <a:avLst/>
            </a:prstGeom>
            <a:ln w="28575">
              <a:solidFill>
                <a:schemeClr val="accent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6" name="Connecteur droit avec flèche 895">
            <a:extLst>
              <a:ext uri="{FF2B5EF4-FFF2-40B4-BE49-F238E27FC236}">
                <a16:creationId xmlns:a16="http://schemas.microsoft.com/office/drawing/2014/main" id="{C5B0F222-3955-C4DB-E60D-EAB16197CE3B}"/>
              </a:ext>
            </a:extLst>
          </p:cNvPr>
          <p:cNvCxnSpPr>
            <a:cxnSpLocks/>
          </p:cNvCxnSpPr>
          <p:nvPr/>
        </p:nvCxnSpPr>
        <p:spPr>
          <a:xfrm flipV="1">
            <a:off x="1802927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7" name="Connecteur droit avec flèche 896">
            <a:extLst>
              <a:ext uri="{FF2B5EF4-FFF2-40B4-BE49-F238E27FC236}">
                <a16:creationId xmlns:a16="http://schemas.microsoft.com/office/drawing/2014/main" id="{5312E7FD-71CC-C623-EAE6-1F156DBBA71A}"/>
              </a:ext>
            </a:extLst>
          </p:cNvPr>
          <p:cNvCxnSpPr>
            <a:cxnSpLocks/>
          </p:cNvCxnSpPr>
          <p:nvPr/>
        </p:nvCxnSpPr>
        <p:spPr>
          <a:xfrm flipV="1">
            <a:off x="3080473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8" name="Connecteur droit avec flèche 897">
            <a:extLst>
              <a:ext uri="{FF2B5EF4-FFF2-40B4-BE49-F238E27FC236}">
                <a16:creationId xmlns:a16="http://schemas.microsoft.com/office/drawing/2014/main" id="{C3E253DE-6FC6-8DD3-DB08-84366F3A4230}"/>
              </a:ext>
            </a:extLst>
          </p:cNvPr>
          <p:cNvCxnSpPr>
            <a:cxnSpLocks/>
          </p:cNvCxnSpPr>
          <p:nvPr/>
        </p:nvCxnSpPr>
        <p:spPr>
          <a:xfrm flipV="1">
            <a:off x="4258397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9" name="Connecteur droit avec flèche 898">
            <a:extLst>
              <a:ext uri="{FF2B5EF4-FFF2-40B4-BE49-F238E27FC236}">
                <a16:creationId xmlns:a16="http://schemas.microsoft.com/office/drawing/2014/main" id="{35DD524C-1066-F1F6-E5DF-56EA97D162CE}"/>
              </a:ext>
            </a:extLst>
          </p:cNvPr>
          <p:cNvCxnSpPr>
            <a:cxnSpLocks/>
          </p:cNvCxnSpPr>
          <p:nvPr/>
        </p:nvCxnSpPr>
        <p:spPr>
          <a:xfrm flipV="1">
            <a:off x="5251126" y="4238153"/>
            <a:ext cx="0" cy="26244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0" name="Rectangle 191">
            <a:extLst>
              <a:ext uri="{FF2B5EF4-FFF2-40B4-BE49-F238E27FC236}">
                <a16:creationId xmlns:a16="http://schemas.microsoft.com/office/drawing/2014/main" id="{2E4A9FBD-32CF-F859-8CCA-B84CED7AD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752" y="4541234"/>
            <a:ext cx="6123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Day 1</a:t>
            </a:r>
            <a:b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</a:b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(baseline)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2" name="Rectangle 191">
            <a:extLst>
              <a:ext uri="{FF2B5EF4-FFF2-40B4-BE49-F238E27FC236}">
                <a16:creationId xmlns:a16="http://schemas.microsoft.com/office/drawing/2014/main" id="{956C6828-BB65-5CE6-68E0-9D4F563D1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95" y="4546187"/>
            <a:ext cx="2965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W48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3" name="Rectangle 191">
            <a:extLst>
              <a:ext uri="{FF2B5EF4-FFF2-40B4-BE49-F238E27FC236}">
                <a16:creationId xmlns:a16="http://schemas.microsoft.com/office/drawing/2014/main" id="{44695A92-23EA-0A88-690E-1D761287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723" y="4553711"/>
            <a:ext cx="29334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W96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4" name="Rectangle 191">
            <a:extLst>
              <a:ext uri="{FF2B5EF4-FFF2-40B4-BE49-F238E27FC236}">
                <a16:creationId xmlns:a16="http://schemas.microsoft.com/office/drawing/2014/main" id="{A0072E45-FE5E-BB7E-E85F-4BF0158C6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453" y="4568189"/>
            <a:ext cx="3718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W144</a:t>
            </a:r>
            <a:endParaRPr kumimoji="0" lang="en-US" sz="4000" b="0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Titre 1">
            <a:extLst>
              <a:ext uri="{FF2B5EF4-FFF2-40B4-BE49-F238E27FC236}">
                <a16:creationId xmlns:a16="http://schemas.microsoft.com/office/drawing/2014/main" id="{1601266A-81B1-89E4-0296-EDA1070315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578" y="0"/>
            <a:ext cx="11255985" cy="1491539"/>
          </a:xfrm>
        </p:spPr>
        <p:txBody>
          <a:bodyPr/>
          <a:lstStyle/>
          <a:p>
            <a:r>
              <a:rPr lang="en-US" noProof="0" dirty="0"/>
              <a:t>Switch to DOR/ISL (100/0.25 mg) QD from </a:t>
            </a:r>
            <a:r>
              <a:rPr lang="en-US" noProof="0" dirty="0" err="1"/>
              <a:t>cART</a:t>
            </a:r>
            <a:r>
              <a:rPr lang="en-US" noProof="0" dirty="0"/>
              <a:t> (1)</a:t>
            </a:r>
          </a:p>
        </p:txBody>
      </p:sp>
      <p:sp>
        <p:nvSpPr>
          <p:cNvPr id="12" name="Espace réservé du contenu 3">
            <a:extLst>
              <a:ext uri="{FF2B5EF4-FFF2-40B4-BE49-F238E27FC236}">
                <a16:creationId xmlns:a16="http://schemas.microsoft.com/office/drawing/2014/main" id="{1A1169BA-39D5-48FD-F00B-6F5119D7F1F2}"/>
              </a:ext>
            </a:extLst>
          </p:cNvPr>
          <p:cNvSpPr txBox="1">
            <a:spLocks/>
          </p:cNvSpPr>
          <p:nvPr/>
        </p:nvSpPr>
        <p:spPr>
          <a:xfrm>
            <a:off x="577069" y="1368120"/>
            <a:ext cx="4669571" cy="1312639"/>
          </a:xfrm>
          <a:prstGeom prst="rect">
            <a:avLst/>
          </a:prstGeom>
        </p:spPr>
        <p:txBody>
          <a:bodyPr>
            <a:normAutofit/>
          </a:bodyPr>
          <a:lstStyle>
            <a:lvl1pPr marL="257175" indent="-257175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342900" rtl="0" eaLnBrk="1" latinLnBrk="0" hangingPunct="1">
              <a:spcBef>
                <a:spcPct val="20000"/>
              </a:spcBef>
              <a:buClr>
                <a:srgbClr val="3C549F"/>
              </a:buClr>
              <a:buFont typeface="Arial"/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342900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600" noProof="0" dirty="0"/>
              <a:t>HIV RNA &lt; 50 c/mL ≥ 3 months on stable oral </a:t>
            </a:r>
            <a:r>
              <a:rPr lang="en-US" sz="1600" noProof="0" dirty="0" err="1"/>
              <a:t>cART</a:t>
            </a:r>
            <a:endParaRPr lang="en-US" sz="1600" noProof="0" dirty="0"/>
          </a:p>
          <a:p>
            <a:pPr>
              <a:spcBef>
                <a:spcPts val="0"/>
              </a:spcBef>
            </a:pPr>
            <a:r>
              <a:rPr lang="en-US" sz="1600" noProof="0" dirty="0"/>
              <a:t>CD4 ≥ 50/mm</a:t>
            </a:r>
            <a:r>
              <a:rPr lang="en-US" sz="1600" baseline="30000" noProof="0" dirty="0"/>
              <a:t>3</a:t>
            </a:r>
            <a:r>
              <a:rPr lang="en-US" sz="1600" noProof="0" dirty="0"/>
              <a:t> and lymphocyte ≥ 650/mm</a:t>
            </a:r>
            <a:r>
              <a:rPr lang="en-US" sz="1600" baseline="30000" noProof="0" dirty="0"/>
              <a:t>3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history of VF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known resistance to DOR</a:t>
            </a:r>
          </a:p>
          <a:p>
            <a:pPr>
              <a:spcBef>
                <a:spcPts val="0"/>
              </a:spcBef>
            </a:pPr>
            <a:r>
              <a:rPr lang="en-US" sz="1600" noProof="0" dirty="0"/>
              <a:t>No active HBV infection</a:t>
            </a:r>
          </a:p>
        </p:txBody>
      </p:sp>
      <p:sp>
        <p:nvSpPr>
          <p:cNvPr id="13" name="Rectangle 299">
            <a:extLst>
              <a:ext uri="{FF2B5EF4-FFF2-40B4-BE49-F238E27FC236}">
                <a16:creationId xmlns:a16="http://schemas.microsoft.com/office/drawing/2014/main" id="{E76FCF3B-C4FF-A88A-8A13-BC5EB6E76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9644" y="4808584"/>
            <a:ext cx="147796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DOR/ISL (100/0.25 mg)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4" name="Rectangle 300">
            <a:extLst>
              <a:ext uri="{FF2B5EF4-FFF2-40B4-BE49-F238E27FC236}">
                <a16:creationId xmlns:a16="http://schemas.microsoft.com/office/drawing/2014/main" id="{DA104018-46A4-468A-8D89-27E9BBECC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494" y="4979895"/>
            <a:ext cx="79560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1" i="0" u="none" strike="noStrike" cap="none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BIC/FTC/TAF</a:t>
            </a:r>
            <a:endParaRPr kumimoji="0" lang="en-US" sz="4000" b="1" i="0" u="none" strike="noStrike" cap="none" normalizeH="0" baseline="0" noProof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" name="Freeform 301">
            <a:extLst>
              <a:ext uri="{FF2B5EF4-FFF2-40B4-BE49-F238E27FC236}">
                <a16:creationId xmlns:a16="http://schemas.microsoft.com/office/drawing/2014/main" id="{A587225A-A902-AD86-4AEF-BA38DAE24F12}"/>
              </a:ext>
            </a:extLst>
          </p:cNvPr>
          <p:cNvSpPr>
            <a:spLocks/>
          </p:cNvSpPr>
          <p:nvPr/>
        </p:nvSpPr>
        <p:spPr bwMode="auto">
          <a:xfrm>
            <a:off x="7680444" y="4865472"/>
            <a:ext cx="118118" cy="102451"/>
          </a:xfrm>
          <a:custGeom>
            <a:avLst/>
            <a:gdLst>
              <a:gd name="T0" fmla="*/ 44 w 50"/>
              <a:gd name="T1" fmla="*/ 40 h 50"/>
              <a:gd name="T2" fmla="*/ 44 w 50"/>
              <a:gd name="T3" fmla="*/ 39 h 50"/>
              <a:gd name="T4" fmla="*/ 45 w 50"/>
              <a:gd name="T5" fmla="*/ 39 h 50"/>
              <a:gd name="T6" fmla="*/ 47 w 50"/>
              <a:gd name="T7" fmla="*/ 36 h 50"/>
              <a:gd name="T8" fmla="*/ 49 w 50"/>
              <a:gd name="T9" fmla="*/ 32 h 50"/>
              <a:gd name="T10" fmla="*/ 49 w 50"/>
              <a:gd name="T11" fmla="*/ 29 h 50"/>
              <a:gd name="T12" fmla="*/ 50 w 50"/>
              <a:gd name="T13" fmla="*/ 26 h 50"/>
              <a:gd name="T14" fmla="*/ 50 w 50"/>
              <a:gd name="T15" fmla="*/ 25 h 50"/>
              <a:gd name="T16" fmla="*/ 49 w 50"/>
              <a:gd name="T17" fmla="*/ 19 h 50"/>
              <a:gd name="T18" fmla="*/ 48 w 50"/>
              <a:gd name="T19" fmla="*/ 15 h 50"/>
              <a:gd name="T20" fmla="*/ 44 w 50"/>
              <a:gd name="T21" fmla="*/ 8 h 50"/>
              <a:gd name="T22" fmla="*/ 40 w 50"/>
              <a:gd name="T23" fmla="*/ 5 h 50"/>
              <a:gd name="T24" fmla="*/ 36 w 50"/>
              <a:gd name="T25" fmla="*/ 2 h 50"/>
              <a:gd name="T26" fmla="*/ 32 w 50"/>
              <a:gd name="T27" fmla="*/ 0 h 50"/>
              <a:gd name="T28" fmla="*/ 27 w 50"/>
              <a:gd name="T29" fmla="*/ 0 h 50"/>
              <a:gd name="T30" fmla="*/ 20 w 50"/>
              <a:gd name="T31" fmla="*/ 0 h 50"/>
              <a:gd name="T32" fmla="*/ 11 w 50"/>
              <a:gd name="T33" fmla="*/ 3 h 50"/>
              <a:gd name="T34" fmla="*/ 4 w 50"/>
              <a:gd name="T35" fmla="*/ 10 h 50"/>
              <a:gd name="T36" fmla="*/ 0 w 50"/>
              <a:gd name="T37" fmla="*/ 19 h 50"/>
              <a:gd name="T38" fmla="*/ 0 w 50"/>
              <a:gd name="T39" fmla="*/ 27 h 50"/>
              <a:gd name="T40" fmla="*/ 1 w 50"/>
              <a:gd name="T41" fmla="*/ 32 h 50"/>
              <a:gd name="T42" fmla="*/ 2 w 50"/>
              <a:gd name="T43" fmla="*/ 36 h 50"/>
              <a:gd name="T44" fmla="*/ 5 w 50"/>
              <a:gd name="T45" fmla="*/ 40 h 50"/>
              <a:gd name="T46" fmla="*/ 9 w 50"/>
              <a:gd name="T47" fmla="*/ 44 h 50"/>
              <a:gd name="T48" fmla="*/ 15 w 50"/>
              <a:gd name="T49" fmla="*/ 48 h 50"/>
              <a:gd name="T50" fmla="*/ 22 w 50"/>
              <a:gd name="T51" fmla="*/ 50 h 50"/>
              <a:gd name="T52" fmla="*/ 25 w 50"/>
              <a:gd name="T53" fmla="*/ 50 h 50"/>
              <a:gd name="T54" fmla="*/ 27 w 50"/>
              <a:gd name="T55" fmla="*/ 50 h 50"/>
              <a:gd name="T56" fmla="*/ 31 w 50"/>
              <a:gd name="T57" fmla="*/ 49 h 50"/>
              <a:gd name="T58" fmla="*/ 34 w 50"/>
              <a:gd name="T59" fmla="*/ 48 h 50"/>
              <a:gd name="T60" fmla="*/ 38 w 50"/>
              <a:gd name="T61" fmla="*/ 45 h 50"/>
              <a:gd name="T62" fmla="*/ 40 w 50"/>
              <a:gd name="T63" fmla="*/ 44 h 50"/>
              <a:gd name="T64" fmla="*/ 40 w 50"/>
              <a:gd name="T65" fmla="*/ 44 h 50"/>
              <a:gd name="T66" fmla="*/ 42 w 50"/>
              <a:gd name="T67" fmla="*/ 4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" h="50">
                <a:moveTo>
                  <a:pt x="42" y="42"/>
                </a:moveTo>
                <a:lnTo>
                  <a:pt x="44" y="40"/>
                </a:lnTo>
                <a:lnTo>
                  <a:pt x="44" y="4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8"/>
                </a:lnTo>
                <a:lnTo>
                  <a:pt x="47" y="36"/>
                </a:lnTo>
                <a:lnTo>
                  <a:pt x="48" y="34"/>
                </a:lnTo>
                <a:lnTo>
                  <a:pt x="49" y="32"/>
                </a:lnTo>
                <a:lnTo>
                  <a:pt x="49" y="30"/>
                </a:lnTo>
                <a:lnTo>
                  <a:pt x="49" y="29"/>
                </a:lnTo>
                <a:lnTo>
                  <a:pt x="50" y="27"/>
                </a:lnTo>
                <a:lnTo>
                  <a:pt x="50" y="26"/>
                </a:lnTo>
                <a:lnTo>
                  <a:pt x="50" y="25"/>
                </a:lnTo>
                <a:lnTo>
                  <a:pt x="50" y="25"/>
                </a:lnTo>
                <a:lnTo>
                  <a:pt x="50" y="22"/>
                </a:lnTo>
                <a:lnTo>
                  <a:pt x="49" y="19"/>
                </a:lnTo>
                <a:lnTo>
                  <a:pt x="49" y="17"/>
                </a:lnTo>
                <a:lnTo>
                  <a:pt x="48" y="15"/>
                </a:lnTo>
                <a:lnTo>
                  <a:pt x="45" y="10"/>
                </a:lnTo>
                <a:lnTo>
                  <a:pt x="44" y="8"/>
                </a:lnTo>
                <a:lnTo>
                  <a:pt x="42" y="7"/>
                </a:lnTo>
                <a:lnTo>
                  <a:pt x="40" y="5"/>
                </a:lnTo>
                <a:lnTo>
                  <a:pt x="38" y="3"/>
                </a:lnTo>
                <a:lnTo>
                  <a:pt x="36" y="2"/>
                </a:lnTo>
                <a:lnTo>
                  <a:pt x="34" y="1"/>
                </a:lnTo>
                <a:lnTo>
                  <a:pt x="32" y="0"/>
                </a:lnTo>
                <a:lnTo>
                  <a:pt x="30" y="0"/>
                </a:lnTo>
                <a:lnTo>
                  <a:pt x="27" y="0"/>
                </a:lnTo>
                <a:lnTo>
                  <a:pt x="25" y="0"/>
                </a:lnTo>
                <a:lnTo>
                  <a:pt x="20" y="0"/>
                </a:lnTo>
                <a:lnTo>
                  <a:pt x="15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5"/>
                </a:lnTo>
                <a:lnTo>
                  <a:pt x="0" y="19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1" y="32"/>
                </a:lnTo>
                <a:lnTo>
                  <a:pt x="2" y="34"/>
                </a:lnTo>
                <a:lnTo>
                  <a:pt x="2" y="36"/>
                </a:lnTo>
                <a:lnTo>
                  <a:pt x="4" y="38"/>
                </a:lnTo>
                <a:lnTo>
                  <a:pt x="5" y="40"/>
                </a:lnTo>
                <a:lnTo>
                  <a:pt x="7" y="42"/>
                </a:lnTo>
                <a:lnTo>
                  <a:pt x="9" y="44"/>
                </a:lnTo>
                <a:lnTo>
                  <a:pt x="11" y="45"/>
                </a:lnTo>
                <a:lnTo>
                  <a:pt x="15" y="48"/>
                </a:lnTo>
                <a:lnTo>
                  <a:pt x="20" y="49"/>
                </a:lnTo>
                <a:lnTo>
                  <a:pt x="22" y="50"/>
                </a:lnTo>
                <a:lnTo>
                  <a:pt x="25" y="50"/>
                </a:lnTo>
                <a:lnTo>
                  <a:pt x="25" y="50"/>
                </a:lnTo>
                <a:lnTo>
                  <a:pt x="26" y="50"/>
                </a:lnTo>
                <a:lnTo>
                  <a:pt x="27" y="50"/>
                </a:lnTo>
                <a:lnTo>
                  <a:pt x="30" y="49"/>
                </a:lnTo>
                <a:lnTo>
                  <a:pt x="31" y="49"/>
                </a:lnTo>
                <a:lnTo>
                  <a:pt x="32" y="48"/>
                </a:lnTo>
                <a:lnTo>
                  <a:pt x="34" y="48"/>
                </a:lnTo>
                <a:lnTo>
                  <a:pt x="36" y="47"/>
                </a:lnTo>
                <a:lnTo>
                  <a:pt x="38" y="45"/>
                </a:lnTo>
                <a:lnTo>
                  <a:pt x="39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2" y="42"/>
                </a:lnTo>
                <a:close/>
              </a:path>
            </a:pathLst>
          </a:cu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16" name="Rectangle 302">
            <a:extLst>
              <a:ext uri="{FF2B5EF4-FFF2-40B4-BE49-F238E27FC236}">
                <a16:creationId xmlns:a16="http://schemas.microsoft.com/office/drawing/2014/main" id="{AB1BD7A8-D0DA-11B8-033A-70A147987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6794" y="5017761"/>
            <a:ext cx="99219" cy="8810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noProof="0" dirty="0"/>
          </a:p>
        </p:txBody>
      </p:sp>
      <p:sp>
        <p:nvSpPr>
          <p:cNvPr id="17" name="Rectangle 272">
            <a:extLst>
              <a:ext uri="{FF2B5EF4-FFF2-40B4-BE49-F238E27FC236}">
                <a16:creationId xmlns:a16="http://schemas.microsoft.com/office/drawing/2014/main" id="{F8748773-66C9-04D5-1213-FF7FDF8F2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3206" y="4363850"/>
            <a:ext cx="255852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Mean % change from baseline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D1F91547-35CD-51B8-AE68-89D3DA24FC63}"/>
              </a:ext>
            </a:extLst>
          </p:cNvPr>
          <p:cNvSpPr txBox="1"/>
          <p:nvPr/>
        </p:nvSpPr>
        <p:spPr>
          <a:xfrm>
            <a:off x="6019937" y="1833909"/>
            <a:ext cx="3129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noProof="0" dirty="0"/>
              <a:t>%</a:t>
            </a:r>
          </a:p>
        </p:txBody>
      </p:sp>
      <p:sp>
        <p:nvSpPr>
          <p:cNvPr id="19" name="Rectangle 272">
            <a:extLst>
              <a:ext uri="{FF2B5EF4-FFF2-40B4-BE49-F238E27FC236}">
                <a16:creationId xmlns:a16="http://schemas.microsoft.com/office/drawing/2014/main" id="{8E8E2EAA-DFA8-3611-6533-1B39E441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284" y="1248531"/>
            <a:ext cx="198951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latin typeface="Calibri" panose="020F0502020204030204" pitchFamily="34" charset="0"/>
              </a:rPr>
              <a:t>Virologic outcome W48</a:t>
            </a:r>
            <a:endParaRPr kumimoji="0" lang="en-US" sz="4800" b="0" i="0" u="none" strike="noStrike" cap="none" normalizeH="0" baseline="0" noProof="0" dirty="0">
              <a:ln>
                <a:noFill/>
              </a:ln>
              <a:solidFill>
                <a:srgbClr val="0070C0"/>
              </a:solidFill>
              <a:effectLst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AE572A5C-253A-6C90-5A6C-E67AC35BA353}"/>
              </a:ext>
            </a:extLst>
          </p:cNvPr>
          <p:cNvSpPr/>
          <p:nvPr/>
        </p:nvSpPr>
        <p:spPr>
          <a:xfrm>
            <a:off x="6452255" y="3650233"/>
            <a:ext cx="313273" cy="151821"/>
          </a:xfrm>
          <a:prstGeom prst="ellipse">
            <a:avLst/>
          </a:prstGeom>
          <a:noFill/>
          <a:ln w="127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02553316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ARV-trials - CROI 2025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FBFBF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tailEnd type="triangle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400" dirty="0" err="1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9069</Words>
  <Application>Microsoft Office PowerPoint</Application>
  <PresentationFormat>Grand écran</PresentationFormat>
  <Paragraphs>2258</Paragraphs>
  <Slides>60</Slides>
  <Notes>60</Notes>
  <HiddenSlides>6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60</vt:i4>
      </vt:variant>
    </vt:vector>
  </HeadingPairs>
  <TitlesOfParts>
    <vt:vector size="72" baseType="lpstr">
      <vt:lpstr>ＭＳ Ｐゴシック</vt:lpstr>
      <vt:lpstr>Apple Color Emoji</vt:lpstr>
      <vt:lpstr>Aptos</vt:lpstr>
      <vt:lpstr>Aptos Narrow</vt:lpstr>
      <vt:lpstr>Arial</vt:lpstr>
      <vt:lpstr>Calibri</vt:lpstr>
      <vt:lpstr>Helvetica</vt:lpstr>
      <vt:lpstr>Helvetica Neue</vt:lpstr>
      <vt:lpstr>Roboto Condensed</vt:lpstr>
      <vt:lpstr>Symbol</vt:lpstr>
      <vt:lpstr>Wingdings</vt:lpstr>
      <vt:lpstr>ARV-trials - CROI 2025</vt:lpstr>
      <vt:lpstr>CONFERENCE ON RETROVIRUSES AND OPPORTUNISTIC INFECTIONS (CROI 2025)</vt:lpstr>
      <vt:lpstr>Faculty Disclosures</vt:lpstr>
      <vt:lpstr>Présentation PowerPoint</vt:lpstr>
      <vt:lpstr>LAPTOP: B/F/TAF vs D/c/F/TAF for first-line ART in PWH and advanced infection (1)</vt:lpstr>
      <vt:lpstr>LAPTOP: B/F/TAF vs D/c/F/TAF for first-line ART in PWH and advanced infection (2)</vt:lpstr>
      <vt:lpstr>LAPTOP: B/F/TAF vs D/c/F/TAF for first-line ART in PWH and advanced infection (3)</vt:lpstr>
      <vt:lpstr>LAPTOP: B/F/TAF vs D/c/F/TAF for first-line ART in PWH and advanced infection (4)</vt:lpstr>
      <vt:lpstr>Switch to DOR/ISL (100/0.25 mg) QD from B/F/TAF</vt:lpstr>
      <vt:lpstr>Switch to DOR/ISL (100/0.25 mg) QD from cART (1)</vt:lpstr>
      <vt:lpstr>Switch to DOR/ISL (100/0.25 mg) QD from cART (2)</vt:lpstr>
      <vt:lpstr>Prediction model of oral islatravir 2 mg QW for efficacy and no lymphocyte changes</vt:lpstr>
      <vt:lpstr>DTG and escalating doses of rifampicin </vt:lpstr>
      <vt:lpstr>PK variability of LA CAB/RPV</vt:lpstr>
      <vt:lpstr>LA CAB/RPV in highly vulnerable population</vt:lpstr>
      <vt:lpstr>CARES Study: CAB + RPV LA IM as switch strategy in Africa (1)</vt:lpstr>
      <vt:lpstr>CARES Study: CAB + RPV LA IM as switch strategy in Africa (2)</vt:lpstr>
      <vt:lpstr>CARES Study: CAB + RPV LA IM as switch strategy in Africa (3)</vt:lpstr>
      <vt:lpstr>LEN SC + 2 bNAbs IV (TAB + ZAB) for maintenance</vt:lpstr>
      <vt:lpstr>LEN + TAB + ZAB as maintenance:  1 case of virological failure at W26</vt:lpstr>
      <vt:lpstr>CAB IM + 1 bNAb (N6LS) for maintenance: EMBRACE </vt:lpstr>
      <vt:lpstr>VH-184, new INSTI – Phase 2a (1)</vt:lpstr>
      <vt:lpstr>VH-184, new INSTI – Phase 2a (2)</vt:lpstr>
      <vt:lpstr>VH-499, new capsid inhibitor – Phase 2a (1)</vt:lpstr>
      <vt:lpstr>Présentation PowerPoint</vt:lpstr>
      <vt:lpstr>Présentation PowerPoint</vt:lpstr>
      <vt:lpstr>Non suppressible viremia</vt:lpstr>
      <vt:lpstr>Nucleocapsid Mutations Confer Resistance to InSTIs  </vt:lpstr>
      <vt:lpstr>DTG resistance – Uganda cohort </vt:lpstr>
      <vt:lpstr>ARTISTRY-1 (BIC + LEN): resistance data (1)</vt:lpstr>
      <vt:lpstr>ARTISTRY-1 (BIC + LEN): resistance data (2)</vt:lpstr>
      <vt:lpstr>ISL + LEN QW Phase 2: resistance data</vt:lpstr>
      <vt:lpstr>GS-1720, new once-daily INSTI: in vitro resistance profile</vt:lpstr>
      <vt:lpstr>Présentation PowerPoint</vt:lpstr>
      <vt:lpstr>CAB LA for PrEP – Real-world experience in US</vt:lpstr>
      <vt:lpstr>HIV acquisition to CAB-LA PrEP in routine care</vt:lpstr>
      <vt:lpstr>HIV RNA screening on LA CAB for PrEP</vt:lpstr>
      <vt:lpstr>LEN IM once-yearly</vt:lpstr>
      <vt:lpstr>Innovation in PrEP products</vt:lpstr>
      <vt:lpstr>DoxyPEP Cascade - Trust Magnet Clinic SF</vt:lpstr>
      <vt:lpstr>Prevention of Infant HBV: Maternal TDF + Infant vaccination</vt:lpstr>
      <vt:lpstr>BIC/F/TAF exposure during pregnancy</vt:lpstr>
      <vt:lpstr>Présentation PowerPoint</vt:lpstr>
      <vt:lpstr>Persistence of stable HIV DNA in CSF despite long-term virologic suppression</vt:lpstr>
      <vt:lpstr>Epigenetic age acceleration prognostic in PWH</vt:lpstr>
      <vt:lpstr>Epigenetic age acceleration and CD4/CD8 ratio</vt:lpstr>
      <vt:lpstr>Renal outcomes on TAF in patients with renal impairment</vt:lpstr>
      <vt:lpstr>Switch to INSTI: incident diabetes</vt:lpstr>
      <vt:lpstr>Semaglutide improved steatohepatitis</vt:lpstr>
      <vt:lpstr>Risk of HBV reactivation in PWH with isolated anti-HBc on ART without TDF/TAF</vt:lpstr>
      <vt:lpstr>HPV detection in women living with HIV: vaginal self-sampling vs urine collection</vt:lpstr>
      <vt:lpstr>Présentation PowerPoint</vt:lpstr>
      <vt:lpstr>AZD5582 + venetoclax reduce SI reservoirs (1)</vt:lpstr>
      <vt:lpstr>AZD5582 + venetoclax reduce SI reservoirs (2)</vt:lpstr>
      <vt:lpstr>HIV GAG x CD3 Soluble TCR bispecific (1)</vt:lpstr>
      <vt:lpstr>HIV GAG x CD3 Soluble TCR bispecific (2)</vt:lpstr>
      <vt:lpstr>HIV GAG x CD3 Soluble TCR bispecific (3)</vt:lpstr>
      <vt:lpstr>Présentation PowerPoint</vt:lpstr>
      <vt:lpstr>Présentation PowerPoint</vt:lpstr>
      <vt:lpstr>2 bNAbs before ATI in PWH treated in early HIV (1)</vt:lpstr>
      <vt:lpstr>2 bNAbs before ATI in PWH treated in early HIV (2)</vt:lpstr>
    </vt:vector>
  </TitlesOfParts>
  <Company>AEI - www.aei.fr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ARV-trials.com - CROI 2025</dc:title>
  <dc:creator>www.arv-trials.com</dc:creator>
  <cp:lastModifiedBy>Pilar Dufrene</cp:lastModifiedBy>
  <cp:revision>162</cp:revision>
  <dcterms:created xsi:type="dcterms:W3CDTF">2023-02-14T16:26:39Z</dcterms:created>
  <dcterms:modified xsi:type="dcterms:W3CDTF">2025-03-15T18:03:25Z</dcterms:modified>
</cp:coreProperties>
</file>