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69"/>
  </p:notesMasterIdLst>
  <p:sldIdLst>
    <p:sldId id="2146847739" r:id="rId2"/>
    <p:sldId id="1338" r:id="rId3"/>
    <p:sldId id="1339" r:id="rId4"/>
    <p:sldId id="2147376240" r:id="rId5"/>
    <p:sldId id="2147376232" r:id="rId6"/>
    <p:sldId id="1400" r:id="rId7"/>
    <p:sldId id="2147376208" r:id="rId8"/>
    <p:sldId id="1468" r:id="rId9"/>
    <p:sldId id="1521" r:id="rId10"/>
    <p:sldId id="1526" r:id="rId11"/>
    <p:sldId id="1475" r:id="rId12"/>
    <p:sldId id="2147376209" r:id="rId13"/>
    <p:sldId id="1479" r:id="rId14"/>
    <p:sldId id="1522" r:id="rId15"/>
    <p:sldId id="1462" r:id="rId16"/>
    <p:sldId id="1463" r:id="rId17"/>
    <p:sldId id="1464" r:id="rId18"/>
    <p:sldId id="2147376211" r:id="rId19"/>
    <p:sldId id="2147376212" r:id="rId20"/>
    <p:sldId id="1993219292" r:id="rId21"/>
    <p:sldId id="1993219293" r:id="rId22"/>
    <p:sldId id="1993219294" r:id="rId23"/>
    <p:sldId id="269" r:id="rId24"/>
    <p:sldId id="2147376215" r:id="rId25"/>
    <p:sldId id="2147376231" r:id="rId26"/>
    <p:sldId id="1480" r:id="rId27"/>
    <p:sldId id="1497" r:id="rId28"/>
    <p:sldId id="1488" r:id="rId29"/>
    <p:sldId id="2147376194" r:id="rId30"/>
    <p:sldId id="2145707580" r:id="rId31"/>
    <p:sldId id="1485" r:id="rId32"/>
    <p:sldId id="1513" r:id="rId33"/>
    <p:sldId id="2146847811" r:id="rId34"/>
    <p:sldId id="264" r:id="rId35"/>
    <p:sldId id="1495" r:id="rId36"/>
    <p:sldId id="2147376235" r:id="rId37"/>
    <p:sldId id="1690" r:id="rId38"/>
    <p:sldId id="2147376218" r:id="rId39"/>
    <p:sldId id="2145707602" r:id="rId40"/>
    <p:sldId id="2147376220" r:id="rId41"/>
    <p:sldId id="2145707726" r:id="rId42"/>
    <p:sldId id="2147376223" r:id="rId43"/>
    <p:sldId id="2147376195" r:id="rId44"/>
    <p:sldId id="2147376224" r:id="rId45"/>
    <p:sldId id="2147376221" r:id="rId46"/>
    <p:sldId id="2147376236" r:id="rId47"/>
    <p:sldId id="2147376225" r:id="rId48"/>
    <p:sldId id="2147376237" r:id="rId49"/>
    <p:sldId id="2146847561" r:id="rId50"/>
    <p:sldId id="2146847663" r:id="rId51"/>
    <p:sldId id="2146847665" r:id="rId52"/>
    <p:sldId id="2147376228" r:id="rId53"/>
    <p:sldId id="2147376227" r:id="rId54"/>
    <p:sldId id="2147376230" r:id="rId55"/>
    <p:sldId id="2147376238" r:id="rId56"/>
    <p:sldId id="1993219281" r:id="rId57"/>
    <p:sldId id="1993219282" r:id="rId58"/>
    <p:sldId id="1993219283" r:id="rId59"/>
    <p:sldId id="2147376239" r:id="rId60"/>
    <p:sldId id="1509" r:id="rId61"/>
    <p:sldId id="1524" r:id="rId62"/>
    <p:sldId id="1993219312" r:id="rId63"/>
    <p:sldId id="1993219313" r:id="rId64"/>
    <p:sldId id="1993219314" r:id="rId65"/>
    <p:sldId id="1472" r:id="rId66"/>
    <p:sldId id="2147376234" r:id="rId67"/>
    <p:sldId id="2146847738" r:id="rId6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739"/>
            <p14:sldId id="1338"/>
            <p14:sldId id="1339"/>
            <p14:sldId id="2147376240"/>
            <p14:sldId id="2147376232"/>
            <p14:sldId id="1400"/>
            <p14:sldId id="2147376208"/>
            <p14:sldId id="1468"/>
            <p14:sldId id="1521"/>
            <p14:sldId id="1526"/>
            <p14:sldId id="1475"/>
            <p14:sldId id="2147376209"/>
            <p14:sldId id="1479"/>
            <p14:sldId id="1522"/>
            <p14:sldId id="1462"/>
            <p14:sldId id="1463"/>
            <p14:sldId id="1464"/>
            <p14:sldId id="2147376211"/>
            <p14:sldId id="2147376212"/>
            <p14:sldId id="1993219292"/>
            <p14:sldId id="1993219293"/>
            <p14:sldId id="1993219294"/>
            <p14:sldId id="269"/>
            <p14:sldId id="2147376215"/>
            <p14:sldId id="2147376231"/>
            <p14:sldId id="1480"/>
            <p14:sldId id="1497"/>
            <p14:sldId id="1488"/>
            <p14:sldId id="2147376194"/>
            <p14:sldId id="2145707580"/>
            <p14:sldId id="1485"/>
            <p14:sldId id="1513"/>
            <p14:sldId id="2146847811"/>
            <p14:sldId id="264"/>
            <p14:sldId id="1495"/>
            <p14:sldId id="2147376235"/>
            <p14:sldId id="1690"/>
            <p14:sldId id="2147376218"/>
            <p14:sldId id="2145707602"/>
            <p14:sldId id="2147376220"/>
            <p14:sldId id="2145707726"/>
            <p14:sldId id="2147376223"/>
            <p14:sldId id="2147376195"/>
            <p14:sldId id="2147376224"/>
            <p14:sldId id="2147376221"/>
            <p14:sldId id="2147376236"/>
            <p14:sldId id="2147376225"/>
            <p14:sldId id="2147376237"/>
            <p14:sldId id="2146847561"/>
            <p14:sldId id="2146847663"/>
            <p14:sldId id="2146847665"/>
            <p14:sldId id="2147376228"/>
            <p14:sldId id="2147376227"/>
            <p14:sldId id="2147376230"/>
            <p14:sldId id="2147376238"/>
            <p14:sldId id="1993219281"/>
            <p14:sldId id="1993219282"/>
            <p14:sldId id="1993219283"/>
            <p14:sldId id="2147376239"/>
            <p14:sldId id="1509"/>
            <p14:sldId id="1524"/>
            <p14:sldId id="1993219312"/>
            <p14:sldId id="1993219313"/>
            <p14:sldId id="1993219314"/>
            <p14:sldId id="1472"/>
            <p14:sldId id="2147376234"/>
            <p14:sldId id="2146847738"/>
          </p14:sldIdLst>
        </p14:section>
      </p14:sectionLst>
    </p:ext>
    <p:ext uri="{EFAFB233-063F-42B5-8137-9DF3F51BA10A}">
      <p15:sldGuideLst xmlns:p15="http://schemas.microsoft.com/office/powerpoint/2012/main">
        <p15:guide id="10" orient="horz" userDrawn="1">
          <p15:clr>
            <a:srgbClr val="A4A3A4"/>
          </p15:clr>
        </p15:guide>
        <p15:guide id="13" orient="horz" pos="4315" userDrawn="1">
          <p15:clr>
            <a:srgbClr val="A4A3A4"/>
          </p15:clr>
        </p15:guide>
        <p15:guide id="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20" clrIdx="0"/>
  <p:cmAuthor id="7" name="WebMD" initials="W" lastIdx="1" clrIdx="7"/>
  <p:cmAuthor id="1" name="Yannick Darrats" initials="YD" lastIdx="1" clrIdx="1"/>
  <p:cmAuthor id="2" name="charles dufrene" initials="cd" lastIdx="1" clrIdx="2"/>
  <p:cmAuthor id="3" name="anton pozniak" initials="ap" lastIdx="6" clrIdx="3"/>
  <p:cmAuthor id="4" name="francois.raffi@wanadoo.fr" initials="f" lastIdx="5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  <p:cmAuthor id="5" name="Microsoft Office User" initials="MOU" lastIdx="3" clrIdx="5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6" name="Shanthi Voorn" initials="SV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F497D"/>
    <a:srgbClr val="00B0F0"/>
    <a:srgbClr val="CC0000"/>
    <a:srgbClr val="E9EDF4"/>
    <a:srgbClr val="D0D8E8"/>
    <a:srgbClr val="4F81BD"/>
    <a:srgbClr val="00B836"/>
    <a:srgbClr val="66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7" autoAdjust="0"/>
    <p:restoredTop sz="96374" autoAdjust="0"/>
  </p:normalViewPr>
  <p:slideViewPr>
    <p:cSldViewPr snapToGrid="0" snapToObjects="1">
      <p:cViewPr varScale="1">
        <p:scale>
          <a:sx n="102" d="100"/>
          <a:sy n="102" d="100"/>
        </p:scale>
        <p:origin x="720" y="102"/>
      </p:cViewPr>
      <p:guideLst>
        <p:guide orient="horz"/>
        <p:guide orient="horz" pos="4315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2938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E1AB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EF2-4387-851D-F185EF95FC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EF2-4387-851D-F185EF95FC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EF2-4387-851D-F185EF95FC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EF2-4387-851D-F185EF95FC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33.6%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EF2-4387-851D-F185EF95FC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37.8%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EF2-4387-851D-F185EF95FC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45.6%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EF2-4387-851D-F185EF95FCF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37.6%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EF2-4387-851D-F185EF95FCF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59.4%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EF2-4387-851D-F185EF95FCF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52.3%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EF2-4387-851D-F185EF95F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E1AB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9.7000000000000003E-2</c:v>
                </c:pt>
                <c:pt idx="1">
                  <c:v>0.19500000000000001</c:v>
                </c:pt>
                <c:pt idx="2">
                  <c:v>0.17399999999999999</c:v>
                </c:pt>
                <c:pt idx="3">
                  <c:v>0.17799999999999999</c:v>
                </c:pt>
                <c:pt idx="4">
                  <c:v>0.33600000000000002</c:v>
                </c:pt>
                <c:pt idx="5">
                  <c:v>0.378</c:v>
                </c:pt>
                <c:pt idx="6">
                  <c:v>0.45600000000000002</c:v>
                </c:pt>
                <c:pt idx="7">
                  <c:v>0.376</c:v>
                </c:pt>
                <c:pt idx="8">
                  <c:v>0.59399999999999997</c:v>
                </c:pt>
                <c:pt idx="9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F-4371-A853-AA96C415189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EF2-4387-851D-F185EF95FC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EF2-4387-851D-F185EF95FC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EF2-4387-851D-F185EF95FC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EF2-4387-851D-F185EF95FC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40.2%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EF2-4387-851D-F185EF95FC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46.1%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EF2-4387-851D-F185EF95FC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51.0%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EF2-4387-851D-F185EF95FCF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30.4%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EF2-4387-851D-F185EF95FCF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41.2%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EF2-4387-851D-F185EF95FCF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42.2%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EF2-4387-851D-F185EF95F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0.19600000000000001</c:v>
                </c:pt>
                <c:pt idx="1">
                  <c:v>0.314</c:v>
                </c:pt>
                <c:pt idx="2">
                  <c:v>0.23499999999999999</c:v>
                </c:pt>
                <c:pt idx="3">
                  <c:v>0.255</c:v>
                </c:pt>
                <c:pt idx="4">
                  <c:v>0.40200000000000002</c:v>
                </c:pt>
                <c:pt idx="5">
                  <c:v>0.46100000000000002</c:v>
                </c:pt>
                <c:pt idx="6">
                  <c:v>0.51</c:v>
                </c:pt>
                <c:pt idx="7">
                  <c:v>0.30399999999999999</c:v>
                </c:pt>
                <c:pt idx="8">
                  <c:v>0.41199999999999998</c:v>
                </c:pt>
                <c:pt idx="9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F-4371-A853-AA96C4151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5"/>
        <c:axId val="1926458952"/>
        <c:axId val="-947371496"/>
      </c:barChart>
      <c:catAx>
        <c:axId val="192645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7371496"/>
        <c:crosses val="autoZero"/>
        <c:auto val="1"/>
        <c:lblAlgn val="ctr"/>
        <c:lblOffset val="100"/>
        <c:noMultiLvlLbl val="0"/>
      </c:catAx>
      <c:valAx>
        <c:axId val="-9473714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2645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BC-4E53-A1DE-F809341D38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ABC-4E53-A1DE-F809341D38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ABC-4E53-A1DE-F809341D38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ABC-4E53-A1DE-F809341D38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ABC-4E53-A1DE-F809341D38D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25.3%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ABC-4E53-A1DE-F809341D38D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33.3%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ABC-4E53-A1DE-F809341D38D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31.0%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ABC-4E53-A1DE-F809341D38D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50.0%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ABC-4E53-A1DE-F809341D38D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40.3%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ABC-4E53-A1DE-F809341D3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0.06</c:v>
                </c:pt>
                <c:pt idx="1">
                  <c:v>0.14099999999999999</c:v>
                </c:pt>
                <c:pt idx="2">
                  <c:v>0.113</c:v>
                </c:pt>
                <c:pt idx="3">
                  <c:v>0.115</c:v>
                </c:pt>
                <c:pt idx="4">
                  <c:v>0.246</c:v>
                </c:pt>
                <c:pt idx="5">
                  <c:v>0.253</c:v>
                </c:pt>
                <c:pt idx="6">
                  <c:v>0.33300000000000002</c:v>
                </c:pt>
                <c:pt idx="7">
                  <c:v>0.31</c:v>
                </c:pt>
                <c:pt idx="8">
                  <c:v>0.5</c:v>
                </c:pt>
                <c:pt idx="9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F-4CE5-9A86-C8A295482DF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BC-4E53-A1DE-F809341D38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ABC-4E53-A1DE-F809341D38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ABC-4E53-A1DE-F809341D38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22.8%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ABC-4E53-A1DE-F809341D38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40.7%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ABC-4E53-A1DE-F809341D38D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47.4%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ABC-4E53-A1DE-F809341D38D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55.0%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ABC-4E53-A1DE-F809341D38D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41.9%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ABC-4E53-A1DE-F809341D38D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64.9%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CABC-4E53-A1DE-F809341D38D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60.2%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CABC-4E53-A1DE-F809341D3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0.13100000000000001</c:v>
                </c:pt>
                <c:pt idx="1">
                  <c:v>0.24399999999999999</c:v>
                </c:pt>
                <c:pt idx="2">
                  <c:v>0.223</c:v>
                </c:pt>
                <c:pt idx="3">
                  <c:v>0.22800000000000001</c:v>
                </c:pt>
                <c:pt idx="4">
                  <c:v>0.40699999999999997</c:v>
                </c:pt>
                <c:pt idx="5">
                  <c:v>0.47399999999999998</c:v>
                </c:pt>
                <c:pt idx="6">
                  <c:v>0.55000000000000004</c:v>
                </c:pt>
                <c:pt idx="7">
                  <c:v>0.41899999999999998</c:v>
                </c:pt>
                <c:pt idx="8">
                  <c:v>0.64900000000000002</c:v>
                </c:pt>
                <c:pt idx="9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F-4CE5-9A86-C8A295482DF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34AF-4CE5-9A86-C8A295482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5"/>
        <c:axId val="-2050542184"/>
        <c:axId val="1117037000"/>
      </c:barChart>
      <c:catAx>
        <c:axId val="-205054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7037000"/>
        <c:crosses val="autoZero"/>
        <c:auto val="1"/>
        <c:lblAlgn val="ctr"/>
        <c:lblOffset val="100"/>
        <c:noMultiLvlLbl val="0"/>
      </c:catAx>
      <c:valAx>
        <c:axId val="11170370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205054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79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54.2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7F-4BEA-BD34-2555BFEC2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E7F-4BEA-BD34-2555BFEC2B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7F-4BEA-BD34-2555BFEC2B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7F-4BEA-BD34-2555BFEC2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79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54.2</c:v>
                </c:pt>
                <c:pt idx="1">
                  <c:v>36.700000000000003</c:v>
                </c:pt>
                <c:pt idx="2">
                  <c:v>30.8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768757640"/>
        <c:axId val="-2071919480"/>
      </c:barChart>
      <c:catAx>
        <c:axId val="-76875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1919480"/>
        <c:crosses val="autoZero"/>
        <c:auto val="1"/>
        <c:lblAlgn val="ctr"/>
        <c:lblOffset val="100"/>
        <c:noMultiLvlLbl val="0"/>
      </c:catAx>
      <c:valAx>
        <c:axId val="-2071919480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6875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79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3BB-4209-AD10-7E30EC806C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BB-4209-AD10-7E30EC806C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52.9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BB-4209-AD10-7E30EC806CF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BB-4209-AD10-7E30EC806C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3BB-4209-AD10-7E30EC806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79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56.3</c:v>
                </c:pt>
                <c:pt idx="1">
                  <c:v>56</c:v>
                </c:pt>
                <c:pt idx="2">
                  <c:v>52.9</c:v>
                </c:pt>
                <c:pt idx="3">
                  <c:v>51.3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1019327656"/>
        <c:axId val="-1284504728"/>
      </c:barChart>
      <c:catAx>
        <c:axId val="-101932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284504728"/>
        <c:crosses val="autoZero"/>
        <c:auto val="1"/>
        <c:lblAlgn val="ctr"/>
        <c:lblOffset val="100"/>
        <c:noMultiLvlLbl val="0"/>
      </c:catAx>
      <c:valAx>
        <c:axId val="-1284504728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1932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538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18E-48AA-AF13-95230464C6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18E-48AA-AF13-95230464C6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8E-48AA-AF13-95230464C6C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18E-48AA-AF13-95230464C6C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25.0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18E-48AA-AF13-95230464C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38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57.5</c:v>
                </c:pt>
                <c:pt idx="1">
                  <c:v>52.5</c:v>
                </c:pt>
                <c:pt idx="2">
                  <c:v>50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1019553736"/>
        <c:axId val="-986514248"/>
      </c:barChart>
      <c:catAx>
        <c:axId val="-101955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6514248"/>
        <c:crosses val="autoZero"/>
        <c:auto val="1"/>
        <c:lblAlgn val="ctr"/>
        <c:lblOffset val="100"/>
        <c:noMultiLvlLbl val="0"/>
      </c:catAx>
      <c:valAx>
        <c:axId val="-986514248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1955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538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07F-48AA-81A5-6841DA8FE0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7F-48AA-81A5-6841DA8FE0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7F-48AA-81A5-6841DA8FE0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32.1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7F-48AA-81A5-6841DA8FE0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07F-48AA-81A5-6841DA8FE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38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37.200000000000003</c:v>
                </c:pt>
                <c:pt idx="1">
                  <c:v>35.299999999999997</c:v>
                </c:pt>
                <c:pt idx="2">
                  <c:v>32.700000000000003</c:v>
                </c:pt>
                <c:pt idx="3">
                  <c:v>32.1</c:v>
                </c:pt>
                <c:pt idx="4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985964424"/>
        <c:axId val="-985960984"/>
      </c:barChart>
      <c:catAx>
        <c:axId val="-98596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5960984"/>
        <c:crosses val="autoZero"/>
        <c:auto val="1"/>
        <c:lblAlgn val="ctr"/>
        <c:lblOffset val="100"/>
        <c:noMultiLvlLbl val="0"/>
      </c:catAx>
      <c:valAx>
        <c:axId val="-985960984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5964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0.94</c:v>
                </c:pt>
                <c:pt idx="1">
                  <c:v>0.03</c:v>
                </c:pt>
                <c:pt idx="2">
                  <c:v>0.01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0.98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pPr/>
              <a:t>22/02/2024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6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54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9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930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9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89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173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054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E6A973-32BB-4BE4-8B0C-23F4BE0F6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EF831F5-8CEB-413D-874A-D15B3A780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B7AE94BF-E57F-4169-86BD-A4680406A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02348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C2F14B-A942-461F-B5FC-E1D4098B4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B39328D1-EDEA-417C-B749-4E9986D72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07C6E9E7-AE9B-41E9-97CA-8F8DFACA3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9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515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441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954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38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47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313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297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874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768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39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80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271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074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D696-6686-42F5-9E42-8DCDB03459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53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D696-6686-42F5-9E42-8DCDB03459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30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5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456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68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040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24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50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78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19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545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745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82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2054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690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DD1873A8-DB07-5B81-06BE-9C978A2BA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33FCB731-ED36-B348-BACF-09520826D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AA1E5F02-49A4-3777-8C93-E569BA8AE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533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7558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890A27D-7449-D94F-98A1-EFDA98003643}" type="slidenum">
              <a:rPr lang="fr-FR" noProof="0" smtClean="0"/>
              <a:pPr lvl="0"/>
              <a:t>49</a:t>
            </a:fld>
            <a:endParaRPr lang="fr-FR" noProof="0"/>
          </a:p>
        </p:txBody>
      </p:sp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91BE8981-E662-FBAC-8C92-1FD614209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7F9BAB5D-18CB-9233-F695-745678070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6605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95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113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1599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9988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3089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4423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7007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FB72F01-6714-4A31-8C22-8E0F1B091B56}" type="slidenum">
              <a:rPr lang="en-US" altLang="en-US" noProof="0" smtClean="0"/>
              <a:pPr lvl="0"/>
              <a:t>56</a:t>
            </a:fld>
            <a:endParaRPr lang="en-US" altLang="en-US" noProof="0" dirty="0"/>
          </a:p>
        </p:txBody>
      </p:sp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C8B0E569-1763-8B69-F1DD-3D96F1B38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80CBDC2B-5172-9BFF-33DD-5D838D977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89649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610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502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4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00A56-2979-4F32-B799-B442307A90FA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991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484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8134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5680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426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4233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442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0471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2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3250" y="1089025"/>
            <a:ext cx="5222875" cy="2938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D8148-1660-9A47-9BCA-DFC56965C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48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64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05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13808" y="1609344"/>
            <a:ext cx="11364384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rgbClr val="067A80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5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56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87499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57752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86B4D5-F585-4327-9BBC-BE18FFD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176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004233"/>
            <a:ext cx="10972800" cy="47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46696A-55B9-8C0B-9E6F-AF865D7B14D6}"/>
              </a:ext>
            </a:extLst>
          </p:cNvPr>
          <p:cNvSpPr txBox="1"/>
          <p:nvPr userDrawn="1"/>
        </p:nvSpPr>
        <p:spPr>
          <a:xfrm>
            <a:off x="-11220" y="24821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C530A9-EC89-6440-A394-8EC1357A316F}" type="slidenum">
              <a:rPr lang="fr-FR" sz="1100" smtClean="0">
                <a:solidFill>
                  <a:srgbClr val="0070C0"/>
                </a:solidFill>
              </a:rPr>
              <a:pPr algn="ctr"/>
              <a:t>‹N°›</a:t>
            </a:fld>
            <a:endParaRPr lang="fr-FR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8" r:id="rId4"/>
    <p:sldLayoutId id="2147483761" r:id="rId5"/>
    <p:sldLayoutId id="2147483765" r:id="rId6"/>
    <p:sldLayoutId id="2147483766" r:id="rId7"/>
    <p:sldLayoutId id="2147483769" r:id="rId8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n/guidelines/adult-and-adolescent-arv/whats-new-guideline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wmf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wmf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wmf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6771" y="1958975"/>
            <a:ext cx="10377889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Long-Acting ARVs:</a:t>
            </a:r>
            <a:br>
              <a:rPr lang="en-US" sz="4400" dirty="0">
                <a:solidFill>
                  <a:srgbClr val="1E3C91"/>
                </a:solidFill>
              </a:rPr>
            </a:br>
            <a:r>
              <a:rPr lang="en-US" sz="4400" dirty="0">
                <a:solidFill>
                  <a:srgbClr val="1E3C91"/>
                </a:solidFill>
              </a:rPr>
              <a:t>Current Status And Perspectives In Treatment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573016"/>
            <a:ext cx="6400800" cy="2405822"/>
          </a:xfrm>
        </p:spPr>
        <p:txBody>
          <a:bodyPr>
            <a:normAutofit fontScale="70000" lnSpcReduction="20000"/>
          </a:bodyPr>
          <a:lstStyle/>
          <a:p>
            <a:r>
              <a:rPr lang="fr-FR" sz="2800" dirty="0">
                <a:solidFill>
                  <a:srgbClr val="FF6600"/>
                </a:solidFill>
              </a:rPr>
              <a:t>Monday, </a:t>
            </a:r>
            <a:r>
              <a:rPr lang="fr-FR" sz="2800" dirty="0" err="1">
                <a:solidFill>
                  <a:srgbClr val="FF6600"/>
                </a:solidFill>
              </a:rPr>
              <a:t>October</a:t>
            </a:r>
            <a:r>
              <a:rPr lang="fr-FR" sz="2800" dirty="0">
                <a:solidFill>
                  <a:srgbClr val="FF6600"/>
                </a:solidFill>
              </a:rPr>
              <a:t> 9th 2023</a:t>
            </a:r>
            <a:endParaRPr lang="en-US" sz="2800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</a:t>
            </a:r>
            <a:r>
              <a:rPr lang="fr-FR" sz="2600" b="1" dirty="0" err="1">
                <a:solidFill>
                  <a:schemeClr val="tx1"/>
                </a:solidFill>
              </a:rPr>
              <a:t>Cahn</a:t>
            </a:r>
            <a:r>
              <a:rPr lang="fr-FR" sz="26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</a:t>
            </a:r>
            <a:r>
              <a:rPr lang="fr-FR" sz="2600" b="1" dirty="0" err="1">
                <a:solidFill>
                  <a:schemeClr val="tx1"/>
                </a:solidFill>
              </a:rPr>
              <a:t>Raffi</a:t>
            </a:r>
            <a:r>
              <a:rPr lang="fr-FR" sz="2600" b="1" dirty="0">
                <a:solidFill>
                  <a:schemeClr val="tx1"/>
                </a:solidFill>
              </a:rPr>
              <a:t>, Nantes, France</a:t>
            </a:r>
          </a:p>
          <a:p>
            <a:pPr marL="0" lvl="1"/>
            <a:endParaRPr lang="fr-FR" sz="26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Guest Editor : Monica Ghandi, San Francisco, USA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C31E5-5909-012C-60FB-0792DD76FE6C}"/>
              </a:ext>
            </a:extLst>
          </p:cNvPr>
          <p:cNvSpPr/>
          <p:nvPr/>
        </p:nvSpPr>
        <p:spPr>
          <a:xfrm>
            <a:off x="9099767" y="11432"/>
            <a:ext cx="3092233" cy="1779268"/>
          </a:xfrm>
          <a:prstGeom prst="rect">
            <a:avLst/>
          </a:prstGeom>
          <a:solidFill>
            <a:schemeClr val="accent6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leave this box empty to display the video during the webinar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aiming to reduce pill burden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EFBE21C-4AE6-BD57-F1F3-CB8D236AE400}"/>
              </a:ext>
            </a:extLst>
          </p:cNvPr>
          <p:cNvSpPr txBox="1">
            <a:spLocks/>
          </p:cNvSpPr>
          <p:nvPr/>
        </p:nvSpPr>
        <p:spPr>
          <a:xfrm>
            <a:off x="641078" y="3040370"/>
            <a:ext cx="3223168" cy="311272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none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>
                <a:latin typeface="+mj-lt"/>
              </a:rPr>
              <a:t>Reduce # of doses a day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200" b="0" i="0" u="none" strike="noStrike" baseline="0" dirty="0" err="1">
                <a:latin typeface="+mj-lt"/>
              </a:rPr>
              <a:t>Reduce</a:t>
            </a:r>
            <a:r>
              <a:rPr lang="fr-FR" sz="2200" b="0" i="0" u="none" strike="noStrike" baseline="0" dirty="0">
                <a:latin typeface="+mj-lt"/>
              </a:rPr>
              <a:t> # of </a:t>
            </a:r>
            <a:r>
              <a:rPr lang="fr-FR" sz="2200" b="0" i="0" u="none" strike="noStrike" baseline="0" dirty="0" err="1">
                <a:latin typeface="+mj-lt"/>
              </a:rPr>
              <a:t>pills</a:t>
            </a:r>
            <a:endParaRPr lang="fr-FR" sz="2200" b="0" i="0" u="none" strike="noStrike" baseline="0" dirty="0">
              <a:latin typeface="+mj-lt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200" b="0" i="0" u="none" strike="noStrike" baseline="0" dirty="0" err="1">
                <a:latin typeface="+mj-lt"/>
              </a:rPr>
              <a:t>Reduce</a:t>
            </a:r>
            <a:r>
              <a:rPr lang="fr-FR" sz="2200" b="0" i="0" u="none" strike="noStrike" baseline="0" dirty="0">
                <a:latin typeface="+mj-lt"/>
              </a:rPr>
              <a:t> </a:t>
            </a:r>
            <a:r>
              <a:rPr lang="fr-FR" sz="2200" b="0" i="0" u="none" strike="noStrike" baseline="0" dirty="0" err="1">
                <a:latin typeface="+mj-lt"/>
              </a:rPr>
              <a:t>drug</a:t>
            </a:r>
            <a:r>
              <a:rPr lang="fr-FR" sz="2200" b="0" i="0" u="none" strike="noStrike" baseline="0" dirty="0">
                <a:latin typeface="+mj-lt"/>
              </a:rPr>
              <a:t> dosage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200" b="0" i="0" u="none" strike="noStrike" baseline="0" dirty="0" err="1">
                <a:latin typeface="+mj-lt"/>
              </a:rPr>
              <a:t>Reduce</a:t>
            </a:r>
            <a:r>
              <a:rPr lang="fr-FR" sz="2200" b="0" i="0" u="none" strike="noStrike" baseline="0" dirty="0">
                <a:latin typeface="+mj-lt"/>
              </a:rPr>
              <a:t> # of </a:t>
            </a:r>
            <a:r>
              <a:rPr lang="fr-FR" sz="2200" b="0" i="0" u="none" strike="noStrike" baseline="0" dirty="0" err="1">
                <a:latin typeface="+mj-lt"/>
              </a:rPr>
              <a:t>drugs</a:t>
            </a:r>
            <a:endParaRPr lang="fr-FR" sz="2200" b="0" i="0" u="none" strike="noStrike" baseline="0" dirty="0">
              <a:latin typeface="+mj-lt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>
                <a:latin typeface="+mj-lt"/>
              </a:rPr>
              <a:t>Reduce # of days on ART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200" b="0" i="0" u="none" strike="noStrike" baseline="0" dirty="0">
                <a:latin typeface="+mj-lt"/>
              </a:rPr>
              <a:t>Expand </a:t>
            </a:r>
            <a:r>
              <a:rPr lang="fr-FR" sz="2200" b="0" i="0" u="none" strike="noStrike" baseline="0" dirty="0" err="1">
                <a:latin typeface="+mj-lt"/>
              </a:rPr>
              <a:t>dosing</a:t>
            </a:r>
            <a:r>
              <a:rPr lang="fr-FR" sz="2200" b="0" i="0" u="none" strike="noStrike" baseline="0" dirty="0">
                <a:latin typeface="+mj-lt"/>
              </a:rPr>
              <a:t> </a:t>
            </a:r>
            <a:r>
              <a:rPr lang="fr-FR" sz="2200" b="0" i="0" u="none" strike="noStrike" baseline="0" dirty="0" err="1">
                <a:latin typeface="+mj-lt"/>
              </a:rPr>
              <a:t>interval</a:t>
            </a:r>
            <a:endParaRPr lang="en-US" sz="2200" dirty="0">
              <a:latin typeface="+mj-lt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32BC0C6-124D-4184-CB45-FD3F06865712}"/>
              </a:ext>
            </a:extLst>
          </p:cNvPr>
          <p:cNvSpPr txBox="1">
            <a:spLocks/>
          </p:cNvSpPr>
          <p:nvPr/>
        </p:nvSpPr>
        <p:spPr>
          <a:xfrm>
            <a:off x="6672817" y="3429000"/>
            <a:ext cx="5339737" cy="207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600"/>
                </a:solidFill>
              </a:rPr>
              <a:t>Long-acting regimens</a:t>
            </a:r>
          </a:p>
          <a:p>
            <a:pPr lvl="1"/>
            <a:r>
              <a:rPr lang="en-US" dirty="0"/>
              <a:t>Freedom from lifelong daily medications</a:t>
            </a:r>
          </a:p>
          <a:p>
            <a:pPr lvl="1"/>
            <a:r>
              <a:rPr lang="en-US" dirty="0"/>
              <a:t>Low frequency of dosing</a:t>
            </a:r>
          </a:p>
          <a:p>
            <a:pPr lvl="1"/>
            <a:r>
              <a:rPr lang="en-US" dirty="0"/>
              <a:t>Optimization of PK and decrease </a:t>
            </a:r>
            <a:br>
              <a:rPr lang="en-US" dirty="0"/>
            </a:br>
            <a:r>
              <a:rPr lang="en-US" dirty="0"/>
              <a:t>of inter-individual variability</a:t>
            </a: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2D0FE6B-A785-5793-AFC0-6BF7D5718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9" t="882" r="32002" b="80408"/>
          <a:stretch/>
        </p:blipFill>
        <p:spPr>
          <a:xfrm>
            <a:off x="368458" y="1411129"/>
            <a:ext cx="3768408" cy="12957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6AB62E7-2D2A-84E8-6F2F-C10591C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16" t="27486" r="5190" b="51832"/>
          <a:stretch/>
        </p:blipFill>
        <p:spPr>
          <a:xfrm>
            <a:off x="4524014" y="2358303"/>
            <a:ext cx="1710523" cy="12016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6DDB8C3-3F40-5799-EE12-18CB3A5FE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70" t="50853" r="4427" b="30837"/>
          <a:stretch/>
        </p:blipFill>
        <p:spPr>
          <a:xfrm>
            <a:off x="4591903" y="3760885"/>
            <a:ext cx="1647979" cy="11467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2B4FE4-9B39-DD1F-659C-05338A5BB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47" t="74207" b="7756"/>
          <a:stretch/>
        </p:blipFill>
        <p:spPr>
          <a:xfrm>
            <a:off x="4344253" y="5108517"/>
            <a:ext cx="2169002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0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in Long-Acting HIV Regimen: PLWHIV and Physicians Perspectives (Western Europe)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0655" y="4129124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PLWHIV’s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0655" y="179726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HCPs’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44C2491-6EAE-2057-D188-EC8933576BDD}"/>
              </a:ext>
            </a:extLst>
          </p:cNvPr>
          <p:cNvGrpSpPr/>
          <p:nvPr/>
        </p:nvGrpSpPr>
        <p:grpSpPr>
          <a:xfrm>
            <a:off x="2032002" y="1842888"/>
            <a:ext cx="4756865" cy="4846506"/>
            <a:chOff x="2032002" y="1842888"/>
            <a:chExt cx="4756865" cy="4846506"/>
          </a:xfrm>
        </p:grpSpPr>
        <p:sp>
          <p:nvSpPr>
            <p:cNvPr id="1668" name="ZoneTexte 1667">
              <a:extLst>
                <a:ext uri="{FF2B5EF4-FFF2-40B4-BE49-F238E27FC236}">
                  <a16:creationId xmlns:a16="http://schemas.microsoft.com/office/drawing/2014/main" id="{F48EB80F-8137-4AF4-8AA7-7BBDF63332CC}"/>
                </a:ext>
              </a:extLst>
            </p:cNvPr>
            <p:cNvSpPr txBox="1"/>
            <p:nvPr/>
          </p:nvSpPr>
          <p:spPr>
            <a:xfrm>
              <a:off x="2413951" y="1928450"/>
              <a:ext cx="43749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Q. For you as the treating physician, how important are each of the following benefits of Regimen Z?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Please select one response for each statement. (4-Point Scale [1-Not At All Important, 2-Not Very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Important, 3- Somewhat Important, 4- Very Important]), report for scores ≥3 on the 4 point scale.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 five listed by HCP Total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674" name="Graphique 1673">
              <a:extLst>
                <a:ext uri="{FF2B5EF4-FFF2-40B4-BE49-F238E27FC236}">
                  <a16:creationId xmlns:a16="http://schemas.microsoft.com/office/drawing/2014/main" id="{94880CA9-394E-4723-A672-20CE285F27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2804199"/>
                </p:ext>
              </p:extLst>
            </p:nvPr>
          </p:nvGraphicFramePr>
          <p:xfrm>
            <a:off x="2032002" y="1842888"/>
            <a:ext cx="4424216" cy="2313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78" name="Graphique 1677">
              <a:extLst>
                <a:ext uri="{FF2B5EF4-FFF2-40B4-BE49-F238E27FC236}">
                  <a16:creationId xmlns:a16="http://schemas.microsoft.com/office/drawing/2014/main" id="{05AA6135-1631-4E59-B2AE-1B22A22D84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34121784"/>
                </p:ext>
              </p:extLst>
            </p:nvPr>
          </p:nvGraphicFramePr>
          <p:xfrm>
            <a:off x="2032002" y="4124787"/>
            <a:ext cx="4424216" cy="2313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79" name="ZoneTexte 1678">
              <a:extLst>
                <a:ext uri="{FF2B5EF4-FFF2-40B4-BE49-F238E27FC236}">
                  <a16:creationId xmlns:a16="http://schemas.microsoft.com/office/drawing/2014/main" id="{8C8C33D2-CB18-4D93-8A12-A1641841F65D}"/>
                </a:ext>
              </a:extLst>
            </p:cNvPr>
            <p:cNvSpPr txBox="1"/>
            <p:nvPr/>
          </p:nvSpPr>
          <p:spPr>
            <a:xfrm>
              <a:off x="2413951" y="4270430"/>
              <a:ext cx="4288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Q. What characteristics do you like about Regimen Z? Please select all that apply below.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 five listed by PLHIV Total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0" name="ZoneTexte 1679">
              <a:extLst>
                <a:ext uri="{FF2B5EF4-FFF2-40B4-BE49-F238E27FC236}">
                  <a16:creationId xmlns:a16="http://schemas.microsoft.com/office/drawing/2014/main" id="{7FB51E28-E6A9-4B52-835F-A2C6A8124BC6}"/>
                </a:ext>
              </a:extLst>
            </p:cNvPr>
            <p:cNvSpPr txBox="1"/>
            <p:nvPr/>
          </p:nvSpPr>
          <p:spPr>
            <a:xfrm>
              <a:off x="2375851" y="3766253"/>
              <a:ext cx="803425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More frequent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contact with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1" name="ZoneTexte 1680">
              <a:extLst>
                <a:ext uri="{FF2B5EF4-FFF2-40B4-BE49-F238E27FC236}">
                  <a16:creationId xmlns:a16="http://schemas.microsoft.com/office/drawing/2014/main" id="{5A013FD8-F83B-4F65-AF99-445A457D8C0C}"/>
                </a:ext>
              </a:extLst>
            </p:cNvPr>
            <p:cNvSpPr txBox="1"/>
            <p:nvPr/>
          </p:nvSpPr>
          <p:spPr>
            <a:xfrm>
              <a:off x="3188894" y="3766253"/>
              <a:ext cx="784189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Removes food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requirements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2" name="ZoneTexte 1681">
              <a:extLst>
                <a:ext uri="{FF2B5EF4-FFF2-40B4-BE49-F238E27FC236}">
                  <a16:creationId xmlns:a16="http://schemas.microsoft.com/office/drawing/2014/main" id="{585017C7-FD82-4136-AADA-3471DC430277}"/>
                </a:ext>
              </a:extLst>
            </p:cNvPr>
            <p:cNvSpPr txBox="1"/>
            <p:nvPr/>
          </p:nvSpPr>
          <p:spPr>
            <a:xfrm>
              <a:off x="3965657" y="3766253"/>
              <a:ext cx="758541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Route of drug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intake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3" name="ZoneTexte 1682">
              <a:extLst>
                <a:ext uri="{FF2B5EF4-FFF2-40B4-BE49-F238E27FC236}">
                  <a16:creationId xmlns:a16="http://schemas.microsoft.com/office/drawing/2014/main" id="{31DF263A-C385-4C76-973E-3D4B2B3C1F97}"/>
                </a:ext>
              </a:extLst>
            </p:cNvPr>
            <p:cNvSpPr txBox="1"/>
            <p:nvPr/>
          </p:nvSpPr>
          <p:spPr>
            <a:xfrm>
              <a:off x="4723396" y="3766253"/>
              <a:ext cx="849913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Easier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management of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concomitant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diseases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4" name="ZoneTexte 1683">
              <a:extLst>
                <a:ext uri="{FF2B5EF4-FFF2-40B4-BE49-F238E27FC236}">
                  <a16:creationId xmlns:a16="http://schemas.microsoft.com/office/drawing/2014/main" id="{9C3FDAFF-7303-4E7B-9C59-A20217E92AE5}"/>
                </a:ext>
              </a:extLst>
            </p:cNvPr>
            <p:cNvSpPr txBox="1"/>
            <p:nvPr/>
          </p:nvSpPr>
          <p:spPr>
            <a:xfrm>
              <a:off x="5492167" y="3766253"/>
              <a:ext cx="901209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Reduced GI side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effects related to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daily oral ART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5" name="ZoneTexte 1684">
              <a:extLst>
                <a:ext uri="{FF2B5EF4-FFF2-40B4-BE49-F238E27FC236}">
                  <a16:creationId xmlns:a16="http://schemas.microsoft.com/office/drawing/2014/main" id="{507C4349-9266-4605-978A-8FE1DDE93936}"/>
                </a:ext>
              </a:extLst>
            </p:cNvPr>
            <p:cNvSpPr txBox="1"/>
            <p:nvPr/>
          </p:nvSpPr>
          <p:spPr>
            <a:xfrm>
              <a:off x="2373446" y="6082625"/>
              <a:ext cx="808235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Easier to travel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because of not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having to take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pills along</a:t>
              </a:r>
            </a:p>
          </p:txBody>
        </p:sp>
        <p:sp>
          <p:nvSpPr>
            <p:cNvPr id="1686" name="ZoneTexte 1685">
              <a:extLst>
                <a:ext uri="{FF2B5EF4-FFF2-40B4-BE49-F238E27FC236}">
                  <a16:creationId xmlns:a16="http://schemas.microsoft.com/office/drawing/2014/main" id="{5EB8EB45-D299-4051-96EF-98B7B1DCCF17}"/>
                </a:ext>
              </a:extLst>
            </p:cNvPr>
            <p:cNvSpPr txBox="1"/>
            <p:nvPr/>
          </p:nvSpPr>
          <p:spPr>
            <a:xfrm>
              <a:off x="3192901" y="6082625"/>
              <a:ext cx="776175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2-month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uninterrupted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drug efficacy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7" name="ZoneTexte 1686">
              <a:extLst>
                <a:ext uri="{FF2B5EF4-FFF2-40B4-BE49-F238E27FC236}">
                  <a16:creationId xmlns:a16="http://schemas.microsoft.com/office/drawing/2014/main" id="{35E72E7C-AC4D-497B-9123-25B1C31F3A48}"/>
                </a:ext>
              </a:extLst>
            </p:cNvPr>
            <p:cNvSpPr txBox="1"/>
            <p:nvPr/>
          </p:nvSpPr>
          <p:spPr>
            <a:xfrm>
              <a:off x="3986496" y="6082625"/>
              <a:ext cx="716863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Reduced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frequency of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drug intake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8" name="ZoneTexte 1687">
              <a:extLst>
                <a:ext uri="{FF2B5EF4-FFF2-40B4-BE49-F238E27FC236}">
                  <a16:creationId xmlns:a16="http://schemas.microsoft.com/office/drawing/2014/main" id="{7F7C4BE8-F883-437D-986B-5B04590A9233}"/>
                </a:ext>
              </a:extLst>
            </p:cNvPr>
            <p:cNvSpPr txBox="1"/>
            <p:nvPr/>
          </p:nvSpPr>
          <p:spPr>
            <a:xfrm>
              <a:off x="4689733" y="6082625"/>
              <a:ext cx="917239" cy="60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risk of missing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dose, which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minimizes the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of treatment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failure</a:t>
              </a:r>
            </a:p>
          </p:txBody>
        </p:sp>
        <p:sp>
          <p:nvSpPr>
            <p:cNvPr id="1689" name="ZoneTexte 1688">
              <a:extLst>
                <a:ext uri="{FF2B5EF4-FFF2-40B4-BE49-F238E27FC236}">
                  <a16:creationId xmlns:a16="http://schemas.microsoft.com/office/drawing/2014/main" id="{7E3ACC55-22CA-411E-9A3D-2E304A08430C}"/>
                </a:ext>
              </a:extLst>
            </p:cNvPr>
            <p:cNvSpPr txBox="1"/>
            <p:nvPr/>
          </p:nvSpPr>
          <p:spPr>
            <a:xfrm>
              <a:off x="5500182" y="6082625"/>
              <a:ext cx="885178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Minimizes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transmission risk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 improves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sexual health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B9B9D0BE-76CF-55F9-9FDB-C6E3DDB760D0}"/>
              </a:ext>
            </a:extLst>
          </p:cNvPr>
          <p:cNvGrpSpPr/>
          <p:nvPr/>
        </p:nvGrpSpPr>
        <p:grpSpPr>
          <a:xfrm>
            <a:off x="6897510" y="1842888"/>
            <a:ext cx="4671906" cy="4641322"/>
            <a:chOff x="6897510" y="1842888"/>
            <a:chExt cx="4671906" cy="4641322"/>
          </a:xfrm>
        </p:grpSpPr>
        <p:sp>
          <p:nvSpPr>
            <p:cNvPr id="1690" name="ZoneTexte 1689">
              <a:extLst>
                <a:ext uri="{FF2B5EF4-FFF2-40B4-BE49-F238E27FC236}">
                  <a16:creationId xmlns:a16="http://schemas.microsoft.com/office/drawing/2014/main" id="{533333DF-7837-479F-B46A-5EDADB17CE6F}"/>
                </a:ext>
              </a:extLst>
            </p:cNvPr>
            <p:cNvSpPr txBox="1"/>
            <p:nvPr/>
          </p:nvSpPr>
          <p:spPr>
            <a:xfrm>
              <a:off x="7279459" y="1928450"/>
              <a:ext cx="4289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Q. As the treating physician, how concerned are you about each of the following constraints of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Regimen Z? Please select one response for each statement. (4-Point Scale [1-Not At All Concerned,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2-Not Very Concerned, 3-Somewhat Concerned, 4- Very Concerned]), report for scores ≥3 on the 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point scale. Top five by HCP Total.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691" name="Graphique 1690">
              <a:extLst>
                <a:ext uri="{FF2B5EF4-FFF2-40B4-BE49-F238E27FC236}">
                  <a16:creationId xmlns:a16="http://schemas.microsoft.com/office/drawing/2014/main" id="{DA49B12C-E4F3-4AE9-975B-E4A33D881E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8354276"/>
                </p:ext>
              </p:extLst>
            </p:nvPr>
          </p:nvGraphicFramePr>
          <p:xfrm>
            <a:off x="6897510" y="1842888"/>
            <a:ext cx="4424216" cy="2313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92" name="Graphique 1691">
              <a:extLst>
                <a:ext uri="{FF2B5EF4-FFF2-40B4-BE49-F238E27FC236}">
                  <a16:creationId xmlns:a16="http://schemas.microsoft.com/office/drawing/2014/main" id="{81CF3D69-0323-4B1B-BA01-27A753E63B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8550467"/>
                </p:ext>
              </p:extLst>
            </p:nvPr>
          </p:nvGraphicFramePr>
          <p:xfrm>
            <a:off x="6897510" y="4124787"/>
            <a:ext cx="4424216" cy="2313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93" name="ZoneTexte 1692">
              <a:extLst>
                <a:ext uri="{FF2B5EF4-FFF2-40B4-BE49-F238E27FC236}">
                  <a16:creationId xmlns:a16="http://schemas.microsoft.com/office/drawing/2014/main" id="{9207E484-A905-4AF8-B4A3-AF7B2F58B55A}"/>
                </a:ext>
              </a:extLst>
            </p:cNvPr>
            <p:cNvSpPr txBox="1"/>
            <p:nvPr/>
          </p:nvSpPr>
          <p:spPr>
            <a:xfrm>
              <a:off x="7279459" y="4270430"/>
              <a:ext cx="4243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Q. What are the concerns you have with Regimen Z? Please select all that apply below.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 five by PLHIV Total.</a:t>
              </a:r>
            </a:p>
          </p:txBody>
        </p:sp>
        <p:sp>
          <p:nvSpPr>
            <p:cNvPr id="1694" name="ZoneTexte 1693">
              <a:extLst>
                <a:ext uri="{FF2B5EF4-FFF2-40B4-BE49-F238E27FC236}">
                  <a16:creationId xmlns:a16="http://schemas.microsoft.com/office/drawing/2014/main" id="{A501C390-947A-4D5B-8A3D-5B5F154FE37C}"/>
                </a:ext>
              </a:extLst>
            </p:cNvPr>
            <p:cNvSpPr txBox="1"/>
            <p:nvPr/>
          </p:nvSpPr>
          <p:spPr>
            <a:xfrm>
              <a:off x="7038579" y="3766253"/>
              <a:ext cx="1208985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Time/capacity to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receive patients 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times/year for injections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5" name="ZoneTexte 1694">
              <a:extLst>
                <a:ext uri="{FF2B5EF4-FFF2-40B4-BE49-F238E27FC236}">
                  <a16:creationId xmlns:a16="http://schemas.microsoft.com/office/drawing/2014/main" id="{A8E07B08-1166-4CA6-94E8-212DDE69BA03}"/>
                </a:ext>
              </a:extLst>
            </p:cNvPr>
            <p:cNvSpPr txBox="1"/>
            <p:nvPr/>
          </p:nvSpPr>
          <p:spPr>
            <a:xfrm>
              <a:off x="8067226" y="3766253"/>
              <a:ext cx="758541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Route of drug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intake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6" name="ZoneTexte 1695">
              <a:extLst>
                <a:ext uri="{FF2B5EF4-FFF2-40B4-BE49-F238E27FC236}">
                  <a16:creationId xmlns:a16="http://schemas.microsoft.com/office/drawing/2014/main" id="{6AA9AC75-A7B2-4844-BDB7-1A041173A463}"/>
                </a:ext>
              </a:extLst>
            </p:cNvPr>
            <p:cNvSpPr txBox="1"/>
            <p:nvPr/>
          </p:nvSpPr>
          <p:spPr>
            <a:xfrm>
              <a:off x="8849600" y="3766253"/>
              <a:ext cx="721672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 site</a:t>
              </a:r>
              <a:b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reactions</a:t>
              </a:r>
            </a:p>
          </p:txBody>
        </p:sp>
        <p:sp>
          <p:nvSpPr>
            <p:cNvPr id="1697" name="ZoneTexte 1696">
              <a:extLst>
                <a:ext uri="{FF2B5EF4-FFF2-40B4-BE49-F238E27FC236}">
                  <a16:creationId xmlns:a16="http://schemas.microsoft.com/office/drawing/2014/main" id="{15B562FF-176A-43CC-8CFE-AF34087B9141}"/>
                </a:ext>
              </a:extLst>
            </p:cNvPr>
            <p:cNvSpPr txBox="1"/>
            <p:nvPr/>
          </p:nvSpPr>
          <p:spPr>
            <a:xfrm>
              <a:off x="9448642" y="3766253"/>
              <a:ext cx="1130438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Taking a patient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off long-acting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regimen and switching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 to oral ART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8" name="ZoneTexte 1697">
              <a:extLst>
                <a:ext uri="{FF2B5EF4-FFF2-40B4-BE49-F238E27FC236}">
                  <a16:creationId xmlns:a16="http://schemas.microsoft.com/office/drawing/2014/main" id="{A169BFE1-6BEE-4546-B97E-30C4EA2A60CC}"/>
                </a:ext>
              </a:extLst>
            </p:cNvPr>
            <p:cNvSpPr txBox="1"/>
            <p:nvPr/>
          </p:nvSpPr>
          <p:spPr>
            <a:xfrm>
              <a:off x="10269510" y="3766253"/>
              <a:ext cx="1077539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Patients missing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their appointments /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sending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reminders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9" name="ZoneTexte 1698">
              <a:extLst>
                <a:ext uri="{FF2B5EF4-FFF2-40B4-BE49-F238E27FC236}">
                  <a16:creationId xmlns:a16="http://schemas.microsoft.com/office/drawing/2014/main" id="{C265138D-0B34-438F-96CD-26A14EB683F3}"/>
                </a:ext>
              </a:extLst>
            </p:cNvPr>
            <p:cNvSpPr txBox="1"/>
            <p:nvPr/>
          </p:nvSpPr>
          <p:spPr>
            <a:xfrm>
              <a:off x="7136362" y="6082625"/>
              <a:ext cx="1013419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Scheduling travel to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meet the 2-week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 window</a:t>
              </a:r>
            </a:p>
          </p:txBody>
        </p:sp>
        <p:sp>
          <p:nvSpPr>
            <p:cNvPr id="1700" name="ZoneTexte 1699">
              <a:extLst>
                <a:ext uri="{FF2B5EF4-FFF2-40B4-BE49-F238E27FC236}">
                  <a16:creationId xmlns:a16="http://schemas.microsoft.com/office/drawing/2014/main" id="{A7388BDC-213C-4124-9E0E-866646400F32}"/>
                </a:ext>
              </a:extLst>
            </p:cNvPr>
            <p:cNvSpPr txBox="1"/>
            <p:nvPr/>
          </p:nvSpPr>
          <p:spPr>
            <a:xfrm>
              <a:off x="8128140" y="6082625"/>
              <a:ext cx="636713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Pain of the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1" name="ZoneTexte 1700">
              <a:extLst>
                <a:ext uri="{FF2B5EF4-FFF2-40B4-BE49-F238E27FC236}">
                  <a16:creationId xmlns:a16="http://schemas.microsoft.com/office/drawing/2014/main" id="{29BA2BA5-E205-4403-8F17-DD40046179B0}"/>
                </a:ext>
              </a:extLst>
            </p:cNvPr>
            <p:cNvSpPr txBox="1"/>
            <p:nvPr/>
          </p:nvSpPr>
          <p:spPr>
            <a:xfrm>
              <a:off x="8757427" y="6082625"/>
              <a:ext cx="906017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Missing the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2-week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 window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2" name="ZoneTexte 1701">
              <a:extLst>
                <a:ext uri="{FF2B5EF4-FFF2-40B4-BE49-F238E27FC236}">
                  <a16:creationId xmlns:a16="http://schemas.microsoft.com/office/drawing/2014/main" id="{CB15E15C-D8CD-4359-89F4-C442A403ECF9}"/>
                </a:ext>
              </a:extLst>
            </p:cNvPr>
            <p:cNvSpPr txBox="1"/>
            <p:nvPr/>
          </p:nvSpPr>
          <p:spPr>
            <a:xfrm>
              <a:off x="9560851" y="6082625"/>
              <a:ext cx="906017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Making the time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go to the clinic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every 2 months</a:t>
              </a:r>
            </a:p>
          </p:txBody>
        </p:sp>
        <p:sp>
          <p:nvSpPr>
            <p:cNvPr id="1703" name="ZoneTexte 1702">
              <a:extLst>
                <a:ext uri="{FF2B5EF4-FFF2-40B4-BE49-F238E27FC236}">
                  <a16:creationId xmlns:a16="http://schemas.microsoft.com/office/drawing/2014/main" id="{DD2DC8BB-C2E0-447D-BE28-D781E5B3F46E}"/>
                </a:ext>
              </a:extLst>
            </p:cNvPr>
            <p:cNvSpPr txBox="1"/>
            <p:nvPr/>
          </p:nvSpPr>
          <p:spPr>
            <a:xfrm>
              <a:off x="10330424" y="6082625"/>
              <a:ext cx="955711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Having to travel to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clinic every 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months (cost)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 Box 3">
            <a:extLst>
              <a:ext uri="{FF2B5EF4-FFF2-40B4-BE49-F238E27FC236}">
                <a16:creationId xmlns:a16="http://schemas.microsoft.com/office/drawing/2014/main" id="{60FEE3F2-23CB-4761-9758-AEBD2935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861" y="6447557"/>
            <a:ext cx="33621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Akinwunmi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B, HIV Glasgow 2020, Abs P014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7AAEFC-9DC9-4F32-B961-338736B49A35}"/>
              </a:ext>
            </a:extLst>
          </p:cNvPr>
          <p:cNvSpPr txBox="1"/>
          <p:nvPr/>
        </p:nvSpPr>
        <p:spPr>
          <a:xfrm>
            <a:off x="2006679" y="1529348"/>
            <a:ext cx="18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1D3FCA7-6F16-44D2-827E-90126003CE4C}"/>
              </a:ext>
            </a:extLst>
          </p:cNvPr>
          <p:cNvSpPr txBox="1"/>
          <p:nvPr/>
        </p:nvSpPr>
        <p:spPr>
          <a:xfrm>
            <a:off x="6966640" y="1529348"/>
            <a:ext cx="18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CONCERNS</a:t>
            </a:r>
          </a:p>
        </p:txBody>
      </p:sp>
    </p:spTree>
    <p:extLst>
      <p:ext uri="{BB962C8B-B14F-4D97-AF65-F5344CB8AC3E}">
        <p14:creationId xmlns:p14="http://schemas.microsoft.com/office/powerpoint/2010/main" val="12969679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2857500"/>
            <a:ext cx="81280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Long Acting 2DR as maintenance</a:t>
            </a:r>
          </a:p>
        </p:txBody>
      </p:sp>
    </p:spTree>
    <p:extLst>
      <p:ext uri="{BB962C8B-B14F-4D97-AF65-F5344CB8AC3E}">
        <p14:creationId xmlns:p14="http://schemas.microsoft.com/office/powerpoint/2010/main" val="206301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700" dirty="0"/>
              <a:t>CAB LA + RPV LA IM</a:t>
            </a:r>
            <a:br>
              <a:rPr lang="en-US" dirty="0"/>
            </a:br>
            <a:r>
              <a:rPr lang="en-US" dirty="0"/>
              <a:t>Phase 3 programs for Treatment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and Prevention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6337" y="2732713"/>
            <a:ext cx="2363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FLAIR (N=620)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ATLAS (N=570)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73694" y="4094266"/>
            <a:ext cx="1645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HPTN 083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(N=4500)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73694" y="5199291"/>
            <a:ext cx="1645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HPTN 084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(N=3200)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10390" y="2732713"/>
            <a:ext cx="1671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ATLAS 2M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(N=1020)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13956" y="2034368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83501" y="203436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3b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37959" y="2034368"/>
            <a:ext cx="167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62645" y="2686546"/>
            <a:ext cx="1625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(Switch 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01400" y="4325098"/>
            <a:ext cx="134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MSM/TGW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15539" y="5430123"/>
            <a:ext cx="1319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3582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FLAIR W96</a:t>
            </a:r>
          </a:p>
        </p:txBody>
      </p:sp>
      <p:sp>
        <p:nvSpPr>
          <p:cNvPr id="47" name="Text Box 3">
            <a:extLst>
              <a:ext uri="{FF2B5EF4-FFF2-40B4-BE49-F238E27FC236}">
                <a16:creationId xmlns:a16="http://schemas.microsoft.com/office/drawing/2014/main" id="{CF8F9C95-EE9C-4256-8640-ED1B2DD0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85" y="6447557"/>
            <a:ext cx="318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Lancet HIV 2021 April; 8:e185-96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39F109A-C47B-94C5-08C7-D9BCC83E328F}"/>
              </a:ext>
            </a:extLst>
          </p:cNvPr>
          <p:cNvGrpSpPr/>
          <p:nvPr/>
        </p:nvGrpSpPr>
        <p:grpSpPr>
          <a:xfrm>
            <a:off x="537881" y="2315747"/>
            <a:ext cx="11264850" cy="3597802"/>
            <a:chOff x="537881" y="2315747"/>
            <a:chExt cx="11264850" cy="3597802"/>
          </a:xfrm>
        </p:grpSpPr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181D3A5E-BD71-87ED-6BC8-1EFD408A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8659" y="4839621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124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6EB9DFD0-41AF-BEDF-A67B-2E0CCAEA8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61" y="4855666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Day 1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46E9CDC6-340F-CB32-2D1B-5BD0BA88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5281" y="4848310"/>
              <a:ext cx="5009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100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24">
              <a:extLst>
                <a:ext uri="{FF2B5EF4-FFF2-40B4-BE49-F238E27FC236}">
                  <a16:creationId xmlns:a16="http://schemas.microsoft.com/office/drawing/2014/main" id="{7E8A73AD-BDC0-3BF8-5C3D-06701137F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355" y="4865577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48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angle 32">
              <a:extLst>
                <a:ext uri="{FF2B5EF4-FFF2-40B4-BE49-F238E27FC236}">
                  <a16:creationId xmlns:a16="http://schemas.microsoft.com/office/drawing/2014/main" id="{F59B2905-21D9-F798-A275-C61F75106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691" y="4851642"/>
              <a:ext cx="42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en-GB" altLang="en-US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B6883F44-1EFD-4597-80C2-9BADF5900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6406" y="4847503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96 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11714178-F79E-C187-DADE-E3ABC994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597" y="2315747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Induction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D860DA-3A5C-F762-533D-1342CE99C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9815" y="2315747"/>
              <a:ext cx="98039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Maintenance</a:t>
              </a:r>
              <a:b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65">
              <a:extLst>
                <a:ext uri="{FF2B5EF4-FFF2-40B4-BE49-F238E27FC236}">
                  <a16:creationId xmlns:a16="http://schemas.microsoft.com/office/drawing/2014/main" id="{DCACF141-8187-DD1E-D699-72149049B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619" y="2973266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Flowchart: Off-page Connector 3">
              <a:extLst>
                <a:ext uri="{FF2B5EF4-FFF2-40B4-BE49-F238E27FC236}">
                  <a16:creationId xmlns:a16="http://schemas.microsoft.com/office/drawing/2014/main" id="{EBD58B34-5205-7FFD-E8A4-B17C9E16D89D}"/>
                </a:ext>
              </a:extLst>
            </p:cNvPr>
            <p:cNvSpPr/>
            <p:nvPr/>
          </p:nvSpPr>
          <p:spPr>
            <a:xfrm>
              <a:off x="7981134" y="3778250"/>
              <a:ext cx="3821597" cy="786384"/>
            </a:xfrm>
            <a:prstGeom prst="homePlate">
              <a:avLst>
                <a:gd name="adj" fmla="val 23723"/>
              </a:avLst>
            </a:prstGeom>
            <a:solidFill>
              <a:srgbClr val="00B050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Extension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switch/continue CAB (400 mg)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RPV (600 mg)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IM monthly N=475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lowchart: Off-page Connector 3">
              <a:extLst>
                <a:ext uri="{FF2B5EF4-FFF2-40B4-BE49-F238E27FC236}">
                  <a16:creationId xmlns:a16="http://schemas.microsoft.com/office/drawing/2014/main" id="{2B8A2CCE-F8D8-11CB-5C8B-4198026C2CD1}"/>
                </a:ext>
              </a:extLst>
            </p:cNvPr>
            <p:cNvSpPr/>
            <p:nvPr/>
          </p:nvSpPr>
          <p:spPr>
            <a:xfrm>
              <a:off x="3574885" y="2847670"/>
              <a:ext cx="4370259" cy="753378"/>
            </a:xfrm>
            <a:prstGeom prst="homePlate">
              <a:avLst>
                <a:gd name="adj" fmla="val 22314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daily 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N=283</a:t>
              </a:r>
            </a:p>
          </p:txBody>
        </p:sp>
        <p:sp>
          <p:nvSpPr>
            <p:cNvPr id="61" name="Arrow: Pentagon 49">
              <a:extLst>
                <a:ext uri="{FF2B5EF4-FFF2-40B4-BE49-F238E27FC236}">
                  <a16:creationId xmlns:a16="http://schemas.microsoft.com/office/drawing/2014/main" id="{949364F8-0A84-4655-F9D9-07449ED10B89}"/>
                </a:ext>
              </a:extLst>
            </p:cNvPr>
            <p:cNvSpPr/>
            <p:nvPr/>
          </p:nvSpPr>
          <p:spPr>
            <a:xfrm>
              <a:off x="2208602" y="2933039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A6A6A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N=629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single-tablet regimen for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weeks</a:t>
              </a:r>
              <a:endParaRPr kumimoji="0" lang="en-GB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99D89B-61B5-41EA-B625-4704DFB3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70" y="5359551"/>
              <a:ext cx="13338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Randomisation (1:1) 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Flowchart: Off-page Connector 3">
              <a:extLst>
                <a:ext uri="{FF2B5EF4-FFF2-40B4-BE49-F238E27FC236}">
                  <a16:creationId xmlns:a16="http://schemas.microsoft.com/office/drawing/2014/main" id="{113C11AB-55DC-E10A-7DEC-005AFA2AF6AC}"/>
                </a:ext>
              </a:extLst>
            </p:cNvPr>
            <p:cNvSpPr/>
            <p:nvPr/>
          </p:nvSpPr>
          <p:spPr>
            <a:xfrm rot="16200000">
              <a:off x="3609248" y="3736731"/>
              <a:ext cx="777424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 N=283 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52">
              <a:extLst>
                <a:ext uri="{FF2B5EF4-FFF2-40B4-BE49-F238E27FC236}">
                  <a16:creationId xmlns:a16="http://schemas.microsoft.com/office/drawing/2014/main" id="{16E6819F-72C6-2AAD-9720-96FF82235A59}"/>
                </a:ext>
              </a:extLst>
            </p:cNvPr>
            <p:cNvSpPr txBox="1"/>
            <p:nvPr/>
          </p:nvSpPr>
          <p:spPr>
            <a:xfrm>
              <a:off x="5597901" y="5359551"/>
              <a:ext cx="58208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Primary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Endpoint</a:t>
              </a:r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D3F90E01-B5B1-5E9D-958F-0E591F1A6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325" y="2315747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Screening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436F9-4C27-90C3-E971-54734DAA1457}"/>
                </a:ext>
              </a:extLst>
            </p:cNvPr>
            <p:cNvSpPr/>
            <p:nvPr/>
          </p:nvSpPr>
          <p:spPr>
            <a:xfrm>
              <a:off x="537881" y="2903222"/>
              <a:ext cx="1631135" cy="16526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N=809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ART naive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RNA ≥1000 c/mL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CD4 count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HBsAg-negative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NNRTI RAMs excluded 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12">
              <a:extLst>
                <a:ext uri="{FF2B5EF4-FFF2-40B4-BE49-F238E27FC236}">
                  <a16:creationId xmlns:a16="http://schemas.microsoft.com/office/drawing/2014/main" id="{3BDFA2B6-2CA9-CE0E-F360-C8B45345B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357" y="4842065"/>
              <a:ext cx="155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68" name="Rectangle 12">
              <a:extLst>
                <a:ext uri="{FF2B5EF4-FFF2-40B4-BE49-F238E27FC236}">
                  <a16:creationId xmlns:a16="http://schemas.microsoft.com/office/drawing/2014/main" id="{9DFA1C51-48FD-ABA4-856B-173374082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608" y="5359551"/>
              <a:ext cx="1220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Confirm HIV-1 RNA</a:t>
              </a:r>
              <a:b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69" name="Rectangle 12">
              <a:extLst>
                <a:ext uri="{FF2B5EF4-FFF2-40B4-BE49-F238E27FC236}">
                  <a16:creationId xmlns:a16="http://schemas.microsoft.com/office/drawing/2014/main" id="{F7792076-7F58-C879-D0DC-70B092C3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000" y="4848390"/>
              <a:ext cx="2340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70" name="Flowchart: Off-page Connector 3">
              <a:extLst>
                <a:ext uri="{FF2B5EF4-FFF2-40B4-BE49-F238E27FC236}">
                  <a16:creationId xmlns:a16="http://schemas.microsoft.com/office/drawing/2014/main" id="{D39B0331-80D0-4976-F4E4-500B77C87189}"/>
                </a:ext>
              </a:extLst>
            </p:cNvPr>
            <p:cNvSpPr/>
            <p:nvPr/>
          </p:nvSpPr>
          <p:spPr>
            <a:xfrm>
              <a:off x="4440579" y="3778250"/>
              <a:ext cx="3496156" cy="786384"/>
            </a:xfrm>
            <a:prstGeom prst="homePlate">
              <a:avLst>
                <a:gd name="adj" fmla="val 22314"/>
              </a:avLst>
            </a:prstGeom>
            <a:solidFill>
              <a:srgbClr val="00B050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RPV (600 mg)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IM monthly 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N=278</a:t>
              </a:r>
            </a:p>
          </p:txBody>
        </p:sp>
        <p:sp>
          <p:nvSpPr>
            <p:cNvPr id="71" name="TextBox 60">
              <a:extLst>
                <a:ext uri="{FF2B5EF4-FFF2-40B4-BE49-F238E27FC236}">
                  <a16:creationId xmlns:a16="http://schemas.microsoft.com/office/drawing/2014/main" id="{25CFE769-8912-A4E4-370D-C8ECD30139D4}"/>
                </a:ext>
              </a:extLst>
            </p:cNvPr>
            <p:cNvSpPr txBox="1"/>
            <p:nvPr/>
          </p:nvSpPr>
          <p:spPr>
            <a:xfrm>
              <a:off x="998729" y="4828657"/>
              <a:ext cx="760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72" name="Straight Arrow Connector 68">
              <a:extLst>
                <a:ext uri="{FF2B5EF4-FFF2-40B4-BE49-F238E27FC236}">
                  <a16:creationId xmlns:a16="http://schemas.microsoft.com/office/drawing/2014/main" id="{46CE7022-B6DD-C475-CDB3-8C5B5AD4FCE0}"/>
                </a:ext>
              </a:extLst>
            </p:cNvPr>
            <p:cNvCxnSpPr>
              <a:cxnSpLocks/>
            </p:cNvCxnSpPr>
            <p:nvPr/>
          </p:nvCxnSpPr>
          <p:spPr>
            <a:xfrm>
              <a:off x="2169017" y="4688375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0">
              <a:extLst>
                <a:ext uri="{FF2B5EF4-FFF2-40B4-BE49-F238E27FC236}">
                  <a16:creationId xmlns:a16="http://schemas.microsoft.com/office/drawing/2014/main" id="{BA93CDDB-C7BC-72A6-9704-2DEF8F920B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119238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1">
              <a:extLst>
                <a:ext uri="{FF2B5EF4-FFF2-40B4-BE49-F238E27FC236}">
                  <a16:creationId xmlns:a16="http://schemas.microsoft.com/office/drawing/2014/main" id="{8658BCE3-2610-64F3-1A5B-8B3AF0F1AF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11679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2">
              <a:extLst>
                <a:ext uri="{FF2B5EF4-FFF2-40B4-BE49-F238E27FC236}">
                  <a16:creationId xmlns:a16="http://schemas.microsoft.com/office/drawing/2014/main" id="{545DD0B3-A71F-AEB8-7A31-BE7FB34BAB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0689" y="474850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3">
              <a:extLst>
                <a:ext uri="{FF2B5EF4-FFF2-40B4-BE49-F238E27FC236}">
                  <a16:creationId xmlns:a16="http://schemas.microsoft.com/office/drawing/2014/main" id="{B6C68844-F569-BCDA-5C84-B7D186CD15D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1355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4">
              <a:extLst>
                <a:ext uri="{FF2B5EF4-FFF2-40B4-BE49-F238E27FC236}">
                  <a16:creationId xmlns:a16="http://schemas.microsoft.com/office/drawing/2014/main" id="{C32E2DDE-E08F-C6BD-03FA-5F084B235DC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00097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5">
              <a:extLst>
                <a:ext uri="{FF2B5EF4-FFF2-40B4-BE49-F238E27FC236}">
                  <a16:creationId xmlns:a16="http://schemas.microsoft.com/office/drawing/2014/main" id="{FCFD138F-1785-B2B6-262E-E2C20AEC2C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98544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85">
              <a:extLst>
                <a:ext uri="{FF2B5EF4-FFF2-40B4-BE49-F238E27FC236}">
                  <a16:creationId xmlns:a16="http://schemas.microsoft.com/office/drawing/2014/main" id="{DF78809A-F771-BA33-1602-08FFC839527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82763" y="4737915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62">
              <a:extLst>
                <a:ext uri="{FF2B5EF4-FFF2-40B4-BE49-F238E27FC236}">
                  <a16:creationId xmlns:a16="http://schemas.microsoft.com/office/drawing/2014/main" id="{F0E5963A-DA65-B9EC-E789-530FC5B8AD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36910" y="4738154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63">
              <a:extLst>
                <a:ext uri="{FF2B5EF4-FFF2-40B4-BE49-F238E27FC236}">
                  <a16:creationId xmlns:a16="http://schemas.microsoft.com/office/drawing/2014/main" id="{24D3D7FF-997F-7820-0E86-4BA71C49F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772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65">
              <a:extLst>
                <a:ext uri="{FF2B5EF4-FFF2-40B4-BE49-F238E27FC236}">
                  <a16:creationId xmlns:a16="http://schemas.microsoft.com/office/drawing/2014/main" id="{DD9065BF-914A-DA77-259B-A67B5A409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6545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66">
              <a:extLst>
                <a:ext uri="{FF2B5EF4-FFF2-40B4-BE49-F238E27FC236}">
                  <a16:creationId xmlns:a16="http://schemas.microsoft.com/office/drawing/2014/main" id="{66857F1C-2D91-E203-09BD-D0F28B8D3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046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95">
              <a:extLst>
                <a:ext uri="{FF2B5EF4-FFF2-40B4-BE49-F238E27FC236}">
                  <a16:creationId xmlns:a16="http://schemas.microsoft.com/office/drawing/2014/main" id="{E1CCE741-C613-28EB-02D1-2EB87E422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668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5E7B35D-22A1-53F4-ACDD-7204E73ADC46}"/>
                </a:ext>
              </a:extLst>
            </p:cNvPr>
            <p:cNvSpPr/>
            <p:nvPr/>
          </p:nvSpPr>
          <p:spPr>
            <a:xfrm>
              <a:off x="7549277" y="4819412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TextBox 64">
              <a:extLst>
                <a:ext uri="{FF2B5EF4-FFF2-40B4-BE49-F238E27FC236}">
                  <a16:creationId xmlns:a16="http://schemas.microsoft.com/office/drawing/2014/main" id="{C6A37D70-E61B-4DE2-E39D-6805E521BA90}"/>
                </a:ext>
              </a:extLst>
            </p:cNvPr>
            <p:cNvSpPr txBox="1"/>
            <p:nvPr/>
          </p:nvSpPr>
          <p:spPr>
            <a:xfrm>
              <a:off x="7464427" y="5359551"/>
              <a:ext cx="44403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Data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Cut-off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Rectangle 51">
              <a:extLst>
                <a:ext uri="{FF2B5EF4-FFF2-40B4-BE49-F238E27FC236}">
                  <a16:creationId xmlns:a16="http://schemas.microsoft.com/office/drawing/2014/main" id="{A11C47F7-CDB8-32AD-2109-FC760F14F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1742" y="2315747"/>
              <a:ext cx="7255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</a:t>
              </a:r>
              <a:b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8" name="Straight Arrow Connector 67">
              <a:extLst>
                <a:ext uri="{FF2B5EF4-FFF2-40B4-BE49-F238E27FC236}">
                  <a16:creationId xmlns:a16="http://schemas.microsoft.com/office/drawing/2014/main" id="{F23B3328-D5FE-5565-5CF6-B4ACEF1B4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1793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78">
              <a:extLst>
                <a:ext uri="{FF2B5EF4-FFF2-40B4-BE49-F238E27FC236}">
                  <a16:creationId xmlns:a16="http://schemas.microsoft.com/office/drawing/2014/main" id="{C96D26C7-CCA1-FFB6-D16F-6D04292271E6}"/>
                </a:ext>
              </a:extLst>
            </p:cNvPr>
            <p:cNvSpPr txBox="1"/>
            <p:nvPr/>
          </p:nvSpPr>
          <p:spPr>
            <a:xfrm>
              <a:off x="9036266" y="5359551"/>
              <a:ext cx="521617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Oral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Lead-In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Analysis</a:t>
              </a: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C2D9CE01-4AC8-92AC-5F1C-55F13EE48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878" y="2847670"/>
              <a:ext cx="14369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Switch to LA N=232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4FBECC36-5A39-C0E4-498E-EEF5390A1174}"/>
                </a:ext>
              </a:extLst>
            </p:cNvPr>
            <p:cNvSpPr/>
            <p:nvPr/>
          </p:nvSpPr>
          <p:spPr>
            <a:xfrm>
              <a:off x="8048457" y="3176312"/>
              <a:ext cx="478971" cy="566057"/>
            </a:xfrm>
            <a:custGeom>
              <a:avLst/>
              <a:gdLst>
                <a:gd name="connsiteX0" fmla="*/ 0 w 478971"/>
                <a:gd name="connsiteY0" fmla="*/ 0 h 566057"/>
                <a:gd name="connsiteX1" fmla="*/ 478971 w 478971"/>
                <a:gd name="connsiteY1" fmla="*/ 0 h 566057"/>
                <a:gd name="connsiteX2" fmla="*/ 478971 w 478971"/>
                <a:gd name="connsiteY2" fmla="*/ 566057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971" h="566057">
                  <a:moveTo>
                    <a:pt x="0" y="0"/>
                  </a:moveTo>
                  <a:lnTo>
                    <a:pt x="478971" y="0"/>
                  </a:lnTo>
                  <a:lnTo>
                    <a:pt x="478971" y="566057"/>
                  </a:lnTo>
                </a:path>
              </a:pathLst>
            </a:custGeom>
            <a:noFill/>
            <a:ln w="38100">
              <a:solidFill>
                <a:srgbClr val="00A77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46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FLAIR W96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BE4F84D-C518-F7D9-F5AE-3FB883F0174C}"/>
              </a:ext>
            </a:extLst>
          </p:cNvPr>
          <p:cNvGrpSpPr/>
          <p:nvPr/>
        </p:nvGrpSpPr>
        <p:grpSpPr>
          <a:xfrm>
            <a:off x="7748" y="1646583"/>
            <a:ext cx="6793316" cy="4405488"/>
            <a:chOff x="7748" y="1630254"/>
            <a:chExt cx="6793316" cy="4405488"/>
          </a:xfrm>
        </p:grpSpPr>
        <p:sp>
          <p:nvSpPr>
            <p:cNvPr id="60" name="TextBox 51">
              <a:extLst>
                <a:ext uri="{FF2B5EF4-FFF2-40B4-BE49-F238E27FC236}">
                  <a16:creationId xmlns:a16="http://schemas.microsoft.com/office/drawing/2014/main" id="{D3B0B5D5-E612-45F9-9526-024ED3B1A64F}"/>
                </a:ext>
              </a:extLst>
            </p:cNvPr>
            <p:cNvSpPr txBox="1"/>
            <p:nvPr/>
          </p:nvSpPr>
          <p:spPr>
            <a:xfrm>
              <a:off x="501291" y="5604855"/>
              <a:ext cx="22133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Virologic non-response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HIV RNA ≥ 50 c/mL</a:t>
              </a:r>
            </a:p>
          </p:txBody>
        </p:sp>
        <p:sp>
          <p:nvSpPr>
            <p:cNvPr id="61" name="TextBox 55">
              <a:extLst>
                <a:ext uri="{FF2B5EF4-FFF2-40B4-BE49-F238E27FC236}">
                  <a16:creationId xmlns:a16="http://schemas.microsoft.com/office/drawing/2014/main" id="{326D7D1B-DB19-4D94-8198-91D1AE63BF23}"/>
                </a:ext>
              </a:extLst>
            </p:cNvPr>
            <p:cNvSpPr txBox="1"/>
            <p:nvPr/>
          </p:nvSpPr>
          <p:spPr>
            <a:xfrm>
              <a:off x="2885688" y="5604855"/>
              <a:ext cx="189512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Virologic success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HIV RNA &lt; 50 c/mL</a:t>
              </a:r>
            </a:p>
          </p:txBody>
        </p:sp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23B1713E-409D-406A-8777-3DFE0BDEB800}"/>
                </a:ext>
              </a:extLst>
            </p:cNvPr>
            <p:cNvSpPr txBox="1"/>
            <p:nvPr/>
          </p:nvSpPr>
          <p:spPr>
            <a:xfrm>
              <a:off x="4780813" y="5604855"/>
              <a:ext cx="202025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 virologic data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89B21D-948E-4816-85DD-682F9678EFDB}"/>
                </a:ext>
              </a:extLst>
            </p:cNvPr>
            <p:cNvSpPr/>
            <p:nvPr/>
          </p:nvSpPr>
          <p:spPr bwMode="auto">
            <a:xfrm>
              <a:off x="754447" y="2086509"/>
              <a:ext cx="166871" cy="17905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B194A54-6772-4B14-BF86-80B549FDEE6D}"/>
                </a:ext>
              </a:extLst>
            </p:cNvPr>
            <p:cNvSpPr/>
            <p:nvPr/>
          </p:nvSpPr>
          <p:spPr bwMode="auto">
            <a:xfrm>
              <a:off x="754447" y="2394027"/>
              <a:ext cx="176586" cy="179053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DA51B12-BC14-444A-9564-F450717CE9D4}"/>
                </a:ext>
              </a:extLst>
            </p:cNvPr>
            <p:cNvSpPr txBox="1"/>
            <p:nvPr/>
          </p:nvSpPr>
          <p:spPr>
            <a:xfrm>
              <a:off x="253121" y="1630254"/>
              <a:ext cx="490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%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12374C0B-DF51-46BC-AA64-7FD0D3B4F92F}"/>
                </a:ext>
              </a:extLst>
            </p:cNvPr>
            <p:cNvGrpSpPr/>
            <p:nvPr/>
          </p:nvGrpSpPr>
          <p:grpSpPr>
            <a:xfrm>
              <a:off x="425408" y="2117463"/>
              <a:ext cx="75883" cy="3372279"/>
              <a:chOff x="801903" y="2526245"/>
              <a:chExt cx="151435" cy="3372279"/>
            </a:xfrm>
          </p:grpSpPr>
          <p:sp>
            <p:nvSpPr>
              <p:cNvPr id="66" name="Line 16">
                <a:extLst>
                  <a:ext uri="{FF2B5EF4-FFF2-40B4-BE49-F238E27FC236}">
                    <a16:creationId xmlns:a16="http://schemas.microsoft.com/office/drawing/2014/main" id="{C60568EB-18B1-4CAA-9DCC-51CC286EF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2526245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B2116030-9E4E-4723-891B-AD83B4C35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3193381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089CF319-2FEC-40B0-A43F-7F530D31B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3872803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971D9785-F125-415B-BA1C-BE2D9DBB9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4540740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70" name="Line 21">
                <a:extLst>
                  <a:ext uri="{FF2B5EF4-FFF2-40B4-BE49-F238E27FC236}">
                    <a16:creationId xmlns:a16="http://schemas.microsoft.com/office/drawing/2014/main" id="{85FBC0C6-8FDC-4715-8914-9E0540A67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5208676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71" name="Line 22">
                <a:extLst>
                  <a:ext uri="{FF2B5EF4-FFF2-40B4-BE49-F238E27FC236}">
                    <a16:creationId xmlns:a16="http://schemas.microsoft.com/office/drawing/2014/main" id="{3342BADE-EDDA-443B-BC5D-1423116DC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5898524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5AD1D04E-0FAD-4434-B0B1-BF7B9426854C}"/>
                </a:ext>
              </a:extLst>
            </p:cNvPr>
            <p:cNvSpPr txBox="1"/>
            <p:nvPr/>
          </p:nvSpPr>
          <p:spPr>
            <a:xfrm>
              <a:off x="99119" y="463392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D0EC2B9-A117-42C0-8EA2-810D814524B6}"/>
                </a:ext>
              </a:extLst>
            </p:cNvPr>
            <p:cNvSpPr txBox="1"/>
            <p:nvPr/>
          </p:nvSpPr>
          <p:spPr>
            <a:xfrm>
              <a:off x="99119" y="396754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F4CB2893-C26C-4DDE-A036-D2B4C890EF8F}"/>
                </a:ext>
              </a:extLst>
            </p:cNvPr>
            <p:cNvSpPr txBox="1"/>
            <p:nvPr/>
          </p:nvSpPr>
          <p:spPr>
            <a:xfrm>
              <a:off x="99119" y="330115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91D36789-6C05-4C6F-B0BF-A2264855BF36}"/>
                </a:ext>
              </a:extLst>
            </p:cNvPr>
            <p:cNvSpPr txBox="1"/>
            <p:nvPr/>
          </p:nvSpPr>
          <p:spPr>
            <a:xfrm>
              <a:off x="99119" y="261913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77A1DD7B-4302-4692-8938-0FE2C37F375F}"/>
                </a:ext>
              </a:extLst>
            </p:cNvPr>
            <p:cNvSpPr txBox="1"/>
            <p:nvPr/>
          </p:nvSpPr>
          <p:spPr>
            <a:xfrm>
              <a:off x="7748" y="1969414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D447E326-3F3C-4612-B9E0-F82F8251D132}"/>
                </a:ext>
              </a:extLst>
            </p:cNvPr>
            <p:cNvSpPr txBox="1"/>
            <p:nvPr/>
          </p:nvSpPr>
          <p:spPr>
            <a:xfrm>
              <a:off x="3019819" y="2219908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86.6</a:t>
              </a:r>
            </a:p>
          </p:txBody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36DCC72E-AD93-4C82-AEAE-EFF9C9B3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082" y="2556667"/>
              <a:ext cx="652998" cy="293307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5BBDD15-280D-4C75-84FB-77D044C5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578" y="2463466"/>
              <a:ext cx="652998" cy="302627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64AE31C2-B029-4950-BC51-C4B631C28049}"/>
                </a:ext>
              </a:extLst>
            </p:cNvPr>
            <p:cNvSpPr txBox="1"/>
            <p:nvPr/>
          </p:nvSpPr>
          <p:spPr>
            <a:xfrm>
              <a:off x="3857907" y="2112500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89.4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CDF1B6DD-2BFB-455D-8E76-1FF76212F48D}"/>
                </a:ext>
              </a:extLst>
            </p:cNvPr>
            <p:cNvSpPr txBox="1"/>
            <p:nvPr/>
          </p:nvSpPr>
          <p:spPr>
            <a:xfrm>
              <a:off x="5137922" y="4773182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10.2</a:t>
              </a:r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2F7B26A0-300E-4DA6-85CF-0BF46D49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583" y="5141118"/>
              <a:ext cx="652998" cy="34862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E733F997-E328-44F4-BD0C-B8C3028F4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080" y="5249067"/>
              <a:ext cx="652998" cy="24067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88F5EFE8-BFEA-426E-868D-D6D5BB29F38F}"/>
                </a:ext>
              </a:extLst>
            </p:cNvPr>
            <p:cNvSpPr txBox="1"/>
            <p:nvPr/>
          </p:nvSpPr>
          <p:spPr>
            <a:xfrm>
              <a:off x="6002987" y="4926008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7.4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F606BE6C-4FD5-4B11-B50D-E52422C0E92A}"/>
                </a:ext>
              </a:extLst>
            </p:cNvPr>
            <p:cNvSpPr txBox="1"/>
            <p:nvPr/>
          </p:nvSpPr>
          <p:spPr>
            <a:xfrm>
              <a:off x="937734" y="5042859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3.2</a:t>
              </a:r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289BC510-8EF2-45AB-B2B6-7F028B95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81" y="5372893"/>
              <a:ext cx="652998" cy="116847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331DA1ED-672E-48C1-975B-6DA05794B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678" y="5372893"/>
              <a:ext cx="652998" cy="116849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4EC8FAF-D169-43FA-9CE3-D71C06AF52DD}"/>
                </a:ext>
              </a:extLst>
            </p:cNvPr>
            <p:cNvSpPr txBox="1"/>
            <p:nvPr/>
          </p:nvSpPr>
          <p:spPr>
            <a:xfrm>
              <a:off x="1757104" y="5042859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3.2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F2CC0FC9-78A9-4AF3-83FF-A09D94A52C59}"/>
                </a:ext>
              </a:extLst>
            </p:cNvPr>
            <p:cNvSpPr txBox="1"/>
            <p:nvPr/>
          </p:nvSpPr>
          <p:spPr>
            <a:xfrm>
              <a:off x="909523" y="2022147"/>
              <a:ext cx="1977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+ RPV LA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(N=283)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A41C9376-C0E2-462D-9B3F-B4EB16862C11}"/>
                </a:ext>
              </a:extLst>
            </p:cNvPr>
            <p:cNvSpPr txBox="1"/>
            <p:nvPr/>
          </p:nvSpPr>
          <p:spPr>
            <a:xfrm>
              <a:off x="909523" y="2329665"/>
              <a:ext cx="1877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(N=283)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6126AA1-7D72-42D1-A63C-AB234E0AAF3F}"/>
                </a:ext>
              </a:extLst>
            </p:cNvPr>
            <p:cNvSpPr txBox="1"/>
            <p:nvPr/>
          </p:nvSpPr>
          <p:spPr>
            <a:xfrm>
              <a:off x="190490" y="533142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EA2AEA47-B129-42F4-A606-65CF8CF9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90" y="2045410"/>
              <a:ext cx="6283608" cy="3444331"/>
            </a:xfrm>
            <a:custGeom>
              <a:avLst/>
              <a:gdLst>
                <a:gd name="T0" fmla="*/ 2683 w 2683"/>
                <a:gd name="T1" fmla="*/ 2010 h 2010"/>
                <a:gd name="T2" fmla="*/ 0 w 2683"/>
                <a:gd name="T3" fmla="*/ 2010 h 2010"/>
                <a:gd name="T4" fmla="*/ 0 w 2683"/>
                <a:gd name="T5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3" h="2010">
                  <a:moveTo>
                    <a:pt x="2683" y="2010"/>
                  </a:moveTo>
                  <a:lnTo>
                    <a:pt x="0" y="2010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C497E9C-00DC-44C3-9AEC-12815AB1DA33}"/>
              </a:ext>
            </a:extLst>
          </p:cNvPr>
          <p:cNvGrpSpPr/>
          <p:nvPr/>
        </p:nvGrpSpPr>
        <p:grpSpPr>
          <a:xfrm>
            <a:off x="6992423" y="1844554"/>
            <a:ext cx="5106784" cy="4255581"/>
            <a:chOff x="1371844" y="1844554"/>
            <a:chExt cx="5106784" cy="4255581"/>
          </a:xfrm>
        </p:grpSpPr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AEF78BBA-87C9-4283-97C7-982B908F12EB}"/>
                </a:ext>
              </a:extLst>
            </p:cNvPr>
            <p:cNvSpPr txBox="1">
              <a:spLocks/>
            </p:cNvSpPr>
            <p:nvPr/>
          </p:nvSpPr>
          <p:spPr>
            <a:xfrm>
              <a:off x="3068710" y="5823136"/>
              <a:ext cx="1219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(%)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F304CAB6-DC14-43C4-A044-6C40DF6832B6}"/>
                </a:ext>
              </a:extLst>
            </p:cNvPr>
            <p:cNvSpPr txBox="1"/>
            <p:nvPr/>
          </p:nvSpPr>
          <p:spPr>
            <a:xfrm>
              <a:off x="2047132" y="5004680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- 8.2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EB47AFB4-C663-4F83-9C04-56544916A544}"/>
                </a:ext>
              </a:extLst>
            </p:cNvPr>
            <p:cNvSpPr txBox="1"/>
            <p:nvPr/>
          </p:nvSpPr>
          <p:spPr>
            <a:xfrm>
              <a:off x="3878072" y="503893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734DDD7F-AFF1-48A5-B7AE-9BA6BE22A3BA}"/>
                </a:ext>
              </a:extLst>
            </p:cNvPr>
            <p:cNvSpPr txBox="1"/>
            <p:nvPr/>
          </p:nvSpPr>
          <p:spPr>
            <a:xfrm>
              <a:off x="2975859" y="4957600"/>
              <a:ext cx="3542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-2.8</a:t>
              </a:r>
            </a:p>
          </p:txBody>
        </p:sp>
        <p:cxnSp>
          <p:nvCxnSpPr>
            <p:cNvPr id="45" name="Straight Connector 12">
              <a:extLst>
                <a:ext uri="{FF2B5EF4-FFF2-40B4-BE49-F238E27FC236}">
                  <a16:creationId xmlns:a16="http://schemas.microsoft.com/office/drawing/2014/main" id="{AD52001F-6C3E-4DAB-8277-C2904CE98606}"/>
                </a:ext>
              </a:extLst>
            </p:cNvPr>
            <p:cNvCxnSpPr>
              <a:cxnSpLocks/>
            </p:cNvCxnSpPr>
            <p:nvPr/>
          </p:nvCxnSpPr>
          <p:spPr>
            <a:xfrm>
              <a:off x="2000775" y="4747992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6" name="Down Arrow 10">
              <a:extLst>
                <a:ext uri="{FF2B5EF4-FFF2-40B4-BE49-F238E27FC236}">
                  <a16:creationId xmlns:a16="http://schemas.microsoft.com/office/drawing/2014/main" id="{1F6DD2D3-E034-4013-8E92-6BFBA55D11FB}"/>
                </a:ext>
              </a:extLst>
            </p:cNvPr>
            <p:cNvSpPr/>
            <p:nvPr/>
          </p:nvSpPr>
          <p:spPr>
            <a:xfrm rot="16200000">
              <a:off x="4260760" y="3817262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CAB + RPV LA</a:t>
              </a:r>
            </a:p>
          </p:txBody>
        </p:sp>
        <p:sp>
          <p:nvSpPr>
            <p:cNvPr id="47" name="Down Arrow 11">
              <a:extLst>
                <a:ext uri="{FF2B5EF4-FFF2-40B4-BE49-F238E27FC236}">
                  <a16:creationId xmlns:a16="http://schemas.microsoft.com/office/drawing/2014/main" id="{ADFFC9D1-DA5F-4DB2-9CEF-6E36A7213034}"/>
                </a:ext>
              </a:extLst>
            </p:cNvPr>
            <p:cNvSpPr/>
            <p:nvPr/>
          </p:nvSpPr>
          <p:spPr>
            <a:xfrm rot="5400000">
              <a:off x="2605184" y="3824463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DTG/ABC/3TC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5C0EA47B-3964-421D-8098-EC6444EE6951}"/>
                </a:ext>
              </a:extLst>
            </p:cNvPr>
            <p:cNvSpPr txBox="1"/>
            <p:nvPr/>
          </p:nvSpPr>
          <p:spPr>
            <a:xfrm>
              <a:off x="1371844" y="4800672"/>
              <a:ext cx="54822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-10%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non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inferiority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margin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E2EC7FC-45E8-4980-94DD-ABA77CF76A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6566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75BC6F3-5DFD-4613-8B65-A18101DB6DBB}"/>
                </a:ext>
              </a:extLst>
            </p:cNvPr>
            <p:cNvSpPr txBox="1"/>
            <p:nvPr/>
          </p:nvSpPr>
          <p:spPr>
            <a:xfrm>
              <a:off x="1796596" y="5605164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6D5016C2-6191-4AB0-860B-D56CA86161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0175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672A481-3B4E-44DB-B2EE-8522539155FD}"/>
                </a:ext>
              </a:extLst>
            </p:cNvPr>
            <p:cNvSpPr txBox="1"/>
            <p:nvPr/>
          </p:nvSpPr>
          <p:spPr>
            <a:xfrm>
              <a:off x="2175159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364EB898-FA90-4390-937C-7FC6F40C2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31945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D35FAEF6-2F7B-4035-BECB-C1E37D611DBA}"/>
                </a:ext>
              </a:extLst>
            </p:cNvPr>
            <p:cNvSpPr txBox="1"/>
            <p:nvPr/>
          </p:nvSpPr>
          <p:spPr>
            <a:xfrm>
              <a:off x="2505353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C64BA942-CB6E-4C25-8A57-276E8C990A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6802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05BE244-F00C-4155-82F1-3BCBD050C008}"/>
                </a:ext>
              </a:extLst>
            </p:cNvPr>
            <p:cNvSpPr txBox="1"/>
            <p:nvPr/>
          </p:nvSpPr>
          <p:spPr>
            <a:xfrm>
              <a:off x="2841436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0A58588D-1B1E-445E-8DEB-3BBE1AC3B3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926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283D9FC-6412-4B34-899B-35CF439C3FCE}"/>
                </a:ext>
              </a:extLst>
            </p:cNvPr>
            <p:cNvSpPr txBox="1"/>
            <p:nvPr/>
          </p:nvSpPr>
          <p:spPr>
            <a:xfrm>
              <a:off x="3182669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3" name="Line 21">
              <a:extLst>
                <a:ext uri="{FF2B5EF4-FFF2-40B4-BE49-F238E27FC236}">
                  <a16:creationId xmlns:a16="http://schemas.microsoft.com/office/drawing/2014/main" id="{BE739FBB-69FB-4887-8948-F0FAADDE06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45344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7F44CB02-7A4F-4928-BF49-BEBE9147632B}"/>
                </a:ext>
              </a:extLst>
            </p:cNvPr>
            <p:cNvSpPr txBox="1"/>
            <p:nvPr/>
          </p:nvSpPr>
          <p:spPr>
            <a:xfrm>
              <a:off x="3544400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5" name="Line 21">
              <a:extLst>
                <a:ext uri="{FF2B5EF4-FFF2-40B4-BE49-F238E27FC236}">
                  <a16:creationId xmlns:a16="http://schemas.microsoft.com/office/drawing/2014/main" id="{613727B2-D2AD-4CC3-84BE-201223268C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99199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5DDD4EF8-A136-488D-A2A4-1C7C516C79FC}"/>
                </a:ext>
              </a:extLst>
            </p:cNvPr>
            <p:cNvSpPr txBox="1"/>
            <p:nvPr/>
          </p:nvSpPr>
          <p:spPr>
            <a:xfrm>
              <a:off x="3891049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7" name="Line 21">
              <a:extLst>
                <a:ext uri="{FF2B5EF4-FFF2-40B4-BE49-F238E27FC236}">
                  <a16:creationId xmlns:a16="http://schemas.microsoft.com/office/drawing/2014/main" id="{35F874EA-614D-4B91-9466-4FB8904C76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2807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1BA2A9FF-5F10-4954-BC14-3B193C765E49}"/>
                </a:ext>
              </a:extLst>
            </p:cNvPr>
            <p:cNvSpPr txBox="1"/>
            <p:nvPr/>
          </p:nvSpPr>
          <p:spPr>
            <a:xfrm>
              <a:off x="4227132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9" name="Line 21">
              <a:extLst>
                <a:ext uri="{FF2B5EF4-FFF2-40B4-BE49-F238E27FC236}">
                  <a16:creationId xmlns:a16="http://schemas.microsoft.com/office/drawing/2014/main" id="{1DEB9851-C1BC-45B3-AE9C-982F31FFB2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897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8BCFD679-F02E-4764-B7BA-734A563C4077}"/>
                </a:ext>
              </a:extLst>
            </p:cNvPr>
            <p:cNvSpPr txBox="1"/>
            <p:nvPr/>
          </p:nvSpPr>
          <p:spPr>
            <a:xfrm>
              <a:off x="4558034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1" name="Line 21">
              <a:extLst>
                <a:ext uri="{FF2B5EF4-FFF2-40B4-BE49-F238E27FC236}">
                  <a16:creationId xmlns:a16="http://schemas.microsoft.com/office/drawing/2014/main" id="{8A0254CC-AC8F-4B6B-B82C-CA2A9F19F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9506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C3D380C-D96D-4694-940C-579427FE2E3F}"/>
                </a:ext>
              </a:extLst>
            </p:cNvPr>
            <p:cNvSpPr txBox="1"/>
            <p:nvPr/>
          </p:nvSpPr>
          <p:spPr>
            <a:xfrm>
              <a:off x="4894117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3" name="Line 21">
              <a:extLst>
                <a:ext uri="{FF2B5EF4-FFF2-40B4-BE49-F238E27FC236}">
                  <a16:creationId xmlns:a16="http://schemas.microsoft.com/office/drawing/2014/main" id="{8CE1DF04-686F-49DA-A476-EF499CD5D0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33114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C581ED84-67F5-463E-B4E6-F59939C3F62A}"/>
                </a:ext>
              </a:extLst>
            </p:cNvPr>
            <p:cNvSpPr txBox="1"/>
            <p:nvPr/>
          </p:nvSpPr>
          <p:spPr>
            <a:xfrm>
              <a:off x="5187719" y="56051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3637608A-FD7C-4940-821B-B5DCD96154DF}"/>
                </a:ext>
              </a:extLst>
            </p:cNvPr>
            <p:cNvCxnSpPr/>
            <p:nvPr/>
          </p:nvCxnSpPr>
          <p:spPr bwMode="auto">
            <a:xfrm>
              <a:off x="1999537" y="5551161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Line 21">
              <a:extLst>
                <a:ext uri="{FF2B5EF4-FFF2-40B4-BE49-F238E27FC236}">
                  <a16:creationId xmlns:a16="http://schemas.microsoft.com/office/drawing/2014/main" id="{00F0CC7B-40EA-4FB6-9585-8BCFE30D25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2367" y="5147372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17255ED-D8F4-4FFE-8485-7283ED0A600E}"/>
                </a:ext>
              </a:extLst>
            </p:cNvPr>
            <p:cNvSpPr/>
            <p:nvPr/>
          </p:nvSpPr>
          <p:spPr bwMode="auto">
            <a:xfrm>
              <a:off x="3140291" y="5222724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" name="Forme libre 129">
              <a:extLst>
                <a:ext uri="{FF2B5EF4-FFF2-40B4-BE49-F238E27FC236}">
                  <a16:creationId xmlns:a16="http://schemas.microsoft.com/office/drawing/2014/main" id="{80E0349F-109C-470B-89BE-3BE27DD01CDB}"/>
                </a:ext>
              </a:extLst>
            </p:cNvPr>
            <p:cNvSpPr/>
            <p:nvPr/>
          </p:nvSpPr>
          <p:spPr>
            <a:xfrm rot="5400000">
              <a:off x="3137734" y="4387699"/>
              <a:ext cx="128727" cy="17936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Text Box 2">
              <a:extLst>
                <a:ext uri="{FF2B5EF4-FFF2-40B4-BE49-F238E27FC236}">
                  <a16:creationId xmlns:a16="http://schemas.microsoft.com/office/drawing/2014/main" id="{5FD00FA5-0C05-4AB8-BEDD-7991DEBD7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090" y="1844554"/>
              <a:ext cx="4443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Arial" charset="0"/>
                </a:rPr>
                <a:t>Adjusted treatment difference (95% CI)*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0" name="Content Placeholder 1">
              <a:extLst>
                <a:ext uri="{FF2B5EF4-FFF2-40B4-BE49-F238E27FC236}">
                  <a16:creationId xmlns:a16="http://schemas.microsoft.com/office/drawing/2014/main" id="{EE5F6E5F-EDF4-4780-B323-0275323D7746}"/>
                </a:ext>
              </a:extLst>
            </p:cNvPr>
            <p:cNvSpPr txBox="1">
              <a:spLocks/>
            </p:cNvSpPr>
            <p:nvPr/>
          </p:nvSpPr>
          <p:spPr>
            <a:xfrm>
              <a:off x="3086367" y="3668321"/>
              <a:ext cx="1219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(%)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TextBox 48">
              <a:extLst>
                <a:ext uri="{FF2B5EF4-FFF2-40B4-BE49-F238E27FC236}">
                  <a16:creationId xmlns:a16="http://schemas.microsoft.com/office/drawing/2014/main" id="{00D10DCA-B8CD-424C-91E1-C5A75A47AC67}"/>
                </a:ext>
              </a:extLst>
            </p:cNvPr>
            <p:cNvSpPr txBox="1"/>
            <p:nvPr/>
          </p:nvSpPr>
          <p:spPr>
            <a:xfrm>
              <a:off x="2960465" y="278471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- 2.9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97181A46-D8AC-46CB-B9FA-BF35721822C5}"/>
                </a:ext>
              </a:extLst>
            </p:cNvPr>
            <p:cNvSpPr txBox="1"/>
            <p:nvPr/>
          </p:nvSpPr>
          <p:spPr>
            <a:xfrm>
              <a:off x="3985592" y="278471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2.9</a:t>
              </a:r>
            </a:p>
          </p:txBody>
        </p:sp>
        <p:sp>
          <p:nvSpPr>
            <p:cNvPr id="113" name="TextBox 52">
              <a:extLst>
                <a:ext uri="{FF2B5EF4-FFF2-40B4-BE49-F238E27FC236}">
                  <a16:creationId xmlns:a16="http://schemas.microsoft.com/office/drawing/2014/main" id="{BA566D7D-12F3-4638-B848-61F00F36FD69}"/>
                </a:ext>
              </a:extLst>
            </p:cNvPr>
            <p:cNvSpPr txBox="1"/>
            <p:nvPr/>
          </p:nvSpPr>
          <p:spPr>
            <a:xfrm>
              <a:off x="3543581" y="2738447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0</a:t>
              </a:r>
            </a:p>
          </p:txBody>
        </p:sp>
        <p:cxnSp>
          <p:nvCxnSpPr>
            <p:cNvPr id="114" name="Straight Connector 12">
              <a:extLst>
                <a:ext uri="{FF2B5EF4-FFF2-40B4-BE49-F238E27FC236}">
                  <a16:creationId xmlns:a16="http://schemas.microsoft.com/office/drawing/2014/main" id="{ED361BA7-F07A-4091-A846-C1EDE380D5ED}"/>
                </a:ext>
              </a:extLst>
            </p:cNvPr>
            <p:cNvCxnSpPr>
              <a:cxnSpLocks/>
            </p:cNvCxnSpPr>
            <p:nvPr/>
          </p:nvCxnSpPr>
          <p:spPr>
            <a:xfrm>
              <a:off x="4710503" y="2582553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115" name="Line 21">
              <a:extLst>
                <a:ext uri="{FF2B5EF4-FFF2-40B4-BE49-F238E27FC236}">
                  <a16:creationId xmlns:a16="http://schemas.microsoft.com/office/drawing/2014/main" id="{D430DBC7-2C85-4BA2-BC51-49AD985FEC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8332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508AEC8B-5A63-4968-8349-F8037767930F}"/>
                </a:ext>
              </a:extLst>
            </p:cNvPr>
            <p:cNvSpPr txBox="1"/>
            <p:nvPr/>
          </p:nvSpPr>
          <p:spPr>
            <a:xfrm>
              <a:off x="1814253" y="3439725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7FFA00AB-5AA0-46FE-9C20-B4144A0486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1940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0EECFCC1-ABB4-4AE1-A9D1-61BCDFA0FFBC}"/>
                </a:ext>
              </a:extLst>
            </p:cNvPr>
            <p:cNvSpPr txBox="1"/>
            <p:nvPr/>
          </p:nvSpPr>
          <p:spPr>
            <a:xfrm>
              <a:off x="2192816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119" name="Line 21">
              <a:extLst>
                <a:ext uri="{FF2B5EF4-FFF2-40B4-BE49-F238E27FC236}">
                  <a16:creationId xmlns:a16="http://schemas.microsoft.com/office/drawing/2014/main" id="{8C5527CA-9C13-44AD-B37B-E0C6B9CCB3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49602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B580E49B-80CE-4709-9E26-F67082A0C64A}"/>
                </a:ext>
              </a:extLst>
            </p:cNvPr>
            <p:cNvSpPr txBox="1"/>
            <p:nvPr/>
          </p:nvSpPr>
          <p:spPr>
            <a:xfrm>
              <a:off x="2523010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121" name="Line 21">
              <a:extLst>
                <a:ext uri="{FF2B5EF4-FFF2-40B4-BE49-F238E27FC236}">
                  <a16:creationId xmlns:a16="http://schemas.microsoft.com/office/drawing/2014/main" id="{502572A8-A395-4A6A-BDA6-8616C6BDD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8568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41059A56-F2AA-4158-8188-3B60700DD949}"/>
                </a:ext>
              </a:extLst>
            </p:cNvPr>
            <p:cNvSpPr txBox="1"/>
            <p:nvPr/>
          </p:nvSpPr>
          <p:spPr>
            <a:xfrm>
              <a:off x="2859093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10EB84EC-8512-48B6-9028-775186C444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2691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F1D68D83-E328-4EA7-9125-4E94799EE66E}"/>
                </a:ext>
              </a:extLst>
            </p:cNvPr>
            <p:cNvSpPr txBox="1"/>
            <p:nvPr/>
          </p:nvSpPr>
          <p:spPr>
            <a:xfrm>
              <a:off x="3200326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6486D17D-D85E-4F99-B4C1-CF6D24DCD7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63001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7ABA2A2E-125C-4C73-A713-8A6687C43BFF}"/>
                </a:ext>
              </a:extLst>
            </p:cNvPr>
            <p:cNvSpPr txBox="1"/>
            <p:nvPr/>
          </p:nvSpPr>
          <p:spPr>
            <a:xfrm>
              <a:off x="3562057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27" name="Line 21">
              <a:extLst>
                <a:ext uri="{FF2B5EF4-FFF2-40B4-BE49-F238E27FC236}">
                  <a16:creationId xmlns:a16="http://schemas.microsoft.com/office/drawing/2014/main" id="{7089C29D-6575-4E0A-8CF4-825F20597B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09650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3071C697-2CA9-4DD6-84D8-78AC70B46125}"/>
                </a:ext>
              </a:extLst>
            </p:cNvPr>
            <p:cNvSpPr txBox="1"/>
            <p:nvPr/>
          </p:nvSpPr>
          <p:spPr>
            <a:xfrm>
              <a:off x="3908706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129" name="Line 21">
              <a:extLst>
                <a:ext uri="{FF2B5EF4-FFF2-40B4-BE49-F238E27FC236}">
                  <a16:creationId xmlns:a16="http://schemas.microsoft.com/office/drawing/2014/main" id="{9C845232-ECF5-4345-9815-83A762C702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45733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11D1270F-0BF3-47ED-A44D-1638FF4520FE}"/>
                </a:ext>
              </a:extLst>
            </p:cNvPr>
            <p:cNvSpPr txBox="1"/>
            <p:nvPr/>
          </p:nvSpPr>
          <p:spPr>
            <a:xfrm>
              <a:off x="4244789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31" name="Line 21">
              <a:extLst>
                <a:ext uri="{FF2B5EF4-FFF2-40B4-BE49-F238E27FC236}">
                  <a16:creationId xmlns:a16="http://schemas.microsoft.com/office/drawing/2014/main" id="{0C392059-09DD-4FB8-9C4E-349DF6EA8D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7663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B8DBEEA1-DED7-4A3D-A063-69B404783329}"/>
                </a:ext>
              </a:extLst>
            </p:cNvPr>
            <p:cNvSpPr txBox="1"/>
            <p:nvPr/>
          </p:nvSpPr>
          <p:spPr>
            <a:xfrm>
              <a:off x="4575691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33" name="Line 21">
              <a:extLst>
                <a:ext uri="{FF2B5EF4-FFF2-40B4-BE49-F238E27FC236}">
                  <a16:creationId xmlns:a16="http://schemas.microsoft.com/office/drawing/2014/main" id="{2D578F44-03C8-46E3-AEB7-2DDE002FB3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01271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F4896806-3DFC-4F1D-8EEA-6A2AA5A1B888}"/>
                </a:ext>
              </a:extLst>
            </p:cNvPr>
            <p:cNvSpPr txBox="1"/>
            <p:nvPr/>
          </p:nvSpPr>
          <p:spPr>
            <a:xfrm>
              <a:off x="4911774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35" name="Line 21">
              <a:extLst>
                <a:ext uri="{FF2B5EF4-FFF2-40B4-BE49-F238E27FC236}">
                  <a16:creationId xmlns:a16="http://schemas.microsoft.com/office/drawing/2014/main" id="{B5A21F95-1A91-4287-A309-E6194686C2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348800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65623D44-6AA5-44DD-9D08-AC7994CD48BE}"/>
                </a:ext>
              </a:extLst>
            </p:cNvPr>
            <p:cNvSpPr txBox="1"/>
            <p:nvPr/>
          </p:nvSpPr>
          <p:spPr>
            <a:xfrm>
              <a:off x="5205376" y="343972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D0BAD36C-46C3-43D9-AE5C-CD082731375A}"/>
                </a:ext>
              </a:extLst>
            </p:cNvPr>
            <p:cNvCxnSpPr/>
            <p:nvPr/>
          </p:nvCxnSpPr>
          <p:spPr bwMode="auto">
            <a:xfrm>
              <a:off x="2017194" y="3385722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Line 21">
              <a:extLst>
                <a:ext uri="{FF2B5EF4-FFF2-40B4-BE49-F238E27FC236}">
                  <a16:creationId xmlns:a16="http://schemas.microsoft.com/office/drawing/2014/main" id="{5915E533-2ED9-4265-A18A-0E3EBA3439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29549" y="2981933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9E59491-B586-4EAF-B636-88F87DEF473B}"/>
                </a:ext>
              </a:extLst>
            </p:cNvPr>
            <p:cNvSpPr/>
            <p:nvPr/>
          </p:nvSpPr>
          <p:spPr bwMode="auto">
            <a:xfrm>
              <a:off x="3633430" y="2991139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Forme libre 129">
              <a:extLst>
                <a:ext uri="{FF2B5EF4-FFF2-40B4-BE49-F238E27FC236}">
                  <a16:creationId xmlns:a16="http://schemas.microsoft.com/office/drawing/2014/main" id="{DC478F83-D56E-41BA-8DD0-B9876C027CD6}"/>
                </a:ext>
              </a:extLst>
            </p:cNvPr>
            <p:cNvSpPr/>
            <p:nvPr/>
          </p:nvSpPr>
          <p:spPr>
            <a:xfrm rot="5400000">
              <a:off x="3642877" y="2560711"/>
              <a:ext cx="128727" cy="98193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Down Arrow 10">
              <a:extLst>
                <a:ext uri="{FF2B5EF4-FFF2-40B4-BE49-F238E27FC236}">
                  <a16:creationId xmlns:a16="http://schemas.microsoft.com/office/drawing/2014/main" id="{7CF83BE2-0CFC-41E1-8237-A8E3B63B4FE1}"/>
                </a:ext>
              </a:extLst>
            </p:cNvPr>
            <p:cNvSpPr/>
            <p:nvPr/>
          </p:nvSpPr>
          <p:spPr>
            <a:xfrm rot="16200000">
              <a:off x="4278418" y="1636417"/>
              <a:ext cx="499674" cy="1662769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DTG/ABC/3TC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42" name="Down Arrow 11">
              <a:extLst>
                <a:ext uri="{FF2B5EF4-FFF2-40B4-BE49-F238E27FC236}">
                  <a16:creationId xmlns:a16="http://schemas.microsoft.com/office/drawing/2014/main" id="{240B8270-F269-4E4F-8C1C-A99D0BF6E2E8}"/>
                </a:ext>
              </a:extLst>
            </p:cNvPr>
            <p:cNvSpPr/>
            <p:nvPr/>
          </p:nvSpPr>
          <p:spPr>
            <a:xfrm rot="5400000">
              <a:off x="2622842" y="1643618"/>
              <a:ext cx="499675" cy="1648381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CAB + RPV LA</a:t>
              </a:r>
            </a:p>
          </p:txBody>
        </p:sp>
        <p:sp>
          <p:nvSpPr>
            <p:cNvPr id="143" name="TextBox 43">
              <a:extLst>
                <a:ext uri="{FF2B5EF4-FFF2-40B4-BE49-F238E27FC236}">
                  <a16:creationId xmlns:a16="http://schemas.microsoft.com/office/drawing/2014/main" id="{8CB12408-7C57-4EDA-ABDA-C8BF85FDA235}"/>
                </a:ext>
              </a:extLst>
            </p:cNvPr>
            <p:cNvSpPr txBox="1"/>
            <p:nvPr/>
          </p:nvSpPr>
          <p:spPr>
            <a:xfrm>
              <a:off x="4799816" y="2664147"/>
              <a:ext cx="54822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6%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non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inferiority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margin</a:t>
              </a:r>
            </a:p>
          </p:txBody>
        </p:sp>
        <p:sp>
          <p:nvSpPr>
            <p:cNvPr id="144" name="TextBox 43">
              <a:extLst>
                <a:ext uri="{FF2B5EF4-FFF2-40B4-BE49-F238E27FC236}">
                  <a16:creationId xmlns:a16="http://schemas.microsoft.com/office/drawing/2014/main" id="{55E4BD33-AF1B-4223-B7BB-1802D1590EE7}"/>
                </a:ext>
              </a:extLst>
            </p:cNvPr>
            <p:cNvSpPr txBox="1"/>
            <p:nvPr/>
          </p:nvSpPr>
          <p:spPr>
            <a:xfrm>
              <a:off x="5437863" y="2535382"/>
              <a:ext cx="104076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 is noninferior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to DTG/ABC/3TC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(≥50 c/mL) 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Week 96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45" name="TextBox 43">
              <a:extLst>
                <a:ext uri="{FF2B5EF4-FFF2-40B4-BE49-F238E27FC236}">
                  <a16:creationId xmlns:a16="http://schemas.microsoft.com/office/drawing/2014/main" id="{61582F32-60F4-4E7F-963E-68C3FC984FD5}"/>
                </a:ext>
              </a:extLst>
            </p:cNvPr>
            <p:cNvSpPr txBox="1"/>
            <p:nvPr/>
          </p:nvSpPr>
          <p:spPr>
            <a:xfrm>
              <a:off x="5437863" y="4526713"/>
              <a:ext cx="104076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 is noninferior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to DTG/ABC/3TC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(&lt;50 c/mL) 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Week 96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sp>
        <p:nvSpPr>
          <p:cNvPr id="146" name="Text Box 3">
            <a:extLst>
              <a:ext uri="{FF2B5EF4-FFF2-40B4-BE49-F238E27FC236}">
                <a16:creationId xmlns:a16="http://schemas.microsoft.com/office/drawing/2014/main" id="{4D737DCB-35C2-4551-A5A9-6ED1F128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85" y="6447557"/>
            <a:ext cx="318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Lancet HIV 2021 April; 8:e185-96</a:t>
            </a:r>
          </a:p>
        </p:txBody>
      </p:sp>
    </p:spTree>
    <p:extLst>
      <p:ext uri="{BB962C8B-B14F-4D97-AF65-F5344CB8AC3E}">
        <p14:creationId xmlns:p14="http://schemas.microsoft.com/office/powerpoint/2010/main" val="280969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Design</a:t>
            </a:r>
            <a:br>
              <a:rPr lang="fr-FR" dirty="0"/>
            </a:br>
            <a:r>
              <a:rPr lang="fr-FR" dirty="0"/>
              <a:t>CAB LA + RPV LA Q4W vs Q8W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15D599A4-CA7D-48E7-9323-C314A3E3D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085" y="6447557"/>
            <a:ext cx="3669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Overton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ET, Lancet 2020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19;396:1994-2005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6418A7-387D-6DF5-EFBE-52B4BBE38613}"/>
              </a:ext>
            </a:extLst>
          </p:cNvPr>
          <p:cNvSpPr txBox="1">
            <a:spLocks noChangeArrowheads="1"/>
          </p:cNvSpPr>
          <p:nvPr/>
        </p:nvSpPr>
        <p:spPr>
          <a:xfrm>
            <a:off x="623931" y="5730968"/>
            <a:ext cx="11343217" cy="656925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1600" dirty="0"/>
              <a:t>Baseline characteristics similar between Q4W and Q8W arms (N=1045)</a:t>
            </a:r>
            <a:br>
              <a:rPr lang="en-US" sz="1600" dirty="0"/>
            </a:br>
            <a:r>
              <a:rPr lang="en-US" sz="1600" dirty="0"/>
              <a:t>Female: 27 %, median age: 42 years, BMI </a:t>
            </a:r>
            <a:r>
              <a:rPr lang="en-US" sz="1600" u="sng" dirty="0"/>
              <a:t>&gt;</a:t>
            </a:r>
            <a:r>
              <a:rPr lang="en-US" sz="1600" dirty="0"/>
              <a:t> 30 kg/m²: 20 %, prior exposure to CAB + RPV: 37 %</a:t>
            </a:r>
          </a:p>
          <a:p>
            <a:pPr lvl="1">
              <a:buClr>
                <a:srgbClr val="0070C0"/>
              </a:buClr>
            </a:pPr>
            <a:endParaRPr lang="en-US" sz="16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F44C708-1868-993D-CCD1-4BFD82BF0124}"/>
              </a:ext>
            </a:extLst>
          </p:cNvPr>
          <p:cNvGrpSpPr/>
          <p:nvPr/>
        </p:nvGrpSpPr>
        <p:grpSpPr>
          <a:xfrm>
            <a:off x="216211" y="1899816"/>
            <a:ext cx="11816355" cy="3642231"/>
            <a:chOff x="362856" y="2445759"/>
            <a:chExt cx="11816355" cy="3642231"/>
          </a:xfrm>
        </p:grpSpPr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2AE1DF4B-489D-A0DF-0D34-17CBF8EF7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731" y="2445759"/>
              <a:ext cx="17749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Maintenance Phase*</a:t>
              </a:r>
              <a:endPara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50">
              <a:extLst>
                <a:ext uri="{FF2B5EF4-FFF2-40B4-BE49-F238E27FC236}">
                  <a16:creationId xmlns:a16="http://schemas.microsoft.com/office/drawing/2014/main" id="{DB0DE596-76CE-1F0E-F721-AEC1CAA62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848" y="2445759"/>
              <a:ext cx="17677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Screening Phase</a:t>
              </a:r>
              <a:endPara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EC9D83-ADB5-BC41-8FE3-9031B4B26D33}"/>
                </a:ext>
              </a:extLst>
            </p:cNvPr>
            <p:cNvSpPr/>
            <p:nvPr/>
          </p:nvSpPr>
          <p:spPr>
            <a:xfrm>
              <a:off x="362856" y="2571356"/>
              <a:ext cx="2339840" cy="11756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391† ATLAS phase 3 study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(cabotegravir plus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rilpivirine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 every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weeks)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AC9861-D69A-0383-E982-10BD5788D114}"/>
                </a:ext>
              </a:extLst>
            </p:cNvPr>
            <p:cNvSpPr/>
            <p:nvPr/>
          </p:nvSpPr>
          <p:spPr>
            <a:xfrm>
              <a:off x="362856" y="3991428"/>
              <a:ext cx="2339840" cy="18543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654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†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ATLAS standard-of-care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group +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additional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standard-of-care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Participants</a:t>
              </a:r>
              <a:r>
                <a:rPr kumimoji="0" lang="fr-FR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§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protease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inhibitor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NNRTI, 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INSTI-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regimen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with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 NRTI backbone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6995D7BA-0812-F7A8-F12D-C7436D5B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92" y="3345097"/>
              <a:ext cx="9018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Randomly</a:t>
              </a:r>
              <a:b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assigned</a:t>
              </a:r>
              <a:b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1:1</a:t>
              </a:r>
              <a:r>
                <a:rPr kumimoji="0" lang="en-GB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‡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B27EF4-75DF-1119-3085-A4161FBF8DA4}"/>
                </a:ext>
              </a:extLst>
            </p:cNvPr>
            <p:cNvSpPr/>
            <p:nvPr/>
          </p:nvSpPr>
          <p:spPr>
            <a:xfrm>
              <a:off x="3952875" y="3111709"/>
              <a:ext cx="1235075" cy="18543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cabotegravir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rilpivirine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Except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 ATLAS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already on LA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therapy</a:t>
              </a:r>
            </a:p>
          </p:txBody>
        </p: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id="{2C7509DB-F37D-E6F2-FA4B-F24BC09F4E6C}"/>
                </a:ext>
              </a:extLst>
            </p:cNvPr>
            <p:cNvCxnSpPr>
              <a:cxnSpLocks/>
              <a:stCxn id="18" idx="3"/>
              <a:endCxn id="19" idx="3"/>
            </p:cNvCxnSpPr>
            <p:nvPr/>
          </p:nvCxnSpPr>
          <p:spPr>
            <a:xfrm>
              <a:off x="2702696" y="3159185"/>
              <a:ext cx="12700" cy="1759437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5E68DF75-0A7A-38E6-A1C7-2879A25BEA08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4040709"/>
              <a:ext cx="10191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68">
              <a:extLst>
                <a:ext uri="{FF2B5EF4-FFF2-40B4-BE49-F238E27FC236}">
                  <a16:creationId xmlns:a16="http://schemas.microsoft.com/office/drawing/2014/main" id="{9089542D-141B-5A19-B1D9-9ED2EE7B4EA6}"/>
                </a:ext>
              </a:extLst>
            </p:cNvPr>
            <p:cNvCxnSpPr>
              <a:cxnSpLocks/>
            </p:cNvCxnSpPr>
            <p:nvPr/>
          </p:nvCxnSpPr>
          <p:spPr>
            <a:xfrm>
              <a:off x="3562350" y="5649878"/>
              <a:ext cx="8201094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5">
              <a:extLst>
                <a:ext uri="{FF2B5EF4-FFF2-40B4-BE49-F238E27FC236}">
                  <a16:creationId xmlns:a16="http://schemas.microsoft.com/office/drawing/2014/main" id="{CEBE4F29-350F-26B3-89DA-09665CA8146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03729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18EA1F-E311-3F7C-BF73-6F65397BE5E5}"/>
                </a:ext>
              </a:extLst>
            </p:cNvPr>
            <p:cNvSpPr/>
            <p:nvPr/>
          </p:nvSpPr>
          <p:spPr>
            <a:xfrm>
              <a:off x="5542733" y="3111709"/>
              <a:ext cx="3207567" cy="6665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522 every 8 weeks cabotegravir (600 mg)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plus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rilpivirine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(900 mg) LA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BFD3EC-8A91-9A83-90A0-78B3710B32DD}"/>
                </a:ext>
              </a:extLst>
            </p:cNvPr>
            <p:cNvSpPr/>
            <p:nvPr/>
          </p:nvSpPr>
          <p:spPr>
            <a:xfrm>
              <a:off x="5542733" y="4122274"/>
              <a:ext cx="3207567" cy="666541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523 every 4 weeks cabotegravir (400 mg)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plus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rilpivirine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(600 mg) LA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lèche : pentagone 44">
              <a:extLst>
                <a:ext uri="{FF2B5EF4-FFF2-40B4-BE49-F238E27FC236}">
                  <a16:creationId xmlns:a16="http://schemas.microsoft.com/office/drawing/2014/main" id="{067B4607-88BC-AD75-F3A3-47CD9DC8ABA3}"/>
                </a:ext>
              </a:extLst>
            </p:cNvPr>
            <p:cNvSpPr/>
            <p:nvPr/>
          </p:nvSpPr>
          <p:spPr>
            <a:xfrm>
              <a:off x="9258300" y="3505247"/>
              <a:ext cx="2920911" cy="933114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 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1AB1ED3-6DFF-E79E-0C4D-C1AF86862756}"/>
                </a:ext>
              </a:extLst>
            </p:cNvPr>
            <p:cNvSpPr txBox="1"/>
            <p:nvPr/>
          </p:nvSpPr>
          <p:spPr>
            <a:xfrm>
              <a:off x="3617773" y="5749436"/>
              <a:ext cx="648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 1</a:t>
              </a:r>
            </a:p>
          </p:txBody>
        </p:sp>
        <p:cxnSp>
          <p:nvCxnSpPr>
            <p:cNvPr id="47" name="Straight Arrow Connector 75">
              <a:extLst>
                <a:ext uri="{FF2B5EF4-FFF2-40B4-BE49-F238E27FC236}">
                  <a16:creationId xmlns:a16="http://schemas.microsoft.com/office/drawing/2014/main" id="{DC91FD13-0D3F-39EE-0F58-178233AC43A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56248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34A81D4-6A54-D82F-8CDE-F56D727B149A}"/>
                </a:ext>
              </a:extLst>
            </p:cNvPr>
            <p:cNvSpPr txBox="1"/>
            <p:nvPr/>
          </p:nvSpPr>
          <p:spPr>
            <a:xfrm>
              <a:off x="5358691" y="5749436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</a:t>
              </a:r>
            </a:p>
          </p:txBody>
        </p:sp>
        <p:cxnSp>
          <p:nvCxnSpPr>
            <p:cNvPr id="50" name="Straight Arrow Connector 75">
              <a:extLst>
                <a:ext uri="{FF2B5EF4-FFF2-40B4-BE49-F238E27FC236}">
                  <a16:creationId xmlns:a16="http://schemas.microsoft.com/office/drawing/2014/main" id="{722F076F-F9C9-69FC-54A4-5C6E710832B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67590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F2B6A82C-E8F6-226E-A35E-4E7C91B758E2}"/>
                </a:ext>
              </a:extLst>
            </p:cNvPr>
            <p:cNvSpPr txBox="1"/>
            <p:nvPr/>
          </p:nvSpPr>
          <p:spPr>
            <a:xfrm>
              <a:off x="6829469" y="574943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W48</a:t>
              </a:r>
            </a:p>
          </p:txBody>
        </p:sp>
        <p:cxnSp>
          <p:nvCxnSpPr>
            <p:cNvPr id="54" name="Straight Arrow Connector 75">
              <a:extLst>
                <a:ext uri="{FF2B5EF4-FFF2-40B4-BE49-F238E27FC236}">
                  <a16:creationId xmlns:a16="http://schemas.microsoft.com/office/drawing/2014/main" id="{FCF7DC85-5A25-CF52-962B-2C7123DC3B2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86007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09E48D8-A4D5-DB62-B9BC-EBEE8D0BCED8}"/>
                </a:ext>
              </a:extLst>
            </p:cNvPr>
            <p:cNvSpPr txBox="1"/>
            <p:nvPr/>
          </p:nvSpPr>
          <p:spPr>
            <a:xfrm>
              <a:off x="8447886" y="574943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W96</a:t>
              </a:r>
            </a:p>
          </p:txBody>
        </p:sp>
        <p:cxnSp>
          <p:nvCxnSpPr>
            <p:cNvPr id="57" name="Straight Arrow Connector 75">
              <a:extLst>
                <a:ext uri="{FF2B5EF4-FFF2-40B4-BE49-F238E27FC236}">
                  <a16:creationId xmlns:a16="http://schemas.microsoft.com/office/drawing/2014/main" id="{5944EADC-F4E9-E95E-B95E-005FBBC068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35372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5AAC94B-D2DB-75F6-62E0-818C94375AFB}"/>
                </a:ext>
              </a:extLst>
            </p:cNvPr>
            <p:cNvSpPr txBox="1"/>
            <p:nvPr/>
          </p:nvSpPr>
          <p:spPr>
            <a:xfrm>
              <a:off x="9045154" y="5749436"/>
              <a:ext cx="679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W100</a:t>
              </a:r>
            </a:p>
          </p:txBody>
        </p:sp>
        <p:cxnSp>
          <p:nvCxnSpPr>
            <p:cNvPr id="59" name="Connecteur : en angle 58">
              <a:extLst>
                <a:ext uri="{FF2B5EF4-FFF2-40B4-BE49-F238E27FC236}">
                  <a16:creationId xmlns:a16="http://schemas.microsoft.com/office/drawing/2014/main" id="{A58BD736-6A0D-FF68-E9E8-861E2B5C29C8}"/>
                </a:ext>
              </a:extLst>
            </p:cNvPr>
            <p:cNvCxnSpPr>
              <a:cxnSpLocks/>
              <a:stCxn id="42" idx="1"/>
              <a:endCxn id="44" idx="1"/>
            </p:cNvCxnSpPr>
            <p:nvPr/>
          </p:nvCxnSpPr>
          <p:spPr>
            <a:xfrm rot="10800000" flipV="1">
              <a:off x="5542733" y="3444979"/>
              <a:ext cx="12700" cy="1010565"/>
            </a:xfrm>
            <a:prstGeom prst="bentConnector3">
              <a:avLst>
                <a:gd name="adj1" fmla="val 130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 : en angle 59">
              <a:extLst>
                <a:ext uri="{FF2B5EF4-FFF2-40B4-BE49-F238E27FC236}">
                  <a16:creationId xmlns:a16="http://schemas.microsoft.com/office/drawing/2014/main" id="{F7CFFD12-27E2-94A5-8FA0-D25C966ED86D}"/>
                </a:ext>
              </a:extLst>
            </p:cNvPr>
            <p:cNvCxnSpPr>
              <a:cxnSpLocks/>
              <a:stCxn id="42" idx="3"/>
              <a:endCxn id="44" idx="3"/>
            </p:cNvCxnSpPr>
            <p:nvPr/>
          </p:nvCxnSpPr>
          <p:spPr>
            <a:xfrm>
              <a:off x="8750300" y="3444980"/>
              <a:ext cx="12700" cy="101056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B0810C27-E1D1-6465-378E-57A33A38C93F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00" y="3977209"/>
              <a:ext cx="2413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2040DA17-005A-EC9C-187E-21097D7542EC}"/>
                </a:ext>
              </a:extLst>
            </p:cNvPr>
            <p:cNvCxnSpPr>
              <a:cxnSpLocks/>
            </p:cNvCxnSpPr>
            <p:nvPr/>
          </p:nvCxnSpPr>
          <p:spPr>
            <a:xfrm>
              <a:off x="5187950" y="3977209"/>
              <a:ext cx="196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6D9EEBC-7E4D-6721-7DE6-074CBE5DD874}"/>
                </a:ext>
              </a:extLst>
            </p:cNvPr>
            <p:cNvSpPr txBox="1"/>
            <p:nvPr/>
          </p:nvSpPr>
          <p:spPr>
            <a:xfrm>
              <a:off x="6298527" y="4865939"/>
              <a:ext cx="1637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Primary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endpoint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E317A823-F314-2024-165E-1786AF0830B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47075" y="5376665"/>
              <a:ext cx="3532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589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4">
            <a:extLst>
              <a:ext uri="{FF2B5EF4-FFF2-40B4-BE49-F238E27FC236}">
                <a16:creationId xmlns:a16="http://schemas.microsoft.com/office/drawing/2014/main" id="{AD8DDF34-17EE-4878-8C02-702BFC35A9C7}"/>
              </a:ext>
            </a:extLst>
          </p:cNvPr>
          <p:cNvGrpSpPr/>
          <p:nvPr/>
        </p:nvGrpSpPr>
        <p:grpSpPr>
          <a:xfrm>
            <a:off x="7576470" y="4398810"/>
            <a:ext cx="3736891" cy="1755115"/>
            <a:chOff x="7576470" y="4398810"/>
            <a:chExt cx="3736891" cy="1755115"/>
          </a:xfrm>
        </p:grpSpPr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2D1B92E0-E87B-46B0-9388-8D1EC90AEA9F}"/>
                </a:ext>
              </a:extLst>
            </p:cNvPr>
            <p:cNvSpPr txBox="1">
              <a:spLocks/>
            </p:cNvSpPr>
            <p:nvPr/>
          </p:nvSpPr>
          <p:spPr>
            <a:xfrm>
              <a:off x="8938520" y="5876926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9CF917F7-672B-4D47-9A59-0E64F3A95F1E}"/>
                </a:ext>
              </a:extLst>
            </p:cNvPr>
            <p:cNvSpPr txBox="1"/>
            <p:nvPr/>
          </p:nvSpPr>
          <p:spPr>
            <a:xfrm>
              <a:off x="8693279" y="4879501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- 2.8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683EBB2C-E778-408D-9A83-198D732D164E}"/>
                </a:ext>
              </a:extLst>
            </p:cNvPr>
            <p:cNvSpPr txBox="1"/>
            <p:nvPr/>
          </p:nvSpPr>
          <p:spPr>
            <a:xfrm>
              <a:off x="9933635" y="4872464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4.3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26BCCC4E-2CDE-4100-BA8F-707685F21E19}"/>
                </a:ext>
              </a:extLst>
            </p:cNvPr>
            <p:cNvSpPr txBox="1"/>
            <p:nvPr/>
          </p:nvSpPr>
          <p:spPr>
            <a:xfrm>
              <a:off x="9471416" y="4836780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0.8</a:t>
              </a:r>
            </a:p>
          </p:txBody>
        </p:sp>
        <p:cxnSp>
          <p:nvCxnSpPr>
            <p:cNvPr id="45" name="Straight Connector 12">
              <a:extLst>
                <a:ext uri="{FF2B5EF4-FFF2-40B4-BE49-F238E27FC236}">
                  <a16:creationId xmlns:a16="http://schemas.microsoft.com/office/drawing/2014/main" id="{6D3D20B2-4926-48A6-992C-989452DC2784}"/>
                </a:ext>
              </a:extLst>
            </p:cNvPr>
            <p:cNvCxnSpPr>
              <a:cxnSpLocks/>
            </p:cNvCxnSpPr>
            <p:nvPr/>
          </p:nvCxnSpPr>
          <p:spPr>
            <a:xfrm>
              <a:off x="7771833" y="4747992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6" name="Down Arrow 10">
              <a:extLst>
                <a:ext uri="{FF2B5EF4-FFF2-40B4-BE49-F238E27FC236}">
                  <a16:creationId xmlns:a16="http://schemas.microsoft.com/office/drawing/2014/main" id="{777548A7-09C1-4C03-8DAD-ACC89B717253}"/>
                </a:ext>
              </a:extLst>
            </p:cNvPr>
            <p:cNvSpPr/>
            <p:nvPr/>
          </p:nvSpPr>
          <p:spPr>
            <a:xfrm rot="16200000">
              <a:off x="10031818" y="3817262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Q8W</a:t>
              </a: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7" name="Down Arrow 11">
              <a:extLst>
                <a:ext uri="{FF2B5EF4-FFF2-40B4-BE49-F238E27FC236}">
                  <a16:creationId xmlns:a16="http://schemas.microsoft.com/office/drawing/2014/main" id="{82F504CA-2F23-4F5B-A5F9-7540FB41447F}"/>
                </a:ext>
              </a:extLst>
            </p:cNvPr>
            <p:cNvSpPr/>
            <p:nvPr/>
          </p:nvSpPr>
          <p:spPr>
            <a:xfrm rot="5400000">
              <a:off x="8376242" y="3824463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CAECBA3E-1C97-4E25-AC59-0A5A14AC2A4C}"/>
                </a:ext>
              </a:extLst>
            </p:cNvPr>
            <p:cNvSpPr txBox="1"/>
            <p:nvPr/>
          </p:nvSpPr>
          <p:spPr>
            <a:xfrm>
              <a:off x="7838613" y="4954402"/>
              <a:ext cx="1275574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-10%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non inferiority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margin</a:t>
              </a: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DB1BCC54-A959-4BAE-A907-628853B29A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3672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124D3BFA-50FF-4E16-AF78-9E66A45852E5}"/>
                </a:ext>
              </a:extLst>
            </p:cNvPr>
            <p:cNvSpPr txBox="1"/>
            <p:nvPr/>
          </p:nvSpPr>
          <p:spPr>
            <a:xfrm>
              <a:off x="7576470" y="5605164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86AADF80-75EE-47D5-B9F1-384F425971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7280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C0B94DC-26D6-47D8-A261-E57424D01F3F}"/>
                </a:ext>
              </a:extLst>
            </p:cNvPr>
            <p:cNvSpPr txBox="1"/>
            <p:nvPr/>
          </p:nvSpPr>
          <p:spPr>
            <a:xfrm>
              <a:off x="7946217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077ABC1A-6DC5-4B25-B341-AC4952284D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0300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95D4EE3-6DFB-4F44-B4E5-AC84870D8D02}"/>
                </a:ext>
              </a:extLst>
            </p:cNvPr>
            <p:cNvSpPr txBox="1"/>
            <p:nvPr/>
          </p:nvSpPr>
          <p:spPr>
            <a:xfrm>
              <a:off x="8276411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E1921506-08C9-47E7-8FC2-A89E96629E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3908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1219EEE-1B65-4F36-8CF6-9294FF0F5B17}"/>
                </a:ext>
              </a:extLst>
            </p:cNvPr>
            <p:cNvSpPr txBox="1"/>
            <p:nvPr/>
          </p:nvSpPr>
          <p:spPr>
            <a:xfrm>
              <a:off x="8612494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B6A74164-8028-427E-8643-B3B03A0A93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8031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2DE65AD-C802-4D6C-B9E7-9288F2DD8342}"/>
                </a:ext>
              </a:extLst>
            </p:cNvPr>
            <p:cNvSpPr txBox="1"/>
            <p:nvPr/>
          </p:nvSpPr>
          <p:spPr>
            <a:xfrm>
              <a:off x="8953727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E282A2CE-287A-45C7-81C8-5A6D3E684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16402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6F240121-1A6C-4708-A651-CEC378497E6F}"/>
                </a:ext>
              </a:extLst>
            </p:cNvPr>
            <p:cNvSpPr txBox="1"/>
            <p:nvPr/>
          </p:nvSpPr>
          <p:spPr>
            <a:xfrm>
              <a:off x="9315458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A39CB476-DCE3-4980-B4A5-094B30ADC2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6305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3C5EB05-E90B-4DD4-9AA5-A821576C6BD3}"/>
                </a:ext>
              </a:extLst>
            </p:cNvPr>
            <p:cNvSpPr txBox="1"/>
            <p:nvPr/>
          </p:nvSpPr>
          <p:spPr>
            <a:xfrm>
              <a:off x="9662107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9E937E13-8ACE-44F4-9FE7-0DFBF9F36E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99134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82610F8C-419D-4E0F-8D60-E13536219CBD}"/>
                </a:ext>
              </a:extLst>
            </p:cNvPr>
            <p:cNvSpPr txBox="1"/>
            <p:nvPr/>
          </p:nvSpPr>
          <p:spPr>
            <a:xfrm>
              <a:off x="9998190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36F4A9CC-B8FD-43DE-9E2B-068F6F190A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3003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E2CC88A-CD05-4EF4-ABF0-769993AC2C02}"/>
                </a:ext>
              </a:extLst>
            </p:cNvPr>
            <p:cNvSpPr txBox="1"/>
            <p:nvPr/>
          </p:nvSpPr>
          <p:spPr>
            <a:xfrm>
              <a:off x="10329092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54298B57-F13A-4B34-916E-2F20E2868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6611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7DC957B-7D87-49CB-AD34-ACE7DD2EED5C}"/>
                </a:ext>
              </a:extLst>
            </p:cNvPr>
            <p:cNvSpPr txBox="1"/>
            <p:nvPr/>
          </p:nvSpPr>
          <p:spPr>
            <a:xfrm>
              <a:off x="10665175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1B09D634-7A70-4BF4-A02A-979F1B4A4D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0220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CF41D85D-C345-4A79-BBF5-C9358CD84546}"/>
                </a:ext>
              </a:extLst>
            </p:cNvPr>
            <p:cNvSpPr txBox="1"/>
            <p:nvPr/>
          </p:nvSpPr>
          <p:spPr>
            <a:xfrm>
              <a:off x="10958777" y="56051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492BC2D-D124-4B5D-97A2-90A927E40C01}"/>
                </a:ext>
              </a:extLst>
            </p:cNvPr>
            <p:cNvCxnSpPr/>
            <p:nvPr/>
          </p:nvCxnSpPr>
          <p:spPr bwMode="auto">
            <a:xfrm>
              <a:off x="7770595" y="5551161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0E75A470-CA49-4B63-8DF2-4AA66DB552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73425" y="5147372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9CCFD22-1EC3-4BD9-9C4F-77A5874A8A48}"/>
                </a:ext>
              </a:extLst>
            </p:cNvPr>
            <p:cNvSpPr/>
            <p:nvPr/>
          </p:nvSpPr>
          <p:spPr bwMode="auto">
            <a:xfrm>
              <a:off x="9500446" y="5080249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orme libre 129">
              <a:extLst>
                <a:ext uri="{FF2B5EF4-FFF2-40B4-BE49-F238E27FC236}">
                  <a16:creationId xmlns:a16="http://schemas.microsoft.com/office/drawing/2014/main" id="{2A2F5C4F-E6FD-43E3-AB74-9305E44C1D4E}"/>
                </a:ext>
              </a:extLst>
            </p:cNvPr>
            <p:cNvSpPr/>
            <p:nvPr/>
          </p:nvSpPr>
          <p:spPr>
            <a:xfrm rot="5400000">
              <a:off x="9491092" y="4552543"/>
              <a:ext cx="128727" cy="118964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 Box 2">
            <a:extLst>
              <a:ext uri="{FF2B5EF4-FFF2-40B4-BE49-F238E27FC236}">
                <a16:creationId xmlns:a16="http://schemas.microsoft.com/office/drawing/2014/main" id="{011B7BEA-5538-4E77-933C-E4418101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910" y="1844554"/>
            <a:ext cx="300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HIV RNA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&gt;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50 c/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mL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W96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68193555-25D1-433A-B86A-AB141B0A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910" y="3986901"/>
            <a:ext cx="300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HIV RNA &lt; 50 c/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mL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W96</a:t>
            </a:r>
          </a:p>
        </p:txBody>
      </p:sp>
      <p:grpSp>
        <p:nvGrpSpPr>
          <p:cNvPr id="78" name="Groupe 2">
            <a:extLst>
              <a:ext uri="{FF2B5EF4-FFF2-40B4-BE49-F238E27FC236}">
                <a16:creationId xmlns:a16="http://schemas.microsoft.com/office/drawing/2014/main" id="{59FA2867-F729-452D-A096-365F9A859CCA}"/>
              </a:ext>
            </a:extLst>
          </p:cNvPr>
          <p:cNvGrpSpPr/>
          <p:nvPr/>
        </p:nvGrpSpPr>
        <p:grpSpPr>
          <a:xfrm>
            <a:off x="7594127" y="2217965"/>
            <a:ext cx="3931782" cy="1709425"/>
            <a:chOff x="7594127" y="1893412"/>
            <a:chExt cx="3931782" cy="1709425"/>
          </a:xfrm>
        </p:grpSpPr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789C0623-30B3-440A-95B6-BAA65AA324DA}"/>
                </a:ext>
              </a:extLst>
            </p:cNvPr>
            <p:cNvSpPr txBox="1">
              <a:spLocks/>
            </p:cNvSpPr>
            <p:nvPr/>
          </p:nvSpPr>
          <p:spPr>
            <a:xfrm>
              <a:off x="8956177" y="3325838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80" name="TextBox 48">
              <a:extLst>
                <a:ext uri="{FF2B5EF4-FFF2-40B4-BE49-F238E27FC236}">
                  <a16:creationId xmlns:a16="http://schemas.microsoft.com/office/drawing/2014/main" id="{5835C832-7FFA-47AF-856A-080B230155DA}"/>
                </a:ext>
              </a:extLst>
            </p:cNvPr>
            <p:cNvSpPr txBox="1"/>
            <p:nvPr/>
          </p:nvSpPr>
          <p:spPr>
            <a:xfrm>
              <a:off x="8978291" y="2696551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- 0.6</a:t>
              </a:r>
            </a:p>
          </p:txBody>
        </p:sp>
        <p:sp>
          <p:nvSpPr>
            <p:cNvPr id="81" name="TextBox 49">
              <a:extLst>
                <a:ext uri="{FF2B5EF4-FFF2-40B4-BE49-F238E27FC236}">
                  <a16:creationId xmlns:a16="http://schemas.microsoft.com/office/drawing/2014/main" id="{7D8DEE75-13B6-4861-BCD2-303EE46027DF}"/>
                </a:ext>
              </a:extLst>
            </p:cNvPr>
            <p:cNvSpPr txBox="1"/>
            <p:nvPr/>
          </p:nvSpPr>
          <p:spPr>
            <a:xfrm>
              <a:off x="9722657" y="2722429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82" name="TextBox 52">
              <a:extLst>
                <a:ext uri="{FF2B5EF4-FFF2-40B4-BE49-F238E27FC236}">
                  <a16:creationId xmlns:a16="http://schemas.microsoft.com/office/drawing/2014/main" id="{3DD03612-F4C0-47BB-9A55-A67C601D90F1}"/>
                </a:ext>
              </a:extLst>
            </p:cNvPr>
            <p:cNvSpPr txBox="1"/>
            <p:nvPr/>
          </p:nvSpPr>
          <p:spPr>
            <a:xfrm>
              <a:off x="9489073" y="2346788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1.0</a:t>
              </a:r>
            </a:p>
          </p:txBody>
        </p:sp>
        <p:cxnSp>
          <p:nvCxnSpPr>
            <p:cNvPr id="83" name="Straight Connector 12">
              <a:extLst>
                <a:ext uri="{FF2B5EF4-FFF2-40B4-BE49-F238E27FC236}">
                  <a16:creationId xmlns:a16="http://schemas.microsoft.com/office/drawing/2014/main" id="{67A899A3-16CD-4D5B-8CD4-77D8601076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2918" y="2258000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394FAD47-3282-4385-9BE0-67E0B17F78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5438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C37B4EC9-E616-4676-B494-C77B7164DD28}"/>
                </a:ext>
              </a:extLst>
            </p:cNvPr>
            <p:cNvSpPr txBox="1"/>
            <p:nvPr/>
          </p:nvSpPr>
          <p:spPr>
            <a:xfrm>
              <a:off x="7594127" y="311517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5EFEDCF-76CF-4D86-B11D-C5AE924527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046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CD547BB-F4CD-472F-96DB-3398A96153D7}"/>
                </a:ext>
              </a:extLst>
            </p:cNvPr>
            <p:cNvSpPr txBox="1"/>
            <p:nvPr/>
          </p:nvSpPr>
          <p:spPr>
            <a:xfrm>
              <a:off x="7963874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88" name="Line 21">
              <a:extLst>
                <a:ext uri="{FF2B5EF4-FFF2-40B4-BE49-F238E27FC236}">
                  <a16:creationId xmlns:a16="http://schemas.microsoft.com/office/drawing/2014/main" id="{90F769E9-6CEA-4495-AF5C-12880D903A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20660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E12BD69-D454-4687-8427-A2212E8421E7}"/>
                </a:ext>
              </a:extLst>
            </p:cNvPr>
            <p:cNvSpPr txBox="1"/>
            <p:nvPr/>
          </p:nvSpPr>
          <p:spPr>
            <a:xfrm>
              <a:off x="8294068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C94CA6E5-4F3C-4809-94A9-FBC40480FB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5674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CFED685-B610-4804-8108-B9790A620775}"/>
                </a:ext>
              </a:extLst>
            </p:cNvPr>
            <p:cNvSpPr txBox="1"/>
            <p:nvPr/>
          </p:nvSpPr>
          <p:spPr>
            <a:xfrm>
              <a:off x="8630151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95C3C582-2122-42C6-938D-735AE07CD6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797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A452BC53-7127-4F71-9201-4E88F7F5752C}"/>
                </a:ext>
              </a:extLst>
            </p:cNvPr>
            <p:cNvSpPr txBox="1"/>
            <p:nvPr/>
          </p:nvSpPr>
          <p:spPr>
            <a:xfrm>
              <a:off x="8971384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B987D73A-02D6-4197-B016-88177AA994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34059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3BADEA97-64F2-42A3-AFC8-2272A27C1CAA}"/>
                </a:ext>
              </a:extLst>
            </p:cNvPr>
            <p:cNvSpPr txBox="1"/>
            <p:nvPr/>
          </p:nvSpPr>
          <p:spPr>
            <a:xfrm>
              <a:off x="9333115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DB859843-0A6A-4FD5-9F6C-DFDBBD751C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80708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D3A84B9-068E-4717-8765-F620DF672385}"/>
                </a:ext>
              </a:extLst>
            </p:cNvPr>
            <p:cNvSpPr txBox="1"/>
            <p:nvPr/>
          </p:nvSpPr>
          <p:spPr>
            <a:xfrm>
              <a:off x="9679764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58BAF846-30DE-489B-9A4D-984BD17397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16791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1F8B22D4-D705-4140-9BD9-CAB23C2C8D04}"/>
                </a:ext>
              </a:extLst>
            </p:cNvPr>
            <p:cNvSpPr txBox="1"/>
            <p:nvPr/>
          </p:nvSpPr>
          <p:spPr>
            <a:xfrm>
              <a:off x="10015847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7D748715-39A9-47CF-B3B9-EFF516F30F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4769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DD76326D-EFB2-4E8F-B39A-BCFA9132B58A}"/>
                </a:ext>
              </a:extLst>
            </p:cNvPr>
            <p:cNvSpPr txBox="1"/>
            <p:nvPr/>
          </p:nvSpPr>
          <p:spPr>
            <a:xfrm>
              <a:off x="10346749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8AF12219-D767-491B-ABAA-023327328F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8377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90DC4BF0-2CDD-4309-A4BC-384B575814C2}"/>
                </a:ext>
              </a:extLst>
            </p:cNvPr>
            <p:cNvSpPr txBox="1"/>
            <p:nvPr/>
          </p:nvSpPr>
          <p:spPr>
            <a:xfrm>
              <a:off x="10682832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4" name="Line 21">
              <a:extLst>
                <a:ext uri="{FF2B5EF4-FFF2-40B4-BE49-F238E27FC236}">
                  <a16:creationId xmlns:a16="http://schemas.microsoft.com/office/drawing/2014/main" id="{B57E5809-56F1-47BF-AED5-3FC7550E48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19858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10808B7F-62FD-4516-84B6-78B3C2E20D40}"/>
                </a:ext>
              </a:extLst>
            </p:cNvPr>
            <p:cNvSpPr txBox="1"/>
            <p:nvPr/>
          </p:nvSpPr>
          <p:spPr>
            <a:xfrm>
              <a:off x="10976434" y="311517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67C56F0C-8012-4495-ACF0-0E8545249E8A}"/>
                </a:ext>
              </a:extLst>
            </p:cNvPr>
            <p:cNvCxnSpPr/>
            <p:nvPr/>
          </p:nvCxnSpPr>
          <p:spPr bwMode="auto">
            <a:xfrm>
              <a:off x="7788252" y="3061169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Line 21">
              <a:extLst>
                <a:ext uri="{FF2B5EF4-FFF2-40B4-BE49-F238E27FC236}">
                  <a16:creationId xmlns:a16="http://schemas.microsoft.com/office/drawing/2014/main" id="{3920AD76-3285-4D35-A1B9-8C5B9B5975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1082" y="2657380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9925578-B599-49C5-9BD7-CF51C0524EA9}"/>
                </a:ext>
              </a:extLst>
            </p:cNvPr>
            <p:cNvSpPr/>
            <p:nvPr/>
          </p:nvSpPr>
          <p:spPr bwMode="auto">
            <a:xfrm>
              <a:off x="9576730" y="2590257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orme libre 129">
              <a:extLst>
                <a:ext uri="{FF2B5EF4-FFF2-40B4-BE49-F238E27FC236}">
                  <a16:creationId xmlns:a16="http://schemas.microsoft.com/office/drawing/2014/main" id="{ED78FCC0-D81F-4B09-9212-28A7343E95C3}"/>
                </a:ext>
              </a:extLst>
            </p:cNvPr>
            <p:cNvSpPr/>
            <p:nvPr/>
          </p:nvSpPr>
          <p:spPr>
            <a:xfrm rot="5400000">
              <a:off x="9580488" y="2396231"/>
              <a:ext cx="128727" cy="52228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Down Arrow 10">
              <a:extLst>
                <a:ext uri="{FF2B5EF4-FFF2-40B4-BE49-F238E27FC236}">
                  <a16:creationId xmlns:a16="http://schemas.microsoft.com/office/drawing/2014/main" id="{14DCBAA6-4FD6-4B4B-A731-D090B1D1C4CF}"/>
                </a:ext>
              </a:extLst>
            </p:cNvPr>
            <p:cNvSpPr/>
            <p:nvPr/>
          </p:nvSpPr>
          <p:spPr>
            <a:xfrm rot="16200000">
              <a:off x="10049476" y="1311864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Q8W</a:t>
              </a:r>
              <a:endParaRPr kumimoji="0" lang="en-US" sz="93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11" name="Down Arrow 11">
              <a:extLst>
                <a:ext uri="{FF2B5EF4-FFF2-40B4-BE49-F238E27FC236}">
                  <a16:creationId xmlns:a16="http://schemas.microsoft.com/office/drawing/2014/main" id="{3FFD3600-9B9E-4480-921A-5D5912E3E295}"/>
                </a:ext>
              </a:extLst>
            </p:cNvPr>
            <p:cNvSpPr/>
            <p:nvPr/>
          </p:nvSpPr>
          <p:spPr>
            <a:xfrm rot="5400000">
              <a:off x="8393900" y="1319065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112" name="TextBox 43">
              <a:extLst>
                <a:ext uri="{FF2B5EF4-FFF2-40B4-BE49-F238E27FC236}">
                  <a16:creationId xmlns:a16="http://schemas.microsoft.com/office/drawing/2014/main" id="{204B7493-5C26-404C-8AB7-08930C7EB037}"/>
                </a:ext>
              </a:extLst>
            </p:cNvPr>
            <p:cNvSpPr txBox="1"/>
            <p:nvPr/>
          </p:nvSpPr>
          <p:spPr>
            <a:xfrm>
              <a:off x="10291640" y="2467636"/>
              <a:ext cx="1234269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4%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non inferiority margin</a:t>
              </a:r>
            </a:p>
          </p:txBody>
        </p:sp>
      </p:grpSp>
      <p:sp>
        <p:nvSpPr>
          <p:cNvPr id="114" name="Titre 6"/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44525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US" dirty="0"/>
              <a:t>W96 results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B6A409-1A46-7BED-2514-5990065709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955" y="6047333"/>
            <a:ext cx="8368656" cy="377281"/>
          </a:xfrm>
        </p:spPr>
        <p:txBody>
          <a:bodyPr>
            <a:normAutofit/>
          </a:bodyPr>
          <a:lstStyle/>
          <a:p>
            <a:r>
              <a:rPr lang="en-US" sz="1800"/>
              <a:t>Non-inferiority maintained at W152 </a:t>
            </a:r>
            <a:r>
              <a:rPr lang="en-US" sz="1600"/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Overton ET, Clin Infect Dis 2023; 76(9):1646-54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endParaRPr lang="en-US" sz="1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931AD1E-0A45-7672-9338-68AD35D83849}"/>
              </a:ext>
            </a:extLst>
          </p:cNvPr>
          <p:cNvGrpSpPr/>
          <p:nvPr/>
        </p:nvGrpSpPr>
        <p:grpSpPr>
          <a:xfrm>
            <a:off x="239213" y="895459"/>
            <a:ext cx="6806088" cy="4509435"/>
            <a:chOff x="239213" y="895459"/>
            <a:chExt cx="6806088" cy="4509435"/>
          </a:xfrm>
        </p:grpSpPr>
        <p:sp>
          <p:nvSpPr>
            <p:cNvPr id="7" name="TextBox 51">
              <a:extLst>
                <a:ext uri="{FF2B5EF4-FFF2-40B4-BE49-F238E27FC236}">
                  <a16:creationId xmlns:a16="http://schemas.microsoft.com/office/drawing/2014/main" id="{E5C9C43F-824A-49CF-91A6-2BC78F307CE9}"/>
                </a:ext>
              </a:extLst>
            </p:cNvPr>
            <p:cNvSpPr txBox="1"/>
            <p:nvPr/>
          </p:nvSpPr>
          <p:spPr>
            <a:xfrm>
              <a:off x="774620" y="4974007"/>
              <a:ext cx="22133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Virologic non-response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HIV RNA ≥ 50 c/mL</a:t>
              </a:r>
            </a:p>
          </p:txBody>
        </p:sp>
        <p:sp>
          <p:nvSpPr>
            <p:cNvPr id="8" name="TextBox 55">
              <a:extLst>
                <a:ext uri="{FF2B5EF4-FFF2-40B4-BE49-F238E27FC236}">
                  <a16:creationId xmlns:a16="http://schemas.microsoft.com/office/drawing/2014/main" id="{F2167FE1-56E6-49A2-A7B3-22A419353C21}"/>
                </a:ext>
              </a:extLst>
            </p:cNvPr>
            <p:cNvSpPr txBox="1"/>
            <p:nvPr/>
          </p:nvSpPr>
          <p:spPr>
            <a:xfrm>
              <a:off x="3159017" y="4974007"/>
              <a:ext cx="189512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Virologic success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HIV RNA &lt; 50 c/mL</a:t>
              </a:r>
            </a:p>
          </p:txBody>
        </p: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D45EFE1D-113B-4927-A39D-96C02BE1573A}"/>
                </a:ext>
              </a:extLst>
            </p:cNvPr>
            <p:cNvSpPr txBox="1"/>
            <p:nvPr/>
          </p:nvSpPr>
          <p:spPr>
            <a:xfrm>
              <a:off x="5025050" y="4974007"/>
              <a:ext cx="202025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 virologic data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A43D687-4DE9-41E6-A66B-F301870A3295}"/>
                </a:ext>
              </a:extLst>
            </p:cNvPr>
            <p:cNvSpPr txBox="1"/>
            <p:nvPr/>
          </p:nvSpPr>
          <p:spPr>
            <a:xfrm>
              <a:off x="3245005" y="1458139"/>
              <a:ext cx="506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91.0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B1FC1CE-1E93-4858-B861-C44F35E16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319" y="1793522"/>
              <a:ext cx="652998" cy="3065371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92DAE6F-4DEA-42C4-AAE7-ACF78F4A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815" y="1832617"/>
              <a:ext cx="652998" cy="302627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1466F62-B404-434D-9914-264E068FF152}"/>
                </a:ext>
              </a:extLst>
            </p:cNvPr>
            <p:cNvSpPr txBox="1"/>
            <p:nvPr/>
          </p:nvSpPr>
          <p:spPr>
            <a:xfrm>
              <a:off x="4082293" y="1486982"/>
              <a:ext cx="506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90.2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64E2922-0E28-4024-B885-DDA88AA0C59F}"/>
                </a:ext>
              </a:extLst>
            </p:cNvPr>
            <p:cNvSpPr txBox="1"/>
            <p:nvPr/>
          </p:nvSpPr>
          <p:spPr>
            <a:xfrm>
              <a:off x="5436569" y="4294423"/>
              <a:ext cx="415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6.0</a:t>
              </a: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9B38A6E3-4095-42A7-ABB9-841D7ABF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820" y="4612399"/>
              <a:ext cx="652998" cy="24649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2D0DFFA-670D-4137-8E89-2EA5847D0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317" y="4570408"/>
              <a:ext cx="652998" cy="288486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9B3D2A1-1D52-4771-B9F9-B70B5A035EF8}"/>
                </a:ext>
              </a:extLst>
            </p:cNvPr>
            <p:cNvSpPr txBox="1"/>
            <p:nvPr/>
          </p:nvSpPr>
          <p:spPr>
            <a:xfrm>
              <a:off x="6255948" y="4257059"/>
              <a:ext cx="415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8.6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282B632-E1D4-4539-8115-FC2A5CB34F59}"/>
                </a:ext>
              </a:extLst>
            </p:cNvPr>
            <p:cNvSpPr txBox="1"/>
            <p:nvPr/>
          </p:nvSpPr>
          <p:spPr>
            <a:xfrm>
              <a:off x="1181170" y="4412010"/>
              <a:ext cx="415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2.1</a:t>
              </a: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BDB89F0-4A98-4024-8C90-9A4680A38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418" y="4789619"/>
              <a:ext cx="652998" cy="6927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DA60E8D-4A63-45EF-84A3-6FD3481A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915" y="4811898"/>
              <a:ext cx="652998" cy="4699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1FABC19-DB36-4E69-ADA4-68F3227A40AA}"/>
                </a:ext>
              </a:extLst>
            </p:cNvPr>
            <p:cNvSpPr txBox="1"/>
            <p:nvPr/>
          </p:nvSpPr>
          <p:spPr>
            <a:xfrm>
              <a:off x="2000540" y="4444595"/>
              <a:ext cx="415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1.1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769B203-E9F4-4146-B49A-7C05002A2B5A}"/>
                </a:ext>
              </a:extLst>
            </p:cNvPr>
            <p:cNvSpPr txBox="1"/>
            <p:nvPr/>
          </p:nvSpPr>
          <p:spPr>
            <a:xfrm>
              <a:off x="1463104" y="895459"/>
              <a:ext cx="4852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Virologic outcomes at W96 – ITT-E snapshot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83B87B3-EDDE-45B1-BA19-D07A5F7FB991}"/>
                </a:ext>
              </a:extLst>
            </p:cNvPr>
            <p:cNvSpPr/>
            <p:nvPr/>
          </p:nvSpPr>
          <p:spPr bwMode="auto">
            <a:xfrm>
              <a:off x="985912" y="1459257"/>
              <a:ext cx="166871" cy="17905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B8D3304-56CB-4EC0-B341-E99356AC4E47}"/>
                </a:ext>
              </a:extLst>
            </p:cNvPr>
            <p:cNvSpPr/>
            <p:nvPr/>
          </p:nvSpPr>
          <p:spPr bwMode="auto">
            <a:xfrm>
              <a:off x="985912" y="2044456"/>
              <a:ext cx="176586" cy="179053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A974E5DD-9BE8-4471-B5CC-AEF3AA8A80D1}"/>
                </a:ext>
              </a:extLst>
            </p:cNvPr>
            <p:cNvSpPr txBox="1"/>
            <p:nvPr/>
          </p:nvSpPr>
          <p:spPr>
            <a:xfrm>
              <a:off x="484586" y="1003002"/>
              <a:ext cx="490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%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DE743542-BC2A-451C-8088-90D81AF9D477}"/>
                </a:ext>
              </a:extLst>
            </p:cNvPr>
            <p:cNvSpPr txBox="1"/>
            <p:nvPr/>
          </p:nvSpPr>
          <p:spPr>
            <a:xfrm>
              <a:off x="330584" y="400667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B913EDD4-D13A-4002-BFBA-8E59953BC79F}"/>
                </a:ext>
              </a:extLst>
            </p:cNvPr>
            <p:cNvSpPr txBox="1"/>
            <p:nvPr/>
          </p:nvSpPr>
          <p:spPr>
            <a:xfrm>
              <a:off x="330584" y="334028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337E5610-AD15-4340-A674-51BDB83EAE82}"/>
                </a:ext>
              </a:extLst>
            </p:cNvPr>
            <p:cNvSpPr txBox="1"/>
            <p:nvPr/>
          </p:nvSpPr>
          <p:spPr>
            <a:xfrm>
              <a:off x="330584" y="26739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DFEC8EF3-DC7B-4171-B9CD-5B82FB4D6762}"/>
                </a:ext>
              </a:extLst>
            </p:cNvPr>
            <p:cNvSpPr txBox="1"/>
            <p:nvPr/>
          </p:nvSpPr>
          <p:spPr>
            <a:xfrm>
              <a:off x="330584" y="19918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63A02043-5DB1-43CE-84E0-5E0A6A238895}"/>
                </a:ext>
              </a:extLst>
            </p:cNvPr>
            <p:cNvSpPr txBox="1"/>
            <p:nvPr/>
          </p:nvSpPr>
          <p:spPr>
            <a:xfrm>
              <a:off x="239213" y="1342162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B4AAB35A-2DD9-448D-8D12-7455C40049F8}"/>
                </a:ext>
              </a:extLst>
            </p:cNvPr>
            <p:cNvSpPr txBox="1"/>
            <p:nvPr/>
          </p:nvSpPr>
          <p:spPr>
            <a:xfrm>
              <a:off x="1140988" y="1394895"/>
              <a:ext cx="1977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Q8W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CAB + RPV LA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(N=522)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B654B502-8E99-438E-8645-CFEF162CD0A3}"/>
                </a:ext>
              </a:extLst>
            </p:cNvPr>
            <p:cNvSpPr txBox="1"/>
            <p:nvPr/>
          </p:nvSpPr>
          <p:spPr>
            <a:xfrm>
              <a:off x="1140988" y="1980094"/>
              <a:ext cx="1877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Q4W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CAB + RPV LA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(N=523)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703E6E90-B871-4F9D-AD0B-40B94C2AB2BE}"/>
                </a:ext>
              </a:extLst>
            </p:cNvPr>
            <p:cNvSpPr txBox="1"/>
            <p:nvPr/>
          </p:nvSpPr>
          <p:spPr>
            <a:xfrm>
              <a:off x="421955" y="470416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FB85DA1-F217-49B8-B0FA-33B9B4BA6963}"/>
                </a:ext>
              </a:extLst>
            </p:cNvPr>
            <p:cNvGrpSpPr/>
            <p:nvPr/>
          </p:nvGrpSpPr>
          <p:grpSpPr>
            <a:xfrm>
              <a:off x="656873" y="1490211"/>
              <a:ext cx="75883" cy="3372279"/>
              <a:chOff x="801903" y="2526245"/>
              <a:chExt cx="151435" cy="3372279"/>
            </a:xfrm>
          </p:grpSpPr>
          <p:sp>
            <p:nvSpPr>
              <p:cNvPr id="129" name="Line 16">
                <a:extLst>
                  <a:ext uri="{FF2B5EF4-FFF2-40B4-BE49-F238E27FC236}">
                    <a16:creationId xmlns:a16="http://schemas.microsoft.com/office/drawing/2014/main" id="{FA40E5C2-FB3C-4275-B981-BBBBCB2ED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2526245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0" name="Line 18">
                <a:extLst>
                  <a:ext uri="{FF2B5EF4-FFF2-40B4-BE49-F238E27FC236}">
                    <a16:creationId xmlns:a16="http://schemas.microsoft.com/office/drawing/2014/main" id="{386C1E35-6053-4033-98B4-AA6DCBE69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3193381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1" name="Line 19">
                <a:extLst>
                  <a:ext uri="{FF2B5EF4-FFF2-40B4-BE49-F238E27FC236}">
                    <a16:creationId xmlns:a16="http://schemas.microsoft.com/office/drawing/2014/main" id="{F6160C36-FDA5-4077-A8BA-EA7AE0827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3872803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2" name="Line 20">
                <a:extLst>
                  <a:ext uri="{FF2B5EF4-FFF2-40B4-BE49-F238E27FC236}">
                    <a16:creationId xmlns:a16="http://schemas.microsoft.com/office/drawing/2014/main" id="{A76573DC-B8B0-498F-BF5B-BEE584B4E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4540740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3" name="Line 21">
                <a:extLst>
                  <a:ext uri="{FF2B5EF4-FFF2-40B4-BE49-F238E27FC236}">
                    <a16:creationId xmlns:a16="http://schemas.microsoft.com/office/drawing/2014/main" id="{724FBAEF-7D44-4EBB-A106-26A40AF24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5208676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4" name="Line 22">
                <a:extLst>
                  <a:ext uri="{FF2B5EF4-FFF2-40B4-BE49-F238E27FC236}">
                    <a16:creationId xmlns:a16="http://schemas.microsoft.com/office/drawing/2014/main" id="{9D0B5A12-67A9-473E-A157-9BD86C234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5898524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1CDCD536-06A2-4D1A-9235-A7718B235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55" y="1418158"/>
              <a:ext cx="6283608" cy="3444331"/>
            </a:xfrm>
            <a:custGeom>
              <a:avLst/>
              <a:gdLst>
                <a:gd name="T0" fmla="*/ 2683 w 2683"/>
                <a:gd name="T1" fmla="*/ 2010 h 2010"/>
                <a:gd name="T2" fmla="*/ 0 w 2683"/>
                <a:gd name="T3" fmla="*/ 2010 h 2010"/>
                <a:gd name="T4" fmla="*/ 0 w 2683"/>
                <a:gd name="T5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3" h="2010">
                  <a:moveTo>
                    <a:pt x="2683" y="2010"/>
                  </a:moveTo>
                  <a:lnTo>
                    <a:pt x="0" y="2010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36" name="Text Box 3">
            <a:extLst>
              <a:ext uri="{FF2B5EF4-FFF2-40B4-BE49-F238E27FC236}">
                <a16:creationId xmlns:a16="http://schemas.microsoft.com/office/drawing/2014/main" id="{78339842-E57D-48A6-A726-D95387E6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516" y="6447557"/>
            <a:ext cx="3687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Jaeger H, Lancet HIV. 2021 Nov;8(11):e679-e689</a:t>
            </a:r>
          </a:p>
        </p:txBody>
      </p:sp>
    </p:spTree>
    <p:extLst>
      <p:ext uri="{BB962C8B-B14F-4D97-AF65-F5344CB8AC3E}">
        <p14:creationId xmlns:p14="http://schemas.microsoft.com/office/powerpoint/2010/main" val="426026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B8309-74D1-4913-84FF-DCAE23AC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ATLAS-2M study: LA CAB + RPV every</a:t>
            </a:r>
            <a:br>
              <a:rPr lang="en-US" dirty="0"/>
            </a:br>
            <a:r>
              <a:rPr lang="en-US" dirty="0"/>
              <a:t>2 Months – W152 Results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19E1225-28B0-4269-B2E9-B23A38E5F9AE}"/>
              </a:ext>
            </a:extLst>
          </p:cNvPr>
          <p:cNvSpPr txBox="1"/>
          <p:nvPr/>
        </p:nvSpPr>
        <p:spPr>
          <a:xfrm>
            <a:off x="125333" y="1429749"/>
            <a:ext cx="8939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Confirmed virological failure (2 consecutive HIV RNA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200 c/mL) on Q8W at W152</a:t>
            </a:r>
          </a:p>
        </p:txBody>
      </p:sp>
      <p:graphicFrame>
        <p:nvGraphicFramePr>
          <p:cNvPr id="114" name="Tableau 113">
            <a:extLst>
              <a:ext uri="{FF2B5EF4-FFF2-40B4-BE49-F238E27FC236}">
                <a16:creationId xmlns:a16="http://schemas.microsoft.com/office/drawing/2014/main" id="{10E4B76D-DDAB-4C91-9531-FA716619208B}"/>
              </a:ext>
            </a:extLst>
          </p:cNvPr>
          <p:cNvGraphicFramePr>
            <a:graphicFrameLocks noGrp="1"/>
          </p:cNvGraphicFramePr>
          <p:nvPr/>
        </p:nvGraphicFramePr>
        <p:xfrm>
          <a:off x="250160" y="1829859"/>
          <a:ext cx="11460907" cy="42393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1498147157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6199413"/>
                    </a:ext>
                  </a:extLst>
                </a:gridCol>
                <a:gridCol w="1227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54771151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519674779"/>
                    </a:ext>
                  </a:extLst>
                </a:gridCol>
                <a:gridCol w="1799303">
                  <a:extLst>
                    <a:ext uri="{9D8B030D-6E8A-4147-A177-3AD203B41FA5}">
                      <a16:colId xmlns:a16="http://schemas.microsoft.com/office/drawing/2014/main" val="704265834"/>
                    </a:ext>
                  </a:extLst>
                </a:gridCol>
                <a:gridCol w="1903390">
                  <a:extLst>
                    <a:ext uri="{9D8B030D-6E8A-4147-A177-3AD203B41FA5}">
                      <a16:colId xmlns:a16="http://schemas.microsoft.com/office/drawing/2014/main" val="567086942"/>
                    </a:ext>
                  </a:extLst>
                </a:gridCol>
              </a:tblGrid>
              <a:tr h="47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Sex,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Country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 of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Subtype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BMI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NNRTI RAMs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944" marR="91944" marT="45972" marB="4597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 RAMs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Baseline VF predictive factors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Archived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RAMs at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Archived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RAMs at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6723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South Africa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Y181C, H221Y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South Africa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G140R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1100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K101E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67552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Spain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39521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Canada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77594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US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4522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K101E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57768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Spain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W48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E138K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48440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W48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 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E138K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63285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US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W88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81878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W112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83122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Germany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W120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M230M/L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82930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67933441-D7C9-4860-9A71-8672AFAAD306}"/>
              </a:ext>
            </a:extLst>
          </p:cNvPr>
          <p:cNvSpPr txBox="1">
            <a:spLocks noChangeArrowheads="1"/>
          </p:cNvSpPr>
          <p:nvPr/>
        </p:nvSpPr>
        <p:spPr>
          <a:xfrm>
            <a:off x="230436" y="6090188"/>
            <a:ext cx="10237867" cy="477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Among 12 CVF, 9 occurred during the first 48 weeks, 1 between W48 and W96 and 2 between W96 and W152</a:t>
            </a:r>
          </a:p>
          <a:p>
            <a:pPr marR="0" lvl="1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10/12 had at least 1 baseline predictor of virological failure, No injections were outside the 7 days window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B68E892-7BF7-313F-C9CF-2186104B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382" y="6444771"/>
            <a:ext cx="3566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Overton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ET, Clin Infect Dis 2023; 76(9):1646-54</a:t>
            </a:r>
          </a:p>
        </p:txBody>
      </p:sp>
    </p:spTree>
    <p:extLst>
      <p:ext uri="{BB962C8B-B14F-4D97-AF65-F5344CB8AC3E}">
        <p14:creationId xmlns:p14="http://schemas.microsoft.com/office/powerpoint/2010/main" val="43586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ED40836-5259-45DE-94B3-69E3AD8D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ATLAS-2M study: LA CAB + RPV every</a:t>
            </a:r>
            <a:br>
              <a:rPr lang="en-US" dirty="0"/>
            </a:br>
            <a:r>
              <a:rPr lang="en-US" dirty="0"/>
              <a:t>2 Months – W152 Results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0A22786-9A2C-4209-9EBD-14C83ED5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55" y="3233563"/>
            <a:ext cx="701406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Proportion of participants with injection site reactions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6B75324-332C-478A-A27F-209488C74D45}"/>
              </a:ext>
            </a:extLst>
          </p:cNvPr>
          <p:cNvGrpSpPr/>
          <p:nvPr/>
        </p:nvGrpSpPr>
        <p:grpSpPr>
          <a:xfrm>
            <a:off x="636692" y="3396042"/>
            <a:ext cx="10213282" cy="3090669"/>
            <a:chOff x="636692" y="2967025"/>
            <a:chExt cx="10213282" cy="309066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0259B50-3E1A-47F7-9043-15756633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862" y="3232080"/>
              <a:ext cx="9130819" cy="2336424"/>
            </a:xfrm>
            <a:custGeom>
              <a:avLst/>
              <a:gdLst>
                <a:gd name="T0" fmla="*/ 4690 w 4690"/>
                <a:gd name="T1" fmla="*/ 1580 h 1580"/>
                <a:gd name="T2" fmla="*/ 0 w 4690"/>
                <a:gd name="T3" fmla="*/ 1580 h 1580"/>
                <a:gd name="T4" fmla="*/ 0 w 4690"/>
                <a:gd name="T5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90" h="1580">
                  <a:moveTo>
                    <a:pt x="4690" y="1580"/>
                  </a:moveTo>
                  <a:lnTo>
                    <a:pt x="0" y="158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FD83004-D4A2-4EAE-98E8-77FCF346B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372006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9D5C2766-5533-4C9C-B8D7-2FB85AB27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418143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19962183-DD0C-486B-BD8C-6314BD0FF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4644286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E53DE12C-19FC-4E44-BB02-E38B7D75C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5105656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CA18AF4-A193-4740-A013-E3EB3EB3D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5568504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356AED01-9E6D-4E8E-AEAA-D58A0F91E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325869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76F3AF1-D438-4A3B-8EBA-3DEB86130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42" y="5154454"/>
              <a:ext cx="58406" cy="414050"/>
            </a:xfrm>
            <a:custGeom>
              <a:avLst/>
              <a:gdLst>
                <a:gd name="T0" fmla="*/ 30 w 30"/>
                <a:gd name="T1" fmla="*/ 0 h 280"/>
                <a:gd name="T2" fmla="*/ 0 w 30"/>
                <a:gd name="T3" fmla="*/ 0 h 280"/>
                <a:gd name="T4" fmla="*/ 0 w 30"/>
                <a:gd name="T5" fmla="*/ 280 h 280"/>
                <a:gd name="T6" fmla="*/ 30 w 30"/>
                <a:gd name="T7" fmla="*/ 280 h 280"/>
                <a:gd name="T8" fmla="*/ 30 w 30"/>
                <a:gd name="T9" fmla="*/ 0 h 280"/>
                <a:gd name="T10" fmla="*/ 30 w 30"/>
                <a:gd name="T1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80">
                  <a:moveTo>
                    <a:pt x="30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30" y="28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15144D-B9F9-443E-BA97-C4E1A72E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318" y="4873492"/>
              <a:ext cx="58406" cy="695012"/>
            </a:xfrm>
            <a:custGeom>
              <a:avLst/>
              <a:gdLst>
                <a:gd name="T0" fmla="*/ 30 w 30"/>
                <a:gd name="T1" fmla="*/ 0 h 470"/>
                <a:gd name="T2" fmla="*/ 0 w 30"/>
                <a:gd name="T3" fmla="*/ 0 h 470"/>
                <a:gd name="T4" fmla="*/ 0 w 30"/>
                <a:gd name="T5" fmla="*/ 470 h 470"/>
                <a:gd name="T6" fmla="*/ 30 w 30"/>
                <a:gd name="T7" fmla="*/ 470 h 470"/>
                <a:gd name="T8" fmla="*/ 30 w 30"/>
                <a:gd name="T9" fmla="*/ 0 h 470"/>
                <a:gd name="T10" fmla="*/ 30 w 30"/>
                <a:gd name="T11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0">
                  <a:moveTo>
                    <a:pt x="30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30" y="47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034413D-A2BD-4E98-B925-5276334F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635" y="4945951"/>
              <a:ext cx="58406" cy="622554"/>
            </a:xfrm>
            <a:custGeom>
              <a:avLst/>
              <a:gdLst>
                <a:gd name="T0" fmla="*/ 30 w 30"/>
                <a:gd name="T1" fmla="*/ 0 h 421"/>
                <a:gd name="T2" fmla="*/ 0 w 30"/>
                <a:gd name="T3" fmla="*/ 0 h 421"/>
                <a:gd name="T4" fmla="*/ 0 w 30"/>
                <a:gd name="T5" fmla="*/ 421 h 421"/>
                <a:gd name="T6" fmla="*/ 30 w 30"/>
                <a:gd name="T7" fmla="*/ 421 h 421"/>
                <a:gd name="T8" fmla="*/ 30 w 30"/>
                <a:gd name="T9" fmla="*/ 0 h 421"/>
                <a:gd name="T10" fmla="*/ 30 w 30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1">
                  <a:moveTo>
                    <a:pt x="30" y="0"/>
                  </a:moveTo>
                  <a:lnTo>
                    <a:pt x="0" y="0"/>
                  </a:lnTo>
                  <a:lnTo>
                    <a:pt x="0" y="421"/>
                  </a:lnTo>
                  <a:lnTo>
                    <a:pt x="30" y="42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E5BEB90F-0809-4F05-A6D3-69A03C612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96" y="5271276"/>
              <a:ext cx="56459" cy="297229"/>
            </a:xfrm>
            <a:custGeom>
              <a:avLst/>
              <a:gdLst>
                <a:gd name="T0" fmla="*/ 29 w 29"/>
                <a:gd name="T1" fmla="*/ 0 h 201"/>
                <a:gd name="T2" fmla="*/ 0 w 29"/>
                <a:gd name="T3" fmla="*/ 0 h 201"/>
                <a:gd name="T4" fmla="*/ 0 w 29"/>
                <a:gd name="T5" fmla="*/ 201 h 201"/>
                <a:gd name="T6" fmla="*/ 29 w 29"/>
                <a:gd name="T7" fmla="*/ 201 h 201"/>
                <a:gd name="T8" fmla="*/ 29 w 29"/>
                <a:gd name="T9" fmla="*/ 0 h 201"/>
                <a:gd name="T10" fmla="*/ 29 w 29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1">
                  <a:moveTo>
                    <a:pt x="29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29" y="20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03B53CB-2DF8-4E3B-B4D3-7A4F43D9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827" y="5263882"/>
              <a:ext cx="56459" cy="304622"/>
            </a:xfrm>
            <a:custGeom>
              <a:avLst/>
              <a:gdLst>
                <a:gd name="T0" fmla="*/ 29 w 29"/>
                <a:gd name="T1" fmla="*/ 0 h 206"/>
                <a:gd name="T2" fmla="*/ 0 w 29"/>
                <a:gd name="T3" fmla="*/ 0 h 206"/>
                <a:gd name="T4" fmla="*/ 0 w 29"/>
                <a:gd name="T5" fmla="*/ 206 h 206"/>
                <a:gd name="T6" fmla="*/ 29 w 29"/>
                <a:gd name="T7" fmla="*/ 206 h 206"/>
                <a:gd name="T8" fmla="*/ 29 w 29"/>
                <a:gd name="T9" fmla="*/ 0 h 206"/>
                <a:gd name="T10" fmla="*/ 29 w 29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6">
                  <a:moveTo>
                    <a:pt x="29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29" y="20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40D7B92-CEAF-4D5F-9544-6116F786B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718" y="5238743"/>
              <a:ext cx="58406" cy="329762"/>
            </a:xfrm>
            <a:custGeom>
              <a:avLst/>
              <a:gdLst>
                <a:gd name="T0" fmla="*/ 30 w 30"/>
                <a:gd name="T1" fmla="*/ 0 h 223"/>
                <a:gd name="T2" fmla="*/ 0 w 30"/>
                <a:gd name="T3" fmla="*/ 0 h 223"/>
                <a:gd name="T4" fmla="*/ 0 w 30"/>
                <a:gd name="T5" fmla="*/ 223 h 223"/>
                <a:gd name="T6" fmla="*/ 30 w 30"/>
                <a:gd name="T7" fmla="*/ 223 h 223"/>
                <a:gd name="T8" fmla="*/ 30 w 30"/>
                <a:gd name="T9" fmla="*/ 0 h 223"/>
                <a:gd name="T10" fmla="*/ 30 w 30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3">
                  <a:moveTo>
                    <a:pt x="30" y="0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30" y="22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D574E0C-4FE0-4A3D-A28E-C9EBCD7C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913" y="5268318"/>
              <a:ext cx="56459" cy="300187"/>
            </a:xfrm>
            <a:custGeom>
              <a:avLst/>
              <a:gdLst>
                <a:gd name="T0" fmla="*/ 29 w 29"/>
                <a:gd name="T1" fmla="*/ 0 h 203"/>
                <a:gd name="T2" fmla="*/ 0 w 29"/>
                <a:gd name="T3" fmla="*/ 0 h 203"/>
                <a:gd name="T4" fmla="*/ 0 w 29"/>
                <a:gd name="T5" fmla="*/ 203 h 203"/>
                <a:gd name="T6" fmla="*/ 29 w 29"/>
                <a:gd name="T7" fmla="*/ 203 h 203"/>
                <a:gd name="T8" fmla="*/ 29 w 29"/>
                <a:gd name="T9" fmla="*/ 0 h 203"/>
                <a:gd name="T10" fmla="*/ 29 w 29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3">
                  <a:moveTo>
                    <a:pt x="29" y="0"/>
                  </a:moveTo>
                  <a:lnTo>
                    <a:pt x="0" y="0"/>
                  </a:lnTo>
                  <a:lnTo>
                    <a:pt x="0" y="203"/>
                  </a:lnTo>
                  <a:lnTo>
                    <a:pt x="29" y="20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2220786-47CE-4851-902E-F2AFBA0D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643" y="5269797"/>
              <a:ext cx="56459" cy="298707"/>
            </a:xfrm>
            <a:custGeom>
              <a:avLst/>
              <a:gdLst>
                <a:gd name="T0" fmla="*/ 29 w 29"/>
                <a:gd name="T1" fmla="*/ 0 h 202"/>
                <a:gd name="T2" fmla="*/ 0 w 29"/>
                <a:gd name="T3" fmla="*/ 0 h 202"/>
                <a:gd name="T4" fmla="*/ 0 w 29"/>
                <a:gd name="T5" fmla="*/ 202 h 202"/>
                <a:gd name="T6" fmla="*/ 29 w 29"/>
                <a:gd name="T7" fmla="*/ 202 h 202"/>
                <a:gd name="T8" fmla="*/ 29 w 29"/>
                <a:gd name="T9" fmla="*/ 0 h 202"/>
                <a:gd name="T10" fmla="*/ 29 w 29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2">
                  <a:moveTo>
                    <a:pt x="29" y="0"/>
                  </a:moveTo>
                  <a:lnTo>
                    <a:pt x="0" y="0"/>
                  </a:lnTo>
                  <a:lnTo>
                    <a:pt x="0" y="202"/>
                  </a:lnTo>
                  <a:lnTo>
                    <a:pt x="29" y="20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0F12734-E6B1-4B9F-8B38-0C229AAC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157" y="5175157"/>
              <a:ext cx="56459" cy="393347"/>
            </a:xfrm>
            <a:custGeom>
              <a:avLst/>
              <a:gdLst>
                <a:gd name="T0" fmla="*/ 29 w 29"/>
                <a:gd name="T1" fmla="*/ 0 h 266"/>
                <a:gd name="T2" fmla="*/ 0 w 29"/>
                <a:gd name="T3" fmla="*/ 0 h 266"/>
                <a:gd name="T4" fmla="*/ 0 w 29"/>
                <a:gd name="T5" fmla="*/ 266 h 266"/>
                <a:gd name="T6" fmla="*/ 29 w 29"/>
                <a:gd name="T7" fmla="*/ 266 h 266"/>
                <a:gd name="T8" fmla="*/ 29 w 29"/>
                <a:gd name="T9" fmla="*/ 0 h 266"/>
                <a:gd name="T10" fmla="*/ 29 w 29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9" y="26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FAE25891-DFA1-474B-BD6B-2EAD8634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61" y="5271276"/>
              <a:ext cx="58406" cy="297229"/>
            </a:xfrm>
            <a:custGeom>
              <a:avLst/>
              <a:gdLst>
                <a:gd name="T0" fmla="*/ 30 w 30"/>
                <a:gd name="T1" fmla="*/ 0 h 201"/>
                <a:gd name="T2" fmla="*/ 0 w 30"/>
                <a:gd name="T3" fmla="*/ 0 h 201"/>
                <a:gd name="T4" fmla="*/ 0 w 30"/>
                <a:gd name="T5" fmla="*/ 201 h 201"/>
                <a:gd name="T6" fmla="*/ 30 w 30"/>
                <a:gd name="T7" fmla="*/ 201 h 201"/>
                <a:gd name="T8" fmla="*/ 30 w 30"/>
                <a:gd name="T9" fmla="*/ 0 h 201"/>
                <a:gd name="T10" fmla="*/ 30 w 30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1">
                  <a:moveTo>
                    <a:pt x="30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30" y="20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064AFC5-57C0-4694-8C68-0508DD9A6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892" y="5271276"/>
              <a:ext cx="58406" cy="297229"/>
            </a:xfrm>
            <a:custGeom>
              <a:avLst/>
              <a:gdLst>
                <a:gd name="T0" fmla="*/ 30 w 30"/>
                <a:gd name="T1" fmla="*/ 0 h 201"/>
                <a:gd name="T2" fmla="*/ 0 w 30"/>
                <a:gd name="T3" fmla="*/ 0 h 201"/>
                <a:gd name="T4" fmla="*/ 0 w 30"/>
                <a:gd name="T5" fmla="*/ 201 h 201"/>
                <a:gd name="T6" fmla="*/ 30 w 30"/>
                <a:gd name="T7" fmla="*/ 201 h 201"/>
                <a:gd name="T8" fmla="*/ 30 w 30"/>
                <a:gd name="T9" fmla="*/ 0 h 201"/>
                <a:gd name="T10" fmla="*/ 30 w 30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1">
                  <a:moveTo>
                    <a:pt x="30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30" y="20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730E63-1D78-4780-9D53-91F00514C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088" y="5287542"/>
              <a:ext cx="56459" cy="280962"/>
            </a:xfrm>
            <a:custGeom>
              <a:avLst/>
              <a:gdLst>
                <a:gd name="T0" fmla="*/ 29 w 29"/>
                <a:gd name="T1" fmla="*/ 0 h 190"/>
                <a:gd name="T2" fmla="*/ 0 w 29"/>
                <a:gd name="T3" fmla="*/ 0 h 190"/>
                <a:gd name="T4" fmla="*/ 0 w 29"/>
                <a:gd name="T5" fmla="*/ 190 h 190"/>
                <a:gd name="T6" fmla="*/ 29 w 29"/>
                <a:gd name="T7" fmla="*/ 190 h 190"/>
                <a:gd name="T8" fmla="*/ 29 w 29"/>
                <a:gd name="T9" fmla="*/ 0 h 190"/>
                <a:gd name="T10" fmla="*/ 29 w 2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0">
                  <a:moveTo>
                    <a:pt x="29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9" y="19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54763AF2-E621-4D3D-86A7-901AC85E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708" y="5315638"/>
              <a:ext cx="56459" cy="252867"/>
            </a:xfrm>
            <a:custGeom>
              <a:avLst/>
              <a:gdLst>
                <a:gd name="T0" fmla="*/ 29 w 29"/>
                <a:gd name="T1" fmla="*/ 0 h 171"/>
                <a:gd name="T2" fmla="*/ 0 w 29"/>
                <a:gd name="T3" fmla="*/ 0 h 171"/>
                <a:gd name="T4" fmla="*/ 0 w 29"/>
                <a:gd name="T5" fmla="*/ 171 h 171"/>
                <a:gd name="T6" fmla="*/ 29 w 29"/>
                <a:gd name="T7" fmla="*/ 171 h 171"/>
                <a:gd name="T8" fmla="*/ 29 w 29"/>
                <a:gd name="T9" fmla="*/ 0 h 171"/>
                <a:gd name="T10" fmla="*/ 29 w 29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1">
                  <a:moveTo>
                    <a:pt x="29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29" y="17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BF3D8E8-9672-48A0-83F9-73402C74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49" y="5223956"/>
              <a:ext cx="58406" cy="344549"/>
            </a:xfrm>
            <a:custGeom>
              <a:avLst/>
              <a:gdLst>
                <a:gd name="T0" fmla="*/ 0 w 30"/>
                <a:gd name="T1" fmla="*/ 0 h 233"/>
                <a:gd name="T2" fmla="*/ 0 w 30"/>
                <a:gd name="T3" fmla="*/ 233 h 233"/>
                <a:gd name="T4" fmla="*/ 30 w 30"/>
                <a:gd name="T5" fmla="*/ 233 h 233"/>
                <a:gd name="T6" fmla="*/ 30 w 30"/>
                <a:gd name="T7" fmla="*/ 0 h 233"/>
                <a:gd name="T8" fmla="*/ 0 w 30"/>
                <a:gd name="T9" fmla="*/ 0 h 233"/>
                <a:gd name="T10" fmla="*/ 0 w 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3">
                  <a:moveTo>
                    <a:pt x="0" y="0"/>
                  </a:moveTo>
                  <a:lnTo>
                    <a:pt x="0" y="233"/>
                  </a:lnTo>
                  <a:lnTo>
                    <a:pt x="30" y="23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3E3DC0B-EEC8-4B9B-9640-71F82082D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7470" y="5333383"/>
              <a:ext cx="58406" cy="235122"/>
            </a:xfrm>
            <a:custGeom>
              <a:avLst/>
              <a:gdLst>
                <a:gd name="T0" fmla="*/ 30 w 30"/>
                <a:gd name="T1" fmla="*/ 0 h 159"/>
                <a:gd name="T2" fmla="*/ 0 w 30"/>
                <a:gd name="T3" fmla="*/ 0 h 159"/>
                <a:gd name="T4" fmla="*/ 0 w 30"/>
                <a:gd name="T5" fmla="*/ 159 h 159"/>
                <a:gd name="T6" fmla="*/ 30 w 30"/>
                <a:gd name="T7" fmla="*/ 159 h 159"/>
                <a:gd name="T8" fmla="*/ 30 w 30"/>
                <a:gd name="T9" fmla="*/ 0 h 159"/>
                <a:gd name="T10" fmla="*/ 30 w 30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9">
                  <a:moveTo>
                    <a:pt x="30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EAB57906-9F2F-41C6-B92A-23417FBF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936" y="5293457"/>
              <a:ext cx="56459" cy="275047"/>
            </a:xfrm>
            <a:custGeom>
              <a:avLst/>
              <a:gdLst>
                <a:gd name="T0" fmla="*/ 29 w 29"/>
                <a:gd name="T1" fmla="*/ 0 h 186"/>
                <a:gd name="T2" fmla="*/ 0 w 29"/>
                <a:gd name="T3" fmla="*/ 0 h 186"/>
                <a:gd name="T4" fmla="*/ 0 w 29"/>
                <a:gd name="T5" fmla="*/ 186 h 186"/>
                <a:gd name="T6" fmla="*/ 29 w 29"/>
                <a:gd name="T7" fmla="*/ 186 h 186"/>
                <a:gd name="T8" fmla="*/ 29 w 29"/>
                <a:gd name="T9" fmla="*/ 0 h 186"/>
                <a:gd name="T10" fmla="*/ 29 w 29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6">
                  <a:moveTo>
                    <a:pt x="29" y="0"/>
                  </a:moveTo>
                  <a:lnTo>
                    <a:pt x="0" y="0"/>
                  </a:lnTo>
                  <a:lnTo>
                    <a:pt x="0" y="186"/>
                  </a:lnTo>
                  <a:lnTo>
                    <a:pt x="29" y="18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E33E69B9-8EB9-4775-A3F5-7DFCCE46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844" y="5337819"/>
              <a:ext cx="56459" cy="230685"/>
            </a:xfrm>
            <a:custGeom>
              <a:avLst/>
              <a:gdLst>
                <a:gd name="T0" fmla="*/ 29 w 29"/>
                <a:gd name="T1" fmla="*/ 0 h 156"/>
                <a:gd name="T2" fmla="*/ 0 w 29"/>
                <a:gd name="T3" fmla="*/ 0 h 156"/>
                <a:gd name="T4" fmla="*/ 0 w 29"/>
                <a:gd name="T5" fmla="*/ 156 h 156"/>
                <a:gd name="T6" fmla="*/ 29 w 29"/>
                <a:gd name="T7" fmla="*/ 156 h 156"/>
                <a:gd name="T8" fmla="*/ 29 w 29"/>
                <a:gd name="T9" fmla="*/ 0 h 156"/>
                <a:gd name="T10" fmla="*/ 29 w 29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56">
                  <a:moveTo>
                    <a:pt x="29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DFD83C7E-332F-4256-810D-62212F0F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666" y="5337819"/>
              <a:ext cx="56459" cy="230685"/>
            </a:xfrm>
            <a:custGeom>
              <a:avLst/>
              <a:gdLst>
                <a:gd name="T0" fmla="*/ 0 w 29"/>
                <a:gd name="T1" fmla="*/ 156 h 156"/>
                <a:gd name="T2" fmla="*/ 29 w 29"/>
                <a:gd name="T3" fmla="*/ 156 h 156"/>
                <a:gd name="T4" fmla="*/ 29 w 29"/>
                <a:gd name="T5" fmla="*/ 0 h 156"/>
                <a:gd name="T6" fmla="*/ 0 w 29"/>
                <a:gd name="T7" fmla="*/ 0 h 156"/>
                <a:gd name="T8" fmla="*/ 0 w 29"/>
                <a:gd name="T9" fmla="*/ 156 h 156"/>
                <a:gd name="T10" fmla="*/ 0 w 29"/>
                <a:gd name="T1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56">
                  <a:moveTo>
                    <a:pt x="0" y="156"/>
                  </a:moveTo>
                  <a:lnTo>
                    <a:pt x="29" y="1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1BCD8BC3-2BA8-4E44-A3F4-05BD52B0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739" y="5289021"/>
              <a:ext cx="58406" cy="279484"/>
            </a:xfrm>
            <a:custGeom>
              <a:avLst/>
              <a:gdLst>
                <a:gd name="T0" fmla="*/ 30 w 30"/>
                <a:gd name="T1" fmla="*/ 0 h 189"/>
                <a:gd name="T2" fmla="*/ 0 w 30"/>
                <a:gd name="T3" fmla="*/ 0 h 189"/>
                <a:gd name="T4" fmla="*/ 0 w 30"/>
                <a:gd name="T5" fmla="*/ 189 h 189"/>
                <a:gd name="T6" fmla="*/ 30 w 30"/>
                <a:gd name="T7" fmla="*/ 189 h 189"/>
                <a:gd name="T8" fmla="*/ 30 w 30"/>
                <a:gd name="T9" fmla="*/ 0 h 189"/>
                <a:gd name="T10" fmla="*/ 30 w 30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9">
                  <a:moveTo>
                    <a:pt x="3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30" y="18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35B5FA96-47CA-453E-AE70-CAD4E32A1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21" y="5314159"/>
              <a:ext cx="56459" cy="254345"/>
            </a:xfrm>
            <a:custGeom>
              <a:avLst/>
              <a:gdLst>
                <a:gd name="T0" fmla="*/ 29 w 29"/>
                <a:gd name="T1" fmla="*/ 0 h 172"/>
                <a:gd name="T2" fmla="*/ 0 w 29"/>
                <a:gd name="T3" fmla="*/ 0 h 172"/>
                <a:gd name="T4" fmla="*/ 0 w 29"/>
                <a:gd name="T5" fmla="*/ 172 h 172"/>
                <a:gd name="T6" fmla="*/ 29 w 29"/>
                <a:gd name="T7" fmla="*/ 172 h 172"/>
                <a:gd name="T8" fmla="*/ 29 w 29"/>
                <a:gd name="T9" fmla="*/ 0 h 172"/>
                <a:gd name="T10" fmla="*/ 29 w 29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2">
                  <a:moveTo>
                    <a:pt x="29" y="0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29" y="17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42D37DF9-E266-490E-9513-76E9DFE3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400" y="5241701"/>
              <a:ext cx="56459" cy="326804"/>
            </a:xfrm>
            <a:custGeom>
              <a:avLst/>
              <a:gdLst>
                <a:gd name="T0" fmla="*/ 29 w 29"/>
                <a:gd name="T1" fmla="*/ 0 h 221"/>
                <a:gd name="T2" fmla="*/ 0 w 29"/>
                <a:gd name="T3" fmla="*/ 0 h 221"/>
                <a:gd name="T4" fmla="*/ 0 w 29"/>
                <a:gd name="T5" fmla="*/ 221 h 221"/>
                <a:gd name="T6" fmla="*/ 29 w 29"/>
                <a:gd name="T7" fmla="*/ 221 h 221"/>
                <a:gd name="T8" fmla="*/ 29 w 29"/>
                <a:gd name="T9" fmla="*/ 0 h 221"/>
                <a:gd name="T10" fmla="*/ 29 w 29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1">
                  <a:moveTo>
                    <a:pt x="29" y="0"/>
                  </a:moveTo>
                  <a:lnTo>
                    <a:pt x="0" y="0"/>
                  </a:lnTo>
                  <a:lnTo>
                    <a:pt x="0" y="221"/>
                  </a:lnTo>
                  <a:lnTo>
                    <a:pt x="29" y="22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383F95A2-9B85-46C5-A752-2BA94584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91" y="5314159"/>
              <a:ext cx="56459" cy="254345"/>
            </a:xfrm>
            <a:custGeom>
              <a:avLst/>
              <a:gdLst>
                <a:gd name="T0" fmla="*/ 29 w 29"/>
                <a:gd name="T1" fmla="*/ 0 h 172"/>
                <a:gd name="T2" fmla="*/ 0 w 29"/>
                <a:gd name="T3" fmla="*/ 0 h 172"/>
                <a:gd name="T4" fmla="*/ 0 w 29"/>
                <a:gd name="T5" fmla="*/ 172 h 172"/>
                <a:gd name="T6" fmla="*/ 29 w 29"/>
                <a:gd name="T7" fmla="*/ 172 h 172"/>
                <a:gd name="T8" fmla="*/ 29 w 29"/>
                <a:gd name="T9" fmla="*/ 0 h 172"/>
                <a:gd name="T10" fmla="*/ 29 w 29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2">
                  <a:moveTo>
                    <a:pt x="29" y="0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29" y="17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81A71796-06D4-406F-9B28-11806969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026" y="5352607"/>
              <a:ext cx="58406" cy="215897"/>
            </a:xfrm>
            <a:custGeom>
              <a:avLst/>
              <a:gdLst>
                <a:gd name="T0" fmla="*/ 30 w 30"/>
                <a:gd name="T1" fmla="*/ 0 h 146"/>
                <a:gd name="T2" fmla="*/ 0 w 30"/>
                <a:gd name="T3" fmla="*/ 0 h 146"/>
                <a:gd name="T4" fmla="*/ 0 w 30"/>
                <a:gd name="T5" fmla="*/ 146 h 146"/>
                <a:gd name="T6" fmla="*/ 30 w 30"/>
                <a:gd name="T7" fmla="*/ 146 h 146"/>
                <a:gd name="T8" fmla="*/ 30 w 30"/>
                <a:gd name="T9" fmla="*/ 0 h 146"/>
                <a:gd name="T10" fmla="*/ 30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30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30" y="14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8FBE4F77-D6A0-4CB1-B059-F1443A5CD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204" y="5294936"/>
              <a:ext cx="58406" cy="273569"/>
            </a:xfrm>
            <a:custGeom>
              <a:avLst/>
              <a:gdLst>
                <a:gd name="T0" fmla="*/ 30 w 30"/>
                <a:gd name="T1" fmla="*/ 0 h 185"/>
                <a:gd name="T2" fmla="*/ 0 w 30"/>
                <a:gd name="T3" fmla="*/ 0 h 185"/>
                <a:gd name="T4" fmla="*/ 0 w 30"/>
                <a:gd name="T5" fmla="*/ 185 h 185"/>
                <a:gd name="T6" fmla="*/ 30 w 30"/>
                <a:gd name="T7" fmla="*/ 185 h 185"/>
                <a:gd name="T8" fmla="*/ 30 w 30"/>
                <a:gd name="T9" fmla="*/ 0 h 185"/>
                <a:gd name="T10" fmla="*/ 30 w 30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5">
                  <a:moveTo>
                    <a:pt x="30" y="0"/>
                  </a:moveTo>
                  <a:lnTo>
                    <a:pt x="0" y="0"/>
                  </a:lnTo>
                  <a:lnTo>
                    <a:pt x="0" y="185"/>
                  </a:lnTo>
                  <a:lnTo>
                    <a:pt x="30" y="18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AB1D0601-7D48-4D45-80A3-5A9BE70D0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02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6DC0C409-1553-4F8F-B32E-3DA4E4DAC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671" y="5333383"/>
              <a:ext cx="58406" cy="235122"/>
            </a:xfrm>
            <a:custGeom>
              <a:avLst/>
              <a:gdLst>
                <a:gd name="T0" fmla="*/ 30 w 30"/>
                <a:gd name="T1" fmla="*/ 0 h 159"/>
                <a:gd name="T2" fmla="*/ 0 w 30"/>
                <a:gd name="T3" fmla="*/ 0 h 159"/>
                <a:gd name="T4" fmla="*/ 0 w 30"/>
                <a:gd name="T5" fmla="*/ 159 h 159"/>
                <a:gd name="T6" fmla="*/ 30 w 30"/>
                <a:gd name="T7" fmla="*/ 159 h 159"/>
                <a:gd name="T8" fmla="*/ 30 w 30"/>
                <a:gd name="T9" fmla="*/ 0 h 159"/>
                <a:gd name="T10" fmla="*/ 30 w 30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9">
                  <a:moveTo>
                    <a:pt x="30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97C81FB3-2D38-4131-AB72-0E233060C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849" y="5297893"/>
              <a:ext cx="58406" cy="270612"/>
            </a:xfrm>
            <a:custGeom>
              <a:avLst/>
              <a:gdLst>
                <a:gd name="T0" fmla="*/ 30 w 30"/>
                <a:gd name="T1" fmla="*/ 0 h 183"/>
                <a:gd name="T2" fmla="*/ 0 w 30"/>
                <a:gd name="T3" fmla="*/ 0 h 183"/>
                <a:gd name="T4" fmla="*/ 0 w 30"/>
                <a:gd name="T5" fmla="*/ 183 h 183"/>
                <a:gd name="T6" fmla="*/ 30 w 30"/>
                <a:gd name="T7" fmla="*/ 183 h 183"/>
                <a:gd name="T8" fmla="*/ 30 w 30"/>
                <a:gd name="T9" fmla="*/ 0 h 183"/>
                <a:gd name="T10" fmla="*/ 30 w 30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3">
                  <a:moveTo>
                    <a:pt x="3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0" y="18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8A2E33B7-1003-4F71-BDB0-41484007B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226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954EFF97-3ED7-4395-8384-CA37BEBBF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1405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B592C2AB-8331-4AF5-8AC9-A3BDA14F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957" y="5290499"/>
              <a:ext cx="58406" cy="278005"/>
            </a:xfrm>
            <a:custGeom>
              <a:avLst/>
              <a:gdLst>
                <a:gd name="T0" fmla="*/ 30 w 30"/>
                <a:gd name="T1" fmla="*/ 0 h 188"/>
                <a:gd name="T2" fmla="*/ 0 w 30"/>
                <a:gd name="T3" fmla="*/ 0 h 188"/>
                <a:gd name="T4" fmla="*/ 0 w 30"/>
                <a:gd name="T5" fmla="*/ 188 h 188"/>
                <a:gd name="T6" fmla="*/ 30 w 30"/>
                <a:gd name="T7" fmla="*/ 188 h 188"/>
                <a:gd name="T8" fmla="*/ 30 w 30"/>
                <a:gd name="T9" fmla="*/ 0 h 188"/>
                <a:gd name="T10" fmla="*/ 30 w 30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8">
                  <a:moveTo>
                    <a:pt x="30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30" y="18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CECB26FC-04E5-48FC-AB04-DF247C2F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600" y="5265361"/>
              <a:ext cx="56459" cy="303144"/>
            </a:xfrm>
            <a:custGeom>
              <a:avLst/>
              <a:gdLst>
                <a:gd name="T0" fmla="*/ 29 w 29"/>
                <a:gd name="T1" fmla="*/ 0 h 205"/>
                <a:gd name="T2" fmla="*/ 0 w 29"/>
                <a:gd name="T3" fmla="*/ 0 h 205"/>
                <a:gd name="T4" fmla="*/ 0 w 29"/>
                <a:gd name="T5" fmla="*/ 205 h 205"/>
                <a:gd name="T6" fmla="*/ 29 w 29"/>
                <a:gd name="T7" fmla="*/ 205 h 205"/>
                <a:gd name="T8" fmla="*/ 29 w 29"/>
                <a:gd name="T9" fmla="*/ 0 h 205"/>
                <a:gd name="T10" fmla="*/ 29 w 29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5">
                  <a:moveTo>
                    <a:pt x="29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29" y="20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AE9BEA6A-A4E0-4585-BD77-0FCE25D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423" y="5358522"/>
              <a:ext cx="56459" cy="209982"/>
            </a:xfrm>
            <a:custGeom>
              <a:avLst/>
              <a:gdLst>
                <a:gd name="T0" fmla="*/ 29 w 29"/>
                <a:gd name="T1" fmla="*/ 142 h 142"/>
                <a:gd name="T2" fmla="*/ 29 w 29"/>
                <a:gd name="T3" fmla="*/ 0 h 142"/>
                <a:gd name="T4" fmla="*/ 0 w 29"/>
                <a:gd name="T5" fmla="*/ 0 h 142"/>
                <a:gd name="T6" fmla="*/ 0 w 29"/>
                <a:gd name="T7" fmla="*/ 142 h 142"/>
                <a:gd name="T8" fmla="*/ 29 w 29"/>
                <a:gd name="T9" fmla="*/ 142 h 142"/>
                <a:gd name="T10" fmla="*/ 29 w 29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2">
                  <a:moveTo>
                    <a:pt x="29" y="142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142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F63C6F3F-BD7E-4188-A05B-7157825E8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153" y="5328947"/>
              <a:ext cx="56459" cy="239557"/>
            </a:xfrm>
            <a:custGeom>
              <a:avLst/>
              <a:gdLst>
                <a:gd name="T0" fmla="*/ 29 w 29"/>
                <a:gd name="T1" fmla="*/ 0 h 162"/>
                <a:gd name="T2" fmla="*/ 0 w 29"/>
                <a:gd name="T3" fmla="*/ 0 h 162"/>
                <a:gd name="T4" fmla="*/ 0 w 29"/>
                <a:gd name="T5" fmla="*/ 162 h 162"/>
                <a:gd name="T6" fmla="*/ 29 w 29"/>
                <a:gd name="T7" fmla="*/ 162 h 162"/>
                <a:gd name="T8" fmla="*/ 29 w 29"/>
                <a:gd name="T9" fmla="*/ 0 h 162"/>
                <a:gd name="T10" fmla="*/ 29 w 29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62">
                  <a:moveTo>
                    <a:pt x="2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9" y="16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44D7D1E5-42B7-4B99-9031-8B522BA4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321" y="4833566"/>
              <a:ext cx="58406" cy="734939"/>
            </a:xfrm>
            <a:custGeom>
              <a:avLst/>
              <a:gdLst>
                <a:gd name="T0" fmla="*/ 30 w 30"/>
                <a:gd name="T1" fmla="*/ 0 h 497"/>
                <a:gd name="T2" fmla="*/ 0 w 30"/>
                <a:gd name="T3" fmla="*/ 0 h 497"/>
                <a:gd name="T4" fmla="*/ 0 w 30"/>
                <a:gd name="T5" fmla="*/ 497 h 497"/>
                <a:gd name="T6" fmla="*/ 30 w 30"/>
                <a:gd name="T7" fmla="*/ 497 h 497"/>
                <a:gd name="T8" fmla="*/ 30 w 30"/>
                <a:gd name="T9" fmla="*/ 0 h 497"/>
                <a:gd name="T10" fmla="*/ 30 w 30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7">
                  <a:moveTo>
                    <a:pt x="30" y="0"/>
                  </a:moveTo>
                  <a:lnTo>
                    <a:pt x="0" y="0"/>
                  </a:lnTo>
                  <a:lnTo>
                    <a:pt x="0" y="497"/>
                  </a:lnTo>
                  <a:lnTo>
                    <a:pt x="30" y="49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00A094D9-666A-4CAA-8B0B-70563B99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321" y="4786246"/>
              <a:ext cx="58406" cy="47320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0 w 30"/>
                <a:gd name="T7" fmla="*/ 0 h 32"/>
                <a:gd name="T8" fmla="*/ 0 w 30"/>
                <a:gd name="T9" fmla="*/ 32 h 32"/>
                <a:gd name="T10" fmla="*/ 0 w 3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511E321E-FEB6-4358-88C2-943BB776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052" y="3955189"/>
              <a:ext cx="58406" cy="1613316"/>
            </a:xfrm>
            <a:custGeom>
              <a:avLst/>
              <a:gdLst>
                <a:gd name="T0" fmla="*/ 30 w 30"/>
                <a:gd name="T1" fmla="*/ 0 h 1091"/>
                <a:gd name="T2" fmla="*/ 0 w 30"/>
                <a:gd name="T3" fmla="*/ 0 h 1091"/>
                <a:gd name="T4" fmla="*/ 0 w 30"/>
                <a:gd name="T5" fmla="*/ 1091 h 1091"/>
                <a:gd name="T6" fmla="*/ 30 w 30"/>
                <a:gd name="T7" fmla="*/ 1091 h 1091"/>
                <a:gd name="T8" fmla="*/ 30 w 30"/>
                <a:gd name="T9" fmla="*/ 0 h 1091"/>
                <a:gd name="T10" fmla="*/ 30 w 30"/>
                <a:gd name="T11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91">
                  <a:moveTo>
                    <a:pt x="30" y="0"/>
                  </a:moveTo>
                  <a:lnTo>
                    <a:pt x="0" y="0"/>
                  </a:lnTo>
                  <a:lnTo>
                    <a:pt x="0" y="1091"/>
                  </a:lnTo>
                  <a:lnTo>
                    <a:pt x="30" y="109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C4576C7F-F14B-4FC1-8B5F-54CF9EE3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052" y="3904911"/>
              <a:ext cx="58406" cy="50277"/>
            </a:xfrm>
            <a:custGeom>
              <a:avLst/>
              <a:gdLst>
                <a:gd name="T0" fmla="*/ 0 w 30"/>
                <a:gd name="T1" fmla="*/ 34 h 34"/>
                <a:gd name="T2" fmla="*/ 30 w 30"/>
                <a:gd name="T3" fmla="*/ 34 h 34"/>
                <a:gd name="T4" fmla="*/ 30 w 30"/>
                <a:gd name="T5" fmla="*/ 0 h 34"/>
                <a:gd name="T6" fmla="*/ 0 w 30"/>
                <a:gd name="T7" fmla="*/ 0 h 34"/>
                <a:gd name="T8" fmla="*/ 0 w 30"/>
                <a:gd name="T9" fmla="*/ 34 h 34"/>
                <a:gd name="T10" fmla="*/ 0 w 30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34"/>
                  </a:moveTo>
                  <a:lnTo>
                    <a:pt x="30" y="34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D39C94C2-E40E-4232-9B86-47E72592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873" y="4342621"/>
              <a:ext cx="58406" cy="48799"/>
            </a:xfrm>
            <a:custGeom>
              <a:avLst/>
              <a:gdLst>
                <a:gd name="T0" fmla="*/ 30 w 30"/>
                <a:gd name="T1" fmla="*/ 0 h 33"/>
                <a:gd name="T2" fmla="*/ 0 w 30"/>
                <a:gd name="T3" fmla="*/ 0 h 33"/>
                <a:gd name="T4" fmla="*/ 0 w 30"/>
                <a:gd name="T5" fmla="*/ 33 h 33"/>
                <a:gd name="T6" fmla="*/ 30 w 30"/>
                <a:gd name="T7" fmla="*/ 33 h 33"/>
                <a:gd name="T8" fmla="*/ 30 w 30"/>
                <a:gd name="T9" fmla="*/ 0 h 33"/>
                <a:gd name="T10" fmla="*/ 30 w 3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3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0" y="3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137481FB-2ED6-4660-A26E-03DCE80D1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873" y="4391420"/>
              <a:ext cx="58406" cy="1177085"/>
            </a:xfrm>
            <a:custGeom>
              <a:avLst/>
              <a:gdLst>
                <a:gd name="T0" fmla="*/ 30 w 30"/>
                <a:gd name="T1" fmla="*/ 0 h 796"/>
                <a:gd name="T2" fmla="*/ 0 w 30"/>
                <a:gd name="T3" fmla="*/ 0 h 796"/>
                <a:gd name="T4" fmla="*/ 0 w 30"/>
                <a:gd name="T5" fmla="*/ 796 h 796"/>
                <a:gd name="T6" fmla="*/ 30 w 30"/>
                <a:gd name="T7" fmla="*/ 796 h 796"/>
                <a:gd name="T8" fmla="*/ 30 w 30"/>
                <a:gd name="T9" fmla="*/ 0 h 796"/>
                <a:gd name="T10" fmla="*/ 30 w 30"/>
                <a:gd name="T11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96">
                  <a:moveTo>
                    <a:pt x="30" y="0"/>
                  </a:moveTo>
                  <a:lnTo>
                    <a:pt x="0" y="0"/>
                  </a:lnTo>
                  <a:lnTo>
                    <a:pt x="0" y="796"/>
                  </a:lnTo>
                  <a:lnTo>
                    <a:pt x="30" y="79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51">
              <a:extLst>
                <a:ext uri="{FF2B5EF4-FFF2-40B4-BE49-F238E27FC236}">
                  <a16:creationId xmlns:a16="http://schemas.microsoft.com/office/drawing/2014/main" id="{C4F2526F-3462-442E-BCB6-7F2EB6279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516" y="4456485"/>
              <a:ext cx="56459" cy="32532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22 h 22"/>
                <a:gd name="T4" fmla="*/ 29 w 29"/>
                <a:gd name="T5" fmla="*/ 22 h 22"/>
                <a:gd name="T6" fmla="*/ 29 w 29"/>
                <a:gd name="T7" fmla="*/ 0 h 22"/>
                <a:gd name="T8" fmla="*/ 0 w 29"/>
                <a:gd name="T9" fmla="*/ 0 h 22"/>
                <a:gd name="T10" fmla="*/ 0 w 2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0" y="22"/>
                  </a:lnTo>
                  <a:lnTo>
                    <a:pt x="29" y="2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52">
              <a:extLst>
                <a:ext uri="{FF2B5EF4-FFF2-40B4-BE49-F238E27FC236}">
                  <a16:creationId xmlns:a16="http://schemas.microsoft.com/office/drawing/2014/main" id="{4B4AD0F2-97EC-48B7-AF96-458C2B60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516" y="4489017"/>
              <a:ext cx="56459" cy="1079487"/>
            </a:xfrm>
            <a:custGeom>
              <a:avLst/>
              <a:gdLst>
                <a:gd name="T0" fmla="*/ 29 w 29"/>
                <a:gd name="T1" fmla="*/ 0 h 730"/>
                <a:gd name="T2" fmla="*/ 0 w 29"/>
                <a:gd name="T3" fmla="*/ 0 h 730"/>
                <a:gd name="T4" fmla="*/ 0 w 29"/>
                <a:gd name="T5" fmla="*/ 730 h 730"/>
                <a:gd name="T6" fmla="*/ 29 w 29"/>
                <a:gd name="T7" fmla="*/ 730 h 730"/>
                <a:gd name="T8" fmla="*/ 29 w 29"/>
                <a:gd name="T9" fmla="*/ 0 h 730"/>
                <a:gd name="T10" fmla="*/ 29 w 29"/>
                <a:gd name="T1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30">
                  <a:moveTo>
                    <a:pt x="29" y="0"/>
                  </a:moveTo>
                  <a:lnTo>
                    <a:pt x="0" y="0"/>
                  </a:lnTo>
                  <a:lnTo>
                    <a:pt x="0" y="730"/>
                  </a:lnTo>
                  <a:lnTo>
                    <a:pt x="29" y="73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53">
              <a:extLst>
                <a:ext uri="{FF2B5EF4-FFF2-40B4-BE49-F238E27FC236}">
                  <a16:creationId xmlns:a16="http://schemas.microsoft.com/office/drawing/2014/main" id="{95B22FD8-FEEC-45F9-99CC-0FBA45888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339" y="4767022"/>
              <a:ext cx="56459" cy="801482"/>
            </a:xfrm>
            <a:custGeom>
              <a:avLst/>
              <a:gdLst>
                <a:gd name="T0" fmla="*/ 29 w 29"/>
                <a:gd name="T1" fmla="*/ 0 h 542"/>
                <a:gd name="T2" fmla="*/ 0 w 29"/>
                <a:gd name="T3" fmla="*/ 0 h 542"/>
                <a:gd name="T4" fmla="*/ 0 w 29"/>
                <a:gd name="T5" fmla="*/ 542 h 542"/>
                <a:gd name="T6" fmla="*/ 29 w 29"/>
                <a:gd name="T7" fmla="*/ 542 h 542"/>
                <a:gd name="T8" fmla="*/ 29 w 29"/>
                <a:gd name="T9" fmla="*/ 0 h 542"/>
                <a:gd name="T10" fmla="*/ 29 w 29"/>
                <a:gd name="T1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42">
                  <a:moveTo>
                    <a:pt x="29" y="0"/>
                  </a:moveTo>
                  <a:lnTo>
                    <a:pt x="0" y="0"/>
                  </a:lnTo>
                  <a:lnTo>
                    <a:pt x="0" y="542"/>
                  </a:lnTo>
                  <a:lnTo>
                    <a:pt x="29" y="54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id="{94622A9B-BFFC-4EEE-BFF9-1B59FAA4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339" y="4747799"/>
              <a:ext cx="56459" cy="19224"/>
            </a:xfrm>
            <a:custGeom>
              <a:avLst/>
              <a:gdLst>
                <a:gd name="T0" fmla="*/ 0 w 29"/>
                <a:gd name="T1" fmla="*/ 13 h 13"/>
                <a:gd name="T2" fmla="*/ 29 w 29"/>
                <a:gd name="T3" fmla="*/ 13 h 13"/>
                <a:gd name="T4" fmla="*/ 29 w 29"/>
                <a:gd name="T5" fmla="*/ 0 h 13"/>
                <a:gd name="T6" fmla="*/ 0 w 29"/>
                <a:gd name="T7" fmla="*/ 0 h 13"/>
                <a:gd name="T8" fmla="*/ 0 w 29"/>
                <a:gd name="T9" fmla="*/ 13 h 13"/>
                <a:gd name="T10" fmla="*/ 0 w 29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3">
                  <a:moveTo>
                    <a:pt x="0" y="13"/>
                  </a:moveTo>
                  <a:lnTo>
                    <a:pt x="29" y="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55">
              <a:extLst>
                <a:ext uri="{FF2B5EF4-FFF2-40B4-BE49-F238E27FC236}">
                  <a16:creationId xmlns:a16="http://schemas.microsoft.com/office/drawing/2014/main" id="{B8B4BD63-2682-4872-92D9-060A40EB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069" y="4928206"/>
              <a:ext cx="56459" cy="20702"/>
            </a:xfrm>
            <a:custGeom>
              <a:avLst/>
              <a:gdLst>
                <a:gd name="T0" fmla="*/ 29 w 29"/>
                <a:gd name="T1" fmla="*/ 0 h 14"/>
                <a:gd name="T2" fmla="*/ 0 w 29"/>
                <a:gd name="T3" fmla="*/ 0 h 14"/>
                <a:gd name="T4" fmla="*/ 0 w 29"/>
                <a:gd name="T5" fmla="*/ 14 h 14"/>
                <a:gd name="T6" fmla="*/ 29 w 29"/>
                <a:gd name="T7" fmla="*/ 14 h 14"/>
                <a:gd name="T8" fmla="*/ 29 w 29"/>
                <a:gd name="T9" fmla="*/ 0 h 14"/>
                <a:gd name="T10" fmla="*/ 29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2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id="{2C3861DB-B679-44C7-9289-B4DF1E6B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069" y="4948909"/>
              <a:ext cx="56459" cy="619596"/>
            </a:xfrm>
            <a:custGeom>
              <a:avLst/>
              <a:gdLst>
                <a:gd name="T0" fmla="*/ 29 w 29"/>
                <a:gd name="T1" fmla="*/ 0 h 419"/>
                <a:gd name="T2" fmla="*/ 0 w 29"/>
                <a:gd name="T3" fmla="*/ 0 h 419"/>
                <a:gd name="T4" fmla="*/ 0 w 29"/>
                <a:gd name="T5" fmla="*/ 419 h 419"/>
                <a:gd name="T6" fmla="*/ 29 w 29"/>
                <a:gd name="T7" fmla="*/ 419 h 419"/>
                <a:gd name="T8" fmla="*/ 29 w 29"/>
                <a:gd name="T9" fmla="*/ 0 h 419"/>
                <a:gd name="T10" fmla="*/ 29 w 29"/>
                <a:gd name="T11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19">
                  <a:moveTo>
                    <a:pt x="29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29" y="419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id="{C528712F-0FF7-48E5-B900-7DE2FED80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65" y="4790682"/>
              <a:ext cx="58406" cy="777822"/>
            </a:xfrm>
            <a:custGeom>
              <a:avLst/>
              <a:gdLst>
                <a:gd name="T0" fmla="*/ 30 w 30"/>
                <a:gd name="T1" fmla="*/ 0 h 526"/>
                <a:gd name="T2" fmla="*/ 0 w 30"/>
                <a:gd name="T3" fmla="*/ 0 h 526"/>
                <a:gd name="T4" fmla="*/ 0 w 30"/>
                <a:gd name="T5" fmla="*/ 526 h 526"/>
                <a:gd name="T6" fmla="*/ 30 w 30"/>
                <a:gd name="T7" fmla="*/ 526 h 526"/>
                <a:gd name="T8" fmla="*/ 30 w 30"/>
                <a:gd name="T9" fmla="*/ 0 h 526"/>
                <a:gd name="T10" fmla="*/ 30 w 30"/>
                <a:gd name="T1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26">
                  <a:moveTo>
                    <a:pt x="30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0" y="52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58">
              <a:extLst>
                <a:ext uri="{FF2B5EF4-FFF2-40B4-BE49-F238E27FC236}">
                  <a16:creationId xmlns:a16="http://schemas.microsoft.com/office/drawing/2014/main" id="{A8D4987A-681F-4156-B314-A0669161F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65" y="4772937"/>
              <a:ext cx="58406" cy="17745"/>
            </a:xfrm>
            <a:custGeom>
              <a:avLst/>
              <a:gdLst>
                <a:gd name="T0" fmla="*/ 0 w 30"/>
                <a:gd name="T1" fmla="*/ 12 h 12"/>
                <a:gd name="T2" fmla="*/ 30 w 30"/>
                <a:gd name="T3" fmla="*/ 12 h 12"/>
                <a:gd name="T4" fmla="*/ 30 w 30"/>
                <a:gd name="T5" fmla="*/ 0 h 12"/>
                <a:gd name="T6" fmla="*/ 0 w 30"/>
                <a:gd name="T7" fmla="*/ 0 h 12"/>
                <a:gd name="T8" fmla="*/ 0 w 30"/>
                <a:gd name="T9" fmla="*/ 12 h 12"/>
                <a:gd name="T10" fmla="*/ 0 w 3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59">
              <a:extLst>
                <a:ext uri="{FF2B5EF4-FFF2-40B4-BE49-F238E27FC236}">
                  <a16:creationId xmlns:a16="http://schemas.microsoft.com/office/drawing/2014/main" id="{B8EC8EB9-BC86-4193-88E2-7EB902CF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87" y="4937079"/>
              <a:ext cx="58406" cy="16267"/>
            </a:xfrm>
            <a:custGeom>
              <a:avLst/>
              <a:gdLst>
                <a:gd name="T0" fmla="*/ 0 w 30"/>
                <a:gd name="T1" fmla="*/ 0 h 11"/>
                <a:gd name="T2" fmla="*/ 0 w 30"/>
                <a:gd name="T3" fmla="*/ 11 h 11"/>
                <a:gd name="T4" fmla="*/ 30 w 30"/>
                <a:gd name="T5" fmla="*/ 11 h 11"/>
                <a:gd name="T6" fmla="*/ 30 w 30"/>
                <a:gd name="T7" fmla="*/ 0 h 11"/>
                <a:gd name="T8" fmla="*/ 0 w 30"/>
                <a:gd name="T9" fmla="*/ 0 h 11"/>
                <a:gd name="T10" fmla="*/ 0 w 3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">
                  <a:moveTo>
                    <a:pt x="0" y="0"/>
                  </a:moveTo>
                  <a:lnTo>
                    <a:pt x="0" y="11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60">
              <a:extLst>
                <a:ext uri="{FF2B5EF4-FFF2-40B4-BE49-F238E27FC236}">
                  <a16:creationId xmlns:a16="http://schemas.microsoft.com/office/drawing/2014/main" id="{100FB2AA-3A40-466A-8565-DC9A0F49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87" y="4953344"/>
              <a:ext cx="58406" cy="615160"/>
            </a:xfrm>
            <a:custGeom>
              <a:avLst/>
              <a:gdLst>
                <a:gd name="T0" fmla="*/ 30 w 30"/>
                <a:gd name="T1" fmla="*/ 0 h 416"/>
                <a:gd name="T2" fmla="*/ 0 w 30"/>
                <a:gd name="T3" fmla="*/ 0 h 416"/>
                <a:gd name="T4" fmla="*/ 0 w 30"/>
                <a:gd name="T5" fmla="*/ 416 h 416"/>
                <a:gd name="T6" fmla="*/ 30 w 30"/>
                <a:gd name="T7" fmla="*/ 416 h 416"/>
                <a:gd name="T8" fmla="*/ 30 w 30"/>
                <a:gd name="T9" fmla="*/ 0 h 416"/>
                <a:gd name="T10" fmla="*/ 30 w 30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16">
                  <a:moveTo>
                    <a:pt x="30" y="0"/>
                  </a:moveTo>
                  <a:lnTo>
                    <a:pt x="0" y="0"/>
                  </a:lnTo>
                  <a:lnTo>
                    <a:pt x="0" y="416"/>
                  </a:lnTo>
                  <a:lnTo>
                    <a:pt x="30" y="41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61">
              <a:extLst>
                <a:ext uri="{FF2B5EF4-FFF2-40B4-BE49-F238E27FC236}">
                  <a16:creationId xmlns:a16="http://schemas.microsoft.com/office/drawing/2014/main" id="{D37BA6D0-C1C3-423E-AFCD-96B823F8B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961" y="4892716"/>
              <a:ext cx="56459" cy="20702"/>
            </a:xfrm>
            <a:custGeom>
              <a:avLst/>
              <a:gdLst>
                <a:gd name="T0" fmla="*/ 0 w 29"/>
                <a:gd name="T1" fmla="*/ 0 h 14"/>
                <a:gd name="T2" fmla="*/ 0 w 29"/>
                <a:gd name="T3" fmla="*/ 14 h 14"/>
                <a:gd name="T4" fmla="*/ 29 w 29"/>
                <a:gd name="T5" fmla="*/ 14 h 14"/>
                <a:gd name="T6" fmla="*/ 29 w 29"/>
                <a:gd name="T7" fmla="*/ 0 h 14"/>
                <a:gd name="T8" fmla="*/ 0 w 29"/>
                <a:gd name="T9" fmla="*/ 0 h 14"/>
                <a:gd name="T10" fmla="*/ 0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0" y="0"/>
                  </a:moveTo>
                  <a:lnTo>
                    <a:pt x="0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62">
              <a:extLst>
                <a:ext uri="{FF2B5EF4-FFF2-40B4-BE49-F238E27FC236}">
                  <a16:creationId xmlns:a16="http://schemas.microsoft.com/office/drawing/2014/main" id="{ED498225-D3F1-4730-BF4A-DCCB8C169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961" y="4913419"/>
              <a:ext cx="56459" cy="655086"/>
            </a:xfrm>
            <a:custGeom>
              <a:avLst/>
              <a:gdLst>
                <a:gd name="T0" fmla="*/ 29 w 29"/>
                <a:gd name="T1" fmla="*/ 0 h 443"/>
                <a:gd name="T2" fmla="*/ 0 w 29"/>
                <a:gd name="T3" fmla="*/ 0 h 443"/>
                <a:gd name="T4" fmla="*/ 0 w 29"/>
                <a:gd name="T5" fmla="*/ 443 h 443"/>
                <a:gd name="T6" fmla="*/ 29 w 29"/>
                <a:gd name="T7" fmla="*/ 443 h 443"/>
                <a:gd name="T8" fmla="*/ 29 w 29"/>
                <a:gd name="T9" fmla="*/ 0 h 443"/>
                <a:gd name="T10" fmla="*/ 29 w 29"/>
                <a:gd name="T11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3">
                  <a:moveTo>
                    <a:pt x="29" y="0"/>
                  </a:moveTo>
                  <a:lnTo>
                    <a:pt x="0" y="0"/>
                  </a:lnTo>
                  <a:lnTo>
                    <a:pt x="0" y="443"/>
                  </a:lnTo>
                  <a:lnTo>
                    <a:pt x="29" y="44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63">
              <a:extLst>
                <a:ext uri="{FF2B5EF4-FFF2-40B4-BE49-F238E27FC236}">
                  <a16:creationId xmlns:a16="http://schemas.microsoft.com/office/drawing/2014/main" id="{75690DAE-93A4-43B3-9741-658B2C804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2" y="5052421"/>
              <a:ext cx="56459" cy="13309"/>
            </a:xfrm>
            <a:custGeom>
              <a:avLst/>
              <a:gdLst>
                <a:gd name="T0" fmla="*/ 29 w 29"/>
                <a:gd name="T1" fmla="*/ 9 h 9"/>
                <a:gd name="T2" fmla="*/ 29 w 29"/>
                <a:gd name="T3" fmla="*/ 0 h 9"/>
                <a:gd name="T4" fmla="*/ 0 w 29"/>
                <a:gd name="T5" fmla="*/ 0 h 9"/>
                <a:gd name="T6" fmla="*/ 0 w 29"/>
                <a:gd name="T7" fmla="*/ 9 h 9"/>
                <a:gd name="T8" fmla="*/ 29 w 29"/>
                <a:gd name="T9" fmla="*/ 9 h 9"/>
                <a:gd name="T10" fmla="*/ 29 w 2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9">
                  <a:moveTo>
                    <a:pt x="29" y="9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9" y="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64">
              <a:extLst>
                <a:ext uri="{FF2B5EF4-FFF2-40B4-BE49-F238E27FC236}">
                  <a16:creationId xmlns:a16="http://schemas.microsoft.com/office/drawing/2014/main" id="{0AB15137-F61A-429D-83C1-8F17AF50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2" y="5065729"/>
              <a:ext cx="56459" cy="502775"/>
            </a:xfrm>
            <a:custGeom>
              <a:avLst/>
              <a:gdLst>
                <a:gd name="T0" fmla="*/ 29 w 29"/>
                <a:gd name="T1" fmla="*/ 0 h 340"/>
                <a:gd name="T2" fmla="*/ 0 w 29"/>
                <a:gd name="T3" fmla="*/ 0 h 340"/>
                <a:gd name="T4" fmla="*/ 0 w 29"/>
                <a:gd name="T5" fmla="*/ 340 h 340"/>
                <a:gd name="T6" fmla="*/ 29 w 29"/>
                <a:gd name="T7" fmla="*/ 340 h 340"/>
                <a:gd name="T8" fmla="*/ 29 w 29"/>
                <a:gd name="T9" fmla="*/ 0 h 340"/>
                <a:gd name="T10" fmla="*/ 29 w 29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40">
                  <a:moveTo>
                    <a:pt x="29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29" y="34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65">
              <a:extLst>
                <a:ext uri="{FF2B5EF4-FFF2-40B4-BE49-F238E27FC236}">
                  <a16:creationId xmlns:a16="http://schemas.microsoft.com/office/drawing/2014/main" id="{3423FAED-43AF-4E30-94E6-E27DC703D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513" y="5077559"/>
              <a:ext cx="56459" cy="11830"/>
            </a:xfrm>
            <a:custGeom>
              <a:avLst/>
              <a:gdLst>
                <a:gd name="T0" fmla="*/ 29 w 29"/>
                <a:gd name="T1" fmla="*/ 0 h 8"/>
                <a:gd name="T2" fmla="*/ 0 w 29"/>
                <a:gd name="T3" fmla="*/ 0 h 8"/>
                <a:gd name="T4" fmla="*/ 0 w 29"/>
                <a:gd name="T5" fmla="*/ 8 h 8"/>
                <a:gd name="T6" fmla="*/ 29 w 29"/>
                <a:gd name="T7" fmla="*/ 8 h 8"/>
                <a:gd name="T8" fmla="*/ 29 w 29"/>
                <a:gd name="T9" fmla="*/ 0 h 8"/>
                <a:gd name="T10" fmla="*/ 29 w 2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">
                  <a:moveTo>
                    <a:pt x="2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66">
              <a:extLst>
                <a:ext uri="{FF2B5EF4-FFF2-40B4-BE49-F238E27FC236}">
                  <a16:creationId xmlns:a16="http://schemas.microsoft.com/office/drawing/2014/main" id="{E96AED9F-66D7-4F3C-A46A-7D81F387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513" y="5089389"/>
              <a:ext cx="56459" cy="479115"/>
            </a:xfrm>
            <a:custGeom>
              <a:avLst/>
              <a:gdLst>
                <a:gd name="T0" fmla="*/ 29 w 29"/>
                <a:gd name="T1" fmla="*/ 0 h 324"/>
                <a:gd name="T2" fmla="*/ 0 w 29"/>
                <a:gd name="T3" fmla="*/ 0 h 324"/>
                <a:gd name="T4" fmla="*/ 0 w 29"/>
                <a:gd name="T5" fmla="*/ 324 h 324"/>
                <a:gd name="T6" fmla="*/ 29 w 29"/>
                <a:gd name="T7" fmla="*/ 324 h 324"/>
                <a:gd name="T8" fmla="*/ 29 w 29"/>
                <a:gd name="T9" fmla="*/ 0 h 324"/>
                <a:gd name="T10" fmla="*/ 29 w 29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24">
                  <a:moveTo>
                    <a:pt x="29" y="0"/>
                  </a:moveTo>
                  <a:lnTo>
                    <a:pt x="0" y="0"/>
                  </a:lnTo>
                  <a:lnTo>
                    <a:pt x="0" y="324"/>
                  </a:lnTo>
                  <a:lnTo>
                    <a:pt x="29" y="32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930C7CED-0C5C-44B5-B261-B6936C58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456" y="5098262"/>
              <a:ext cx="58406" cy="19224"/>
            </a:xfrm>
            <a:custGeom>
              <a:avLst/>
              <a:gdLst>
                <a:gd name="T0" fmla="*/ 30 w 30"/>
                <a:gd name="T1" fmla="*/ 13 h 13"/>
                <a:gd name="T2" fmla="*/ 30 w 30"/>
                <a:gd name="T3" fmla="*/ 0 h 13"/>
                <a:gd name="T4" fmla="*/ 0 w 30"/>
                <a:gd name="T5" fmla="*/ 0 h 13"/>
                <a:gd name="T6" fmla="*/ 0 w 30"/>
                <a:gd name="T7" fmla="*/ 13 h 13"/>
                <a:gd name="T8" fmla="*/ 30 w 30"/>
                <a:gd name="T9" fmla="*/ 13 h 13"/>
                <a:gd name="T10" fmla="*/ 30 w 3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13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68">
              <a:extLst>
                <a:ext uri="{FF2B5EF4-FFF2-40B4-BE49-F238E27FC236}">
                  <a16:creationId xmlns:a16="http://schemas.microsoft.com/office/drawing/2014/main" id="{36D35D75-2B3A-49E1-B756-038D47A2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456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69">
              <a:extLst>
                <a:ext uri="{FF2B5EF4-FFF2-40B4-BE49-F238E27FC236}">
                  <a16:creationId xmlns:a16="http://schemas.microsoft.com/office/drawing/2014/main" id="{1DC7A510-76FE-44CA-8DB3-81D5EC95C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187" y="5081996"/>
              <a:ext cx="58406" cy="16267"/>
            </a:xfrm>
            <a:custGeom>
              <a:avLst/>
              <a:gdLst>
                <a:gd name="T0" fmla="*/ 30 w 30"/>
                <a:gd name="T1" fmla="*/ 11 h 11"/>
                <a:gd name="T2" fmla="*/ 30 w 30"/>
                <a:gd name="T3" fmla="*/ 0 h 11"/>
                <a:gd name="T4" fmla="*/ 0 w 30"/>
                <a:gd name="T5" fmla="*/ 0 h 11"/>
                <a:gd name="T6" fmla="*/ 0 w 30"/>
                <a:gd name="T7" fmla="*/ 11 h 11"/>
                <a:gd name="T8" fmla="*/ 30 w 30"/>
                <a:gd name="T9" fmla="*/ 11 h 11"/>
                <a:gd name="T10" fmla="*/ 30 w 3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0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70">
              <a:extLst>
                <a:ext uri="{FF2B5EF4-FFF2-40B4-BE49-F238E27FC236}">
                  <a16:creationId xmlns:a16="http://schemas.microsoft.com/office/drawing/2014/main" id="{5C76C0E4-4710-4178-833E-38E24495F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187" y="5098262"/>
              <a:ext cx="58406" cy="470242"/>
            </a:xfrm>
            <a:custGeom>
              <a:avLst/>
              <a:gdLst>
                <a:gd name="T0" fmla="*/ 30 w 30"/>
                <a:gd name="T1" fmla="*/ 0 h 318"/>
                <a:gd name="T2" fmla="*/ 0 w 30"/>
                <a:gd name="T3" fmla="*/ 0 h 318"/>
                <a:gd name="T4" fmla="*/ 0 w 30"/>
                <a:gd name="T5" fmla="*/ 318 h 318"/>
                <a:gd name="T6" fmla="*/ 30 w 30"/>
                <a:gd name="T7" fmla="*/ 318 h 318"/>
                <a:gd name="T8" fmla="*/ 30 w 30"/>
                <a:gd name="T9" fmla="*/ 0 h 318"/>
                <a:gd name="T10" fmla="*/ 30 w 3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8">
                  <a:moveTo>
                    <a:pt x="30" y="0"/>
                  </a:moveTo>
                  <a:lnTo>
                    <a:pt x="0" y="0"/>
                  </a:lnTo>
                  <a:lnTo>
                    <a:pt x="0" y="318"/>
                  </a:lnTo>
                  <a:lnTo>
                    <a:pt x="30" y="31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71">
              <a:extLst>
                <a:ext uri="{FF2B5EF4-FFF2-40B4-BE49-F238E27FC236}">
                  <a16:creationId xmlns:a16="http://schemas.microsoft.com/office/drawing/2014/main" id="{62D95297-BE50-448D-83F6-0B2D5B78E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652" y="5081996"/>
              <a:ext cx="56459" cy="16267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0 h 11"/>
                <a:gd name="T4" fmla="*/ 0 w 29"/>
                <a:gd name="T5" fmla="*/ 11 h 11"/>
                <a:gd name="T6" fmla="*/ 29 w 29"/>
                <a:gd name="T7" fmla="*/ 11 h 11"/>
                <a:gd name="T8" fmla="*/ 29 w 29"/>
                <a:gd name="T9" fmla="*/ 0 h 11"/>
                <a:gd name="T10" fmla="*/ 29 w 2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72">
              <a:extLst>
                <a:ext uri="{FF2B5EF4-FFF2-40B4-BE49-F238E27FC236}">
                  <a16:creationId xmlns:a16="http://schemas.microsoft.com/office/drawing/2014/main" id="{FF9714EB-13B4-4C61-8EC8-72D310152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652" y="5098262"/>
              <a:ext cx="56459" cy="470242"/>
            </a:xfrm>
            <a:custGeom>
              <a:avLst/>
              <a:gdLst>
                <a:gd name="T0" fmla="*/ 29 w 29"/>
                <a:gd name="T1" fmla="*/ 0 h 318"/>
                <a:gd name="T2" fmla="*/ 0 w 29"/>
                <a:gd name="T3" fmla="*/ 0 h 318"/>
                <a:gd name="T4" fmla="*/ 0 w 29"/>
                <a:gd name="T5" fmla="*/ 318 h 318"/>
                <a:gd name="T6" fmla="*/ 29 w 29"/>
                <a:gd name="T7" fmla="*/ 318 h 318"/>
                <a:gd name="T8" fmla="*/ 29 w 29"/>
                <a:gd name="T9" fmla="*/ 0 h 318"/>
                <a:gd name="T10" fmla="*/ 29 w 29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18">
                  <a:moveTo>
                    <a:pt x="29" y="0"/>
                  </a:moveTo>
                  <a:lnTo>
                    <a:pt x="0" y="0"/>
                  </a:lnTo>
                  <a:lnTo>
                    <a:pt x="0" y="318"/>
                  </a:lnTo>
                  <a:lnTo>
                    <a:pt x="29" y="31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73">
              <a:extLst>
                <a:ext uri="{FF2B5EF4-FFF2-40B4-BE49-F238E27FC236}">
                  <a16:creationId xmlns:a16="http://schemas.microsoft.com/office/drawing/2014/main" id="{E7AF6425-715B-484D-A26F-E1094D576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383" y="5098262"/>
              <a:ext cx="56459" cy="17745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12 h 12"/>
                <a:gd name="T4" fmla="*/ 29 w 29"/>
                <a:gd name="T5" fmla="*/ 12 h 12"/>
                <a:gd name="T6" fmla="*/ 29 w 29"/>
                <a:gd name="T7" fmla="*/ 0 h 12"/>
                <a:gd name="T8" fmla="*/ 0 w 29"/>
                <a:gd name="T9" fmla="*/ 0 h 12"/>
                <a:gd name="T10" fmla="*/ 0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74">
              <a:extLst>
                <a:ext uri="{FF2B5EF4-FFF2-40B4-BE49-F238E27FC236}">
                  <a16:creationId xmlns:a16="http://schemas.microsoft.com/office/drawing/2014/main" id="{90619D6F-DFC6-4564-BD85-736A55A5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383" y="5116007"/>
              <a:ext cx="56459" cy="452497"/>
            </a:xfrm>
            <a:custGeom>
              <a:avLst/>
              <a:gdLst>
                <a:gd name="T0" fmla="*/ 0 w 29"/>
                <a:gd name="T1" fmla="*/ 0 h 306"/>
                <a:gd name="T2" fmla="*/ 0 w 29"/>
                <a:gd name="T3" fmla="*/ 306 h 306"/>
                <a:gd name="T4" fmla="*/ 29 w 29"/>
                <a:gd name="T5" fmla="*/ 306 h 306"/>
                <a:gd name="T6" fmla="*/ 29 w 29"/>
                <a:gd name="T7" fmla="*/ 0 h 306"/>
                <a:gd name="T8" fmla="*/ 0 w 29"/>
                <a:gd name="T9" fmla="*/ 0 h 306"/>
                <a:gd name="T10" fmla="*/ 0 w 29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6">
                  <a:moveTo>
                    <a:pt x="0" y="0"/>
                  </a:moveTo>
                  <a:lnTo>
                    <a:pt x="0" y="306"/>
                  </a:lnTo>
                  <a:lnTo>
                    <a:pt x="29" y="30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75">
              <a:extLst>
                <a:ext uri="{FF2B5EF4-FFF2-40B4-BE49-F238E27FC236}">
                  <a16:creationId xmlns:a16="http://schemas.microsoft.com/office/drawing/2014/main" id="{1860FAAC-B551-41F4-98DA-5919B7DD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830" y="4768501"/>
              <a:ext cx="56459" cy="800004"/>
            </a:xfrm>
            <a:custGeom>
              <a:avLst/>
              <a:gdLst>
                <a:gd name="T0" fmla="*/ 29 w 29"/>
                <a:gd name="T1" fmla="*/ 0 h 541"/>
                <a:gd name="T2" fmla="*/ 0 w 29"/>
                <a:gd name="T3" fmla="*/ 0 h 541"/>
                <a:gd name="T4" fmla="*/ 0 w 29"/>
                <a:gd name="T5" fmla="*/ 541 h 541"/>
                <a:gd name="T6" fmla="*/ 29 w 29"/>
                <a:gd name="T7" fmla="*/ 541 h 541"/>
                <a:gd name="T8" fmla="*/ 29 w 29"/>
                <a:gd name="T9" fmla="*/ 0 h 541"/>
                <a:gd name="T10" fmla="*/ 29 w 29"/>
                <a:gd name="T1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41">
                  <a:moveTo>
                    <a:pt x="29" y="0"/>
                  </a:moveTo>
                  <a:lnTo>
                    <a:pt x="0" y="0"/>
                  </a:lnTo>
                  <a:lnTo>
                    <a:pt x="0" y="541"/>
                  </a:lnTo>
                  <a:lnTo>
                    <a:pt x="29" y="54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76">
              <a:extLst>
                <a:ext uri="{FF2B5EF4-FFF2-40B4-BE49-F238E27FC236}">
                  <a16:creationId xmlns:a16="http://schemas.microsoft.com/office/drawing/2014/main" id="{2F5B6A7A-B227-4CC5-9EB6-6E757CF3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830" y="4753714"/>
              <a:ext cx="56459" cy="14787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0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77">
              <a:extLst>
                <a:ext uri="{FF2B5EF4-FFF2-40B4-BE49-F238E27FC236}">
                  <a16:creationId xmlns:a16="http://schemas.microsoft.com/office/drawing/2014/main" id="{935F879E-2205-47C2-8B80-BF3BE5F04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79" y="5043548"/>
              <a:ext cx="58406" cy="524957"/>
            </a:xfrm>
            <a:custGeom>
              <a:avLst/>
              <a:gdLst>
                <a:gd name="T0" fmla="*/ 30 w 30"/>
                <a:gd name="T1" fmla="*/ 0 h 355"/>
                <a:gd name="T2" fmla="*/ 0 w 30"/>
                <a:gd name="T3" fmla="*/ 0 h 355"/>
                <a:gd name="T4" fmla="*/ 0 w 30"/>
                <a:gd name="T5" fmla="*/ 355 h 355"/>
                <a:gd name="T6" fmla="*/ 30 w 30"/>
                <a:gd name="T7" fmla="*/ 355 h 355"/>
                <a:gd name="T8" fmla="*/ 30 w 30"/>
                <a:gd name="T9" fmla="*/ 0 h 355"/>
                <a:gd name="T10" fmla="*/ 30 w 30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5">
                  <a:moveTo>
                    <a:pt x="3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30" y="35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id="{7850A883-809D-4F51-BC49-4E2E21BA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79" y="5025804"/>
              <a:ext cx="58406" cy="17745"/>
            </a:xfrm>
            <a:custGeom>
              <a:avLst/>
              <a:gdLst>
                <a:gd name="T0" fmla="*/ 0 w 30"/>
                <a:gd name="T1" fmla="*/ 12 h 12"/>
                <a:gd name="T2" fmla="*/ 30 w 30"/>
                <a:gd name="T3" fmla="*/ 12 h 12"/>
                <a:gd name="T4" fmla="*/ 30 w 30"/>
                <a:gd name="T5" fmla="*/ 0 h 12"/>
                <a:gd name="T6" fmla="*/ 0 w 30"/>
                <a:gd name="T7" fmla="*/ 0 h 12"/>
                <a:gd name="T8" fmla="*/ 0 w 30"/>
                <a:gd name="T9" fmla="*/ 12 h 12"/>
                <a:gd name="T10" fmla="*/ 0 w 3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id="{937C6872-7894-4435-98FE-7C6BAC298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901" y="5098262"/>
              <a:ext cx="58406" cy="19224"/>
            </a:xfrm>
            <a:custGeom>
              <a:avLst/>
              <a:gdLst>
                <a:gd name="T0" fmla="*/ 30 w 30"/>
                <a:gd name="T1" fmla="*/ 0 h 13"/>
                <a:gd name="T2" fmla="*/ 0 w 30"/>
                <a:gd name="T3" fmla="*/ 0 h 13"/>
                <a:gd name="T4" fmla="*/ 0 w 30"/>
                <a:gd name="T5" fmla="*/ 13 h 13"/>
                <a:gd name="T6" fmla="*/ 30 w 30"/>
                <a:gd name="T7" fmla="*/ 13 h 13"/>
                <a:gd name="T8" fmla="*/ 30 w 30"/>
                <a:gd name="T9" fmla="*/ 0 h 13"/>
                <a:gd name="T10" fmla="*/ 3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80">
              <a:extLst>
                <a:ext uri="{FF2B5EF4-FFF2-40B4-BE49-F238E27FC236}">
                  <a16:creationId xmlns:a16="http://schemas.microsoft.com/office/drawing/2014/main" id="{EA0FD786-FADF-4B19-AAEF-DF88913A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901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81">
              <a:extLst>
                <a:ext uri="{FF2B5EF4-FFF2-40B4-BE49-F238E27FC236}">
                  <a16:creationId xmlns:a16="http://schemas.microsoft.com/office/drawing/2014/main" id="{3634F017-CBC9-4544-AC84-27F47CE9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632" y="5212126"/>
              <a:ext cx="58406" cy="20702"/>
            </a:xfrm>
            <a:custGeom>
              <a:avLst/>
              <a:gdLst>
                <a:gd name="T0" fmla="*/ 30 w 30"/>
                <a:gd name="T1" fmla="*/ 0 h 14"/>
                <a:gd name="T2" fmla="*/ 0 w 30"/>
                <a:gd name="T3" fmla="*/ 0 h 14"/>
                <a:gd name="T4" fmla="*/ 0 w 30"/>
                <a:gd name="T5" fmla="*/ 14 h 14"/>
                <a:gd name="T6" fmla="*/ 30 w 30"/>
                <a:gd name="T7" fmla="*/ 14 h 14"/>
                <a:gd name="T8" fmla="*/ 30 w 30"/>
                <a:gd name="T9" fmla="*/ 0 h 14"/>
                <a:gd name="T10" fmla="*/ 30 w 3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">
                  <a:moveTo>
                    <a:pt x="3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82">
              <a:extLst>
                <a:ext uri="{FF2B5EF4-FFF2-40B4-BE49-F238E27FC236}">
                  <a16:creationId xmlns:a16="http://schemas.microsoft.com/office/drawing/2014/main" id="{AFAF3943-3BD2-475E-BE4C-010AF24D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632" y="5232828"/>
              <a:ext cx="58406" cy="335677"/>
            </a:xfrm>
            <a:custGeom>
              <a:avLst/>
              <a:gdLst>
                <a:gd name="T0" fmla="*/ 30 w 30"/>
                <a:gd name="T1" fmla="*/ 0 h 227"/>
                <a:gd name="T2" fmla="*/ 0 w 30"/>
                <a:gd name="T3" fmla="*/ 0 h 227"/>
                <a:gd name="T4" fmla="*/ 0 w 30"/>
                <a:gd name="T5" fmla="*/ 227 h 227"/>
                <a:gd name="T6" fmla="*/ 30 w 30"/>
                <a:gd name="T7" fmla="*/ 227 h 227"/>
                <a:gd name="T8" fmla="*/ 30 w 30"/>
                <a:gd name="T9" fmla="*/ 0 h 227"/>
                <a:gd name="T10" fmla="*/ 30 w 30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7">
                  <a:moveTo>
                    <a:pt x="30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0" y="22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83">
              <a:extLst>
                <a:ext uri="{FF2B5EF4-FFF2-40B4-BE49-F238E27FC236}">
                  <a16:creationId xmlns:a16="http://schemas.microsoft.com/office/drawing/2014/main" id="{CC73542A-F96B-4BCB-88EC-D690091E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275" y="5116007"/>
              <a:ext cx="56459" cy="452497"/>
            </a:xfrm>
            <a:custGeom>
              <a:avLst/>
              <a:gdLst>
                <a:gd name="T0" fmla="*/ 29 w 29"/>
                <a:gd name="T1" fmla="*/ 0 h 306"/>
                <a:gd name="T2" fmla="*/ 0 w 29"/>
                <a:gd name="T3" fmla="*/ 0 h 306"/>
                <a:gd name="T4" fmla="*/ 0 w 29"/>
                <a:gd name="T5" fmla="*/ 306 h 306"/>
                <a:gd name="T6" fmla="*/ 29 w 29"/>
                <a:gd name="T7" fmla="*/ 306 h 306"/>
                <a:gd name="T8" fmla="*/ 29 w 29"/>
                <a:gd name="T9" fmla="*/ 0 h 306"/>
                <a:gd name="T10" fmla="*/ 29 w 29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6">
                  <a:moveTo>
                    <a:pt x="29" y="0"/>
                  </a:moveTo>
                  <a:lnTo>
                    <a:pt x="0" y="0"/>
                  </a:lnTo>
                  <a:lnTo>
                    <a:pt x="0" y="306"/>
                  </a:lnTo>
                  <a:lnTo>
                    <a:pt x="29" y="30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84">
              <a:extLst>
                <a:ext uri="{FF2B5EF4-FFF2-40B4-BE49-F238E27FC236}">
                  <a16:creationId xmlns:a16="http://schemas.microsoft.com/office/drawing/2014/main" id="{9DE822D4-0D93-46D6-AECF-85BE2BFD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275" y="5101219"/>
              <a:ext cx="56459" cy="14787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0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85">
              <a:extLst>
                <a:ext uri="{FF2B5EF4-FFF2-40B4-BE49-F238E27FC236}">
                  <a16:creationId xmlns:a16="http://schemas.microsoft.com/office/drawing/2014/main" id="{9793C489-3FC9-4A76-991E-C8417627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843" y="5138188"/>
              <a:ext cx="56459" cy="26617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18 h 18"/>
                <a:gd name="T4" fmla="*/ 29 w 29"/>
                <a:gd name="T5" fmla="*/ 18 h 18"/>
                <a:gd name="T6" fmla="*/ 29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0" y="0"/>
                  </a:moveTo>
                  <a:lnTo>
                    <a:pt x="0" y="18"/>
                  </a:lnTo>
                  <a:lnTo>
                    <a:pt x="29" y="18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86">
              <a:extLst>
                <a:ext uri="{FF2B5EF4-FFF2-40B4-BE49-F238E27FC236}">
                  <a16:creationId xmlns:a16="http://schemas.microsoft.com/office/drawing/2014/main" id="{98C8FB21-B54D-4F8D-94DA-14BB49C1A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843" y="5164806"/>
              <a:ext cx="56459" cy="403699"/>
            </a:xfrm>
            <a:custGeom>
              <a:avLst/>
              <a:gdLst>
                <a:gd name="T0" fmla="*/ 29 w 29"/>
                <a:gd name="T1" fmla="*/ 0 h 273"/>
                <a:gd name="T2" fmla="*/ 0 w 29"/>
                <a:gd name="T3" fmla="*/ 0 h 273"/>
                <a:gd name="T4" fmla="*/ 0 w 29"/>
                <a:gd name="T5" fmla="*/ 273 h 273"/>
                <a:gd name="T6" fmla="*/ 29 w 29"/>
                <a:gd name="T7" fmla="*/ 273 h 273"/>
                <a:gd name="T8" fmla="*/ 29 w 29"/>
                <a:gd name="T9" fmla="*/ 0 h 273"/>
                <a:gd name="T10" fmla="*/ 29 w 29"/>
                <a:gd name="T1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73">
                  <a:moveTo>
                    <a:pt x="29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29" y="27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87">
              <a:extLst>
                <a:ext uri="{FF2B5EF4-FFF2-40B4-BE49-F238E27FC236}">
                  <a16:creationId xmlns:a16="http://schemas.microsoft.com/office/drawing/2014/main" id="{AD56AEB5-BBC8-41FE-87E1-2699F9F08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448" y="5164806"/>
              <a:ext cx="58406" cy="19224"/>
            </a:xfrm>
            <a:custGeom>
              <a:avLst/>
              <a:gdLst>
                <a:gd name="T0" fmla="*/ 30 w 30"/>
                <a:gd name="T1" fmla="*/ 0 h 13"/>
                <a:gd name="T2" fmla="*/ 0 w 30"/>
                <a:gd name="T3" fmla="*/ 0 h 13"/>
                <a:gd name="T4" fmla="*/ 0 w 30"/>
                <a:gd name="T5" fmla="*/ 13 h 13"/>
                <a:gd name="T6" fmla="*/ 30 w 30"/>
                <a:gd name="T7" fmla="*/ 13 h 13"/>
                <a:gd name="T8" fmla="*/ 30 w 30"/>
                <a:gd name="T9" fmla="*/ 0 h 13"/>
                <a:gd name="T10" fmla="*/ 3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88">
              <a:extLst>
                <a:ext uri="{FF2B5EF4-FFF2-40B4-BE49-F238E27FC236}">
                  <a16:creationId xmlns:a16="http://schemas.microsoft.com/office/drawing/2014/main" id="{00B5B99E-7C9F-470C-B132-964A7D009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448" y="5184029"/>
              <a:ext cx="58406" cy="384475"/>
            </a:xfrm>
            <a:custGeom>
              <a:avLst/>
              <a:gdLst>
                <a:gd name="T0" fmla="*/ 30 w 30"/>
                <a:gd name="T1" fmla="*/ 0 h 260"/>
                <a:gd name="T2" fmla="*/ 0 w 30"/>
                <a:gd name="T3" fmla="*/ 0 h 260"/>
                <a:gd name="T4" fmla="*/ 0 w 30"/>
                <a:gd name="T5" fmla="*/ 260 h 260"/>
                <a:gd name="T6" fmla="*/ 30 w 30"/>
                <a:gd name="T7" fmla="*/ 260 h 260"/>
                <a:gd name="T8" fmla="*/ 30 w 30"/>
                <a:gd name="T9" fmla="*/ 0 h 260"/>
                <a:gd name="T10" fmla="*/ 30 w 30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60">
                  <a:moveTo>
                    <a:pt x="30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30" y="26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0" name="Freeform 89">
              <a:extLst>
                <a:ext uri="{FF2B5EF4-FFF2-40B4-BE49-F238E27FC236}">
                  <a16:creationId xmlns:a16="http://schemas.microsoft.com/office/drawing/2014/main" id="{3E562105-4D01-4AB7-8BA3-15900D85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091" y="5102698"/>
              <a:ext cx="58406" cy="14787"/>
            </a:xfrm>
            <a:custGeom>
              <a:avLst/>
              <a:gdLst>
                <a:gd name="T0" fmla="*/ 30 w 30"/>
                <a:gd name="T1" fmla="*/ 0 h 10"/>
                <a:gd name="T2" fmla="*/ 0 w 30"/>
                <a:gd name="T3" fmla="*/ 0 h 10"/>
                <a:gd name="T4" fmla="*/ 0 w 30"/>
                <a:gd name="T5" fmla="*/ 10 h 10"/>
                <a:gd name="T6" fmla="*/ 30 w 30"/>
                <a:gd name="T7" fmla="*/ 10 h 10"/>
                <a:gd name="T8" fmla="*/ 30 w 30"/>
                <a:gd name="T9" fmla="*/ 0 h 10"/>
                <a:gd name="T10" fmla="*/ 30 w 3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1" name="Freeform 90">
              <a:extLst>
                <a:ext uri="{FF2B5EF4-FFF2-40B4-BE49-F238E27FC236}">
                  <a16:creationId xmlns:a16="http://schemas.microsoft.com/office/drawing/2014/main" id="{034690E1-7ACC-47B6-9AFF-1055166E5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091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4" name="Freeform 91">
              <a:extLst>
                <a:ext uri="{FF2B5EF4-FFF2-40B4-BE49-F238E27FC236}">
                  <a16:creationId xmlns:a16="http://schemas.microsoft.com/office/drawing/2014/main" id="{5E2DF2C2-D190-4F41-8BE4-A368CC21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287" y="5175157"/>
              <a:ext cx="56459" cy="36969"/>
            </a:xfrm>
            <a:custGeom>
              <a:avLst/>
              <a:gdLst>
                <a:gd name="T0" fmla="*/ 29 w 29"/>
                <a:gd name="T1" fmla="*/ 0 h 25"/>
                <a:gd name="T2" fmla="*/ 0 w 29"/>
                <a:gd name="T3" fmla="*/ 0 h 25"/>
                <a:gd name="T4" fmla="*/ 0 w 29"/>
                <a:gd name="T5" fmla="*/ 25 h 25"/>
                <a:gd name="T6" fmla="*/ 29 w 29"/>
                <a:gd name="T7" fmla="*/ 25 h 25"/>
                <a:gd name="T8" fmla="*/ 29 w 29"/>
                <a:gd name="T9" fmla="*/ 0 h 25"/>
                <a:gd name="T10" fmla="*/ 29 w 2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5" name="Freeform 92">
              <a:extLst>
                <a:ext uri="{FF2B5EF4-FFF2-40B4-BE49-F238E27FC236}">
                  <a16:creationId xmlns:a16="http://schemas.microsoft.com/office/drawing/2014/main" id="{A6B08285-7F8B-4341-B1E0-19FB79CF1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287" y="5212126"/>
              <a:ext cx="56459" cy="356379"/>
            </a:xfrm>
            <a:custGeom>
              <a:avLst/>
              <a:gdLst>
                <a:gd name="T0" fmla="*/ 29 w 29"/>
                <a:gd name="T1" fmla="*/ 0 h 241"/>
                <a:gd name="T2" fmla="*/ 0 w 29"/>
                <a:gd name="T3" fmla="*/ 0 h 241"/>
                <a:gd name="T4" fmla="*/ 0 w 29"/>
                <a:gd name="T5" fmla="*/ 241 h 241"/>
                <a:gd name="T6" fmla="*/ 29 w 29"/>
                <a:gd name="T7" fmla="*/ 241 h 241"/>
                <a:gd name="T8" fmla="*/ 29 w 29"/>
                <a:gd name="T9" fmla="*/ 0 h 241"/>
                <a:gd name="T10" fmla="*/ 29 w 29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1">
                  <a:moveTo>
                    <a:pt x="2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9" y="24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6" name="Freeform 93">
              <a:extLst>
                <a:ext uri="{FF2B5EF4-FFF2-40B4-BE49-F238E27FC236}">
                  <a16:creationId xmlns:a16="http://schemas.microsoft.com/office/drawing/2014/main" id="{527CE759-FD5D-4635-8185-D61A28B2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535" y="5237264"/>
              <a:ext cx="58406" cy="19224"/>
            </a:xfrm>
            <a:custGeom>
              <a:avLst/>
              <a:gdLst>
                <a:gd name="T0" fmla="*/ 0 w 30"/>
                <a:gd name="T1" fmla="*/ 0 h 13"/>
                <a:gd name="T2" fmla="*/ 0 w 30"/>
                <a:gd name="T3" fmla="*/ 13 h 13"/>
                <a:gd name="T4" fmla="*/ 30 w 30"/>
                <a:gd name="T5" fmla="*/ 13 h 13"/>
                <a:gd name="T6" fmla="*/ 30 w 30"/>
                <a:gd name="T7" fmla="*/ 0 h 13"/>
                <a:gd name="T8" fmla="*/ 0 w 30"/>
                <a:gd name="T9" fmla="*/ 0 h 13"/>
                <a:gd name="T10" fmla="*/ 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7" name="Freeform 94">
              <a:extLst>
                <a:ext uri="{FF2B5EF4-FFF2-40B4-BE49-F238E27FC236}">
                  <a16:creationId xmlns:a16="http://schemas.microsoft.com/office/drawing/2014/main" id="{35EF8E53-8F43-44D5-B6D6-A57C615C3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535" y="5256488"/>
              <a:ext cx="58406" cy="312017"/>
            </a:xfrm>
            <a:custGeom>
              <a:avLst/>
              <a:gdLst>
                <a:gd name="T0" fmla="*/ 30 w 30"/>
                <a:gd name="T1" fmla="*/ 0 h 211"/>
                <a:gd name="T2" fmla="*/ 0 w 30"/>
                <a:gd name="T3" fmla="*/ 0 h 211"/>
                <a:gd name="T4" fmla="*/ 0 w 30"/>
                <a:gd name="T5" fmla="*/ 211 h 211"/>
                <a:gd name="T6" fmla="*/ 30 w 30"/>
                <a:gd name="T7" fmla="*/ 211 h 211"/>
                <a:gd name="T8" fmla="*/ 30 w 30"/>
                <a:gd name="T9" fmla="*/ 0 h 211"/>
                <a:gd name="T10" fmla="*/ 30 w 30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1">
                  <a:moveTo>
                    <a:pt x="30" y="0"/>
                  </a:moveTo>
                  <a:lnTo>
                    <a:pt x="0" y="0"/>
                  </a:lnTo>
                  <a:lnTo>
                    <a:pt x="0" y="211"/>
                  </a:lnTo>
                  <a:lnTo>
                    <a:pt x="30" y="21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8" name="Freeform 95">
              <a:extLst>
                <a:ext uri="{FF2B5EF4-FFF2-40B4-BE49-F238E27FC236}">
                  <a16:creationId xmlns:a16="http://schemas.microsoft.com/office/drawing/2014/main" id="{4D4A462A-98E1-4308-8FF4-9D25C157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358" y="5305287"/>
              <a:ext cx="56459" cy="263217"/>
            </a:xfrm>
            <a:custGeom>
              <a:avLst/>
              <a:gdLst>
                <a:gd name="T0" fmla="*/ 29 w 29"/>
                <a:gd name="T1" fmla="*/ 0 h 178"/>
                <a:gd name="T2" fmla="*/ 0 w 29"/>
                <a:gd name="T3" fmla="*/ 0 h 178"/>
                <a:gd name="T4" fmla="*/ 0 w 29"/>
                <a:gd name="T5" fmla="*/ 178 h 178"/>
                <a:gd name="T6" fmla="*/ 29 w 29"/>
                <a:gd name="T7" fmla="*/ 178 h 178"/>
                <a:gd name="T8" fmla="*/ 29 w 29"/>
                <a:gd name="T9" fmla="*/ 0 h 178"/>
                <a:gd name="T10" fmla="*/ 29 w 2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8">
                  <a:moveTo>
                    <a:pt x="29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29" y="17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9" name="Freeform 96">
              <a:extLst>
                <a:ext uri="{FF2B5EF4-FFF2-40B4-BE49-F238E27FC236}">
                  <a16:creationId xmlns:a16="http://schemas.microsoft.com/office/drawing/2014/main" id="{695B525F-9AC6-4A1A-9ADF-8B50F2CB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358" y="5287542"/>
              <a:ext cx="56459" cy="17745"/>
            </a:xfrm>
            <a:custGeom>
              <a:avLst/>
              <a:gdLst>
                <a:gd name="T0" fmla="*/ 0 w 29"/>
                <a:gd name="T1" fmla="*/ 12 h 12"/>
                <a:gd name="T2" fmla="*/ 29 w 29"/>
                <a:gd name="T3" fmla="*/ 12 h 12"/>
                <a:gd name="T4" fmla="*/ 29 w 29"/>
                <a:gd name="T5" fmla="*/ 0 h 12"/>
                <a:gd name="T6" fmla="*/ 0 w 29"/>
                <a:gd name="T7" fmla="*/ 0 h 12"/>
                <a:gd name="T8" fmla="*/ 0 w 29"/>
                <a:gd name="T9" fmla="*/ 12 h 12"/>
                <a:gd name="T10" fmla="*/ 0 w 2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12"/>
                  </a:move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0" name="Freeform 97">
              <a:extLst>
                <a:ext uri="{FF2B5EF4-FFF2-40B4-BE49-F238E27FC236}">
                  <a16:creationId xmlns:a16="http://schemas.microsoft.com/office/drawing/2014/main" id="{604403F4-8E2B-459B-A241-AD4C5B8A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978" y="5287542"/>
              <a:ext cx="56459" cy="17745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12 h 12"/>
                <a:gd name="T4" fmla="*/ 29 w 29"/>
                <a:gd name="T5" fmla="*/ 12 h 12"/>
                <a:gd name="T6" fmla="*/ 29 w 29"/>
                <a:gd name="T7" fmla="*/ 0 h 12"/>
                <a:gd name="T8" fmla="*/ 0 w 29"/>
                <a:gd name="T9" fmla="*/ 0 h 12"/>
                <a:gd name="T10" fmla="*/ 0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1" name="Freeform 98">
              <a:extLst>
                <a:ext uri="{FF2B5EF4-FFF2-40B4-BE49-F238E27FC236}">
                  <a16:creationId xmlns:a16="http://schemas.microsoft.com/office/drawing/2014/main" id="{3B6F33EA-A988-47A5-B45B-1095A2489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978" y="5305287"/>
              <a:ext cx="56459" cy="263217"/>
            </a:xfrm>
            <a:custGeom>
              <a:avLst/>
              <a:gdLst>
                <a:gd name="T0" fmla="*/ 29 w 29"/>
                <a:gd name="T1" fmla="*/ 0 h 178"/>
                <a:gd name="T2" fmla="*/ 0 w 29"/>
                <a:gd name="T3" fmla="*/ 0 h 178"/>
                <a:gd name="T4" fmla="*/ 0 w 29"/>
                <a:gd name="T5" fmla="*/ 178 h 178"/>
                <a:gd name="T6" fmla="*/ 29 w 29"/>
                <a:gd name="T7" fmla="*/ 178 h 178"/>
                <a:gd name="T8" fmla="*/ 29 w 29"/>
                <a:gd name="T9" fmla="*/ 0 h 178"/>
                <a:gd name="T10" fmla="*/ 29 w 2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8">
                  <a:moveTo>
                    <a:pt x="29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29" y="17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2" name="Freeform 99">
              <a:extLst>
                <a:ext uri="{FF2B5EF4-FFF2-40B4-BE49-F238E27FC236}">
                  <a16:creationId xmlns:a16="http://schemas.microsoft.com/office/drawing/2014/main" id="{6268F4C1-8A4B-4CBD-BC99-39C0C6E00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3606701"/>
              <a:ext cx="123825" cy="117475"/>
            </a:xfrm>
            <a:custGeom>
              <a:avLst/>
              <a:gdLst>
                <a:gd name="T0" fmla="*/ 0 w 78"/>
                <a:gd name="T1" fmla="*/ 0 h 74"/>
                <a:gd name="T2" fmla="*/ 0 w 78"/>
                <a:gd name="T3" fmla="*/ 74 h 74"/>
                <a:gd name="T4" fmla="*/ 78 w 78"/>
                <a:gd name="T5" fmla="*/ 74 h 74"/>
                <a:gd name="T6" fmla="*/ 78 w 78"/>
                <a:gd name="T7" fmla="*/ 0 h 74"/>
                <a:gd name="T8" fmla="*/ 0 w 78"/>
                <a:gd name="T9" fmla="*/ 0 h 74"/>
                <a:gd name="T10" fmla="*/ 0 w 7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0" y="74"/>
                  </a:lnTo>
                  <a:lnTo>
                    <a:pt x="78" y="74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3" name="Freeform 100">
              <a:extLst>
                <a:ext uri="{FF2B5EF4-FFF2-40B4-BE49-F238E27FC236}">
                  <a16:creationId xmlns:a16="http://schemas.microsoft.com/office/drawing/2014/main" id="{FF61879B-DEE1-4D33-818F-52291F2FA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3892451"/>
              <a:ext cx="123825" cy="115888"/>
            </a:xfrm>
            <a:custGeom>
              <a:avLst/>
              <a:gdLst>
                <a:gd name="T0" fmla="*/ 0 w 78"/>
                <a:gd name="T1" fmla="*/ 73 h 73"/>
                <a:gd name="T2" fmla="*/ 78 w 78"/>
                <a:gd name="T3" fmla="*/ 73 h 73"/>
                <a:gd name="T4" fmla="*/ 78 w 78"/>
                <a:gd name="T5" fmla="*/ 0 h 73"/>
                <a:gd name="T6" fmla="*/ 0 w 78"/>
                <a:gd name="T7" fmla="*/ 0 h 73"/>
                <a:gd name="T8" fmla="*/ 0 w 78"/>
                <a:gd name="T9" fmla="*/ 73 h 73"/>
                <a:gd name="T10" fmla="*/ 0 w 78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0" y="73"/>
                  </a:moveTo>
                  <a:lnTo>
                    <a:pt x="78" y="7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4" name="Freeform 101">
              <a:extLst>
                <a:ext uri="{FF2B5EF4-FFF2-40B4-BE49-F238E27FC236}">
                  <a16:creationId xmlns:a16="http://schemas.microsoft.com/office/drawing/2014/main" id="{49958EF5-3750-4481-9C0C-AB3E9C8D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4176613"/>
              <a:ext cx="123825" cy="115888"/>
            </a:xfrm>
            <a:custGeom>
              <a:avLst/>
              <a:gdLst>
                <a:gd name="T0" fmla="*/ 78 w 78"/>
                <a:gd name="T1" fmla="*/ 0 h 73"/>
                <a:gd name="T2" fmla="*/ 0 w 78"/>
                <a:gd name="T3" fmla="*/ 0 h 73"/>
                <a:gd name="T4" fmla="*/ 0 w 78"/>
                <a:gd name="T5" fmla="*/ 73 h 73"/>
                <a:gd name="T6" fmla="*/ 78 w 78"/>
                <a:gd name="T7" fmla="*/ 73 h 73"/>
                <a:gd name="T8" fmla="*/ 78 w 78"/>
                <a:gd name="T9" fmla="*/ 0 h 73"/>
                <a:gd name="T10" fmla="*/ 78 w 7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7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78" y="73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6" name="ZoneTexte 5135">
              <a:extLst>
                <a:ext uri="{FF2B5EF4-FFF2-40B4-BE49-F238E27FC236}">
                  <a16:creationId xmlns:a16="http://schemas.microsoft.com/office/drawing/2014/main" id="{A79DA0C1-5852-4D96-BB4B-08CFCE9D2237}"/>
                </a:ext>
              </a:extLst>
            </p:cNvPr>
            <p:cNvSpPr txBox="1"/>
            <p:nvPr/>
          </p:nvSpPr>
          <p:spPr>
            <a:xfrm>
              <a:off x="8550153" y="3528179"/>
              <a:ext cx="2230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+ RPV LA Q8W grade 1 or 2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35553D2B-70A2-4B18-BE30-C43A1957434F}"/>
                </a:ext>
              </a:extLst>
            </p:cNvPr>
            <p:cNvSpPr txBox="1"/>
            <p:nvPr/>
          </p:nvSpPr>
          <p:spPr>
            <a:xfrm>
              <a:off x="8550153" y="3808072"/>
              <a:ext cx="2230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+ RPV LA Q4W grade 1 or 2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70F90F6A-EEE8-4253-8BCA-FE0F5E7F561F}"/>
                </a:ext>
              </a:extLst>
            </p:cNvPr>
            <p:cNvSpPr txBox="1"/>
            <p:nvPr/>
          </p:nvSpPr>
          <p:spPr>
            <a:xfrm>
              <a:off x="8550153" y="409558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Grade 3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FFB93AD3-C304-4BB2-AEEA-71AD363E7CF6}"/>
                </a:ext>
              </a:extLst>
            </p:cNvPr>
            <p:cNvSpPr txBox="1"/>
            <p:nvPr/>
          </p:nvSpPr>
          <p:spPr>
            <a:xfrm>
              <a:off x="1386065" y="5454030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A4992A81-E817-43CF-BC21-B7B96F0149D5}"/>
                </a:ext>
              </a:extLst>
            </p:cNvPr>
            <p:cNvSpPr txBox="1"/>
            <p:nvPr/>
          </p:nvSpPr>
          <p:spPr>
            <a:xfrm>
              <a:off x="1315533" y="499009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18BBBFC1-0AC6-4BB1-91F7-61425A8A6C16}"/>
                </a:ext>
              </a:extLst>
            </p:cNvPr>
            <p:cNvSpPr txBox="1"/>
            <p:nvPr/>
          </p:nvSpPr>
          <p:spPr>
            <a:xfrm>
              <a:off x="1315533" y="4526154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AB1D188E-0E43-4C88-A6DA-80DF9B42BCDA}"/>
                </a:ext>
              </a:extLst>
            </p:cNvPr>
            <p:cNvSpPr txBox="1"/>
            <p:nvPr/>
          </p:nvSpPr>
          <p:spPr>
            <a:xfrm>
              <a:off x="1315533" y="406221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05EE1C5B-0071-4797-B21E-8F54E5445383}"/>
                </a:ext>
              </a:extLst>
            </p:cNvPr>
            <p:cNvSpPr txBox="1"/>
            <p:nvPr/>
          </p:nvSpPr>
          <p:spPr>
            <a:xfrm>
              <a:off x="1315533" y="3598278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28BB86A7-F283-459E-8236-E4103CC393FD}"/>
                </a:ext>
              </a:extLst>
            </p:cNvPr>
            <p:cNvSpPr txBox="1"/>
            <p:nvPr/>
          </p:nvSpPr>
          <p:spPr>
            <a:xfrm>
              <a:off x="1245001" y="313434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14C2C522-0AEC-4644-BE2E-2FD1A1192E88}"/>
                </a:ext>
              </a:extLst>
            </p:cNvPr>
            <p:cNvSpPr txBox="1"/>
            <p:nvPr/>
          </p:nvSpPr>
          <p:spPr>
            <a:xfrm>
              <a:off x="1644423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D1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196</a:t>
              </a: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D9D82CA9-6D24-49F2-8213-481671A031AA}"/>
                </a:ext>
              </a:extLst>
            </p:cNvPr>
            <p:cNvSpPr txBox="1"/>
            <p:nvPr/>
          </p:nvSpPr>
          <p:spPr>
            <a:xfrm>
              <a:off x="1873855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515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3FD1C06F-09AB-4169-BC61-149D32EA51D4}"/>
                </a:ext>
              </a:extLst>
            </p:cNvPr>
            <p:cNvSpPr txBox="1"/>
            <p:nvPr/>
          </p:nvSpPr>
          <p:spPr>
            <a:xfrm>
              <a:off x="2108467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515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36026DE9-0304-4105-8CBE-C3E63E5BD8B6}"/>
                </a:ext>
              </a:extLst>
            </p:cNvPr>
            <p:cNvSpPr txBox="1"/>
            <p:nvPr/>
          </p:nvSpPr>
          <p:spPr>
            <a:xfrm>
              <a:off x="2325445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513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6B9BB707-7E1E-4F57-A759-1E2DA0FB7390}"/>
                </a:ext>
              </a:extLst>
            </p:cNvPr>
            <p:cNvSpPr txBox="1"/>
            <p:nvPr/>
          </p:nvSpPr>
          <p:spPr>
            <a:xfrm>
              <a:off x="2560057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511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508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C6373B85-6CA1-4C68-994F-A1CCAC084A24}"/>
                </a:ext>
              </a:extLst>
            </p:cNvPr>
            <p:cNvSpPr txBox="1"/>
            <p:nvPr/>
          </p:nvSpPr>
          <p:spPr>
            <a:xfrm>
              <a:off x="2794669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W20</a:t>
              </a:r>
              <a:b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502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87AF0323-3D3C-48A9-9191-0EB22CAE0141}"/>
                </a:ext>
              </a:extLst>
            </p:cNvPr>
            <p:cNvSpPr txBox="1"/>
            <p:nvPr/>
          </p:nvSpPr>
          <p:spPr>
            <a:xfrm>
              <a:off x="3029279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W24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503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6EFCEF35-3272-45F6-A3FC-15FF7E861B0D}"/>
                </a:ext>
              </a:extLst>
            </p:cNvPr>
            <p:cNvSpPr txBox="1"/>
            <p:nvPr/>
          </p:nvSpPr>
          <p:spPr>
            <a:xfrm>
              <a:off x="3237676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W28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502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E823C2AE-B543-4894-9E1F-FF3939FC0348}"/>
                </a:ext>
              </a:extLst>
            </p:cNvPr>
            <p:cNvSpPr txBox="1"/>
            <p:nvPr/>
          </p:nvSpPr>
          <p:spPr>
            <a:xfrm>
              <a:off x="3472288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W32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495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499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633F4AAA-C2DD-47F6-86BF-528323FEB2CC}"/>
                </a:ext>
              </a:extLst>
            </p:cNvPr>
            <p:cNvSpPr txBox="1"/>
            <p:nvPr/>
          </p:nvSpPr>
          <p:spPr>
            <a:xfrm>
              <a:off x="3706900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W36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492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C3AD64E7-4430-4D22-B462-7D83256C327A}"/>
                </a:ext>
              </a:extLst>
            </p:cNvPr>
            <p:cNvSpPr txBox="1"/>
            <p:nvPr/>
          </p:nvSpPr>
          <p:spPr>
            <a:xfrm>
              <a:off x="3941511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495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491</a:t>
              </a: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9E6ED6D7-791B-4041-B6CA-5788C61FDF85}"/>
                </a:ext>
              </a:extLst>
            </p:cNvPr>
            <p:cNvSpPr txBox="1"/>
            <p:nvPr/>
          </p:nvSpPr>
          <p:spPr>
            <a:xfrm>
              <a:off x="4176123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490</a:t>
              </a: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2892DCF7-B841-48E1-AD8E-C30FC446B1FF}"/>
                </a:ext>
              </a:extLst>
            </p:cNvPr>
            <p:cNvSpPr txBox="1"/>
            <p:nvPr/>
          </p:nvSpPr>
          <p:spPr>
            <a:xfrm>
              <a:off x="4410733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483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488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EF7585D3-72EC-4200-AC51-DE96851A2E42}"/>
                </a:ext>
              </a:extLst>
            </p:cNvPr>
            <p:cNvSpPr txBox="1"/>
            <p:nvPr/>
          </p:nvSpPr>
          <p:spPr>
            <a:xfrm>
              <a:off x="4640690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W52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483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EAF3AB29-36C4-482E-AD9E-69571F2AF606}"/>
                </a:ext>
              </a:extLst>
            </p:cNvPr>
            <p:cNvSpPr txBox="1"/>
            <p:nvPr/>
          </p:nvSpPr>
          <p:spPr>
            <a:xfrm>
              <a:off x="4875302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487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480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A3585696-EA0F-417F-93D4-424A9B3EB2CF}"/>
                </a:ext>
              </a:extLst>
            </p:cNvPr>
            <p:cNvSpPr txBox="1"/>
            <p:nvPr/>
          </p:nvSpPr>
          <p:spPr>
            <a:xfrm>
              <a:off x="5109914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W60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480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04C9B7CC-BF1A-46C0-A10E-D511FFE993CE}"/>
                </a:ext>
              </a:extLst>
            </p:cNvPr>
            <p:cNvSpPr txBox="1"/>
            <p:nvPr/>
          </p:nvSpPr>
          <p:spPr>
            <a:xfrm>
              <a:off x="5344526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W64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485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477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BC46B367-2B7A-4EEA-9AE6-C09B0169F8D1}"/>
                </a:ext>
              </a:extLst>
            </p:cNvPr>
            <p:cNvSpPr txBox="1"/>
            <p:nvPr/>
          </p:nvSpPr>
          <p:spPr>
            <a:xfrm>
              <a:off x="5579138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W68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477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224C3E2D-703A-4AFB-8493-F0FBE298514A}"/>
                </a:ext>
              </a:extLst>
            </p:cNvPr>
            <p:cNvSpPr txBox="1"/>
            <p:nvPr/>
          </p:nvSpPr>
          <p:spPr>
            <a:xfrm>
              <a:off x="5813748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W72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481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476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32984155-7E89-412A-A6BC-E9A0C6D770B1}"/>
                </a:ext>
              </a:extLst>
            </p:cNvPr>
            <p:cNvSpPr txBox="1"/>
            <p:nvPr/>
          </p:nvSpPr>
          <p:spPr>
            <a:xfrm>
              <a:off x="6022145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W76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478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77BA289A-CE2D-434D-B58B-1E989C31C995}"/>
                </a:ext>
              </a:extLst>
            </p:cNvPr>
            <p:cNvSpPr txBox="1"/>
            <p:nvPr/>
          </p:nvSpPr>
          <p:spPr>
            <a:xfrm>
              <a:off x="6256757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W80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475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35C15465-BABA-4E85-B606-8FB599DEBB91}"/>
                </a:ext>
              </a:extLst>
            </p:cNvPr>
            <p:cNvSpPr txBox="1"/>
            <p:nvPr/>
          </p:nvSpPr>
          <p:spPr>
            <a:xfrm>
              <a:off x="6491369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W84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475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611A7C97-B027-42D8-AE94-D07E3F6A1A72}"/>
                </a:ext>
              </a:extLst>
            </p:cNvPr>
            <p:cNvSpPr txBox="1"/>
            <p:nvPr/>
          </p:nvSpPr>
          <p:spPr>
            <a:xfrm>
              <a:off x="6725981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W88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475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C70A1C14-4E32-41C7-AE16-03542BA9F740}"/>
                </a:ext>
              </a:extLst>
            </p:cNvPr>
            <p:cNvSpPr txBox="1"/>
            <p:nvPr/>
          </p:nvSpPr>
          <p:spPr>
            <a:xfrm>
              <a:off x="6960593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W92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470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A19F8872-57F1-455D-B679-1D64B71531D6}"/>
                </a:ext>
              </a:extLst>
            </p:cNvPr>
            <p:cNvSpPr txBox="1"/>
            <p:nvPr/>
          </p:nvSpPr>
          <p:spPr>
            <a:xfrm>
              <a:off x="7195203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W96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473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468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2686818F-FEA8-46E7-B87B-D2EFD074AB1D}"/>
                </a:ext>
              </a:extLst>
            </p:cNvPr>
            <p:cNvSpPr txBox="1"/>
            <p:nvPr/>
          </p:nvSpPr>
          <p:spPr>
            <a:xfrm>
              <a:off x="7420796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W100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464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7754042B-6836-4CE1-BFBB-725F5E70D294}"/>
                </a:ext>
              </a:extLst>
            </p:cNvPr>
            <p:cNvSpPr txBox="1"/>
            <p:nvPr/>
          </p:nvSpPr>
          <p:spPr>
            <a:xfrm>
              <a:off x="7655408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W104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459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BD6B0655-854C-4779-BC50-C8D3A66A803A}"/>
                </a:ext>
              </a:extLst>
            </p:cNvPr>
            <p:cNvSpPr txBox="1"/>
            <p:nvPr/>
          </p:nvSpPr>
          <p:spPr>
            <a:xfrm>
              <a:off x="7890020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W108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5371E564-189C-46FD-8C2E-C178A7446051}"/>
                </a:ext>
              </a:extLst>
            </p:cNvPr>
            <p:cNvSpPr txBox="1"/>
            <p:nvPr/>
          </p:nvSpPr>
          <p:spPr>
            <a:xfrm>
              <a:off x="8124632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W112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451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4D117BCD-2E21-4C03-9843-6814D0011BB8}"/>
                </a:ext>
              </a:extLst>
            </p:cNvPr>
            <p:cNvSpPr txBox="1"/>
            <p:nvPr/>
          </p:nvSpPr>
          <p:spPr>
            <a:xfrm>
              <a:off x="8359244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W116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6E0FAD25-FA8A-4E96-A436-D21D37FF75CC}"/>
                </a:ext>
              </a:extLst>
            </p:cNvPr>
            <p:cNvSpPr txBox="1"/>
            <p:nvPr/>
          </p:nvSpPr>
          <p:spPr>
            <a:xfrm>
              <a:off x="8593854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W120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449</a:t>
              </a:r>
            </a:p>
          </p:txBody>
        </p:sp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C9F30874-1450-4E46-AF75-AD56CC739412}"/>
                </a:ext>
              </a:extLst>
            </p:cNvPr>
            <p:cNvSpPr txBox="1"/>
            <p:nvPr/>
          </p:nvSpPr>
          <p:spPr>
            <a:xfrm>
              <a:off x="8802251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W124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453</a:t>
              </a:r>
            </a:p>
          </p:txBody>
        </p: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B0C658F2-ECDD-4062-A2E4-656327DB9BD4}"/>
                </a:ext>
              </a:extLst>
            </p:cNvPr>
            <p:cNvSpPr txBox="1"/>
            <p:nvPr/>
          </p:nvSpPr>
          <p:spPr>
            <a:xfrm>
              <a:off x="9036863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W128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455</a:t>
              </a:r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E4324E13-78C6-4D9B-A61B-BDFBB2EBF147}"/>
                </a:ext>
              </a:extLst>
            </p:cNvPr>
            <p:cNvSpPr txBox="1"/>
            <p:nvPr/>
          </p:nvSpPr>
          <p:spPr>
            <a:xfrm>
              <a:off x="9271475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W132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AF137827-54B5-47C6-A8F1-2F742FAEF801}"/>
                </a:ext>
              </a:extLst>
            </p:cNvPr>
            <p:cNvSpPr txBox="1"/>
            <p:nvPr/>
          </p:nvSpPr>
          <p:spPr>
            <a:xfrm>
              <a:off x="9506087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W136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459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454</a:t>
              </a:r>
            </a:p>
          </p:txBody>
        </p: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F014F483-E541-4E62-9A16-7753CD0DA807}"/>
                </a:ext>
              </a:extLst>
            </p:cNvPr>
            <p:cNvSpPr txBox="1"/>
            <p:nvPr/>
          </p:nvSpPr>
          <p:spPr>
            <a:xfrm>
              <a:off x="9740699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W140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449</a:t>
              </a:r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59267E9F-EC35-4795-89B1-9D9FF9775F4E}"/>
                </a:ext>
              </a:extLst>
            </p:cNvPr>
            <p:cNvSpPr txBox="1"/>
            <p:nvPr/>
          </p:nvSpPr>
          <p:spPr>
            <a:xfrm>
              <a:off x="9975309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W144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449</a:t>
              </a:r>
            </a:p>
          </p:txBody>
        </p: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2A5C7618-3207-4BFC-A0CA-5DA736AA100E}"/>
                </a:ext>
              </a:extLst>
            </p:cNvPr>
            <p:cNvSpPr txBox="1"/>
            <p:nvPr/>
          </p:nvSpPr>
          <p:spPr>
            <a:xfrm>
              <a:off x="10215892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W148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446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18755442-899C-4D4A-9997-4EFB49772992}"/>
                </a:ext>
              </a:extLst>
            </p:cNvPr>
            <p:cNvSpPr txBox="1"/>
            <p:nvPr/>
          </p:nvSpPr>
          <p:spPr>
            <a:xfrm>
              <a:off x="10450505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W152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448</a:t>
              </a:r>
            </a:p>
          </p:txBody>
        </p:sp>
        <p:sp>
          <p:nvSpPr>
            <p:cNvPr id="210" name="Freeform 99">
              <a:extLst>
                <a:ext uri="{FF2B5EF4-FFF2-40B4-BE49-F238E27FC236}">
                  <a16:creationId xmlns:a16="http://schemas.microsoft.com/office/drawing/2014/main" id="{06B0A5FC-33EC-4278-9E9D-5929EE5A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923" y="5779531"/>
              <a:ext cx="87578" cy="83087"/>
            </a:xfrm>
            <a:custGeom>
              <a:avLst/>
              <a:gdLst>
                <a:gd name="T0" fmla="*/ 0 w 78"/>
                <a:gd name="T1" fmla="*/ 0 h 74"/>
                <a:gd name="T2" fmla="*/ 0 w 78"/>
                <a:gd name="T3" fmla="*/ 74 h 74"/>
                <a:gd name="T4" fmla="*/ 78 w 78"/>
                <a:gd name="T5" fmla="*/ 74 h 74"/>
                <a:gd name="T6" fmla="*/ 78 w 78"/>
                <a:gd name="T7" fmla="*/ 0 h 74"/>
                <a:gd name="T8" fmla="*/ 0 w 78"/>
                <a:gd name="T9" fmla="*/ 0 h 74"/>
                <a:gd name="T10" fmla="*/ 0 w 7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0" y="74"/>
                  </a:lnTo>
                  <a:lnTo>
                    <a:pt x="78" y="74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100">
              <a:extLst>
                <a:ext uri="{FF2B5EF4-FFF2-40B4-BE49-F238E27FC236}">
                  <a16:creationId xmlns:a16="http://schemas.microsoft.com/office/drawing/2014/main" id="{EDE28CBE-A797-4C19-A334-1E3403FA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922" y="5887061"/>
              <a:ext cx="87579" cy="81965"/>
            </a:xfrm>
            <a:custGeom>
              <a:avLst/>
              <a:gdLst>
                <a:gd name="T0" fmla="*/ 0 w 78"/>
                <a:gd name="T1" fmla="*/ 73 h 73"/>
                <a:gd name="T2" fmla="*/ 78 w 78"/>
                <a:gd name="T3" fmla="*/ 73 h 73"/>
                <a:gd name="T4" fmla="*/ 78 w 78"/>
                <a:gd name="T5" fmla="*/ 0 h 73"/>
                <a:gd name="T6" fmla="*/ 0 w 78"/>
                <a:gd name="T7" fmla="*/ 0 h 73"/>
                <a:gd name="T8" fmla="*/ 0 w 78"/>
                <a:gd name="T9" fmla="*/ 73 h 73"/>
                <a:gd name="T10" fmla="*/ 0 w 78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0" y="73"/>
                  </a:moveTo>
                  <a:lnTo>
                    <a:pt x="78" y="7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204D7B11-48E3-46B3-9736-654C8B7D5580}"/>
                </a:ext>
              </a:extLst>
            </p:cNvPr>
            <p:cNvSpPr txBox="1"/>
            <p:nvPr/>
          </p:nvSpPr>
          <p:spPr>
            <a:xfrm>
              <a:off x="636692" y="5642196"/>
              <a:ext cx="85151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Participants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 visit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0074519B-C74B-4A94-8CF4-ACB13CABA58E}"/>
                </a:ext>
              </a:extLst>
            </p:cNvPr>
            <p:cNvSpPr txBox="1"/>
            <p:nvPr/>
          </p:nvSpPr>
          <p:spPr>
            <a:xfrm>
              <a:off x="1290247" y="2967025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16" name="Rectangle 3">
            <a:extLst>
              <a:ext uri="{FF2B5EF4-FFF2-40B4-BE49-F238E27FC236}">
                <a16:creationId xmlns:a16="http://schemas.microsoft.com/office/drawing/2014/main" id="{82E3275F-5B1B-4CC1-A003-C38DCEFB0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55" y="1566538"/>
            <a:ext cx="701406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Discontinuation for adverse events related to treatment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A3EC241-C174-EBF2-CC3C-2E606B2D7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382" y="6444771"/>
            <a:ext cx="3566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Overton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ET, Clin Infect Dis 2023; 76(9):1646-54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C9843CE-2356-67EC-7A61-4A9A1F6F6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16202"/>
              </p:ext>
            </p:extLst>
          </p:nvPr>
        </p:nvGraphicFramePr>
        <p:xfrm>
          <a:off x="1646986" y="1989948"/>
          <a:ext cx="8632401" cy="1129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148"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944" marR="91944" marT="45972" marB="45972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 related to injections</a:t>
                      </a:r>
                      <a:b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 (including between W96-W152),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Related to injections</a:t>
                      </a:r>
                      <a:b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 (including between W96-W152),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Q8W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(N=522)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(0) ; 1.1%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(+1) ; 1.5%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Q4W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(N=523)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(+2) ; 2.5%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(+2) ;  2.7%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45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95774"/>
            <a:ext cx="10972800" cy="3695476"/>
          </a:xfrm>
        </p:spPr>
        <p:txBody>
          <a:bodyPr>
            <a:normAutofit/>
          </a:bodyPr>
          <a:lstStyle/>
          <a:p>
            <a:r>
              <a:rPr lang="en-US" sz="2800"/>
              <a:t>This presentation is made in complete editorial freedom </a:t>
            </a:r>
          </a:p>
          <a:p>
            <a:endParaRPr lang="en-US" sz="2800"/>
          </a:p>
          <a:p>
            <a:r>
              <a:rPr lang="en-US" sz="2800"/>
              <a:t>Thanks to </a:t>
            </a:r>
            <a:r>
              <a:rPr lang="en-US" sz="2800" err="1"/>
              <a:t>ViiV</a:t>
            </a:r>
            <a:r>
              <a:rPr lang="en-US" sz="2800"/>
              <a:t> Healthcare for their institutional support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81710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F698320-DD37-05CB-3020-9913BC71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SOLAR: switch of CAB + RPV LA IM vs oral BIC/FTC/TAF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4CB3D4-6779-B8E1-EBEC-E3143EBBE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86470"/>
            <a:ext cx="109728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Randomised, open-label, multicentre, non-inferiority study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Inclusion criteria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&gt; 18 years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On 1</a:t>
            </a:r>
            <a:r>
              <a:rPr lang="en-GB" sz="2000" baseline="30000" dirty="0"/>
              <a:t>st</a:t>
            </a:r>
            <a:r>
              <a:rPr lang="en-GB" sz="2000" dirty="0"/>
              <a:t> or 2</a:t>
            </a:r>
            <a:r>
              <a:rPr lang="en-GB" sz="2000" baseline="30000" dirty="0"/>
              <a:t>nd</a:t>
            </a:r>
            <a:r>
              <a:rPr lang="en-GB" sz="2000" dirty="0"/>
              <a:t> line  BIC/FTC/TAF (1st line with triple INSTI-based ART allowed if no virologic failure)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HIV-1 RNA ≤ 50 c/mL ≥ 6 months and at screening (between M-1 and Day 1)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C6021C2C-ABC1-54C1-A839-185B7173CFE3}"/>
              </a:ext>
            </a:extLst>
          </p:cNvPr>
          <p:cNvSpPr txBox="1">
            <a:spLocks/>
          </p:cNvSpPr>
          <p:nvPr/>
        </p:nvSpPr>
        <p:spPr bwMode="auto">
          <a:xfrm>
            <a:off x="609601" y="6031224"/>
            <a:ext cx="11343217" cy="6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 characteristics 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median age = 37 years, female = 17%, median BMI = 26 kg/m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337EB21-C316-E9B1-ECD2-A68D9A02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2C4DA7-F745-C2DF-EC82-AC0077E7BDB1}"/>
              </a:ext>
            </a:extLst>
          </p:cNvPr>
          <p:cNvSpPr txBox="1"/>
          <p:nvPr/>
        </p:nvSpPr>
        <p:spPr>
          <a:xfrm>
            <a:off x="7767340" y="317443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M12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4E0F77B-09B8-0B9E-E9D2-1C8868D40A92}"/>
              </a:ext>
            </a:extLst>
          </p:cNvPr>
          <p:cNvGrpSpPr/>
          <p:nvPr/>
        </p:nvGrpSpPr>
        <p:grpSpPr>
          <a:xfrm>
            <a:off x="985336" y="3174435"/>
            <a:ext cx="10824866" cy="2739675"/>
            <a:chOff x="985336" y="3174435"/>
            <a:chExt cx="10824866" cy="27396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8D2FCF-7752-DDC6-6F77-2761199F0ED1}"/>
                </a:ext>
              </a:extLst>
            </p:cNvPr>
            <p:cNvSpPr/>
            <p:nvPr/>
          </p:nvSpPr>
          <p:spPr>
            <a:xfrm>
              <a:off x="7119261" y="5185493"/>
              <a:ext cx="1057519" cy="728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F99F8D0-B586-4430-8716-4AA305D554BF}"/>
                </a:ext>
              </a:extLst>
            </p:cNvPr>
            <p:cNvSpPr txBox="1"/>
            <p:nvPr/>
          </p:nvSpPr>
          <p:spPr>
            <a:xfrm>
              <a:off x="985336" y="4528994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N=837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B9F7768E-BDD1-6A89-20E5-1BDD506DFE60}"/>
                </a:ext>
              </a:extLst>
            </p:cNvPr>
            <p:cNvCxnSpPr/>
            <p:nvPr/>
          </p:nvCxnSpPr>
          <p:spPr>
            <a:xfrm>
              <a:off x="2585545" y="4533101"/>
              <a:ext cx="0" cy="118766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6DDF730-3EEB-B58B-2530-11DFE5229252}"/>
                </a:ext>
              </a:extLst>
            </p:cNvPr>
            <p:cNvSpPr txBox="1"/>
            <p:nvPr/>
          </p:nvSpPr>
          <p:spPr>
            <a:xfrm rot="16200000">
              <a:off x="2440164" y="4892605"/>
              <a:ext cx="8250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Patient’s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choice</a:t>
              </a:r>
            </a:p>
          </p:txBody>
        </p:sp>
        <p:sp>
          <p:nvSpPr>
            <p:cNvPr id="26" name="Flowchart: Off-page Connector 3">
              <a:extLst>
                <a:ext uri="{FF2B5EF4-FFF2-40B4-BE49-F238E27FC236}">
                  <a16:creationId xmlns:a16="http://schemas.microsoft.com/office/drawing/2014/main" id="{076B9CC0-6685-17D3-155F-F4FF11F144AB}"/>
                </a:ext>
              </a:extLst>
            </p:cNvPr>
            <p:cNvSpPr/>
            <p:nvPr/>
          </p:nvSpPr>
          <p:spPr>
            <a:xfrm rot="16200000">
              <a:off x="5320532" y="1464044"/>
              <a:ext cx="728616" cy="478858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BIC/FTC/TAF</a:t>
              </a:r>
              <a:b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 n=227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lowchart: Off-page Connector 3">
              <a:extLst>
                <a:ext uri="{FF2B5EF4-FFF2-40B4-BE49-F238E27FC236}">
                  <a16:creationId xmlns:a16="http://schemas.microsoft.com/office/drawing/2014/main" id="{FCC2F748-48E0-7284-C7F1-B0EDB09E27D1}"/>
                </a:ext>
              </a:extLst>
            </p:cNvPr>
            <p:cNvSpPr/>
            <p:nvPr/>
          </p:nvSpPr>
          <p:spPr>
            <a:xfrm rot="16200000">
              <a:off x="5849292" y="2838537"/>
              <a:ext cx="728616" cy="373106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(600 mg) + RPV (900 mg) LA</a:t>
              </a:r>
              <a:b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Q2M n=166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lowchart: Off-page Connector 3">
              <a:extLst>
                <a:ext uri="{FF2B5EF4-FFF2-40B4-BE49-F238E27FC236}">
                  <a16:creationId xmlns:a16="http://schemas.microsoft.com/office/drawing/2014/main" id="{88CCCA99-7048-9169-AA98-40A00D715191}"/>
                </a:ext>
              </a:extLst>
            </p:cNvPr>
            <p:cNvSpPr/>
            <p:nvPr/>
          </p:nvSpPr>
          <p:spPr>
            <a:xfrm rot="16200000">
              <a:off x="3455002" y="4175308"/>
              <a:ext cx="728616" cy="105752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</a:t>
              </a:r>
              <a:b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CAB+RPV</a:t>
              </a:r>
              <a:b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n=175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owchart: Off-page Connector 3">
              <a:extLst>
                <a:ext uri="{FF2B5EF4-FFF2-40B4-BE49-F238E27FC236}">
                  <a16:creationId xmlns:a16="http://schemas.microsoft.com/office/drawing/2014/main" id="{214E6AD5-3892-A1EA-2FB7-0B8D312742D6}"/>
                </a:ext>
              </a:extLst>
            </p:cNvPr>
            <p:cNvSpPr/>
            <p:nvPr/>
          </p:nvSpPr>
          <p:spPr>
            <a:xfrm rot="16200000">
              <a:off x="4840597" y="3635446"/>
              <a:ext cx="728616" cy="382871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(600 mg) + RPV (900 mg) </a:t>
              </a:r>
              <a:b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IM Q2M n=279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Off-page Connector 3">
              <a:extLst>
                <a:ext uri="{FF2B5EF4-FFF2-40B4-BE49-F238E27FC236}">
                  <a16:creationId xmlns:a16="http://schemas.microsoft.com/office/drawing/2014/main" id="{D4F60578-8B8C-D604-F6A3-E173F8D0A8C1}"/>
                </a:ext>
              </a:extLst>
            </p:cNvPr>
            <p:cNvSpPr/>
            <p:nvPr/>
          </p:nvSpPr>
          <p:spPr>
            <a:xfrm rot="16200000">
              <a:off x="8734628" y="2838534"/>
              <a:ext cx="2420082" cy="37310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Extension Switch to or continue</a:t>
              </a:r>
              <a:b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(600 mg) + RPV (900 mg) LA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B404E90-959D-25C3-F1CC-AE930E6695BA}"/>
                </a:ext>
              </a:extLst>
            </p:cNvPr>
            <p:cNvSpPr/>
            <p:nvPr/>
          </p:nvSpPr>
          <p:spPr>
            <a:xfrm>
              <a:off x="1746159" y="4443190"/>
              <a:ext cx="563597" cy="521757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  <a:b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2:1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Connecteur : en angle 39">
              <a:extLst>
                <a:ext uri="{FF2B5EF4-FFF2-40B4-BE49-F238E27FC236}">
                  <a16:creationId xmlns:a16="http://schemas.microsoft.com/office/drawing/2014/main" id="{2F159612-1EAB-45FD-E843-A00F903A34AE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rot="5400000" flipH="1" flipV="1">
              <a:off x="2359820" y="3512462"/>
              <a:ext cx="598867" cy="1262591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 : en angle 39">
              <a:extLst>
                <a:ext uri="{FF2B5EF4-FFF2-40B4-BE49-F238E27FC236}">
                  <a16:creationId xmlns:a16="http://schemas.microsoft.com/office/drawing/2014/main" id="{330CCE28-4F6E-6AAD-F104-552B604CA22C}"/>
                </a:ext>
              </a:extLst>
            </p:cNvPr>
            <p:cNvCxnSpPr>
              <a:cxnSpLocks/>
              <a:stCxn id="33" idx="4"/>
              <a:endCxn id="24" idx="0"/>
            </p:cNvCxnSpPr>
            <p:nvPr/>
          </p:nvCxnSpPr>
          <p:spPr>
            <a:xfrm rot="16200000" flipH="1">
              <a:off x="2214887" y="4778017"/>
              <a:ext cx="189268" cy="563127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5599F739-774B-9790-E903-D32338CF5423}"/>
                </a:ext>
              </a:extLst>
            </p:cNvPr>
            <p:cNvCxnSpPr/>
            <p:nvPr/>
          </p:nvCxnSpPr>
          <p:spPr>
            <a:xfrm>
              <a:off x="2585545" y="4533101"/>
              <a:ext cx="6700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BB45A5D-C9FE-0683-8101-B363AF71A812}"/>
                </a:ext>
              </a:extLst>
            </p:cNvPr>
            <p:cNvCxnSpPr>
              <a:cxnSpLocks/>
            </p:cNvCxnSpPr>
            <p:nvPr/>
          </p:nvCxnSpPr>
          <p:spPr>
            <a:xfrm>
              <a:off x="2591085" y="5720770"/>
              <a:ext cx="71443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0F9ECA8-EFF6-C6A7-A977-B9DFFCF02652}"/>
                </a:ext>
              </a:extLst>
            </p:cNvPr>
            <p:cNvSpPr txBox="1"/>
            <p:nvPr/>
          </p:nvSpPr>
          <p:spPr>
            <a:xfrm>
              <a:off x="7767340" y="3174435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35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2648D2F0-B654-9FE5-C9E1-29AB9614E977}"/>
              </a:ext>
            </a:extLst>
          </p:cNvPr>
          <p:cNvGrpSpPr/>
          <p:nvPr/>
        </p:nvGrpSpPr>
        <p:grpSpPr>
          <a:xfrm>
            <a:off x="7942266" y="2642290"/>
            <a:ext cx="3680776" cy="1569085"/>
            <a:chOff x="7942266" y="2642290"/>
            <a:chExt cx="3680776" cy="1569085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CC1569D-6EFE-F327-C6FE-6F3B24D1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628" y="3305368"/>
              <a:ext cx="0" cy="68263"/>
            </a:xfrm>
            <a:custGeom>
              <a:avLst/>
              <a:gdLst>
                <a:gd name="T0" fmla="*/ 43 h 43"/>
                <a:gd name="T1" fmla="*/ 21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FFA4DB8-31C0-6505-61A4-E7AB3D13A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8440" y="3338706"/>
              <a:ext cx="0" cy="34925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01E3847E-F5EC-55EF-0835-23B646697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8440" y="3305368"/>
              <a:ext cx="0" cy="33338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0663AA4-4B67-DE7E-7961-151D64174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83628" y="3338706"/>
              <a:ext cx="404813" cy="0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29908621-0B4B-F5B6-9EEE-3A1376813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271" y="3995931"/>
              <a:ext cx="10544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Difference (%)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2FEF9013-B09E-B20C-E7DD-F7EA9A629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09" y="3006664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0.7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54AE40B4-A3F9-DF47-60A1-67AAD256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6065" y="3093977"/>
              <a:ext cx="242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-0.7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66E9B490-B995-4A95-4753-18EC4FADC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384" y="3093977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2.0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A22CA601-87ED-FF1D-6205-52C4E5E5DB5B}"/>
                </a:ext>
              </a:extLst>
            </p:cNvPr>
            <p:cNvGrpSpPr/>
            <p:nvPr/>
          </p:nvGrpSpPr>
          <p:grpSpPr>
            <a:xfrm>
              <a:off x="8043740" y="2849756"/>
              <a:ext cx="3500438" cy="876300"/>
              <a:chOff x="8205788" y="2859088"/>
              <a:chExt cx="3500438" cy="876300"/>
            </a:xfrm>
          </p:grpSpPr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9BF50BE4-A2EF-5170-6E9A-FBD2E6592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39413" y="2868613"/>
                <a:ext cx="0" cy="80645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19482AB5-E4E7-0006-3A30-49BA8463A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3675063"/>
                <a:ext cx="1751013" cy="0"/>
              </a:xfrm>
              <a:custGeom>
                <a:avLst/>
                <a:gdLst>
                  <a:gd name="T0" fmla="*/ 1103 w 1103"/>
                  <a:gd name="T1" fmla="*/ 919 w 1103"/>
                  <a:gd name="T2" fmla="*/ 735 w 1103"/>
                  <a:gd name="T3" fmla="*/ 551 w 1103"/>
                  <a:gd name="T4" fmla="*/ 368 w 1103"/>
                  <a:gd name="T5" fmla="*/ 184 w 1103"/>
                  <a:gd name="T6" fmla="*/ 0 w 11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3">
                    <a:moveTo>
                      <a:pt x="1103" y="0"/>
                    </a:moveTo>
                    <a:lnTo>
                      <a:pt x="919" y="0"/>
                    </a:lnTo>
                    <a:lnTo>
                      <a:pt x="735" y="0"/>
                    </a:lnTo>
                    <a:lnTo>
                      <a:pt x="551" y="0"/>
                    </a:lnTo>
                    <a:lnTo>
                      <a:pt x="368" y="0"/>
                    </a:ln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D75983CE-60FC-C829-5BE4-198C3C95A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4126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98A08F68-D95D-0E1F-D949-8A0F52552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2026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3CAE0DB5-4205-E073-6189-7E9584931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5788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4A3076BA-1CE7-3CEE-292C-E607333A8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203C37F2-AB6D-3B41-4CF7-4EA284F5C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5788" y="3675063"/>
                <a:ext cx="1749425" cy="0"/>
              </a:xfrm>
              <a:custGeom>
                <a:avLst/>
                <a:gdLst>
                  <a:gd name="T0" fmla="*/ 1102 w 1102"/>
                  <a:gd name="T1" fmla="*/ 918 w 1102"/>
                  <a:gd name="T2" fmla="*/ 735 w 1102"/>
                  <a:gd name="T3" fmla="*/ 551 w 1102"/>
                  <a:gd name="T4" fmla="*/ 367 w 1102"/>
                  <a:gd name="T5" fmla="*/ 184 w 1102"/>
                  <a:gd name="T6" fmla="*/ 0 w 110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2">
                    <a:moveTo>
                      <a:pt x="1102" y="0"/>
                    </a:moveTo>
                    <a:lnTo>
                      <a:pt x="918" y="0"/>
                    </a:lnTo>
                    <a:lnTo>
                      <a:pt x="735" y="0"/>
                    </a:lnTo>
                    <a:lnTo>
                      <a:pt x="551" y="0"/>
                    </a:lnTo>
                    <a:lnTo>
                      <a:pt x="367" y="0"/>
                    </a:ln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9" name="Line 56">
                <a:extLst>
                  <a:ext uri="{FF2B5EF4-FFF2-40B4-BE49-F238E27FC236}">
                    <a16:creationId xmlns:a16="http://schemas.microsoft.com/office/drawing/2014/main" id="{DDE3033C-193A-EFD0-B8F9-19A4A28D3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8401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FB92CA37-839D-3FA0-D886-787644DCA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7888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822DC94A-C03A-C490-0A24-A405A5EC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5213" y="2859088"/>
                <a:ext cx="0" cy="815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Line 59">
                <a:extLst>
                  <a:ext uri="{FF2B5EF4-FFF2-40B4-BE49-F238E27FC236}">
                    <a16:creationId xmlns:a16="http://schemas.microsoft.com/office/drawing/2014/main" id="{23A24091-01D4-6D2C-32EC-F88F68862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5213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58308584-582D-F066-6A76-5ECD27544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3113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478B1379-E54B-ADB0-C399-A256AD8A0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72601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639A68DA-16A0-44A5-CF14-3B28423CA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06226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BD51B2AF-661B-7762-60B2-CBA9B6070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29926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10F8B85C-1AD8-3C1A-83C0-AF4DFEB12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39413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4E1C08AA-42FF-6E9F-5B18-1339E9E99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7313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17D003DC-A78F-C14B-26B9-D6928FF81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6" y="3762886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-12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BC92F914-A171-669C-9DD4-93C9A82A1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366" y="3762886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-10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8679216D-71C7-F5A2-4831-20F31509E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5740" y="3762886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-8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CF54044A-8236-FC41-5388-61553CA1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840" y="3762886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-6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ED42E939-2D97-0964-DF2A-C53E7E80B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940" y="3762886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-4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66B24AD6-19E1-9FC3-C26A-C20338040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452" y="3762886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-2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AF6B762E-5BD4-B73C-7E7B-B7949D82A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796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A7A630B9-4B78-8677-DBF0-300833D5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7896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4B1DD8E3-9BD4-3373-DAA9-5FAFC9FDF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8409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C099305E-CA88-5E03-B2F7-3EDDA4E5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0509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76AEB87D-D04C-8EB0-6C5A-AB310315A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2609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10048406-B548-33E2-9B37-697A949AB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5436" y="376288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6E66372F-4A14-268E-B3B0-7DDF7D5C3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5948" y="376288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12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B5E1D60A-D514-DDDE-E460-1031127F5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4990" y="3449196"/>
              <a:ext cx="8330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4% NI margin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087E61B7-3225-6F49-F12C-52C9FF04B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1265" y="3284731"/>
              <a:ext cx="111125" cy="11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6" name="Flèche : droite 165">
              <a:extLst>
                <a:ext uri="{FF2B5EF4-FFF2-40B4-BE49-F238E27FC236}">
                  <a16:creationId xmlns:a16="http://schemas.microsoft.com/office/drawing/2014/main" id="{B75313B9-B156-55B9-FFC7-8D4463546FF4}"/>
                </a:ext>
              </a:extLst>
            </p:cNvPr>
            <p:cNvSpPr/>
            <p:nvPr/>
          </p:nvSpPr>
          <p:spPr>
            <a:xfrm>
              <a:off x="9793165" y="2642290"/>
              <a:ext cx="1621978" cy="3557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7" name="Flèche : droite 166">
              <a:extLst>
                <a:ext uri="{FF2B5EF4-FFF2-40B4-BE49-F238E27FC236}">
                  <a16:creationId xmlns:a16="http://schemas.microsoft.com/office/drawing/2014/main" id="{CFFFE538-810B-6BFA-5885-23E6940EE650}"/>
                </a:ext>
              </a:extLst>
            </p:cNvPr>
            <p:cNvSpPr/>
            <p:nvPr/>
          </p:nvSpPr>
          <p:spPr>
            <a:xfrm rot="10800000">
              <a:off x="8171187" y="2642290"/>
              <a:ext cx="1621978" cy="355755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8" name="Rectangle 45">
              <a:extLst>
                <a:ext uri="{FF2B5EF4-FFF2-40B4-BE49-F238E27FC236}">
                  <a16:creationId xmlns:a16="http://schemas.microsoft.com/office/drawing/2014/main" id="{4E664546-29C7-94EA-E7FF-2BB26357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685" y="2727834"/>
              <a:ext cx="11453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CAB+RPV LA Q2M</a:t>
              </a:r>
              <a:endParaRPr kumimoji="0" lang="en-US" altLang="fr-FR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Rectangle 45">
              <a:extLst>
                <a:ext uri="{FF2B5EF4-FFF2-40B4-BE49-F238E27FC236}">
                  <a16:creationId xmlns:a16="http://schemas.microsoft.com/office/drawing/2014/main" id="{6E1F66B6-5419-2A61-8332-1FB6E3575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8174" y="2727834"/>
              <a:ext cx="7956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BIC/FTC/TAF</a:t>
              </a:r>
              <a:endParaRPr kumimoji="0" lang="en-US" altLang="fr-FR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3E43C604-006D-864D-ED4D-9EBA815AA60B}"/>
              </a:ext>
            </a:extLst>
          </p:cNvPr>
          <p:cNvGrpSpPr/>
          <p:nvPr/>
        </p:nvGrpSpPr>
        <p:grpSpPr>
          <a:xfrm>
            <a:off x="7942266" y="4734756"/>
            <a:ext cx="3680776" cy="1523977"/>
            <a:chOff x="7942266" y="4734756"/>
            <a:chExt cx="3680776" cy="1523977"/>
          </a:xfrm>
        </p:grpSpPr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8B1B7C16-2E00-A43F-A61A-91B4F4D1F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5578" y="5386064"/>
              <a:ext cx="0" cy="34925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44E45DE9-6247-9056-C46A-D15BABA6B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5578" y="5354314"/>
              <a:ext cx="0" cy="31750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277C5A61-3CEB-5866-3213-DA76BFA2B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39215" y="5386064"/>
              <a:ext cx="106363" cy="0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2771ECB-3E4F-EE70-2B99-3E5F383B0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878" y="5354314"/>
              <a:ext cx="0" cy="66675"/>
            </a:xfrm>
            <a:custGeom>
              <a:avLst/>
              <a:gdLst>
                <a:gd name="T0" fmla="*/ 42 h 42"/>
                <a:gd name="T1" fmla="*/ 20 h 42"/>
                <a:gd name="T2" fmla="*/ 0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42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8C72AB6B-9D53-3E9B-96B5-1355F732B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2878" y="5386064"/>
              <a:ext cx="1176338" cy="0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FFC9B0FB-A11D-4F36-9CE2-DD9E8FAD0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271" y="6043289"/>
              <a:ext cx="10544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Difference (%)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2A8E5542-85E1-57DA-57E9-E7FB1982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5103" y="5054022"/>
              <a:ext cx="242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-2.7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D754AAFE-7713-4E12-6494-E08B87557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240" y="5141335"/>
              <a:ext cx="242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-7.0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D1CD6806-A362-20D1-40F4-CD0BD9293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5965" y="5332089"/>
              <a:ext cx="111125" cy="11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B7AEC90D-787F-7C2E-9C32-A39D6FB65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2559" y="5141335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1.7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FA9CA97F-D8AB-D813-E2FF-6065FFBE85F0}"/>
                </a:ext>
              </a:extLst>
            </p:cNvPr>
            <p:cNvGrpSpPr/>
            <p:nvPr/>
          </p:nvGrpSpPr>
          <p:grpSpPr>
            <a:xfrm>
              <a:off x="8043740" y="4897114"/>
              <a:ext cx="3500438" cy="876300"/>
              <a:chOff x="8205788" y="4729163"/>
              <a:chExt cx="3500438" cy="876300"/>
            </a:xfrm>
          </p:grpSpPr>
          <p:sp>
            <p:nvSpPr>
              <p:cNvPr id="112" name="Line 109">
                <a:extLst>
                  <a:ext uri="{FF2B5EF4-FFF2-40B4-BE49-F238E27FC236}">
                    <a16:creationId xmlns:a16="http://schemas.microsoft.com/office/drawing/2014/main" id="{0D9E8930-0574-0768-F0F2-42F417CA3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5788" y="4740275"/>
                <a:ext cx="0" cy="8048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3" name="Line 110">
                <a:extLst>
                  <a:ext uri="{FF2B5EF4-FFF2-40B4-BE49-F238E27FC236}">
                    <a16:creationId xmlns:a16="http://schemas.microsoft.com/office/drawing/2014/main" id="{D9068B0A-A177-5310-90F2-BEC472F7A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72601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4" name="Line 111">
                <a:extLst>
                  <a:ext uri="{FF2B5EF4-FFF2-40B4-BE49-F238E27FC236}">
                    <a16:creationId xmlns:a16="http://schemas.microsoft.com/office/drawing/2014/main" id="{8F84DA63-C536-AA5D-D0AF-C5ED830DC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63113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" name="Line 112">
                <a:extLst>
                  <a:ext uri="{FF2B5EF4-FFF2-40B4-BE49-F238E27FC236}">
                    <a16:creationId xmlns:a16="http://schemas.microsoft.com/office/drawing/2014/main" id="{FBEBA39F-70BF-10AC-0905-848F44B92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5213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" name="Line 113">
                <a:extLst>
                  <a:ext uri="{FF2B5EF4-FFF2-40B4-BE49-F238E27FC236}">
                    <a16:creationId xmlns:a16="http://schemas.microsoft.com/office/drawing/2014/main" id="{40CFF102-23C0-FD17-131D-49A857C6D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29926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" name="Line 114">
                <a:extLst>
                  <a:ext uri="{FF2B5EF4-FFF2-40B4-BE49-F238E27FC236}">
                    <a16:creationId xmlns:a16="http://schemas.microsoft.com/office/drawing/2014/main" id="{36DE0EC5-0F37-81CC-1210-E9370B2BC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47313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" name="Line 115">
                <a:extLst>
                  <a:ext uri="{FF2B5EF4-FFF2-40B4-BE49-F238E27FC236}">
                    <a16:creationId xmlns:a16="http://schemas.microsoft.com/office/drawing/2014/main" id="{C0377FC2-B66E-1168-AC07-9514D24F6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39413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" name="Freeform 116">
                <a:extLst>
                  <a:ext uri="{FF2B5EF4-FFF2-40B4-BE49-F238E27FC236}">
                    <a16:creationId xmlns:a16="http://schemas.microsoft.com/office/drawing/2014/main" id="{41EA5768-395A-144D-448E-C066579E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5545138"/>
                <a:ext cx="1751013" cy="0"/>
              </a:xfrm>
              <a:custGeom>
                <a:avLst/>
                <a:gdLst>
                  <a:gd name="T0" fmla="*/ 1103 w 1103"/>
                  <a:gd name="T1" fmla="*/ 919 w 1103"/>
                  <a:gd name="T2" fmla="*/ 735 w 1103"/>
                  <a:gd name="T3" fmla="*/ 551 w 1103"/>
                  <a:gd name="T4" fmla="*/ 368 w 1103"/>
                  <a:gd name="T5" fmla="*/ 184 w 1103"/>
                  <a:gd name="T6" fmla="*/ 0 w 11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3">
                    <a:moveTo>
                      <a:pt x="1103" y="0"/>
                    </a:moveTo>
                    <a:lnTo>
                      <a:pt x="919" y="0"/>
                    </a:lnTo>
                    <a:lnTo>
                      <a:pt x="735" y="0"/>
                    </a:lnTo>
                    <a:lnTo>
                      <a:pt x="551" y="0"/>
                    </a:lnTo>
                    <a:lnTo>
                      <a:pt x="368" y="0"/>
                    </a:ln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" name="Line 117">
                <a:extLst>
                  <a:ext uri="{FF2B5EF4-FFF2-40B4-BE49-F238E27FC236}">
                    <a16:creationId xmlns:a16="http://schemas.microsoft.com/office/drawing/2014/main" id="{840818C2-7C58-E305-B5C5-3A59A6C81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55213" y="4729163"/>
                <a:ext cx="0" cy="815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1" name="Line 118">
                <a:extLst>
                  <a:ext uri="{FF2B5EF4-FFF2-40B4-BE49-F238E27FC236}">
                    <a16:creationId xmlns:a16="http://schemas.microsoft.com/office/drawing/2014/main" id="{7411CB7D-3727-8C50-0D1C-7891EB519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5788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2" name="Line 119">
                <a:extLst>
                  <a:ext uri="{FF2B5EF4-FFF2-40B4-BE49-F238E27FC236}">
                    <a16:creationId xmlns:a16="http://schemas.microsoft.com/office/drawing/2014/main" id="{C7E6B82C-1307-7EC0-FCD1-16A692A4F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7888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3" name="Line 120">
                <a:extLst>
                  <a:ext uri="{FF2B5EF4-FFF2-40B4-BE49-F238E27FC236}">
                    <a16:creationId xmlns:a16="http://schemas.microsoft.com/office/drawing/2014/main" id="{4201F8C4-50DD-F9D0-4773-9A0607F00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8401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4" name="Line 121">
                <a:extLst>
                  <a:ext uri="{FF2B5EF4-FFF2-40B4-BE49-F238E27FC236}">
                    <a16:creationId xmlns:a16="http://schemas.microsoft.com/office/drawing/2014/main" id="{AF274B19-3B11-95E8-B26A-0504D305F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80501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5" name="Freeform 122">
                <a:extLst>
                  <a:ext uri="{FF2B5EF4-FFF2-40B4-BE49-F238E27FC236}">
                    <a16:creationId xmlns:a16="http://schemas.microsoft.com/office/drawing/2014/main" id="{D2B48F92-AC41-76B6-8D8F-7BB9486DB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5788" y="5545138"/>
                <a:ext cx="1749425" cy="0"/>
              </a:xfrm>
              <a:custGeom>
                <a:avLst/>
                <a:gdLst>
                  <a:gd name="T0" fmla="*/ 1102 w 1102"/>
                  <a:gd name="T1" fmla="*/ 918 w 1102"/>
                  <a:gd name="T2" fmla="*/ 735 w 1102"/>
                  <a:gd name="T3" fmla="*/ 551 w 1102"/>
                  <a:gd name="T4" fmla="*/ 367 w 1102"/>
                  <a:gd name="T5" fmla="*/ 184 w 1102"/>
                  <a:gd name="T6" fmla="*/ 0 w 110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2">
                    <a:moveTo>
                      <a:pt x="1102" y="0"/>
                    </a:moveTo>
                    <a:lnTo>
                      <a:pt x="918" y="0"/>
                    </a:lnTo>
                    <a:lnTo>
                      <a:pt x="735" y="0"/>
                    </a:lnTo>
                    <a:lnTo>
                      <a:pt x="551" y="0"/>
                    </a:lnTo>
                    <a:lnTo>
                      <a:pt x="367" y="0"/>
                    </a:ln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6" name="Line 123">
                <a:extLst>
                  <a:ext uri="{FF2B5EF4-FFF2-40B4-BE49-F238E27FC236}">
                    <a16:creationId xmlns:a16="http://schemas.microsoft.com/office/drawing/2014/main" id="{7C00E1ED-4D98-DC72-2299-F991EF7E2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2026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7" name="Line 124">
                <a:extLst>
                  <a:ext uri="{FF2B5EF4-FFF2-40B4-BE49-F238E27FC236}">
                    <a16:creationId xmlns:a16="http://schemas.microsoft.com/office/drawing/2014/main" id="{A4B21C3F-1731-9E05-D851-EFB266B6B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14126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" name="Line 125">
                <a:extLst>
                  <a:ext uri="{FF2B5EF4-FFF2-40B4-BE49-F238E27FC236}">
                    <a16:creationId xmlns:a16="http://schemas.microsoft.com/office/drawing/2014/main" id="{05B1F86D-7AA7-87F3-3BE5-C153675BE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06226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29" name="Rectangle 126">
              <a:extLst>
                <a:ext uri="{FF2B5EF4-FFF2-40B4-BE49-F238E27FC236}">
                  <a16:creationId xmlns:a16="http://schemas.microsoft.com/office/drawing/2014/main" id="{F09AD798-B8C7-85B8-047F-756FACDF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6" y="5811831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-12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Rectangle 127">
              <a:extLst>
                <a:ext uri="{FF2B5EF4-FFF2-40B4-BE49-F238E27FC236}">
                  <a16:creationId xmlns:a16="http://schemas.microsoft.com/office/drawing/2014/main" id="{34A64816-16A2-B1AE-B90A-9EF0FFFAB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366" y="5811831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Rectangle 128">
              <a:extLst>
                <a:ext uri="{FF2B5EF4-FFF2-40B4-BE49-F238E27FC236}">
                  <a16:creationId xmlns:a16="http://schemas.microsoft.com/office/drawing/2014/main" id="{2643F3C5-EA6D-0F66-A9A8-AE3E5BF2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5740" y="5811831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-8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Rectangle 129">
              <a:extLst>
                <a:ext uri="{FF2B5EF4-FFF2-40B4-BE49-F238E27FC236}">
                  <a16:creationId xmlns:a16="http://schemas.microsoft.com/office/drawing/2014/main" id="{214DFEA9-78E3-763D-3245-D21424DC2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840" y="5811831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-6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Rectangle 130">
              <a:extLst>
                <a:ext uri="{FF2B5EF4-FFF2-40B4-BE49-F238E27FC236}">
                  <a16:creationId xmlns:a16="http://schemas.microsoft.com/office/drawing/2014/main" id="{D61C25E1-CDEE-E915-19E6-C25165CAF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940" y="5811831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-4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ectangle 131">
              <a:extLst>
                <a:ext uri="{FF2B5EF4-FFF2-40B4-BE49-F238E27FC236}">
                  <a16:creationId xmlns:a16="http://schemas.microsoft.com/office/drawing/2014/main" id="{422D7501-7B4C-921C-12AA-9E82CF73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452" y="5811831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-2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Rectangle 132">
              <a:extLst>
                <a:ext uri="{FF2B5EF4-FFF2-40B4-BE49-F238E27FC236}">
                  <a16:creationId xmlns:a16="http://schemas.microsoft.com/office/drawing/2014/main" id="{9D0F414B-A8AD-523C-12BB-77E78B969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796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Rectangle 133">
              <a:extLst>
                <a:ext uri="{FF2B5EF4-FFF2-40B4-BE49-F238E27FC236}">
                  <a16:creationId xmlns:a16="http://schemas.microsoft.com/office/drawing/2014/main" id="{BBE28B31-1C65-A006-B738-C5666AC82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7896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Rectangle 134">
              <a:extLst>
                <a:ext uri="{FF2B5EF4-FFF2-40B4-BE49-F238E27FC236}">
                  <a16:creationId xmlns:a16="http://schemas.microsoft.com/office/drawing/2014/main" id="{D3DF7C0A-166B-CC29-66E9-F511720A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8409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Rectangle 135">
              <a:extLst>
                <a:ext uri="{FF2B5EF4-FFF2-40B4-BE49-F238E27FC236}">
                  <a16:creationId xmlns:a16="http://schemas.microsoft.com/office/drawing/2014/main" id="{B51EE459-2CF0-C930-BD1D-0A68F03E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0509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Rectangle 136">
              <a:extLst>
                <a:ext uri="{FF2B5EF4-FFF2-40B4-BE49-F238E27FC236}">
                  <a16:creationId xmlns:a16="http://schemas.microsoft.com/office/drawing/2014/main" id="{4568AC4D-478F-2B4F-D316-B2FEAFC0C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2609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Rectangle 137">
              <a:extLst>
                <a:ext uri="{FF2B5EF4-FFF2-40B4-BE49-F238E27FC236}">
                  <a16:creationId xmlns:a16="http://schemas.microsoft.com/office/drawing/2014/main" id="{14D92346-A6A7-422C-49AF-1D590C485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5436" y="581183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Rectangle 138">
              <a:extLst>
                <a:ext uri="{FF2B5EF4-FFF2-40B4-BE49-F238E27FC236}">
                  <a16:creationId xmlns:a16="http://schemas.microsoft.com/office/drawing/2014/main" id="{16C00C0B-F5D3-E4E0-04BD-BEEE6B85C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5948" y="581183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12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Rectangle 139">
              <a:extLst>
                <a:ext uri="{FF2B5EF4-FFF2-40B4-BE49-F238E27FC236}">
                  <a16:creationId xmlns:a16="http://schemas.microsoft.com/office/drawing/2014/main" id="{30419DC2-8198-ED6B-6A60-5A1D2C142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353" y="5496554"/>
              <a:ext cx="9580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-12% NI margin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lèche : droite 169">
              <a:extLst>
                <a:ext uri="{FF2B5EF4-FFF2-40B4-BE49-F238E27FC236}">
                  <a16:creationId xmlns:a16="http://schemas.microsoft.com/office/drawing/2014/main" id="{C48337C6-E365-95A8-EC3E-4D4FBF78F7DB}"/>
                </a:ext>
              </a:extLst>
            </p:cNvPr>
            <p:cNvSpPr/>
            <p:nvPr/>
          </p:nvSpPr>
          <p:spPr>
            <a:xfrm>
              <a:off x="9795359" y="4734756"/>
              <a:ext cx="1621978" cy="355755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1" name="Flèche : droite 170">
              <a:extLst>
                <a:ext uri="{FF2B5EF4-FFF2-40B4-BE49-F238E27FC236}">
                  <a16:creationId xmlns:a16="http://schemas.microsoft.com/office/drawing/2014/main" id="{27BEF11C-28A0-A31C-EEC2-A428D784F25D}"/>
                </a:ext>
              </a:extLst>
            </p:cNvPr>
            <p:cNvSpPr/>
            <p:nvPr/>
          </p:nvSpPr>
          <p:spPr>
            <a:xfrm rot="10800000">
              <a:off x="8173381" y="4734756"/>
              <a:ext cx="1621978" cy="3557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2" name="Rectangle 45">
              <a:extLst>
                <a:ext uri="{FF2B5EF4-FFF2-40B4-BE49-F238E27FC236}">
                  <a16:creationId xmlns:a16="http://schemas.microsoft.com/office/drawing/2014/main" id="{41C4404A-10E9-1E6E-83AB-187BE8386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766" y="4820300"/>
              <a:ext cx="7956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BIC/FTC/TAF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Rectangle 45">
              <a:extLst>
                <a:ext uri="{FF2B5EF4-FFF2-40B4-BE49-F238E27FC236}">
                  <a16:creationId xmlns:a16="http://schemas.microsoft.com/office/drawing/2014/main" id="{269C79D6-6280-A4FC-B110-62C477681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5480" y="4820300"/>
              <a:ext cx="11453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CAB+RPV LA Q2M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4" name="Text Box 2">
            <a:extLst>
              <a:ext uri="{FF2B5EF4-FFF2-40B4-BE49-F238E27FC236}">
                <a16:creationId xmlns:a16="http://schemas.microsoft.com/office/drawing/2014/main" id="{32297563-631E-1752-2629-FF19D617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449" y="1927723"/>
            <a:ext cx="3696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Adjusted treatment difference</a:t>
            </a:r>
          </a:p>
        </p:txBody>
      </p:sp>
      <p:sp>
        <p:nvSpPr>
          <p:cNvPr id="175" name="Text Box 2">
            <a:extLst>
              <a:ext uri="{FF2B5EF4-FFF2-40B4-BE49-F238E27FC236}">
                <a16:creationId xmlns:a16="http://schemas.microsoft.com/office/drawing/2014/main" id="{69D9D15D-CA1B-7E17-CFA5-008A692B9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972" y="2333981"/>
            <a:ext cx="397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Proportion with plasma HIV-1 RNA ≥50 c/mL</a:t>
            </a:r>
          </a:p>
        </p:txBody>
      </p:sp>
      <p:sp>
        <p:nvSpPr>
          <p:cNvPr id="176" name="Text Box 2">
            <a:extLst>
              <a:ext uri="{FF2B5EF4-FFF2-40B4-BE49-F238E27FC236}">
                <a16:creationId xmlns:a16="http://schemas.microsoft.com/office/drawing/2014/main" id="{3922884C-A0F5-B6FB-C7CD-04F5A6BA7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972" y="4377213"/>
            <a:ext cx="397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Proportion with plasma HIV-1 RNA &lt;50 c/mL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F47B64D-3CF8-58D8-7E57-5DF61D47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27" y="1543031"/>
            <a:ext cx="5985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Virologic outcomes at M12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mITT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-E population)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8154E3D-DF74-3309-5F96-FAC2EAE0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9FF9DFB-4AC7-71CE-0C15-3DC68032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SOLAR: switch of CAB + RPV LA IM vs oral BIC/FTC/TAF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34A1D80-620D-1DF5-2FCA-105D92F8D6F3}"/>
              </a:ext>
            </a:extLst>
          </p:cNvPr>
          <p:cNvGrpSpPr/>
          <p:nvPr/>
        </p:nvGrpSpPr>
        <p:grpSpPr>
          <a:xfrm>
            <a:off x="585415" y="2132648"/>
            <a:ext cx="7048873" cy="3842424"/>
            <a:chOff x="585415" y="2132648"/>
            <a:chExt cx="7048873" cy="3842424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6DE0390-AED2-7F8A-C3AF-717B36E3B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313" y="2738438"/>
              <a:ext cx="215900" cy="2143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980088E4-FC2D-F847-727A-BEB13D9F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651" y="2449513"/>
              <a:ext cx="673100" cy="296703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66D484E0-31BF-B5C0-F9F5-EC6DF99B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313" y="3168650"/>
              <a:ext cx="215900" cy="21431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7AB1B025-5C46-A1E2-D7ED-29C51844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063" y="5395913"/>
              <a:ext cx="671513" cy="2063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E2746B3C-5F46-2FB9-2D2B-51E3B09FC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51" y="5386388"/>
              <a:ext cx="673100" cy="301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9A8EDD47-DEF7-B710-8EA5-383E2D843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3" y="5121275"/>
              <a:ext cx="673100" cy="2952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9EF5A2CB-E6DE-F78F-9B3E-E19CC3A7A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9826" y="5191125"/>
              <a:ext cx="673100" cy="22542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496488EF-6722-2269-4C30-21D4E01D2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826" y="2551113"/>
              <a:ext cx="671513" cy="28654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34F874D9-8FB3-CAEF-9BC2-3BCDF6F64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15" y="2132648"/>
              <a:ext cx="2356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100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E05AA8FC-4606-05EE-91BD-F2F48A87D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277082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936F254A-D613-D300-64B5-9A34965DF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340899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FA84EA4D-8FE0-06C6-B4AE-AA46F6FA5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404717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77528899-98F4-6EAD-31E0-A7553F43A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468534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34">
              <a:extLst>
                <a:ext uri="{FF2B5EF4-FFF2-40B4-BE49-F238E27FC236}">
                  <a16:creationId xmlns:a16="http://schemas.microsoft.com/office/drawing/2014/main" id="{9CB8B13D-1972-7436-7416-A29F76296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08" y="532130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4" name="Rectangle 41">
              <a:extLst>
                <a:ext uri="{FF2B5EF4-FFF2-40B4-BE49-F238E27FC236}">
                  <a16:creationId xmlns:a16="http://schemas.microsoft.com/office/drawing/2014/main" id="{5BBD12FB-7D13-CF9A-CEEA-589126DC3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4819" y="5544185"/>
              <a:ext cx="12607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No virologic data</a:t>
              </a:r>
              <a:endParaRPr kumimoji="0" lang="fr-FR" alt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ectangle 42">
              <a:extLst>
                <a:ext uri="{FF2B5EF4-FFF2-40B4-BE49-F238E27FC236}">
                  <a16:creationId xmlns:a16="http://schemas.microsoft.com/office/drawing/2014/main" id="{5028414C-BF2D-0B31-A3F3-7CEF721FE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311" y="5544185"/>
              <a:ext cx="12481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Virologic success</a:t>
              </a:r>
              <a:b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(&lt;50 copies/ml)</a:t>
              </a:r>
              <a:endParaRPr kumimoji="0" lang="en-US" altLang="fr-FR" sz="1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ectangle 43">
              <a:extLst>
                <a:ext uri="{FF2B5EF4-FFF2-40B4-BE49-F238E27FC236}">
                  <a16:creationId xmlns:a16="http://schemas.microsoft.com/office/drawing/2014/main" id="{F9EE51AC-7A78-DB33-832A-9D374ECF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099" y="5544185"/>
              <a:ext cx="171264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Virologic non-response</a:t>
              </a:r>
              <a:b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(≥50 copies/ml)</a:t>
              </a:r>
              <a:endParaRPr kumimoji="0" lang="en-US" altLang="fr-FR" sz="1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ectangle 88">
              <a:extLst>
                <a:ext uri="{FF2B5EF4-FFF2-40B4-BE49-F238E27FC236}">
                  <a16:creationId xmlns:a16="http://schemas.microsoft.com/office/drawing/2014/main" id="{9941E657-417C-DEBC-A755-16FFC2FB3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15" y="2132648"/>
              <a:ext cx="2356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100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ectangle 89">
              <a:extLst>
                <a:ext uri="{FF2B5EF4-FFF2-40B4-BE49-F238E27FC236}">
                  <a16:creationId xmlns:a16="http://schemas.microsoft.com/office/drawing/2014/main" id="{F71A4723-64A2-3014-9756-DBE029CB0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277082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ectangle 90">
              <a:extLst>
                <a:ext uri="{FF2B5EF4-FFF2-40B4-BE49-F238E27FC236}">
                  <a16:creationId xmlns:a16="http://schemas.microsoft.com/office/drawing/2014/main" id="{9DA4670D-BDB7-1A89-CDDA-FF51F9465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340899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Rectangle 91">
              <a:extLst>
                <a:ext uri="{FF2B5EF4-FFF2-40B4-BE49-F238E27FC236}">
                  <a16:creationId xmlns:a16="http://schemas.microsoft.com/office/drawing/2014/main" id="{B88D3812-4302-41A4-DE91-5540DD2C1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404717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Rectangle 92">
              <a:extLst>
                <a:ext uri="{FF2B5EF4-FFF2-40B4-BE49-F238E27FC236}">
                  <a16:creationId xmlns:a16="http://schemas.microsoft.com/office/drawing/2014/main" id="{DDBC8DB8-ECE7-9286-2F68-74212E169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468534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97" name="Rectangle 97">
              <a:extLst>
                <a:ext uri="{FF2B5EF4-FFF2-40B4-BE49-F238E27FC236}">
                  <a16:creationId xmlns:a16="http://schemas.microsoft.com/office/drawing/2014/main" id="{925B7B45-4C6C-1A2E-38FF-FAF4EFC98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791" y="2739390"/>
              <a:ext cx="20413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CAB + RPV LA Q2M </a:t>
              </a: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(N=447)</a:t>
              </a:r>
            </a:p>
          </p:txBody>
        </p:sp>
        <p:sp>
          <p:nvSpPr>
            <p:cNvPr id="98" name="Rectangle 103">
              <a:extLst>
                <a:ext uri="{FF2B5EF4-FFF2-40B4-BE49-F238E27FC236}">
                  <a16:creationId xmlns:a16="http://schemas.microsoft.com/office/drawing/2014/main" id="{22CF4A28-6244-228D-4A36-5FC9787BE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791" y="3169603"/>
              <a:ext cx="15512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BIC/FTC/TAF </a:t>
              </a: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(N=223)</a:t>
              </a:r>
            </a:p>
          </p:txBody>
        </p: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D7E1E746-D823-A2EE-A31F-43C09E3FC145}"/>
                </a:ext>
              </a:extLst>
            </p:cNvPr>
            <p:cNvGrpSpPr/>
            <p:nvPr/>
          </p:nvGrpSpPr>
          <p:grpSpPr>
            <a:xfrm>
              <a:off x="850901" y="2222500"/>
              <a:ext cx="6783387" cy="3194050"/>
              <a:chOff x="850901" y="2222500"/>
              <a:chExt cx="6783387" cy="3194050"/>
            </a:xfrm>
          </p:grpSpPr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EF55D6F6-E7A8-7768-D5CD-C56114754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35004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8" name="Line 24">
                <a:extLst>
                  <a:ext uri="{FF2B5EF4-FFF2-40B4-BE49-F238E27FC236}">
                    <a16:creationId xmlns:a16="http://schemas.microsoft.com/office/drawing/2014/main" id="{C3F60E66-61C0-35B4-1C1E-DBD4E8B67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286067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9" name="Line 25">
                <a:extLst>
                  <a:ext uri="{FF2B5EF4-FFF2-40B4-BE49-F238E27FC236}">
                    <a16:creationId xmlns:a16="http://schemas.microsoft.com/office/drawing/2014/main" id="{D8A6ECC8-192A-3FDD-4D94-DE95250D8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47767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0" name="Line 26">
                <a:extLst>
                  <a:ext uri="{FF2B5EF4-FFF2-40B4-BE49-F238E27FC236}">
                    <a16:creationId xmlns:a16="http://schemas.microsoft.com/office/drawing/2014/main" id="{EF648895-1D5A-38BC-580B-9F5DCD22A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41386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1" name="Line 27">
                <a:extLst>
                  <a:ext uri="{FF2B5EF4-FFF2-40B4-BE49-F238E27FC236}">
                    <a16:creationId xmlns:a16="http://schemas.microsoft.com/office/drawing/2014/main" id="{A00D905C-A7E2-C604-E718-D8BB2594D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541655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2" name="Line 28">
                <a:extLst>
                  <a:ext uri="{FF2B5EF4-FFF2-40B4-BE49-F238E27FC236}">
                    <a16:creationId xmlns:a16="http://schemas.microsoft.com/office/drawing/2014/main" id="{11A18350-D628-87FA-3890-13E1E04C4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222250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3" name="Line 81">
                <a:extLst>
                  <a:ext uri="{FF2B5EF4-FFF2-40B4-BE49-F238E27FC236}">
                    <a16:creationId xmlns:a16="http://schemas.microsoft.com/office/drawing/2014/main" id="{E6748337-8449-B1B8-6082-958D99E46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286067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4" name="Line 82">
                <a:extLst>
                  <a:ext uri="{FF2B5EF4-FFF2-40B4-BE49-F238E27FC236}">
                    <a16:creationId xmlns:a16="http://schemas.microsoft.com/office/drawing/2014/main" id="{7D5A9F57-594E-B479-C871-FAA0D71C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35004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5" name="Freeform 83">
                <a:extLst>
                  <a:ext uri="{FF2B5EF4-FFF2-40B4-BE49-F238E27FC236}">
                    <a16:creationId xmlns:a16="http://schemas.microsoft.com/office/drawing/2014/main" id="{FE9F5A31-32BD-6316-3682-B63482717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8" y="2222500"/>
                <a:ext cx="6718300" cy="3194050"/>
              </a:xfrm>
              <a:custGeom>
                <a:avLst/>
                <a:gdLst>
                  <a:gd name="T0" fmla="*/ 4232 w 4232"/>
                  <a:gd name="T1" fmla="*/ 2012 h 2012"/>
                  <a:gd name="T2" fmla="*/ 0 w 4232"/>
                  <a:gd name="T3" fmla="*/ 2012 h 2012"/>
                  <a:gd name="T4" fmla="*/ 0 w 4232"/>
                  <a:gd name="T5" fmla="*/ 2012 h 2012"/>
                  <a:gd name="T6" fmla="*/ 0 w 4232"/>
                  <a:gd name="T7" fmla="*/ 1609 h 2012"/>
                  <a:gd name="T8" fmla="*/ 0 w 4232"/>
                  <a:gd name="T9" fmla="*/ 1207 h 2012"/>
                  <a:gd name="T10" fmla="*/ 0 w 4232"/>
                  <a:gd name="T11" fmla="*/ 805 h 2012"/>
                  <a:gd name="T12" fmla="*/ 0 w 4232"/>
                  <a:gd name="T13" fmla="*/ 402 h 2012"/>
                  <a:gd name="T14" fmla="*/ 0 w 4232"/>
                  <a:gd name="T15" fmla="*/ 0 h 2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2" h="2012">
                    <a:moveTo>
                      <a:pt x="4232" y="2012"/>
                    </a:moveTo>
                    <a:lnTo>
                      <a:pt x="0" y="2012"/>
                    </a:lnTo>
                    <a:lnTo>
                      <a:pt x="0" y="2012"/>
                    </a:lnTo>
                    <a:lnTo>
                      <a:pt x="0" y="1609"/>
                    </a:lnTo>
                    <a:lnTo>
                      <a:pt x="0" y="1207"/>
                    </a:lnTo>
                    <a:lnTo>
                      <a:pt x="0" y="805"/>
                    </a:lnTo>
                    <a:lnTo>
                      <a:pt x="0" y="40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6" name="Line 84">
                <a:extLst>
                  <a:ext uri="{FF2B5EF4-FFF2-40B4-BE49-F238E27FC236}">
                    <a16:creationId xmlns:a16="http://schemas.microsoft.com/office/drawing/2014/main" id="{A68CA926-D5F9-C36D-F6EE-728B9D584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41386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7" name="Line 85">
                <a:extLst>
                  <a:ext uri="{FF2B5EF4-FFF2-40B4-BE49-F238E27FC236}">
                    <a16:creationId xmlns:a16="http://schemas.microsoft.com/office/drawing/2014/main" id="{31179C9F-2299-DF19-3F36-BDBC9D768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47767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8" name="Line 86">
                <a:extLst>
                  <a:ext uri="{FF2B5EF4-FFF2-40B4-BE49-F238E27FC236}">
                    <a16:creationId xmlns:a16="http://schemas.microsoft.com/office/drawing/2014/main" id="{46EEC3F0-DD39-BDD1-A05E-A06675F5D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541655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9" name="Line 87">
                <a:extLst>
                  <a:ext uri="{FF2B5EF4-FFF2-40B4-BE49-F238E27FC236}">
                    <a16:creationId xmlns:a16="http://schemas.microsoft.com/office/drawing/2014/main" id="{2CEEFF60-2859-8A25-2769-FF3C7ECD0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222250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FE3BC6B5-F84F-23E2-297D-30208A5A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098" y="5091113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1%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8AF5177F-0C8C-341D-6287-9D2B35566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833" y="5102225"/>
              <a:ext cx="3125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&lt;1%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DB8003E7-6924-45AE-02DB-1C8A5B2DA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587" y="2257425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90%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63540F9C-7FE2-00B2-0DF4-6BEC2553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861" y="4827588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9%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94488452-E043-096D-71FD-940EC517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686" y="4897438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7%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Rectangle 96">
              <a:extLst>
                <a:ext uri="{FF2B5EF4-FFF2-40B4-BE49-F238E27FC236}">
                  <a16:creationId xmlns:a16="http://schemas.microsoft.com/office/drawing/2014/main" id="{BFBB2D3C-41D6-7BDD-1A6F-B73BE3A52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106" y="2165071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93%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27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7C02D3B-9430-E03B-9EDC-E025BC61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356" y="2035757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Confirmed virologic failures : only in CAB + RPV LA arm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869FC31-06E6-8AF5-3678-F18B2300A6DD}"/>
              </a:ext>
            </a:extLst>
          </p:cNvPr>
          <p:cNvGraphicFramePr>
            <a:graphicFrameLocks noGrp="1"/>
          </p:cNvGraphicFramePr>
          <p:nvPr/>
        </p:nvGraphicFramePr>
        <p:xfrm>
          <a:off x="761708" y="2686638"/>
          <a:ext cx="10668583" cy="3033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5928">
                  <a:extLst>
                    <a:ext uri="{9D8B030D-6E8A-4147-A177-3AD203B41FA5}">
                      <a16:colId xmlns:a16="http://schemas.microsoft.com/office/drawing/2014/main" val="4228945836"/>
                    </a:ext>
                  </a:extLst>
                </a:gridCol>
                <a:gridCol w="814006">
                  <a:extLst>
                    <a:ext uri="{9D8B030D-6E8A-4147-A177-3AD203B41FA5}">
                      <a16:colId xmlns:a16="http://schemas.microsoft.com/office/drawing/2014/main" val="180089550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433422035"/>
                    </a:ext>
                  </a:extLst>
                </a:gridCol>
                <a:gridCol w="1282764">
                  <a:extLst>
                    <a:ext uri="{9D8B030D-6E8A-4147-A177-3AD203B41FA5}">
                      <a16:colId xmlns:a16="http://schemas.microsoft.com/office/drawing/2014/main" val="1684163868"/>
                    </a:ext>
                  </a:extLst>
                </a:gridCol>
                <a:gridCol w="1282764">
                  <a:extLst>
                    <a:ext uri="{9D8B030D-6E8A-4147-A177-3AD203B41FA5}">
                      <a16:colId xmlns:a16="http://schemas.microsoft.com/office/drawing/2014/main" val="14668353"/>
                    </a:ext>
                  </a:extLst>
                </a:gridCol>
                <a:gridCol w="1270064">
                  <a:extLst>
                    <a:ext uri="{9D8B030D-6E8A-4147-A177-3AD203B41FA5}">
                      <a16:colId xmlns:a16="http://schemas.microsoft.com/office/drawing/2014/main" val="3902255448"/>
                    </a:ext>
                  </a:extLst>
                </a:gridCol>
                <a:gridCol w="1238769">
                  <a:extLst>
                    <a:ext uri="{9D8B030D-6E8A-4147-A177-3AD203B41FA5}">
                      <a16:colId xmlns:a16="http://schemas.microsoft.com/office/drawing/2014/main" val="106361721"/>
                    </a:ext>
                  </a:extLst>
                </a:gridCol>
                <a:gridCol w="1342834">
                  <a:extLst>
                    <a:ext uri="{9D8B030D-6E8A-4147-A177-3AD203B41FA5}">
                      <a16:colId xmlns:a16="http://schemas.microsoft.com/office/drawing/2014/main" val="2080365539"/>
                    </a:ext>
                  </a:extLst>
                </a:gridCol>
                <a:gridCol w="952754">
                  <a:extLst>
                    <a:ext uri="{9D8B030D-6E8A-4147-A177-3AD203B41FA5}">
                      <a16:colId xmlns:a16="http://schemas.microsoft.com/office/drawing/2014/main" val="466953271"/>
                    </a:ext>
                  </a:extLst>
                </a:gridCol>
              </a:tblGrid>
              <a:tr h="10685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Sex at birth, 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BL BMI (kg/m²),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country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HIV-1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subtype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BL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Viral load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SVF/CVF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(c/mL)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RPV RAMs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observed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BL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proviral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 DNA)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INI RAMs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observed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BL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proviral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 DNA)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RPV RAMs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observed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failure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(viral RNA)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INI RAMs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observed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failure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(viral RNA)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Phenotypic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resistance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(fold-change)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to RPV/CAB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SVF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timepoint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(month)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95348"/>
                  </a:ext>
                </a:extLst>
              </a:tr>
              <a:tr h="344707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Participants with CVF in the </a:t>
                      </a:r>
                      <a:r>
                        <a:rPr kumimoji="0" lang="en-U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mITT</a:t>
                      </a: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-E Population</a:t>
                      </a:r>
                    </a:p>
                  </a:txBody>
                  <a:tcPr anchor="ctr" horzOverflow="overflow">
                    <a:solidFill>
                      <a:srgbClr val="A3B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72605"/>
                  </a:ext>
                </a:extLst>
              </a:tr>
              <a:tr h="344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Male, 21.5 Italy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1327/1409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M230L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Q148R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3.2/3.1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93007"/>
                  </a:ext>
                </a:extLst>
              </a:tr>
              <a:tr h="344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Male, 22.0 Spain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AE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6348/419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G140G/R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K101E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G118R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1.9/8.4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576141"/>
                  </a:ext>
                </a:extLst>
              </a:tr>
              <a:tr h="344707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 with CVF in the ITT-E Population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A3B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50556"/>
                  </a:ext>
                </a:extLst>
              </a:tr>
              <a:tr h="58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Male, 30.5,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United States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3797/928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Assay failed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Assay failed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E138E/K +</a:t>
                      </a:r>
                      <a:b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Y181Y/C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4.2/assay failed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20841"/>
                  </a:ext>
                </a:extLst>
              </a:tr>
            </a:tbl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B32A0043-26B5-789E-BF40-B43A1159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67E5E1C-45D5-B49B-A4A1-7DD5F9CF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SOLAR: switch of CAB + RPV LA IM vs oral BIC/FTC/TAF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15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>
            <a:extLst>
              <a:ext uri="{FF2B5EF4-FFF2-40B4-BE49-F238E27FC236}">
                <a16:creationId xmlns:a16="http://schemas.microsoft.com/office/drawing/2014/main" id="{7F50E81C-E583-F861-889C-1C9BCAB37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69" y="2129433"/>
            <a:ext cx="2797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Weight changes (Kg)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279E96-B553-9D51-8A2D-A35AB38E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67" name="Titre 66">
            <a:extLst>
              <a:ext uri="{FF2B5EF4-FFF2-40B4-BE49-F238E27FC236}">
                <a16:creationId xmlns:a16="http://schemas.microsoft.com/office/drawing/2014/main" id="{8FE4CB35-3BCB-97E2-6078-F5E4E999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SOLAR: switch of CAB + RPV LA IM vs oral BIC/FTC/TAF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F5894D55-1066-4784-83B0-A25B1458CD0E}"/>
              </a:ext>
            </a:extLst>
          </p:cNvPr>
          <p:cNvGrpSpPr/>
          <p:nvPr/>
        </p:nvGrpSpPr>
        <p:grpSpPr>
          <a:xfrm>
            <a:off x="327861" y="2832552"/>
            <a:ext cx="5133950" cy="3135555"/>
            <a:chOff x="327861" y="2832552"/>
            <a:chExt cx="5133950" cy="3135555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F6A4098B-24E2-ADD8-A9FB-7800D77A4D9E}"/>
                </a:ext>
              </a:extLst>
            </p:cNvPr>
            <p:cNvGrpSpPr/>
            <p:nvPr/>
          </p:nvGrpSpPr>
          <p:grpSpPr>
            <a:xfrm>
              <a:off x="609601" y="2924944"/>
              <a:ext cx="4703763" cy="2490788"/>
              <a:chOff x="831850" y="2870200"/>
              <a:chExt cx="4703763" cy="2490788"/>
            </a:xfrm>
          </p:grpSpPr>
          <p:sp>
            <p:nvSpPr>
              <p:cNvPr id="93" name="Line 5">
                <a:extLst>
                  <a:ext uri="{FF2B5EF4-FFF2-40B4-BE49-F238E27FC236}">
                    <a16:creationId xmlns:a16="http://schemas.microsoft.com/office/drawing/2014/main" id="{C0223C53-D127-4EC1-C3CA-3305CCB2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1850" y="2870200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4" name="Line 6">
                <a:extLst>
                  <a:ext uri="{FF2B5EF4-FFF2-40B4-BE49-F238E27FC236}">
                    <a16:creationId xmlns:a16="http://schemas.microsoft.com/office/drawing/2014/main" id="{26DC9C6A-8129-EAAE-DBEF-968438B77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1850" y="4530725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5" name="Line 15">
                <a:extLst>
                  <a:ext uri="{FF2B5EF4-FFF2-40B4-BE49-F238E27FC236}">
                    <a16:creationId xmlns:a16="http://schemas.microsoft.com/office/drawing/2014/main" id="{499DF7BF-40BB-BFB0-FFC0-B396C72C9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713" y="5360988"/>
                <a:ext cx="46609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6" name="Line 16">
                <a:extLst>
                  <a:ext uri="{FF2B5EF4-FFF2-40B4-BE49-F238E27FC236}">
                    <a16:creationId xmlns:a16="http://schemas.microsoft.com/office/drawing/2014/main" id="{6339B644-D5CE-6783-BD8C-A5175C430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1850" y="3700463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7" name="Freeform 17">
                <a:extLst>
                  <a:ext uri="{FF2B5EF4-FFF2-40B4-BE49-F238E27FC236}">
                    <a16:creationId xmlns:a16="http://schemas.microsoft.com/office/drawing/2014/main" id="{6BDE5763-5400-13A5-8D05-15F646E03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870200"/>
                <a:ext cx="0" cy="2490788"/>
              </a:xfrm>
              <a:custGeom>
                <a:avLst/>
                <a:gdLst>
                  <a:gd name="T0" fmla="*/ 1569 h 1569"/>
                  <a:gd name="T1" fmla="*/ 1046 h 1569"/>
                  <a:gd name="T2" fmla="*/ 523 h 1569"/>
                  <a:gd name="T3" fmla="*/ 0 h 15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569">
                    <a:moveTo>
                      <a:pt x="0" y="1569"/>
                    </a:moveTo>
                    <a:lnTo>
                      <a:pt x="0" y="1046"/>
                    </a:lnTo>
                    <a:lnTo>
                      <a:pt x="0" y="52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8" name="Line 18">
                <a:extLst>
                  <a:ext uri="{FF2B5EF4-FFF2-40B4-BE49-F238E27FC236}">
                    <a16:creationId xmlns:a16="http://schemas.microsoft.com/office/drawing/2014/main" id="{C32FCFB6-ECB5-34BB-20A1-E8291FE55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1850" y="5360988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EA15D8B3-4826-1350-373E-B66F79664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4" y="4585469"/>
              <a:ext cx="4665663" cy="663575"/>
            </a:xfrm>
            <a:custGeom>
              <a:avLst/>
              <a:gdLst>
                <a:gd name="T0" fmla="*/ 2939 w 2939"/>
                <a:gd name="T1" fmla="*/ 418 h 418"/>
                <a:gd name="T2" fmla="*/ 1458 w 2939"/>
                <a:gd name="T3" fmla="*/ 418 h 418"/>
                <a:gd name="T4" fmla="*/ 973 w 2939"/>
                <a:gd name="T5" fmla="*/ 309 h 418"/>
                <a:gd name="T6" fmla="*/ 485 w 2939"/>
                <a:gd name="T7" fmla="*/ 58 h 418"/>
                <a:gd name="T8" fmla="*/ 0 w 2939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9" h="418">
                  <a:moveTo>
                    <a:pt x="2939" y="418"/>
                  </a:moveTo>
                  <a:lnTo>
                    <a:pt x="1458" y="418"/>
                  </a:lnTo>
                  <a:lnTo>
                    <a:pt x="973" y="309"/>
                  </a:lnTo>
                  <a:lnTo>
                    <a:pt x="485" y="5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1" name="Line 21">
              <a:extLst>
                <a:ext uri="{FF2B5EF4-FFF2-40B4-BE49-F238E27FC236}">
                  <a16:creationId xmlns:a16="http://schemas.microsoft.com/office/drawing/2014/main" id="{B9670527-4DB3-EAF2-BEFC-F7D90066C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014" y="3371032"/>
              <a:ext cx="309563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2" name="Line 23">
              <a:extLst>
                <a:ext uri="{FF2B5EF4-FFF2-40B4-BE49-F238E27FC236}">
                  <a16:creationId xmlns:a16="http://schemas.microsoft.com/office/drawing/2014/main" id="{5C5F1A7E-B6DB-90C2-C6C7-796F6CA36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014" y="3617094"/>
              <a:ext cx="309563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113045CB-3B9C-79F7-1CB0-DD15E5BF6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4" y="4415607"/>
              <a:ext cx="4660900" cy="506413"/>
            </a:xfrm>
            <a:custGeom>
              <a:avLst/>
              <a:gdLst>
                <a:gd name="T0" fmla="*/ 0 w 2936"/>
                <a:gd name="T1" fmla="*/ 107 h 319"/>
                <a:gd name="T2" fmla="*/ 491 w 2936"/>
                <a:gd name="T3" fmla="*/ 0 h 319"/>
                <a:gd name="T4" fmla="*/ 981 w 2936"/>
                <a:gd name="T5" fmla="*/ 319 h 319"/>
                <a:gd name="T6" fmla="*/ 1470 w 2936"/>
                <a:gd name="T7" fmla="*/ 215 h 319"/>
                <a:gd name="T8" fmla="*/ 2936 w 2936"/>
                <a:gd name="T9" fmla="*/ 5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6" h="319">
                  <a:moveTo>
                    <a:pt x="0" y="107"/>
                  </a:moveTo>
                  <a:lnTo>
                    <a:pt x="491" y="0"/>
                  </a:lnTo>
                  <a:lnTo>
                    <a:pt x="981" y="319"/>
                  </a:lnTo>
                  <a:lnTo>
                    <a:pt x="1470" y="215"/>
                  </a:lnTo>
                  <a:lnTo>
                    <a:pt x="2936" y="53"/>
                  </a:lnTo>
                </a:path>
              </a:pathLst>
            </a:custGeom>
            <a:noFill/>
            <a:ln w="19050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id="{56328F49-5320-D795-2116-A5D6BC840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61" y="2832552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Rectangle 26">
              <a:extLst>
                <a:ext uri="{FF2B5EF4-FFF2-40B4-BE49-F238E27FC236}">
                  <a16:creationId xmlns:a16="http://schemas.microsoft.com/office/drawing/2014/main" id="{35179BC7-A369-0380-8C26-BA33C07F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61" y="3662814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0.5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F57F578D-A042-C592-FE81-9E5ACB1D9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61" y="4493077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0.0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6BBB37CC-48D1-9935-190A-2AA58D38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61" y="5323339"/>
              <a:ext cx="242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-0.5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9A73410E-49C9-B7B7-97C2-3D73AFF9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083" y="548081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9" name="Rectangle 30">
              <a:extLst>
                <a:ext uri="{FF2B5EF4-FFF2-40B4-BE49-F238E27FC236}">
                  <a16:creationId xmlns:a16="http://schemas.microsoft.com/office/drawing/2014/main" id="{6BDEF699-9746-5C29-3584-DDFF47791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83" y="548081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0" name="Rectangle 31">
              <a:extLst>
                <a:ext uri="{FF2B5EF4-FFF2-40B4-BE49-F238E27FC236}">
                  <a16:creationId xmlns:a16="http://schemas.microsoft.com/office/drawing/2014/main" id="{B316058D-4D86-BE59-1AB1-46DBC0F3B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246" y="548081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6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1" name="Rectangle 32">
              <a:extLst>
                <a:ext uri="{FF2B5EF4-FFF2-40B4-BE49-F238E27FC236}">
                  <a16:creationId xmlns:a16="http://schemas.microsoft.com/office/drawing/2014/main" id="{B885A73B-DE13-6CD7-E1CF-AA3B7A629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042" y="5480819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Rectangle 33">
              <a:extLst>
                <a:ext uri="{FF2B5EF4-FFF2-40B4-BE49-F238E27FC236}">
                  <a16:creationId xmlns:a16="http://schemas.microsoft.com/office/drawing/2014/main" id="{C210AD66-2963-C378-0DAF-4BDD2A334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776" y="5752663"/>
              <a:ext cx="14217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Study visit (month)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3" name="Rectangle 34">
              <a:extLst>
                <a:ext uri="{FF2B5EF4-FFF2-40B4-BE49-F238E27FC236}">
                  <a16:creationId xmlns:a16="http://schemas.microsoft.com/office/drawing/2014/main" id="{DC1637A4-02DB-5A58-30A7-1689A64AF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6" y="4953769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-0.40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4" name="Rectangle 35">
              <a:extLst>
                <a:ext uri="{FF2B5EF4-FFF2-40B4-BE49-F238E27FC236}">
                  <a16:creationId xmlns:a16="http://schemas.microsoft.com/office/drawing/2014/main" id="{4F49672F-872D-6F6B-AFBF-A50E6541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6" y="4991869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-0.40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5" name="Rectangle 36">
              <a:extLst>
                <a:ext uri="{FF2B5EF4-FFF2-40B4-BE49-F238E27FC236}">
                  <a16:creationId xmlns:a16="http://schemas.microsoft.com/office/drawing/2014/main" id="{A7AEC5A8-958B-749D-6AE2-4E7A09D4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1" y="5128394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-0.30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Rectangle 37">
              <a:extLst>
                <a:ext uri="{FF2B5EF4-FFF2-40B4-BE49-F238E27FC236}">
                  <a16:creationId xmlns:a16="http://schemas.microsoft.com/office/drawing/2014/main" id="{4C8F3336-C771-25E5-D490-8194D45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9" y="4780732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-0.05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Rectangle 38">
              <a:extLst>
                <a:ext uri="{FF2B5EF4-FFF2-40B4-BE49-F238E27FC236}">
                  <a16:creationId xmlns:a16="http://schemas.microsoft.com/office/drawing/2014/main" id="{962C32A3-FD94-F121-B85F-CFFE7F689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6" y="4455294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-0.10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Rectangle 39">
              <a:extLst>
                <a:ext uri="{FF2B5EF4-FFF2-40B4-BE49-F238E27FC236}">
                  <a16:creationId xmlns:a16="http://schemas.microsoft.com/office/drawing/2014/main" id="{4588694A-0141-4F25-2EAF-BA0084AAE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626" y="4152082"/>
              <a:ext cx="4119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+0.10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Rectangle 40">
              <a:extLst>
                <a:ext uri="{FF2B5EF4-FFF2-40B4-BE49-F238E27FC236}">
                  <a16:creationId xmlns:a16="http://schemas.microsoft.com/office/drawing/2014/main" id="{6AA4DB6F-A7E5-3191-46DF-96255A02E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476" y="4601344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-0.20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Rectangle 41">
              <a:extLst>
                <a:ext uri="{FF2B5EF4-FFF2-40B4-BE49-F238E27FC236}">
                  <a16:creationId xmlns:a16="http://schemas.microsoft.com/office/drawing/2014/main" id="{540842B1-A431-1782-51B3-F7D8C53A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839" y="4234632"/>
              <a:ext cx="4119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+0.05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1" name="Rectangle 42">
              <a:extLst>
                <a:ext uri="{FF2B5EF4-FFF2-40B4-BE49-F238E27FC236}">
                  <a16:creationId xmlns:a16="http://schemas.microsoft.com/office/drawing/2014/main" id="{17BBB341-9835-4976-8422-1FEB66A2B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886" y="3266257"/>
              <a:ext cx="20413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CAB + RPV LA Q2M </a:t>
              </a: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(N=454)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2" name="Rectangle 43">
              <a:extLst>
                <a:ext uri="{FF2B5EF4-FFF2-40B4-BE49-F238E27FC236}">
                  <a16:creationId xmlns:a16="http://schemas.microsoft.com/office/drawing/2014/main" id="{7B03CDD7-A0E0-DC7D-A351-CF387750E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886" y="3513907"/>
              <a:ext cx="15512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BIC/FTC/TAF </a:t>
              </a: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(N=227)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B83B1BA1-CD52-2C89-DA19-88C08C103EB8}"/>
              </a:ext>
            </a:extLst>
          </p:cNvPr>
          <p:cNvGrpSpPr/>
          <p:nvPr/>
        </p:nvGrpSpPr>
        <p:grpSpPr>
          <a:xfrm>
            <a:off x="6989954" y="2897003"/>
            <a:ext cx="4380917" cy="2795431"/>
            <a:chOff x="6989954" y="2668410"/>
            <a:chExt cx="4380917" cy="2795431"/>
          </a:xfrm>
        </p:grpSpPr>
        <p:sp>
          <p:nvSpPr>
            <p:cNvPr id="100" name="Rectangle 28">
              <a:extLst>
                <a:ext uri="{FF2B5EF4-FFF2-40B4-BE49-F238E27FC236}">
                  <a16:creationId xmlns:a16="http://schemas.microsoft.com/office/drawing/2014/main" id="{4597A5DE-C454-8BAC-F346-84FF8DF20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882" y="4453773"/>
              <a:ext cx="685766" cy="7168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28">
              <a:extLst>
                <a:ext uri="{FF2B5EF4-FFF2-40B4-BE49-F238E27FC236}">
                  <a16:creationId xmlns:a16="http://schemas.microsoft.com/office/drawing/2014/main" id="{0AF4BB7F-6B1C-50C9-AB48-BC2D57D71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362" y="3838079"/>
              <a:ext cx="685766" cy="13325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28">
              <a:extLst>
                <a:ext uri="{FF2B5EF4-FFF2-40B4-BE49-F238E27FC236}">
                  <a16:creationId xmlns:a16="http://schemas.microsoft.com/office/drawing/2014/main" id="{5FA71DF0-194F-977E-8118-660D3B360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1745" y="4356239"/>
              <a:ext cx="685766" cy="8143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ectangle 28">
              <a:extLst>
                <a:ext uri="{FF2B5EF4-FFF2-40B4-BE49-F238E27FC236}">
                  <a16:creationId xmlns:a16="http://schemas.microsoft.com/office/drawing/2014/main" id="{2AC5A273-979F-7295-7F52-853B1379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4225" y="4240413"/>
              <a:ext cx="685766" cy="93019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79401BB6-BB10-F560-F434-8BCDB2035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517" y="3088270"/>
              <a:ext cx="4036616" cy="2082339"/>
            </a:xfrm>
            <a:custGeom>
              <a:avLst/>
              <a:gdLst>
                <a:gd name="T0" fmla="*/ 3005 w 3005"/>
                <a:gd name="T1" fmla="*/ 1144 h 1144"/>
                <a:gd name="T2" fmla="*/ 0 w 3005"/>
                <a:gd name="T3" fmla="*/ 1144 h 1144"/>
                <a:gd name="T4" fmla="*/ 0 w 3005"/>
                <a:gd name="T5" fmla="*/ 915 h 1144"/>
                <a:gd name="T6" fmla="*/ 0 w 3005"/>
                <a:gd name="T7" fmla="*/ 686 h 1144"/>
                <a:gd name="T8" fmla="*/ 0 w 3005"/>
                <a:gd name="T9" fmla="*/ 458 h 1144"/>
                <a:gd name="T10" fmla="*/ 0 w 3005"/>
                <a:gd name="T11" fmla="*/ 229 h 1144"/>
                <a:gd name="T12" fmla="*/ 0 w 3005"/>
                <a:gd name="T13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5" h="1144">
                  <a:moveTo>
                    <a:pt x="3005" y="1144"/>
                  </a:moveTo>
                  <a:lnTo>
                    <a:pt x="0" y="1144"/>
                  </a:lnTo>
                  <a:lnTo>
                    <a:pt x="0" y="915"/>
                  </a:lnTo>
                  <a:lnTo>
                    <a:pt x="0" y="686"/>
                  </a:lnTo>
                  <a:lnTo>
                    <a:pt x="0" y="458"/>
                  </a:lnTo>
                  <a:lnTo>
                    <a:pt x="0" y="22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30">
              <a:extLst>
                <a:ext uri="{FF2B5EF4-FFF2-40B4-BE49-F238E27FC236}">
                  <a16:creationId xmlns:a16="http://schemas.microsoft.com/office/drawing/2014/main" id="{27B1FE39-6BFD-4979-5364-79298F2B3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3097607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32">
              <a:extLst>
                <a:ext uri="{FF2B5EF4-FFF2-40B4-BE49-F238E27FC236}">
                  <a16:creationId xmlns:a16="http://schemas.microsoft.com/office/drawing/2014/main" id="{D25038F7-CCAA-FA8F-DEA3-D8E2D14F8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4138188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Line 33">
              <a:extLst>
                <a:ext uri="{FF2B5EF4-FFF2-40B4-BE49-F238E27FC236}">
                  <a16:creationId xmlns:a16="http://schemas.microsoft.com/office/drawing/2014/main" id="{833F7D4D-8F79-0224-EC71-9AF039C7B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5170609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34">
              <a:extLst>
                <a:ext uri="{FF2B5EF4-FFF2-40B4-BE49-F238E27FC236}">
                  <a16:creationId xmlns:a16="http://schemas.microsoft.com/office/drawing/2014/main" id="{C73E335B-DA7D-402D-D76E-0275C0BBB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4645964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Line 35">
              <a:extLst>
                <a:ext uri="{FF2B5EF4-FFF2-40B4-BE49-F238E27FC236}">
                  <a16:creationId xmlns:a16="http://schemas.microsoft.com/office/drawing/2014/main" id="{E8BBB10D-C03B-CE6C-31CC-C61DE74ED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3617899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36">
              <a:extLst>
                <a:ext uri="{FF2B5EF4-FFF2-40B4-BE49-F238E27FC236}">
                  <a16:creationId xmlns:a16="http://schemas.microsoft.com/office/drawing/2014/main" id="{CA308359-CA33-89D8-C250-FA3FE68D0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954" y="3006802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DB210708-FAC2-3337-D3D6-D3FB01A6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1540" y="3527094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15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2" name="Rectangle 38">
              <a:extLst>
                <a:ext uri="{FF2B5EF4-FFF2-40B4-BE49-F238E27FC236}">
                  <a16:creationId xmlns:a16="http://schemas.microsoft.com/office/drawing/2014/main" id="{DF1D6B2F-42D9-E5A0-D632-8864AC837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1540" y="4047383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3" name="Rectangle 40">
              <a:extLst>
                <a:ext uri="{FF2B5EF4-FFF2-40B4-BE49-F238E27FC236}">
                  <a16:creationId xmlns:a16="http://schemas.microsoft.com/office/drawing/2014/main" id="{02E10FB9-19FA-C0E7-F25C-3B9740CE0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88" y="4556746"/>
              <a:ext cx="785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CB96F159-661A-6953-69A0-DB5BF927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87" y="5079804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" name="Rectangle 45">
              <a:extLst>
                <a:ext uri="{FF2B5EF4-FFF2-40B4-BE49-F238E27FC236}">
                  <a16:creationId xmlns:a16="http://schemas.microsoft.com/office/drawing/2014/main" id="{B9259BC5-AC2E-F068-0C2C-032F67F4E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448" y="4244144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6" name="Rectangle 46">
              <a:extLst>
                <a:ext uri="{FF2B5EF4-FFF2-40B4-BE49-F238E27FC236}">
                  <a16:creationId xmlns:a16="http://schemas.microsoft.com/office/drawing/2014/main" id="{B8E68D0D-266F-07D6-1209-8772BD18D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7513" y="5248397"/>
              <a:ext cx="16371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Normal to overweight</a:t>
              </a:r>
              <a:endParaRPr kumimoji="0" lang="en-US" altLang="fr-FR" sz="2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73342E5-2D8A-A9B1-5BDF-CB37B00D0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465" y="3065813"/>
              <a:ext cx="180000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74">
              <a:extLst>
                <a:ext uri="{FF2B5EF4-FFF2-40B4-BE49-F238E27FC236}">
                  <a16:creationId xmlns:a16="http://schemas.microsoft.com/office/drawing/2014/main" id="{4F85EB14-CBE8-BE7B-A5CC-7618ABC28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8165" y="3048091"/>
              <a:ext cx="14129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CAB + RPV LA Q2M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9" name="Rectangle 46">
              <a:extLst>
                <a:ext uri="{FF2B5EF4-FFF2-40B4-BE49-F238E27FC236}">
                  <a16:creationId xmlns:a16="http://schemas.microsoft.com/office/drawing/2014/main" id="{635AD52A-A761-EEA6-FFD9-478AF960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759" y="5248397"/>
              <a:ext cx="16520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Overweight to obesity</a:t>
              </a:r>
              <a:endParaRPr kumimoji="0" lang="en-US" altLang="fr-FR" sz="2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905EBC0-2191-2177-FD8B-E37DF772F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290" y="3065813"/>
              <a:ext cx="180000" cy="180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74">
              <a:extLst>
                <a:ext uri="{FF2B5EF4-FFF2-40B4-BE49-F238E27FC236}">
                  <a16:creationId xmlns:a16="http://schemas.microsoft.com/office/drawing/2014/main" id="{D0829CC0-ABB6-28D9-FE25-6C8724DC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7990" y="3048091"/>
              <a:ext cx="9228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BIC/FTC/TAF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2" name="Rectangle 45">
              <a:extLst>
                <a:ext uri="{FF2B5EF4-FFF2-40B4-BE49-F238E27FC236}">
                  <a16:creationId xmlns:a16="http://schemas.microsoft.com/office/drawing/2014/main" id="{A2D72881-AE87-BA78-36DC-CE071B937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2655" y="363454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13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3" name="Rectangle 45">
              <a:extLst>
                <a:ext uri="{FF2B5EF4-FFF2-40B4-BE49-F238E27FC236}">
                  <a16:creationId xmlns:a16="http://schemas.microsoft.com/office/drawing/2014/main" id="{64EB6DC5-FBA4-5BCA-BE4F-4680EB51E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311" y="4140512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4" name="Rectangle 45">
              <a:extLst>
                <a:ext uri="{FF2B5EF4-FFF2-40B4-BE49-F238E27FC236}">
                  <a16:creationId xmlns:a16="http://schemas.microsoft.com/office/drawing/2014/main" id="{B8B0790F-5993-5339-250D-B9AB5010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4791" y="4030784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5" name="Rectangle 74">
              <a:extLst>
                <a:ext uri="{FF2B5EF4-FFF2-40B4-BE49-F238E27FC236}">
                  <a16:creationId xmlns:a16="http://schemas.microsoft.com/office/drawing/2014/main" id="{5E1B0E20-4B21-5674-8C6E-5EDB4268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323" y="4994382"/>
              <a:ext cx="6283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dirty="0">
                  <a:solidFill>
                    <a:prstClr val="white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=13/175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D9AE85A8-5A70-9943-5C98-31DFFC48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0133" y="4994382"/>
              <a:ext cx="5498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N=12/94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Rectangle 74">
              <a:extLst>
                <a:ext uri="{FF2B5EF4-FFF2-40B4-BE49-F238E27FC236}">
                  <a16:creationId xmlns:a16="http://schemas.microsoft.com/office/drawing/2014/main" id="{FA1B7EDA-2A96-08BF-1302-458369C6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8235" y="4994382"/>
              <a:ext cx="6283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dirty="0">
                  <a:solidFill>
                    <a:prstClr val="white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=14/174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Rectangle 74">
              <a:extLst>
                <a:ext uri="{FF2B5EF4-FFF2-40B4-BE49-F238E27FC236}">
                  <a16:creationId xmlns:a16="http://schemas.microsoft.com/office/drawing/2014/main" id="{96C8C664-B82B-3D78-BECE-2BE2823C5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6318" y="4994382"/>
              <a:ext cx="4712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dirty="0">
                  <a:solidFill>
                    <a:prstClr val="white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=7/78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571FB201-C431-D291-6806-333C9A5D4B23}"/>
                </a:ext>
              </a:extLst>
            </p:cNvPr>
            <p:cNvSpPr txBox="1"/>
            <p:nvPr/>
          </p:nvSpPr>
          <p:spPr>
            <a:xfrm>
              <a:off x="6998988" y="2668410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%</a:t>
              </a:r>
            </a:p>
          </p:txBody>
        </p:sp>
      </p:grpSp>
      <p:sp>
        <p:nvSpPr>
          <p:cNvPr id="130" name="Espace réservé du contenu 3">
            <a:extLst>
              <a:ext uri="{FF2B5EF4-FFF2-40B4-BE49-F238E27FC236}">
                <a16:creationId xmlns:a16="http://schemas.microsoft.com/office/drawing/2014/main" id="{76B0D202-CFC9-5853-75FC-BC01CDA050DA}"/>
              </a:ext>
            </a:extLst>
          </p:cNvPr>
          <p:cNvSpPr txBox="1">
            <a:spLocks/>
          </p:cNvSpPr>
          <p:nvPr/>
        </p:nvSpPr>
        <p:spPr bwMode="auto">
          <a:xfrm>
            <a:off x="6513704" y="2050016"/>
            <a:ext cx="5342936" cy="3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Proportion of participants with an upward BMI shift resulting in overweight or obesity at month 12</a:t>
            </a:r>
          </a:p>
        </p:txBody>
      </p:sp>
    </p:spTree>
    <p:extLst>
      <p:ext uri="{BB962C8B-B14F-4D97-AF65-F5344CB8AC3E}">
        <p14:creationId xmlns:p14="http://schemas.microsoft.com/office/powerpoint/2010/main" val="155976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CBB8FD8C-6E30-0C73-B5DE-5709E08886E1}"/>
              </a:ext>
            </a:extLst>
          </p:cNvPr>
          <p:cNvSpPr txBox="1"/>
          <p:nvPr/>
        </p:nvSpPr>
        <p:spPr bwMode="auto">
          <a:xfrm>
            <a:off x="3374818" y="1916832"/>
            <a:ext cx="5135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Total HIVTSQs score at M6 and M12, mean (IC 95%)</a:t>
            </a:r>
          </a:p>
        </p:txBody>
      </p:sp>
      <p:sp>
        <p:nvSpPr>
          <p:cNvPr id="63" name="TextBox 111">
            <a:extLst>
              <a:ext uri="{FF2B5EF4-FFF2-40B4-BE49-F238E27FC236}">
                <a16:creationId xmlns:a16="http://schemas.microsoft.com/office/drawing/2014/main" id="{2E785D7B-8F46-F89A-47A2-2308C5B5ADDD}"/>
              </a:ext>
            </a:extLst>
          </p:cNvPr>
          <p:cNvSpPr txBox="1"/>
          <p:nvPr/>
        </p:nvSpPr>
        <p:spPr bwMode="auto">
          <a:xfrm>
            <a:off x="8510781" y="1927074"/>
            <a:ext cx="2913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Adjusted Difference (95% CI)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BA47EBF1-CBE8-953D-76B7-93F6BEEADC15}"/>
              </a:ext>
            </a:extLst>
          </p:cNvPr>
          <p:cNvSpPr txBox="1"/>
          <p:nvPr/>
        </p:nvSpPr>
        <p:spPr>
          <a:xfrm>
            <a:off x="646055" y="1372114"/>
            <a:ext cx="367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Mean HIVTSQ score at baseline: 58</a:t>
            </a: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ECFFCB72-C0FE-AA21-C78F-FFB576049F7E}"/>
              </a:ext>
            </a:extLst>
          </p:cNvPr>
          <p:cNvGrpSpPr/>
          <p:nvPr/>
        </p:nvGrpSpPr>
        <p:grpSpPr>
          <a:xfrm>
            <a:off x="3145478" y="2403065"/>
            <a:ext cx="8711156" cy="2955702"/>
            <a:chOff x="3145478" y="2403065"/>
            <a:chExt cx="8711156" cy="29557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852851-EA9A-8816-8AA1-2F72052F9F7A}"/>
                </a:ext>
              </a:extLst>
            </p:cNvPr>
            <p:cNvSpPr/>
            <p:nvPr/>
          </p:nvSpPr>
          <p:spPr bwMode="auto">
            <a:xfrm>
              <a:off x="5192410" y="2584373"/>
              <a:ext cx="1766028" cy="301482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7EDD55-678E-0ECA-6BEC-FED676F8989A}"/>
                </a:ext>
              </a:extLst>
            </p:cNvPr>
            <p:cNvSpPr/>
            <p:nvPr/>
          </p:nvSpPr>
          <p:spPr bwMode="auto">
            <a:xfrm>
              <a:off x="5187623" y="3912075"/>
              <a:ext cx="1541403" cy="301482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F41576-6115-AF48-F0C1-D1C514AEBB67}"/>
                </a:ext>
              </a:extLst>
            </p:cNvPr>
            <p:cNvSpPr/>
            <p:nvPr/>
          </p:nvSpPr>
          <p:spPr bwMode="auto">
            <a:xfrm>
              <a:off x="4994030" y="2895028"/>
              <a:ext cx="192628" cy="301482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B989BB-A178-D323-B40F-ADFC8C74CF4D}"/>
                </a:ext>
              </a:extLst>
            </p:cNvPr>
            <p:cNvSpPr/>
            <p:nvPr/>
          </p:nvSpPr>
          <p:spPr bwMode="auto">
            <a:xfrm>
              <a:off x="4444920" y="4214781"/>
              <a:ext cx="732915" cy="301482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79A22EFD-D172-1DDE-C037-27245CF40283}"/>
                </a:ext>
              </a:extLst>
            </p:cNvPr>
            <p:cNvSpPr txBox="1"/>
            <p:nvPr/>
          </p:nvSpPr>
          <p:spPr bwMode="auto">
            <a:xfrm>
              <a:off x="3965353" y="5020213"/>
              <a:ext cx="1097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Worsening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BAB712F1-2967-0F45-3D60-EAE7AD903BF5}"/>
                </a:ext>
              </a:extLst>
            </p:cNvPr>
            <p:cNvSpPr txBox="1"/>
            <p:nvPr/>
          </p:nvSpPr>
          <p:spPr bwMode="auto">
            <a:xfrm>
              <a:off x="5246490" y="5020213"/>
              <a:ext cx="13447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Improvement</a:t>
              </a:r>
            </a:p>
          </p:txBody>
        </p:sp>
        <p:cxnSp>
          <p:nvCxnSpPr>
            <p:cNvPr id="13" name="Straight Arrow Connector 65">
              <a:extLst>
                <a:ext uri="{FF2B5EF4-FFF2-40B4-BE49-F238E27FC236}">
                  <a16:creationId xmlns:a16="http://schemas.microsoft.com/office/drawing/2014/main" id="{896D696E-68E5-C811-E155-5508438848AC}"/>
                </a:ext>
              </a:extLst>
            </p:cNvPr>
            <p:cNvCxnSpPr/>
            <p:nvPr/>
          </p:nvCxnSpPr>
          <p:spPr bwMode="auto">
            <a:xfrm flipH="1">
              <a:off x="3784807" y="5020213"/>
              <a:ext cx="131011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66">
              <a:extLst>
                <a:ext uri="{FF2B5EF4-FFF2-40B4-BE49-F238E27FC236}">
                  <a16:creationId xmlns:a16="http://schemas.microsoft.com/office/drawing/2014/main" id="{B0E3C639-C5EB-822F-9BC5-5C5B2D6B85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1728" y="5020213"/>
              <a:ext cx="125400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Connector 5">
              <a:extLst>
                <a:ext uri="{FF2B5EF4-FFF2-40B4-BE49-F238E27FC236}">
                  <a16:creationId xmlns:a16="http://schemas.microsoft.com/office/drawing/2014/main" id="{FF35F566-2E27-5D71-47B8-3660383AE5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86658" y="2403065"/>
              <a:ext cx="0" cy="217126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id="{7FD8F438-8328-BA9F-8701-DB0D08A243EB}"/>
                </a:ext>
              </a:extLst>
            </p:cNvPr>
            <p:cNvCxnSpPr/>
            <p:nvPr/>
          </p:nvCxnSpPr>
          <p:spPr bwMode="auto">
            <a:xfrm>
              <a:off x="3339649" y="4573068"/>
              <a:ext cx="416074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Group 69">
              <a:extLst>
                <a:ext uri="{FF2B5EF4-FFF2-40B4-BE49-F238E27FC236}">
                  <a16:creationId xmlns:a16="http://schemas.microsoft.com/office/drawing/2014/main" id="{E2B77118-4A06-29C3-8128-3A41B565165C}"/>
                </a:ext>
              </a:extLst>
            </p:cNvPr>
            <p:cNvGrpSpPr/>
            <p:nvPr/>
          </p:nvGrpSpPr>
          <p:grpSpPr>
            <a:xfrm>
              <a:off x="3345920" y="4560542"/>
              <a:ext cx="4150018" cy="86565"/>
              <a:chOff x="2984879" y="4600416"/>
              <a:chExt cx="4150018" cy="86565"/>
            </a:xfrm>
          </p:grpSpPr>
          <p:grpSp>
            <p:nvGrpSpPr>
              <p:cNvPr id="18" name="Group 9">
                <a:extLst>
                  <a:ext uri="{FF2B5EF4-FFF2-40B4-BE49-F238E27FC236}">
                    <a16:creationId xmlns:a16="http://schemas.microsoft.com/office/drawing/2014/main" id="{43EC5684-0995-F70C-85A1-C7AC4A515658}"/>
                  </a:ext>
                </a:extLst>
              </p:cNvPr>
              <p:cNvGrpSpPr/>
              <p:nvPr/>
            </p:nvGrpSpPr>
            <p:grpSpPr>
              <a:xfrm rot="5400000">
                <a:off x="4092284" y="3493011"/>
                <a:ext cx="82729" cy="2297539"/>
                <a:chOff x="6665200" y="2200446"/>
                <a:chExt cx="508609" cy="1981200"/>
              </a:xfrm>
            </p:grpSpPr>
            <p:cxnSp>
              <p:nvCxnSpPr>
                <p:cNvPr id="24" name="Straight Connector 10">
                  <a:extLst>
                    <a:ext uri="{FF2B5EF4-FFF2-40B4-BE49-F238E27FC236}">
                      <a16:creationId xmlns:a16="http://schemas.microsoft.com/office/drawing/2014/main" id="{780837CD-E3B6-4C66-1B51-8AF6715BDDF9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2200446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11">
                  <a:extLst>
                    <a:ext uri="{FF2B5EF4-FFF2-40B4-BE49-F238E27FC236}">
                      <a16:creationId xmlns:a16="http://schemas.microsoft.com/office/drawing/2014/main" id="{84CF4130-149D-37D1-175D-6BD3C4BF1751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2587796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12">
                  <a:extLst>
                    <a:ext uri="{FF2B5EF4-FFF2-40B4-BE49-F238E27FC236}">
                      <a16:creationId xmlns:a16="http://schemas.microsoft.com/office/drawing/2014/main" id="{509C2417-2192-1EA8-BB0B-6293BE03EE7B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299102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13">
                  <a:extLst>
                    <a:ext uri="{FF2B5EF4-FFF2-40B4-BE49-F238E27FC236}">
                      <a16:creationId xmlns:a16="http://schemas.microsoft.com/office/drawing/2014/main" id="{C98AE3F0-A81E-1DBF-BA40-932EBDA60EF9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339107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43">
                  <a:extLst>
                    <a:ext uri="{FF2B5EF4-FFF2-40B4-BE49-F238E27FC236}">
                      <a16:creationId xmlns:a16="http://schemas.microsoft.com/office/drawing/2014/main" id="{BDC8A638-2118-C946-821D-2B08F2B2502F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377842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48">
                  <a:extLst>
                    <a:ext uri="{FF2B5EF4-FFF2-40B4-BE49-F238E27FC236}">
                      <a16:creationId xmlns:a16="http://schemas.microsoft.com/office/drawing/2014/main" id="{229B9D44-ED3D-8EA5-A2A7-2092458C21A8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4181646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" name="Group 50">
                <a:extLst>
                  <a:ext uri="{FF2B5EF4-FFF2-40B4-BE49-F238E27FC236}">
                    <a16:creationId xmlns:a16="http://schemas.microsoft.com/office/drawing/2014/main" id="{49989B75-1037-4A96-7A74-95E4811E9BD4}"/>
                  </a:ext>
                </a:extLst>
              </p:cNvPr>
              <p:cNvGrpSpPr/>
              <p:nvPr/>
            </p:nvGrpSpPr>
            <p:grpSpPr>
              <a:xfrm rot="5400000">
                <a:off x="6403166" y="3955250"/>
                <a:ext cx="82729" cy="1380733"/>
                <a:chOff x="6665200" y="2991021"/>
                <a:chExt cx="508609" cy="1190625"/>
              </a:xfrm>
            </p:grpSpPr>
            <p:cxnSp>
              <p:nvCxnSpPr>
                <p:cNvPr id="20" name="Straight Connector 62">
                  <a:extLst>
                    <a:ext uri="{FF2B5EF4-FFF2-40B4-BE49-F238E27FC236}">
                      <a16:creationId xmlns:a16="http://schemas.microsoft.com/office/drawing/2014/main" id="{EEE7088E-4131-D256-D36B-CA2D9EB74B9D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299102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64">
                  <a:extLst>
                    <a:ext uri="{FF2B5EF4-FFF2-40B4-BE49-F238E27FC236}">
                      <a16:creationId xmlns:a16="http://schemas.microsoft.com/office/drawing/2014/main" id="{0C4FFCB0-145B-4BB6-B166-FC4437A246F4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339107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67">
                  <a:extLst>
                    <a:ext uri="{FF2B5EF4-FFF2-40B4-BE49-F238E27FC236}">
                      <a16:creationId xmlns:a16="http://schemas.microsoft.com/office/drawing/2014/main" id="{D4168D1E-3DC8-DEC7-89AB-6A0EFE056939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377842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68">
                  <a:extLst>
                    <a:ext uri="{FF2B5EF4-FFF2-40B4-BE49-F238E27FC236}">
                      <a16:creationId xmlns:a16="http://schemas.microsoft.com/office/drawing/2014/main" id="{7607A7FF-726A-0144-B0CE-4B9476E32A40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4181646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0" name="TextBox 70">
              <a:extLst>
                <a:ext uri="{FF2B5EF4-FFF2-40B4-BE49-F238E27FC236}">
                  <a16:creationId xmlns:a16="http://schemas.microsoft.com/office/drawing/2014/main" id="{3F9637D9-0A74-AC7C-9420-030F78013449}"/>
                </a:ext>
              </a:extLst>
            </p:cNvPr>
            <p:cNvSpPr txBox="1"/>
            <p:nvPr/>
          </p:nvSpPr>
          <p:spPr bwMode="auto">
            <a:xfrm>
              <a:off x="3145478" y="4584494"/>
              <a:ext cx="372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-4</a:t>
              </a:r>
            </a:p>
          </p:txBody>
        </p:sp>
        <p:sp>
          <p:nvSpPr>
            <p:cNvPr id="31" name="TextBox 71">
              <a:extLst>
                <a:ext uri="{FF2B5EF4-FFF2-40B4-BE49-F238E27FC236}">
                  <a16:creationId xmlns:a16="http://schemas.microsoft.com/office/drawing/2014/main" id="{5C522E47-43A1-A45A-E422-DEF67A2452AC}"/>
                </a:ext>
              </a:extLst>
            </p:cNvPr>
            <p:cNvSpPr txBox="1"/>
            <p:nvPr/>
          </p:nvSpPr>
          <p:spPr bwMode="auto">
            <a:xfrm>
              <a:off x="3597838" y="4584494"/>
              <a:ext cx="372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32" name="TextBox 72">
              <a:extLst>
                <a:ext uri="{FF2B5EF4-FFF2-40B4-BE49-F238E27FC236}">
                  <a16:creationId xmlns:a16="http://schemas.microsoft.com/office/drawing/2014/main" id="{22B4864D-39D9-B7B9-C06B-BA28B50C34D8}"/>
                </a:ext>
              </a:extLst>
            </p:cNvPr>
            <p:cNvSpPr txBox="1"/>
            <p:nvPr/>
          </p:nvSpPr>
          <p:spPr bwMode="auto">
            <a:xfrm>
              <a:off x="4047949" y="4584494"/>
              <a:ext cx="372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33" name="TextBox 73">
              <a:extLst>
                <a:ext uri="{FF2B5EF4-FFF2-40B4-BE49-F238E27FC236}">
                  <a16:creationId xmlns:a16="http://schemas.microsoft.com/office/drawing/2014/main" id="{08B00626-31D6-F17C-79B8-6C75FBD31C72}"/>
                </a:ext>
              </a:extLst>
            </p:cNvPr>
            <p:cNvSpPr txBox="1"/>
            <p:nvPr/>
          </p:nvSpPr>
          <p:spPr bwMode="auto">
            <a:xfrm>
              <a:off x="4500309" y="4584494"/>
              <a:ext cx="372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34" name="TextBox 74">
              <a:extLst>
                <a:ext uri="{FF2B5EF4-FFF2-40B4-BE49-F238E27FC236}">
                  <a16:creationId xmlns:a16="http://schemas.microsoft.com/office/drawing/2014/main" id="{EBBDC652-06D3-32A7-2C1D-E847B3B716CA}"/>
                </a:ext>
              </a:extLst>
            </p:cNvPr>
            <p:cNvSpPr txBox="1"/>
            <p:nvPr/>
          </p:nvSpPr>
          <p:spPr bwMode="auto">
            <a:xfrm>
              <a:off x="5048791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TextBox 75">
              <a:extLst>
                <a:ext uri="{FF2B5EF4-FFF2-40B4-BE49-F238E27FC236}">
                  <a16:creationId xmlns:a16="http://schemas.microsoft.com/office/drawing/2014/main" id="{5B512A62-1577-6E8A-48C2-9DEDB62D44DD}"/>
                </a:ext>
              </a:extLst>
            </p:cNvPr>
            <p:cNvSpPr txBox="1"/>
            <p:nvPr/>
          </p:nvSpPr>
          <p:spPr bwMode="auto">
            <a:xfrm>
              <a:off x="5501151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76">
              <a:extLst>
                <a:ext uri="{FF2B5EF4-FFF2-40B4-BE49-F238E27FC236}">
                  <a16:creationId xmlns:a16="http://schemas.microsoft.com/office/drawing/2014/main" id="{82FC46F0-443A-1D0F-86C3-69F0EB4572B7}"/>
                </a:ext>
              </a:extLst>
            </p:cNvPr>
            <p:cNvSpPr txBox="1"/>
            <p:nvPr/>
          </p:nvSpPr>
          <p:spPr bwMode="auto">
            <a:xfrm>
              <a:off x="5965330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77">
              <a:extLst>
                <a:ext uri="{FF2B5EF4-FFF2-40B4-BE49-F238E27FC236}">
                  <a16:creationId xmlns:a16="http://schemas.microsoft.com/office/drawing/2014/main" id="{C82AD224-1A93-E277-E05C-19EB6D44E672}"/>
                </a:ext>
              </a:extLst>
            </p:cNvPr>
            <p:cNvSpPr txBox="1"/>
            <p:nvPr/>
          </p:nvSpPr>
          <p:spPr bwMode="auto">
            <a:xfrm>
              <a:off x="6431758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78">
              <a:extLst>
                <a:ext uri="{FF2B5EF4-FFF2-40B4-BE49-F238E27FC236}">
                  <a16:creationId xmlns:a16="http://schemas.microsoft.com/office/drawing/2014/main" id="{DE2ED68F-61FE-89A6-EDA3-7E4DA8ACCB86}"/>
                </a:ext>
              </a:extLst>
            </p:cNvPr>
            <p:cNvSpPr txBox="1"/>
            <p:nvPr/>
          </p:nvSpPr>
          <p:spPr bwMode="auto">
            <a:xfrm>
              <a:off x="6878667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TextBox 79">
              <a:extLst>
                <a:ext uri="{FF2B5EF4-FFF2-40B4-BE49-F238E27FC236}">
                  <a16:creationId xmlns:a16="http://schemas.microsoft.com/office/drawing/2014/main" id="{359A9DFA-AE63-2A0F-5663-EE3D7DFEC31B}"/>
                </a:ext>
              </a:extLst>
            </p:cNvPr>
            <p:cNvSpPr txBox="1"/>
            <p:nvPr/>
          </p:nvSpPr>
          <p:spPr bwMode="auto">
            <a:xfrm>
              <a:off x="7345095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41" name="Straight Connector 85">
              <a:extLst>
                <a:ext uri="{FF2B5EF4-FFF2-40B4-BE49-F238E27FC236}">
                  <a16:creationId xmlns:a16="http://schemas.microsoft.com/office/drawing/2014/main" id="{3C36315A-8881-BA91-60D1-6E4DDC15C8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0882" y="3055121"/>
              <a:ext cx="93889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88">
              <a:extLst>
                <a:ext uri="{FF2B5EF4-FFF2-40B4-BE49-F238E27FC236}">
                  <a16:creationId xmlns:a16="http://schemas.microsoft.com/office/drawing/2014/main" id="{B8B50115-329E-4919-DD60-EBA7E6C0A679}"/>
                </a:ext>
              </a:extLst>
            </p:cNvPr>
            <p:cNvCxnSpPr/>
            <p:nvPr/>
          </p:nvCxnSpPr>
          <p:spPr bwMode="auto">
            <a:xfrm>
              <a:off x="4538255" y="3001049"/>
              <a:ext cx="0" cy="10550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89">
              <a:extLst>
                <a:ext uri="{FF2B5EF4-FFF2-40B4-BE49-F238E27FC236}">
                  <a16:creationId xmlns:a16="http://schemas.microsoft.com/office/drawing/2014/main" id="{81D1E961-7223-2210-DE71-B88BF716C8AB}"/>
                </a:ext>
              </a:extLst>
            </p:cNvPr>
            <p:cNvCxnSpPr/>
            <p:nvPr/>
          </p:nvCxnSpPr>
          <p:spPr bwMode="auto">
            <a:xfrm>
              <a:off x="5469780" y="3002367"/>
              <a:ext cx="0" cy="10550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92">
              <a:extLst>
                <a:ext uri="{FF2B5EF4-FFF2-40B4-BE49-F238E27FC236}">
                  <a16:creationId xmlns:a16="http://schemas.microsoft.com/office/drawing/2014/main" id="{730CA3F6-7D82-D1B3-EFED-35E24C6A10BF}"/>
                </a:ext>
              </a:extLst>
            </p:cNvPr>
            <p:cNvGrpSpPr/>
            <p:nvPr/>
          </p:nvGrpSpPr>
          <p:grpSpPr>
            <a:xfrm>
              <a:off x="6621782" y="2699382"/>
              <a:ext cx="674412" cy="106825"/>
              <a:chOff x="4169841" y="3040923"/>
              <a:chExt cx="938898" cy="106825"/>
            </a:xfrm>
          </p:grpSpPr>
          <p:cxnSp>
            <p:nvCxnSpPr>
              <p:cNvPr id="45" name="Straight Connector 93">
                <a:extLst>
                  <a:ext uri="{FF2B5EF4-FFF2-40B4-BE49-F238E27FC236}">
                    <a16:creationId xmlns:a16="http://schemas.microsoft.com/office/drawing/2014/main" id="{25D2AD26-590A-6E3D-5DB4-98B55C5422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69841" y="3094995"/>
                <a:ext cx="93889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94">
                <a:extLst>
                  <a:ext uri="{FF2B5EF4-FFF2-40B4-BE49-F238E27FC236}">
                    <a16:creationId xmlns:a16="http://schemas.microsoft.com/office/drawing/2014/main" id="{92C056D2-20F3-565F-8AD2-53B00807BA0E}"/>
                  </a:ext>
                </a:extLst>
              </p:cNvPr>
              <p:cNvCxnSpPr/>
              <p:nvPr/>
            </p:nvCxnSpPr>
            <p:spPr bwMode="auto">
              <a:xfrm>
                <a:off x="4177214" y="3040923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95">
                <a:extLst>
                  <a:ext uri="{FF2B5EF4-FFF2-40B4-BE49-F238E27FC236}">
                    <a16:creationId xmlns:a16="http://schemas.microsoft.com/office/drawing/2014/main" id="{E5D08AC7-D92C-F581-1C9D-445AC3B08AF0}"/>
                  </a:ext>
                </a:extLst>
              </p:cNvPr>
              <p:cNvCxnSpPr/>
              <p:nvPr/>
            </p:nvCxnSpPr>
            <p:spPr bwMode="auto">
              <a:xfrm>
                <a:off x="5108739" y="3042241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" name="Group 96">
              <a:extLst>
                <a:ext uri="{FF2B5EF4-FFF2-40B4-BE49-F238E27FC236}">
                  <a16:creationId xmlns:a16="http://schemas.microsoft.com/office/drawing/2014/main" id="{F2941AFB-E06F-1BA7-1DD3-747E8E866631}"/>
                </a:ext>
              </a:extLst>
            </p:cNvPr>
            <p:cNvGrpSpPr/>
            <p:nvPr/>
          </p:nvGrpSpPr>
          <p:grpSpPr>
            <a:xfrm>
              <a:off x="3926091" y="4322418"/>
              <a:ext cx="1048415" cy="106825"/>
              <a:chOff x="4169841" y="3040923"/>
              <a:chExt cx="938898" cy="106825"/>
            </a:xfrm>
          </p:grpSpPr>
          <p:cxnSp>
            <p:nvCxnSpPr>
              <p:cNvPr id="49" name="Straight Connector 97">
                <a:extLst>
                  <a:ext uri="{FF2B5EF4-FFF2-40B4-BE49-F238E27FC236}">
                    <a16:creationId xmlns:a16="http://schemas.microsoft.com/office/drawing/2014/main" id="{AA3EBE26-C195-CB71-9032-EB69567BF7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69841" y="3094995"/>
                <a:ext cx="93889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98">
                <a:extLst>
                  <a:ext uri="{FF2B5EF4-FFF2-40B4-BE49-F238E27FC236}">
                    <a16:creationId xmlns:a16="http://schemas.microsoft.com/office/drawing/2014/main" id="{8227A4BD-A6D0-9E33-B337-2CCFF8BEBFED}"/>
                  </a:ext>
                </a:extLst>
              </p:cNvPr>
              <p:cNvCxnSpPr/>
              <p:nvPr/>
            </p:nvCxnSpPr>
            <p:spPr bwMode="auto">
              <a:xfrm>
                <a:off x="4177214" y="3040923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99">
                <a:extLst>
                  <a:ext uri="{FF2B5EF4-FFF2-40B4-BE49-F238E27FC236}">
                    <a16:creationId xmlns:a16="http://schemas.microsoft.com/office/drawing/2014/main" id="{2008FF26-A879-6578-619B-B5C0FD5B9DB2}"/>
                  </a:ext>
                </a:extLst>
              </p:cNvPr>
              <p:cNvCxnSpPr/>
              <p:nvPr/>
            </p:nvCxnSpPr>
            <p:spPr bwMode="auto">
              <a:xfrm>
                <a:off x="5108739" y="3042241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" name="Group 100">
              <a:extLst>
                <a:ext uri="{FF2B5EF4-FFF2-40B4-BE49-F238E27FC236}">
                  <a16:creationId xmlns:a16="http://schemas.microsoft.com/office/drawing/2014/main" id="{323BDC1E-A035-997E-1FAC-C21847D60933}"/>
                </a:ext>
              </a:extLst>
            </p:cNvPr>
            <p:cNvGrpSpPr/>
            <p:nvPr/>
          </p:nvGrpSpPr>
          <p:grpSpPr>
            <a:xfrm>
              <a:off x="6377888" y="4013927"/>
              <a:ext cx="718537" cy="106825"/>
              <a:chOff x="4169841" y="3040923"/>
              <a:chExt cx="938898" cy="106825"/>
            </a:xfrm>
          </p:grpSpPr>
          <p:cxnSp>
            <p:nvCxnSpPr>
              <p:cNvPr id="53" name="Straight Connector 101">
                <a:extLst>
                  <a:ext uri="{FF2B5EF4-FFF2-40B4-BE49-F238E27FC236}">
                    <a16:creationId xmlns:a16="http://schemas.microsoft.com/office/drawing/2014/main" id="{F8AE6C1C-1EDC-AE7F-0BC6-8FA48687B7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69841" y="3094995"/>
                <a:ext cx="93889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102">
                <a:extLst>
                  <a:ext uri="{FF2B5EF4-FFF2-40B4-BE49-F238E27FC236}">
                    <a16:creationId xmlns:a16="http://schemas.microsoft.com/office/drawing/2014/main" id="{25A838C2-04A9-A44E-BD50-1C5BA23058E9}"/>
                  </a:ext>
                </a:extLst>
              </p:cNvPr>
              <p:cNvCxnSpPr/>
              <p:nvPr/>
            </p:nvCxnSpPr>
            <p:spPr bwMode="auto">
              <a:xfrm>
                <a:off x="4177214" y="3040923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103">
                <a:extLst>
                  <a:ext uri="{FF2B5EF4-FFF2-40B4-BE49-F238E27FC236}">
                    <a16:creationId xmlns:a16="http://schemas.microsoft.com/office/drawing/2014/main" id="{F62247D4-20CB-BCB5-065A-0E22D7A0A6FA}"/>
                  </a:ext>
                </a:extLst>
              </p:cNvPr>
              <p:cNvCxnSpPr/>
              <p:nvPr/>
            </p:nvCxnSpPr>
            <p:spPr bwMode="auto">
              <a:xfrm>
                <a:off x="5108739" y="3042241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TextBox 104">
              <a:extLst>
                <a:ext uri="{FF2B5EF4-FFF2-40B4-BE49-F238E27FC236}">
                  <a16:creationId xmlns:a16="http://schemas.microsoft.com/office/drawing/2014/main" id="{91C7AB0B-3D23-AD23-F184-A8E2E9F8266D}"/>
                </a:ext>
              </a:extLst>
            </p:cNvPr>
            <p:cNvSpPr txBox="1"/>
            <p:nvPr/>
          </p:nvSpPr>
          <p:spPr bwMode="auto">
            <a:xfrm>
              <a:off x="4650062" y="2403065"/>
              <a:ext cx="5036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M6</a:t>
              </a:r>
            </a:p>
          </p:txBody>
        </p:sp>
        <p:sp>
          <p:nvSpPr>
            <p:cNvPr id="57" name="TextBox 105">
              <a:extLst>
                <a:ext uri="{FF2B5EF4-FFF2-40B4-BE49-F238E27FC236}">
                  <a16:creationId xmlns:a16="http://schemas.microsoft.com/office/drawing/2014/main" id="{6523C157-2F3B-FA43-8FA7-B11C3CFF5A69}"/>
                </a:ext>
              </a:extLst>
            </p:cNvPr>
            <p:cNvSpPr txBox="1"/>
            <p:nvPr/>
          </p:nvSpPr>
          <p:spPr bwMode="auto">
            <a:xfrm>
              <a:off x="4497791" y="3706092"/>
              <a:ext cx="620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M12</a:t>
              </a:r>
            </a:p>
          </p:txBody>
        </p:sp>
        <p:sp>
          <p:nvSpPr>
            <p:cNvPr id="58" name="TextBox 106">
              <a:extLst>
                <a:ext uri="{FF2B5EF4-FFF2-40B4-BE49-F238E27FC236}">
                  <a16:creationId xmlns:a16="http://schemas.microsoft.com/office/drawing/2014/main" id="{14B20CB6-5461-EA80-F25F-1C81DC3D02C5}"/>
                </a:ext>
              </a:extLst>
            </p:cNvPr>
            <p:cNvSpPr txBox="1"/>
            <p:nvPr/>
          </p:nvSpPr>
          <p:spPr bwMode="auto">
            <a:xfrm>
              <a:off x="7241761" y="2568787"/>
              <a:ext cx="1830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+3.86 (3.14, 4.57)</a:t>
              </a:r>
            </a:p>
          </p:txBody>
        </p:sp>
        <p:sp>
          <p:nvSpPr>
            <p:cNvPr id="59" name="TextBox 107">
              <a:extLst>
                <a:ext uri="{FF2B5EF4-FFF2-40B4-BE49-F238E27FC236}">
                  <a16:creationId xmlns:a16="http://schemas.microsoft.com/office/drawing/2014/main" id="{17BF4B00-0CF7-DA13-A528-B320F49B4014}"/>
                </a:ext>
              </a:extLst>
            </p:cNvPr>
            <p:cNvSpPr txBox="1"/>
            <p:nvPr/>
          </p:nvSpPr>
          <p:spPr bwMode="auto">
            <a:xfrm>
              <a:off x="5485130" y="2862294"/>
              <a:ext cx="18565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-0.40 (-1.41, 0.61)</a:t>
              </a:r>
            </a:p>
          </p:txBody>
        </p:sp>
        <p:sp>
          <p:nvSpPr>
            <p:cNvPr id="60" name="TextBox 108">
              <a:extLst>
                <a:ext uri="{FF2B5EF4-FFF2-40B4-BE49-F238E27FC236}">
                  <a16:creationId xmlns:a16="http://schemas.microsoft.com/office/drawing/2014/main" id="{A9F328E0-D84D-C136-4CDD-76E5D7498DEB}"/>
                </a:ext>
              </a:extLst>
            </p:cNvPr>
            <p:cNvSpPr txBox="1"/>
            <p:nvPr/>
          </p:nvSpPr>
          <p:spPr bwMode="auto">
            <a:xfrm>
              <a:off x="7076347" y="3876919"/>
              <a:ext cx="1830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+3.36 (2.59, 4.13)</a:t>
              </a:r>
            </a:p>
          </p:txBody>
        </p:sp>
        <p:sp>
          <p:nvSpPr>
            <p:cNvPr id="61" name="TextBox 109">
              <a:extLst>
                <a:ext uri="{FF2B5EF4-FFF2-40B4-BE49-F238E27FC236}">
                  <a16:creationId xmlns:a16="http://schemas.microsoft.com/office/drawing/2014/main" id="{9CFC8EDE-FFD2-4082-8065-94AAF70D8C09}"/>
                </a:ext>
              </a:extLst>
            </p:cNvPr>
            <p:cNvSpPr txBox="1"/>
            <p:nvPr/>
          </p:nvSpPr>
          <p:spPr bwMode="auto">
            <a:xfrm>
              <a:off x="5198937" y="4198654"/>
              <a:ext cx="19271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-1.59 (-2.71, -0.47)</a:t>
              </a:r>
            </a:p>
          </p:txBody>
        </p:sp>
        <p:sp>
          <p:nvSpPr>
            <p:cNvPr id="64" name="Right Brace 112">
              <a:extLst>
                <a:ext uri="{FF2B5EF4-FFF2-40B4-BE49-F238E27FC236}">
                  <a16:creationId xmlns:a16="http://schemas.microsoft.com/office/drawing/2014/main" id="{9D2084B7-83F4-CCE9-D422-7696336EB391}"/>
                </a:ext>
              </a:extLst>
            </p:cNvPr>
            <p:cNvSpPr/>
            <p:nvPr/>
          </p:nvSpPr>
          <p:spPr bwMode="auto">
            <a:xfrm>
              <a:off x="9052825" y="2635559"/>
              <a:ext cx="125641" cy="532711"/>
            </a:xfrm>
            <a:prstGeom prst="rightBrac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ight Brace 113">
              <a:extLst>
                <a:ext uri="{FF2B5EF4-FFF2-40B4-BE49-F238E27FC236}">
                  <a16:creationId xmlns:a16="http://schemas.microsoft.com/office/drawing/2014/main" id="{14DBC708-4E72-7F34-DFD4-61141EC84056}"/>
                </a:ext>
              </a:extLst>
            </p:cNvPr>
            <p:cNvSpPr/>
            <p:nvPr/>
          </p:nvSpPr>
          <p:spPr bwMode="auto">
            <a:xfrm>
              <a:off x="8895586" y="3990093"/>
              <a:ext cx="125641" cy="532711"/>
            </a:xfrm>
            <a:prstGeom prst="rightBrac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115">
              <a:extLst>
                <a:ext uri="{FF2B5EF4-FFF2-40B4-BE49-F238E27FC236}">
                  <a16:creationId xmlns:a16="http://schemas.microsoft.com/office/drawing/2014/main" id="{D584F48F-5A6D-5322-D7F4-3DFEA5306E62}"/>
                </a:ext>
              </a:extLst>
            </p:cNvPr>
            <p:cNvSpPr txBox="1"/>
            <p:nvPr/>
          </p:nvSpPr>
          <p:spPr bwMode="auto">
            <a:xfrm>
              <a:off x="9176087" y="2601121"/>
              <a:ext cx="26805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4.26 (3.02, 5.49); </a:t>
              </a:r>
              <a:r>
                <a:rPr lang="en-US" i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&lt; 0.001</a:t>
              </a:r>
            </a:p>
          </p:txBody>
        </p:sp>
        <p:sp>
          <p:nvSpPr>
            <p:cNvPr id="67" name="TextBox 116">
              <a:extLst>
                <a:ext uri="{FF2B5EF4-FFF2-40B4-BE49-F238E27FC236}">
                  <a16:creationId xmlns:a16="http://schemas.microsoft.com/office/drawing/2014/main" id="{ACD73958-4F52-0271-B977-29AE88D91E61}"/>
                </a:ext>
              </a:extLst>
            </p:cNvPr>
            <p:cNvSpPr txBox="1"/>
            <p:nvPr/>
          </p:nvSpPr>
          <p:spPr bwMode="auto">
            <a:xfrm>
              <a:off x="9028644" y="3952954"/>
              <a:ext cx="26965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4.95 (3.59, 6.31); </a:t>
              </a:r>
              <a:r>
                <a:rPr lang="en-US" i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&lt; 0.001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F614384-A12F-C03A-61DC-194DAA623535}"/>
                </a:ext>
              </a:extLst>
            </p:cNvPr>
            <p:cNvCxnSpPr>
              <a:stCxn id="30" idx="0"/>
              <a:endCxn id="39" idx="0"/>
            </p:cNvCxnSpPr>
            <p:nvPr/>
          </p:nvCxnSpPr>
          <p:spPr>
            <a:xfrm>
              <a:off x="3331587" y="4584494"/>
              <a:ext cx="416435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3">
            <a:extLst>
              <a:ext uri="{FF2B5EF4-FFF2-40B4-BE49-F238E27FC236}">
                <a16:creationId xmlns:a16="http://schemas.microsoft.com/office/drawing/2014/main" id="{1E45A75B-17EC-8685-A11C-07C521E4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2967FEF-3C4F-1519-8CF6-C30282C2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SOLAR: Treatment Satisfaction</a:t>
            </a:r>
            <a:endParaRPr lang="fr-FR" dirty="0"/>
          </a:p>
        </p:txBody>
      </p:sp>
      <p:sp>
        <p:nvSpPr>
          <p:cNvPr id="62" name="Espace réservé du contenu 39">
            <a:extLst>
              <a:ext uri="{FF2B5EF4-FFF2-40B4-BE49-F238E27FC236}">
                <a16:creationId xmlns:a16="http://schemas.microsoft.com/office/drawing/2014/main" id="{86B3E86D-AC95-5D0E-CCDE-78C605510874}"/>
              </a:ext>
            </a:extLst>
          </p:cNvPr>
          <p:cNvSpPr txBox="1">
            <a:spLocks/>
          </p:cNvSpPr>
          <p:nvPr/>
        </p:nvSpPr>
        <p:spPr>
          <a:xfrm>
            <a:off x="609600" y="5526963"/>
            <a:ext cx="10972800" cy="46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 425 participants in the CAB + RPV arm, 90% preferred LA CAB + RPV vs 5% preferred BIC/FTC/TAF </a:t>
            </a:r>
          </a:p>
        </p:txBody>
      </p:sp>
      <p:grpSp>
        <p:nvGrpSpPr>
          <p:cNvPr id="9" name="Group 121">
            <a:extLst>
              <a:ext uri="{FF2B5EF4-FFF2-40B4-BE49-F238E27FC236}">
                <a16:creationId xmlns:a16="http://schemas.microsoft.com/office/drawing/2014/main" id="{6DA8397F-F495-B8A1-B650-F1B718C03AF4}"/>
              </a:ext>
            </a:extLst>
          </p:cNvPr>
          <p:cNvGrpSpPr/>
          <p:nvPr/>
        </p:nvGrpSpPr>
        <p:grpSpPr>
          <a:xfrm>
            <a:off x="891502" y="2364034"/>
            <a:ext cx="2020214" cy="2089407"/>
            <a:chOff x="-1066642" y="2501416"/>
            <a:chExt cx="2020214" cy="2089407"/>
          </a:xfrm>
        </p:grpSpPr>
        <p:sp>
          <p:nvSpPr>
            <p:cNvPr id="40" name="TextBox 117">
              <a:extLst>
                <a:ext uri="{FF2B5EF4-FFF2-40B4-BE49-F238E27FC236}">
                  <a16:creationId xmlns:a16="http://schemas.microsoft.com/office/drawing/2014/main" id="{13EC6878-B5D4-0043-4325-174CC506F19E}"/>
                </a:ext>
              </a:extLst>
            </p:cNvPr>
            <p:cNvSpPr txBox="1"/>
            <p:nvPr/>
          </p:nvSpPr>
          <p:spPr bwMode="auto">
            <a:xfrm>
              <a:off x="-952206" y="2501416"/>
              <a:ext cx="190577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LA CAB + RPV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(Month 6, N=436;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Month 12, N=410)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142F0A6-A9DB-A3B7-0DF9-C88577B9544D}"/>
                </a:ext>
              </a:extLst>
            </p:cNvPr>
            <p:cNvSpPr/>
            <p:nvPr/>
          </p:nvSpPr>
          <p:spPr bwMode="auto">
            <a:xfrm>
              <a:off x="-1048496" y="2609675"/>
              <a:ext cx="126716" cy="126716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TextBox 119">
              <a:extLst>
                <a:ext uri="{FF2B5EF4-FFF2-40B4-BE49-F238E27FC236}">
                  <a16:creationId xmlns:a16="http://schemas.microsoft.com/office/drawing/2014/main" id="{1A3BDAF3-4AB1-A9FC-2156-7EF5F0C37742}"/>
                </a:ext>
              </a:extLst>
            </p:cNvPr>
            <p:cNvSpPr txBox="1"/>
            <p:nvPr/>
          </p:nvSpPr>
          <p:spPr bwMode="auto">
            <a:xfrm>
              <a:off x="-970352" y="3667493"/>
              <a:ext cx="190577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BIC/FTC/TAF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(Month 6, N=220;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Month 12, N=213)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E1A70AE-CEB6-C125-46E3-57F59EFEBE99}"/>
                </a:ext>
              </a:extLst>
            </p:cNvPr>
            <p:cNvSpPr/>
            <p:nvPr/>
          </p:nvSpPr>
          <p:spPr bwMode="auto">
            <a:xfrm>
              <a:off x="-1066642" y="3788192"/>
              <a:ext cx="126716" cy="126716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8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0" y="2857500"/>
            <a:ext cx="812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CAB LA + RPV LA IM</a:t>
            </a:r>
            <a:br>
              <a:rPr lang="fr-FR" sz="4000" dirty="0"/>
            </a:br>
            <a:r>
              <a:rPr lang="fr-FR" sz="4000" dirty="0"/>
              <a:t>Indication and </a:t>
            </a:r>
            <a:r>
              <a:rPr lang="en-US" sz="4000" dirty="0"/>
              <a:t>Practical</a:t>
            </a:r>
            <a:r>
              <a:rPr lang="fr-FR" sz="4000" dirty="0"/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1077102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CAB LA + RPV LA IM</a:t>
            </a:r>
            <a:br>
              <a:rPr lang="fr-FR" dirty="0"/>
            </a:br>
            <a:r>
              <a:rPr lang="fr-FR" dirty="0"/>
              <a:t>Indication and </a:t>
            </a:r>
            <a:r>
              <a:rPr lang="en-US" dirty="0"/>
              <a:t>Practical</a:t>
            </a:r>
            <a:r>
              <a:rPr lang="fr-FR" dirty="0"/>
              <a:t>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2016064"/>
            <a:ext cx="11243352" cy="45831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EMA approval (</a:t>
            </a:r>
            <a:r>
              <a:rPr lang="en-US" dirty="0" err="1"/>
              <a:t>Rekambys</a:t>
            </a:r>
            <a:r>
              <a:rPr lang="en-US" dirty="0"/>
              <a:t>® + </a:t>
            </a:r>
            <a:r>
              <a:rPr lang="en-US" dirty="0" err="1"/>
              <a:t>Vocabria</a:t>
            </a:r>
            <a:r>
              <a:rPr lang="en-US" dirty="0"/>
              <a:t> ®) / </a:t>
            </a:r>
            <a:r>
              <a:rPr lang="en-US" dirty="0">
                <a:solidFill>
                  <a:srgbClr val="FF6600"/>
                </a:solidFill>
              </a:rPr>
              <a:t>FDA approval (</a:t>
            </a:r>
            <a:r>
              <a:rPr lang="en-US" dirty="0" err="1">
                <a:solidFill>
                  <a:srgbClr val="FF6600"/>
                </a:solidFill>
              </a:rPr>
              <a:t>Cabenuva</a:t>
            </a:r>
            <a:r>
              <a:rPr lang="en-US" dirty="0">
                <a:solidFill>
                  <a:srgbClr val="FF6600"/>
                </a:solidFill>
              </a:rPr>
              <a:t>®)</a:t>
            </a:r>
          </a:p>
          <a:p>
            <a:pPr lvl="1"/>
            <a:r>
              <a:rPr lang="en-US" sz="2200" dirty="0"/>
              <a:t>CAB LA (</a:t>
            </a:r>
            <a:r>
              <a:rPr lang="en-US" sz="2200" dirty="0" err="1"/>
              <a:t>Vocabria</a:t>
            </a:r>
            <a:r>
              <a:rPr lang="en-US" sz="2200" dirty="0"/>
              <a:t>®)  IM + RPV LA (</a:t>
            </a:r>
            <a:r>
              <a:rPr lang="en-US" sz="2200" dirty="0" err="1"/>
              <a:t>Rekambys</a:t>
            </a:r>
            <a:r>
              <a:rPr lang="en-US" sz="2200" dirty="0"/>
              <a:t>®) IM indicated for the treatment of HIV-1 infection in adults </a:t>
            </a:r>
            <a:r>
              <a:rPr lang="en-US" sz="2200" dirty="0">
                <a:solidFill>
                  <a:srgbClr val="FF6600"/>
                </a:solidFill>
              </a:rPr>
              <a:t>(to replace current ART) </a:t>
            </a:r>
            <a:r>
              <a:rPr lang="en-US" sz="2200" dirty="0"/>
              <a:t>who are virologically suppressed (HIV RNA &lt;50 cp/mL) on a stable ART </a:t>
            </a:r>
            <a:r>
              <a:rPr lang="en-US" sz="2200" i="1" dirty="0"/>
              <a:t>without present or past evidence of viral resistance to, and no prior virological failure with agents of the NNRTI and INI class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6600"/>
                </a:solidFill>
              </a:rPr>
              <a:t>(with no history of treatment failure and with no known or suspected resistance to CAB or RPV)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sz="2200" dirty="0"/>
              <a:t>Oral lead-in CAB 30 mg </a:t>
            </a:r>
            <a:r>
              <a:rPr lang="en-US" sz="2200" dirty="0" err="1"/>
              <a:t>qd</a:t>
            </a:r>
            <a:r>
              <a:rPr lang="en-US" sz="2200" dirty="0"/>
              <a:t> + RPV 25 mg </a:t>
            </a:r>
            <a:r>
              <a:rPr lang="en-US" sz="2200" dirty="0" err="1"/>
              <a:t>qd</a:t>
            </a:r>
            <a:r>
              <a:rPr lang="en-US" sz="2200" dirty="0"/>
              <a:t> x 28 days (optional / </a:t>
            </a:r>
            <a:r>
              <a:rPr lang="en-US" sz="2200" dirty="0">
                <a:solidFill>
                  <a:srgbClr val="FF6600"/>
                </a:solidFill>
              </a:rPr>
              <a:t>may be considered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CAB LA + RPV LA IM</a:t>
            </a:r>
            <a:endParaRPr lang="en-US" dirty="0"/>
          </a:p>
          <a:p>
            <a:pPr lvl="3"/>
            <a:r>
              <a:rPr lang="en-US" sz="1900" dirty="0"/>
              <a:t>Monthly dosing: 600 mg CAB + 900 mg RPV (initial dose) then 400 mg CAB + 600 mg RPV every month (EMA /</a:t>
            </a:r>
            <a:r>
              <a:rPr lang="en-US" sz="1900" dirty="0">
                <a:solidFill>
                  <a:srgbClr val="0000FF"/>
                </a:solidFill>
              </a:rPr>
              <a:t> </a:t>
            </a:r>
            <a:r>
              <a:rPr lang="en-US" sz="1900" dirty="0">
                <a:solidFill>
                  <a:srgbClr val="FF6600"/>
                </a:solidFill>
              </a:rPr>
              <a:t>FDA</a:t>
            </a:r>
            <a:r>
              <a:rPr lang="en-US" sz="1900" dirty="0"/>
              <a:t>)</a:t>
            </a:r>
          </a:p>
          <a:p>
            <a:pPr lvl="3"/>
            <a:r>
              <a:rPr lang="en-US" sz="1900" dirty="0"/>
              <a:t>Every 2 months dosing: 600 mg CAB + 900 mg RPV at M1 and M2, then every 2 months (EMA/</a:t>
            </a:r>
            <a:r>
              <a:rPr lang="en-US" sz="1900" dirty="0">
                <a:solidFill>
                  <a:srgbClr val="0000FF"/>
                </a:solidFill>
              </a:rPr>
              <a:t> </a:t>
            </a:r>
            <a:r>
              <a:rPr lang="en-US" sz="1900" dirty="0">
                <a:solidFill>
                  <a:srgbClr val="FF6600"/>
                </a:solidFill>
              </a:rPr>
              <a:t>FDA</a:t>
            </a:r>
            <a:r>
              <a:rPr lang="en-US" sz="1900" dirty="0"/>
              <a:t>)</a:t>
            </a:r>
          </a:p>
          <a:p>
            <a:pPr lvl="3"/>
            <a:endParaRPr lang="en-US" sz="1600" dirty="0"/>
          </a:p>
          <a:p>
            <a:r>
              <a:rPr lang="en-US" dirty="0"/>
              <a:t>Questions for clinical use ?</a:t>
            </a:r>
          </a:p>
          <a:p>
            <a:pPr lvl="1"/>
            <a:r>
              <a:rPr lang="en-US" dirty="0"/>
              <a:t>Patients’ satisfaction QM vs Q2M</a:t>
            </a:r>
          </a:p>
          <a:p>
            <a:pPr lvl="1"/>
            <a:r>
              <a:rPr lang="en-US" dirty="0"/>
              <a:t>Predicting virologic failure</a:t>
            </a:r>
          </a:p>
          <a:p>
            <a:pPr lvl="1"/>
            <a:r>
              <a:rPr lang="en-US" dirty="0"/>
              <a:t>Oral lead-in </a:t>
            </a:r>
          </a:p>
          <a:p>
            <a:pPr lvl="1"/>
            <a:r>
              <a:rPr lang="en-US" dirty="0"/>
              <a:t>Missed doses</a:t>
            </a:r>
          </a:p>
          <a:p>
            <a:pPr lvl="1"/>
            <a:r>
              <a:rPr lang="en-US" dirty="0"/>
              <a:t>Oral bridging</a:t>
            </a:r>
          </a:p>
          <a:p>
            <a:pPr lvl="1"/>
            <a:r>
              <a:rPr lang="en-US" dirty="0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225878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15EF06-1951-42EA-9B77-906E84B9A829}"/>
              </a:ext>
            </a:extLst>
          </p:cNvPr>
          <p:cNvSpPr/>
          <p:nvPr/>
        </p:nvSpPr>
        <p:spPr>
          <a:xfrm>
            <a:off x="657694" y="1216867"/>
            <a:ext cx="917973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Mean HIVTSQs Change From Baseline in Those Without Prior CAB + RPV Exposure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781BCE-B676-4E7A-9A62-C50220D2BE5F}"/>
              </a:ext>
            </a:extLst>
          </p:cNvPr>
          <p:cNvSpPr txBox="1"/>
          <p:nvPr/>
        </p:nvSpPr>
        <p:spPr>
          <a:xfrm>
            <a:off x="1410190" y="6420232"/>
            <a:ext cx="526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*HIVTSQ was adapted to include two additional questions relating to injectable treatment.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0D1D27-B968-4B06-9C66-B0543EA73B3A}"/>
              </a:ext>
            </a:extLst>
          </p:cNvPr>
          <p:cNvGrpSpPr/>
          <p:nvPr/>
        </p:nvGrpSpPr>
        <p:grpSpPr>
          <a:xfrm>
            <a:off x="1386573" y="1689637"/>
            <a:ext cx="9223909" cy="4719418"/>
            <a:chOff x="1386573" y="1689637"/>
            <a:chExt cx="9223909" cy="471941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F18979-2F47-437D-BBC8-8264DA9E4E02}"/>
                </a:ext>
              </a:extLst>
            </p:cNvPr>
            <p:cNvSpPr txBox="1"/>
            <p:nvPr/>
          </p:nvSpPr>
          <p:spPr>
            <a:xfrm>
              <a:off x="1386573" y="1963532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Items: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B08082-237C-405D-BC4D-9B2D7CEBEB28}"/>
                </a:ext>
              </a:extLst>
            </p:cNvPr>
            <p:cNvSpPr txBox="1"/>
            <p:nvPr/>
          </p:nvSpPr>
          <p:spPr>
            <a:xfrm>
              <a:off x="1386573" y="2271770"/>
              <a:ext cx="2919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continuing present treatment?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8ED19B-DF2A-41BE-AD27-2954E75078D3}"/>
                </a:ext>
              </a:extLst>
            </p:cNvPr>
            <p:cNvSpPr txBox="1"/>
            <p:nvPr/>
          </p:nvSpPr>
          <p:spPr>
            <a:xfrm>
              <a:off x="1386573" y="2580008"/>
              <a:ext cx="19575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Flexibility of recent treatment?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D63218B-1CBD-47F6-B38D-7D52C0F33B59}"/>
                </a:ext>
              </a:extLst>
            </p:cNvPr>
            <p:cNvSpPr txBox="1"/>
            <p:nvPr/>
          </p:nvSpPr>
          <p:spPr>
            <a:xfrm>
              <a:off x="1386573" y="2888246"/>
              <a:ext cx="21547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Convenience of recent treatment?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F133D63-46B6-4E30-8B40-A59FA511F02E}"/>
                </a:ext>
              </a:extLst>
            </p:cNvPr>
            <p:cNvSpPr txBox="1"/>
            <p:nvPr/>
          </p:nvSpPr>
          <p:spPr>
            <a:xfrm>
              <a:off x="1386573" y="3196484"/>
              <a:ext cx="3041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impact of treatment on lifestyle?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65C55BB-8429-43CE-BF25-D15815F87112}"/>
                </a:ext>
              </a:extLst>
            </p:cNvPr>
            <p:cNvSpPr txBox="1"/>
            <p:nvPr/>
          </p:nvSpPr>
          <p:spPr>
            <a:xfrm>
              <a:off x="1386573" y="3504722"/>
              <a:ext cx="24368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Ease or difficulty of recent treatment?*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90919A3-36E3-4041-BA71-41D8EA94A1F1}"/>
                </a:ext>
              </a:extLst>
            </p:cNvPr>
            <p:cNvSpPr txBox="1"/>
            <p:nvPr/>
          </p:nvSpPr>
          <p:spPr>
            <a:xfrm>
              <a:off x="1386573" y="3812960"/>
              <a:ext cx="34163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Willingness to recommend present treatment to others?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4B958E8-93A4-47E1-9E77-56ED647DBC3C}"/>
                </a:ext>
              </a:extLst>
            </p:cNvPr>
            <p:cNvSpPr txBox="1"/>
            <p:nvPr/>
          </p:nvSpPr>
          <p:spPr>
            <a:xfrm>
              <a:off x="1386573" y="4095268"/>
              <a:ext cx="21579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current regimen?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4D73E2F-10D0-4137-91DE-89ADE0E2F69D}"/>
                </a:ext>
              </a:extLst>
            </p:cNvPr>
            <p:cNvSpPr txBox="1"/>
            <p:nvPr/>
          </p:nvSpPr>
          <p:spPr>
            <a:xfrm>
              <a:off x="1386573" y="4429436"/>
              <a:ext cx="27158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current regimen demands?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6CB9018-19AA-479E-B5AD-EBDE7A0A7721}"/>
                </a:ext>
              </a:extLst>
            </p:cNvPr>
            <p:cNvSpPr txBox="1"/>
            <p:nvPr/>
          </p:nvSpPr>
          <p:spPr>
            <a:xfrm>
              <a:off x="1386573" y="4711744"/>
              <a:ext cx="22926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HIV understanding?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45A1059-BA93-4433-801B-8616CB0AE6DE}"/>
                </a:ext>
              </a:extLst>
            </p:cNvPr>
            <p:cNvSpPr txBox="1"/>
            <p:nvPr/>
          </p:nvSpPr>
          <p:spPr>
            <a:xfrm>
              <a:off x="1386573" y="5045912"/>
              <a:ext cx="33217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the side effects of current treatment?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D2D3AD8-A458-432D-A683-AE236DCF72C5}"/>
                </a:ext>
              </a:extLst>
            </p:cNvPr>
            <p:cNvSpPr txBox="1"/>
            <p:nvPr/>
          </p:nvSpPr>
          <p:spPr>
            <a:xfrm>
              <a:off x="1386573" y="5354150"/>
              <a:ext cx="21002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Perception of recent HIV control?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B0C4840-104F-4322-8AA6-B735AF5294DC}"/>
                </a:ext>
              </a:extLst>
            </p:cNvPr>
            <p:cNvSpPr txBox="1"/>
            <p:nvPr/>
          </p:nvSpPr>
          <p:spPr>
            <a:xfrm>
              <a:off x="1386573" y="5615203"/>
              <a:ext cx="176522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amount or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discomfort/pain on present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treatment?*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7D08802-8170-4B3B-8900-1AE55D7C1CFB}"/>
                </a:ext>
              </a:extLst>
            </p:cNvPr>
            <p:cNvSpPr txBox="1"/>
            <p:nvPr/>
          </p:nvSpPr>
          <p:spPr>
            <a:xfrm>
              <a:off x="3798192" y="1902572"/>
              <a:ext cx="3978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-0.5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3810BA5-754D-48BA-B43A-C708B4EFDD69}"/>
                </a:ext>
              </a:extLst>
            </p:cNvPr>
            <p:cNvSpPr txBox="1"/>
            <p:nvPr/>
          </p:nvSpPr>
          <p:spPr>
            <a:xfrm>
              <a:off x="6670653" y="217112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AF071E2-9EEE-458F-9EB4-04893B063264}"/>
                </a:ext>
              </a:extLst>
            </p:cNvPr>
            <p:cNvSpPr txBox="1"/>
            <p:nvPr/>
          </p:nvSpPr>
          <p:spPr>
            <a:xfrm>
              <a:off x="6466615" y="231005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8BB0A3A-E010-4D3F-9FCC-E19105823CB8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951860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54FDEBE-1358-42EE-A33A-7924C51FE179}"/>
                </a:ext>
              </a:extLst>
            </p:cNvPr>
            <p:cNvSpPr txBox="1"/>
            <p:nvPr/>
          </p:nvSpPr>
          <p:spPr>
            <a:xfrm>
              <a:off x="4903446" y="190257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5BFFDF5-B629-434B-A151-7CCDAE7EB1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1425" y="2122880"/>
              <a:ext cx="0" cy="38969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0A5A93B-94AC-4A54-8A9D-069B8ADCCF54}"/>
                </a:ext>
              </a:extLst>
            </p:cNvPr>
            <p:cNvSpPr txBox="1"/>
            <p:nvPr/>
          </p:nvSpPr>
          <p:spPr>
            <a:xfrm>
              <a:off x="5898703" y="1902572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E7197125-7F07-4BCA-8B3C-B7CFDE86F697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6031532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DFDEC7E-ED12-4A3C-B9D2-2F560D23DAC0}"/>
                </a:ext>
              </a:extLst>
            </p:cNvPr>
            <p:cNvSpPr txBox="1"/>
            <p:nvPr/>
          </p:nvSpPr>
          <p:spPr>
            <a:xfrm>
              <a:off x="6986933" y="190257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A690F69-0CBE-46E0-83BD-22BAB119588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073275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5AA0164-22F5-4AC3-903B-89CA0B1C847A}"/>
                </a:ext>
              </a:extLst>
            </p:cNvPr>
            <p:cNvSpPr txBox="1"/>
            <p:nvPr/>
          </p:nvSpPr>
          <p:spPr>
            <a:xfrm>
              <a:off x="7964388" y="1902572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605271DD-C80D-4D5F-9F17-F36DD418C99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20461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21FB348C-0990-4E26-9672-83377925AE2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3657" y="2200076"/>
              <a:ext cx="41609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80C5C16-521A-4FEB-BF22-DE940458C628}"/>
                </a:ext>
              </a:extLst>
            </p:cNvPr>
            <p:cNvSpPr txBox="1"/>
            <p:nvPr/>
          </p:nvSpPr>
          <p:spPr>
            <a:xfrm>
              <a:off x="4003657" y="1689637"/>
              <a:ext cx="4268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Mean HIVTSQ change from baseline item scores at S48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1AE3E24-A432-4652-B6DB-A8FC99B3F6D8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252519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8508DDB-6071-4640-8352-86DE3F5B75B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284015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84C40E7-1197-44B2-ABCF-046741C93154}"/>
                </a:ext>
              </a:extLst>
            </p:cNvPr>
            <p:cNvSpPr txBox="1"/>
            <p:nvPr/>
          </p:nvSpPr>
          <p:spPr>
            <a:xfrm>
              <a:off x="6670653" y="247891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322FE26-5110-4D6F-B31B-5407F0D28C76}"/>
                </a:ext>
              </a:extLst>
            </p:cNvPr>
            <p:cNvSpPr txBox="1"/>
            <p:nvPr/>
          </p:nvSpPr>
          <p:spPr>
            <a:xfrm>
              <a:off x="6670653" y="2633484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99C194C-5AF4-46C7-8AD8-5F7CB9391D9A}"/>
                </a:ext>
              </a:extLst>
            </p:cNvPr>
            <p:cNvSpPr txBox="1"/>
            <p:nvPr/>
          </p:nvSpPr>
          <p:spPr>
            <a:xfrm>
              <a:off x="6466615" y="279545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02F059B-B21B-453E-AF7E-4607650ED57F}"/>
                </a:ext>
              </a:extLst>
            </p:cNvPr>
            <p:cNvSpPr txBox="1"/>
            <p:nvPr/>
          </p:nvSpPr>
          <p:spPr>
            <a:xfrm>
              <a:off x="6051455" y="2941722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8F0D4C1-39FB-4FD7-BCA7-C49CD5263DBA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15970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60AA2F4-6ECF-41A0-AA8B-4D228520679E}"/>
                </a:ext>
              </a:extLst>
            </p:cNvPr>
            <p:cNvSpPr txBox="1"/>
            <p:nvPr/>
          </p:nvSpPr>
          <p:spPr>
            <a:xfrm>
              <a:off x="6051455" y="326126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5192AA8-AA4C-49D5-B57A-E5AC0E5E3653}"/>
                </a:ext>
              </a:extLst>
            </p:cNvPr>
            <p:cNvSpPr txBox="1"/>
            <p:nvPr/>
          </p:nvSpPr>
          <p:spPr>
            <a:xfrm>
              <a:off x="6051455" y="311338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9435BB9-1F82-41FC-8FCD-A65F127A700C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475029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14490D5-D339-4660-A903-500B10340DD8}"/>
                </a:ext>
              </a:extLst>
            </p:cNvPr>
            <p:cNvSpPr txBox="1"/>
            <p:nvPr/>
          </p:nvSpPr>
          <p:spPr>
            <a:xfrm>
              <a:off x="5625035" y="3576595"/>
              <a:ext cx="380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0,.3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128CA1E-2D09-48CD-B992-2A9F5681C42F}"/>
                </a:ext>
              </a:extLst>
            </p:cNvPr>
            <p:cNvSpPr txBox="1"/>
            <p:nvPr/>
          </p:nvSpPr>
          <p:spPr>
            <a:xfrm>
              <a:off x="5841905" y="342870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0.4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AADF1FC-5FAE-4571-8D77-76D155E7EF0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79035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5B49F0F-8ADE-456F-A61C-AA343D96DAFC}"/>
                </a:ext>
              </a:extLst>
            </p:cNvPr>
            <p:cNvSpPr txBox="1"/>
            <p:nvPr/>
          </p:nvSpPr>
          <p:spPr>
            <a:xfrm>
              <a:off x="5625035" y="3891923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0.3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25FE0B-5F29-430C-9F79-1D113020EA0C}"/>
                </a:ext>
              </a:extLst>
            </p:cNvPr>
            <p:cNvSpPr txBox="1"/>
            <p:nvPr/>
          </p:nvSpPr>
          <p:spPr>
            <a:xfrm>
              <a:off x="5841905" y="3744036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0.4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071062ED-1A96-4A47-89E9-4A5218F6EDC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11220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45B1BB0-5BDA-4CF5-9FD0-13DD138E176F}"/>
                </a:ext>
              </a:extLst>
            </p:cNvPr>
            <p:cNvSpPr txBox="1"/>
            <p:nvPr/>
          </p:nvSpPr>
          <p:spPr>
            <a:xfrm>
              <a:off x="5424458" y="421377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04A835C-6240-4336-8735-B33A955B2E6D}"/>
                </a:ext>
              </a:extLst>
            </p:cNvPr>
            <p:cNvSpPr txBox="1"/>
            <p:nvPr/>
          </p:nvSpPr>
          <p:spPr>
            <a:xfrm>
              <a:off x="5625035" y="4065883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0.3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E4CA95A-077E-4617-ACC6-C7AC7C0CA66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42762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D46070D-C33B-45E9-9B41-3E9CE5D8EAD1}"/>
                </a:ext>
              </a:extLst>
            </p:cNvPr>
            <p:cNvSpPr txBox="1"/>
            <p:nvPr/>
          </p:nvSpPr>
          <p:spPr>
            <a:xfrm>
              <a:off x="5424458" y="452918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13A0887-310E-428F-B1F2-0933CD9F41FA}"/>
                </a:ext>
              </a:extLst>
            </p:cNvPr>
            <p:cNvSpPr txBox="1"/>
            <p:nvPr/>
          </p:nvSpPr>
          <p:spPr>
            <a:xfrm>
              <a:off x="5424458" y="438130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6794005E-3378-4CBD-8464-12F3EBF79956}"/>
                </a:ext>
              </a:extLst>
            </p:cNvPr>
            <p:cNvGrpSpPr/>
            <p:nvPr/>
          </p:nvGrpSpPr>
          <p:grpSpPr>
            <a:xfrm>
              <a:off x="5029828" y="2236574"/>
              <a:ext cx="1676275" cy="2786005"/>
              <a:chOff x="6732812" y="2236574"/>
              <a:chExt cx="1674588" cy="278600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A49950-B2C6-420D-80F5-DA2ADBF8DA37}"/>
                  </a:ext>
                </a:extLst>
              </p:cNvPr>
              <p:cNvSpPr/>
              <p:nvPr/>
            </p:nvSpPr>
            <p:spPr bwMode="auto">
              <a:xfrm>
                <a:off x="6734561" y="2373630"/>
                <a:ext cx="1460749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A7C8216-BB55-44C5-96FD-73B2B3F29DE0}"/>
                  </a:ext>
                </a:extLst>
              </p:cNvPr>
              <p:cNvSpPr/>
              <p:nvPr/>
            </p:nvSpPr>
            <p:spPr bwMode="auto">
              <a:xfrm>
                <a:off x="6732835" y="2236574"/>
                <a:ext cx="167202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5B1D767-0E40-4955-9763-B1C801282EF0}"/>
                  </a:ext>
                </a:extLst>
              </p:cNvPr>
              <p:cNvSpPr/>
              <p:nvPr/>
            </p:nvSpPr>
            <p:spPr bwMode="auto">
              <a:xfrm>
                <a:off x="6732812" y="2692093"/>
                <a:ext cx="167458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C272F7C-3D35-4F7A-B19E-9B2FA5A0D5DA}"/>
                  </a:ext>
                </a:extLst>
              </p:cNvPr>
              <p:cNvSpPr/>
              <p:nvPr/>
            </p:nvSpPr>
            <p:spPr bwMode="auto">
              <a:xfrm>
                <a:off x="6732835" y="2555037"/>
                <a:ext cx="167202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1ED70D1-7C07-4F1F-9E78-3F5A712D2B45}"/>
                  </a:ext>
                </a:extLst>
              </p:cNvPr>
              <p:cNvSpPr/>
              <p:nvPr/>
            </p:nvSpPr>
            <p:spPr bwMode="auto">
              <a:xfrm>
                <a:off x="6738002" y="3003102"/>
                <a:ext cx="1040113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6F5B832-8199-4048-97E7-B39DA51F38AC}"/>
                  </a:ext>
                </a:extLst>
              </p:cNvPr>
              <p:cNvSpPr/>
              <p:nvPr/>
            </p:nvSpPr>
            <p:spPr bwMode="auto">
              <a:xfrm>
                <a:off x="6734561" y="2866046"/>
                <a:ext cx="146074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2E8DD48-92B4-4CEF-A79E-456C029B583F}"/>
                  </a:ext>
                </a:extLst>
              </p:cNvPr>
              <p:cNvSpPr/>
              <p:nvPr/>
            </p:nvSpPr>
            <p:spPr bwMode="auto">
              <a:xfrm>
                <a:off x="6738002" y="3322647"/>
                <a:ext cx="1040113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0E2E78-D04B-495E-8C43-95B78CFB6CD1}"/>
                  </a:ext>
                </a:extLst>
              </p:cNvPr>
              <p:cNvSpPr/>
              <p:nvPr/>
            </p:nvSpPr>
            <p:spPr bwMode="auto">
              <a:xfrm>
                <a:off x="6738002" y="3185591"/>
                <a:ext cx="1040113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708793-20F1-4458-BAE5-353074084132}"/>
                  </a:ext>
                </a:extLst>
              </p:cNvPr>
              <p:cNvSpPr/>
              <p:nvPr/>
            </p:nvSpPr>
            <p:spPr bwMode="auto">
              <a:xfrm>
                <a:off x="6741412" y="3637975"/>
                <a:ext cx="62331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DD8D1B-E924-4ABB-92E2-88B56E2715C8}"/>
                  </a:ext>
                </a:extLst>
              </p:cNvPr>
              <p:cNvSpPr/>
              <p:nvPr/>
            </p:nvSpPr>
            <p:spPr bwMode="auto">
              <a:xfrm>
                <a:off x="6739683" y="3500919"/>
                <a:ext cx="83459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2FA92-5FDE-4461-A230-20F82C74D8CD}"/>
                  </a:ext>
                </a:extLst>
              </p:cNvPr>
              <p:cNvSpPr/>
              <p:nvPr/>
            </p:nvSpPr>
            <p:spPr bwMode="auto">
              <a:xfrm>
                <a:off x="6741412" y="3953303"/>
                <a:ext cx="62331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5183022-D501-46AD-990D-C72DAB02ED69}"/>
                  </a:ext>
                </a:extLst>
              </p:cNvPr>
              <p:cNvSpPr/>
              <p:nvPr/>
            </p:nvSpPr>
            <p:spPr bwMode="auto">
              <a:xfrm>
                <a:off x="6739683" y="3816247"/>
                <a:ext cx="83459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72DE285-91AA-4F44-9B68-329A16826AE1}"/>
                  </a:ext>
                </a:extLst>
              </p:cNvPr>
              <p:cNvSpPr/>
              <p:nvPr/>
            </p:nvSpPr>
            <p:spPr bwMode="auto">
              <a:xfrm>
                <a:off x="6743125" y="4275150"/>
                <a:ext cx="413961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B6572CB-1257-4337-941A-8DE444C43334}"/>
                  </a:ext>
                </a:extLst>
              </p:cNvPr>
              <p:cNvSpPr/>
              <p:nvPr/>
            </p:nvSpPr>
            <p:spPr bwMode="auto">
              <a:xfrm>
                <a:off x="6741420" y="4138094"/>
                <a:ext cx="62236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97A8709-7D34-4901-8A14-F04F3555A13D}"/>
                  </a:ext>
                </a:extLst>
              </p:cNvPr>
              <p:cNvSpPr/>
              <p:nvPr/>
            </p:nvSpPr>
            <p:spPr bwMode="auto">
              <a:xfrm>
                <a:off x="6743125" y="4590567"/>
                <a:ext cx="413957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3060DA9-BA6A-48D0-9D86-D8749D042055}"/>
                  </a:ext>
                </a:extLst>
              </p:cNvPr>
              <p:cNvSpPr/>
              <p:nvPr/>
            </p:nvSpPr>
            <p:spPr bwMode="auto">
              <a:xfrm>
                <a:off x="6743130" y="4453511"/>
                <a:ext cx="413324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77F3008-B3A9-4500-9E61-3F5DDA17BB12}"/>
                  </a:ext>
                </a:extLst>
              </p:cNvPr>
              <p:cNvSpPr/>
              <p:nvPr/>
            </p:nvSpPr>
            <p:spPr bwMode="auto">
              <a:xfrm>
                <a:off x="6743125" y="4900659"/>
                <a:ext cx="413961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346A098-4361-4BC2-A15B-80EB41ABAC9C}"/>
                  </a:ext>
                </a:extLst>
              </p:cNvPr>
              <p:cNvSpPr/>
              <p:nvPr/>
            </p:nvSpPr>
            <p:spPr bwMode="auto">
              <a:xfrm>
                <a:off x="6743130" y="4763603"/>
                <a:ext cx="41332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DAB2ACC4-E5EC-4FCA-8396-FA7EF664A8B0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737713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9C023B02-68FF-4D30-9249-4FF33219F012}"/>
                </a:ext>
              </a:extLst>
            </p:cNvPr>
            <p:cNvSpPr txBox="1"/>
            <p:nvPr/>
          </p:nvSpPr>
          <p:spPr>
            <a:xfrm>
              <a:off x="5424458" y="483927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3D9F1E5C-ED64-466E-9581-B22081D85C37}"/>
                </a:ext>
              </a:extLst>
            </p:cNvPr>
            <p:cNvSpPr txBox="1"/>
            <p:nvPr/>
          </p:nvSpPr>
          <p:spPr>
            <a:xfrm>
              <a:off x="5424458" y="4691392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161090B-A84F-446C-B7E2-371E13169FC3}"/>
                </a:ext>
              </a:extLst>
            </p:cNvPr>
            <p:cNvSpPr txBox="1"/>
            <p:nvPr/>
          </p:nvSpPr>
          <p:spPr>
            <a:xfrm>
              <a:off x="4995203" y="5168363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5839F90-A32E-47C2-9C96-CB153C56884D}"/>
                </a:ext>
              </a:extLst>
            </p:cNvPr>
            <p:cNvSpPr txBox="1"/>
            <p:nvPr/>
          </p:nvSpPr>
          <p:spPr>
            <a:xfrm>
              <a:off x="4995203" y="5020476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21CED4F-33B0-4F24-8282-2EED4DEC94D6}"/>
                </a:ext>
              </a:extLst>
            </p:cNvPr>
            <p:cNvSpPr txBox="1"/>
            <p:nvPr/>
          </p:nvSpPr>
          <p:spPr>
            <a:xfrm>
              <a:off x="4995203" y="5487973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241935-107D-4B45-8182-81B3DE62C962}"/>
                </a:ext>
              </a:extLst>
            </p:cNvPr>
            <p:cNvSpPr txBox="1"/>
            <p:nvPr/>
          </p:nvSpPr>
          <p:spPr>
            <a:xfrm>
              <a:off x="4995203" y="5340086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4E4411-D45F-4EFA-ACB8-BA4292CA609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06203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BFE24B1B-64D7-4CFB-A88E-4458D57C964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37781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D2039697-31E1-4CFB-AFD7-10C2865D5D6F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68811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19C56EA-669D-4FFE-9048-D4C7578F986B}"/>
                </a:ext>
              </a:extLst>
            </p:cNvPr>
            <p:cNvSpPr/>
            <p:nvPr/>
          </p:nvSpPr>
          <p:spPr bwMode="auto">
            <a:xfrm>
              <a:off x="3996558" y="5859069"/>
              <a:ext cx="1034733" cy="12192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104D3D2-AD36-428A-B90B-B8014A630019}"/>
                </a:ext>
              </a:extLst>
            </p:cNvPr>
            <p:cNvSpPr/>
            <p:nvPr/>
          </p:nvSpPr>
          <p:spPr bwMode="auto">
            <a:xfrm>
              <a:off x="4411847" y="5722013"/>
              <a:ext cx="617981" cy="1219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E59D5ED-8DD5-483C-BABF-2CEE9A366B49}"/>
                </a:ext>
              </a:extLst>
            </p:cNvPr>
            <p:cNvSpPr txBox="1"/>
            <p:nvPr/>
          </p:nvSpPr>
          <p:spPr>
            <a:xfrm>
              <a:off x="3686158" y="5797689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-0.5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E7D1833-279D-484A-B595-EB3268B3A68A}"/>
                </a:ext>
              </a:extLst>
            </p:cNvPr>
            <p:cNvSpPr txBox="1"/>
            <p:nvPr/>
          </p:nvSpPr>
          <p:spPr>
            <a:xfrm>
              <a:off x="4051826" y="5656406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-0.3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8605ACD-6F96-4D2C-94DD-39F1A881061E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601133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D31C37D-21EF-40A9-AE6A-454B270727CC}"/>
                </a:ext>
              </a:extLst>
            </p:cNvPr>
            <p:cNvSpPr txBox="1"/>
            <p:nvPr/>
          </p:nvSpPr>
          <p:spPr>
            <a:xfrm>
              <a:off x="9027264" y="2310058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Q8W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AD73C5A-67BD-40A1-BA3A-C55AEBDBDB73}"/>
                </a:ext>
              </a:extLst>
            </p:cNvPr>
            <p:cNvSpPr txBox="1"/>
            <p:nvPr/>
          </p:nvSpPr>
          <p:spPr>
            <a:xfrm>
              <a:off x="10047506" y="2310058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Q4W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4A88A2-FC0F-4C58-B7F0-725009193B3C}"/>
                </a:ext>
              </a:extLst>
            </p:cNvPr>
            <p:cNvSpPr/>
            <p:nvPr/>
          </p:nvSpPr>
          <p:spPr bwMode="auto">
            <a:xfrm>
              <a:off x="8827789" y="2347503"/>
              <a:ext cx="252000" cy="252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2C2EE9D-1CD3-42F5-92FD-0F6F0263D241}"/>
                </a:ext>
              </a:extLst>
            </p:cNvPr>
            <p:cNvSpPr/>
            <p:nvPr/>
          </p:nvSpPr>
          <p:spPr bwMode="auto">
            <a:xfrm>
              <a:off x="9837428" y="2347503"/>
              <a:ext cx="252000" cy="25200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Flèche : droite 94">
              <a:extLst>
                <a:ext uri="{FF2B5EF4-FFF2-40B4-BE49-F238E27FC236}">
                  <a16:creationId xmlns:a16="http://schemas.microsoft.com/office/drawing/2014/main" id="{545DA84B-908A-4DA9-915B-07CD48549E00}"/>
                </a:ext>
              </a:extLst>
            </p:cNvPr>
            <p:cNvSpPr/>
            <p:nvPr/>
          </p:nvSpPr>
          <p:spPr bwMode="auto">
            <a:xfrm>
              <a:off x="5068946" y="6017432"/>
              <a:ext cx="2967656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BE8446D7-8695-4C50-B1BB-4E761416A725}"/>
                </a:ext>
              </a:extLst>
            </p:cNvPr>
            <p:cNvSpPr txBox="1"/>
            <p:nvPr/>
          </p:nvSpPr>
          <p:spPr>
            <a:xfrm>
              <a:off x="6029883" y="6088262"/>
              <a:ext cx="93166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Improvement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lèche : droite 96">
              <a:extLst>
                <a:ext uri="{FF2B5EF4-FFF2-40B4-BE49-F238E27FC236}">
                  <a16:creationId xmlns:a16="http://schemas.microsoft.com/office/drawing/2014/main" id="{E985E712-92E9-4EE3-A92E-AF0F654DE4AF}"/>
                </a:ext>
              </a:extLst>
            </p:cNvPr>
            <p:cNvSpPr/>
            <p:nvPr/>
          </p:nvSpPr>
          <p:spPr bwMode="auto">
            <a:xfrm rot="10800000">
              <a:off x="3738994" y="6017430"/>
              <a:ext cx="1265308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A5930144-D693-40FA-95A1-5C4B94397986}"/>
                </a:ext>
              </a:extLst>
            </p:cNvPr>
            <p:cNvSpPr txBox="1"/>
            <p:nvPr/>
          </p:nvSpPr>
          <p:spPr>
            <a:xfrm>
              <a:off x="3949517" y="6088262"/>
              <a:ext cx="9220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Deterioration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C57DC2A1-596F-4DFA-8F73-EAF2995B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700" dirty="0"/>
              <a:t>ATLAS-2M </a:t>
            </a:r>
            <a:br>
              <a:rPr lang="fr-FR" dirty="0"/>
            </a:br>
            <a:r>
              <a:rPr lang="fr-FR" dirty="0"/>
              <a:t>CAB + RPV LA IM Q4W vs 8W: Patients satisfaction</a:t>
            </a:r>
          </a:p>
        </p:txBody>
      </p:sp>
      <p:sp>
        <p:nvSpPr>
          <p:cNvPr id="104" name="Text Box 3">
            <a:extLst>
              <a:ext uri="{FF2B5EF4-FFF2-40B4-BE49-F238E27FC236}">
                <a16:creationId xmlns:a16="http://schemas.microsoft.com/office/drawing/2014/main" id="{438620FE-3E20-41B2-9704-E24C8B87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2" y="6457082"/>
            <a:ext cx="269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Chounta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V, IAC 2020, Abs PEB0261</a:t>
            </a:r>
          </a:p>
        </p:txBody>
      </p:sp>
    </p:spTree>
    <p:extLst>
      <p:ext uri="{BB962C8B-B14F-4D97-AF65-F5344CB8AC3E}">
        <p14:creationId xmlns:p14="http://schemas.microsoft.com/office/powerpoint/2010/main" val="1029963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/>
          </a:bodyPr>
          <a:lstStyle/>
          <a:p>
            <a:pPr algn="l"/>
            <a:r>
              <a:rPr lang="en-US"/>
              <a:t>ATLAS-2M</a:t>
            </a:r>
            <a:br>
              <a:rPr lang="en-US"/>
            </a:br>
            <a:r>
              <a:rPr lang="en-US"/>
              <a:t>Treatment preference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697F8-C8AF-4B98-B325-36E3E330B772}"/>
              </a:ext>
            </a:extLst>
          </p:cNvPr>
          <p:cNvSpPr/>
          <p:nvPr/>
        </p:nvSpPr>
        <p:spPr>
          <a:xfrm>
            <a:off x="609600" y="1270657"/>
            <a:ext cx="847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Treatment Preference at Week 48 in the Q8W Arm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C3332-6DB7-4C40-9225-2C107F6B2206}"/>
              </a:ext>
            </a:extLst>
          </p:cNvPr>
          <p:cNvSpPr/>
          <p:nvPr/>
        </p:nvSpPr>
        <p:spPr>
          <a:xfrm>
            <a:off x="609600" y="2202347"/>
            <a:ext cx="4827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Participants in Q8W arm with prior Q4W experience in ATLAS*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49653B9-11F8-8202-4187-7963AC52A1BB}"/>
              </a:ext>
            </a:extLst>
          </p:cNvPr>
          <p:cNvGrpSpPr/>
          <p:nvPr/>
        </p:nvGrpSpPr>
        <p:grpSpPr>
          <a:xfrm>
            <a:off x="3490699" y="2999073"/>
            <a:ext cx="1990165" cy="1638281"/>
            <a:chOff x="3490699" y="2846673"/>
            <a:chExt cx="1990165" cy="1638281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2A58BD09-4CDA-4710-AD19-FACD66975A71}"/>
                </a:ext>
              </a:extLst>
            </p:cNvPr>
            <p:cNvSpPr txBox="1"/>
            <p:nvPr/>
          </p:nvSpPr>
          <p:spPr>
            <a:xfrm>
              <a:off x="3490699" y="4023289"/>
              <a:ext cx="199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*191 participants responded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the preference question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BE4EB34-C981-4A22-B026-A9810B73F709}"/>
                </a:ext>
              </a:extLst>
            </p:cNvPr>
            <p:cNvSpPr txBox="1"/>
            <p:nvPr/>
          </p:nvSpPr>
          <p:spPr>
            <a:xfrm>
              <a:off x="3723146" y="2846673"/>
              <a:ext cx="1604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Q8W CAB + RPV LA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441DFB7-7683-428E-A50A-DC8AF2FC2F2A}"/>
                </a:ext>
              </a:extLst>
            </p:cNvPr>
            <p:cNvSpPr txBox="1"/>
            <p:nvPr/>
          </p:nvSpPr>
          <p:spPr>
            <a:xfrm>
              <a:off x="3734649" y="3114707"/>
              <a:ext cx="1604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Q4W CAB + RPV LA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7F8559-7057-449C-B616-8B25DFC86759}"/>
                </a:ext>
              </a:extLst>
            </p:cNvPr>
            <p:cNvSpPr/>
            <p:nvPr/>
          </p:nvSpPr>
          <p:spPr bwMode="auto">
            <a:xfrm>
              <a:off x="3609366" y="2921899"/>
              <a:ext cx="144000" cy="144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5DC7C6-5960-416A-91EF-87B552A18063}"/>
                </a:ext>
              </a:extLst>
            </p:cNvPr>
            <p:cNvSpPr/>
            <p:nvPr/>
          </p:nvSpPr>
          <p:spPr bwMode="auto">
            <a:xfrm>
              <a:off x="3610266" y="3180968"/>
              <a:ext cx="144000" cy="14400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736013C-7026-48D1-9BB8-57F9DB03CEFC}"/>
                </a:ext>
              </a:extLst>
            </p:cNvPr>
            <p:cNvSpPr txBox="1"/>
            <p:nvPr/>
          </p:nvSpPr>
          <p:spPr>
            <a:xfrm>
              <a:off x="3723146" y="3384186"/>
              <a:ext cx="1242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preference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7D26566-2B14-4932-BDAC-0CF4D1CAB4E6}"/>
                </a:ext>
              </a:extLst>
            </p:cNvPr>
            <p:cNvSpPr txBox="1"/>
            <p:nvPr/>
          </p:nvSpPr>
          <p:spPr>
            <a:xfrm>
              <a:off x="3734649" y="3652220"/>
              <a:ext cx="1707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Daily oral CAB + RPV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E8AC35-41E6-4173-9CEE-456300C8F9FA}"/>
                </a:ext>
              </a:extLst>
            </p:cNvPr>
            <p:cNvSpPr/>
            <p:nvPr/>
          </p:nvSpPr>
          <p:spPr bwMode="auto">
            <a:xfrm>
              <a:off x="3609366" y="3459412"/>
              <a:ext cx="144000" cy="144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2871DB-A4DE-4C2A-A5C7-28C7BFD8D053}"/>
                </a:ext>
              </a:extLst>
            </p:cNvPr>
            <p:cNvSpPr/>
            <p:nvPr/>
          </p:nvSpPr>
          <p:spPr bwMode="auto">
            <a:xfrm>
              <a:off x="3610266" y="3718481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5B159-6DEC-4CB3-BB4D-9B0C4F0D75C4}"/>
              </a:ext>
            </a:extLst>
          </p:cNvPr>
          <p:cNvSpPr/>
          <p:nvPr/>
        </p:nvSpPr>
        <p:spPr>
          <a:xfrm>
            <a:off x="6755055" y="2202347"/>
            <a:ext cx="496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Participants in Q8W arm from SOC (no prior Q4W experience)†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131B18-A20F-B136-1482-E4C296388179}"/>
              </a:ext>
            </a:extLst>
          </p:cNvPr>
          <p:cNvGrpSpPr/>
          <p:nvPr/>
        </p:nvGrpSpPr>
        <p:grpSpPr>
          <a:xfrm>
            <a:off x="9753159" y="3003418"/>
            <a:ext cx="1990165" cy="1414143"/>
            <a:chOff x="9753159" y="2822443"/>
            <a:chExt cx="1990165" cy="1414143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EFF8D1B-1BDB-4C63-B3C8-8B0D9436D128}"/>
                </a:ext>
              </a:extLst>
            </p:cNvPr>
            <p:cNvSpPr txBox="1"/>
            <p:nvPr/>
          </p:nvSpPr>
          <p:spPr>
            <a:xfrm>
              <a:off x="9956368" y="2822443"/>
              <a:ext cx="1604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Q8W CAB + RPV LA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E55287-CDE6-4147-9ED8-5EF5AEC09F00}"/>
                </a:ext>
              </a:extLst>
            </p:cNvPr>
            <p:cNvSpPr/>
            <p:nvPr/>
          </p:nvSpPr>
          <p:spPr bwMode="auto">
            <a:xfrm>
              <a:off x="9842588" y="2897669"/>
              <a:ext cx="144000" cy="144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B3EB90A-0752-4C43-A70B-04B3F5AE6B1B}"/>
                </a:ext>
              </a:extLst>
            </p:cNvPr>
            <p:cNvSpPr txBox="1"/>
            <p:nvPr/>
          </p:nvSpPr>
          <p:spPr>
            <a:xfrm>
              <a:off x="9956368" y="3071858"/>
              <a:ext cx="1242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preference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2E5A25D-97B9-4DD6-9723-2384DED0A775}"/>
                </a:ext>
              </a:extLst>
            </p:cNvPr>
            <p:cNvSpPr txBox="1"/>
            <p:nvPr/>
          </p:nvSpPr>
          <p:spPr>
            <a:xfrm>
              <a:off x="9967871" y="3339892"/>
              <a:ext cx="1707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Daily oral CAB + RPV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9F50BA-3F25-410C-A5F6-D33F679C0DD6}"/>
                </a:ext>
              </a:extLst>
            </p:cNvPr>
            <p:cNvSpPr/>
            <p:nvPr/>
          </p:nvSpPr>
          <p:spPr bwMode="auto">
            <a:xfrm>
              <a:off x="9842588" y="3147084"/>
              <a:ext cx="144000" cy="144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7CB05F-240B-4A7C-9367-E464EBF0FD8F}"/>
                </a:ext>
              </a:extLst>
            </p:cNvPr>
            <p:cNvSpPr/>
            <p:nvPr/>
          </p:nvSpPr>
          <p:spPr bwMode="auto">
            <a:xfrm>
              <a:off x="9843488" y="3406153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A2B92BD-068F-49CE-A859-4E43D5450636}"/>
                </a:ext>
              </a:extLst>
            </p:cNvPr>
            <p:cNvSpPr txBox="1"/>
            <p:nvPr/>
          </p:nvSpPr>
          <p:spPr>
            <a:xfrm>
              <a:off x="9753159" y="3774921"/>
              <a:ext cx="199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†306 participants responded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the preference question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A79DF60-C4A4-B940-9988-22A8C7DDAAFC}"/>
              </a:ext>
            </a:extLst>
          </p:cNvPr>
          <p:cNvGrpSpPr/>
          <p:nvPr/>
        </p:nvGrpSpPr>
        <p:grpSpPr>
          <a:xfrm>
            <a:off x="6737" y="2672520"/>
            <a:ext cx="4246279" cy="2830854"/>
            <a:chOff x="375215" y="2765773"/>
            <a:chExt cx="3509322" cy="2339549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EA0520DA-0C16-4B3A-9CC9-7B5A50C07C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88411751"/>
                </p:ext>
              </p:extLst>
            </p:nvPr>
          </p:nvGraphicFramePr>
          <p:xfrm>
            <a:off x="375215" y="2765773"/>
            <a:ext cx="3509322" cy="23395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ZoneTexte 2"/>
            <p:cNvSpPr txBox="1"/>
            <p:nvPr/>
          </p:nvSpPr>
          <p:spPr>
            <a:xfrm>
              <a:off x="1822071" y="4205808"/>
              <a:ext cx="522235" cy="330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94%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291A96C-434A-E113-E842-5B80A75D0586}"/>
              </a:ext>
            </a:extLst>
          </p:cNvPr>
          <p:cNvGrpSpPr/>
          <p:nvPr/>
        </p:nvGrpSpPr>
        <p:grpSpPr>
          <a:xfrm>
            <a:off x="6271171" y="2672520"/>
            <a:ext cx="4246279" cy="2830854"/>
            <a:chOff x="6639649" y="2765773"/>
            <a:chExt cx="3509322" cy="2339549"/>
          </a:xfrm>
        </p:grpSpPr>
        <p:graphicFrame>
          <p:nvGraphicFramePr>
            <p:cNvPr id="21" name="Graphique 20">
              <a:extLst>
                <a:ext uri="{FF2B5EF4-FFF2-40B4-BE49-F238E27FC236}">
                  <a16:creationId xmlns:a16="http://schemas.microsoft.com/office/drawing/2014/main" id="{5E4196B0-ECCD-4F66-A2F0-52D05F7CB3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5531367"/>
                </p:ext>
              </p:extLst>
            </p:nvPr>
          </p:nvGraphicFramePr>
          <p:xfrm>
            <a:off x="6639649" y="2765773"/>
            <a:ext cx="3509322" cy="23395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ZoneTexte 35"/>
            <p:cNvSpPr txBox="1"/>
            <p:nvPr/>
          </p:nvSpPr>
          <p:spPr>
            <a:xfrm>
              <a:off x="8090299" y="4192625"/>
              <a:ext cx="522235" cy="330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98%</a:t>
              </a:r>
            </a:p>
          </p:txBody>
        </p:sp>
      </p:grpSp>
      <p:sp>
        <p:nvSpPr>
          <p:cNvPr id="37" name="Text Box 3">
            <a:extLst>
              <a:ext uri="{FF2B5EF4-FFF2-40B4-BE49-F238E27FC236}">
                <a16:creationId xmlns:a16="http://schemas.microsoft.com/office/drawing/2014/main" id="{FC429ACF-567C-4ED9-BD8F-351BE474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2" y="6457082"/>
            <a:ext cx="269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Chounta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V, IAC 2020, Abs PEB0261</a:t>
            </a:r>
          </a:p>
        </p:txBody>
      </p:sp>
    </p:spTree>
    <p:extLst>
      <p:ext uri="{BB962C8B-B14F-4D97-AF65-F5344CB8AC3E}">
        <p14:creationId xmlns:p14="http://schemas.microsoft.com/office/powerpoint/2010/main" val="2580387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582744" cy="1481068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Factors associated with virologic failure </a:t>
            </a:r>
            <a:br>
              <a:rPr lang="en-US" sz="3200"/>
            </a:br>
            <a:r>
              <a:rPr lang="en-US" sz="3200"/>
              <a:t>to CAB + RPV LA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609600" y="1379852"/>
            <a:ext cx="8582744" cy="395797"/>
          </a:xfrm>
        </p:spPr>
        <p:txBody>
          <a:bodyPr>
            <a:noAutofit/>
          </a:bodyPr>
          <a:lstStyle/>
          <a:p>
            <a:r>
              <a:rPr lang="en-US" sz="2000" dirty="0"/>
              <a:t>Pooled data from FLAIR (through W124), ATLAS (through W96) and ATLAS-2M (through W152): 23/1363 (1.69 %) participants experienced confirmed virologic failure (2 consecutive HIV RNA ≥ 200 c/mL) on CAB LA + RPV LA IM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1ECCB6B-C3D5-4C24-BB4D-8FFDCED0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255" y="6457082"/>
            <a:ext cx="51547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 C. Clin Infect Dis 2023; Clin Infect Dis. 2023 Jun 21:ciad370.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EEAEC1-6012-71A5-8500-D72F952890F2}"/>
              </a:ext>
            </a:extLst>
          </p:cNvPr>
          <p:cNvSpPr txBox="1"/>
          <p:nvPr/>
        </p:nvSpPr>
        <p:spPr>
          <a:xfrm>
            <a:off x="431313" y="4777988"/>
            <a:ext cx="3146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2400"/>
              </a:spcAft>
              <a:buClr>
                <a:srgbClr val="E40046"/>
              </a:buClr>
              <a:buSzPct val="115000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Dosing regimen and integrase L74I were not predictive of CVF risk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4856FC0-CD14-5329-2970-0A354A800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88838"/>
              </p:ext>
            </p:extLst>
          </p:nvPr>
        </p:nvGraphicFramePr>
        <p:xfrm>
          <a:off x="431313" y="3085752"/>
          <a:ext cx="4916537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50766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BFA adjusted IRR (95% CI)        [P value], N=1363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RPV RAMs: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21.7 (5.80-80.8) [&lt; 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/>
                        <a:t>HIV-1 subtype A6/A1: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12.9 (4.42–37.5 ) [&lt; 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Baseline BMI (kg/m</a:t>
                      </a:r>
                      <a:r>
                        <a:rPr lang="en-US" sz="1400" baseline="30000" noProof="0"/>
                        <a:t>2</a:t>
                      </a:r>
                      <a:r>
                        <a:rPr lang="en-US" sz="1400" noProof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1.09 (1.00-1.19) [0.0447]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7A3FC65-F86D-075A-703F-E89DA5A5F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46703"/>
              </p:ext>
            </p:extLst>
          </p:nvPr>
        </p:nvGraphicFramePr>
        <p:xfrm>
          <a:off x="5654053" y="3085752"/>
          <a:ext cx="637330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5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755819">
                  <a:extLst>
                    <a:ext uri="{9D8B030D-6E8A-4147-A177-3AD203B41FA5}">
                      <a16:colId xmlns:a16="http://schemas.microsoft.com/office/drawing/2014/main" val="3097890816"/>
                    </a:ext>
                  </a:extLst>
                </a:gridCol>
                <a:gridCol w="228512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326136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Confirmed Virologic Failure,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HIV-1 RNA &lt; 50 c/ml, 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en-US" sz="1400" noProof="0"/>
                        <a:t>No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4/970 (0.4%)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844/970 (87.0%)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en-US" sz="1400" noProof="0"/>
                        <a:t>Any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8/404 (2.0%)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343/404 (84.9%)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en-US" sz="1400" noProof="0"/>
                        <a:t>≥ 2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11/57 (19.3%)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44/57 (77.2%)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en-US" sz="1400" noProof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23/1431 (1.6%)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1231/1431 (86.0%)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C9B077ED-881C-401A-7F3E-0EE565E1B190}"/>
              </a:ext>
            </a:extLst>
          </p:cNvPr>
          <p:cNvSpPr txBox="1"/>
          <p:nvPr/>
        </p:nvSpPr>
        <p:spPr>
          <a:xfrm>
            <a:off x="199353" y="2422629"/>
            <a:ext cx="538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Risk of CVF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Multivariable analysis including only baseline factors</a:t>
            </a:r>
          </a:p>
        </p:txBody>
      </p:sp>
      <p:graphicFrame>
        <p:nvGraphicFramePr>
          <p:cNvPr id="17" name="Tableau 8">
            <a:extLst>
              <a:ext uri="{FF2B5EF4-FFF2-40B4-BE49-F238E27FC236}">
                <a16:creationId xmlns:a16="http://schemas.microsoft.com/office/drawing/2014/main" id="{20F5E71E-44EF-1234-1C55-D99CA1042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20903"/>
              </p:ext>
            </p:extLst>
          </p:nvPr>
        </p:nvGraphicFramePr>
        <p:xfrm>
          <a:off x="6205185" y="5173182"/>
          <a:ext cx="48590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027">
                  <a:extLst>
                    <a:ext uri="{9D8B030D-6E8A-4147-A177-3AD203B41FA5}">
                      <a16:colId xmlns:a16="http://schemas.microsoft.com/office/drawing/2014/main" val="488166456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361446791"/>
                    </a:ext>
                  </a:extLst>
                </a:gridCol>
                <a:gridCol w="682611">
                  <a:extLst>
                    <a:ext uri="{9D8B030D-6E8A-4147-A177-3AD203B41FA5}">
                      <a16:colId xmlns:a16="http://schemas.microsoft.com/office/drawing/2014/main" val="2905412696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94783141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30543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≥ 2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99.1%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FF0000"/>
                          </a:solidFill>
                        </a:rPr>
                        <a:t>47.8%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FF0000"/>
                          </a:solidFill>
                        </a:rPr>
                        <a:t>96.7%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6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Any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98.5%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71.9%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69729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3893ED06-3D1E-02C0-480F-417C122F9742}"/>
              </a:ext>
            </a:extLst>
          </p:cNvPr>
          <p:cNvSpPr txBox="1"/>
          <p:nvPr/>
        </p:nvSpPr>
        <p:spPr>
          <a:xfrm>
            <a:off x="6205185" y="4776236"/>
            <a:ext cx="456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Good sensitivity and specificity of ≥ 2 factors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0CD864-C0F8-8268-317C-C14CB0097D1F}"/>
              </a:ext>
            </a:extLst>
          </p:cNvPr>
          <p:cNvSpPr txBox="1"/>
          <p:nvPr/>
        </p:nvSpPr>
        <p:spPr>
          <a:xfrm>
            <a:off x="6277993" y="2699628"/>
            <a:ext cx="549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Relation with N of Factors and CVF / HIV RNA &lt; 50 c/mL</a:t>
            </a:r>
          </a:p>
        </p:txBody>
      </p:sp>
    </p:spTree>
    <p:extLst>
      <p:ext uri="{BB962C8B-B14F-4D97-AF65-F5344CB8AC3E}">
        <p14:creationId xmlns:p14="http://schemas.microsoft.com/office/powerpoint/2010/main" val="135019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Faculty Disclosures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Pedro Cahn</a:t>
            </a:r>
            <a:r>
              <a:rPr lang="en-US" dirty="0"/>
              <a:t> has received research support for research grants: </a:t>
            </a:r>
            <a:r>
              <a:rPr lang="en-US" dirty="0" err="1"/>
              <a:t>ViiV</a:t>
            </a:r>
            <a:r>
              <a:rPr lang="en-US" dirty="0"/>
              <a:t> Healthcare, Merck, CanSino and for ad boards: </a:t>
            </a:r>
            <a:r>
              <a:rPr lang="en-US" dirty="0" err="1"/>
              <a:t>ViiV</a:t>
            </a:r>
            <a:r>
              <a:rPr lang="en-US" dirty="0"/>
              <a:t> Healthcare – Merck- Gilead</a:t>
            </a:r>
            <a:br>
              <a:rPr lang="en-US" dirty="0"/>
            </a:br>
            <a:endParaRPr lang="en-US" dirty="0"/>
          </a:p>
          <a:p>
            <a:r>
              <a:rPr lang="it-IT" b="1" dirty="0"/>
              <a:t>Monica Gandhi </a:t>
            </a:r>
            <a:r>
              <a:rPr lang="it-IT" dirty="0" err="1"/>
              <a:t>has</a:t>
            </a:r>
            <a:r>
              <a:rPr lang="it-IT" dirty="0"/>
              <a:t> no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disclosures</a:t>
            </a:r>
            <a:endParaRPr lang="it-IT" dirty="0"/>
          </a:p>
          <a:p>
            <a:endParaRPr lang="en-US" b="1" dirty="0"/>
          </a:p>
          <a:p>
            <a:r>
              <a:rPr lang="en-US" b="1" dirty="0"/>
              <a:t>Anton </a:t>
            </a:r>
            <a:r>
              <a:rPr lang="en-US" b="1" dirty="0" err="1"/>
              <a:t>Pozniak</a:t>
            </a:r>
            <a:r>
              <a:rPr lang="en-US" dirty="0"/>
              <a:t> has received research support and/or honoraria for consulting and/or advisory boards from </a:t>
            </a:r>
            <a:r>
              <a:rPr lang="en-US" dirty="0" err="1"/>
              <a:t>ViiV</a:t>
            </a:r>
            <a:r>
              <a:rPr lang="en-US" dirty="0"/>
              <a:t> Healthcare, Merck, Gilead, Janssen, </a:t>
            </a:r>
            <a:r>
              <a:rPr lang="en-US" dirty="0" err="1"/>
              <a:t>Theratechnologies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François Raffi</a:t>
            </a:r>
            <a:r>
              <a:rPr lang="en-US" dirty="0"/>
              <a:t> has received research support and/or honoraria for consulting and/or advisory boards from Gilead Sciences, Janssen, MSD, </a:t>
            </a:r>
            <a:r>
              <a:rPr lang="en-US" dirty="0" err="1"/>
              <a:t>Theratechnologies</a:t>
            </a:r>
            <a:r>
              <a:rPr lang="en-US" dirty="0"/>
              <a:t> and </a:t>
            </a:r>
            <a:r>
              <a:rPr lang="en-US" dirty="0" err="1"/>
              <a:t>ViiV</a:t>
            </a:r>
            <a:r>
              <a:rPr lang="en-US" dirty="0"/>
              <a:t> Healthcare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8060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321D-DE35-48C4-AEA3-5D1EE51B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 and 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85A0-66A0-4750-888C-4DA1EAFB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61" y="1969187"/>
            <a:ext cx="5009991" cy="46506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kern="0" dirty="0"/>
              <a:t>In this EACS study, use of longer 2-inch needles resulted in higher median </a:t>
            </a:r>
            <a:r>
              <a:rPr lang="en-US" b="1" dirty="0"/>
              <a:t>CAB</a:t>
            </a:r>
            <a:r>
              <a:rPr lang="en-US" b="0" kern="0" dirty="0"/>
              <a:t> trough concentrations in all BMI</a:t>
            </a:r>
          </a:p>
          <a:p>
            <a:pPr>
              <a:spcBef>
                <a:spcPts val="600"/>
              </a:spcBef>
            </a:pPr>
            <a:r>
              <a:rPr lang="en-US" dirty="0"/>
              <a:t>Pharmacology study showed deeper injections with more adipose tissue lead to more spread</a:t>
            </a:r>
          </a:p>
          <a:p>
            <a:pPr>
              <a:spcBef>
                <a:spcPts val="600"/>
              </a:spcBef>
            </a:pPr>
            <a:r>
              <a:rPr lang="en-US" kern="0" dirty="0"/>
              <a:t>Longer 2-inch needles recommended in participants with BMI ≥30 kg/m</a:t>
            </a:r>
            <a:r>
              <a:rPr lang="en-US" kern="0" baseline="30000" dirty="0"/>
              <a:t>2</a:t>
            </a:r>
            <a:endParaRPr lang="en-US" baseline="30000" dirty="0"/>
          </a:p>
          <a:p>
            <a:pPr>
              <a:spcBef>
                <a:spcPts val="600"/>
              </a:spcBef>
            </a:pPr>
            <a:endParaRPr lang="en-US" b="0" kern="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9F5E9-5F70-4724-9B28-33590049D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559" y="267908"/>
            <a:ext cx="5320332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E0A13-EC9D-48AC-9DC7-334D4F57FC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"/>
          <a:stretch/>
        </p:blipFill>
        <p:spPr>
          <a:xfrm>
            <a:off x="5864469" y="2076450"/>
            <a:ext cx="6051307" cy="4143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8497F-5E27-4515-8FB0-5622D28559FB}"/>
              </a:ext>
            </a:extLst>
          </p:cNvPr>
          <p:cNvSpPr txBox="1"/>
          <p:nvPr/>
        </p:nvSpPr>
        <p:spPr bwMode="auto">
          <a:xfrm>
            <a:off x="8791575" y="6465985"/>
            <a:ext cx="34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914377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Jucker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</a:rPr>
              <a:t> B. Br J of Pharm 2021</a:t>
            </a:r>
          </a:p>
        </p:txBody>
      </p:sp>
    </p:spTree>
    <p:extLst>
      <p:ext uri="{BB962C8B-B14F-4D97-AF65-F5344CB8AC3E}">
        <p14:creationId xmlns:p14="http://schemas.microsoft.com/office/powerpoint/2010/main" val="65780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D6208D9-37F9-482E-BB78-AD841902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FLAIR OLI: Study Design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FFC497-28AB-4FDA-A034-047274EED84F}"/>
              </a:ext>
            </a:extLst>
          </p:cNvPr>
          <p:cNvGrpSpPr/>
          <p:nvPr/>
        </p:nvGrpSpPr>
        <p:grpSpPr>
          <a:xfrm>
            <a:off x="352698" y="2154133"/>
            <a:ext cx="11540645" cy="3745573"/>
            <a:chOff x="352698" y="1812609"/>
            <a:chExt cx="11540645" cy="3745573"/>
          </a:xfrm>
        </p:grpSpPr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61CE164D-7B2B-4C25-97ED-24DE44B3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088" y="4484254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104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5B1FE24D-A096-49B3-AB4B-7CAB251E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90" y="4500299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Day 1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DE7C3EA2-F4A8-4ADC-ADB3-380AB43F6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710" y="4492943"/>
              <a:ext cx="5009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100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9BCEDE3B-5620-4DFB-BBB3-D78E80445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784" y="4510210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48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9DCBDB9A-8C12-4719-9932-20049587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120" y="4496275"/>
              <a:ext cx="42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en-GB" altLang="en-US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DD31C0ED-FCEE-4468-835F-EACFCF32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835" y="4492136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96 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601776BE-FF69-4B66-9B84-20BB2D58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026" y="2021357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Induction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4DE16616-D166-4A8F-9FEC-59F2A335D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993" y="2061183"/>
              <a:ext cx="14629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Maintenance 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5474AEB6-7572-473E-A3B9-1DC85A26E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260" y="1812609"/>
              <a:ext cx="1386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 Phase</a:t>
              </a:r>
              <a:endParaRPr kumimoji="0" lang="en-GB" altLang="en-US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angle 65">
              <a:extLst>
                <a:ext uri="{FF2B5EF4-FFF2-40B4-BE49-F238E27FC236}">
                  <a16:creationId xmlns:a16="http://schemas.microsoft.com/office/drawing/2014/main" id="{D257D0B6-C686-4D2B-9838-C386BB65B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048" y="2617899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Flowchart: Off-page Connector 3">
              <a:extLst>
                <a:ext uri="{FF2B5EF4-FFF2-40B4-BE49-F238E27FC236}">
                  <a16:creationId xmlns:a16="http://schemas.microsoft.com/office/drawing/2014/main" id="{AD624916-5651-4A1C-87F1-75C7519F726A}"/>
                </a:ext>
              </a:extLst>
            </p:cNvPr>
            <p:cNvSpPr/>
            <p:nvPr/>
          </p:nvSpPr>
          <p:spPr>
            <a:xfrm>
              <a:off x="7944563" y="3513949"/>
              <a:ext cx="3821597" cy="695318"/>
            </a:xfrm>
            <a:prstGeom prst="homePlate">
              <a:avLst>
                <a:gd name="adj" fmla="val 23723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Q4W N=243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lowchart: Off-page Connector 3">
              <a:extLst>
                <a:ext uri="{FF2B5EF4-FFF2-40B4-BE49-F238E27FC236}">
                  <a16:creationId xmlns:a16="http://schemas.microsoft.com/office/drawing/2014/main" id="{E79659FB-E238-4974-8771-018CC07845FA}"/>
                </a:ext>
              </a:extLst>
            </p:cNvPr>
            <p:cNvSpPr/>
            <p:nvPr/>
          </p:nvSpPr>
          <p:spPr>
            <a:xfrm>
              <a:off x="3538314" y="2492303"/>
              <a:ext cx="4370259" cy="667069"/>
            </a:xfrm>
            <a:prstGeom prst="homePlate">
              <a:avLst>
                <a:gd name="adj" fmla="val 22314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daily 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N=283</a:t>
              </a:r>
            </a:p>
          </p:txBody>
        </p:sp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B8B89DDB-5B3B-41AC-830F-26F3FE654F72}"/>
                </a:ext>
              </a:extLst>
            </p:cNvPr>
            <p:cNvSpPr/>
            <p:nvPr/>
          </p:nvSpPr>
          <p:spPr>
            <a:xfrm>
              <a:off x="2172031" y="2577672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n=629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single-tablet regimen for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weeks</a:t>
              </a:r>
              <a:endParaRPr kumimoji="0" lang="en-GB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9A5FC2-1046-4516-90FF-2CBA30FF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342" y="5004184"/>
              <a:ext cx="16766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Randomisation (1:1) 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lowchart: Off-page Connector 3">
              <a:extLst>
                <a:ext uri="{FF2B5EF4-FFF2-40B4-BE49-F238E27FC236}">
                  <a16:creationId xmlns:a16="http://schemas.microsoft.com/office/drawing/2014/main" id="{B061F802-1455-4FC4-B78F-7FBF8CC3165F}"/>
                </a:ext>
              </a:extLst>
            </p:cNvPr>
            <p:cNvSpPr/>
            <p:nvPr/>
          </p:nvSpPr>
          <p:spPr>
            <a:xfrm rot="16200000">
              <a:off x="3593482" y="3455927"/>
              <a:ext cx="735812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 N=283 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E6007E-0B14-40F4-BA67-50E3EC5611A3}"/>
                </a:ext>
              </a:extLst>
            </p:cNvPr>
            <p:cNvSpPr txBox="1"/>
            <p:nvPr/>
          </p:nvSpPr>
          <p:spPr>
            <a:xfrm>
              <a:off x="4927750" y="5004184"/>
              <a:ext cx="184924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Primary Endpoint*</a:t>
              </a:r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20A1D612-B122-466C-8BE2-7414D98D9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52" y="2018436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Screening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675F81-B9B5-43A7-BCAC-29864064CBFB}"/>
                </a:ext>
              </a:extLst>
            </p:cNvPr>
            <p:cNvSpPr/>
            <p:nvPr/>
          </p:nvSpPr>
          <p:spPr>
            <a:xfrm>
              <a:off x="352698" y="2584945"/>
              <a:ext cx="1779748" cy="16155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N=809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ART naive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RNA ≥1000 c/mL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CD4 count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HBsAg-negative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NNRTI RAMs excluded 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2B710E1E-3E70-4B7B-8646-E75F1ED16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786" y="4486698"/>
              <a:ext cx="155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02C193E0-E180-4E9F-B896-C790A34B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037" y="5004184"/>
              <a:ext cx="1220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Confirm HIV-1 RNA</a:t>
              </a:r>
              <a:b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4FA9A371-AD88-4EAC-BE89-20FFF947C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429" y="4493023"/>
              <a:ext cx="2340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59" name="Flowchart: Off-page Connector 3">
              <a:extLst>
                <a:ext uri="{FF2B5EF4-FFF2-40B4-BE49-F238E27FC236}">
                  <a16:creationId xmlns:a16="http://schemas.microsoft.com/office/drawing/2014/main" id="{479FC9BE-ABC1-4D8B-A0F2-FD3AEFAA77C3}"/>
                </a:ext>
              </a:extLst>
            </p:cNvPr>
            <p:cNvSpPr/>
            <p:nvPr/>
          </p:nvSpPr>
          <p:spPr>
            <a:xfrm>
              <a:off x="4404008" y="3512983"/>
              <a:ext cx="3496156" cy="742012"/>
            </a:xfrm>
            <a:prstGeom prst="homePlate">
              <a:avLst>
                <a:gd name="adj" fmla="val 22314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IM Q4W 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N=278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7C7ACD-BC57-4785-B4DF-014109A6A5F2}"/>
                </a:ext>
              </a:extLst>
            </p:cNvPr>
            <p:cNvSpPr txBox="1"/>
            <p:nvPr/>
          </p:nvSpPr>
          <p:spPr>
            <a:xfrm>
              <a:off x="962158" y="4473290"/>
              <a:ext cx="760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29FE79C-2968-4A60-B380-C302946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2132446" y="4333008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D0777D9-56E9-41B7-8183-0B093865E1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82667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EE269CC-9BEA-48FA-BB22-1494271681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75108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CDDE0AC-8CF1-4AAC-B734-5E83C55AF2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4118" y="439313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27EB38F-9F46-4087-A6B6-8CBCA1053F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94784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5839B5E-86D0-43B4-8C67-5541133012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63526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0DF0D13-6073-463E-8A46-9E1E0B5CC94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61973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CFFD598-F0A7-4435-BA61-A4DA8B65A3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977444" y="4382548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922DC65-F28F-43D3-9520-E41FDCD8EC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46192" y="4382548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0EA8553-9B44-4BBF-AAB9-FC7E4920B0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00339" y="4382787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D96C2B7-0703-47CD-9049-DBD69A1AD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115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D5268A-24D2-4DF2-B813-4E1868A766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9974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881D313-D99C-470A-ADB1-0C670AD56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89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E13C0AD-2B7E-4D89-8975-086B7BC2C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24771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Flowchart: Off-page Connector 3">
              <a:extLst>
                <a:ext uri="{FF2B5EF4-FFF2-40B4-BE49-F238E27FC236}">
                  <a16:creationId xmlns:a16="http://schemas.microsoft.com/office/drawing/2014/main" id="{4E8D24A1-C006-476A-BD55-95F659753337}"/>
                </a:ext>
              </a:extLst>
            </p:cNvPr>
            <p:cNvSpPr/>
            <p:nvPr/>
          </p:nvSpPr>
          <p:spPr>
            <a:xfrm>
              <a:off x="9195971" y="2461716"/>
              <a:ext cx="2606634" cy="383075"/>
            </a:xfrm>
            <a:prstGeom prst="homePlate">
              <a:avLst>
                <a:gd name="adj" fmla="val 23723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IM Q4W N=119</a:t>
              </a:r>
              <a:endParaRPr kumimoji="0" lang="en-GB" altLang="en-US" sz="11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lowchart: Off-page Connector 3">
              <a:extLst>
                <a:ext uri="{FF2B5EF4-FFF2-40B4-BE49-F238E27FC236}">
                  <a16:creationId xmlns:a16="http://schemas.microsoft.com/office/drawing/2014/main" id="{D8FD6867-0382-4DA1-9CC3-391E4271C168}"/>
                </a:ext>
              </a:extLst>
            </p:cNvPr>
            <p:cNvSpPr/>
            <p:nvPr/>
          </p:nvSpPr>
          <p:spPr>
            <a:xfrm>
              <a:off x="7981007" y="3048713"/>
              <a:ext cx="3821597" cy="338554"/>
            </a:xfrm>
            <a:prstGeom prst="homePlate">
              <a:avLst>
                <a:gd name="adj" fmla="val 23723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Q4W N=111</a:t>
              </a:r>
              <a:endParaRPr kumimoji="0" lang="en-GB" altLang="en-US" sz="11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lowchart: Off-page Connector 3">
              <a:extLst>
                <a:ext uri="{FF2B5EF4-FFF2-40B4-BE49-F238E27FC236}">
                  <a16:creationId xmlns:a16="http://schemas.microsoft.com/office/drawing/2014/main" id="{FB6172A5-95B3-46F8-8963-8BEE8CB1F255}"/>
                </a:ext>
              </a:extLst>
            </p:cNvPr>
            <p:cNvSpPr/>
            <p:nvPr/>
          </p:nvSpPr>
          <p:spPr>
            <a:xfrm rot="16200000">
              <a:off x="8380377" y="2082606"/>
              <a:ext cx="374401" cy="11426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 N=121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6847CA4-E2FE-498C-98F7-85FF24D57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11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E106B0B1-3306-4546-9645-0302F157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073" y="2006543"/>
              <a:ext cx="9954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 Switch</a:t>
              </a:r>
              <a:endParaRPr kumimoji="0" lang="en-GB" altLang="en-US" sz="11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Rectangle 15">
              <a:extLst>
                <a:ext uri="{FF2B5EF4-FFF2-40B4-BE49-F238E27FC236}">
                  <a16:creationId xmlns:a16="http://schemas.microsoft.com/office/drawing/2014/main" id="{4AC396A5-BD09-47F5-8E5C-4499375D5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171" y="4490206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124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23C2A38-DA76-4F80-98EA-40A0FE11880D}"/>
                </a:ext>
              </a:extLst>
            </p:cNvPr>
            <p:cNvSpPr txBox="1"/>
            <p:nvPr/>
          </p:nvSpPr>
          <p:spPr>
            <a:xfrm>
              <a:off x="10166763" y="5004184"/>
              <a:ext cx="1726580" cy="1846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Oral Lead-In Analysis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7F993FD-4444-40A7-9A92-9675C2FE46B5}"/>
                </a:ext>
              </a:extLst>
            </p:cNvPr>
            <p:cNvSpPr/>
            <p:nvPr/>
          </p:nvSpPr>
          <p:spPr>
            <a:xfrm>
              <a:off x="10831802" y="4470057"/>
              <a:ext cx="421568" cy="218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54AA0E-44BC-4179-B480-F2720EA5F9D0}"/>
                </a:ext>
              </a:extLst>
            </p:cNvPr>
            <p:cNvSpPr/>
            <p:nvPr/>
          </p:nvSpPr>
          <p:spPr>
            <a:xfrm>
              <a:off x="7512706" y="4464045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2EB4BA-5120-4DD5-8313-943AAFC64B69}"/>
                </a:ext>
              </a:extLst>
            </p:cNvPr>
            <p:cNvSpPr/>
            <p:nvPr/>
          </p:nvSpPr>
          <p:spPr>
            <a:xfrm>
              <a:off x="7938619" y="2249629"/>
              <a:ext cx="3917947" cy="11944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F1BF92-EA3A-4C15-80F3-7BD8E3F38558}"/>
                </a:ext>
              </a:extLst>
            </p:cNvPr>
            <p:cNvSpPr txBox="1"/>
            <p:nvPr/>
          </p:nvSpPr>
          <p:spPr>
            <a:xfrm>
              <a:off x="6547971" y="5004184"/>
              <a:ext cx="220380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Participant/Physician Decision to Switch to 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CAB + RPV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LA</a:t>
              </a:r>
              <a:r>
                <a:rPr kumimoji="0" lang="en-GB" sz="1200" b="1" i="0" u="none" strike="noStrike" kern="1200" cap="none" spc="0" normalizeH="0" baseline="30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ǁ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7578574-8FEF-4094-A5FC-9C4A52EF6BCA}"/>
                </a:ext>
              </a:extLst>
            </p:cNvPr>
            <p:cNvSpPr/>
            <p:nvPr/>
          </p:nvSpPr>
          <p:spPr>
            <a:xfrm>
              <a:off x="3505200" y="2385516"/>
              <a:ext cx="4431143" cy="871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823FBC-72B3-4640-AEB9-FCD6840EA2D1}"/>
                </a:ext>
              </a:extLst>
            </p:cNvPr>
            <p:cNvSpPr txBox="1"/>
            <p:nvPr/>
          </p:nvSpPr>
          <p:spPr bwMode="auto">
            <a:xfrm>
              <a:off x="9404198" y="2266475"/>
              <a:ext cx="1407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OLI arm (ORAL LEAD-IN)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72B70A-F203-4608-9E91-6505EE839DB3}"/>
                </a:ext>
              </a:extLst>
            </p:cNvPr>
            <p:cNvSpPr txBox="1"/>
            <p:nvPr/>
          </p:nvSpPr>
          <p:spPr bwMode="auto">
            <a:xfrm>
              <a:off x="9404198" y="2853472"/>
              <a:ext cx="16138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DTI arm (DIRECT TO INJECT)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80F3BC8-92CE-4037-ABEC-73794EE3474B}"/>
              </a:ext>
            </a:extLst>
          </p:cNvPr>
          <p:cNvSpPr/>
          <p:nvPr/>
        </p:nvSpPr>
        <p:spPr>
          <a:xfrm>
            <a:off x="609600" y="1270657"/>
            <a:ext cx="847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Phase III,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Randomised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Multicentre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Parallel-Group, Noninferiority, Open-Label Study</a:t>
            </a:r>
          </a:p>
        </p:txBody>
      </p:sp>
      <p:sp>
        <p:nvSpPr>
          <p:cNvPr id="87" name="Text Box 3">
            <a:extLst>
              <a:ext uri="{FF2B5EF4-FFF2-40B4-BE49-F238E27FC236}">
                <a16:creationId xmlns:a16="http://schemas.microsoft.com/office/drawing/2014/main" id="{B99FD86A-338A-44AE-913D-2A505597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396" y="6457082"/>
            <a:ext cx="292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C. Lancet HIV 2021; 8: e668–78 </a:t>
            </a:r>
          </a:p>
        </p:txBody>
      </p:sp>
    </p:spTree>
    <p:extLst>
      <p:ext uri="{BB962C8B-B14F-4D97-AF65-F5344CB8AC3E}">
        <p14:creationId xmlns:p14="http://schemas.microsoft.com/office/powerpoint/2010/main" val="2674410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B5A55E-168B-458F-87B0-2ABEFAEC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ts val="3800"/>
              </a:lnSpc>
            </a:pPr>
            <a:r>
              <a:rPr lang="en-GB" dirty="0"/>
              <a:t>FLAIR OLI</a:t>
            </a:r>
            <a:br>
              <a:rPr lang="en-GB" dirty="0"/>
            </a:br>
            <a:r>
              <a:rPr lang="en-GB" dirty="0"/>
              <a:t>Snapshot Virologic Outcomes at Week 124</a:t>
            </a:r>
            <a:br>
              <a:rPr lang="en-GB" dirty="0"/>
            </a:br>
            <a:r>
              <a:rPr lang="en-GB" dirty="0"/>
              <a:t>(Extension Switch)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01C23-3AB3-4102-BCF9-301757C62B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582334"/>
            <a:ext cx="10972800" cy="891588"/>
          </a:xfrm>
        </p:spPr>
        <p:txBody>
          <a:bodyPr>
            <a:noAutofit/>
          </a:bodyPr>
          <a:lstStyle/>
          <a:p>
            <a:r>
              <a:rPr lang="en-GB" sz="1800" dirty="0"/>
              <a:t>Only 1 participant (0.4%) met the CVF criterion in the Extension Switch population</a:t>
            </a:r>
          </a:p>
          <a:p>
            <a:pPr lvl="1"/>
            <a:r>
              <a:rPr lang="en-GB" sz="1600" dirty="0"/>
              <a:t>The participant was in the DTI arm and met the CVF criterion on the 12</a:t>
            </a:r>
            <a:r>
              <a:rPr lang="en-GB" sz="1600" baseline="30000" dirty="0"/>
              <a:t>th</a:t>
            </a:r>
            <a:r>
              <a:rPr lang="en-GB" sz="1600" dirty="0"/>
              <a:t> week of LA therapy. No INSTI or NNRTI RAMs were detected at baseline and no INSTI RAMS were detected at the </a:t>
            </a:r>
            <a:r>
              <a:rPr lang="en-GB" sz="1600" dirty="0" err="1"/>
              <a:t>timepoint</a:t>
            </a:r>
            <a:r>
              <a:rPr lang="en-GB" sz="1600" dirty="0"/>
              <a:t> of suspected </a:t>
            </a:r>
            <a:r>
              <a:rPr lang="en-GB" sz="1600" dirty="0" err="1"/>
              <a:t>virologic</a:t>
            </a:r>
            <a:r>
              <a:rPr lang="en-GB" sz="1600" dirty="0"/>
              <a:t> failure (RT assay failed)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7B3D518-ED9B-4BEE-B00F-D59EBC75D45B}"/>
              </a:ext>
            </a:extLst>
          </p:cNvPr>
          <p:cNvGrpSpPr/>
          <p:nvPr/>
        </p:nvGrpSpPr>
        <p:grpSpPr>
          <a:xfrm>
            <a:off x="2332755" y="1526669"/>
            <a:ext cx="6859448" cy="3947572"/>
            <a:chOff x="2332755" y="1526669"/>
            <a:chExt cx="6859448" cy="394757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D2AAA58-76FF-4C8B-AA27-E804BB7EEFCD}"/>
                </a:ext>
              </a:extLst>
            </p:cNvPr>
            <p:cNvGrpSpPr/>
            <p:nvPr/>
          </p:nvGrpSpPr>
          <p:grpSpPr>
            <a:xfrm>
              <a:off x="2786389" y="1526669"/>
              <a:ext cx="6405814" cy="3947572"/>
              <a:chOff x="2576261" y="1472610"/>
              <a:chExt cx="6405814" cy="3947572"/>
            </a:xfrm>
          </p:grpSpPr>
          <p:sp>
            <p:nvSpPr>
              <p:cNvPr id="10" name="TextBox 51">
                <a:extLst>
                  <a:ext uri="{FF2B5EF4-FFF2-40B4-BE49-F238E27FC236}">
                    <a16:creationId xmlns:a16="http://schemas.microsoft.com/office/drawing/2014/main" id="{570D52A7-3D3C-46AF-A9C6-E4DCB2E486AC}"/>
                  </a:ext>
                </a:extLst>
              </p:cNvPr>
              <p:cNvSpPr txBox="1"/>
              <p:nvPr/>
            </p:nvSpPr>
            <p:spPr>
              <a:xfrm>
                <a:off x="3018036" y="4955366"/>
                <a:ext cx="20538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Virologic non-response </a:t>
                </a:r>
                <a:b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</a:b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HIV-1 RNA ≥ 50 c/mL</a:t>
                </a:r>
              </a:p>
            </p:txBody>
          </p:sp>
          <p:sp>
            <p:nvSpPr>
              <p:cNvPr id="11" name="TextBox 55">
                <a:extLst>
                  <a:ext uri="{FF2B5EF4-FFF2-40B4-BE49-F238E27FC236}">
                    <a16:creationId xmlns:a16="http://schemas.microsoft.com/office/drawing/2014/main" id="{4D659283-C4A1-44FF-8023-7C1A567A5BF9}"/>
                  </a:ext>
                </a:extLst>
              </p:cNvPr>
              <p:cNvSpPr txBox="1"/>
              <p:nvPr/>
            </p:nvSpPr>
            <p:spPr>
              <a:xfrm>
                <a:off x="5188335" y="4989295"/>
                <a:ext cx="175855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Virologic suppression</a:t>
                </a:r>
                <a:b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</a:b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HIV-1 RNA &lt; 50 c/mL</a:t>
                </a:r>
              </a:p>
            </p:txBody>
          </p:sp>
          <p:sp>
            <p:nvSpPr>
              <p:cNvPr id="13" name="TextBox 56">
                <a:extLst>
                  <a:ext uri="{FF2B5EF4-FFF2-40B4-BE49-F238E27FC236}">
                    <a16:creationId xmlns:a16="http://schemas.microsoft.com/office/drawing/2014/main" id="{FE7F4A19-5F90-4CCA-BBCF-8135B32AE716}"/>
                  </a:ext>
                </a:extLst>
              </p:cNvPr>
              <p:cNvSpPr txBox="1"/>
              <p:nvPr/>
            </p:nvSpPr>
            <p:spPr>
              <a:xfrm>
                <a:off x="7038426" y="4955366"/>
                <a:ext cx="18746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No virologic data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167A30-F86C-4295-B67D-03572220F1BD}"/>
                  </a:ext>
                </a:extLst>
              </p:cNvPr>
              <p:cNvSpPr/>
              <p:nvPr/>
            </p:nvSpPr>
            <p:spPr bwMode="auto">
              <a:xfrm>
                <a:off x="3302212" y="1740720"/>
                <a:ext cx="154846" cy="164567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38799B-D933-435A-8880-2AA855F13585}"/>
                  </a:ext>
                </a:extLst>
              </p:cNvPr>
              <p:cNvSpPr/>
              <p:nvPr/>
            </p:nvSpPr>
            <p:spPr bwMode="auto">
              <a:xfrm>
                <a:off x="3302212" y="2230084"/>
                <a:ext cx="163861" cy="16456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4F939899-4AD2-4FD3-8FD6-011946B345EE}"/>
                  </a:ext>
                </a:extLst>
              </p:cNvPr>
              <p:cNvGrpSpPr/>
              <p:nvPr/>
            </p:nvGrpSpPr>
            <p:grpSpPr>
              <a:xfrm>
                <a:off x="2996885" y="1750120"/>
                <a:ext cx="70415" cy="3099446"/>
                <a:chOff x="801903" y="2526245"/>
                <a:chExt cx="151435" cy="3372279"/>
              </a:xfrm>
            </p:grpSpPr>
            <p:sp>
              <p:nvSpPr>
                <p:cNvPr id="22" name="Line 16">
                  <a:extLst>
                    <a:ext uri="{FF2B5EF4-FFF2-40B4-BE49-F238E27FC236}">
                      <a16:creationId xmlns:a16="http://schemas.microsoft.com/office/drawing/2014/main" id="{10150076-E265-43F7-AB1C-3078E402D5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2526245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" name="Line 18">
                  <a:extLst>
                    <a:ext uri="{FF2B5EF4-FFF2-40B4-BE49-F238E27FC236}">
                      <a16:creationId xmlns:a16="http://schemas.microsoft.com/office/drawing/2014/main" id="{92651891-7364-4DA9-99D3-8910A70BB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3193381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Line 19">
                  <a:extLst>
                    <a:ext uri="{FF2B5EF4-FFF2-40B4-BE49-F238E27FC236}">
                      <a16:creationId xmlns:a16="http://schemas.microsoft.com/office/drawing/2014/main" id="{3627E796-65AB-4E12-9829-27EBA40B8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3872803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" name="Line 20">
                  <a:extLst>
                    <a:ext uri="{FF2B5EF4-FFF2-40B4-BE49-F238E27FC236}">
                      <a16:creationId xmlns:a16="http://schemas.microsoft.com/office/drawing/2014/main" id="{14267A3E-7B3E-43EA-8FCA-37209F852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4540740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Line 21">
                  <a:extLst>
                    <a:ext uri="{FF2B5EF4-FFF2-40B4-BE49-F238E27FC236}">
                      <a16:creationId xmlns:a16="http://schemas.microsoft.com/office/drawing/2014/main" id="{8CB90CDD-D2E1-48F0-837C-2263D11A0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5208676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Line 22">
                  <a:extLst>
                    <a:ext uri="{FF2B5EF4-FFF2-40B4-BE49-F238E27FC236}">
                      <a16:creationId xmlns:a16="http://schemas.microsoft.com/office/drawing/2014/main" id="{CF43EE15-03E7-46AD-AC11-E42E908D4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5898524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1F1CB25-6AC8-437B-9817-38507227E6C8}"/>
                  </a:ext>
                </a:extLst>
              </p:cNvPr>
              <p:cNvSpPr txBox="1"/>
              <p:nvPr/>
            </p:nvSpPr>
            <p:spPr>
              <a:xfrm>
                <a:off x="2667632" y="4062990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20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BE3BD1C-FBA1-4E8F-B7BF-7EB6161D47F9}"/>
                  </a:ext>
                </a:extLst>
              </p:cNvPr>
              <p:cNvSpPr txBox="1"/>
              <p:nvPr/>
            </p:nvSpPr>
            <p:spPr>
              <a:xfrm>
                <a:off x="2667632" y="345051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40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326833F-FE43-43E7-B856-0575440ED3AC}"/>
                  </a:ext>
                </a:extLst>
              </p:cNvPr>
              <p:cNvSpPr txBox="1"/>
              <p:nvPr/>
            </p:nvSpPr>
            <p:spPr>
              <a:xfrm>
                <a:off x="2667632" y="2838045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2EAADD6-FB70-498D-9030-BB88B2D82658}"/>
                  </a:ext>
                </a:extLst>
              </p:cNvPr>
              <p:cNvSpPr txBox="1"/>
              <p:nvPr/>
            </p:nvSpPr>
            <p:spPr>
              <a:xfrm>
                <a:off x="2667632" y="2211199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80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C23389B-0314-4874-85A2-758AA9BBF6BE}"/>
                  </a:ext>
                </a:extLst>
              </p:cNvPr>
              <p:cNvSpPr txBox="1"/>
              <p:nvPr/>
            </p:nvSpPr>
            <p:spPr>
              <a:xfrm>
                <a:off x="2576261" y="1614048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100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678F44E-DDCE-4583-9EB8-7FA0E2F23C93}"/>
                  </a:ext>
                </a:extLst>
              </p:cNvPr>
              <p:cNvSpPr txBox="1"/>
              <p:nvPr/>
            </p:nvSpPr>
            <p:spPr>
              <a:xfrm>
                <a:off x="5386072" y="1472610"/>
                <a:ext cx="506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99.1</a:t>
                </a:r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59AEE627-F8D3-49A8-9EFE-41BDEB23D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686" y="1782618"/>
                <a:ext cx="605941" cy="306694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B445448-F6FC-4AAF-848D-24397C3D3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415" y="1958109"/>
                <a:ext cx="605941" cy="289145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AF73E84-056C-4873-A73F-ED9D8C6A5B63}"/>
                  </a:ext>
                </a:extLst>
              </p:cNvPr>
              <p:cNvSpPr txBox="1"/>
              <p:nvPr/>
            </p:nvSpPr>
            <p:spPr>
              <a:xfrm>
                <a:off x="6163822" y="1644881"/>
                <a:ext cx="505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93.4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45547B55-D946-4627-BA8F-D563BAD10750}"/>
                  </a:ext>
                </a:extLst>
              </p:cNvPr>
              <p:cNvSpPr txBox="1"/>
              <p:nvPr/>
            </p:nvSpPr>
            <p:spPr>
              <a:xfrm>
                <a:off x="7466210" y="4554978"/>
                <a:ext cx="276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4544F161-136D-4280-B970-0726E8761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827" y="4673600"/>
                <a:ext cx="605941" cy="17596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57FA4A1-325A-4BA3-93BB-2CC3CBF1E2EE}"/>
                  </a:ext>
                </a:extLst>
              </p:cNvPr>
              <p:cNvSpPr txBox="1"/>
              <p:nvPr/>
            </p:nvSpPr>
            <p:spPr>
              <a:xfrm>
                <a:off x="8157612" y="435171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5.8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B3A00B6-CDD6-4755-854F-74823777D157}"/>
                  </a:ext>
                </a:extLst>
              </p:cNvPr>
              <p:cNvSpPr txBox="1"/>
              <p:nvPr/>
            </p:nvSpPr>
            <p:spPr>
              <a:xfrm>
                <a:off x="3457377" y="455349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0.9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C55B352-8587-490D-9954-2C9A9CA0C998}"/>
                  </a:ext>
                </a:extLst>
              </p:cNvPr>
              <p:cNvSpPr txBox="1"/>
              <p:nvPr/>
            </p:nvSpPr>
            <p:spPr>
              <a:xfrm>
                <a:off x="4217701" y="455349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0.8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9D570FE6-9F43-48E0-BF00-2826F3565CAB}"/>
                  </a:ext>
                </a:extLst>
              </p:cNvPr>
              <p:cNvSpPr txBox="1"/>
              <p:nvPr/>
            </p:nvSpPr>
            <p:spPr>
              <a:xfrm>
                <a:off x="3446113" y="1662515"/>
                <a:ext cx="1835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DTI arm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(N=111)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« Direct to Inject »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7404F9F-0509-41F2-A177-387A6A08C023}"/>
                  </a:ext>
                </a:extLst>
              </p:cNvPr>
              <p:cNvSpPr txBox="1"/>
              <p:nvPr/>
            </p:nvSpPr>
            <p:spPr>
              <a:xfrm>
                <a:off x="3446113" y="2170929"/>
                <a:ext cx="1742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OLI arm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(N=121)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« Oral Lead-in »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30138565-7118-4A97-B0D2-27B201EDB8FE}"/>
                  </a:ext>
                </a:extLst>
              </p:cNvPr>
              <p:cNvSpPr txBox="1"/>
              <p:nvPr/>
            </p:nvSpPr>
            <p:spPr>
              <a:xfrm>
                <a:off x="2759003" y="470405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D5CB6126-0D42-4CE5-9AD4-AC48840D6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299" y="1747847"/>
                <a:ext cx="5914776" cy="3101718"/>
              </a:xfrm>
              <a:custGeom>
                <a:avLst/>
                <a:gdLst>
                  <a:gd name="T0" fmla="*/ 2683 w 2683"/>
                  <a:gd name="T1" fmla="*/ 2010 h 2010"/>
                  <a:gd name="T2" fmla="*/ 0 w 2683"/>
                  <a:gd name="T3" fmla="*/ 2010 h 2010"/>
                  <a:gd name="T4" fmla="*/ 0 w 2683"/>
                  <a:gd name="T5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83" h="2010">
                    <a:moveTo>
                      <a:pt x="2683" y="2010"/>
                    </a:moveTo>
                    <a:lnTo>
                      <a:pt x="0" y="201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BCEA2AED-C6DF-4571-8DCB-12D6D0DAF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354" y="4833540"/>
                <a:ext cx="605941" cy="16024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01C39FA9-1BEE-4383-85BA-92B928F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083" y="4833540"/>
                <a:ext cx="605941" cy="16024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1A04EB1-4AC5-4455-950B-B72ACEAAC085}"/>
                </a:ext>
              </a:extLst>
            </p:cNvPr>
            <p:cNvSpPr txBox="1"/>
            <p:nvPr/>
          </p:nvSpPr>
          <p:spPr>
            <a:xfrm rot="16200000">
              <a:off x="1809407" y="3145044"/>
              <a:ext cx="1354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Participants (%)</a:t>
              </a:r>
            </a:p>
          </p:txBody>
        </p:sp>
      </p:grpSp>
      <p:sp>
        <p:nvSpPr>
          <p:cNvPr id="50" name="Text Box 3">
            <a:extLst>
              <a:ext uri="{FF2B5EF4-FFF2-40B4-BE49-F238E27FC236}">
                <a16:creationId xmlns:a16="http://schemas.microsoft.com/office/drawing/2014/main" id="{B9E46952-E961-4634-BA1B-220E87C1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03" y="6457082"/>
            <a:ext cx="2999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D’Amico, HIV Glasgow 2020, Abs 0414</a:t>
            </a:r>
          </a:p>
        </p:txBody>
      </p:sp>
    </p:spTree>
    <p:extLst>
      <p:ext uri="{BB962C8B-B14F-4D97-AF65-F5344CB8AC3E}">
        <p14:creationId xmlns:p14="http://schemas.microsoft.com/office/powerpoint/2010/main" val="1680639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053A4-05D1-6146-9E0F-B655F9B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CAB + RPV LA: </a:t>
            </a:r>
            <a:r>
              <a:rPr lang="fr-FR" dirty="0" err="1"/>
              <a:t>practical</a:t>
            </a:r>
            <a:r>
              <a:rPr lang="fr-FR" dirty="0"/>
              <a:t> monitoring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01991E-397A-9E48-B73D-0AF9280817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Every-8 weeks Dosing : Monitoring and Missed Doses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HIV-1 RNA: 4-8 weeks after switch to LA CAB + RPV and after unplanned missed visits/delayed dosing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viremia develops, test for resistance (including INSTI resistance)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Oral-bridging therapy should be made available for planned missed doses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&lt;3 months since last every-2-months injections, resume prior dosing schedule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&gt;3 months since last every-2-months injections, initiate dose, followed by another dose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month later, then resume every-2-months dosing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stopping, transition to suppressive oral regimen within 8 weeks of last IM doses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F98B157-A787-CE6B-9B8B-8F40F70E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44" y="6444771"/>
            <a:ext cx="7921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DHHS Guidelines. Guidelines for the Use of Antiretroviral Agents in Adults and Adolescents Living with HIV.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9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122BB-B804-AB40-6AB9-E67303D99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663"/>
          <a:stretch/>
        </p:blipFill>
        <p:spPr>
          <a:xfrm>
            <a:off x="625510" y="621322"/>
            <a:ext cx="8449932" cy="3743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A7859-1639-39C8-98B4-F97D76B38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906" y="4498691"/>
            <a:ext cx="3391612" cy="2269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E18E35-07EC-ADB2-BBD4-F38030C2C543}"/>
              </a:ext>
            </a:extLst>
          </p:cNvPr>
          <p:cNvSpPr txBox="1"/>
          <p:nvPr/>
        </p:nvSpPr>
        <p:spPr>
          <a:xfrm>
            <a:off x="9154793" y="4817673"/>
            <a:ext cx="280434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Can use thigh injections for cabotegravir and rilpivirine (same PK) but hurt more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8EB5C-AA45-FF2F-B122-A7C137CFD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72" y="5127890"/>
            <a:ext cx="4507395" cy="1588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12B68-DDEE-3414-A2DD-E4B29136F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30" y="4576769"/>
            <a:ext cx="3954975" cy="5249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1AC71E0-A1C9-3681-494E-488F182F06B7}"/>
              </a:ext>
            </a:extLst>
          </p:cNvPr>
          <p:cNvSpPr txBox="1"/>
          <p:nvPr/>
        </p:nvSpPr>
        <p:spPr>
          <a:xfrm>
            <a:off x="966809" y="185302"/>
            <a:ext cx="759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Median (5th, 95th Percentiles) Plasma CAB and RPV Concentration-Time Plots</a:t>
            </a:r>
            <a:endParaRPr lang="es-419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641367"/>
          </a:xfrm>
        </p:spPr>
        <p:txBody>
          <a:bodyPr/>
          <a:lstStyle/>
          <a:p>
            <a:pPr algn="l"/>
            <a:r>
              <a:rPr lang="fr-FR" dirty="0"/>
              <a:t>CAB LA PK </a:t>
            </a:r>
            <a:r>
              <a:rPr lang="fr-FR" dirty="0" err="1"/>
              <a:t>tail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69" y="900187"/>
            <a:ext cx="5292431" cy="54101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7279" y="1138911"/>
            <a:ext cx="38991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2a HPTN087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134 HIV uninfected adults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CAB IM 800 mg 3 times at 12 weeks intervals or 600 mg 5 times (at one 4 week interval, and every 8 weeks thereafter)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delay between last CAB IM and time to plasma C &lt; LLOQ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longer in female than male (67.3 vs 43.7 weeks)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longer if BMI ≥ 25 kg/m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7279" y="5079454"/>
            <a:ext cx="4598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of resistance during PK tail ?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should we oral bridge ? Risk of d-d-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Safety in pregnancy 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97E9A8E-7F5D-263B-9A48-3C3A0CD1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983" y="6444771"/>
            <a:ext cx="3152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Landovitz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RL, Lancet HIV 2020;7:e472-81</a:t>
            </a:r>
          </a:p>
        </p:txBody>
      </p:sp>
    </p:spTree>
    <p:extLst>
      <p:ext uri="{BB962C8B-B14F-4D97-AF65-F5344CB8AC3E}">
        <p14:creationId xmlns:p14="http://schemas.microsoft.com/office/powerpoint/2010/main" val="931163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 the guidelines say for regimen optimization in the setting of viral suppression 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4C1C33-207A-6833-8D9D-8C43DFD0D6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64299"/>
            <a:ext cx="10972800" cy="4572000"/>
          </a:xfrm>
        </p:spPr>
        <p:txBody>
          <a:bodyPr/>
          <a:lstStyle/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 options</a:t>
            </a:r>
          </a:p>
          <a:p>
            <a:pPr marL="642938" lvl="1" indent="-342900">
              <a:spcBef>
                <a:spcPct val="0"/>
              </a:spcBef>
              <a:buFont typeface="Calibri" panose="020F0502020204030204" pitchFamily="34" charset="0"/>
              <a:buChar char="‒"/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3-drugs regimens switch (within-class or between-class)</a:t>
            </a:r>
          </a:p>
          <a:p>
            <a:pPr marL="642938" lvl="1" indent="-342900">
              <a:spcBef>
                <a:spcPct val="0"/>
              </a:spcBef>
              <a:buFont typeface="Calibri" panose="020F0502020204030204" pitchFamily="34" charset="0"/>
              <a:buChar char="‒"/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2-drugs regimens</a:t>
            </a:r>
          </a:p>
          <a:p>
            <a:endParaRPr lang="es-419" dirty="0"/>
          </a:p>
        </p:txBody>
      </p:sp>
      <p:graphicFrame>
        <p:nvGraphicFramePr>
          <p:cNvPr id="8" name="Group 32">
            <a:extLst>
              <a:ext uri="{FF2B5EF4-FFF2-40B4-BE49-F238E27FC236}">
                <a16:creationId xmlns:a16="http://schemas.microsoft.com/office/drawing/2014/main" id="{E5174DFE-7F2F-C146-A4D6-D8ADD7C4B14F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10439"/>
          <a:ext cx="11161240" cy="2218049"/>
        </p:xfrm>
        <a:graphic>
          <a:graphicData uri="http://schemas.openxmlformats.org/drawingml/2006/table">
            <a:tbl>
              <a:tblPr/>
              <a:tblGrid>
                <a:gridCol w="3970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6306">
                  <a:extLst>
                    <a:ext uri="{9D8B030D-6E8A-4147-A177-3AD203B41FA5}">
                      <a16:colId xmlns:a16="http://schemas.microsoft.com/office/drawing/2014/main" val="3622088571"/>
                    </a:ext>
                  </a:extLst>
                </a:gridCol>
              </a:tblGrid>
              <a:tr h="4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DHHS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IAS-USA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EACS 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833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(Rating AI, unless otherwise specified)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 *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or DTG + FTC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DRV/r + 3TC (BI)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**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+ RPV LA IM Q4W or Q8W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*, §</a:t>
                      </a:r>
                    </a:p>
                  </a:txBody>
                  <a:tcPr marL="121881" marR="121881" marT="45728" marB="4572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(rating A1a, unless otherwise specified) </a:t>
                      </a:r>
                      <a:r>
                        <a:rPr kumimoji="0" lang="en-US" sz="1800" b="0" i="1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LA  RPV LA IM Q4W or Q8W (B1b)</a:t>
                      </a:r>
                      <a:endParaRPr kumimoji="0" lang="en-US" sz="18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regimens </a:t>
                      </a:r>
                      <a:r>
                        <a:rPr kumimoji="0" lang="en-US" sz="1800" b="0" i="1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1271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or DTG + FTC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DRV/b+ 3TC or FTC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LA  RPV LA IM Q8W</a:t>
                      </a:r>
                    </a:p>
                  </a:txBody>
                  <a:tcPr marL="121881" marR="121881" marT="45728" marB="4572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5">
            <a:extLst>
              <a:ext uri="{FF2B5EF4-FFF2-40B4-BE49-F238E27FC236}">
                <a16:creationId xmlns:a16="http://schemas.microsoft.com/office/drawing/2014/main" id="{C5F7DD8C-8C25-AB46-A255-AA028481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6453336"/>
            <a:ext cx="12122837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0" fontAlgn="base" hangingPunct="0"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DHHS.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clinicalinfo.hiv.gov/en/guidelines/adult-and-adolescent-arv/whats-new-guidelines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1200" b="0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23 March 2023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2. JAMA. 2023 Jan 3;329(1):63-84.. 3. EACS Guidelines, Version 11.1. Oct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1D7E8B-6225-6045-84B6-CB21DF56CF01}"/>
              </a:ext>
            </a:extLst>
          </p:cNvPr>
          <p:cNvSpPr txBox="1"/>
          <p:nvPr/>
        </p:nvSpPr>
        <p:spPr>
          <a:xfrm>
            <a:off x="609599" y="5278384"/>
            <a:ext cx="70050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Only if no HBV coinfection (unless on HBV active regimen) and no resistance to either ARVs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Only if no HBV coinfection (unless on HBV active regimen)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§ No prior virological failure, no pregnancy or plan to become pregnant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 No prior virological failure or evidence of drug resistance, no hepatitis B co-infection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 Only if no historical resistance and  HBs Ab positive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09A9E8-307B-0947-9DD7-30E0C50A9F45}"/>
              </a:ext>
            </a:extLst>
          </p:cNvPr>
          <p:cNvSpPr txBox="1"/>
          <p:nvPr/>
        </p:nvSpPr>
        <p:spPr>
          <a:xfrm>
            <a:off x="3863149" y="2521794"/>
            <a:ext cx="496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Recommended 2DR as switch options</a:t>
            </a:r>
          </a:p>
        </p:txBody>
      </p:sp>
    </p:spTree>
    <p:extLst>
      <p:ext uri="{BB962C8B-B14F-4D97-AF65-F5344CB8AC3E}">
        <p14:creationId xmlns:p14="http://schemas.microsoft.com/office/powerpoint/2010/main" val="4047837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2DR injectable – A validated option </a:t>
            </a:r>
            <a:br>
              <a:rPr lang="en-GB" dirty="0"/>
            </a:br>
            <a:r>
              <a:rPr lang="en-GB" dirty="0"/>
              <a:t>in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of virological failure and resistance</a:t>
            </a:r>
          </a:p>
          <a:p>
            <a:pPr lvl="1"/>
            <a:r>
              <a:rPr lang="en-US" dirty="0"/>
              <a:t> </a:t>
            </a:r>
            <a:r>
              <a:rPr lang="en-GB" dirty="0"/>
              <a:t>approximately 1 in 70 at year 1 and 1 in 60 at year 2</a:t>
            </a:r>
          </a:p>
          <a:p>
            <a:r>
              <a:rPr lang="en-GB" dirty="0"/>
              <a:t>LA-CAB/RPV has been investigated only in the context of viral suppression in a highly selected population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Need data in more complex populations, including those with a history of poor adherence, virological failure or treatment interruption</a:t>
            </a:r>
          </a:p>
        </p:txBody>
      </p:sp>
    </p:spTree>
    <p:extLst>
      <p:ext uri="{BB962C8B-B14F-4D97-AF65-F5344CB8AC3E}">
        <p14:creationId xmlns:p14="http://schemas.microsoft.com/office/powerpoint/2010/main" val="2887877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0082" y="2846294"/>
            <a:ext cx="893183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Long Acting 2DR in patients with uncontrolled viremia on oral ART</a:t>
            </a:r>
          </a:p>
        </p:txBody>
      </p:sp>
    </p:spTree>
    <p:extLst>
      <p:ext uri="{BB962C8B-B14F-4D97-AF65-F5344CB8AC3E}">
        <p14:creationId xmlns:p14="http://schemas.microsoft.com/office/powerpoint/2010/main" val="2595485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606E-2F27-4E24-B8F7-15B4CD53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30" y="3566506"/>
            <a:ext cx="3981855" cy="22165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Why do we have to study this in “hardly reached” populations?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248BE-9DFE-4B2A-BD0A-0D7F0C2B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4" y="1092936"/>
            <a:ext cx="8255977" cy="1362237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A0A5-3F4E-4D57-9089-2AA80F6E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111" y="3189564"/>
            <a:ext cx="6382967" cy="2747888"/>
          </a:xfrm>
        </p:spPr>
        <p:txBody>
          <a:bodyPr>
            <a:no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If wait until drug approved or not studied at outset, clinicians “flying blind” in how to use LA-ART in nonsuppressed 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Critically important population for Ending the HIV epidemic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10% of people living with HIV holding 90% of the virus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Concomitant challenges in these patients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0893A-49BB-41AC-AB6F-7F75A0313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286" y="2504531"/>
            <a:ext cx="3257551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32603C-F691-443B-95EC-4DFC1D92B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54" y="241855"/>
            <a:ext cx="2335167" cy="6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6771" y="1958975"/>
            <a:ext cx="10377889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Long-Acting ARVs:</a:t>
            </a:r>
            <a:br>
              <a:rPr lang="en-US" sz="4400" dirty="0">
                <a:solidFill>
                  <a:srgbClr val="1E3C91"/>
                </a:solidFill>
              </a:rPr>
            </a:br>
            <a:r>
              <a:rPr lang="en-US" sz="4400" dirty="0">
                <a:solidFill>
                  <a:srgbClr val="1E3C91"/>
                </a:solidFill>
              </a:rPr>
              <a:t>Current Status And Perspectives In Treatment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573016"/>
            <a:ext cx="6400800" cy="2405822"/>
          </a:xfrm>
        </p:spPr>
        <p:txBody>
          <a:bodyPr>
            <a:normAutofit fontScale="70000" lnSpcReduction="20000"/>
          </a:bodyPr>
          <a:lstStyle/>
          <a:p>
            <a:r>
              <a:rPr lang="fr-FR" sz="2800" dirty="0">
                <a:solidFill>
                  <a:srgbClr val="FF6600"/>
                </a:solidFill>
              </a:rPr>
              <a:t>Monday, </a:t>
            </a:r>
            <a:r>
              <a:rPr lang="fr-FR" sz="2800" dirty="0" err="1">
                <a:solidFill>
                  <a:srgbClr val="FF6600"/>
                </a:solidFill>
              </a:rPr>
              <a:t>October</a:t>
            </a:r>
            <a:r>
              <a:rPr lang="fr-FR" sz="2800" dirty="0">
                <a:solidFill>
                  <a:srgbClr val="FF6600"/>
                </a:solidFill>
              </a:rPr>
              <a:t> 9th 2023</a:t>
            </a:r>
            <a:endParaRPr lang="en-US" sz="2800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</a:t>
            </a:r>
            <a:r>
              <a:rPr lang="fr-FR" sz="2600" b="1" dirty="0" err="1">
                <a:solidFill>
                  <a:schemeClr val="tx1"/>
                </a:solidFill>
              </a:rPr>
              <a:t>Cahn</a:t>
            </a:r>
            <a:r>
              <a:rPr lang="fr-FR" sz="26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</a:t>
            </a:r>
            <a:r>
              <a:rPr lang="fr-FR" sz="2600" b="1" dirty="0" err="1">
                <a:solidFill>
                  <a:schemeClr val="tx1"/>
                </a:solidFill>
              </a:rPr>
              <a:t>Raffi</a:t>
            </a:r>
            <a:r>
              <a:rPr lang="fr-FR" sz="2600" b="1" dirty="0">
                <a:solidFill>
                  <a:schemeClr val="tx1"/>
                </a:solidFill>
              </a:rPr>
              <a:t>, Nantes, France</a:t>
            </a:r>
          </a:p>
          <a:p>
            <a:pPr marL="0" lvl="1"/>
            <a:endParaRPr lang="fr-FR" sz="26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Guest Editor : Monica Ghandi, San Francisco, USA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C31E5-5909-012C-60FB-0792DD76FE6C}"/>
              </a:ext>
            </a:extLst>
          </p:cNvPr>
          <p:cNvSpPr/>
          <p:nvPr/>
        </p:nvSpPr>
        <p:spPr>
          <a:xfrm>
            <a:off x="9099767" y="11432"/>
            <a:ext cx="3092233" cy="1779268"/>
          </a:xfrm>
          <a:prstGeom prst="rect">
            <a:avLst/>
          </a:prstGeom>
          <a:solidFill>
            <a:schemeClr val="accent6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leave this box empty to display the video during the webinar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386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BA0B9DD-A108-D24E-A1DD-894DC5EC2FE0}"/>
              </a:ext>
            </a:extLst>
          </p:cNvPr>
          <p:cNvSpPr txBox="1"/>
          <p:nvPr/>
        </p:nvSpPr>
        <p:spPr>
          <a:xfrm>
            <a:off x="5828855" y="6451122"/>
            <a:ext cx="6366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Gandhi M. Ann </a:t>
            </a:r>
            <a:r>
              <a:rPr kumimoji="0" lang="fr-FR" sz="140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Intern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Med 2023;176:969-974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6760B9-35DD-40DE-B1EC-179396A4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060676" cy="1143000"/>
          </a:xfrm>
        </p:spPr>
        <p:txBody>
          <a:bodyPr>
            <a:noAutofit/>
          </a:bodyPr>
          <a:lstStyle/>
          <a:p>
            <a:r>
              <a:rPr lang="en-US" sz="2800" dirty="0"/>
              <a:t>Outcomes of Demonstration Project of LA Injectable ART for Persons With Detectable HIV Viremia </a:t>
            </a:r>
            <a:br>
              <a:rPr lang="en-US" sz="2800" dirty="0"/>
            </a:br>
            <a:r>
              <a:rPr lang="en-US" sz="2800" dirty="0"/>
              <a:t>in an Urban HIV Clinic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E8A8267-18D0-0FDC-FBF5-6C039509A0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013" y="2138177"/>
            <a:ext cx="5643657" cy="399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57 patients started on CAB + RPV LA with viremia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B59B92AB-A61B-9243-7197-E11C4234B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80484"/>
              </p:ext>
            </p:extLst>
          </p:nvPr>
        </p:nvGraphicFramePr>
        <p:xfrm>
          <a:off x="6197645" y="2537694"/>
          <a:ext cx="5902326" cy="373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193">
                  <a:extLst>
                    <a:ext uri="{9D8B030D-6E8A-4147-A177-3AD203B41FA5}">
                      <a16:colId xmlns:a16="http://schemas.microsoft.com/office/drawing/2014/main" val="215919840"/>
                    </a:ext>
                  </a:extLst>
                </a:gridCol>
                <a:gridCol w="2314133">
                  <a:extLst>
                    <a:ext uri="{9D8B030D-6E8A-4147-A177-3AD203B41FA5}">
                      <a16:colId xmlns:a16="http://schemas.microsoft.com/office/drawing/2014/main" val="313322538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noProof="0"/>
                        <a:t>Characteristic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533366610"/>
                  </a:ext>
                </a:extLst>
              </a:tr>
              <a:tr h="2259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age (range), y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48.0 (25.0-68.0)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737022908"/>
                  </a:ext>
                </a:extLst>
              </a:tr>
              <a:tr h="76729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Gender, N (%)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Cisgender man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Cisgender woman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Transgender woman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kern="1200" baseline="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(89.5)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(8.8)</a:t>
                      </a:r>
                      <a:b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(1.8)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854269817"/>
                  </a:ext>
                </a:extLst>
              </a:tr>
              <a:tr h="94773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Race/ethnicity, N (%)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Latino/Latina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Multiracial/other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noProof="0"/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(22.8)</a:t>
                      </a:r>
                      <a:b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(31.6)</a:t>
                      </a:r>
                      <a:b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(40.4)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(5.3)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996349576"/>
                  </a:ext>
                </a:extLst>
              </a:tr>
              <a:tr h="76729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Housing status, N (%)†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Experiencing homelessness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Unstable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Stable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(10.5)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noProof="0"/>
                        <a:t>24 (42.1)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noProof="0"/>
                        <a:t>27 (47.4)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897900923"/>
                  </a:ext>
                </a:extLst>
              </a:tr>
              <a:tr h="2259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stimulant use, N (%)†	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 (49.1)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550556083"/>
                  </a:ext>
                </a:extLst>
              </a:tr>
              <a:tr h="225965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 log</a:t>
                      </a:r>
                      <a:r>
                        <a:rPr kumimoji="0" lang="en-US" sz="14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viral load (SD)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4.21 (1.30)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195601925"/>
                  </a:ext>
                </a:extLst>
              </a:tr>
              <a:tr h="225965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Median CD4 cell count (IQR), x 10</a:t>
                      </a:r>
                      <a:r>
                        <a:rPr kumimoji="0" lang="en-US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cells/L‡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0.215 (0.075-0.402)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895948704"/>
                  </a:ext>
                </a:extLst>
              </a:tr>
            </a:tbl>
          </a:graphicData>
        </a:graphic>
      </p:graphicFrame>
      <p:sp>
        <p:nvSpPr>
          <p:cNvPr id="8" name="TextBox 13">
            <a:extLst>
              <a:ext uri="{FF2B5EF4-FFF2-40B4-BE49-F238E27FC236}">
                <a16:creationId xmlns:a16="http://schemas.microsoft.com/office/drawing/2014/main" id="{435C7DFF-DEF0-A9DE-9C82-B7679D669B77}"/>
              </a:ext>
            </a:extLst>
          </p:cNvPr>
          <p:cNvSpPr txBox="1"/>
          <p:nvPr/>
        </p:nvSpPr>
        <p:spPr bwMode="auto">
          <a:xfrm>
            <a:off x="170879" y="1579069"/>
            <a:ext cx="5823477" cy="5133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spcAft>
                <a:spcPct val="0"/>
              </a:spcAft>
              <a:defRPr/>
            </a:pPr>
            <a:r>
              <a:rPr lang="en-US" sz="18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Ward 86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96% on Medicaid or Medicare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4% on municipal health insurance program or uninsured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Vulnerable population: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Mental Illness (now up to 45%)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Poverty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Addiction (Alcohol, heroin, cocaine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methamphetamine): 35%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Marginal Housing (34%)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defTabSz="685800">
              <a:spcAft>
                <a:spcPct val="0"/>
              </a:spcAft>
              <a:defRPr/>
            </a:pPr>
            <a:r>
              <a:rPr lang="en-US" sz="18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Inclusion criteria of Ward 86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latin typeface="Calibri" panose="020F0502020204030204" pitchFamily="34" charset="0"/>
                <a:ea typeface="+mn-ea"/>
                <a:cs typeface="+mn-cs"/>
              </a:rPr>
              <a:t>Need not be virologically suppressed or take oral ART before injectables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latin typeface="Calibri" panose="020F0502020204030204" pitchFamily="34" charset="0"/>
                <a:ea typeface="+mn-ea"/>
                <a:cs typeface="+mn-cs"/>
              </a:rPr>
              <a:t>No RPV or INSTI mutations (strengthened criteria later)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kern="1200" dirty="0">
                <a:latin typeface="Calibri" panose="020F0502020204030204" pitchFamily="34" charset="0"/>
                <a:ea typeface="+mn-ea"/>
                <a:cs typeface="+mn-cs"/>
              </a:rPr>
              <a:t>Express willingness to come to clinic q4 weeks, contact information, outreach from staff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latin typeface="Calibri" panose="020F0502020204030204" pitchFamily="34" charset="0"/>
                <a:ea typeface="+mn-ea"/>
                <a:cs typeface="+mn-cs"/>
              </a:rPr>
              <a:t>Rigorous protocol, Biweekly review with Pharm D, pharm tech, clinic leadership, POP-UP program leadership to review each patient on injectables or being considered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800" kern="120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53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53E5-AFE0-43A0-A849-4651008B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24" y="-153777"/>
            <a:ext cx="11456117" cy="1103313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RESULTS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AA6C6-0AF9-4A63-9054-95A4CBA411DC}"/>
              </a:ext>
            </a:extLst>
          </p:cNvPr>
          <p:cNvSpPr txBox="1"/>
          <p:nvPr/>
        </p:nvSpPr>
        <p:spPr bwMode="auto">
          <a:xfrm>
            <a:off x="5643563" y="2971800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54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C5B99D-53BE-44AD-B799-7D34C14A9FCC}"/>
              </a:ext>
            </a:extLst>
          </p:cNvPr>
          <p:cNvSpPr txBox="1">
            <a:spLocks/>
          </p:cNvSpPr>
          <p:nvPr/>
        </p:nvSpPr>
        <p:spPr bwMode="auto">
          <a:xfrm>
            <a:off x="5208886" y="1817913"/>
            <a:ext cx="6697008" cy="22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354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Among viremic PWH, at median of 33 days, 55 suppressed, 2 had early virologic failure </a:t>
            </a:r>
          </a:p>
          <a:p>
            <a:pPr defTabSz="914354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Current cohort virologic failure rate 1.5% similar to that across clinical trials (1.4%) by 48 weeks (68% by 24 weeks)</a:t>
            </a:r>
            <a:r>
              <a:rPr lang="en-US" sz="2000" baseline="30000" dirty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  <a:p>
            <a:pPr defTabSz="914354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Two failures &lt; 24 weeks, both had minor mutations  at baseline (1 NNRTI, 1 INSTI), so protocol tightened; 3rd didn’t suppress &lt;100 (182) so added LEN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FE19D-857E-58E1-EB03-C618B7ADAF98}"/>
              </a:ext>
            </a:extLst>
          </p:cNvPr>
          <p:cNvSpPr txBox="1"/>
          <p:nvPr/>
        </p:nvSpPr>
        <p:spPr bwMode="auto">
          <a:xfrm>
            <a:off x="5643563" y="4165325"/>
            <a:ext cx="6262331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354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libri" panose="020F0502020204030204" pitchFamily="34" charset="0"/>
              </a:rPr>
              <a:t>Updated data on our cohort (put into CROI 2024): </a:t>
            </a:r>
            <a:r>
              <a:rPr lang="en-US" sz="2000" dirty="0">
                <a:latin typeface="Calibri" panose="020F0502020204030204" pitchFamily="34" charset="0"/>
              </a:rPr>
              <a:t>Overall virologic success rate of 85% (we counted as going back to oral ART “failures) among N=256 (244 more on waiting list)</a:t>
            </a:r>
            <a:endParaRPr lang="en-US" sz="2000" b="1" dirty="0">
              <a:latin typeface="Calibri" panose="020F0502020204030204" pitchFamily="34" charset="0"/>
            </a:endParaRPr>
          </a:p>
          <a:p>
            <a:pPr defTabSz="914354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libri" panose="020F0502020204030204" pitchFamily="34" charset="0"/>
              </a:rPr>
              <a:t>What is counterfactual? </a:t>
            </a:r>
            <a:r>
              <a:rPr lang="en-US" sz="2000" dirty="0">
                <a:latin typeface="Calibri" panose="020F0502020204030204" pitchFamily="34" charset="0"/>
              </a:rPr>
              <a:t>33% VS rate among those who cannot take oral ART &amp; have incentives, interventions to try to use oral ART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B80AC-AB72-CE08-34BB-AB60F4DCFCD6}"/>
              </a:ext>
            </a:extLst>
          </p:cNvPr>
          <p:cNvSpPr txBox="1"/>
          <p:nvPr/>
        </p:nvSpPr>
        <p:spPr bwMode="auto">
          <a:xfrm>
            <a:off x="426767" y="5434391"/>
            <a:ext cx="4647415" cy="646331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914354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Neither patient who didn’t have virologic suppression could take oral ART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52B4F-85A9-001C-AF61-37280E8E4C1D}"/>
              </a:ext>
            </a:extLst>
          </p:cNvPr>
          <p:cNvSpPr txBox="1"/>
          <p:nvPr/>
        </p:nvSpPr>
        <p:spPr>
          <a:xfrm>
            <a:off x="103379" y="6445291"/>
            <a:ext cx="572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US" sz="1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Gandhi Ann Intern Med 2023 ;  </a:t>
            </a:r>
            <a:r>
              <a:rPr lang="en-US" sz="1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 W. OFID 2023518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CB6D521-20F1-4364-AB53-F75A75F0A16A}"/>
              </a:ext>
            </a:extLst>
          </p:cNvPr>
          <p:cNvGrpSpPr/>
          <p:nvPr/>
        </p:nvGrpSpPr>
        <p:grpSpPr>
          <a:xfrm>
            <a:off x="427669" y="1491856"/>
            <a:ext cx="4623412" cy="3874288"/>
            <a:chOff x="7568589" y="1837911"/>
            <a:chExt cx="4623412" cy="3874288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9972642-AEA9-D690-7221-D3751A413735}"/>
                </a:ext>
              </a:extLst>
            </p:cNvPr>
            <p:cNvSpPr txBox="1"/>
            <p:nvPr/>
          </p:nvSpPr>
          <p:spPr>
            <a:xfrm>
              <a:off x="8421757" y="1837911"/>
              <a:ext cx="277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Median follow-up 33 weeks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05B4442-6FFD-E8C2-F991-AFD6D0893BC9}"/>
                </a:ext>
              </a:extLst>
            </p:cNvPr>
            <p:cNvSpPr txBox="1"/>
            <p:nvPr/>
          </p:nvSpPr>
          <p:spPr>
            <a:xfrm>
              <a:off x="10440378" y="3233068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97.5%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DA38BFF-E18C-5117-2701-DC3933122932}"/>
                </a:ext>
              </a:extLst>
            </p:cNvPr>
            <p:cNvSpPr txBox="1"/>
            <p:nvPr/>
          </p:nvSpPr>
          <p:spPr>
            <a:xfrm>
              <a:off x="7568589" y="2233198"/>
              <a:ext cx="4623412" cy="402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200" dirty="0"/>
                <a:t>Kaplan-Meier curve of probability of achieving HIV RNA &lt;30 copies/mL) </a:t>
              </a:r>
            </a:p>
            <a:p>
              <a:pPr>
                <a:lnSpc>
                  <a:spcPts val="1200"/>
                </a:lnSpc>
              </a:pPr>
              <a:r>
                <a:rPr lang="en-US" sz="1200" dirty="0"/>
                <a:t>with long-acting anti-retroviral therapy (n = 57).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298FF1A-5332-9096-398A-2588D722A042}"/>
                </a:ext>
              </a:extLst>
            </p:cNvPr>
            <p:cNvGrpSpPr/>
            <p:nvPr/>
          </p:nvGrpSpPr>
          <p:grpSpPr>
            <a:xfrm>
              <a:off x="8180389" y="2940524"/>
              <a:ext cx="3424872" cy="2144569"/>
              <a:chOff x="14047788" y="1927226"/>
              <a:chExt cx="4391025" cy="2749550"/>
            </a:xfrm>
          </p:grpSpPr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41F356F3-5005-5F5D-60F3-61A15E098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8113" y="1927226"/>
                <a:ext cx="4330700" cy="2690813"/>
              </a:xfrm>
              <a:custGeom>
                <a:avLst/>
                <a:gdLst>
                  <a:gd name="T0" fmla="*/ 8186 w 8186"/>
                  <a:gd name="T1" fmla="*/ 5084 h 5084"/>
                  <a:gd name="T2" fmla="*/ 0 w 8186"/>
                  <a:gd name="T3" fmla="*/ 5084 h 5084"/>
                  <a:gd name="T4" fmla="*/ 0 w 8186"/>
                  <a:gd name="T5" fmla="*/ 0 h 5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86" h="5084">
                    <a:moveTo>
                      <a:pt x="8186" y="5084"/>
                    </a:moveTo>
                    <a:lnTo>
                      <a:pt x="0" y="508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Line 7">
                <a:extLst>
                  <a:ext uri="{FF2B5EF4-FFF2-40B4-BE49-F238E27FC236}">
                    <a16:creationId xmlns:a16="http://schemas.microsoft.com/office/drawing/2014/main" id="{9F09D4E0-69C9-FF53-C3AB-113288585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0501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Line 8">
                <a:extLst>
                  <a:ext uri="{FF2B5EF4-FFF2-40B4-BE49-F238E27FC236}">
                    <a16:creationId xmlns:a16="http://schemas.microsoft.com/office/drawing/2014/main" id="{9BF5A3F5-43A1-09BA-AAD6-218241241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1088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9">
                <a:extLst>
                  <a:ext uri="{FF2B5EF4-FFF2-40B4-BE49-F238E27FC236}">
                    <a16:creationId xmlns:a16="http://schemas.microsoft.com/office/drawing/2014/main" id="{D3358386-1447-5932-0086-AD4601DD0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6438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FBAC53C0-E9BD-E455-BF1E-FEB4F9C46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37026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Line 11">
                <a:extLst>
                  <a:ext uri="{FF2B5EF4-FFF2-40B4-BE49-F238E27FC236}">
                    <a16:creationId xmlns:a16="http://schemas.microsoft.com/office/drawing/2014/main" id="{503F2E0C-9B57-C2A3-6003-49DECDC33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2003426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Line 12">
                <a:extLst>
                  <a:ext uri="{FF2B5EF4-FFF2-40B4-BE49-F238E27FC236}">
                    <a16:creationId xmlns:a16="http://schemas.microsoft.com/office/drawing/2014/main" id="{F614C083-73B7-89EB-DAD2-9BBE00937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2643188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Line 13">
                <a:extLst>
                  <a:ext uri="{FF2B5EF4-FFF2-40B4-BE49-F238E27FC236}">
                    <a16:creationId xmlns:a16="http://schemas.microsoft.com/office/drawing/2014/main" id="{51872825-6DE2-0E70-1F8B-5872B885B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3270251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Line 14">
                <a:extLst>
                  <a:ext uri="{FF2B5EF4-FFF2-40B4-BE49-F238E27FC236}">
                    <a16:creationId xmlns:a16="http://schemas.microsoft.com/office/drawing/2014/main" id="{1B03F133-7880-2ECE-EA94-0249C6EDA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3914776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:a16="http://schemas.microsoft.com/office/drawing/2014/main" id="{6185D224-2037-4CB6-92ED-3A9AA2D3E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4541838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:a16="http://schemas.microsoft.com/office/drawing/2014/main" id="{E6182631-748C-92EE-13A7-D3381B284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89076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:a16="http://schemas.microsoft.com/office/drawing/2014/main" id="{F1420BAD-B744-1922-9F1D-2742A69B3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63963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Line 18">
                <a:extLst>
                  <a:ext uri="{FF2B5EF4-FFF2-40B4-BE49-F238E27FC236}">
                    <a16:creationId xmlns:a16="http://schemas.microsoft.com/office/drawing/2014/main" id="{116E0753-4098-A7AD-633B-9EB6D0A60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82963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19">
                <a:extLst>
                  <a:ext uri="{FF2B5EF4-FFF2-40B4-BE49-F238E27FC236}">
                    <a16:creationId xmlns:a16="http://schemas.microsoft.com/office/drawing/2014/main" id="{21C6B3A1-9A3F-FCE0-9E0F-EEE29EB93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03551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Line 20">
                <a:extLst>
                  <a:ext uri="{FF2B5EF4-FFF2-40B4-BE49-F238E27FC236}">
                    <a16:creationId xmlns:a16="http://schemas.microsoft.com/office/drawing/2014/main" id="{CB6A16ED-D885-6087-377C-2B5AD92F0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24138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Line 21">
                <a:extLst>
                  <a:ext uri="{FF2B5EF4-FFF2-40B4-BE49-F238E27FC236}">
                    <a16:creationId xmlns:a16="http://schemas.microsoft.com/office/drawing/2014/main" id="{92B166EA-02BD-D264-867B-6CFD33E11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43138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Line 22">
                <a:extLst>
                  <a:ext uri="{FF2B5EF4-FFF2-40B4-BE49-F238E27FC236}">
                    <a16:creationId xmlns:a16="http://schemas.microsoft.com/office/drawing/2014/main" id="{163F9E67-9C24-9C62-F337-EDEE63444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63726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23">
                <a:extLst>
                  <a:ext uri="{FF2B5EF4-FFF2-40B4-BE49-F238E27FC236}">
                    <a16:creationId xmlns:a16="http://schemas.microsoft.com/office/drawing/2014/main" id="{C10F0EE3-14B2-B589-CEB1-7E2DF4EEB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1501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8268184E-9463-BB22-CB76-50BB163F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4826" y="4173538"/>
                <a:ext cx="95250" cy="311150"/>
              </a:xfrm>
              <a:custGeom>
                <a:avLst/>
                <a:gdLst>
                  <a:gd name="T0" fmla="*/ 182 w 182"/>
                  <a:gd name="T1" fmla="*/ 0 h 590"/>
                  <a:gd name="T2" fmla="*/ 144 w 182"/>
                  <a:gd name="T3" fmla="*/ 19 h 590"/>
                  <a:gd name="T4" fmla="*/ 171 w 182"/>
                  <a:gd name="T5" fmla="*/ 135 h 590"/>
                  <a:gd name="T6" fmla="*/ 171 w 182"/>
                  <a:gd name="T7" fmla="*/ 184 h 590"/>
                  <a:gd name="T8" fmla="*/ 133 w 182"/>
                  <a:gd name="T9" fmla="*/ 184 h 590"/>
                  <a:gd name="T10" fmla="*/ 133 w 182"/>
                  <a:gd name="T11" fmla="*/ 360 h 590"/>
                  <a:gd name="T12" fmla="*/ 88 w 182"/>
                  <a:gd name="T13" fmla="*/ 360 h 590"/>
                  <a:gd name="T14" fmla="*/ 88 w 182"/>
                  <a:gd name="T15" fmla="*/ 436 h 590"/>
                  <a:gd name="T16" fmla="*/ 25 w 182"/>
                  <a:gd name="T17" fmla="*/ 436 h 590"/>
                  <a:gd name="T18" fmla="*/ 0 w 182"/>
                  <a:gd name="T19" fmla="*/ 523 h 590"/>
                  <a:gd name="T20" fmla="*/ 24 w 182"/>
                  <a:gd name="T2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590">
                    <a:moveTo>
                      <a:pt x="182" y="0"/>
                    </a:moveTo>
                    <a:lnTo>
                      <a:pt x="144" y="19"/>
                    </a:lnTo>
                    <a:lnTo>
                      <a:pt x="171" y="135"/>
                    </a:lnTo>
                    <a:lnTo>
                      <a:pt x="171" y="184"/>
                    </a:lnTo>
                    <a:lnTo>
                      <a:pt x="133" y="184"/>
                    </a:lnTo>
                    <a:lnTo>
                      <a:pt x="133" y="360"/>
                    </a:lnTo>
                    <a:lnTo>
                      <a:pt x="88" y="360"/>
                    </a:lnTo>
                    <a:lnTo>
                      <a:pt x="88" y="436"/>
                    </a:lnTo>
                    <a:lnTo>
                      <a:pt x="25" y="436"/>
                    </a:lnTo>
                    <a:lnTo>
                      <a:pt x="0" y="523"/>
                    </a:lnTo>
                    <a:lnTo>
                      <a:pt x="24" y="590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D8D83631-00E0-8BD9-2C60-41834F647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1163" y="4491038"/>
                <a:ext cx="106363" cy="50800"/>
              </a:xfrm>
              <a:custGeom>
                <a:avLst/>
                <a:gdLst>
                  <a:gd name="T0" fmla="*/ 199 w 199"/>
                  <a:gd name="T1" fmla="*/ 0 h 97"/>
                  <a:gd name="T2" fmla="*/ 0 w 199"/>
                  <a:gd name="T3" fmla="*/ 0 h 97"/>
                  <a:gd name="T4" fmla="*/ 0 w 199"/>
                  <a:gd name="T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" h="97">
                    <a:moveTo>
                      <a:pt x="199" y="0"/>
                    </a:moveTo>
                    <a:lnTo>
                      <a:pt x="0" y="0"/>
                    </a:lnTo>
                    <a:lnTo>
                      <a:pt x="0" y="97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Line 26">
                <a:extLst>
                  <a:ext uri="{FF2B5EF4-FFF2-40B4-BE49-F238E27FC236}">
                    <a16:creationId xmlns:a16="http://schemas.microsoft.com/office/drawing/2014/main" id="{05F3BEE4-0319-19D2-4ADB-666EFDBC7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92251" y="4541838"/>
                <a:ext cx="188913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27">
                <a:extLst>
                  <a:ext uri="{FF2B5EF4-FFF2-40B4-BE49-F238E27FC236}">
                    <a16:creationId xmlns:a16="http://schemas.microsoft.com/office/drawing/2014/main" id="{65C52EE2-5F37-ACCD-8A49-C17E883E6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70076" y="4170363"/>
                <a:ext cx="4763" cy="3175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E917BC59-27C3-5E96-839A-636F91FFE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8488" y="2008188"/>
                <a:ext cx="3619500" cy="2165350"/>
              </a:xfrm>
              <a:custGeom>
                <a:avLst/>
                <a:gdLst>
                  <a:gd name="T0" fmla="*/ 6838 w 6838"/>
                  <a:gd name="T1" fmla="*/ 0 h 4091"/>
                  <a:gd name="T2" fmla="*/ 6838 w 6838"/>
                  <a:gd name="T3" fmla="*/ 93 h 4091"/>
                  <a:gd name="T4" fmla="*/ 3763 w 6838"/>
                  <a:gd name="T5" fmla="*/ 93 h 4091"/>
                  <a:gd name="T6" fmla="*/ 3763 w 6838"/>
                  <a:gd name="T7" fmla="*/ 220 h 4091"/>
                  <a:gd name="T8" fmla="*/ 3704 w 6838"/>
                  <a:gd name="T9" fmla="*/ 220 h 4091"/>
                  <a:gd name="T10" fmla="*/ 3732 w 6838"/>
                  <a:gd name="T11" fmla="*/ 330 h 4091"/>
                  <a:gd name="T12" fmla="*/ 3235 w 6838"/>
                  <a:gd name="T13" fmla="*/ 330 h 4091"/>
                  <a:gd name="T14" fmla="*/ 3235 w 6838"/>
                  <a:gd name="T15" fmla="*/ 443 h 4091"/>
                  <a:gd name="T16" fmla="*/ 3072 w 6838"/>
                  <a:gd name="T17" fmla="*/ 443 h 4091"/>
                  <a:gd name="T18" fmla="*/ 3106 w 6838"/>
                  <a:gd name="T19" fmla="*/ 561 h 4091"/>
                  <a:gd name="T20" fmla="*/ 2980 w 6838"/>
                  <a:gd name="T21" fmla="*/ 561 h 4091"/>
                  <a:gd name="T22" fmla="*/ 2980 w 6838"/>
                  <a:gd name="T23" fmla="*/ 682 h 4091"/>
                  <a:gd name="T24" fmla="*/ 1943 w 6838"/>
                  <a:gd name="T25" fmla="*/ 682 h 4091"/>
                  <a:gd name="T26" fmla="*/ 1943 w 6838"/>
                  <a:gd name="T27" fmla="*/ 775 h 4091"/>
                  <a:gd name="T28" fmla="*/ 1907 w 6838"/>
                  <a:gd name="T29" fmla="*/ 775 h 4091"/>
                  <a:gd name="T30" fmla="*/ 1907 w 6838"/>
                  <a:gd name="T31" fmla="*/ 855 h 4091"/>
                  <a:gd name="T32" fmla="*/ 1608 w 6838"/>
                  <a:gd name="T33" fmla="*/ 855 h 4091"/>
                  <a:gd name="T34" fmla="*/ 1608 w 6838"/>
                  <a:gd name="T35" fmla="*/ 962 h 4091"/>
                  <a:gd name="T36" fmla="*/ 1412 w 6838"/>
                  <a:gd name="T37" fmla="*/ 962 h 4091"/>
                  <a:gd name="T38" fmla="*/ 1439 w 6838"/>
                  <a:gd name="T39" fmla="*/ 1053 h 4091"/>
                  <a:gd name="T40" fmla="*/ 1402 w 6838"/>
                  <a:gd name="T41" fmla="*/ 1053 h 4091"/>
                  <a:gd name="T42" fmla="*/ 1402 w 6838"/>
                  <a:gd name="T43" fmla="*/ 1124 h 4091"/>
                  <a:gd name="T44" fmla="*/ 1015 w 6838"/>
                  <a:gd name="T45" fmla="*/ 1124 h 4091"/>
                  <a:gd name="T46" fmla="*/ 1015 w 6838"/>
                  <a:gd name="T47" fmla="*/ 1226 h 4091"/>
                  <a:gd name="T48" fmla="*/ 833 w 6838"/>
                  <a:gd name="T49" fmla="*/ 1226 h 4091"/>
                  <a:gd name="T50" fmla="*/ 809 w 6838"/>
                  <a:gd name="T51" fmla="*/ 1315 h 4091"/>
                  <a:gd name="T52" fmla="*/ 830 w 6838"/>
                  <a:gd name="T53" fmla="*/ 1392 h 4091"/>
                  <a:gd name="T54" fmla="*/ 789 w 6838"/>
                  <a:gd name="T55" fmla="*/ 1392 h 4091"/>
                  <a:gd name="T56" fmla="*/ 789 w 6838"/>
                  <a:gd name="T57" fmla="*/ 1669 h 4091"/>
                  <a:gd name="T58" fmla="*/ 735 w 6838"/>
                  <a:gd name="T59" fmla="*/ 1669 h 4091"/>
                  <a:gd name="T60" fmla="*/ 705 w 6838"/>
                  <a:gd name="T61" fmla="*/ 1751 h 4091"/>
                  <a:gd name="T62" fmla="*/ 725 w 6838"/>
                  <a:gd name="T63" fmla="*/ 1835 h 4091"/>
                  <a:gd name="T64" fmla="*/ 678 w 6838"/>
                  <a:gd name="T65" fmla="*/ 1835 h 4091"/>
                  <a:gd name="T66" fmla="*/ 678 w 6838"/>
                  <a:gd name="T67" fmla="*/ 1902 h 4091"/>
                  <a:gd name="T68" fmla="*/ 360 w 6838"/>
                  <a:gd name="T69" fmla="*/ 1902 h 4091"/>
                  <a:gd name="T70" fmla="*/ 360 w 6838"/>
                  <a:gd name="T71" fmla="*/ 2089 h 4091"/>
                  <a:gd name="T72" fmla="*/ 187 w 6838"/>
                  <a:gd name="T73" fmla="*/ 2089 h 4091"/>
                  <a:gd name="T74" fmla="*/ 187 w 6838"/>
                  <a:gd name="T75" fmla="*/ 2183 h 4091"/>
                  <a:gd name="T76" fmla="*/ 140 w 6838"/>
                  <a:gd name="T77" fmla="*/ 2183 h 4091"/>
                  <a:gd name="T78" fmla="*/ 159 w 6838"/>
                  <a:gd name="T79" fmla="*/ 2263 h 4091"/>
                  <a:gd name="T80" fmla="*/ 121 w 6838"/>
                  <a:gd name="T81" fmla="*/ 2263 h 4091"/>
                  <a:gd name="T82" fmla="*/ 121 w 6838"/>
                  <a:gd name="T83" fmla="*/ 2420 h 4091"/>
                  <a:gd name="T84" fmla="*/ 86 w 6838"/>
                  <a:gd name="T85" fmla="*/ 2420 h 4091"/>
                  <a:gd name="T86" fmla="*/ 86 w 6838"/>
                  <a:gd name="T87" fmla="*/ 2498 h 4091"/>
                  <a:gd name="T88" fmla="*/ 40 w 6838"/>
                  <a:gd name="T89" fmla="*/ 2498 h 4091"/>
                  <a:gd name="T90" fmla="*/ 54 w 6838"/>
                  <a:gd name="T91" fmla="*/ 2555 h 4091"/>
                  <a:gd name="T92" fmla="*/ 54 w 6838"/>
                  <a:gd name="T93" fmla="*/ 2597 h 4091"/>
                  <a:gd name="T94" fmla="*/ 0 w 6838"/>
                  <a:gd name="T95" fmla="*/ 2597 h 4091"/>
                  <a:gd name="T96" fmla="*/ 3 w 6838"/>
                  <a:gd name="T97" fmla="*/ 4091 h 4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38" h="4091">
                    <a:moveTo>
                      <a:pt x="6838" y="0"/>
                    </a:moveTo>
                    <a:lnTo>
                      <a:pt x="6838" y="93"/>
                    </a:lnTo>
                    <a:lnTo>
                      <a:pt x="3763" y="93"/>
                    </a:lnTo>
                    <a:lnTo>
                      <a:pt x="3763" y="220"/>
                    </a:lnTo>
                    <a:lnTo>
                      <a:pt x="3704" y="220"/>
                    </a:lnTo>
                    <a:lnTo>
                      <a:pt x="3732" y="330"/>
                    </a:lnTo>
                    <a:lnTo>
                      <a:pt x="3235" y="330"/>
                    </a:lnTo>
                    <a:lnTo>
                      <a:pt x="3235" y="443"/>
                    </a:lnTo>
                    <a:lnTo>
                      <a:pt x="3072" y="443"/>
                    </a:lnTo>
                    <a:lnTo>
                      <a:pt x="3106" y="561"/>
                    </a:lnTo>
                    <a:lnTo>
                      <a:pt x="2980" y="561"/>
                    </a:lnTo>
                    <a:lnTo>
                      <a:pt x="2980" y="682"/>
                    </a:lnTo>
                    <a:lnTo>
                      <a:pt x="1943" y="682"/>
                    </a:lnTo>
                    <a:lnTo>
                      <a:pt x="1943" y="775"/>
                    </a:lnTo>
                    <a:lnTo>
                      <a:pt x="1907" y="775"/>
                    </a:lnTo>
                    <a:lnTo>
                      <a:pt x="1907" y="855"/>
                    </a:lnTo>
                    <a:lnTo>
                      <a:pt x="1608" y="855"/>
                    </a:lnTo>
                    <a:lnTo>
                      <a:pt x="1608" y="962"/>
                    </a:lnTo>
                    <a:lnTo>
                      <a:pt x="1412" y="962"/>
                    </a:lnTo>
                    <a:lnTo>
                      <a:pt x="1439" y="1053"/>
                    </a:lnTo>
                    <a:lnTo>
                      <a:pt x="1402" y="1053"/>
                    </a:lnTo>
                    <a:lnTo>
                      <a:pt x="1402" y="1124"/>
                    </a:lnTo>
                    <a:lnTo>
                      <a:pt x="1015" y="1124"/>
                    </a:lnTo>
                    <a:lnTo>
                      <a:pt x="1015" y="1226"/>
                    </a:lnTo>
                    <a:lnTo>
                      <a:pt x="833" y="1226"/>
                    </a:lnTo>
                    <a:lnTo>
                      <a:pt x="809" y="1315"/>
                    </a:lnTo>
                    <a:lnTo>
                      <a:pt x="830" y="1392"/>
                    </a:lnTo>
                    <a:lnTo>
                      <a:pt x="789" y="1392"/>
                    </a:lnTo>
                    <a:lnTo>
                      <a:pt x="789" y="1669"/>
                    </a:lnTo>
                    <a:lnTo>
                      <a:pt x="735" y="1669"/>
                    </a:lnTo>
                    <a:lnTo>
                      <a:pt x="705" y="1751"/>
                    </a:lnTo>
                    <a:lnTo>
                      <a:pt x="725" y="1835"/>
                    </a:lnTo>
                    <a:lnTo>
                      <a:pt x="678" y="1835"/>
                    </a:lnTo>
                    <a:lnTo>
                      <a:pt x="678" y="1902"/>
                    </a:lnTo>
                    <a:lnTo>
                      <a:pt x="360" y="1902"/>
                    </a:lnTo>
                    <a:lnTo>
                      <a:pt x="360" y="2089"/>
                    </a:lnTo>
                    <a:lnTo>
                      <a:pt x="187" y="2089"/>
                    </a:lnTo>
                    <a:lnTo>
                      <a:pt x="187" y="2183"/>
                    </a:lnTo>
                    <a:lnTo>
                      <a:pt x="140" y="2183"/>
                    </a:lnTo>
                    <a:lnTo>
                      <a:pt x="159" y="2263"/>
                    </a:lnTo>
                    <a:lnTo>
                      <a:pt x="121" y="2263"/>
                    </a:lnTo>
                    <a:lnTo>
                      <a:pt x="121" y="2420"/>
                    </a:lnTo>
                    <a:lnTo>
                      <a:pt x="86" y="2420"/>
                    </a:lnTo>
                    <a:lnTo>
                      <a:pt x="86" y="2498"/>
                    </a:lnTo>
                    <a:lnTo>
                      <a:pt x="40" y="2498"/>
                    </a:lnTo>
                    <a:lnTo>
                      <a:pt x="54" y="2555"/>
                    </a:lnTo>
                    <a:lnTo>
                      <a:pt x="54" y="2597"/>
                    </a:lnTo>
                    <a:lnTo>
                      <a:pt x="0" y="2597"/>
                    </a:lnTo>
                    <a:lnTo>
                      <a:pt x="3" y="4091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A3AA26B5-22C3-4EF6-3229-ACA6B7312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6901" y="2001838"/>
                <a:ext cx="2143125" cy="1354138"/>
              </a:xfrm>
              <a:custGeom>
                <a:avLst/>
                <a:gdLst>
                  <a:gd name="T0" fmla="*/ 0 w 4052"/>
                  <a:gd name="T1" fmla="*/ 2557 h 2557"/>
                  <a:gd name="T2" fmla="*/ 0 w 4052"/>
                  <a:gd name="T3" fmla="*/ 2451 h 2557"/>
                  <a:gd name="T4" fmla="*/ 16 w 4052"/>
                  <a:gd name="T5" fmla="*/ 2419 h 2557"/>
                  <a:gd name="T6" fmla="*/ 16 w 4052"/>
                  <a:gd name="T7" fmla="*/ 2076 h 2557"/>
                  <a:gd name="T8" fmla="*/ 73 w 4052"/>
                  <a:gd name="T9" fmla="*/ 1884 h 2557"/>
                  <a:gd name="T10" fmla="*/ 73 w 4052"/>
                  <a:gd name="T11" fmla="*/ 1796 h 2557"/>
                  <a:gd name="T12" fmla="*/ 146 w 4052"/>
                  <a:gd name="T13" fmla="*/ 1796 h 2557"/>
                  <a:gd name="T14" fmla="*/ 146 w 4052"/>
                  <a:gd name="T15" fmla="*/ 1591 h 2557"/>
                  <a:gd name="T16" fmla="*/ 201 w 4052"/>
                  <a:gd name="T17" fmla="*/ 1467 h 2557"/>
                  <a:gd name="T18" fmla="*/ 371 w 4052"/>
                  <a:gd name="T19" fmla="*/ 1467 h 2557"/>
                  <a:gd name="T20" fmla="*/ 371 w 4052"/>
                  <a:gd name="T21" fmla="*/ 1327 h 2557"/>
                  <a:gd name="T22" fmla="*/ 696 w 4052"/>
                  <a:gd name="T23" fmla="*/ 1327 h 2557"/>
                  <a:gd name="T24" fmla="*/ 696 w 4052"/>
                  <a:gd name="T25" fmla="*/ 1255 h 2557"/>
                  <a:gd name="T26" fmla="*/ 726 w 4052"/>
                  <a:gd name="T27" fmla="*/ 1224 h 2557"/>
                  <a:gd name="T28" fmla="*/ 726 w 4052"/>
                  <a:gd name="T29" fmla="*/ 1119 h 2557"/>
                  <a:gd name="T30" fmla="*/ 800 w 4052"/>
                  <a:gd name="T31" fmla="*/ 1119 h 2557"/>
                  <a:gd name="T32" fmla="*/ 800 w 4052"/>
                  <a:gd name="T33" fmla="*/ 876 h 2557"/>
                  <a:gd name="T34" fmla="*/ 839 w 4052"/>
                  <a:gd name="T35" fmla="*/ 805 h 2557"/>
                  <a:gd name="T36" fmla="*/ 839 w 4052"/>
                  <a:gd name="T37" fmla="*/ 738 h 2557"/>
                  <a:gd name="T38" fmla="*/ 999 w 4052"/>
                  <a:gd name="T39" fmla="*/ 738 h 2557"/>
                  <a:gd name="T40" fmla="*/ 999 w 4052"/>
                  <a:gd name="T41" fmla="*/ 653 h 2557"/>
                  <a:gd name="T42" fmla="*/ 1400 w 4052"/>
                  <a:gd name="T43" fmla="*/ 653 h 2557"/>
                  <a:gd name="T44" fmla="*/ 1416 w 4052"/>
                  <a:gd name="T45" fmla="*/ 620 h 2557"/>
                  <a:gd name="T46" fmla="*/ 1416 w 4052"/>
                  <a:gd name="T47" fmla="*/ 578 h 2557"/>
                  <a:gd name="T48" fmla="*/ 1461 w 4052"/>
                  <a:gd name="T49" fmla="*/ 532 h 2557"/>
                  <a:gd name="T50" fmla="*/ 1591 w 4052"/>
                  <a:gd name="T51" fmla="*/ 532 h 2557"/>
                  <a:gd name="T52" fmla="*/ 1591 w 4052"/>
                  <a:gd name="T53" fmla="*/ 452 h 2557"/>
                  <a:gd name="T54" fmla="*/ 1908 w 4052"/>
                  <a:gd name="T55" fmla="*/ 452 h 2557"/>
                  <a:gd name="T56" fmla="*/ 1908 w 4052"/>
                  <a:gd name="T57" fmla="*/ 314 h 2557"/>
                  <a:gd name="T58" fmla="*/ 2960 w 4052"/>
                  <a:gd name="T59" fmla="*/ 314 h 2557"/>
                  <a:gd name="T60" fmla="*/ 2960 w 4052"/>
                  <a:gd name="T61" fmla="*/ 237 h 2557"/>
                  <a:gd name="T62" fmla="*/ 3088 w 4052"/>
                  <a:gd name="T63" fmla="*/ 237 h 2557"/>
                  <a:gd name="T64" fmla="*/ 3088 w 4052"/>
                  <a:gd name="T65" fmla="*/ 164 h 2557"/>
                  <a:gd name="T66" fmla="*/ 3247 w 4052"/>
                  <a:gd name="T67" fmla="*/ 180 h 2557"/>
                  <a:gd name="T68" fmla="*/ 3233 w 4052"/>
                  <a:gd name="T69" fmla="*/ 80 h 2557"/>
                  <a:gd name="T70" fmla="*/ 3714 w 4052"/>
                  <a:gd name="T71" fmla="*/ 99 h 2557"/>
                  <a:gd name="T72" fmla="*/ 3760 w 4052"/>
                  <a:gd name="T73" fmla="*/ 18 h 2557"/>
                  <a:gd name="T74" fmla="*/ 4052 w 4052"/>
                  <a:gd name="T75" fmla="*/ 0 h 2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52" h="2557">
                    <a:moveTo>
                      <a:pt x="0" y="2557"/>
                    </a:moveTo>
                    <a:lnTo>
                      <a:pt x="0" y="2451"/>
                    </a:lnTo>
                    <a:lnTo>
                      <a:pt x="16" y="2419"/>
                    </a:lnTo>
                    <a:lnTo>
                      <a:pt x="16" y="2076"/>
                    </a:lnTo>
                    <a:lnTo>
                      <a:pt x="73" y="1884"/>
                    </a:lnTo>
                    <a:lnTo>
                      <a:pt x="73" y="1796"/>
                    </a:lnTo>
                    <a:lnTo>
                      <a:pt x="146" y="1796"/>
                    </a:lnTo>
                    <a:lnTo>
                      <a:pt x="146" y="1591"/>
                    </a:lnTo>
                    <a:lnTo>
                      <a:pt x="201" y="1467"/>
                    </a:lnTo>
                    <a:lnTo>
                      <a:pt x="371" y="1467"/>
                    </a:lnTo>
                    <a:lnTo>
                      <a:pt x="371" y="1327"/>
                    </a:lnTo>
                    <a:lnTo>
                      <a:pt x="696" y="1327"/>
                    </a:lnTo>
                    <a:lnTo>
                      <a:pt x="696" y="1255"/>
                    </a:lnTo>
                    <a:lnTo>
                      <a:pt x="726" y="1224"/>
                    </a:lnTo>
                    <a:lnTo>
                      <a:pt x="726" y="1119"/>
                    </a:lnTo>
                    <a:lnTo>
                      <a:pt x="800" y="1119"/>
                    </a:lnTo>
                    <a:lnTo>
                      <a:pt x="800" y="876"/>
                    </a:lnTo>
                    <a:lnTo>
                      <a:pt x="839" y="805"/>
                    </a:lnTo>
                    <a:lnTo>
                      <a:pt x="839" y="738"/>
                    </a:lnTo>
                    <a:lnTo>
                      <a:pt x="999" y="738"/>
                    </a:lnTo>
                    <a:lnTo>
                      <a:pt x="999" y="653"/>
                    </a:lnTo>
                    <a:lnTo>
                      <a:pt x="1400" y="653"/>
                    </a:lnTo>
                    <a:lnTo>
                      <a:pt x="1416" y="620"/>
                    </a:lnTo>
                    <a:lnTo>
                      <a:pt x="1416" y="578"/>
                    </a:lnTo>
                    <a:lnTo>
                      <a:pt x="1461" y="532"/>
                    </a:lnTo>
                    <a:lnTo>
                      <a:pt x="1591" y="532"/>
                    </a:lnTo>
                    <a:lnTo>
                      <a:pt x="1591" y="452"/>
                    </a:lnTo>
                    <a:lnTo>
                      <a:pt x="1908" y="452"/>
                    </a:lnTo>
                    <a:lnTo>
                      <a:pt x="1908" y="314"/>
                    </a:lnTo>
                    <a:lnTo>
                      <a:pt x="2960" y="314"/>
                    </a:lnTo>
                    <a:lnTo>
                      <a:pt x="2960" y="237"/>
                    </a:lnTo>
                    <a:lnTo>
                      <a:pt x="3088" y="237"/>
                    </a:lnTo>
                    <a:lnTo>
                      <a:pt x="3088" y="164"/>
                    </a:lnTo>
                    <a:lnTo>
                      <a:pt x="3247" y="180"/>
                    </a:lnTo>
                    <a:lnTo>
                      <a:pt x="3233" y="80"/>
                    </a:lnTo>
                    <a:lnTo>
                      <a:pt x="3714" y="99"/>
                    </a:lnTo>
                    <a:lnTo>
                      <a:pt x="3760" y="18"/>
                    </a:lnTo>
                    <a:lnTo>
                      <a:pt x="4052" y="0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A1BCE0E0-97B5-AC9D-34B0-687D5D6A5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4338" y="3956051"/>
                <a:ext cx="185738" cy="282575"/>
              </a:xfrm>
              <a:custGeom>
                <a:avLst/>
                <a:gdLst>
                  <a:gd name="T0" fmla="*/ 0 w 351"/>
                  <a:gd name="T1" fmla="*/ 532 h 532"/>
                  <a:gd name="T2" fmla="*/ 172 w 351"/>
                  <a:gd name="T3" fmla="*/ 532 h 532"/>
                  <a:gd name="T4" fmla="*/ 172 w 351"/>
                  <a:gd name="T5" fmla="*/ 454 h 532"/>
                  <a:gd name="T6" fmla="*/ 185 w 351"/>
                  <a:gd name="T7" fmla="*/ 375 h 532"/>
                  <a:gd name="T8" fmla="*/ 258 w 351"/>
                  <a:gd name="T9" fmla="*/ 375 h 532"/>
                  <a:gd name="T10" fmla="*/ 288 w 351"/>
                  <a:gd name="T11" fmla="*/ 195 h 532"/>
                  <a:gd name="T12" fmla="*/ 288 w 351"/>
                  <a:gd name="T13" fmla="*/ 70 h 532"/>
                  <a:gd name="T14" fmla="*/ 351 w 351"/>
                  <a:gd name="T15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1" h="532">
                    <a:moveTo>
                      <a:pt x="0" y="532"/>
                    </a:moveTo>
                    <a:lnTo>
                      <a:pt x="172" y="532"/>
                    </a:lnTo>
                    <a:lnTo>
                      <a:pt x="172" y="454"/>
                    </a:lnTo>
                    <a:lnTo>
                      <a:pt x="185" y="375"/>
                    </a:lnTo>
                    <a:lnTo>
                      <a:pt x="258" y="375"/>
                    </a:lnTo>
                    <a:lnTo>
                      <a:pt x="288" y="195"/>
                    </a:lnTo>
                    <a:lnTo>
                      <a:pt x="288" y="70"/>
                    </a:lnTo>
                    <a:lnTo>
                      <a:pt x="351" y="0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Line 31">
                <a:extLst>
                  <a:ext uri="{FF2B5EF4-FFF2-40B4-BE49-F238E27FC236}">
                    <a16:creationId xmlns:a16="http://schemas.microsoft.com/office/drawing/2014/main" id="{F8155414-7CBB-8F8E-E9F4-6A25B3DB7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10026" y="2001838"/>
                <a:ext cx="1449388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477E64AB-2B4A-5A90-4D96-36643A6E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2601" y="4394201"/>
                <a:ext cx="115888" cy="147638"/>
              </a:xfrm>
              <a:custGeom>
                <a:avLst/>
                <a:gdLst>
                  <a:gd name="T0" fmla="*/ 218 w 218"/>
                  <a:gd name="T1" fmla="*/ 0 h 279"/>
                  <a:gd name="T2" fmla="*/ 218 w 218"/>
                  <a:gd name="T3" fmla="*/ 45 h 279"/>
                  <a:gd name="T4" fmla="*/ 161 w 218"/>
                  <a:gd name="T5" fmla="*/ 45 h 279"/>
                  <a:gd name="T6" fmla="*/ 161 w 218"/>
                  <a:gd name="T7" fmla="*/ 198 h 279"/>
                  <a:gd name="T8" fmla="*/ 102 w 218"/>
                  <a:gd name="T9" fmla="*/ 198 h 279"/>
                  <a:gd name="T10" fmla="*/ 0 w 218"/>
                  <a:gd name="T11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" h="279">
                    <a:moveTo>
                      <a:pt x="218" y="0"/>
                    </a:moveTo>
                    <a:lnTo>
                      <a:pt x="218" y="45"/>
                    </a:lnTo>
                    <a:lnTo>
                      <a:pt x="161" y="45"/>
                    </a:lnTo>
                    <a:lnTo>
                      <a:pt x="161" y="198"/>
                    </a:lnTo>
                    <a:lnTo>
                      <a:pt x="102" y="198"/>
                    </a:lnTo>
                    <a:lnTo>
                      <a:pt x="0" y="279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Line 33">
                <a:extLst>
                  <a:ext uri="{FF2B5EF4-FFF2-40B4-BE49-F238E27FC236}">
                    <a16:creationId xmlns:a16="http://schemas.microsoft.com/office/drawing/2014/main" id="{7E427BEC-1D8A-0208-ACB4-C75D8FFD3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81163" y="4541838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297D3606-184E-3B07-3EA9-9A60CDBED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5788" y="4187826"/>
                <a:ext cx="19050" cy="200025"/>
              </a:xfrm>
              <a:custGeom>
                <a:avLst/>
                <a:gdLst>
                  <a:gd name="T0" fmla="*/ 36 w 36"/>
                  <a:gd name="T1" fmla="*/ 0 h 377"/>
                  <a:gd name="T2" fmla="*/ 36 w 36"/>
                  <a:gd name="T3" fmla="*/ 286 h 377"/>
                  <a:gd name="T4" fmla="*/ 0 w 36"/>
                  <a:gd name="T5" fmla="*/ 332 h 377"/>
                  <a:gd name="T6" fmla="*/ 21 w 36"/>
                  <a:gd name="T7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7">
                    <a:moveTo>
                      <a:pt x="36" y="0"/>
                    </a:moveTo>
                    <a:lnTo>
                      <a:pt x="36" y="286"/>
                    </a:lnTo>
                    <a:lnTo>
                      <a:pt x="0" y="332"/>
                    </a:lnTo>
                    <a:lnTo>
                      <a:pt x="21" y="377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9C5491C6-A294-C998-4CC8-49127E6C2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0076" y="2260601"/>
                <a:ext cx="3600450" cy="1417638"/>
              </a:xfrm>
              <a:custGeom>
                <a:avLst/>
                <a:gdLst>
                  <a:gd name="T0" fmla="*/ 6804 w 6804"/>
                  <a:gd name="T1" fmla="*/ 30 h 2678"/>
                  <a:gd name="T2" fmla="*/ 5330 w 6804"/>
                  <a:gd name="T3" fmla="*/ 16 h 2678"/>
                  <a:gd name="T4" fmla="*/ 5314 w 6804"/>
                  <a:gd name="T5" fmla="*/ 16 h 2678"/>
                  <a:gd name="T6" fmla="*/ 3754 w 6804"/>
                  <a:gd name="T7" fmla="*/ 0 h 2678"/>
                  <a:gd name="T8" fmla="*/ 3724 w 6804"/>
                  <a:gd name="T9" fmla="*/ 339 h 2678"/>
                  <a:gd name="T10" fmla="*/ 3223 w 6804"/>
                  <a:gd name="T11" fmla="*/ 339 h 2678"/>
                  <a:gd name="T12" fmla="*/ 3223 w 6804"/>
                  <a:gd name="T13" fmla="*/ 456 h 2678"/>
                  <a:gd name="T14" fmla="*/ 3092 w 6804"/>
                  <a:gd name="T15" fmla="*/ 456 h 2678"/>
                  <a:gd name="T16" fmla="*/ 3092 w 6804"/>
                  <a:gd name="T17" fmla="*/ 604 h 2678"/>
                  <a:gd name="T18" fmla="*/ 2978 w 6804"/>
                  <a:gd name="T19" fmla="*/ 604 h 2678"/>
                  <a:gd name="T20" fmla="*/ 2978 w 6804"/>
                  <a:gd name="T21" fmla="*/ 629 h 2678"/>
                  <a:gd name="T22" fmla="*/ 2959 w 6804"/>
                  <a:gd name="T23" fmla="*/ 674 h 2678"/>
                  <a:gd name="T24" fmla="*/ 2959 w 6804"/>
                  <a:gd name="T25" fmla="*/ 737 h 2678"/>
                  <a:gd name="T26" fmla="*/ 1952 w 6804"/>
                  <a:gd name="T27" fmla="*/ 737 h 2678"/>
                  <a:gd name="T28" fmla="*/ 1936 w 6804"/>
                  <a:gd name="T29" fmla="*/ 811 h 2678"/>
                  <a:gd name="T30" fmla="*/ 1936 w 6804"/>
                  <a:gd name="T31" fmla="*/ 909 h 2678"/>
                  <a:gd name="T32" fmla="*/ 1915 w 6804"/>
                  <a:gd name="T33" fmla="*/ 937 h 2678"/>
                  <a:gd name="T34" fmla="*/ 1689 w 6804"/>
                  <a:gd name="T35" fmla="*/ 912 h 2678"/>
                  <a:gd name="T36" fmla="*/ 1607 w 6804"/>
                  <a:gd name="T37" fmla="*/ 912 h 2678"/>
                  <a:gd name="T38" fmla="*/ 1607 w 6804"/>
                  <a:gd name="T39" fmla="*/ 1017 h 2678"/>
                  <a:gd name="T40" fmla="*/ 1427 w 6804"/>
                  <a:gd name="T41" fmla="*/ 1042 h 2678"/>
                  <a:gd name="T42" fmla="*/ 1410 w 6804"/>
                  <a:gd name="T43" fmla="*/ 1217 h 2678"/>
                  <a:gd name="T44" fmla="*/ 1003 w 6804"/>
                  <a:gd name="T45" fmla="*/ 1217 h 2678"/>
                  <a:gd name="T46" fmla="*/ 1003 w 6804"/>
                  <a:gd name="T47" fmla="*/ 1315 h 2678"/>
                  <a:gd name="T48" fmla="*/ 839 w 6804"/>
                  <a:gd name="T49" fmla="*/ 1315 h 2678"/>
                  <a:gd name="T50" fmla="*/ 794 w 6804"/>
                  <a:gd name="T51" fmla="*/ 1746 h 2678"/>
                  <a:gd name="T52" fmla="*/ 739 w 6804"/>
                  <a:gd name="T53" fmla="*/ 1782 h 2678"/>
                  <a:gd name="T54" fmla="*/ 693 w 6804"/>
                  <a:gd name="T55" fmla="*/ 2042 h 2678"/>
                  <a:gd name="T56" fmla="*/ 357 w 6804"/>
                  <a:gd name="T57" fmla="*/ 2042 h 2678"/>
                  <a:gd name="T58" fmla="*/ 357 w 6804"/>
                  <a:gd name="T59" fmla="*/ 2198 h 2678"/>
                  <a:gd name="T60" fmla="*/ 207 w 6804"/>
                  <a:gd name="T61" fmla="*/ 2198 h 2678"/>
                  <a:gd name="T62" fmla="*/ 176 w 6804"/>
                  <a:gd name="T63" fmla="*/ 2244 h 2678"/>
                  <a:gd name="T64" fmla="*/ 130 w 6804"/>
                  <a:gd name="T65" fmla="*/ 2390 h 2678"/>
                  <a:gd name="T66" fmla="*/ 130 w 6804"/>
                  <a:gd name="T67" fmla="*/ 2526 h 2678"/>
                  <a:gd name="T68" fmla="*/ 0 w 6804"/>
                  <a:gd name="T69" fmla="*/ 2678 h 2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04" h="2678">
                    <a:moveTo>
                      <a:pt x="6804" y="30"/>
                    </a:moveTo>
                    <a:lnTo>
                      <a:pt x="5330" y="16"/>
                    </a:lnTo>
                    <a:lnTo>
                      <a:pt x="5314" y="16"/>
                    </a:lnTo>
                    <a:lnTo>
                      <a:pt x="3754" y="0"/>
                    </a:lnTo>
                    <a:lnTo>
                      <a:pt x="3724" y="339"/>
                    </a:lnTo>
                    <a:lnTo>
                      <a:pt x="3223" y="339"/>
                    </a:lnTo>
                    <a:lnTo>
                      <a:pt x="3223" y="456"/>
                    </a:lnTo>
                    <a:lnTo>
                      <a:pt x="3092" y="456"/>
                    </a:lnTo>
                    <a:lnTo>
                      <a:pt x="3092" y="604"/>
                    </a:lnTo>
                    <a:lnTo>
                      <a:pt x="2978" y="604"/>
                    </a:lnTo>
                    <a:lnTo>
                      <a:pt x="2978" y="629"/>
                    </a:lnTo>
                    <a:lnTo>
                      <a:pt x="2959" y="674"/>
                    </a:lnTo>
                    <a:lnTo>
                      <a:pt x="2959" y="737"/>
                    </a:lnTo>
                    <a:lnTo>
                      <a:pt x="1952" y="737"/>
                    </a:lnTo>
                    <a:lnTo>
                      <a:pt x="1936" y="811"/>
                    </a:lnTo>
                    <a:lnTo>
                      <a:pt x="1936" y="909"/>
                    </a:lnTo>
                    <a:lnTo>
                      <a:pt x="1915" y="937"/>
                    </a:lnTo>
                    <a:lnTo>
                      <a:pt x="1689" y="912"/>
                    </a:lnTo>
                    <a:lnTo>
                      <a:pt x="1607" y="912"/>
                    </a:lnTo>
                    <a:lnTo>
                      <a:pt x="1607" y="1017"/>
                    </a:lnTo>
                    <a:lnTo>
                      <a:pt x="1427" y="1042"/>
                    </a:lnTo>
                    <a:lnTo>
                      <a:pt x="1410" y="1217"/>
                    </a:lnTo>
                    <a:lnTo>
                      <a:pt x="1003" y="1217"/>
                    </a:lnTo>
                    <a:lnTo>
                      <a:pt x="1003" y="1315"/>
                    </a:lnTo>
                    <a:lnTo>
                      <a:pt x="839" y="1315"/>
                    </a:lnTo>
                    <a:lnTo>
                      <a:pt x="794" y="1746"/>
                    </a:lnTo>
                    <a:lnTo>
                      <a:pt x="739" y="1782"/>
                    </a:lnTo>
                    <a:lnTo>
                      <a:pt x="693" y="2042"/>
                    </a:lnTo>
                    <a:lnTo>
                      <a:pt x="357" y="2042"/>
                    </a:lnTo>
                    <a:lnTo>
                      <a:pt x="357" y="2198"/>
                    </a:lnTo>
                    <a:lnTo>
                      <a:pt x="207" y="2198"/>
                    </a:lnTo>
                    <a:lnTo>
                      <a:pt x="176" y="2244"/>
                    </a:lnTo>
                    <a:lnTo>
                      <a:pt x="130" y="2390"/>
                    </a:lnTo>
                    <a:lnTo>
                      <a:pt x="130" y="2526"/>
                    </a:lnTo>
                    <a:lnTo>
                      <a:pt x="0" y="2678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A8B951A-51BB-AD60-4455-84F839DAD4D4}"/>
                </a:ext>
              </a:extLst>
            </p:cNvPr>
            <p:cNvSpPr txBox="1"/>
            <p:nvPr/>
          </p:nvSpPr>
          <p:spPr>
            <a:xfrm>
              <a:off x="7873739" y="2866989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100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6B37863-C450-1694-9311-F5A3E447E152}"/>
                </a:ext>
              </a:extLst>
            </p:cNvPr>
            <p:cNvSpPr txBox="1"/>
            <p:nvPr/>
          </p:nvSpPr>
          <p:spPr>
            <a:xfrm>
              <a:off x="7939463" y="336222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75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5AD9A50-9422-FAA8-33F0-6724C69AC3FA}"/>
                </a:ext>
              </a:extLst>
            </p:cNvPr>
            <p:cNvSpPr txBox="1"/>
            <p:nvPr/>
          </p:nvSpPr>
          <p:spPr>
            <a:xfrm>
              <a:off x="7939463" y="386493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50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B661426-AD66-E190-8AF5-FD98BC6B883E}"/>
                </a:ext>
              </a:extLst>
            </p:cNvPr>
            <p:cNvSpPr txBox="1"/>
            <p:nvPr/>
          </p:nvSpPr>
          <p:spPr>
            <a:xfrm>
              <a:off x="7939463" y="4373787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25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213FBEC-AB4A-7987-3999-E0C73667D2D8}"/>
                </a:ext>
              </a:extLst>
            </p:cNvPr>
            <p:cNvSpPr txBox="1"/>
            <p:nvPr/>
          </p:nvSpPr>
          <p:spPr>
            <a:xfrm>
              <a:off x="8005185" y="485411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CED875C-9793-2CF9-B4D2-1BF2141BDD00}"/>
                </a:ext>
              </a:extLst>
            </p:cNvPr>
            <p:cNvSpPr txBox="1"/>
            <p:nvPr/>
          </p:nvSpPr>
          <p:spPr>
            <a:xfrm rot="16200000">
              <a:off x="6629684" y="3906567"/>
              <a:ext cx="24288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Proportion Achieving Viral Suppression, 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EA23797-6385-C3F8-2ECE-0F143111B94A}"/>
                </a:ext>
              </a:extLst>
            </p:cNvPr>
            <p:cNvSpPr txBox="1"/>
            <p:nvPr/>
          </p:nvSpPr>
          <p:spPr>
            <a:xfrm>
              <a:off x="8165205" y="503953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3BB46B0-4A41-2DF2-7A02-651805E108E2}"/>
                </a:ext>
              </a:extLst>
            </p:cNvPr>
            <p:cNvSpPr txBox="1"/>
            <p:nvPr/>
          </p:nvSpPr>
          <p:spPr>
            <a:xfrm>
              <a:off x="8460582" y="503953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7A7E947-8213-3E60-604A-D7EA821588DC}"/>
                </a:ext>
              </a:extLst>
            </p:cNvPr>
            <p:cNvSpPr txBox="1"/>
            <p:nvPr/>
          </p:nvSpPr>
          <p:spPr>
            <a:xfrm>
              <a:off x="8748614" y="503953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8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80CC58A-8EE9-0C55-F3E0-02EE4FA5FA66}"/>
                </a:ext>
              </a:extLst>
            </p:cNvPr>
            <p:cNvSpPr txBox="1"/>
            <p:nvPr/>
          </p:nvSpPr>
          <p:spPr>
            <a:xfrm>
              <a:off x="9011130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12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2579558-69E0-80EC-3640-73A105C18ED4}"/>
                </a:ext>
              </a:extLst>
            </p:cNvPr>
            <p:cNvSpPr txBox="1"/>
            <p:nvPr/>
          </p:nvSpPr>
          <p:spPr>
            <a:xfrm>
              <a:off x="9313780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16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F8C1A86-2CBD-BC53-2BFF-F3361A437D6D}"/>
                </a:ext>
              </a:extLst>
            </p:cNvPr>
            <p:cNvSpPr txBox="1"/>
            <p:nvPr/>
          </p:nvSpPr>
          <p:spPr>
            <a:xfrm>
              <a:off x="9609157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20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CFE5F04-E01E-699F-4062-E76E4BBEBACB}"/>
                </a:ext>
              </a:extLst>
            </p:cNvPr>
            <p:cNvSpPr txBox="1"/>
            <p:nvPr/>
          </p:nvSpPr>
          <p:spPr>
            <a:xfrm>
              <a:off x="9897189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24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8D91FCD-7835-6181-7115-B59D6B4A385E}"/>
                </a:ext>
              </a:extLst>
            </p:cNvPr>
            <p:cNvSpPr txBox="1"/>
            <p:nvPr/>
          </p:nvSpPr>
          <p:spPr>
            <a:xfrm>
              <a:off x="10192566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28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ED537FC-6F22-083C-E1B4-16680403988B}"/>
                </a:ext>
              </a:extLst>
            </p:cNvPr>
            <p:cNvSpPr txBox="1"/>
            <p:nvPr/>
          </p:nvSpPr>
          <p:spPr>
            <a:xfrm>
              <a:off x="10498551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32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04586AC-5718-4E24-9097-72F6C363B0FB}"/>
                </a:ext>
              </a:extLst>
            </p:cNvPr>
            <p:cNvSpPr txBox="1"/>
            <p:nvPr/>
          </p:nvSpPr>
          <p:spPr>
            <a:xfrm>
              <a:off x="10793928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36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C207055-142D-5912-3E69-2A568310C9BA}"/>
                </a:ext>
              </a:extLst>
            </p:cNvPr>
            <p:cNvSpPr txBox="1"/>
            <p:nvPr/>
          </p:nvSpPr>
          <p:spPr>
            <a:xfrm>
              <a:off x="11081960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08F6E02-00F8-1853-B674-1879A57D30BE}"/>
                </a:ext>
              </a:extLst>
            </p:cNvPr>
            <p:cNvSpPr txBox="1"/>
            <p:nvPr/>
          </p:nvSpPr>
          <p:spPr>
            <a:xfrm>
              <a:off x="11377337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44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2B2A9E4-0C2F-8EA1-7057-6DCCA49844DB}"/>
                </a:ext>
              </a:extLst>
            </p:cNvPr>
            <p:cNvSpPr txBox="1"/>
            <p:nvPr/>
          </p:nvSpPr>
          <p:spPr>
            <a:xfrm>
              <a:off x="9093924" y="5197994"/>
              <a:ext cx="16065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Weeks Since First Injection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F54D304-4B18-B512-B864-C48B8E1F81C5}"/>
                </a:ext>
              </a:extLst>
            </p:cNvPr>
            <p:cNvSpPr txBox="1"/>
            <p:nvPr/>
          </p:nvSpPr>
          <p:spPr>
            <a:xfrm>
              <a:off x="7786939" y="5322052"/>
              <a:ext cx="6559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At risk, n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2D6887B-E970-F3C3-D32D-B33F3D401E4B}"/>
                </a:ext>
              </a:extLst>
            </p:cNvPr>
            <p:cNvSpPr txBox="1"/>
            <p:nvPr/>
          </p:nvSpPr>
          <p:spPr>
            <a:xfrm>
              <a:off x="8132344" y="546597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57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75357F6-485A-BBC7-4E25-EA054C4AE7E9}"/>
                </a:ext>
              </a:extLst>
            </p:cNvPr>
            <p:cNvSpPr txBox="1"/>
            <p:nvPr/>
          </p:nvSpPr>
          <p:spPr>
            <a:xfrm>
              <a:off x="8427721" y="546597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49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3F7DE57-6F7C-3769-EA76-483069726D4E}"/>
                </a:ext>
              </a:extLst>
            </p:cNvPr>
            <p:cNvSpPr txBox="1"/>
            <p:nvPr/>
          </p:nvSpPr>
          <p:spPr>
            <a:xfrm>
              <a:off x="8715753" y="546597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22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FE46596-C74A-AFD3-2824-44119252D36F}"/>
                </a:ext>
              </a:extLst>
            </p:cNvPr>
            <p:cNvSpPr txBox="1"/>
            <p:nvPr/>
          </p:nvSpPr>
          <p:spPr>
            <a:xfrm>
              <a:off x="9011130" y="546597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52D5AC2-E713-4116-7927-002C83787F5B}"/>
                </a:ext>
              </a:extLst>
            </p:cNvPr>
            <p:cNvSpPr txBox="1"/>
            <p:nvPr/>
          </p:nvSpPr>
          <p:spPr>
            <a:xfrm>
              <a:off x="9346641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8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34F6A52-1C4F-D81E-0A8D-42EB5F5CF3CB}"/>
                </a:ext>
              </a:extLst>
            </p:cNvPr>
            <p:cNvSpPr txBox="1"/>
            <p:nvPr/>
          </p:nvSpPr>
          <p:spPr>
            <a:xfrm>
              <a:off x="9642018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7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050532B-DCC9-21E8-6365-F7B74B101B63}"/>
                </a:ext>
              </a:extLst>
            </p:cNvPr>
            <p:cNvSpPr txBox="1"/>
            <p:nvPr/>
          </p:nvSpPr>
          <p:spPr>
            <a:xfrm>
              <a:off x="9930050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0C4D2095-CE9B-2AA6-2647-15B1C8F578C8}"/>
                </a:ext>
              </a:extLst>
            </p:cNvPr>
            <p:cNvSpPr txBox="1"/>
            <p:nvPr/>
          </p:nvSpPr>
          <p:spPr>
            <a:xfrm>
              <a:off x="10225427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365332B-949C-162A-94D7-02A0F8F969BC}"/>
                </a:ext>
              </a:extLst>
            </p:cNvPr>
            <p:cNvSpPr txBox="1"/>
            <p:nvPr/>
          </p:nvSpPr>
          <p:spPr>
            <a:xfrm>
              <a:off x="10531412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7F8BAED-8C8B-25FB-DC34-8F064087D320}"/>
                </a:ext>
              </a:extLst>
            </p:cNvPr>
            <p:cNvSpPr txBox="1"/>
            <p:nvPr/>
          </p:nvSpPr>
          <p:spPr>
            <a:xfrm>
              <a:off x="10826789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DA34448-D7C0-372E-ADCB-E6029FFA3912}"/>
                </a:ext>
              </a:extLst>
            </p:cNvPr>
            <p:cNvSpPr txBox="1"/>
            <p:nvPr/>
          </p:nvSpPr>
          <p:spPr>
            <a:xfrm>
              <a:off x="11114821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041592D-917B-6266-7003-370C88B9D783}"/>
                </a:ext>
              </a:extLst>
            </p:cNvPr>
            <p:cNvSpPr txBox="1"/>
            <p:nvPr/>
          </p:nvSpPr>
          <p:spPr>
            <a:xfrm>
              <a:off x="11410198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0</a:t>
              </a:r>
            </a:p>
          </p:txBody>
        </p: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id="{9D3E3200-10DA-0105-2969-402E404E7E74}"/>
              </a:ext>
            </a:extLst>
          </p:cNvPr>
          <p:cNvSpPr txBox="1"/>
          <p:nvPr/>
        </p:nvSpPr>
        <p:spPr>
          <a:xfrm>
            <a:off x="5828855" y="6451122"/>
            <a:ext cx="6366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Gandhi M. Ann </a:t>
            </a:r>
            <a:r>
              <a:rPr kumimoji="0" lang="fr-FR" sz="140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Intern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Med 2023;176:969-974 ; Chen W. OFID 2023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E7EFDA4-B919-726E-DCAB-3A1BF3CD76DA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0606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Outcomes of Demonstration Project of LA Injectable ART for Persons With Detectable HIV Viremia </a:t>
            </a:r>
            <a:br>
              <a:rPr lang="en-US" sz="2800"/>
            </a:br>
            <a:r>
              <a:rPr lang="en-US" sz="2800"/>
              <a:t>in an Urban HIV Clinic </a:t>
            </a:r>
          </a:p>
        </p:txBody>
      </p:sp>
    </p:spTree>
    <p:extLst>
      <p:ext uri="{BB962C8B-B14F-4D97-AF65-F5344CB8AC3E}">
        <p14:creationId xmlns:p14="http://schemas.microsoft.com/office/powerpoint/2010/main" val="1012587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DC31C-1E7D-939C-626A-96BBF995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CAB + RPV in patients </a:t>
            </a:r>
            <a:br>
              <a:rPr lang="en-US" dirty="0"/>
            </a:br>
            <a:r>
              <a:rPr lang="en-US" dirty="0"/>
              <a:t>with virologic failure on 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5D756-2F50-C61B-695F-F2BCE2EE61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</a:rPr>
              <a:t>Adult Special Care Clinic, a Ryan White–funded HIV clinic at the University of Mississippi Medical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Center in Jackson, Mississippi</a:t>
            </a:r>
          </a:p>
          <a:p>
            <a:r>
              <a:rPr lang="en-US" sz="2000" dirty="0">
                <a:effectLst/>
              </a:rPr>
              <a:t>CAB/RPV LA offered as a salvage option for patients with poor virologic outcomes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(viremic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at multiple time points) despite ART optimization and intensive case management strategies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r>
              <a:rPr lang="en-US" sz="2000" dirty="0"/>
              <a:t>Number of patients: 12</a:t>
            </a:r>
          </a:p>
          <a:p>
            <a:r>
              <a:rPr lang="en-US" sz="2000" dirty="0"/>
              <a:t>Follow-up: 1 to 17 months</a:t>
            </a:r>
          </a:p>
          <a:p>
            <a:r>
              <a:rPr lang="en-US" sz="2000" dirty="0">
                <a:effectLst/>
              </a:rPr>
              <a:t>Despite historical poor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adherence to oral therapy, adherence to injection visits was very good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with 5 of 82 injection visits occurring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after the scheduled injection window period</a:t>
            </a:r>
          </a:p>
          <a:p>
            <a:r>
              <a:rPr lang="en-US" sz="2000" dirty="0"/>
              <a:t>HIV RNA &lt; 50 c/mL: all patients, within 3 months</a:t>
            </a:r>
          </a:p>
          <a:p>
            <a:r>
              <a:rPr lang="en-US" sz="2000" dirty="0"/>
              <a:t>N</a:t>
            </a:r>
            <a:r>
              <a:rPr lang="en-US" sz="2000" dirty="0">
                <a:effectLst/>
              </a:rPr>
              <a:t>o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discontinuations due to attrition, virologic failure, or adverse effects</a:t>
            </a: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4959B9-D124-912C-AA45-0EEE78BD773E}"/>
              </a:ext>
            </a:extLst>
          </p:cNvPr>
          <p:cNvSpPr txBox="1"/>
          <p:nvPr/>
        </p:nvSpPr>
        <p:spPr>
          <a:xfrm>
            <a:off x="5519937" y="6451122"/>
            <a:ext cx="667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Brock JB. Clin Infect Dis 2023 Sep 22;ciad511.doi</a:t>
            </a:r>
          </a:p>
        </p:txBody>
      </p:sp>
    </p:spTree>
    <p:extLst>
      <p:ext uri="{BB962C8B-B14F-4D97-AF65-F5344CB8AC3E}">
        <p14:creationId xmlns:p14="http://schemas.microsoft.com/office/powerpoint/2010/main" val="3430062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FBF6E24-36D8-B641-32C0-B3818A08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/>
              <a:t>Projected Benefits of LA ART in Nonsuppressed People With HIV Experiencing Adherence Barriers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5D756-2F50-C61B-695F-F2BCE2EE61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91176"/>
            <a:ext cx="11154508" cy="457200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Projection of the long-term impact of CAB-RPV for </a:t>
            </a:r>
            <a:r>
              <a:rPr lang="en-US" sz="2200" dirty="0" err="1"/>
              <a:t>nonsuppressed</a:t>
            </a:r>
            <a:r>
              <a:rPr lang="en-US" sz="2200" dirty="0"/>
              <a:t> PWH experiencing adherence barriers </a:t>
            </a:r>
          </a:p>
          <a:p>
            <a:r>
              <a:rPr lang="en-US" sz="2200" dirty="0"/>
              <a:t>Cost-Effectiveness of Preventing AIDS Complications (CEPAC) model: comparison of 3 strategies: </a:t>
            </a:r>
          </a:p>
          <a:p>
            <a:pPr lvl="1"/>
            <a:r>
              <a:rPr lang="en-US" sz="2200" dirty="0"/>
              <a:t>Standard of care oral INSTI–based ART (INSTI)</a:t>
            </a:r>
          </a:p>
          <a:p>
            <a:pPr lvl="1"/>
            <a:r>
              <a:rPr lang="en-US" sz="2200" dirty="0"/>
              <a:t>INSTI-based ART with supportive social services (“wraparound services” [WS]) (INSTI/WS)</a:t>
            </a:r>
          </a:p>
          <a:p>
            <a:pPr lvl="1"/>
            <a:r>
              <a:rPr lang="en-US" sz="2200" dirty="0"/>
              <a:t>CAB-RPV with WS (CAB-RPV/WS) </a:t>
            </a:r>
          </a:p>
          <a:p>
            <a:r>
              <a:rPr lang="en-US" sz="2200" dirty="0"/>
              <a:t>Outcomes: % viral suppression and % engagement in care at 3 years, and life expectancy</a:t>
            </a:r>
          </a:p>
          <a:p>
            <a:r>
              <a:rPr lang="en-US" sz="2200" dirty="0"/>
              <a:t>Base case cohort characteristics (derived from the demonstration project in San Francisco) </a:t>
            </a:r>
          </a:p>
          <a:p>
            <a:pPr lvl="1"/>
            <a:r>
              <a:rPr lang="en-US" sz="1900" dirty="0"/>
              <a:t>Mean age: 47 years (± 10y) </a:t>
            </a:r>
          </a:p>
          <a:p>
            <a:pPr lvl="1"/>
            <a:r>
              <a:rPr lang="en-US" sz="1900" dirty="0"/>
              <a:t>90% male at birth</a:t>
            </a:r>
          </a:p>
          <a:p>
            <a:pPr lvl="1"/>
            <a:r>
              <a:rPr lang="en-US" sz="1900" dirty="0"/>
              <a:t>Baseline mean CD4 count 150/</a:t>
            </a:r>
            <a:r>
              <a:rPr lang="en-US" sz="1900" dirty="0" err="1"/>
              <a:t>μL</a:t>
            </a:r>
            <a:r>
              <a:rPr lang="en-US" sz="1900" dirty="0"/>
              <a:t> (± 75/</a:t>
            </a:r>
            <a:r>
              <a:rPr lang="en-US" sz="1900" dirty="0" err="1"/>
              <a:t>μL</a:t>
            </a:r>
            <a:r>
              <a:rPr lang="en-US" sz="1900" dirty="0"/>
              <a:t>)</a:t>
            </a:r>
          </a:p>
          <a:p>
            <a:pPr lvl="1"/>
            <a:r>
              <a:rPr lang="en-US" sz="1900" dirty="0"/>
              <a:t>Viral suppression at 3 months: 13% (INSTI), 28% (INSTI/WS), and 60% (CAB-RPV/WS)</a:t>
            </a:r>
          </a:p>
          <a:p>
            <a:pPr lvl="1"/>
            <a:r>
              <a:rPr lang="en-US" sz="1900" dirty="0"/>
              <a:t>Mean loss to follow-up: 28/100 person-years (PY) (± 2/100 PY) without WS and 16/100 PY (± 1/100 PY) with WS</a:t>
            </a:r>
          </a:p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33C3A7-AF43-BB84-F501-E0CA417C5BD5}"/>
              </a:ext>
            </a:extLst>
          </p:cNvPr>
          <p:cNvSpPr txBox="1"/>
          <p:nvPr/>
        </p:nvSpPr>
        <p:spPr>
          <a:xfrm>
            <a:off x="5519937" y="6451122"/>
            <a:ext cx="667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Chen W. Open Forum Infect Dis 2023. https://doi.org/10.1093/ofid/ofad390</a:t>
            </a:r>
          </a:p>
        </p:txBody>
      </p:sp>
    </p:spTree>
    <p:extLst>
      <p:ext uri="{BB962C8B-B14F-4D97-AF65-F5344CB8AC3E}">
        <p14:creationId xmlns:p14="http://schemas.microsoft.com/office/powerpoint/2010/main" val="3530898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B33C3A7-AF43-BB84-F501-E0CA417C5BD5}"/>
              </a:ext>
            </a:extLst>
          </p:cNvPr>
          <p:cNvSpPr txBox="1"/>
          <p:nvPr/>
        </p:nvSpPr>
        <p:spPr>
          <a:xfrm>
            <a:off x="5519937" y="6451122"/>
            <a:ext cx="667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Chen W. Open Forum Infect Dis 2023. https://doi.org/10.1093/ofid/ofad390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A39F9D9-9FA4-88DF-062B-5C51A10C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/>
              <a:t>Projected Benefits of LA ART in Nonsuppressed People With HIV Experiencing Adherence Barriers 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606FA09-124E-CE25-FDD5-81A8F2532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15802"/>
              </p:ext>
            </p:extLst>
          </p:nvPr>
        </p:nvGraphicFramePr>
        <p:xfrm>
          <a:off x="1094773" y="2399195"/>
          <a:ext cx="10002455" cy="394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80">
                  <a:extLst>
                    <a:ext uri="{9D8B030D-6E8A-4147-A177-3AD203B41FA5}">
                      <a16:colId xmlns:a16="http://schemas.microsoft.com/office/drawing/2014/main" val="1498378261"/>
                    </a:ext>
                  </a:extLst>
                </a:gridCol>
                <a:gridCol w="1726501">
                  <a:extLst>
                    <a:ext uri="{9D8B030D-6E8A-4147-A177-3AD203B41FA5}">
                      <a16:colId xmlns:a16="http://schemas.microsoft.com/office/drawing/2014/main" val="1713919573"/>
                    </a:ext>
                  </a:extLst>
                </a:gridCol>
                <a:gridCol w="1858772">
                  <a:extLst>
                    <a:ext uri="{9D8B030D-6E8A-4147-A177-3AD203B41FA5}">
                      <a16:colId xmlns:a16="http://schemas.microsoft.com/office/drawing/2014/main" val="2383758700"/>
                    </a:ext>
                  </a:extLst>
                </a:gridCol>
                <a:gridCol w="1726501">
                  <a:extLst>
                    <a:ext uri="{9D8B030D-6E8A-4147-A177-3AD203B41FA5}">
                      <a16:colId xmlns:a16="http://schemas.microsoft.com/office/drawing/2014/main" val="2825118349"/>
                    </a:ext>
                  </a:extLst>
                </a:gridCol>
                <a:gridCol w="1726501">
                  <a:extLst>
                    <a:ext uri="{9D8B030D-6E8A-4147-A177-3AD203B41FA5}">
                      <a16:colId xmlns:a16="http://schemas.microsoft.com/office/drawing/2014/main" val="2047737208"/>
                    </a:ext>
                  </a:extLst>
                </a:gridCol>
              </a:tblGrid>
              <a:tr h="274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fr-FR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At 3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117625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3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Viral Suppression, 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Engagement in Care, %</a:t>
                      </a:r>
                      <a:endParaRPr lang="fr-FR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Survival, %</a:t>
                      </a:r>
                      <a:endParaRPr lang="fr-FR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</a:t>
                      </a:r>
                      <a:r>
                        <a:rPr lang="fr-FR" sz="13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Expectancy</a:t>
                      </a: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y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857010"/>
                  </a:ext>
                </a:extLst>
              </a:tr>
              <a:tr h="274162">
                <a:tc gridSpan="5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 = 150 (SD, 75) cells/µL (base case)	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17469"/>
                  </a:ext>
                </a:extLst>
              </a:tr>
              <a:tr h="607067">
                <a:tc>
                  <a:txBody>
                    <a:bodyPr/>
                    <a:lstStyle/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endParaRPr lang="en-US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INSTI/WS	</a:t>
                      </a:r>
                      <a:endParaRPr lang="en-US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CAB-RPV/WS</a:t>
                      </a:r>
                      <a:endParaRPr lang="en-US" sz="135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38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45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7.4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9.0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318810"/>
                  </a:ext>
                </a:extLst>
              </a:tr>
              <a:tr h="274162">
                <a:tc gridSpan="5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One-way sensitivity analyses for cohorts of PWH with different baseline CD4 counts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52192"/>
                  </a:ext>
                </a:extLst>
              </a:tr>
              <a:tr h="2116917">
                <a:tc>
                  <a:txBody>
                    <a:bodyPr/>
                    <a:lstStyle/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count= 50 (SD, 25) cells/µL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INSTI/WS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CAB-RPV/WS	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 = 350 (SD, 75) cells/µL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INSTI/WS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CAB-RPV/WS	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 = 500 (SD, 75) cells/µL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INSTI/WS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CAB-RPV/WS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37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38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38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59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59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59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62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71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81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6.3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8.3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8.7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9.0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10.2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10.4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9.7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10.7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79713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6D12BE3-026A-25B9-8318-1F7733EA8C93}"/>
              </a:ext>
            </a:extLst>
          </p:cNvPr>
          <p:cNvSpPr txBox="1"/>
          <p:nvPr/>
        </p:nvSpPr>
        <p:spPr>
          <a:xfrm>
            <a:off x="505271" y="1839231"/>
            <a:ext cx="1100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u="none" strike="noStrike" baseline="0"/>
              <a:t>Projected Clinical Impact of LA CAB-RPV With Wraparound Services Compared With Oral INSTI—Based</a:t>
            </a:r>
            <a:r>
              <a:rPr lang="en-US" sz="1400" b="1"/>
              <a:t> </a:t>
            </a:r>
            <a:r>
              <a:rPr lang="en-US" sz="1400" b="1" i="0" u="none" strike="noStrike" baseline="0"/>
              <a:t>ART With or Without Wraparound Services </a:t>
            </a:r>
          </a:p>
          <a:p>
            <a:r>
              <a:rPr lang="en-US" sz="1400" b="1" i="0" u="none" strike="noStrike" baseline="0"/>
              <a:t>for Nonsuppressed People With HIV Experiencing Adherence Barriers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73079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E99BC5F-6DDC-F5C2-7901-6DF20623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/>
              <a:t>LA Injectable ART for Persons With Detectable HIV Viremia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1C6798-B4C5-F8F2-D261-4861A5BD95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55074"/>
            <a:ext cx="11125200" cy="4572000"/>
          </a:xfrm>
        </p:spPr>
        <p:txBody>
          <a:bodyPr>
            <a:noAutofit/>
          </a:bodyPr>
          <a:lstStyle/>
          <a:p>
            <a:r>
              <a:rPr lang="en-US" sz="2200" dirty="0">
                <a:effectLst/>
              </a:rPr>
              <a:t>Could LA-ART potentially be a game-changer for HIV treatment in patients experiencing barriers to oral ART adherence ?</a:t>
            </a:r>
            <a:r>
              <a:rPr lang="en-US" sz="2200" baseline="30000" dirty="0">
                <a:effectLst/>
              </a:rPr>
              <a:t> 1</a:t>
            </a:r>
          </a:p>
          <a:p>
            <a:r>
              <a:rPr lang="en-US" sz="2200" dirty="0"/>
              <a:t>I</a:t>
            </a:r>
            <a:r>
              <a:rPr lang="en-US" sz="2200" dirty="0">
                <a:effectLst/>
              </a:rPr>
              <a:t>n populations who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struggle with adherence to oral ART, the alternative outcome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is not perfect adherence to oral ART but rather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ongoing viremia and progression of HIV disease, which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recalibrates the tipping point for use of LA CAB-RPV </a:t>
            </a:r>
            <a:r>
              <a:rPr lang="en-US" sz="2200" baseline="30000" dirty="0">
                <a:effectLst/>
              </a:rPr>
              <a:t>1</a:t>
            </a:r>
          </a:p>
          <a:p>
            <a:r>
              <a:rPr lang="en-US" sz="2200" dirty="0">
                <a:effectLst/>
              </a:rPr>
              <a:t>« </a:t>
            </a:r>
            <a:r>
              <a:rPr lang="en-US" sz="2200" i="1" dirty="0">
                <a:effectLst/>
              </a:rPr>
              <a:t>The long-acting ARV combination of injectable cabotegravir (CAB) and RPV is not currently recommended for people with virologic failure </a:t>
            </a:r>
            <a:r>
              <a:rPr lang="en-US" sz="2200" dirty="0">
                <a:effectLst/>
              </a:rPr>
              <a:t>» [DHHS]</a:t>
            </a:r>
          </a:p>
          <a:p>
            <a:r>
              <a:rPr lang="en-US" sz="2200" dirty="0">
                <a:effectLst/>
              </a:rPr>
              <a:t>Has time come to be « pragmatic » ?. CAB + RPV LA in patients </a:t>
            </a:r>
            <a:r>
              <a:rPr lang="en-US" sz="2200" dirty="0" err="1">
                <a:effectLst/>
              </a:rPr>
              <a:t>fullfilling</a:t>
            </a:r>
            <a:r>
              <a:rPr lang="en-US" sz="2200" dirty="0">
                <a:effectLst/>
              </a:rPr>
              <a:t> all following criteria:</a:t>
            </a:r>
          </a:p>
          <a:p>
            <a:pPr marL="642938" lvl="1" indent="-342900">
              <a:buSzPts val="1000"/>
              <a:buFont typeface="Calibri" panose="020F0502020204030204" pitchFamily="34" charset="0"/>
              <a:buChar char="─"/>
              <a:tabLst>
                <a:tab pos="457200" algn="l"/>
              </a:tabLst>
            </a:pP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Uncontrolled viremia despite multiple oral ART regimen, with chronic non adherence</a:t>
            </a:r>
            <a:endParaRPr lang="en-US" sz="1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8" lvl="1" indent="-342900">
              <a:buSzPts val="1000"/>
              <a:buFont typeface="Calibri" panose="020F0502020204030204" pitchFamily="34" charset="0"/>
              <a:buChar char="─"/>
              <a:tabLst>
                <a:tab pos="457200" algn="l"/>
              </a:tabLst>
            </a:pPr>
            <a:r>
              <a:rPr lang="en-US" sz="19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igh risk of HIV disease progression (CD4 &lt; 200/mm</a:t>
            </a:r>
            <a:r>
              <a:rPr lang="en-US" sz="1900" kern="0" baseline="30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or prior history of AIDS)</a:t>
            </a:r>
            <a:endParaRPr lang="en-US" sz="1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8" lvl="1" indent="-342900">
              <a:buSzPts val="1000"/>
              <a:buFont typeface="Calibri" panose="020F0502020204030204" pitchFamily="34" charset="0"/>
              <a:buChar char="─"/>
              <a:tabLst>
                <a:tab pos="457200" algn="l"/>
              </a:tabLst>
            </a:pPr>
            <a:r>
              <a:rPr lang="en-US" sz="19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irus susceptible to both RPV and CAB</a:t>
            </a:r>
            <a:endParaRPr lang="en-US" sz="1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8" lvl="1" indent="-342900">
              <a:buSzPts val="1000"/>
              <a:buFont typeface="Calibri" panose="020F0502020204030204" pitchFamily="34" charset="0"/>
              <a:buChar char="─"/>
              <a:tabLst>
                <a:tab pos="457200" algn="l"/>
              </a:tabLst>
            </a:pP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Availability and acceptance of intensive case management services</a:t>
            </a:r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EC8C5E-6AD5-69E5-AEF1-337593C6B90E}"/>
              </a:ext>
            </a:extLst>
          </p:cNvPr>
          <p:cNvSpPr txBox="1"/>
          <p:nvPr/>
        </p:nvSpPr>
        <p:spPr>
          <a:xfrm>
            <a:off x="5828855" y="6451122"/>
            <a:ext cx="6366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1. Gandhi M. Ann </a:t>
            </a:r>
            <a:r>
              <a:rPr kumimoji="0" lang="fr-FR" sz="140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Intern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Med 2023;176:969-974</a:t>
            </a:r>
          </a:p>
        </p:txBody>
      </p:sp>
    </p:spTree>
    <p:extLst>
      <p:ext uri="{BB962C8B-B14F-4D97-AF65-F5344CB8AC3E}">
        <p14:creationId xmlns:p14="http://schemas.microsoft.com/office/powerpoint/2010/main" val="3784588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rde 4">
            <a:extLst>
              <a:ext uri="{FF2B5EF4-FFF2-40B4-BE49-F238E27FC236}">
                <a16:creationId xmlns:a16="http://schemas.microsoft.com/office/drawing/2014/main" id="{0C972BCF-DD19-CD1A-B225-38F203D94063}"/>
              </a:ext>
            </a:extLst>
          </p:cNvPr>
          <p:cNvSpPr/>
          <p:nvPr/>
        </p:nvSpPr>
        <p:spPr>
          <a:xfrm rot="12173484">
            <a:off x="-867927" y="2068460"/>
            <a:ext cx="4807357" cy="4414084"/>
          </a:xfrm>
          <a:prstGeom prst="chord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1" y="3031047"/>
            <a:ext cx="3037205" cy="2213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sz="3200" b="1" dirty="0">
                <a:solidFill>
                  <a:schemeClr val="bg1"/>
                </a:solidFill>
                <a:cs typeface="Century Gothic"/>
              </a:rPr>
              <a:t>De</a:t>
            </a:r>
            <a:r>
              <a:rPr sz="3200" b="1" spc="-5" dirty="0">
                <a:solidFill>
                  <a:schemeClr val="bg1"/>
                </a:solidFill>
                <a:cs typeface="Century Gothic"/>
              </a:rPr>
              <a:t>-</a:t>
            </a:r>
            <a:r>
              <a:rPr sz="3200" b="1" dirty="0">
                <a:solidFill>
                  <a:schemeClr val="bg1"/>
                </a:solidFill>
                <a:cs typeface="Century Gothic"/>
              </a:rPr>
              <a:t>medicalize</a:t>
            </a:r>
            <a:r>
              <a:rPr sz="32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5" dirty="0">
                <a:solidFill>
                  <a:schemeClr val="bg1"/>
                </a:solidFill>
                <a:cs typeface="Century Gothic"/>
              </a:rPr>
              <a:t>Simplify</a:t>
            </a:r>
            <a:endParaRPr sz="3200" dirty="0">
              <a:solidFill>
                <a:schemeClr val="bg1"/>
              </a:solidFill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solidFill>
                  <a:schemeClr val="bg1"/>
                </a:solidFill>
                <a:cs typeface="Century Gothic"/>
              </a:rPr>
              <a:t>Differentiate</a:t>
            </a:r>
            <a:endParaRPr sz="3200" dirty="0">
              <a:solidFill>
                <a:schemeClr val="bg1"/>
              </a:solidFill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370" y="430296"/>
            <a:ext cx="454984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Concerns</a:t>
            </a:r>
            <a:r>
              <a:rPr sz="2800" b="1" spc="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with </a:t>
            </a:r>
            <a:r>
              <a:rPr lang="en-GB"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current CAB + RPV </a:t>
            </a:r>
            <a:r>
              <a:rPr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LA </a:t>
            </a:r>
            <a:r>
              <a:rPr sz="2800" b="1" spc="20" dirty="0">
                <a:solidFill>
                  <a:srgbClr val="0070C0"/>
                </a:solidFill>
                <a:latin typeface="Century Gothic"/>
                <a:cs typeface="Century Gothic"/>
              </a:rPr>
              <a:t>i</a:t>
            </a:r>
            <a:r>
              <a:rPr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ntegration</a:t>
            </a:r>
            <a:endParaRPr sz="2800" b="1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6013" y="2317899"/>
            <a:ext cx="6897728" cy="129266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 marR="178435">
              <a:lnSpc>
                <a:spcPct val="100000"/>
              </a:lnSpc>
            </a:pPr>
            <a:r>
              <a:rPr sz="2800" b="1" spc="-35" dirty="0">
                <a:solidFill>
                  <a:srgbClr val="FF6600"/>
                </a:solidFill>
                <a:cs typeface="Calibri"/>
              </a:rPr>
              <a:t>R</a:t>
            </a:r>
            <a:r>
              <a:rPr sz="2800" b="1" spc="-10" dirty="0">
                <a:solidFill>
                  <a:srgbClr val="FF6600"/>
                </a:solidFill>
                <a:cs typeface="Calibri"/>
              </a:rPr>
              <a:t>e-</a:t>
            </a:r>
            <a:r>
              <a:rPr sz="2800" b="1" spc="-15" dirty="0">
                <a:solidFill>
                  <a:srgbClr val="FF6600"/>
                </a:solidFill>
                <a:cs typeface="Calibri"/>
              </a:rPr>
              <a:t>med</a:t>
            </a:r>
            <a:r>
              <a:rPr sz="2800" b="1" spc="-10" dirty="0">
                <a:solidFill>
                  <a:srgbClr val="FF6600"/>
                </a:solidFill>
                <a:cs typeface="Calibri"/>
              </a:rPr>
              <a:t>icali</a:t>
            </a:r>
            <a:r>
              <a:rPr sz="2800" b="1" spc="-35" dirty="0">
                <a:solidFill>
                  <a:srgbClr val="FF6600"/>
                </a:solidFill>
                <a:cs typeface="Calibri"/>
              </a:rPr>
              <a:t>z</a:t>
            </a:r>
            <a:r>
              <a:rPr sz="2800" b="1" spc="-20" dirty="0">
                <a:solidFill>
                  <a:srgbClr val="FF6600"/>
                </a:solidFill>
                <a:cs typeface="Calibri"/>
              </a:rPr>
              <a:t>a</a:t>
            </a:r>
            <a:r>
              <a:rPr sz="2800" b="1" spc="-5" dirty="0">
                <a:solidFill>
                  <a:srgbClr val="FF6600"/>
                </a:solidFill>
                <a:cs typeface="Calibri"/>
              </a:rPr>
              <a:t>tio</a:t>
            </a:r>
            <a:r>
              <a:rPr sz="2800" b="1" spc="-10" dirty="0">
                <a:solidFill>
                  <a:srgbClr val="FF6600"/>
                </a:solidFill>
                <a:cs typeface="Calibri"/>
              </a:rPr>
              <a:t>n</a:t>
            </a:r>
            <a:r>
              <a:rPr sz="2800" b="1" spc="-65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800" spc="-10" dirty="0">
                <a:cs typeface="Calibri"/>
              </a:rPr>
              <a:t>as</a:t>
            </a:r>
            <a:r>
              <a:rPr sz="2800" spc="-40" dirty="0">
                <a:cs typeface="Times New Roman"/>
              </a:rPr>
              <a:t> </a:t>
            </a:r>
            <a:r>
              <a:rPr lang="en-GB" sz="2800" spc="-40" dirty="0" err="1">
                <a:cs typeface="Times New Roman"/>
              </a:rPr>
              <a:t>injectable</a:t>
            </a:r>
            <a:r>
              <a:rPr lang="en-GB" sz="2800" spc="-4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p</a:t>
            </a:r>
            <a:r>
              <a:rPr sz="2800" spc="-40" dirty="0">
                <a:cs typeface="Calibri"/>
              </a:rPr>
              <a:t>r</a:t>
            </a:r>
            <a:r>
              <a:rPr sz="2800" spc="-15" dirty="0">
                <a:cs typeface="Calibri"/>
              </a:rPr>
              <a:t>oduc</a:t>
            </a:r>
            <a:r>
              <a:rPr sz="2800" spc="-10" dirty="0">
                <a:cs typeface="Calibri"/>
              </a:rPr>
              <a:t>t</a:t>
            </a:r>
            <a:r>
              <a:rPr sz="2800" spc="-3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admi</a:t>
            </a:r>
            <a:r>
              <a:rPr sz="2800" spc="-15" dirty="0">
                <a:cs typeface="Calibri"/>
              </a:rPr>
              <a:t>n</a:t>
            </a:r>
            <a:r>
              <a:rPr sz="2800" dirty="0">
                <a:cs typeface="Calibri"/>
              </a:rPr>
              <a:t>i</a:t>
            </a:r>
            <a:r>
              <a:rPr sz="2800" spc="-25" dirty="0">
                <a:cs typeface="Calibri"/>
              </a:rPr>
              <a:t>s</a:t>
            </a:r>
            <a:r>
              <a:rPr sz="2800" spc="-10" dirty="0">
                <a:cs typeface="Calibri"/>
              </a:rPr>
              <a:t>t</a:t>
            </a:r>
            <a:r>
              <a:rPr sz="2800" spc="-55" dirty="0">
                <a:cs typeface="Calibri"/>
              </a:rPr>
              <a:t>r</a:t>
            </a:r>
            <a:r>
              <a:rPr sz="2800" spc="-20" dirty="0">
                <a:cs typeface="Calibri"/>
              </a:rPr>
              <a:t>a</a:t>
            </a:r>
            <a:r>
              <a:rPr sz="2800" spc="-5" dirty="0">
                <a:cs typeface="Calibri"/>
              </a:rPr>
              <a:t>ti</a:t>
            </a:r>
            <a:r>
              <a:rPr sz="2800" spc="-15" dirty="0">
                <a:cs typeface="Calibri"/>
              </a:rPr>
              <a:t>o</a:t>
            </a:r>
            <a:r>
              <a:rPr sz="2800" spc="-10" dirty="0">
                <a:cs typeface="Calibri"/>
              </a:rPr>
              <a:t>n</a:t>
            </a:r>
            <a:r>
              <a:rPr sz="2800" spc="-75" dirty="0">
                <a:cs typeface="Times New Roman"/>
              </a:rPr>
              <a:t> </a:t>
            </a:r>
            <a:r>
              <a:rPr sz="2800" spc="-40" dirty="0">
                <a:cs typeface="Calibri"/>
              </a:rPr>
              <a:t>r</a:t>
            </a:r>
            <a:r>
              <a:rPr sz="2800" spc="-15" dirty="0">
                <a:cs typeface="Calibri"/>
              </a:rPr>
              <a:t>o</a:t>
            </a:r>
            <a:r>
              <a:rPr sz="2800" spc="-10" dirty="0">
                <a:cs typeface="Calibri"/>
              </a:rPr>
              <a:t>le</a:t>
            </a:r>
            <a:r>
              <a:rPr sz="2800" spc="-2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wi</a:t>
            </a:r>
            <a:r>
              <a:rPr sz="2800" dirty="0">
                <a:cs typeface="Calibri"/>
              </a:rPr>
              <a:t>l</a:t>
            </a:r>
            <a:r>
              <a:rPr sz="2800" spc="-5" dirty="0">
                <a:cs typeface="Calibri"/>
              </a:rPr>
              <a:t>l</a:t>
            </a:r>
            <a:r>
              <a:rPr sz="2800" spc="-50" dirty="0">
                <a:cs typeface="Times New Roman"/>
              </a:rPr>
              <a:t> </a:t>
            </a:r>
            <a:r>
              <a:rPr sz="2800" spc="-15" dirty="0">
                <a:cs typeface="Calibri"/>
              </a:rPr>
              <a:t>be</a:t>
            </a:r>
            <a:r>
              <a:rPr sz="2800" spc="-10" dirty="0">
                <a:cs typeface="Times New Roman"/>
              </a:rPr>
              <a:t> </a:t>
            </a:r>
            <a:r>
              <a:rPr sz="2800" spc="-30" dirty="0">
                <a:cs typeface="Calibri"/>
              </a:rPr>
              <a:t>t</a:t>
            </a:r>
            <a:r>
              <a:rPr sz="2800" spc="-10" dirty="0">
                <a:cs typeface="Calibri"/>
              </a:rPr>
              <a:t>as</a:t>
            </a:r>
            <a:r>
              <a:rPr sz="2800" spc="-15" dirty="0">
                <a:cs typeface="Calibri"/>
              </a:rPr>
              <a:t>k</a:t>
            </a:r>
            <a:r>
              <a:rPr sz="2800" spc="-5" dirty="0">
                <a:cs typeface="Calibri"/>
              </a:rPr>
              <a:t>-</a:t>
            </a:r>
            <a:r>
              <a:rPr sz="2800" spc="-15" dirty="0">
                <a:cs typeface="Calibri"/>
              </a:rPr>
              <a:t>sh</a:t>
            </a:r>
            <a:r>
              <a:rPr sz="2800" dirty="0">
                <a:cs typeface="Calibri"/>
              </a:rPr>
              <a:t>i</a:t>
            </a:r>
            <a:r>
              <a:rPr sz="2800" spc="-5" dirty="0">
                <a:cs typeface="Calibri"/>
              </a:rPr>
              <a:t>f</a:t>
            </a:r>
            <a:r>
              <a:rPr sz="2800" spc="-20" dirty="0">
                <a:cs typeface="Calibri"/>
              </a:rPr>
              <a:t>t</a:t>
            </a:r>
            <a:r>
              <a:rPr sz="2800" spc="-10" dirty="0">
                <a:cs typeface="Calibri"/>
              </a:rPr>
              <a:t>ed</a:t>
            </a:r>
            <a:r>
              <a:rPr sz="2800" spc="-55" dirty="0">
                <a:cs typeface="Times New Roman"/>
              </a:rPr>
              <a:t> </a:t>
            </a:r>
            <a:r>
              <a:rPr sz="2800" spc="-15" dirty="0">
                <a:cs typeface="Calibri"/>
              </a:rPr>
              <a:t>b</a:t>
            </a:r>
            <a:r>
              <a:rPr sz="2800" spc="-10" dirty="0">
                <a:cs typeface="Calibri"/>
              </a:rPr>
              <a:t>ack</a:t>
            </a:r>
            <a:r>
              <a:rPr sz="2800" spc="-5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f</a:t>
            </a:r>
            <a:r>
              <a:rPr sz="2800" spc="-35" dirty="0">
                <a:cs typeface="Calibri"/>
              </a:rPr>
              <a:t>r</a:t>
            </a:r>
            <a:r>
              <a:rPr sz="2800" spc="-15" dirty="0">
                <a:cs typeface="Calibri"/>
              </a:rPr>
              <a:t>om</a:t>
            </a:r>
            <a:r>
              <a:rPr sz="2800" spc="-35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KP</a:t>
            </a:r>
            <a:r>
              <a:rPr sz="2800" spc="-30" dirty="0">
                <a:cs typeface="Times New Roman"/>
              </a:rPr>
              <a:t> </a:t>
            </a:r>
            <a:r>
              <a:rPr sz="2800" spc="-5" dirty="0">
                <a:cs typeface="Calibri"/>
              </a:rPr>
              <a:t>l</a:t>
            </a:r>
            <a:r>
              <a:rPr sz="2800" spc="-35" dirty="0">
                <a:cs typeface="Calibri"/>
              </a:rPr>
              <a:t>a</a:t>
            </a:r>
            <a:r>
              <a:rPr sz="2800" spc="-10" dirty="0">
                <a:cs typeface="Calibri"/>
              </a:rPr>
              <a:t>y</a:t>
            </a:r>
            <a:r>
              <a:rPr sz="2800" spc="-55" dirty="0">
                <a:cs typeface="Times New Roman"/>
              </a:rPr>
              <a:t> </a:t>
            </a:r>
            <a:r>
              <a:rPr sz="2800" spc="-15" dirty="0">
                <a:cs typeface="Calibri"/>
              </a:rPr>
              <a:t>p</a:t>
            </a:r>
            <a:r>
              <a:rPr sz="2800" spc="-40" dirty="0">
                <a:cs typeface="Calibri"/>
              </a:rPr>
              <a:t>r</a:t>
            </a:r>
            <a:r>
              <a:rPr sz="2800" spc="-25" dirty="0">
                <a:cs typeface="Calibri"/>
              </a:rPr>
              <a:t>o</a:t>
            </a:r>
            <a:r>
              <a:rPr sz="2800" spc="-10" dirty="0">
                <a:cs typeface="Calibri"/>
              </a:rPr>
              <a:t>vide</a:t>
            </a:r>
            <a:r>
              <a:rPr sz="2800" spc="-45" dirty="0">
                <a:cs typeface="Calibri"/>
              </a:rPr>
              <a:t>r</a:t>
            </a:r>
            <a:r>
              <a:rPr sz="2800" spc="-10" dirty="0">
                <a:cs typeface="Calibri"/>
              </a:rPr>
              <a:t>s</a:t>
            </a:r>
            <a:r>
              <a:rPr sz="2800" spc="-10" dirty="0">
                <a:cs typeface="Times New Roman"/>
              </a:rPr>
              <a:t> </a:t>
            </a:r>
            <a:r>
              <a:rPr sz="2800" spc="-20" dirty="0">
                <a:cs typeface="Calibri"/>
              </a:rPr>
              <a:t>t</a:t>
            </a:r>
            <a:r>
              <a:rPr lang="en-GB" sz="2800" spc="-10" dirty="0">
                <a:cs typeface="Calibri"/>
              </a:rPr>
              <a:t>o </a:t>
            </a:r>
            <a:r>
              <a:rPr sz="2800" spc="-15" dirty="0">
                <a:cs typeface="Calibri"/>
              </a:rPr>
              <a:t>nu</a:t>
            </a:r>
            <a:r>
              <a:rPr sz="2800" spc="-40" dirty="0">
                <a:cs typeface="Calibri"/>
              </a:rPr>
              <a:t>r</a:t>
            </a:r>
            <a:r>
              <a:rPr sz="2800" spc="-15" dirty="0">
                <a:cs typeface="Calibri"/>
              </a:rPr>
              <a:t>ses</a:t>
            </a:r>
            <a:r>
              <a:rPr sz="2800" spc="-20" dirty="0">
                <a:cs typeface="Calibri"/>
              </a:rPr>
              <a:t>/</a:t>
            </a:r>
            <a:r>
              <a:rPr sz="2800" spc="-15" dirty="0">
                <a:cs typeface="Calibri"/>
              </a:rPr>
              <a:t>doc</a:t>
            </a:r>
            <a:r>
              <a:rPr sz="2800" spc="-20" dirty="0">
                <a:cs typeface="Calibri"/>
              </a:rPr>
              <a:t>t</a:t>
            </a:r>
            <a:r>
              <a:rPr sz="2800" spc="-15" dirty="0">
                <a:cs typeface="Calibri"/>
              </a:rPr>
              <a:t>o</a:t>
            </a:r>
            <a:r>
              <a:rPr sz="2800" spc="-40" dirty="0">
                <a:cs typeface="Calibri"/>
              </a:rPr>
              <a:t>r</a:t>
            </a:r>
            <a:r>
              <a:rPr sz="2800" spc="-10" dirty="0">
                <a:cs typeface="Calibri"/>
              </a:rPr>
              <a:t>s</a:t>
            </a:r>
            <a:endParaRPr sz="2800" dirty="0"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DF9DCF-B071-5662-4DF9-FA58D6242B0A}"/>
              </a:ext>
            </a:extLst>
          </p:cNvPr>
          <p:cNvSpPr txBox="1"/>
          <p:nvPr/>
        </p:nvSpPr>
        <p:spPr>
          <a:xfrm>
            <a:off x="5106013" y="4137760"/>
            <a:ext cx="6273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 We have much to learn to de-medicalize and deliver injectable and implantable drugs in the most remote of settings »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0015" y="2857500"/>
            <a:ext cx="94683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Long Acting ART in patients with virologic failure in the setting of HTE and </a:t>
            </a:r>
            <a:r>
              <a:rPr lang="en-US" sz="4000" dirty="0" err="1"/>
              <a:t>multiresistance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116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52538-5B2B-8DC6-FC59-483BD538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 Targets Multiple Stages </a:t>
            </a:r>
            <a:br>
              <a:rPr lang="en-US"/>
            </a:br>
            <a:r>
              <a:rPr lang="en-US"/>
              <a:t>of HIV Replication Cycle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DC8B57-ABC9-FED8-9E03-5A58BB9D18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110B5F-5F57-0F1A-78E8-65B0BE531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4" t="21133" r="2729" b="4215"/>
          <a:stretch/>
        </p:blipFill>
        <p:spPr>
          <a:xfrm>
            <a:off x="508851" y="1992380"/>
            <a:ext cx="10723925" cy="42682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DA7DAC-F4E7-696E-D923-0EE879DD5354}"/>
              </a:ext>
            </a:extLst>
          </p:cNvPr>
          <p:cNvSpPr txBox="1"/>
          <p:nvPr/>
        </p:nvSpPr>
        <p:spPr>
          <a:xfrm>
            <a:off x="6096000" y="6481373"/>
            <a:ext cx="609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  <a:effectLst/>
                <a:latin typeface="+mj-lt"/>
              </a:rPr>
              <a:t>Link JO</a:t>
            </a:r>
            <a:r>
              <a:rPr lang="fr-FR" sz="14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fr-FR" sz="1400" i="1" dirty="0">
                <a:solidFill>
                  <a:srgbClr val="0070C0"/>
                </a:solidFill>
                <a:effectLst/>
                <a:latin typeface="+mj-lt"/>
              </a:rPr>
              <a:t>Nature 2020; 584:614-8 ; </a:t>
            </a:r>
            <a:r>
              <a:rPr lang="fr-FR" sz="1400" i="1" dirty="0" err="1">
                <a:solidFill>
                  <a:srgbClr val="0070C0"/>
                </a:solidFill>
                <a:effectLst/>
                <a:latin typeface="+mj-lt"/>
              </a:rPr>
              <a:t>Bester</a:t>
            </a:r>
            <a:r>
              <a:rPr lang="fr-FR" sz="1400" i="1" dirty="0">
                <a:solidFill>
                  <a:srgbClr val="0070C0"/>
                </a:solidFill>
                <a:effectLst/>
                <a:latin typeface="+mj-lt"/>
              </a:rPr>
              <a:t> SM. Science 2020; 370:360–4.</a:t>
            </a:r>
          </a:p>
        </p:txBody>
      </p:sp>
    </p:spTree>
    <p:extLst>
      <p:ext uri="{BB962C8B-B14F-4D97-AF65-F5344CB8AC3E}">
        <p14:creationId xmlns:p14="http://schemas.microsoft.com/office/powerpoint/2010/main" val="194782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Tableau 143">
            <a:extLst>
              <a:ext uri="{FF2B5EF4-FFF2-40B4-BE49-F238E27FC236}">
                <a16:creationId xmlns:a16="http://schemas.microsoft.com/office/drawing/2014/main" id="{84FCD0B4-9FA1-4C27-AF8A-0C2E78A1D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71040"/>
              </p:ext>
            </p:extLst>
          </p:nvPr>
        </p:nvGraphicFramePr>
        <p:xfrm>
          <a:off x="8603249" y="3234875"/>
          <a:ext cx="3465595" cy="27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">
                  <a:extLst>
                    <a:ext uri="{9D8B030D-6E8A-4147-A177-3AD203B41FA5}">
                      <a16:colId xmlns:a16="http://schemas.microsoft.com/office/drawing/2014/main" val="2346162443"/>
                    </a:ext>
                  </a:extLst>
                </a:gridCol>
                <a:gridCol w="567173">
                  <a:extLst>
                    <a:ext uri="{9D8B030D-6E8A-4147-A177-3AD203B41FA5}">
                      <a16:colId xmlns:a16="http://schemas.microsoft.com/office/drawing/2014/main" val="417035355"/>
                    </a:ext>
                  </a:extLst>
                </a:gridCol>
                <a:gridCol w="356163">
                  <a:extLst>
                    <a:ext uri="{9D8B030D-6E8A-4147-A177-3AD203B41FA5}">
                      <a16:colId xmlns:a16="http://schemas.microsoft.com/office/drawing/2014/main" val="23481060"/>
                    </a:ext>
                  </a:extLst>
                </a:gridCol>
                <a:gridCol w="481956">
                  <a:extLst>
                    <a:ext uri="{9D8B030D-6E8A-4147-A177-3AD203B41FA5}">
                      <a16:colId xmlns:a16="http://schemas.microsoft.com/office/drawing/2014/main" val="984249014"/>
                    </a:ext>
                  </a:extLst>
                </a:gridCol>
                <a:gridCol w="748275">
                  <a:extLst>
                    <a:ext uri="{9D8B030D-6E8A-4147-A177-3AD203B41FA5}">
                      <a16:colId xmlns:a16="http://schemas.microsoft.com/office/drawing/2014/main" val="654686328"/>
                    </a:ext>
                  </a:extLst>
                </a:gridCol>
                <a:gridCol w="748275">
                  <a:extLst>
                    <a:ext uri="{9D8B030D-6E8A-4147-A177-3AD203B41FA5}">
                      <a16:colId xmlns:a16="http://schemas.microsoft.com/office/drawing/2014/main" val="2405074278"/>
                    </a:ext>
                  </a:extLst>
                </a:gridCol>
              </a:tblGrid>
              <a:tr h="1973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Resistance class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at Screening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Number (%)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of participants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962688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NRTI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NNRTI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PI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INSTI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Cohort 1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(N=36)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Cohort 2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(N=36)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016401092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17 (47%)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16 (44%)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50453887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9 (25%)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13 (36%)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44838234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 (22%)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5 (14%)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08631436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 (6%)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674030123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(3%)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4642409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(3%)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88157785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EDA5C897-2333-46D1-A34C-F5F7E930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CAPELLA Study: lenacapavir in HTE patients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EE0F915-4190-0870-F2CB-92BF731E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145" y="6433591"/>
            <a:ext cx="767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Segal-Maurer S, N Engl J Med 2022;386:1793-803 ; Ogbuagu O. Lancet HIV. 2023 Aug;10(8):e497-e505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6B03A48-E387-9788-E73E-AA2055561D3F}"/>
              </a:ext>
            </a:extLst>
          </p:cNvPr>
          <p:cNvGrpSpPr/>
          <p:nvPr/>
        </p:nvGrpSpPr>
        <p:grpSpPr>
          <a:xfrm>
            <a:off x="164835" y="2181924"/>
            <a:ext cx="8332660" cy="3321106"/>
            <a:chOff x="667656" y="852041"/>
            <a:chExt cx="8332660" cy="33211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7CEED5-527F-8005-42A9-BA12E605B1DF}"/>
                </a:ext>
              </a:extLst>
            </p:cNvPr>
            <p:cNvSpPr/>
            <p:nvPr/>
          </p:nvSpPr>
          <p:spPr>
            <a:xfrm>
              <a:off x="3656930" y="852041"/>
              <a:ext cx="1915886" cy="23165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397101-AA1F-A600-B73D-DB7329245216}"/>
                </a:ext>
              </a:extLst>
            </p:cNvPr>
            <p:cNvSpPr/>
            <p:nvPr/>
          </p:nvSpPr>
          <p:spPr>
            <a:xfrm>
              <a:off x="5654126" y="852041"/>
              <a:ext cx="3346189" cy="23165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0326EE5-7B09-7542-4093-06305CF3E41F}"/>
                </a:ext>
              </a:extLst>
            </p:cNvPr>
            <p:cNvSpPr/>
            <p:nvPr/>
          </p:nvSpPr>
          <p:spPr bwMode="auto">
            <a:xfrm>
              <a:off x="779008" y="2552921"/>
              <a:ext cx="2603762" cy="7974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Screening period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Prerandomisation repeat HIV-1 RNA</a:t>
              </a:r>
            </a:p>
            <a:p>
              <a:pPr marL="88900" marR="0" lvl="0" indent="-88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Decline ≥ 0.5 log</a:t>
              </a:r>
              <a:r>
                <a:rPr kumimoji="0" lang="en-US" sz="12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c/mL 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(vs screening) ; or &lt;400 c/mL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F97984A-EEE5-563A-382A-44BB35ED3519}"/>
                </a:ext>
              </a:extLst>
            </p:cNvPr>
            <p:cNvSpPr txBox="1"/>
            <p:nvPr/>
          </p:nvSpPr>
          <p:spPr>
            <a:xfrm>
              <a:off x="1777472" y="2013869"/>
              <a:ext cx="1682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Randomised cohort</a:t>
              </a:r>
              <a:b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</a:b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(double blind)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39E07D2-5209-FD5E-A83D-E43C9564A40D}"/>
                </a:ext>
              </a:extLst>
            </p:cNvPr>
            <p:cNvSpPr txBox="1"/>
            <p:nvPr/>
          </p:nvSpPr>
          <p:spPr>
            <a:xfrm>
              <a:off x="3656930" y="867036"/>
              <a:ext cx="1958835" cy="6204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Functional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monotherapy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(14d)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F999FD5-D82D-1677-3D93-E28232C775CC}"/>
                </a:ext>
              </a:extLst>
            </p:cNvPr>
            <p:cNvSpPr txBox="1"/>
            <p:nvPr/>
          </p:nvSpPr>
          <p:spPr>
            <a:xfrm>
              <a:off x="1806467" y="3498782"/>
              <a:ext cx="1682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Non randomised cohort (open label)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2DFA4DD-2896-F7D6-708B-D10471615EC9}"/>
                </a:ext>
              </a:extLst>
            </p:cNvPr>
            <p:cNvSpPr txBox="1"/>
            <p:nvPr/>
          </p:nvSpPr>
          <p:spPr>
            <a:xfrm>
              <a:off x="1132166" y="2215965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NO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79CEC18-1DAC-2396-7D67-4AF36287BCEA}"/>
                </a:ext>
              </a:extLst>
            </p:cNvPr>
            <p:cNvSpPr txBox="1"/>
            <p:nvPr/>
          </p:nvSpPr>
          <p:spPr>
            <a:xfrm>
              <a:off x="1132166" y="3397182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YES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FA35D97-7E10-4663-6FB9-6BF6AB3CA71B}"/>
                </a:ext>
              </a:extLst>
            </p:cNvPr>
            <p:cNvSpPr txBox="1"/>
            <p:nvPr/>
          </p:nvSpPr>
          <p:spPr>
            <a:xfrm>
              <a:off x="6698791" y="867036"/>
              <a:ext cx="1295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Optimisation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EF24A6C-66D0-B52D-DD1B-0F3912FCF28D}"/>
                </a:ext>
              </a:extLst>
            </p:cNvPr>
            <p:cNvSpPr txBox="1"/>
            <p:nvPr/>
          </p:nvSpPr>
          <p:spPr>
            <a:xfrm>
              <a:off x="3599445" y="1437617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N=24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DEE753A-3C16-6402-1A77-96372160B537}"/>
                </a:ext>
              </a:extLst>
            </p:cNvPr>
            <p:cNvSpPr txBox="1"/>
            <p:nvPr/>
          </p:nvSpPr>
          <p:spPr>
            <a:xfrm>
              <a:off x="3664173" y="2725421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N=12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4FA734A-A765-8C22-49C6-B3B4D30D9D92}"/>
                </a:ext>
              </a:extLst>
            </p:cNvPr>
            <p:cNvSpPr txBox="1"/>
            <p:nvPr/>
          </p:nvSpPr>
          <p:spPr>
            <a:xfrm>
              <a:off x="3545096" y="3468744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N=36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FAD2DF-ACEA-1302-474B-2106C37E0EA4}"/>
                </a:ext>
              </a:extLst>
            </p:cNvPr>
            <p:cNvSpPr/>
            <p:nvPr/>
          </p:nvSpPr>
          <p:spPr bwMode="auto">
            <a:xfrm>
              <a:off x="4221916" y="1494236"/>
              <a:ext cx="1120667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Oral LEN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241592-4266-E9E5-8F47-B114ADD0CF18}"/>
                </a:ext>
              </a:extLst>
            </p:cNvPr>
            <p:cNvSpPr/>
            <p:nvPr/>
          </p:nvSpPr>
          <p:spPr bwMode="auto">
            <a:xfrm>
              <a:off x="4146834" y="1747984"/>
              <a:ext cx="1244910" cy="269821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Failing regimen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AAEBFD-68F5-4ED0-9BC9-57047560DB64}"/>
                </a:ext>
              </a:extLst>
            </p:cNvPr>
            <p:cNvSpPr/>
            <p:nvPr/>
          </p:nvSpPr>
          <p:spPr bwMode="auto">
            <a:xfrm>
              <a:off x="4221916" y="2434002"/>
              <a:ext cx="1120667" cy="27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Placebo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4A2AEA-26D5-C706-ADFC-3AA575D049D9}"/>
                </a:ext>
              </a:extLst>
            </p:cNvPr>
            <p:cNvSpPr/>
            <p:nvPr/>
          </p:nvSpPr>
          <p:spPr bwMode="auto">
            <a:xfrm>
              <a:off x="4220404" y="2708770"/>
              <a:ext cx="1244910" cy="30776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Failing regimen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634834-3FDE-34A7-422D-EADF925E573F}"/>
                </a:ext>
              </a:extLst>
            </p:cNvPr>
            <p:cNvSpPr/>
            <p:nvPr/>
          </p:nvSpPr>
          <p:spPr bwMode="auto">
            <a:xfrm>
              <a:off x="5803065" y="2440581"/>
              <a:ext cx="828567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Oral LEN*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2B7C06-EDB5-F009-D987-088F82C545CE}"/>
                </a:ext>
              </a:extLst>
            </p:cNvPr>
            <p:cNvSpPr/>
            <p:nvPr/>
          </p:nvSpPr>
          <p:spPr bwMode="auto">
            <a:xfrm>
              <a:off x="4221916" y="3502972"/>
              <a:ext cx="1120667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Oral LEN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776F82-58D9-6236-53C1-77E0E7938C08}"/>
                </a:ext>
              </a:extLst>
            </p:cNvPr>
            <p:cNvSpPr/>
            <p:nvPr/>
          </p:nvSpPr>
          <p:spPr bwMode="auto">
            <a:xfrm>
              <a:off x="4220404" y="3777741"/>
              <a:ext cx="1120667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OBR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0EED90-1431-CA80-0C82-7562B2E8CF36}"/>
                </a:ext>
              </a:extLst>
            </p:cNvPr>
            <p:cNvSpPr/>
            <p:nvPr/>
          </p:nvSpPr>
          <p:spPr bwMode="auto">
            <a:xfrm>
              <a:off x="5803066" y="1494236"/>
              <a:ext cx="3009949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SC LEN q6mo for 52 wk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ECE2-ABD0-D18F-FFC6-BAD4D44624EE}"/>
                </a:ext>
              </a:extLst>
            </p:cNvPr>
            <p:cNvSpPr/>
            <p:nvPr/>
          </p:nvSpPr>
          <p:spPr bwMode="auto">
            <a:xfrm>
              <a:off x="5801554" y="1769005"/>
              <a:ext cx="3009949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OBR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228926B-7813-4DAA-1BE7-93B4CAE1A268}"/>
                </a:ext>
              </a:extLst>
            </p:cNvPr>
            <p:cNvSpPr/>
            <p:nvPr/>
          </p:nvSpPr>
          <p:spPr bwMode="auto">
            <a:xfrm>
              <a:off x="6631633" y="2434002"/>
              <a:ext cx="2181382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SC LEN q6mo for 52 wk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1E2318-D890-24C5-F844-607A8E1796DF}"/>
                </a:ext>
              </a:extLst>
            </p:cNvPr>
            <p:cNvSpPr/>
            <p:nvPr/>
          </p:nvSpPr>
          <p:spPr bwMode="auto">
            <a:xfrm>
              <a:off x="5801554" y="2708771"/>
              <a:ext cx="3009949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OBR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2F474E-CF54-CEBA-AD24-EADBDE9D9096}"/>
                </a:ext>
              </a:extLst>
            </p:cNvPr>
            <p:cNvSpPr/>
            <p:nvPr/>
          </p:nvSpPr>
          <p:spPr bwMode="auto">
            <a:xfrm>
              <a:off x="5803066" y="3502972"/>
              <a:ext cx="3009949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SC LEN q6mo for 52 wk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BE5DC5-6BD0-C57D-AE7E-3425D4C89A3C}"/>
                </a:ext>
              </a:extLst>
            </p:cNvPr>
            <p:cNvSpPr/>
            <p:nvPr/>
          </p:nvSpPr>
          <p:spPr bwMode="auto">
            <a:xfrm>
              <a:off x="5801554" y="3777741"/>
              <a:ext cx="3009949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OBR</a:t>
              </a:r>
            </a:p>
          </p:txBody>
        </p:sp>
        <p:cxnSp>
          <p:nvCxnSpPr>
            <p:cNvPr id="33" name="Connecteur : en angle 32">
              <a:extLst>
                <a:ext uri="{FF2B5EF4-FFF2-40B4-BE49-F238E27FC236}">
                  <a16:creationId xmlns:a16="http://schemas.microsoft.com/office/drawing/2014/main" id="{DBD0637F-B8DF-7B3A-6C9B-297001597A6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203152" y="1765613"/>
              <a:ext cx="12700" cy="939766"/>
            </a:xfrm>
            <a:prstGeom prst="bentConnector3">
              <a:avLst>
                <a:gd name="adj1" fmla="val 29547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B159BAB0-875E-CED9-BFF6-99EF91C8EA30}"/>
                </a:ext>
              </a:extLst>
            </p:cNvPr>
            <p:cNvCxnSpPr/>
            <p:nvPr/>
          </p:nvCxnSpPr>
          <p:spPr>
            <a:xfrm>
              <a:off x="8814269" y="1769006"/>
              <a:ext cx="186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CE04D311-DB2E-8C8F-1F90-31F0B45F2157}"/>
                </a:ext>
              </a:extLst>
            </p:cNvPr>
            <p:cNvCxnSpPr/>
            <p:nvPr/>
          </p:nvCxnSpPr>
          <p:spPr>
            <a:xfrm>
              <a:off x="8814269" y="2705379"/>
              <a:ext cx="186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1E7641D2-353A-B53C-9F1A-ADB4A355BFDA}"/>
                </a:ext>
              </a:extLst>
            </p:cNvPr>
            <p:cNvCxnSpPr/>
            <p:nvPr/>
          </p:nvCxnSpPr>
          <p:spPr>
            <a:xfrm>
              <a:off x="8814269" y="3777741"/>
              <a:ext cx="186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97850685-80ED-7AEF-B4D1-7156A2E38659}"/>
                </a:ext>
              </a:extLst>
            </p:cNvPr>
            <p:cNvCxnSpPr>
              <a:cxnSpLocks/>
            </p:cNvCxnSpPr>
            <p:nvPr/>
          </p:nvCxnSpPr>
          <p:spPr>
            <a:xfrm>
              <a:off x="5333957" y="3777741"/>
              <a:ext cx="458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2B4D3B39-1FBA-F895-9308-8AF0AE95C277}"/>
                </a:ext>
              </a:extLst>
            </p:cNvPr>
            <p:cNvCxnSpPr>
              <a:cxnSpLocks/>
            </p:cNvCxnSpPr>
            <p:nvPr/>
          </p:nvCxnSpPr>
          <p:spPr>
            <a:xfrm>
              <a:off x="5333957" y="2705379"/>
              <a:ext cx="458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A33018AC-887F-11D7-7DA7-9FD2873CA35C}"/>
                </a:ext>
              </a:extLst>
            </p:cNvPr>
            <p:cNvCxnSpPr>
              <a:cxnSpLocks/>
            </p:cNvCxnSpPr>
            <p:nvPr/>
          </p:nvCxnSpPr>
          <p:spPr>
            <a:xfrm>
              <a:off x="5333957" y="1767454"/>
              <a:ext cx="458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6C2F0290-3F49-57C0-D741-E7B118E15E5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673" y="2221285"/>
              <a:ext cx="4412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567C97A0-3D1F-2A37-24F5-445F9040BC6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673" y="3777741"/>
              <a:ext cx="8011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 : en angle 41">
              <a:extLst>
                <a:ext uri="{FF2B5EF4-FFF2-40B4-BE49-F238E27FC236}">
                  <a16:creationId xmlns:a16="http://schemas.microsoft.com/office/drawing/2014/main" id="{5634EDDD-AEDE-3194-AB96-54BF674C0026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rot="10800000" flipV="1">
              <a:off x="1552570" y="2275478"/>
              <a:ext cx="224903" cy="229233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 : en angle 42">
              <a:extLst>
                <a:ext uri="{FF2B5EF4-FFF2-40B4-BE49-F238E27FC236}">
                  <a16:creationId xmlns:a16="http://schemas.microsoft.com/office/drawing/2014/main" id="{4C0A0737-A19C-9828-6D0B-75431A76AC5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>
              <a:off x="1581571" y="3376832"/>
              <a:ext cx="224897" cy="383561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43B36FB-B428-F4E6-FDC1-96BED618A910}"/>
                </a:ext>
              </a:extLst>
            </p:cNvPr>
            <p:cNvCxnSpPr>
              <a:cxnSpLocks/>
            </p:cNvCxnSpPr>
            <p:nvPr/>
          </p:nvCxnSpPr>
          <p:spPr>
            <a:xfrm>
              <a:off x="667656" y="1437617"/>
              <a:ext cx="44102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E9110B5-352E-9016-E931-A85B7776BB05}"/>
                </a:ext>
              </a:extLst>
            </p:cNvPr>
            <p:cNvCxnSpPr/>
            <p:nvPr/>
          </p:nvCxnSpPr>
          <p:spPr>
            <a:xfrm flipV="1">
              <a:off x="667656" y="1437618"/>
              <a:ext cx="0" cy="2735529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A36EE2F6-E60A-5E49-4B2C-9F04A4C50412}"/>
                </a:ext>
              </a:extLst>
            </p:cNvPr>
            <p:cNvSpPr/>
            <p:nvPr/>
          </p:nvSpPr>
          <p:spPr bwMode="auto">
            <a:xfrm>
              <a:off x="1050626" y="852041"/>
              <a:ext cx="2281904" cy="11112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Key eligibility criteria:</a:t>
              </a:r>
            </a:p>
            <a:p>
              <a:pPr marL="88900" marR="0" lvl="0" indent="-88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RNA ≥400 c/mL</a:t>
              </a:r>
            </a:p>
            <a:p>
              <a:pPr marL="88900" marR="0" lvl="0" indent="-88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Resistance to ≥2 agents from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of 4 main ARV classes</a:t>
              </a:r>
            </a:p>
            <a:p>
              <a:pPr marL="88900" marR="0" lvl="0" indent="-88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≤ 2 fully active agents from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main ARV classes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87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Text Box 9"/>
          <p:cNvSpPr txBox="1">
            <a:spLocks noChangeArrowheads="1"/>
          </p:cNvSpPr>
          <p:nvPr/>
        </p:nvSpPr>
        <p:spPr bwMode="auto">
          <a:xfrm>
            <a:off x="5147733" y="4797425"/>
            <a:ext cx="36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+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211C7B-8F81-4038-9E6B-56826F70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HAART: 25 years of constant progress</a:t>
            </a:r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7F1202-BEF5-EA3C-5ECD-637AB8956365}"/>
              </a:ext>
            </a:extLst>
          </p:cNvPr>
          <p:cNvGrpSpPr/>
          <p:nvPr/>
        </p:nvGrpSpPr>
        <p:grpSpPr>
          <a:xfrm>
            <a:off x="1625600" y="1524001"/>
            <a:ext cx="9042400" cy="4659313"/>
            <a:chOff x="1625600" y="1524001"/>
            <a:chExt cx="9042400" cy="4659313"/>
          </a:xfrm>
        </p:grpSpPr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DBA924B5-1237-D80F-8073-5A8FEFD2DF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133395"/>
                </p:ext>
              </p:extLst>
            </p:nvPr>
          </p:nvGraphicFramePr>
          <p:xfrm>
            <a:off x="1930401" y="2116139"/>
            <a:ext cx="2944284" cy="406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3519944" imgH="5680198" progId="">
                    <p:embed/>
                  </p:oleObj>
                </mc:Choice>
                <mc:Fallback>
                  <p:oleObj r:id="rId3" imgW="3519944" imgH="5680198" progId="">
                    <p:embed/>
                    <p:pic>
                      <p:nvPicPr>
                        <p:cNvPr id="17510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401" y="2116139"/>
                          <a:ext cx="2944284" cy="406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54258915-39B8-A188-1173-95C2DD359C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7600973"/>
                </p:ext>
              </p:extLst>
            </p:nvPr>
          </p:nvGraphicFramePr>
          <p:xfrm>
            <a:off x="7213600" y="2116138"/>
            <a:ext cx="2946400" cy="40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3443699" imgH="5718320" progId="">
                    <p:embed/>
                  </p:oleObj>
                </mc:Choice>
                <mc:Fallback>
                  <p:oleObj r:id="rId5" imgW="3443699" imgH="5718320" progId="">
                    <p:embed/>
                    <p:pic>
                      <p:nvPicPr>
                        <p:cNvPr id="17510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3600" y="2116138"/>
                          <a:ext cx="2946400" cy="406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E7CD150A-6214-926A-18D0-C2E8F3FB9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1524001"/>
              <a:ext cx="36576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4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charset="0"/>
                  <a:ea typeface="+mn-ea"/>
                  <a:cs typeface="+mn-cs"/>
                </a:rPr>
                <a:t>1996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BCA0C39-8A04-8288-917F-470F5883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0" y="1533526"/>
              <a:ext cx="40640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4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kumimoji="0" 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charset="0"/>
                  <a:ea typeface="+mn-ea"/>
                  <a:cs typeface="+mn-cs"/>
                </a:rPr>
                <a:t>2006</a:t>
              </a:r>
            </a:p>
          </p:txBody>
        </p:sp>
        <p:sp>
          <p:nvSpPr>
            <p:cNvPr id="11" name="Flèche vers la droite 7">
              <a:extLst>
                <a:ext uri="{FF2B5EF4-FFF2-40B4-BE49-F238E27FC236}">
                  <a16:creationId xmlns:a16="http://schemas.microsoft.com/office/drawing/2014/main" id="{4C6752A9-531A-DFF3-14DD-1C698BF3B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3200" y="3657600"/>
              <a:ext cx="1625600" cy="6858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47663B96-03C3-D9F9-D3A0-FFEB927B33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159751" y="4860925"/>
              <a:ext cx="1708149" cy="304800"/>
            </a:xfrm>
            <a:prstGeom prst="wedgeRoundRectCallout">
              <a:avLst>
                <a:gd name="adj1" fmla="val -22764"/>
                <a:gd name="adj2" fmla="val 168750"/>
                <a:gd name="adj3" fmla="val 16667"/>
              </a:avLst>
            </a:prstGeom>
            <a:solidFill>
              <a:srgbClr val="E9C8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srgbClr val="002774"/>
                  </a:solidFill>
                  <a:latin typeface="Calibri"/>
                </a:rPr>
                <a:t>TDF/3TC/EFV</a:t>
              </a:r>
              <a:endPara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9DE317CC-337D-C4E1-AF31-7097D4E0A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7733" y="4797425"/>
              <a:ext cx="364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73404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9B04073-859D-A24A-3A9E-E357EA31E922}"/>
              </a:ext>
            </a:extLst>
          </p:cNvPr>
          <p:cNvGrpSpPr/>
          <p:nvPr/>
        </p:nvGrpSpPr>
        <p:grpSpPr>
          <a:xfrm>
            <a:off x="2028879" y="1775623"/>
            <a:ext cx="7691385" cy="4638370"/>
            <a:chOff x="2028879" y="1775623"/>
            <a:chExt cx="7691385" cy="463837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C6544FCA-B433-80CE-1C1A-DA8C002B3A90}"/>
                </a:ext>
              </a:extLst>
            </p:cNvPr>
            <p:cNvGrpSpPr/>
            <p:nvPr/>
          </p:nvGrpSpPr>
          <p:grpSpPr>
            <a:xfrm>
              <a:off x="2512483" y="2156565"/>
              <a:ext cx="7207781" cy="3181586"/>
              <a:chOff x="2919413" y="2513390"/>
              <a:chExt cx="6800851" cy="3001963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7FBA8784-7F14-09BB-073A-77D9606B8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2513390"/>
                <a:ext cx="6710363" cy="3001963"/>
              </a:xfrm>
              <a:custGeom>
                <a:avLst/>
                <a:gdLst>
                  <a:gd name="T0" fmla="*/ 12681 w 12681"/>
                  <a:gd name="T1" fmla="*/ 5673 h 5673"/>
                  <a:gd name="T2" fmla="*/ 0 w 12681"/>
                  <a:gd name="T3" fmla="*/ 5673 h 5673"/>
                  <a:gd name="T4" fmla="*/ 0 w 12681"/>
                  <a:gd name="T5" fmla="*/ 0 h 5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1" h="5673">
                    <a:moveTo>
                      <a:pt x="12681" y="5673"/>
                    </a:moveTo>
                    <a:lnTo>
                      <a:pt x="0" y="567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4C4F0EC8-94CF-C06A-1DC6-63DBAA428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3140452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29291A25-2F20-824C-AEFD-8C90490C7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3734177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B06F590D-7B18-1651-CAB0-BC14D2DB8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4327902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CE3F93A7-A79F-DB27-3409-853C28640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4921627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39BE0712-5A64-8FFC-5C47-B5B657A1F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5515352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244013DC-6A97-4161-E979-BD75ACE05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2546727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49FE05BE-68AE-4402-295C-B89C46081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3501" y="5447090"/>
                <a:ext cx="685800" cy="68263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F57A2C80-8B8C-DE04-B7A9-155967F4D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9938" y="5447090"/>
                <a:ext cx="685800" cy="6826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92B8463B-6D4E-2E84-33FF-F707B4E53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251" y="3032502"/>
                <a:ext cx="685800" cy="2482850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9BE74637-E6D9-0083-5A1C-3213E3CF1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688" y="2938840"/>
                <a:ext cx="685800" cy="257651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7" name="Rectangle 17">
                <a:extLst>
                  <a:ext uri="{FF2B5EF4-FFF2-40B4-BE49-F238E27FC236}">
                    <a16:creationId xmlns:a16="http://schemas.microsoft.com/office/drawing/2014/main" id="{48A935F2-0CA9-D152-433F-15922844A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3163" y="5183565"/>
                <a:ext cx="685800" cy="33178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84C9E853-DCF4-F808-AD12-7B84E6080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6" y="5102602"/>
                <a:ext cx="685800" cy="412750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B6F3FBA-0537-5E16-5FFC-D20F1420BE7B}"/>
                </a:ext>
              </a:extLst>
            </p:cNvPr>
            <p:cNvSpPr txBox="1"/>
            <p:nvPr/>
          </p:nvSpPr>
          <p:spPr>
            <a:xfrm>
              <a:off x="2924186" y="5441941"/>
              <a:ext cx="865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&lt; 50 c/ml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EA6615B-270E-CFAB-3BE7-5B96A8A69445}"/>
                </a:ext>
              </a:extLst>
            </p:cNvPr>
            <p:cNvSpPr txBox="1"/>
            <p:nvPr/>
          </p:nvSpPr>
          <p:spPr>
            <a:xfrm>
              <a:off x="2237269" y="515543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DBD96FB-789B-4ADA-8502-D606298132D3}"/>
                </a:ext>
              </a:extLst>
            </p:cNvPr>
            <p:cNvSpPr txBox="1"/>
            <p:nvPr/>
          </p:nvSpPr>
          <p:spPr>
            <a:xfrm>
              <a:off x="2133075" y="453094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20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1497492-53C6-675E-A0FE-75B8AAC50B62}"/>
                </a:ext>
              </a:extLst>
            </p:cNvPr>
            <p:cNvSpPr txBox="1"/>
            <p:nvPr/>
          </p:nvSpPr>
          <p:spPr>
            <a:xfrm>
              <a:off x="2133075" y="390645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40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A29F0CB-0D4C-882C-D482-690B02CA6526}"/>
                </a:ext>
              </a:extLst>
            </p:cNvPr>
            <p:cNvSpPr txBox="1"/>
            <p:nvPr/>
          </p:nvSpPr>
          <p:spPr>
            <a:xfrm>
              <a:off x="2133075" y="328196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60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5641FA1-A6A1-2652-1FBD-84D80E3329C0}"/>
                </a:ext>
              </a:extLst>
            </p:cNvPr>
            <p:cNvSpPr txBox="1"/>
            <p:nvPr/>
          </p:nvSpPr>
          <p:spPr>
            <a:xfrm>
              <a:off x="2133075" y="265747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80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CE16B8C-AE9B-6D6A-1451-902BA9E14ADB}"/>
                </a:ext>
              </a:extLst>
            </p:cNvPr>
            <p:cNvSpPr txBox="1"/>
            <p:nvPr/>
          </p:nvSpPr>
          <p:spPr>
            <a:xfrm>
              <a:off x="2028879" y="203298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100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E08B370-D918-4DB2-6DA1-9A88C91FC52F}"/>
                </a:ext>
              </a:extLst>
            </p:cNvPr>
            <p:cNvSpPr txBox="1"/>
            <p:nvPr/>
          </p:nvSpPr>
          <p:spPr>
            <a:xfrm>
              <a:off x="2827590" y="5734434"/>
              <a:ext cx="2000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Virologic suppression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4EBCF29-D822-878F-2938-662B272CAF88}"/>
                </a:ext>
              </a:extLst>
            </p:cNvPr>
            <p:cNvSpPr txBox="1"/>
            <p:nvPr/>
          </p:nvSpPr>
          <p:spPr>
            <a:xfrm>
              <a:off x="3699281" y="5441941"/>
              <a:ext cx="957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&lt; 200 c/ml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55C8108-3240-EDE0-3FFE-8762A89486E5}"/>
                </a:ext>
              </a:extLst>
            </p:cNvPr>
            <p:cNvSpPr txBox="1"/>
            <p:nvPr/>
          </p:nvSpPr>
          <p:spPr>
            <a:xfrm>
              <a:off x="3160629" y="6075439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3CB46E6-39B6-2C1B-C5CA-79B9E52F4741}"/>
                </a:ext>
              </a:extLst>
            </p:cNvPr>
            <p:cNvSpPr txBox="1"/>
            <p:nvPr/>
          </p:nvSpPr>
          <p:spPr>
            <a:xfrm>
              <a:off x="3981409" y="6075439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31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B0D4FA6-E498-CCF7-B6D9-ECCF8B7A07EC}"/>
                </a:ext>
              </a:extLst>
            </p:cNvPr>
            <p:cNvSpPr txBox="1"/>
            <p:nvPr/>
          </p:nvSpPr>
          <p:spPr>
            <a:xfrm>
              <a:off x="2509928" y="6075439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N=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131B565-72FB-7F28-CF70-02198E6023E6}"/>
                </a:ext>
              </a:extLst>
            </p:cNvPr>
            <p:cNvSpPr txBox="1"/>
            <p:nvPr/>
          </p:nvSpPr>
          <p:spPr>
            <a:xfrm>
              <a:off x="5130939" y="5441941"/>
              <a:ext cx="865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u="sng" dirty="0"/>
                <a:t>&gt;</a:t>
              </a:r>
              <a:r>
                <a:rPr lang="en-US" sz="1400" dirty="0"/>
                <a:t> 50 c/ml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5B21288-BA02-679E-01F0-22B862815F5D}"/>
                </a:ext>
              </a:extLst>
            </p:cNvPr>
            <p:cNvSpPr txBox="1"/>
            <p:nvPr/>
          </p:nvSpPr>
          <p:spPr>
            <a:xfrm>
              <a:off x="5271649" y="5734434"/>
              <a:ext cx="1526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Virologic failure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5AFC156-8503-4B33-20F6-E01CAB3E420C}"/>
                </a:ext>
              </a:extLst>
            </p:cNvPr>
            <p:cNvSpPr txBox="1"/>
            <p:nvPr/>
          </p:nvSpPr>
          <p:spPr>
            <a:xfrm>
              <a:off x="5906034" y="5441941"/>
              <a:ext cx="957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u="sng" dirty="0"/>
                <a:t>&gt;</a:t>
              </a:r>
              <a:r>
                <a:rPr lang="en-US" sz="1400" dirty="0"/>
                <a:t> 200 c/ml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9276EAD-7866-921A-0505-9B6FDB633F09}"/>
                </a:ext>
              </a:extLst>
            </p:cNvPr>
            <p:cNvSpPr txBox="1"/>
            <p:nvPr/>
          </p:nvSpPr>
          <p:spPr>
            <a:xfrm>
              <a:off x="5419479" y="60754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0CB9541-9375-F5B6-59D6-149A96EBCDC7}"/>
                </a:ext>
              </a:extLst>
            </p:cNvPr>
            <p:cNvSpPr txBox="1"/>
            <p:nvPr/>
          </p:nvSpPr>
          <p:spPr>
            <a:xfrm>
              <a:off x="6240259" y="60754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796F70F8-94E5-DA60-F557-1ADC0F7B395F}"/>
                </a:ext>
              </a:extLst>
            </p:cNvPr>
            <p:cNvSpPr txBox="1"/>
            <p:nvPr/>
          </p:nvSpPr>
          <p:spPr>
            <a:xfrm>
              <a:off x="7521320" y="5734434"/>
              <a:ext cx="1649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No Virologic data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1196FEF-6E26-6174-284B-C796E4EA31F8}"/>
                </a:ext>
              </a:extLst>
            </p:cNvPr>
            <p:cNvSpPr txBox="1"/>
            <p:nvPr/>
          </p:nvSpPr>
          <p:spPr>
            <a:xfrm>
              <a:off x="7730929" y="60754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B78485F-BA49-782C-700F-561CB5E23AA9}"/>
                </a:ext>
              </a:extLst>
            </p:cNvPr>
            <p:cNvSpPr txBox="1"/>
            <p:nvPr/>
          </p:nvSpPr>
          <p:spPr>
            <a:xfrm>
              <a:off x="8551709" y="60754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7D2CD35-AE32-64BE-27D2-804AC2D4E01D}"/>
                </a:ext>
              </a:extLst>
            </p:cNvPr>
            <p:cNvSpPr txBox="1"/>
            <p:nvPr/>
          </p:nvSpPr>
          <p:spPr>
            <a:xfrm>
              <a:off x="3160629" y="2348281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83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CAD4FA4-8E17-A7E6-D56E-467D401E1B2A}"/>
                </a:ext>
              </a:extLst>
            </p:cNvPr>
            <p:cNvSpPr txBox="1"/>
            <p:nvPr/>
          </p:nvSpPr>
          <p:spPr>
            <a:xfrm>
              <a:off x="3981409" y="2293689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86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F027805-3C45-ADF2-46F5-2034BBB51CA8}"/>
                </a:ext>
              </a:extLst>
            </p:cNvPr>
            <p:cNvSpPr txBox="1"/>
            <p:nvPr/>
          </p:nvSpPr>
          <p:spPr>
            <a:xfrm>
              <a:off x="5462918" y="4504631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14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81846B9-38B6-CF17-0677-BC2B9F8C7E39}"/>
                </a:ext>
              </a:extLst>
            </p:cNvPr>
            <p:cNvSpPr txBox="1"/>
            <p:nvPr/>
          </p:nvSpPr>
          <p:spPr>
            <a:xfrm>
              <a:off x="6174514" y="4504631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11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BB60CA1-9A79-132A-9851-0EBD4E2BA929}"/>
                </a:ext>
              </a:extLst>
            </p:cNvPr>
            <p:cNvSpPr txBox="1"/>
            <p:nvPr/>
          </p:nvSpPr>
          <p:spPr>
            <a:xfrm>
              <a:off x="7785521" y="48731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3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CB99C85-10D8-3787-B42D-295A0F32A58A}"/>
                </a:ext>
              </a:extLst>
            </p:cNvPr>
            <p:cNvSpPr txBox="1"/>
            <p:nvPr/>
          </p:nvSpPr>
          <p:spPr>
            <a:xfrm>
              <a:off x="8469821" y="48731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3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B11F2D0-300A-1649-BD4B-553F907FDE9C}"/>
                </a:ext>
              </a:extLst>
            </p:cNvPr>
            <p:cNvSpPr txBox="1"/>
            <p:nvPr/>
          </p:nvSpPr>
          <p:spPr>
            <a:xfrm>
              <a:off x="2385546" y="1775623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</a:p>
          </p:txBody>
        </p:sp>
      </p:grpSp>
      <p:sp>
        <p:nvSpPr>
          <p:cNvPr id="27" name="Text Box 3">
            <a:extLst>
              <a:ext uri="{FF2B5EF4-FFF2-40B4-BE49-F238E27FC236}">
                <a16:creationId xmlns:a16="http://schemas.microsoft.com/office/drawing/2014/main" id="{D6DB676B-71A8-792C-1921-AC303B20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145" y="6433591"/>
            <a:ext cx="767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Segal-Maurer S, N Engl J Med 2022;386:1793-803 ; Ogbuagu O. Lancet HIV. 2023 Aug;10(8):e497-e505</a:t>
            </a:r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06F5293B-074D-56D8-87D0-BB0AA121C97E}"/>
              </a:ext>
            </a:extLst>
          </p:cNvPr>
          <p:cNvSpPr txBox="1">
            <a:spLocks/>
          </p:cNvSpPr>
          <p:nvPr/>
        </p:nvSpPr>
        <p:spPr>
          <a:xfrm>
            <a:off x="2932365" y="1499580"/>
            <a:ext cx="5296434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/>
              <a:t>Week 52 efficacy: randomized cohort (n=36)</a:t>
            </a: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73CC0E54-19C5-B87D-2AE7-3EDB9A49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CAPELLA Study: LEN in PLWHIV with </a:t>
            </a:r>
            <a:br>
              <a:rPr lang="en-US"/>
            </a:br>
            <a:r>
              <a:rPr lang="en-US"/>
              <a:t>multiresistant HIV-1- W52 Results</a:t>
            </a:r>
          </a:p>
        </p:txBody>
      </p:sp>
    </p:spTree>
    <p:extLst>
      <p:ext uri="{BB962C8B-B14F-4D97-AF65-F5344CB8AC3E}">
        <p14:creationId xmlns:p14="http://schemas.microsoft.com/office/powerpoint/2010/main" val="1013392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>
            <a:extLst>
              <a:ext uri="{FF2B5EF4-FFF2-40B4-BE49-F238E27FC236}">
                <a16:creationId xmlns:a16="http://schemas.microsoft.com/office/drawing/2014/main" id="{14B082DB-4EC4-72D9-D077-74C743A975E0}"/>
              </a:ext>
            </a:extLst>
          </p:cNvPr>
          <p:cNvGrpSpPr/>
          <p:nvPr/>
        </p:nvGrpSpPr>
        <p:grpSpPr>
          <a:xfrm>
            <a:off x="2028879" y="2089712"/>
            <a:ext cx="7308605" cy="4318896"/>
            <a:chOff x="2028879" y="2089712"/>
            <a:chExt cx="7308605" cy="431889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FD0D2DF3-BA7A-748F-8A17-01F5D676E179}"/>
                </a:ext>
              </a:extLst>
            </p:cNvPr>
            <p:cNvGrpSpPr/>
            <p:nvPr/>
          </p:nvGrpSpPr>
          <p:grpSpPr>
            <a:xfrm>
              <a:off x="2533458" y="2478093"/>
              <a:ext cx="6804026" cy="3001963"/>
              <a:chOff x="2901950" y="2709863"/>
              <a:chExt cx="6804026" cy="3001963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F1AA424B-4CC1-E833-BEC0-3205CBFB2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709863"/>
                <a:ext cx="6713538" cy="3001963"/>
              </a:xfrm>
              <a:custGeom>
                <a:avLst/>
                <a:gdLst>
                  <a:gd name="T0" fmla="*/ 12687 w 12687"/>
                  <a:gd name="T1" fmla="*/ 5674 h 5674"/>
                  <a:gd name="T2" fmla="*/ 0 w 12687"/>
                  <a:gd name="T3" fmla="*/ 5674 h 5674"/>
                  <a:gd name="T4" fmla="*/ 0 w 12687"/>
                  <a:gd name="T5" fmla="*/ 0 h 5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7" h="5674">
                    <a:moveTo>
                      <a:pt x="12687" y="5674"/>
                    </a:moveTo>
                    <a:lnTo>
                      <a:pt x="0" y="567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E2ECF454-97A1-606F-0209-C63F6F256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3336925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731E8431-FA98-5CF4-2ECD-B8EB872FC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3930650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3BA44CAB-F693-B1A3-25A7-942D33CA7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4524375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A87F036A-E684-129B-DA48-29094A1BE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5118100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DA9B1D8C-FAB8-076B-5E05-184621408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5711825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F293EA28-BE64-C072-281D-6EC13113D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2743200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1BC74658-8312-A130-4B82-546757CF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7100" y="2924175"/>
                <a:ext cx="946150" cy="278765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B8BCD7B2-DCFF-3D61-D84D-E4F13F0D3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5663" y="3384550"/>
                <a:ext cx="946150" cy="2327275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102FA255-1E4F-1B78-1581-F3FFE1EB2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4225" y="3738563"/>
                <a:ext cx="946150" cy="1973263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76F107BE-0665-B379-9DE9-2D1CFC7DA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138" y="3244850"/>
                <a:ext cx="946150" cy="2466975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003A5C43-9C26-63E8-A3BA-4A0448E7D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7300" y="2878138"/>
                <a:ext cx="0" cy="2171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A8CFCADA-60B1-48D1-46D2-9B291284F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8738" y="2878138"/>
                <a:ext cx="0" cy="13779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EF62F809-B6B7-D5ED-7499-FDB8927CF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3388" y="2932113"/>
                <a:ext cx="0" cy="7889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FA4559A4-21E7-992E-509D-0D76BAD46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18588" y="2751138"/>
                <a:ext cx="0" cy="8874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737BAF1-1A0E-6A39-2F74-9138BA3C9B55}"/>
                </a:ext>
              </a:extLst>
            </p:cNvPr>
            <p:cNvSpPr txBox="1"/>
            <p:nvPr/>
          </p:nvSpPr>
          <p:spPr>
            <a:xfrm>
              <a:off x="3105414" y="5551148"/>
              <a:ext cx="1240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Randomized</a:t>
              </a:r>
              <a:br>
                <a:rPr lang="en-US" sz="1600" b="1"/>
              </a:br>
              <a:r>
                <a:rPr lang="en-US" sz="1600" b="1"/>
                <a:t>cohort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0CF85D-8EA9-3E40-1BC4-2781514651F4}"/>
                </a:ext>
              </a:extLst>
            </p:cNvPr>
            <p:cNvSpPr txBox="1"/>
            <p:nvPr/>
          </p:nvSpPr>
          <p:spPr>
            <a:xfrm>
              <a:off x="2237269" y="53205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86687E3-F221-24DC-698A-6F04583772D3}"/>
                </a:ext>
              </a:extLst>
            </p:cNvPr>
            <p:cNvSpPr txBox="1"/>
            <p:nvPr/>
          </p:nvSpPr>
          <p:spPr>
            <a:xfrm>
              <a:off x="2133075" y="473150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20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E8BB573-693F-B944-3F26-DFE6091764BF}"/>
                </a:ext>
              </a:extLst>
            </p:cNvPr>
            <p:cNvSpPr txBox="1"/>
            <p:nvPr/>
          </p:nvSpPr>
          <p:spPr>
            <a:xfrm>
              <a:off x="2133075" y="414249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40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AF2AA16-54F5-B9CE-EFA6-5236896BB2A3}"/>
                </a:ext>
              </a:extLst>
            </p:cNvPr>
            <p:cNvSpPr txBox="1"/>
            <p:nvPr/>
          </p:nvSpPr>
          <p:spPr>
            <a:xfrm>
              <a:off x="2133075" y="355349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60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EE66C7F-33C3-D5AE-0921-42951E088E1F}"/>
                </a:ext>
              </a:extLst>
            </p:cNvPr>
            <p:cNvSpPr txBox="1"/>
            <p:nvPr/>
          </p:nvSpPr>
          <p:spPr>
            <a:xfrm>
              <a:off x="2133075" y="29644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80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32284FC-A7F7-248C-9033-8DD8C56F9EAD}"/>
                </a:ext>
              </a:extLst>
            </p:cNvPr>
            <p:cNvSpPr txBox="1"/>
            <p:nvPr/>
          </p:nvSpPr>
          <p:spPr>
            <a:xfrm>
              <a:off x="2028879" y="237548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100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7FFB876-F219-D89F-A26E-4532DF333A18}"/>
                </a:ext>
              </a:extLst>
            </p:cNvPr>
            <p:cNvSpPr txBox="1"/>
            <p:nvPr/>
          </p:nvSpPr>
          <p:spPr>
            <a:xfrm>
              <a:off x="3542767" y="6070054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36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03BD4AE-8CDD-BAA7-BCEF-13DFD309301F}"/>
                </a:ext>
              </a:extLst>
            </p:cNvPr>
            <p:cNvSpPr txBox="1"/>
            <p:nvPr/>
          </p:nvSpPr>
          <p:spPr>
            <a:xfrm>
              <a:off x="2496280" y="6070054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N=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5146784-5966-2ED3-7972-95B1ABAEEC5D}"/>
                </a:ext>
              </a:extLst>
            </p:cNvPr>
            <p:cNvSpPr txBox="1"/>
            <p:nvPr/>
          </p:nvSpPr>
          <p:spPr>
            <a:xfrm>
              <a:off x="5809397" y="550224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833A55E-F78F-490F-1159-3CDA496B6DD8}"/>
                </a:ext>
              </a:extLst>
            </p:cNvPr>
            <p:cNvSpPr txBox="1"/>
            <p:nvPr/>
          </p:nvSpPr>
          <p:spPr>
            <a:xfrm>
              <a:off x="5809398" y="607005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67E4442-5D55-C5F0-1CB6-A5187A92D980}"/>
                </a:ext>
              </a:extLst>
            </p:cNvPr>
            <p:cNvSpPr txBox="1"/>
            <p:nvPr/>
          </p:nvSpPr>
          <p:spPr>
            <a:xfrm>
              <a:off x="7119289" y="6070054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14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C9F75E3-5BE3-2730-C14D-05D82027FF2C}"/>
                </a:ext>
              </a:extLst>
            </p:cNvPr>
            <p:cNvSpPr txBox="1"/>
            <p:nvPr/>
          </p:nvSpPr>
          <p:spPr>
            <a:xfrm>
              <a:off x="8450561" y="6070054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16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068E608-590F-0EA7-BE61-957C1519E0A1}"/>
                </a:ext>
              </a:extLst>
            </p:cNvPr>
            <p:cNvSpPr txBox="1"/>
            <p:nvPr/>
          </p:nvSpPr>
          <p:spPr>
            <a:xfrm>
              <a:off x="3680964" y="2307941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83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F2D6AB5-886F-5162-2E53-31097C0ACD27}"/>
                </a:ext>
              </a:extLst>
            </p:cNvPr>
            <p:cNvSpPr txBox="1"/>
            <p:nvPr/>
          </p:nvSpPr>
          <p:spPr>
            <a:xfrm>
              <a:off x="5761298" y="2375483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67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711A7C4-AFD8-14D9-FF25-DA3197B1E3B2}"/>
                </a:ext>
              </a:extLst>
            </p:cNvPr>
            <p:cNvSpPr txBox="1"/>
            <p:nvPr/>
          </p:nvSpPr>
          <p:spPr>
            <a:xfrm>
              <a:off x="7144229" y="222872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79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2AFC8B2-552A-03D6-736F-48FFBBF9A901}"/>
                </a:ext>
              </a:extLst>
            </p:cNvPr>
            <p:cNvSpPr txBox="1"/>
            <p:nvPr/>
          </p:nvSpPr>
          <p:spPr>
            <a:xfrm>
              <a:off x="8486272" y="219087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94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A3ED043-2A1B-20DC-6513-4EDCEC0A3191}"/>
                </a:ext>
              </a:extLst>
            </p:cNvPr>
            <p:cNvSpPr txBox="1"/>
            <p:nvPr/>
          </p:nvSpPr>
          <p:spPr>
            <a:xfrm>
              <a:off x="7171387" y="550224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C312E5B-B291-23AC-D769-F42B49C5DCC8}"/>
                </a:ext>
              </a:extLst>
            </p:cNvPr>
            <p:cNvSpPr txBox="1"/>
            <p:nvPr/>
          </p:nvSpPr>
          <p:spPr>
            <a:xfrm>
              <a:off x="5663761" y="5768382"/>
              <a:ext cx="3309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Number of fully active agents in OBR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9A0504C-2563-2277-94B9-FDA7DD65B003}"/>
                </a:ext>
              </a:extLst>
            </p:cNvPr>
            <p:cNvSpPr txBox="1"/>
            <p:nvPr/>
          </p:nvSpPr>
          <p:spPr>
            <a:xfrm>
              <a:off x="8451361" y="5502244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u="sng" dirty="0"/>
                <a:t>&gt;</a:t>
              </a:r>
              <a:r>
                <a:rPr lang="fr-FR" sz="1600" dirty="0"/>
                <a:t>2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4A2F57E-14BC-B74D-879A-52FD184B9CF3}"/>
                </a:ext>
              </a:extLst>
            </p:cNvPr>
            <p:cNvSpPr txBox="1"/>
            <p:nvPr/>
          </p:nvSpPr>
          <p:spPr>
            <a:xfrm>
              <a:off x="2442698" y="2089712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%</a:t>
              </a:r>
            </a:p>
          </p:txBody>
        </p:sp>
      </p:grpSp>
      <p:sp>
        <p:nvSpPr>
          <p:cNvPr id="2" name="Titre 43">
            <a:extLst>
              <a:ext uri="{FF2B5EF4-FFF2-40B4-BE49-F238E27FC236}">
                <a16:creationId xmlns:a16="http://schemas.microsoft.com/office/drawing/2014/main" id="{3559B7B2-D67B-7A21-7FDC-ABD01F9D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CAPELLA Study: LEN in PLWHIV with </a:t>
            </a:r>
            <a:br>
              <a:rPr lang="en-US"/>
            </a:br>
            <a:r>
              <a:rPr lang="en-US"/>
              <a:t>multiresistant HIV-1- W52 Results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D575087-2A09-E71C-818B-EFA580FD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79" y="6433591"/>
            <a:ext cx="393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Ogbuagu O. Lancet HIV. 2023 Aug;10(8):e497-e505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7C8DFF5F-971F-726B-44B7-8A3EC9D68E13}"/>
              </a:ext>
            </a:extLst>
          </p:cNvPr>
          <p:cNvSpPr txBox="1">
            <a:spLocks/>
          </p:cNvSpPr>
          <p:nvPr/>
        </p:nvSpPr>
        <p:spPr>
          <a:xfrm>
            <a:off x="2932365" y="1432905"/>
            <a:ext cx="5296434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/>
              <a:t>HIV-1 RNA &lt; 50 c/mL (%, 95% CI) at W52 by number of fully active agents in OBR</a:t>
            </a:r>
          </a:p>
        </p:txBody>
      </p:sp>
    </p:spTree>
    <p:extLst>
      <p:ext uri="{BB962C8B-B14F-4D97-AF65-F5344CB8AC3E}">
        <p14:creationId xmlns:p14="http://schemas.microsoft.com/office/powerpoint/2010/main" val="1787624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3">
            <a:extLst>
              <a:ext uri="{FF2B5EF4-FFF2-40B4-BE49-F238E27FC236}">
                <a16:creationId xmlns:a16="http://schemas.microsoft.com/office/drawing/2014/main" id="{85BF8D01-B784-E5FC-B854-B19A601B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CAPELLA Study: LEN in PLWHIV with </a:t>
            </a:r>
            <a:br>
              <a:rPr lang="en-US"/>
            </a:br>
            <a:r>
              <a:rPr lang="en-US"/>
              <a:t>multiresistant HIV-1- W52 Results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B3D2043-5D8F-1E8A-CE23-355519C97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79" y="6433591"/>
            <a:ext cx="393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Ogbuagu O. Lancet HIV. 2023 Aug;10(8):e497-e505</a:t>
            </a:r>
          </a:p>
        </p:txBody>
      </p:sp>
      <p:sp>
        <p:nvSpPr>
          <p:cNvPr id="106" name="Rectangle 69">
            <a:extLst>
              <a:ext uri="{FF2B5EF4-FFF2-40B4-BE49-F238E27FC236}">
                <a16:creationId xmlns:a16="http://schemas.microsoft.com/office/drawing/2014/main" id="{697E0342-363E-0AE3-D8C1-F3E831928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417" y="1478135"/>
            <a:ext cx="3501976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Mean change in CD4 cells per µL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21F6909-6155-DC58-3A3B-FEC7657526C9}"/>
              </a:ext>
            </a:extLst>
          </p:cNvPr>
          <p:cNvGrpSpPr/>
          <p:nvPr/>
        </p:nvGrpSpPr>
        <p:grpSpPr>
          <a:xfrm>
            <a:off x="242372" y="1689489"/>
            <a:ext cx="10228672" cy="4792192"/>
            <a:chOff x="242372" y="1689489"/>
            <a:chExt cx="10228672" cy="4792192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40A2B37B-9817-C370-C054-80D703202C1F}"/>
                </a:ext>
              </a:extLst>
            </p:cNvPr>
            <p:cNvGrpSpPr/>
            <p:nvPr/>
          </p:nvGrpSpPr>
          <p:grpSpPr>
            <a:xfrm>
              <a:off x="2118703" y="4416812"/>
              <a:ext cx="243747" cy="257369"/>
              <a:chOff x="1859623" y="4762667"/>
              <a:chExt cx="243747" cy="257369"/>
            </a:xfrm>
          </p:grpSpPr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2C7CDEA0-0D92-355D-2320-FE050E0BC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38">
                <a:extLst>
                  <a:ext uri="{FF2B5EF4-FFF2-40B4-BE49-F238E27FC236}">
                    <a16:creationId xmlns:a16="http://schemas.microsoft.com/office/drawing/2014/main" id="{B59C2107-7344-F1AD-5547-819B3EB5F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623" y="476266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2626FA70-EC7E-C7D0-8FC4-EE48158C0966}"/>
                </a:ext>
              </a:extLst>
            </p:cNvPr>
            <p:cNvGrpSpPr/>
            <p:nvPr/>
          </p:nvGrpSpPr>
          <p:grpSpPr>
            <a:xfrm>
              <a:off x="2036980" y="4100388"/>
              <a:ext cx="325470" cy="257369"/>
              <a:chOff x="1777900" y="4133823"/>
              <a:chExt cx="325470" cy="257369"/>
            </a:xfrm>
          </p:grpSpPr>
          <p:sp>
            <p:nvSpPr>
              <p:cNvPr id="62" name="Line 9">
                <a:extLst>
                  <a:ext uri="{FF2B5EF4-FFF2-40B4-BE49-F238E27FC236}">
                    <a16:creationId xmlns:a16="http://schemas.microsoft.com/office/drawing/2014/main" id="{C589EFF0-A47D-EEB3-243D-B2B140C1D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40">
                <a:extLst>
                  <a:ext uri="{FF2B5EF4-FFF2-40B4-BE49-F238E27FC236}">
                    <a16:creationId xmlns:a16="http://schemas.microsoft.com/office/drawing/2014/main" id="{98641EF1-7445-8C9E-24FE-6CACCD30E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4133823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25</a:t>
                </a:r>
              </a:p>
            </p:txBody>
          </p: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71A43F5E-75F5-246A-5556-DA534962DD22}"/>
                </a:ext>
              </a:extLst>
            </p:cNvPr>
            <p:cNvGrpSpPr/>
            <p:nvPr/>
          </p:nvGrpSpPr>
          <p:grpSpPr>
            <a:xfrm>
              <a:off x="2036980" y="3785603"/>
              <a:ext cx="325470" cy="257369"/>
              <a:chOff x="1777900" y="3495648"/>
              <a:chExt cx="325470" cy="257369"/>
            </a:xfrm>
          </p:grpSpPr>
          <p:sp>
            <p:nvSpPr>
              <p:cNvPr id="65" name="Line 11">
                <a:extLst>
                  <a:ext uri="{FF2B5EF4-FFF2-40B4-BE49-F238E27FC236}">
                    <a16:creationId xmlns:a16="http://schemas.microsoft.com/office/drawing/2014/main" id="{84F26612-102E-EB0F-87DD-2EE7B415B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42">
                <a:extLst>
                  <a:ext uri="{FF2B5EF4-FFF2-40B4-BE49-F238E27FC236}">
                    <a16:creationId xmlns:a16="http://schemas.microsoft.com/office/drawing/2014/main" id="{3ACD8E96-C852-AEE8-4A28-F14BD0985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3495648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50</a:t>
                </a: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B6AFBA5C-9AEF-6002-830E-7F0F5691287B}"/>
                </a:ext>
              </a:extLst>
            </p:cNvPr>
            <p:cNvGrpSpPr/>
            <p:nvPr/>
          </p:nvGrpSpPr>
          <p:grpSpPr>
            <a:xfrm>
              <a:off x="1958433" y="2860710"/>
              <a:ext cx="404017" cy="257369"/>
              <a:chOff x="1699353" y="2847948"/>
              <a:chExt cx="404017" cy="257369"/>
            </a:xfrm>
          </p:grpSpPr>
          <p:sp>
            <p:nvSpPr>
              <p:cNvPr id="68" name="Line 13">
                <a:extLst>
                  <a:ext uri="{FF2B5EF4-FFF2-40B4-BE49-F238E27FC236}">
                    <a16:creationId xmlns:a16="http://schemas.microsoft.com/office/drawing/2014/main" id="{C9168A70-E7F2-3661-D516-F345FA13D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9767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44">
                <a:extLst>
                  <a:ext uri="{FF2B5EF4-FFF2-40B4-BE49-F238E27FC236}">
                    <a16:creationId xmlns:a16="http://schemas.microsoft.com/office/drawing/2014/main" id="{AB63B256-0AD0-1959-C120-9F22E4122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2847948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125</a:t>
                </a: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E9FD3857-4C46-39EB-1486-E5B6464A16BC}"/>
                </a:ext>
              </a:extLst>
            </p:cNvPr>
            <p:cNvGrpSpPr/>
            <p:nvPr/>
          </p:nvGrpSpPr>
          <p:grpSpPr>
            <a:xfrm>
              <a:off x="1958433" y="2550551"/>
              <a:ext cx="404017" cy="257369"/>
              <a:chOff x="1699353" y="2209773"/>
              <a:chExt cx="404017" cy="257369"/>
            </a:xfrm>
          </p:grpSpPr>
          <p:sp>
            <p:nvSpPr>
              <p:cNvPr id="71" name="Line 15">
                <a:extLst>
                  <a:ext uri="{FF2B5EF4-FFF2-40B4-BE49-F238E27FC236}">
                    <a16:creationId xmlns:a16="http://schemas.microsoft.com/office/drawing/2014/main" id="{67747396-326C-DC63-EA5B-4F8CFE74B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46">
                <a:extLst>
                  <a:ext uri="{FF2B5EF4-FFF2-40B4-BE49-F238E27FC236}">
                    <a16:creationId xmlns:a16="http://schemas.microsoft.com/office/drawing/2014/main" id="{15074D12-DBE4-031A-F786-6FE31FAC2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2209773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150</a:t>
                </a:r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7251DC7F-80B3-8971-A1C7-42A1A00E25AA}"/>
                </a:ext>
              </a:extLst>
            </p:cNvPr>
            <p:cNvGrpSpPr/>
            <p:nvPr/>
          </p:nvGrpSpPr>
          <p:grpSpPr>
            <a:xfrm>
              <a:off x="1969622" y="2223266"/>
              <a:ext cx="392828" cy="288147"/>
              <a:chOff x="1710542" y="1546878"/>
              <a:chExt cx="392828" cy="288147"/>
            </a:xfrm>
          </p:grpSpPr>
          <p:sp>
            <p:nvSpPr>
              <p:cNvPr id="74" name="Line 17">
                <a:extLst>
                  <a:ext uri="{FF2B5EF4-FFF2-40B4-BE49-F238E27FC236}">
                    <a16:creationId xmlns:a16="http://schemas.microsoft.com/office/drawing/2014/main" id="{27A988E9-8053-DDDA-EE98-7DB8941A5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48">
                <a:extLst>
                  <a:ext uri="{FF2B5EF4-FFF2-40B4-BE49-F238E27FC236}">
                    <a16:creationId xmlns:a16="http://schemas.microsoft.com/office/drawing/2014/main" id="{8485ABDC-4656-DD96-C826-111FEA49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175</a:t>
                </a:r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EA5A7ECE-3A0F-0278-E824-32C2CC2DD7AA}"/>
                </a:ext>
              </a:extLst>
            </p:cNvPr>
            <p:cNvGrpSpPr/>
            <p:nvPr/>
          </p:nvGrpSpPr>
          <p:grpSpPr>
            <a:xfrm>
              <a:off x="2339756" y="4844868"/>
              <a:ext cx="151251" cy="329000"/>
              <a:chOff x="2034956" y="4885446"/>
              <a:chExt cx="151251" cy="329000"/>
            </a:xfrm>
          </p:grpSpPr>
          <p:sp>
            <p:nvSpPr>
              <p:cNvPr id="77" name="Line 19">
                <a:extLst>
                  <a:ext uri="{FF2B5EF4-FFF2-40B4-BE49-F238E27FC236}">
                    <a16:creationId xmlns:a16="http://schemas.microsoft.com/office/drawing/2014/main" id="{0ADDDCFF-F31D-CCB7-7F34-588A0A60F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49">
                <a:extLst>
                  <a:ext uri="{FF2B5EF4-FFF2-40B4-BE49-F238E27FC236}">
                    <a16:creationId xmlns:a16="http://schemas.microsoft.com/office/drawing/2014/main" id="{97842BCC-188A-9801-119E-5DF211BD5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5198AC7F-E946-296F-06DA-A1DEC71B870D}"/>
                </a:ext>
              </a:extLst>
            </p:cNvPr>
            <p:cNvGrpSpPr/>
            <p:nvPr/>
          </p:nvGrpSpPr>
          <p:grpSpPr>
            <a:xfrm>
              <a:off x="2827773" y="4860108"/>
              <a:ext cx="245827" cy="505153"/>
              <a:chOff x="2568693" y="4885446"/>
              <a:chExt cx="245827" cy="505153"/>
            </a:xfrm>
          </p:grpSpPr>
          <p:sp>
            <p:nvSpPr>
              <p:cNvPr id="80" name="Line 21">
                <a:extLst>
                  <a:ext uri="{FF2B5EF4-FFF2-40B4-BE49-F238E27FC236}">
                    <a16:creationId xmlns:a16="http://schemas.microsoft.com/office/drawing/2014/main" id="{59946809-B85F-556C-978D-57AE6AA26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51">
                <a:extLst>
                  <a:ext uri="{FF2B5EF4-FFF2-40B4-BE49-F238E27FC236}">
                    <a16:creationId xmlns:a16="http://schemas.microsoft.com/office/drawing/2014/main" id="{3C04F280-FACE-16B1-75FE-472A60437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693" y="4948564"/>
                <a:ext cx="245827" cy="44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D1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altLang="fr-FR" sz="1200" kern="0" dirty="0">
                    <a:solidFill>
                      <a:srgbClr val="000000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SC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0A7FF1C6-FCA6-3C56-03F6-B882903F8201}"/>
                </a:ext>
              </a:extLst>
            </p:cNvPr>
            <p:cNvGrpSpPr/>
            <p:nvPr/>
          </p:nvGrpSpPr>
          <p:grpSpPr>
            <a:xfrm>
              <a:off x="3410365" y="4844868"/>
              <a:ext cx="151251" cy="329000"/>
              <a:chOff x="3197006" y="4885446"/>
              <a:chExt cx="151251" cy="329000"/>
            </a:xfrm>
          </p:grpSpPr>
          <p:sp>
            <p:nvSpPr>
              <p:cNvPr id="83" name="Line 23">
                <a:extLst>
                  <a:ext uri="{FF2B5EF4-FFF2-40B4-BE49-F238E27FC236}">
                    <a16:creationId xmlns:a16="http://schemas.microsoft.com/office/drawing/2014/main" id="{1F5EEA03-5C53-7C0E-C25B-730B896AB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786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tangle 53">
                <a:extLst>
                  <a:ext uri="{FF2B5EF4-FFF2-40B4-BE49-F238E27FC236}">
                    <a16:creationId xmlns:a16="http://schemas.microsoft.com/office/drawing/2014/main" id="{155A15EA-83AD-B108-7FE4-C6CD770C3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00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6BF3550A-4A34-DA6A-09D5-47A9AB748998}"/>
                </a:ext>
              </a:extLst>
            </p:cNvPr>
            <p:cNvGrpSpPr/>
            <p:nvPr/>
          </p:nvGrpSpPr>
          <p:grpSpPr>
            <a:xfrm>
              <a:off x="4163110" y="4844868"/>
              <a:ext cx="229797" cy="329000"/>
              <a:chOff x="3734789" y="4885446"/>
              <a:chExt cx="229797" cy="329000"/>
            </a:xfrm>
          </p:grpSpPr>
          <p:sp>
            <p:nvSpPr>
              <p:cNvPr id="86" name="Line 25">
                <a:extLst>
                  <a:ext uri="{FF2B5EF4-FFF2-40B4-BE49-F238E27FC236}">
                    <a16:creationId xmlns:a16="http://schemas.microsoft.com/office/drawing/2014/main" id="{5ED03E2C-D8BC-6EE9-C79C-0189C80BC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924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55">
                <a:extLst>
                  <a:ext uri="{FF2B5EF4-FFF2-40B4-BE49-F238E27FC236}">
                    <a16:creationId xmlns:a16="http://schemas.microsoft.com/office/drawing/2014/main" id="{497BB0A7-7440-361A-1D7F-0CC1EDE34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4789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169E64B0-EDB6-E37F-5C27-F3A98F6BA657}"/>
                </a:ext>
              </a:extLst>
            </p:cNvPr>
            <p:cNvGrpSpPr/>
            <p:nvPr/>
          </p:nvGrpSpPr>
          <p:grpSpPr>
            <a:xfrm>
              <a:off x="4972716" y="4844868"/>
              <a:ext cx="229797" cy="329000"/>
              <a:chOff x="4906364" y="4885446"/>
              <a:chExt cx="229797" cy="329000"/>
            </a:xfrm>
          </p:grpSpPr>
          <p:sp>
            <p:nvSpPr>
              <p:cNvPr id="92" name="Line 29">
                <a:extLst>
                  <a:ext uri="{FF2B5EF4-FFF2-40B4-BE49-F238E27FC236}">
                    <a16:creationId xmlns:a16="http://schemas.microsoft.com/office/drawing/2014/main" id="{2AAE2A66-9B9E-7E8C-C85B-19C0F2787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64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59">
                <a:extLst>
                  <a:ext uri="{FF2B5EF4-FFF2-40B4-BE49-F238E27FC236}">
                    <a16:creationId xmlns:a16="http://schemas.microsoft.com/office/drawing/2014/main" id="{71F7033E-AB85-0377-7961-FF760F4FD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6364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402E857E-2247-3B7C-DDF6-441C6DCCA0EF}"/>
                </a:ext>
              </a:extLst>
            </p:cNvPr>
            <p:cNvGrpSpPr/>
            <p:nvPr/>
          </p:nvGrpSpPr>
          <p:grpSpPr>
            <a:xfrm>
              <a:off x="5776949" y="4844868"/>
              <a:ext cx="229797" cy="329000"/>
              <a:chOff x="5487389" y="4885446"/>
              <a:chExt cx="229797" cy="329000"/>
            </a:xfrm>
          </p:grpSpPr>
          <p:sp>
            <p:nvSpPr>
              <p:cNvPr id="95" name="Line 31">
                <a:extLst>
                  <a:ext uri="{FF2B5EF4-FFF2-40B4-BE49-F238E27FC236}">
                    <a16:creationId xmlns:a16="http://schemas.microsoft.com/office/drawing/2014/main" id="{3E668D2A-A23D-F507-3B86-6F8AF71ED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7524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61">
                <a:extLst>
                  <a:ext uri="{FF2B5EF4-FFF2-40B4-BE49-F238E27FC236}">
                    <a16:creationId xmlns:a16="http://schemas.microsoft.com/office/drawing/2014/main" id="{FF3DD320-4A2F-F0AA-C0F2-2E5D28B34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389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22</a:t>
                </a:r>
              </a:p>
            </p:txBody>
          </p:sp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AACC93B6-B27A-67AE-6E4E-20EABBC441BB}"/>
                </a:ext>
              </a:extLst>
            </p:cNvPr>
            <p:cNvGrpSpPr/>
            <p:nvPr/>
          </p:nvGrpSpPr>
          <p:grpSpPr>
            <a:xfrm>
              <a:off x="6312254" y="4844868"/>
              <a:ext cx="229797" cy="329000"/>
              <a:chOff x="6068414" y="4885446"/>
              <a:chExt cx="229797" cy="329000"/>
            </a:xfrm>
          </p:grpSpPr>
          <p:sp>
            <p:nvSpPr>
              <p:cNvPr id="98" name="Line 33">
                <a:extLst>
                  <a:ext uri="{FF2B5EF4-FFF2-40B4-BE49-F238E27FC236}">
                    <a16:creationId xmlns:a16="http://schemas.microsoft.com/office/drawing/2014/main" id="{E52DAACB-B85E-88CA-D257-6155B455F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854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63">
                <a:extLst>
                  <a:ext uri="{FF2B5EF4-FFF2-40B4-BE49-F238E27FC236}">
                    <a16:creationId xmlns:a16="http://schemas.microsoft.com/office/drawing/2014/main" id="{6F6A3DF4-1C64-1D85-C410-1CFA6640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8414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26</a:t>
                </a:r>
              </a:p>
            </p:txBody>
          </p:sp>
        </p:grp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4240E5E4-F5B7-9ACA-AAA3-1E975B6AD67F}"/>
                </a:ext>
              </a:extLst>
            </p:cNvPr>
            <p:cNvGrpSpPr/>
            <p:nvPr/>
          </p:nvGrpSpPr>
          <p:grpSpPr>
            <a:xfrm>
              <a:off x="7651793" y="4844868"/>
              <a:ext cx="229797" cy="329000"/>
              <a:chOff x="7230464" y="4885446"/>
              <a:chExt cx="229797" cy="329000"/>
            </a:xfrm>
          </p:grpSpPr>
          <p:sp>
            <p:nvSpPr>
              <p:cNvPr id="104" name="Line 37">
                <a:extLst>
                  <a:ext uri="{FF2B5EF4-FFF2-40B4-BE49-F238E27FC236}">
                    <a16:creationId xmlns:a16="http://schemas.microsoft.com/office/drawing/2014/main" id="{B9402830-7613-9CB5-7911-E07E5B93B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67">
                <a:extLst>
                  <a:ext uri="{FF2B5EF4-FFF2-40B4-BE49-F238E27FC236}">
                    <a16:creationId xmlns:a16="http://schemas.microsoft.com/office/drawing/2014/main" id="{F46038C9-9CA8-ED88-2A37-5E0AC2264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0464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36</a:t>
                </a:r>
              </a:p>
            </p:txBody>
          </p:sp>
        </p:grpSp>
        <p:sp>
          <p:nvSpPr>
            <p:cNvPr id="107" name="Rectangle 70">
              <a:extLst>
                <a:ext uri="{FF2B5EF4-FFF2-40B4-BE49-F238E27FC236}">
                  <a16:creationId xmlns:a16="http://schemas.microsoft.com/office/drawing/2014/main" id="{2B19F96A-FB97-16CC-74EE-F0550E094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084" y="5225769"/>
              <a:ext cx="92300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200" b="1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Time (weeks)</a:t>
              </a: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5E2B3773-2AB3-3144-B136-E26248EBD8A3}"/>
                </a:ext>
              </a:extLst>
            </p:cNvPr>
            <p:cNvSpPr/>
            <p:nvPr/>
          </p:nvSpPr>
          <p:spPr bwMode="auto">
            <a:xfrm>
              <a:off x="2362200" y="2367414"/>
              <a:ext cx="7581900" cy="2476428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5738BADF-EAA1-4C28-D9BA-683CB90AECEE}"/>
                </a:ext>
              </a:extLst>
            </p:cNvPr>
            <p:cNvGrpSpPr/>
            <p:nvPr/>
          </p:nvGrpSpPr>
          <p:grpSpPr>
            <a:xfrm>
              <a:off x="9783065" y="4844868"/>
              <a:ext cx="229797" cy="329000"/>
              <a:chOff x="7230464" y="4885446"/>
              <a:chExt cx="229797" cy="329000"/>
            </a:xfrm>
          </p:grpSpPr>
          <p:sp>
            <p:nvSpPr>
              <p:cNvPr id="110" name="Line 37">
                <a:extLst>
                  <a:ext uri="{FF2B5EF4-FFF2-40B4-BE49-F238E27FC236}">
                    <a16:creationId xmlns:a16="http://schemas.microsoft.com/office/drawing/2014/main" id="{BB1CE456-999E-89AE-62E9-3E137A554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67">
                <a:extLst>
                  <a:ext uri="{FF2B5EF4-FFF2-40B4-BE49-F238E27FC236}">
                    <a16:creationId xmlns:a16="http://schemas.microsoft.com/office/drawing/2014/main" id="{119174D5-5521-5EFD-0329-5A0669122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0464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52</a:t>
                </a:r>
              </a:p>
            </p:txBody>
          </p:sp>
        </p:grp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83827036-CC4C-1079-10E5-6B15D5ADBCAC}"/>
                </a:ext>
              </a:extLst>
            </p:cNvPr>
            <p:cNvGrpSpPr/>
            <p:nvPr/>
          </p:nvGrpSpPr>
          <p:grpSpPr>
            <a:xfrm>
              <a:off x="2591928" y="4844868"/>
              <a:ext cx="151251" cy="329000"/>
              <a:chOff x="2034956" y="4885446"/>
              <a:chExt cx="151251" cy="329000"/>
            </a:xfrm>
          </p:grpSpPr>
          <p:sp>
            <p:nvSpPr>
              <p:cNvPr id="113" name="Line 19">
                <a:extLst>
                  <a:ext uri="{FF2B5EF4-FFF2-40B4-BE49-F238E27FC236}">
                    <a16:creationId xmlns:a16="http://schemas.microsoft.com/office/drawing/2014/main" id="{5B093E28-BFA5-4CAA-4D16-B94FA51D0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49">
                <a:extLst>
                  <a:ext uri="{FF2B5EF4-FFF2-40B4-BE49-F238E27FC236}">
                    <a16:creationId xmlns:a16="http://schemas.microsoft.com/office/drawing/2014/main" id="{4E8BCFD3-7761-36FF-EDE0-74A87F4D9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88CB0A54-8A4C-50ED-56D9-042D9CFC5159}"/>
                </a:ext>
              </a:extLst>
            </p:cNvPr>
            <p:cNvGrpSpPr/>
            <p:nvPr/>
          </p:nvGrpSpPr>
          <p:grpSpPr>
            <a:xfrm>
              <a:off x="2036980" y="3482712"/>
              <a:ext cx="325470" cy="257369"/>
              <a:chOff x="1777900" y="3495648"/>
              <a:chExt cx="325470" cy="257369"/>
            </a:xfrm>
          </p:grpSpPr>
          <p:sp>
            <p:nvSpPr>
              <p:cNvPr id="116" name="Line 11">
                <a:extLst>
                  <a:ext uri="{FF2B5EF4-FFF2-40B4-BE49-F238E27FC236}">
                    <a16:creationId xmlns:a16="http://schemas.microsoft.com/office/drawing/2014/main" id="{324BD23A-AFB7-A807-05D6-A6FCA72CA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42">
                <a:extLst>
                  <a:ext uri="{FF2B5EF4-FFF2-40B4-BE49-F238E27FC236}">
                    <a16:creationId xmlns:a16="http://schemas.microsoft.com/office/drawing/2014/main" id="{BFEFDF83-E327-EB28-1DE3-79CDDC733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3495648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75</a:t>
                </a:r>
              </a:p>
            </p:txBody>
          </p:sp>
        </p:grp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0AF5473D-1278-08DD-70F9-ED922E4F7A7B}"/>
                </a:ext>
              </a:extLst>
            </p:cNvPr>
            <p:cNvGrpSpPr/>
            <p:nvPr/>
          </p:nvGrpSpPr>
          <p:grpSpPr>
            <a:xfrm>
              <a:off x="1958433" y="3170519"/>
              <a:ext cx="404017" cy="257369"/>
              <a:chOff x="1699353" y="3495648"/>
              <a:chExt cx="404017" cy="257369"/>
            </a:xfrm>
          </p:grpSpPr>
          <p:sp>
            <p:nvSpPr>
              <p:cNvPr id="119" name="Line 11">
                <a:extLst>
                  <a:ext uri="{FF2B5EF4-FFF2-40B4-BE49-F238E27FC236}">
                    <a16:creationId xmlns:a16="http://schemas.microsoft.com/office/drawing/2014/main" id="{85FE0705-386A-1E39-5683-85F3BCB25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Rectangle 42">
                <a:extLst>
                  <a:ext uri="{FF2B5EF4-FFF2-40B4-BE49-F238E27FC236}">
                    <a16:creationId xmlns:a16="http://schemas.microsoft.com/office/drawing/2014/main" id="{2FA27908-D065-B49D-9BA5-D4257FF83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3495648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sp>
          <p:nvSpPr>
            <p:cNvPr id="121" name="Rectangle 70">
              <a:extLst>
                <a:ext uri="{FF2B5EF4-FFF2-40B4-BE49-F238E27FC236}">
                  <a16:creationId xmlns:a16="http://schemas.microsoft.com/office/drawing/2014/main" id="{0B45D84D-A115-873D-C3DB-BF3455A7F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309" y="1842782"/>
              <a:ext cx="184088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2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Subcutaneous maintenance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7D2A5B67-35BF-24FF-BFD0-64AD2A32E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935" y="2925606"/>
              <a:ext cx="28910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113</a:t>
              </a:r>
            </a:p>
          </p:txBody>
        </p:sp>
        <p:sp>
          <p:nvSpPr>
            <p:cNvPr id="123" name="Rectangle 70">
              <a:extLst>
                <a:ext uri="{FF2B5EF4-FFF2-40B4-BE49-F238E27FC236}">
                  <a16:creationId xmlns:a16="http://schemas.microsoft.com/office/drawing/2014/main" id="{D6BF0783-CC56-343F-8CB5-F910C8951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935" y="3233037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97</a:t>
              </a:r>
            </a:p>
          </p:txBody>
        </p:sp>
        <p:sp>
          <p:nvSpPr>
            <p:cNvPr id="124" name="Rectangle 70">
              <a:extLst>
                <a:ext uri="{FF2B5EF4-FFF2-40B4-BE49-F238E27FC236}">
                  <a16:creationId xmlns:a16="http://schemas.microsoft.com/office/drawing/2014/main" id="{A7F81B82-6DFD-1D90-C86C-E05F0BE4B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935" y="346995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82</a:t>
              </a:r>
            </a:p>
          </p:txBody>
        </p:sp>
        <p:sp>
          <p:nvSpPr>
            <p:cNvPr id="125" name="Rectangle 70">
              <a:extLst>
                <a:ext uri="{FF2B5EF4-FFF2-40B4-BE49-F238E27FC236}">
                  <a16:creationId xmlns:a16="http://schemas.microsoft.com/office/drawing/2014/main" id="{AD96A76E-BAC9-E590-D3BA-488EA10E1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830" y="1689489"/>
              <a:ext cx="500705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Oral</a:t>
              </a:r>
              <a:br>
                <a:rPr lang="fr-FR" altLang="fr-FR" sz="12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fr-FR" altLang="fr-FR" sz="12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lead-in</a:t>
              </a:r>
            </a:p>
          </p:txBody>
        </p:sp>
        <p:sp>
          <p:nvSpPr>
            <p:cNvPr id="127" name="Line 69">
              <a:extLst>
                <a:ext uri="{FF2B5EF4-FFF2-40B4-BE49-F238E27FC236}">
                  <a16:creationId xmlns:a16="http://schemas.microsoft.com/office/drawing/2014/main" id="{6B25C691-1EEF-F744-D605-CAC959B71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9177" y="2541911"/>
              <a:ext cx="243033" cy="0"/>
            </a:xfrm>
            <a:prstGeom prst="line">
              <a:avLst/>
            </a:prstGeom>
            <a:noFill/>
            <a:ln w="254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28" name="Line 71">
              <a:extLst>
                <a:ext uri="{FF2B5EF4-FFF2-40B4-BE49-F238E27FC236}">
                  <a16:creationId xmlns:a16="http://schemas.microsoft.com/office/drawing/2014/main" id="{19B1ABA6-BC48-CFAF-259E-C10D62328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9177" y="2359064"/>
              <a:ext cx="243033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29" name="ZoneTexte 84">
              <a:extLst>
                <a:ext uri="{FF2B5EF4-FFF2-40B4-BE49-F238E27FC236}">
                  <a16:creationId xmlns:a16="http://schemas.microsoft.com/office/drawing/2014/main" id="{7575B6CA-EC32-0249-8C68-193C3693F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396" y="2227052"/>
              <a:ext cx="34820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fr-FR" sz="1100" dirty="0">
                  <a:solidFill>
                    <a:schemeClr val="tx1"/>
                  </a:solidFill>
                  <a:latin typeface="+mj-lt"/>
                </a:rPr>
                <a:t>Randomly assigned cohort (mean baseline CD4 161/mm</a:t>
              </a:r>
              <a:r>
                <a:rPr lang="en-US" altLang="fr-FR" sz="1100" baseline="30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altLang="fr-FR" sz="1100" dirty="0">
                  <a:solidFill>
                    <a:schemeClr val="tx1"/>
                  </a:solidFill>
                  <a:latin typeface="+mj-lt"/>
                </a:rPr>
                <a:t>)</a:t>
              </a:r>
            </a:p>
          </p:txBody>
        </p:sp>
        <p:sp>
          <p:nvSpPr>
            <p:cNvPr id="130" name="ZoneTexte 85">
              <a:extLst>
                <a:ext uri="{FF2B5EF4-FFF2-40B4-BE49-F238E27FC236}">
                  <a16:creationId xmlns:a16="http://schemas.microsoft.com/office/drawing/2014/main" id="{38401D66-02C3-2A2E-57CA-B8B2E557D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396" y="2412790"/>
              <a:ext cx="37369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fr-FR" sz="1100" dirty="0">
                  <a:solidFill>
                    <a:schemeClr val="tx1"/>
                  </a:solidFill>
                  <a:latin typeface="+mj-lt"/>
                </a:rPr>
                <a:t>Non-randomly assigned cohort (mean baseline CD4 258/mm</a:t>
              </a:r>
              <a:r>
                <a:rPr lang="en-US" altLang="fr-FR" sz="1100" baseline="30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altLang="fr-FR" sz="1100" dirty="0">
                  <a:solidFill>
                    <a:schemeClr val="tx1"/>
                  </a:solidFill>
                  <a:latin typeface="+mj-lt"/>
                </a:rPr>
                <a:t>)</a:t>
              </a:r>
            </a:p>
          </p:txBody>
        </p:sp>
        <p:sp>
          <p:nvSpPr>
            <p:cNvPr id="131" name="Line 69">
              <a:extLst>
                <a:ext uri="{FF2B5EF4-FFF2-40B4-BE49-F238E27FC236}">
                  <a16:creationId xmlns:a16="http://schemas.microsoft.com/office/drawing/2014/main" id="{2F9BCBA6-7487-E0E1-FB00-E6E0B1B7F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9177" y="2732791"/>
              <a:ext cx="243033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32" name="ZoneTexte 85">
              <a:extLst>
                <a:ext uri="{FF2B5EF4-FFF2-40B4-BE49-F238E27FC236}">
                  <a16:creationId xmlns:a16="http://schemas.microsoft.com/office/drawing/2014/main" id="{81A9B5C7-7AE0-5A00-8428-CD6B5653A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396" y="2597320"/>
              <a:ext cx="4732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fr-FR" altLang="fr-FR" sz="1100" dirty="0">
                  <a:solidFill>
                    <a:schemeClr val="tx1"/>
                  </a:solidFill>
                  <a:latin typeface="+mj-lt"/>
                </a:rPr>
                <a:t>Total</a:t>
              </a:r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FB1AB17C-C650-D785-0829-2741A5E84901}"/>
                </a:ext>
              </a:extLst>
            </p:cNvPr>
            <p:cNvSpPr/>
            <p:nvPr/>
          </p:nvSpPr>
          <p:spPr>
            <a:xfrm>
              <a:off x="2502276" y="2680998"/>
              <a:ext cx="119653" cy="119653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7D874D1E-649E-E4F5-7E2E-252FEF8DEE86}"/>
                </a:ext>
              </a:extLst>
            </p:cNvPr>
            <p:cNvSpPr/>
            <p:nvPr/>
          </p:nvSpPr>
          <p:spPr>
            <a:xfrm>
              <a:off x="2502276" y="2490367"/>
              <a:ext cx="119653" cy="11965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C3252646-6160-94FD-835F-E96E76E1B7F5}"/>
                </a:ext>
              </a:extLst>
            </p:cNvPr>
            <p:cNvSpPr/>
            <p:nvPr/>
          </p:nvSpPr>
          <p:spPr>
            <a:xfrm>
              <a:off x="2502276" y="2309328"/>
              <a:ext cx="119653" cy="1196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6" name="Groupe 165">
              <a:extLst>
                <a:ext uri="{FF2B5EF4-FFF2-40B4-BE49-F238E27FC236}">
                  <a16:creationId xmlns:a16="http://schemas.microsoft.com/office/drawing/2014/main" id="{4878679F-83C7-DCC4-F856-388CFED82D17}"/>
                </a:ext>
              </a:extLst>
            </p:cNvPr>
            <p:cNvGrpSpPr/>
            <p:nvPr/>
          </p:nvGrpSpPr>
          <p:grpSpPr>
            <a:xfrm>
              <a:off x="2622052" y="4178521"/>
              <a:ext cx="91706" cy="481896"/>
              <a:chOff x="2084388" y="2281238"/>
              <a:chExt cx="127000" cy="720725"/>
            </a:xfrm>
          </p:grpSpPr>
          <p:sp>
            <p:nvSpPr>
              <p:cNvPr id="167" name="Line 113">
                <a:extLst>
                  <a:ext uri="{FF2B5EF4-FFF2-40B4-BE49-F238E27FC236}">
                    <a16:creationId xmlns:a16="http://schemas.microsoft.com/office/drawing/2014/main" id="{B976CD0B-EB47-EEA1-EE85-610F30166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Line 120">
                <a:extLst>
                  <a:ext uri="{FF2B5EF4-FFF2-40B4-BE49-F238E27FC236}">
                    <a16:creationId xmlns:a16="http://schemas.microsoft.com/office/drawing/2014/main" id="{2A9C6DEF-29F9-1D04-FF19-F4226BF71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Line 113">
                <a:extLst>
                  <a:ext uri="{FF2B5EF4-FFF2-40B4-BE49-F238E27FC236}">
                    <a16:creationId xmlns:a16="http://schemas.microsoft.com/office/drawing/2014/main" id="{20768F1A-4160-B744-4D64-BBD93A726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42D4D59A-18B6-E4C2-4667-6D8E2E807BFD}"/>
                </a:ext>
              </a:extLst>
            </p:cNvPr>
            <p:cNvGrpSpPr/>
            <p:nvPr/>
          </p:nvGrpSpPr>
          <p:grpSpPr>
            <a:xfrm>
              <a:off x="2658895" y="4033265"/>
              <a:ext cx="91706" cy="600312"/>
              <a:chOff x="2084388" y="2281238"/>
              <a:chExt cx="127000" cy="720725"/>
            </a:xfrm>
          </p:grpSpPr>
          <p:sp>
            <p:nvSpPr>
              <p:cNvPr id="171" name="Line 113">
                <a:extLst>
                  <a:ext uri="{FF2B5EF4-FFF2-40B4-BE49-F238E27FC236}">
                    <a16:creationId xmlns:a16="http://schemas.microsoft.com/office/drawing/2014/main" id="{9A078E71-4114-87F3-6167-6D07CD2B4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Line 120">
                <a:extLst>
                  <a:ext uri="{FF2B5EF4-FFF2-40B4-BE49-F238E27FC236}">
                    <a16:creationId xmlns:a16="http://schemas.microsoft.com/office/drawing/2014/main" id="{5AB12396-429B-7BC5-2DD8-A8F8675F7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Line 113">
                <a:extLst>
                  <a:ext uri="{FF2B5EF4-FFF2-40B4-BE49-F238E27FC236}">
                    <a16:creationId xmlns:a16="http://schemas.microsoft.com/office/drawing/2014/main" id="{62531DC5-2ABA-CDC0-491A-1AE4AA6E3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63137472-3C9B-5A50-0264-65ED119B9EB1}"/>
                </a:ext>
              </a:extLst>
            </p:cNvPr>
            <p:cNvGrpSpPr/>
            <p:nvPr/>
          </p:nvGrpSpPr>
          <p:grpSpPr>
            <a:xfrm>
              <a:off x="2695738" y="4190427"/>
              <a:ext cx="91706" cy="369332"/>
              <a:chOff x="2084388" y="2281238"/>
              <a:chExt cx="127000" cy="720725"/>
            </a:xfrm>
          </p:grpSpPr>
          <p:sp>
            <p:nvSpPr>
              <p:cNvPr id="175" name="Line 113">
                <a:extLst>
                  <a:ext uri="{FF2B5EF4-FFF2-40B4-BE49-F238E27FC236}">
                    <a16:creationId xmlns:a16="http://schemas.microsoft.com/office/drawing/2014/main" id="{04A908F4-7525-6C40-5D53-2D2D3D206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Line 120">
                <a:extLst>
                  <a:ext uri="{FF2B5EF4-FFF2-40B4-BE49-F238E27FC236}">
                    <a16:creationId xmlns:a16="http://schemas.microsoft.com/office/drawing/2014/main" id="{966FD986-AE68-03C4-F23E-2F184FE53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Line 113">
                <a:extLst>
                  <a:ext uri="{FF2B5EF4-FFF2-40B4-BE49-F238E27FC236}">
                    <a16:creationId xmlns:a16="http://schemas.microsoft.com/office/drawing/2014/main" id="{37C73013-7E57-9345-770A-157BB3C4C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259BE9E8-A489-487E-C087-534EAF3BF96E}"/>
                </a:ext>
              </a:extLst>
            </p:cNvPr>
            <p:cNvGrpSpPr/>
            <p:nvPr/>
          </p:nvGrpSpPr>
          <p:grpSpPr>
            <a:xfrm>
              <a:off x="2903067" y="3942777"/>
              <a:ext cx="91706" cy="717116"/>
              <a:chOff x="2084388" y="2281238"/>
              <a:chExt cx="127000" cy="720725"/>
            </a:xfrm>
          </p:grpSpPr>
          <p:sp>
            <p:nvSpPr>
              <p:cNvPr id="179" name="Line 113">
                <a:extLst>
                  <a:ext uri="{FF2B5EF4-FFF2-40B4-BE49-F238E27FC236}">
                    <a16:creationId xmlns:a16="http://schemas.microsoft.com/office/drawing/2014/main" id="{7D51C482-D868-7BB6-E19D-2C1CE69C7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Line 120">
                <a:extLst>
                  <a:ext uri="{FF2B5EF4-FFF2-40B4-BE49-F238E27FC236}">
                    <a16:creationId xmlns:a16="http://schemas.microsoft.com/office/drawing/2014/main" id="{FA607E14-2647-E21F-5540-AF3B5FAEB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113">
                <a:extLst>
                  <a:ext uri="{FF2B5EF4-FFF2-40B4-BE49-F238E27FC236}">
                    <a16:creationId xmlns:a16="http://schemas.microsoft.com/office/drawing/2014/main" id="{5B118E8B-3362-30C4-A2A0-E0D47B68B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2" name="Groupe 181">
              <a:extLst>
                <a:ext uri="{FF2B5EF4-FFF2-40B4-BE49-F238E27FC236}">
                  <a16:creationId xmlns:a16="http://schemas.microsoft.com/office/drawing/2014/main" id="{C511F550-E3A4-E5D5-5756-4FFE83221327}"/>
                </a:ext>
              </a:extLst>
            </p:cNvPr>
            <p:cNvGrpSpPr/>
            <p:nvPr/>
          </p:nvGrpSpPr>
          <p:grpSpPr>
            <a:xfrm>
              <a:off x="2918370" y="3954159"/>
              <a:ext cx="91706" cy="853012"/>
              <a:chOff x="2084388" y="2281238"/>
              <a:chExt cx="127000" cy="720725"/>
            </a:xfrm>
          </p:grpSpPr>
          <p:sp>
            <p:nvSpPr>
              <p:cNvPr id="183" name="Line 113">
                <a:extLst>
                  <a:ext uri="{FF2B5EF4-FFF2-40B4-BE49-F238E27FC236}">
                    <a16:creationId xmlns:a16="http://schemas.microsoft.com/office/drawing/2014/main" id="{549126A3-5838-428A-6DC6-E1F1B34C0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Line 120">
                <a:extLst>
                  <a:ext uri="{FF2B5EF4-FFF2-40B4-BE49-F238E27FC236}">
                    <a16:creationId xmlns:a16="http://schemas.microsoft.com/office/drawing/2014/main" id="{8E0673BC-36EA-CD63-7DB2-2236A9294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Line 113">
                <a:extLst>
                  <a:ext uri="{FF2B5EF4-FFF2-40B4-BE49-F238E27FC236}">
                    <a16:creationId xmlns:a16="http://schemas.microsoft.com/office/drawing/2014/main" id="{B4796256-3CA0-3138-0F99-10106DFE8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6" name="Groupe 185">
              <a:extLst>
                <a:ext uri="{FF2B5EF4-FFF2-40B4-BE49-F238E27FC236}">
                  <a16:creationId xmlns:a16="http://schemas.microsoft.com/office/drawing/2014/main" id="{CEBAF569-37BF-FE4B-3025-7BA29106E741}"/>
                </a:ext>
              </a:extLst>
            </p:cNvPr>
            <p:cNvGrpSpPr/>
            <p:nvPr/>
          </p:nvGrpSpPr>
          <p:grpSpPr>
            <a:xfrm>
              <a:off x="2934273" y="4065006"/>
              <a:ext cx="91706" cy="546901"/>
              <a:chOff x="2084388" y="2281238"/>
              <a:chExt cx="127000" cy="720725"/>
            </a:xfrm>
          </p:grpSpPr>
          <p:sp>
            <p:nvSpPr>
              <p:cNvPr id="187" name="Line 113">
                <a:extLst>
                  <a:ext uri="{FF2B5EF4-FFF2-40B4-BE49-F238E27FC236}">
                    <a16:creationId xmlns:a16="http://schemas.microsoft.com/office/drawing/2014/main" id="{3BC8A79F-85FD-86F5-221B-AF0EBC412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Line 120">
                <a:extLst>
                  <a:ext uri="{FF2B5EF4-FFF2-40B4-BE49-F238E27FC236}">
                    <a16:creationId xmlns:a16="http://schemas.microsoft.com/office/drawing/2014/main" id="{468CC46C-FD73-7590-AB91-983062D5C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Line 113">
                <a:extLst>
                  <a:ext uri="{FF2B5EF4-FFF2-40B4-BE49-F238E27FC236}">
                    <a16:creationId xmlns:a16="http://schemas.microsoft.com/office/drawing/2014/main" id="{FE6D9175-4EC6-8A34-74CE-C9780F52D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0" name="Groupe 189">
              <a:extLst>
                <a:ext uri="{FF2B5EF4-FFF2-40B4-BE49-F238E27FC236}">
                  <a16:creationId xmlns:a16="http://schemas.microsoft.com/office/drawing/2014/main" id="{26D9669C-53D3-2E64-17B7-A9D133A31B3A}"/>
                </a:ext>
              </a:extLst>
            </p:cNvPr>
            <p:cNvGrpSpPr/>
            <p:nvPr/>
          </p:nvGrpSpPr>
          <p:grpSpPr>
            <a:xfrm>
              <a:off x="3435435" y="3594230"/>
              <a:ext cx="91706" cy="548572"/>
              <a:chOff x="2084388" y="2281238"/>
              <a:chExt cx="127000" cy="720725"/>
            </a:xfrm>
          </p:grpSpPr>
          <p:sp>
            <p:nvSpPr>
              <p:cNvPr id="191" name="Line 113">
                <a:extLst>
                  <a:ext uri="{FF2B5EF4-FFF2-40B4-BE49-F238E27FC236}">
                    <a16:creationId xmlns:a16="http://schemas.microsoft.com/office/drawing/2014/main" id="{CBA97A11-D757-9063-2AD5-58C535974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Line 120">
                <a:extLst>
                  <a:ext uri="{FF2B5EF4-FFF2-40B4-BE49-F238E27FC236}">
                    <a16:creationId xmlns:a16="http://schemas.microsoft.com/office/drawing/2014/main" id="{BC568B81-1311-D1FB-0506-CF6C637E2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Line 113">
                <a:extLst>
                  <a:ext uri="{FF2B5EF4-FFF2-40B4-BE49-F238E27FC236}">
                    <a16:creationId xmlns:a16="http://schemas.microsoft.com/office/drawing/2014/main" id="{E89D3D10-3984-88C7-04F7-EABF4346C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4" name="Groupe 193">
              <a:extLst>
                <a:ext uri="{FF2B5EF4-FFF2-40B4-BE49-F238E27FC236}">
                  <a16:creationId xmlns:a16="http://schemas.microsoft.com/office/drawing/2014/main" id="{71B3949F-EDBE-70B9-8DBE-F7132E0EF396}"/>
                </a:ext>
              </a:extLst>
            </p:cNvPr>
            <p:cNvGrpSpPr/>
            <p:nvPr/>
          </p:nvGrpSpPr>
          <p:grpSpPr>
            <a:xfrm>
              <a:off x="3451552" y="3740081"/>
              <a:ext cx="91706" cy="562438"/>
              <a:chOff x="2084388" y="2281238"/>
              <a:chExt cx="127000" cy="720725"/>
            </a:xfrm>
          </p:grpSpPr>
          <p:sp>
            <p:nvSpPr>
              <p:cNvPr id="195" name="Line 113">
                <a:extLst>
                  <a:ext uri="{FF2B5EF4-FFF2-40B4-BE49-F238E27FC236}">
                    <a16:creationId xmlns:a16="http://schemas.microsoft.com/office/drawing/2014/main" id="{93770ECB-906D-C127-F232-9764F5339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Line 120">
                <a:extLst>
                  <a:ext uri="{FF2B5EF4-FFF2-40B4-BE49-F238E27FC236}">
                    <a16:creationId xmlns:a16="http://schemas.microsoft.com/office/drawing/2014/main" id="{8E76F785-6D1E-EBB7-2692-23ECEE9AE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Line 113">
                <a:extLst>
                  <a:ext uri="{FF2B5EF4-FFF2-40B4-BE49-F238E27FC236}">
                    <a16:creationId xmlns:a16="http://schemas.microsoft.com/office/drawing/2014/main" id="{5F13A26B-9B07-69A2-7E0C-19000509F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529B8AD2-F72F-A09E-0E2C-099783043B83}"/>
                </a:ext>
              </a:extLst>
            </p:cNvPr>
            <p:cNvGrpSpPr/>
            <p:nvPr/>
          </p:nvGrpSpPr>
          <p:grpSpPr>
            <a:xfrm>
              <a:off x="3474199" y="3756252"/>
              <a:ext cx="91706" cy="386549"/>
              <a:chOff x="2084388" y="2281238"/>
              <a:chExt cx="127000" cy="720725"/>
            </a:xfrm>
          </p:grpSpPr>
          <p:sp>
            <p:nvSpPr>
              <p:cNvPr id="199" name="Line 113">
                <a:extLst>
                  <a:ext uri="{FF2B5EF4-FFF2-40B4-BE49-F238E27FC236}">
                    <a16:creationId xmlns:a16="http://schemas.microsoft.com/office/drawing/2014/main" id="{A7638F3B-839F-4B08-7992-2BF4EE36B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Line 120">
                <a:extLst>
                  <a:ext uri="{FF2B5EF4-FFF2-40B4-BE49-F238E27FC236}">
                    <a16:creationId xmlns:a16="http://schemas.microsoft.com/office/drawing/2014/main" id="{8041733B-7A77-2396-73A6-68942DB66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Line 113">
                <a:extLst>
                  <a:ext uri="{FF2B5EF4-FFF2-40B4-BE49-F238E27FC236}">
                    <a16:creationId xmlns:a16="http://schemas.microsoft.com/office/drawing/2014/main" id="{26AA3CE1-ED00-E7CE-B858-6FCF28D0A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2" name="Groupe 201">
              <a:extLst>
                <a:ext uri="{FF2B5EF4-FFF2-40B4-BE49-F238E27FC236}">
                  <a16:creationId xmlns:a16="http://schemas.microsoft.com/office/drawing/2014/main" id="{85B79163-610D-16BA-D9CA-9A38541058F5}"/>
                </a:ext>
              </a:extLst>
            </p:cNvPr>
            <p:cNvGrpSpPr/>
            <p:nvPr/>
          </p:nvGrpSpPr>
          <p:grpSpPr>
            <a:xfrm>
              <a:off x="4235440" y="3607039"/>
              <a:ext cx="91706" cy="978676"/>
              <a:chOff x="2084388" y="2281238"/>
              <a:chExt cx="127000" cy="720725"/>
            </a:xfrm>
          </p:grpSpPr>
          <p:sp>
            <p:nvSpPr>
              <p:cNvPr id="203" name="Line 113">
                <a:extLst>
                  <a:ext uri="{FF2B5EF4-FFF2-40B4-BE49-F238E27FC236}">
                    <a16:creationId xmlns:a16="http://schemas.microsoft.com/office/drawing/2014/main" id="{B923C86A-862F-94E0-F580-D9312C14A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Line 120">
                <a:extLst>
                  <a:ext uri="{FF2B5EF4-FFF2-40B4-BE49-F238E27FC236}">
                    <a16:creationId xmlns:a16="http://schemas.microsoft.com/office/drawing/2014/main" id="{B0A249AB-CC15-DE7F-7C3E-394BB4FD7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Line 113">
                <a:extLst>
                  <a:ext uri="{FF2B5EF4-FFF2-40B4-BE49-F238E27FC236}">
                    <a16:creationId xmlns:a16="http://schemas.microsoft.com/office/drawing/2014/main" id="{4DECC14D-00D9-E0FA-4126-AF0713527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6" name="Groupe 205">
              <a:extLst>
                <a:ext uri="{FF2B5EF4-FFF2-40B4-BE49-F238E27FC236}">
                  <a16:creationId xmlns:a16="http://schemas.microsoft.com/office/drawing/2014/main" id="{99B5CEC2-C4E9-A107-58EC-C26E841AA8AD}"/>
                </a:ext>
              </a:extLst>
            </p:cNvPr>
            <p:cNvGrpSpPr/>
            <p:nvPr/>
          </p:nvGrpSpPr>
          <p:grpSpPr>
            <a:xfrm>
              <a:off x="4258409" y="3371809"/>
              <a:ext cx="91706" cy="806712"/>
              <a:chOff x="2084388" y="2281238"/>
              <a:chExt cx="127000" cy="720725"/>
            </a:xfrm>
          </p:grpSpPr>
          <p:sp>
            <p:nvSpPr>
              <p:cNvPr id="207" name="Line 113">
                <a:extLst>
                  <a:ext uri="{FF2B5EF4-FFF2-40B4-BE49-F238E27FC236}">
                    <a16:creationId xmlns:a16="http://schemas.microsoft.com/office/drawing/2014/main" id="{1DFCBFCC-BA30-80C8-E364-EDBECD32F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Line 120">
                <a:extLst>
                  <a:ext uri="{FF2B5EF4-FFF2-40B4-BE49-F238E27FC236}">
                    <a16:creationId xmlns:a16="http://schemas.microsoft.com/office/drawing/2014/main" id="{1AD618F6-FCC5-EFE8-2564-C3CE2D69E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Line 113">
                <a:extLst>
                  <a:ext uri="{FF2B5EF4-FFF2-40B4-BE49-F238E27FC236}">
                    <a16:creationId xmlns:a16="http://schemas.microsoft.com/office/drawing/2014/main" id="{0A905AC0-8442-658F-5ED9-EA058BF63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0" name="Groupe 209">
              <a:extLst>
                <a:ext uri="{FF2B5EF4-FFF2-40B4-BE49-F238E27FC236}">
                  <a16:creationId xmlns:a16="http://schemas.microsoft.com/office/drawing/2014/main" id="{0F376BD7-8179-B0A5-9EBE-0E0B11035938}"/>
                </a:ext>
              </a:extLst>
            </p:cNvPr>
            <p:cNvGrpSpPr/>
            <p:nvPr/>
          </p:nvGrpSpPr>
          <p:grpSpPr>
            <a:xfrm>
              <a:off x="4279483" y="3633920"/>
              <a:ext cx="91706" cy="630325"/>
              <a:chOff x="2084388" y="2281238"/>
              <a:chExt cx="127000" cy="720725"/>
            </a:xfrm>
          </p:grpSpPr>
          <p:sp>
            <p:nvSpPr>
              <p:cNvPr id="211" name="Line 113">
                <a:extLst>
                  <a:ext uri="{FF2B5EF4-FFF2-40B4-BE49-F238E27FC236}">
                    <a16:creationId xmlns:a16="http://schemas.microsoft.com/office/drawing/2014/main" id="{24C77851-844F-3E35-1872-F36B4E26F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Line 120">
                <a:extLst>
                  <a:ext uri="{FF2B5EF4-FFF2-40B4-BE49-F238E27FC236}">
                    <a16:creationId xmlns:a16="http://schemas.microsoft.com/office/drawing/2014/main" id="{8DBA7244-A7F6-AE18-C804-D2C0B8D61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Line 113">
                <a:extLst>
                  <a:ext uri="{FF2B5EF4-FFF2-40B4-BE49-F238E27FC236}">
                    <a16:creationId xmlns:a16="http://schemas.microsoft.com/office/drawing/2014/main" id="{BDFB56DD-6B09-6CA7-5992-5A4012650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4" name="Groupe 213">
              <a:extLst>
                <a:ext uri="{FF2B5EF4-FFF2-40B4-BE49-F238E27FC236}">
                  <a16:creationId xmlns:a16="http://schemas.microsoft.com/office/drawing/2014/main" id="{BB404EF9-386B-2E9B-AC93-2076B8D98A9C}"/>
                </a:ext>
              </a:extLst>
            </p:cNvPr>
            <p:cNvGrpSpPr/>
            <p:nvPr/>
          </p:nvGrpSpPr>
          <p:grpSpPr>
            <a:xfrm>
              <a:off x="5043750" y="3506767"/>
              <a:ext cx="91706" cy="671754"/>
              <a:chOff x="2084388" y="2281238"/>
              <a:chExt cx="127000" cy="720725"/>
            </a:xfrm>
          </p:grpSpPr>
          <p:sp>
            <p:nvSpPr>
              <p:cNvPr id="215" name="Line 113">
                <a:extLst>
                  <a:ext uri="{FF2B5EF4-FFF2-40B4-BE49-F238E27FC236}">
                    <a16:creationId xmlns:a16="http://schemas.microsoft.com/office/drawing/2014/main" id="{8CC8BBFC-7FF6-4452-D042-F7F1CDEA4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Line 120">
                <a:extLst>
                  <a:ext uri="{FF2B5EF4-FFF2-40B4-BE49-F238E27FC236}">
                    <a16:creationId xmlns:a16="http://schemas.microsoft.com/office/drawing/2014/main" id="{9E237F48-B7D2-1E38-9A00-518D3018B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Line 113">
                <a:extLst>
                  <a:ext uri="{FF2B5EF4-FFF2-40B4-BE49-F238E27FC236}">
                    <a16:creationId xmlns:a16="http://schemas.microsoft.com/office/drawing/2014/main" id="{7CCC6BB9-2FF7-C808-3BC3-1F6F6978C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8" name="Groupe 217">
              <a:extLst>
                <a:ext uri="{FF2B5EF4-FFF2-40B4-BE49-F238E27FC236}">
                  <a16:creationId xmlns:a16="http://schemas.microsoft.com/office/drawing/2014/main" id="{5BDE00B5-4541-AB52-781C-F854D33DF009}"/>
                </a:ext>
              </a:extLst>
            </p:cNvPr>
            <p:cNvGrpSpPr/>
            <p:nvPr/>
          </p:nvGrpSpPr>
          <p:grpSpPr>
            <a:xfrm>
              <a:off x="5065076" y="3374259"/>
              <a:ext cx="91706" cy="854268"/>
              <a:chOff x="2084388" y="2281238"/>
              <a:chExt cx="127000" cy="720725"/>
            </a:xfrm>
          </p:grpSpPr>
          <p:sp>
            <p:nvSpPr>
              <p:cNvPr id="219" name="Line 113">
                <a:extLst>
                  <a:ext uri="{FF2B5EF4-FFF2-40B4-BE49-F238E27FC236}">
                    <a16:creationId xmlns:a16="http://schemas.microsoft.com/office/drawing/2014/main" id="{54B7DBCC-3D9E-9CB9-A6A2-2A37A9A15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Line 120">
                <a:extLst>
                  <a:ext uri="{FF2B5EF4-FFF2-40B4-BE49-F238E27FC236}">
                    <a16:creationId xmlns:a16="http://schemas.microsoft.com/office/drawing/2014/main" id="{8CDA2CEE-9EFB-3762-C66B-5EC4163E0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Line 113">
                <a:extLst>
                  <a:ext uri="{FF2B5EF4-FFF2-40B4-BE49-F238E27FC236}">
                    <a16:creationId xmlns:a16="http://schemas.microsoft.com/office/drawing/2014/main" id="{30728F0B-C5CF-C1FF-9DEC-53A61FC3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2" name="Groupe 221">
              <a:extLst>
                <a:ext uri="{FF2B5EF4-FFF2-40B4-BE49-F238E27FC236}">
                  <a16:creationId xmlns:a16="http://schemas.microsoft.com/office/drawing/2014/main" id="{8785F665-EBDB-BDCA-F389-885F79D96F49}"/>
                </a:ext>
              </a:extLst>
            </p:cNvPr>
            <p:cNvGrpSpPr/>
            <p:nvPr/>
          </p:nvGrpSpPr>
          <p:grpSpPr>
            <a:xfrm>
              <a:off x="5083738" y="3558544"/>
              <a:ext cx="91706" cy="519963"/>
              <a:chOff x="2084388" y="2281238"/>
              <a:chExt cx="127000" cy="720725"/>
            </a:xfrm>
          </p:grpSpPr>
          <p:sp>
            <p:nvSpPr>
              <p:cNvPr id="223" name="Line 113">
                <a:extLst>
                  <a:ext uri="{FF2B5EF4-FFF2-40B4-BE49-F238E27FC236}">
                    <a16:creationId xmlns:a16="http://schemas.microsoft.com/office/drawing/2014/main" id="{EE3AAF13-1D76-2C6E-E66A-075A060A4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Line 120">
                <a:extLst>
                  <a:ext uri="{FF2B5EF4-FFF2-40B4-BE49-F238E27FC236}">
                    <a16:creationId xmlns:a16="http://schemas.microsoft.com/office/drawing/2014/main" id="{877233AC-A694-F2F7-3420-458BD83B8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Line 113">
                <a:extLst>
                  <a:ext uri="{FF2B5EF4-FFF2-40B4-BE49-F238E27FC236}">
                    <a16:creationId xmlns:a16="http://schemas.microsoft.com/office/drawing/2014/main" id="{F5677B3D-B248-9873-7D3F-8A91662A2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6" name="Groupe 225">
              <a:extLst>
                <a:ext uri="{FF2B5EF4-FFF2-40B4-BE49-F238E27FC236}">
                  <a16:creationId xmlns:a16="http://schemas.microsoft.com/office/drawing/2014/main" id="{1C05775F-7850-CD71-7E39-FE58DFCE04FF}"/>
                </a:ext>
              </a:extLst>
            </p:cNvPr>
            <p:cNvGrpSpPr/>
            <p:nvPr/>
          </p:nvGrpSpPr>
          <p:grpSpPr>
            <a:xfrm>
              <a:off x="5848765" y="3273646"/>
              <a:ext cx="91706" cy="645860"/>
              <a:chOff x="2084388" y="2281238"/>
              <a:chExt cx="127000" cy="720725"/>
            </a:xfrm>
          </p:grpSpPr>
          <p:sp>
            <p:nvSpPr>
              <p:cNvPr id="227" name="Line 113">
                <a:extLst>
                  <a:ext uri="{FF2B5EF4-FFF2-40B4-BE49-F238E27FC236}">
                    <a16:creationId xmlns:a16="http://schemas.microsoft.com/office/drawing/2014/main" id="{AEB83630-D970-868C-1A35-4CAB8DF35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Line 120">
                <a:extLst>
                  <a:ext uri="{FF2B5EF4-FFF2-40B4-BE49-F238E27FC236}">
                    <a16:creationId xmlns:a16="http://schemas.microsoft.com/office/drawing/2014/main" id="{1283FB58-1DB3-B1C0-B047-6A6C44304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Line 113">
                <a:extLst>
                  <a:ext uri="{FF2B5EF4-FFF2-40B4-BE49-F238E27FC236}">
                    <a16:creationId xmlns:a16="http://schemas.microsoft.com/office/drawing/2014/main" id="{71E09100-D568-5454-16CA-773AAD973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30" name="Groupe 229">
              <a:extLst>
                <a:ext uri="{FF2B5EF4-FFF2-40B4-BE49-F238E27FC236}">
                  <a16:creationId xmlns:a16="http://schemas.microsoft.com/office/drawing/2014/main" id="{9C619B32-6B0B-DEEA-74ED-151517BEEBCC}"/>
                </a:ext>
              </a:extLst>
            </p:cNvPr>
            <p:cNvGrpSpPr/>
            <p:nvPr/>
          </p:nvGrpSpPr>
          <p:grpSpPr>
            <a:xfrm>
              <a:off x="5869942" y="3236887"/>
              <a:ext cx="91706" cy="929728"/>
              <a:chOff x="2084388" y="2281238"/>
              <a:chExt cx="127000" cy="720725"/>
            </a:xfrm>
          </p:grpSpPr>
          <p:sp>
            <p:nvSpPr>
              <p:cNvPr id="231" name="Line 113">
                <a:extLst>
                  <a:ext uri="{FF2B5EF4-FFF2-40B4-BE49-F238E27FC236}">
                    <a16:creationId xmlns:a16="http://schemas.microsoft.com/office/drawing/2014/main" id="{DCC61718-039A-E126-5A7F-815CA22A4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Line 120">
                <a:extLst>
                  <a:ext uri="{FF2B5EF4-FFF2-40B4-BE49-F238E27FC236}">
                    <a16:creationId xmlns:a16="http://schemas.microsoft.com/office/drawing/2014/main" id="{12E5DCA9-E3A4-04DD-F46F-6CB667E72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Line 113">
                <a:extLst>
                  <a:ext uri="{FF2B5EF4-FFF2-40B4-BE49-F238E27FC236}">
                    <a16:creationId xmlns:a16="http://schemas.microsoft.com/office/drawing/2014/main" id="{B40E0157-F2C0-529F-79E9-3F0C81F04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34" name="Groupe 233">
              <a:extLst>
                <a:ext uri="{FF2B5EF4-FFF2-40B4-BE49-F238E27FC236}">
                  <a16:creationId xmlns:a16="http://schemas.microsoft.com/office/drawing/2014/main" id="{95390FD5-7BF9-BD7C-03E9-C0FB38D5772C}"/>
                </a:ext>
              </a:extLst>
            </p:cNvPr>
            <p:cNvGrpSpPr/>
            <p:nvPr/>
          </p:nvGrpSpPr>
          <p:grpSpPr>
            <a:xfrm>
              <a:off x="5884274" y="3374259"/>
              <a:ext cx="91706" cy="544705"/>
              <a:chOff x="2084388" y="2281238"/>
              <a:chExt cx="127000" cy="720725"/>
            </a:xfrm>
          </p:grpSpPr>
          <p:sp>
            <p:nvSpPr>
              <p:cNvPr id="235" name="Line 113">
                <a:extLst>
                  <a:ext uri="{FF2B5EF4-FFF2-40B4-BE49-F238E27FC236}">
                    <a16:creationId xmlns:a16="http://schemas.microsoft.com/office/drawing/2014/main" id="{03F95108-BB35-AE68-A947-880AEBDFB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Line 120">
                <a:extLst>
                  <a:ext uri="{FF2B5EF4-FFF2-40B4-BE49-F238E27FC236}">
                    <a16:creationId xmlns:a16="http://schemas.microsoft.com/office/drawing/2014/main" id="{7E29036B-F03B-B627-7C72-97960423D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Line 113">
                <a:extLst>
                  <a:ext uri="{FF2B5EF4-FFF2-40B4-BE49-F238E27FC236}">
                    <a16:creationId xmlns:a16="http://schemas.microsoft.com/office/drawing/2014/main" id="{5449BC54-B7DF-80EF-7F3D-8BE5183BF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38" name="Groupe 237">
              <a:extLst>
                <a:ext uri="{FF2B5EF4-FFF2-40B4-BE49-F238E27FC236}">
                  <a16:creationId xmlns:a16="http://schemas.microsoft.com/office/drawing/2014/main" id="{07E45DE0-9CBB-F0EA-8030-1B940A02E5C8}"/>
                </a:ext>
              </a:extLst>
            </p:cNvPr>
            <p:cNvGrpSpPr/>
            <p:nvPr/>
          </p:nvGrpSpPr>
          <p:grpSpPr>
            <a:xfrm>
              <a:off x="6386281" y="3076002"/>
              <a:ext cx="91706" cy="916039"/>
              <a:chOff x="2084388" y="2281238"/>
              <a:chExt cx="127000" cy="720725"/>
            </a:xfrm>
          </p:grpSpPr>
          <p:sp>
            <p:nvSpPr>
              <p:cNvPr id="239" name="Line 113">
                <a:extLst>
                  <a:ext uri="{FF2B5EF4-FFF2-40B4-BE49-F238E27FC236}">
                    <a16:creationId xmlns:a16="http://schemas.microsoft.com/office/drawing/2014/main" id="{33C0D7EF-FEC8-CD70-0B09-3031ACCC6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Line 120">
                <a:extLst>
                  <a:ext uri="{FF2B5EF4-FFF2-40B4-BE49-F238E27FC236}">
                    <a16:creationId xmlns:a16="http://schemas.microsoft.com/office/drawing/2014/main" id="{E64271C4-9541-D623-628A-2B7DDFB7B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Line 113">
                <a:extLst>
                  <a:ext uri="{FF2B5EF4-FFF2-40B4-BE49-F238E27FC236}">
                    <a16:creationId xmlns:a16="http://schemas.microsoft.com/office/drawing/2014/main" id="{50ABBD67-BBC8-964B-DDAA-282C13318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2" name="Groupe 241">
              <a:extLst>
                <a:ext uri="{FF2B5EF4-FFF2-40B4-BE49-F238E27FC236}">
                  <a16:creationId xmlns:a16="http://schemas.microsoft.com/office/drawing/2014/main" id="{917E7EDF-3751-CA64-F670-B59B92D481D0}"/>
                </a:ext>
              </a:extLst>
            </p:cNvPr>
            <p:cNvGrpSpPr/>
            <p:nvPr/>
          </p:nvGrpSpPr>
          <p:grpSpPr>
            <a:xfrm>
              <a:off x="6404035" y="2855605"/>
              <a:ext cx="91706" cy="960966"/>
              <a:chOff x="2084388" y="2281238"/>
              <a:chExt cx="127000" cy="720725"/>
            </a:xfrm>
          </p:grpSpPr>
          <p:sp>
            <p:nvSpPr>
              <p:cNvPr id="243" name="Line 113">
                <a:extLst>
                  <a:ext uri="{FF2B5EF4-FFF2-40B4-BE49-F238E27FC236}">
                    <a16:creationId xmlns:a16="http://schemas.microsoft.com/office/drawing/2014/main" id="{DABB9BAE-8878-D77D-4A39-759D0EF7A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Line 120">
                <a:extLst>
                  <a:ext uri="{FF2B5EF4-FFF2-40B4-BE49-F238E27FC236}">
                    <a16:creationId xmlns:a16="http://schemas.microsoft.com/office/drawing/2014/main" id="{CF03B259-7DCD-23E7-B128-A36B5B2EC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Line 113">
                <a:extLst>
                  <a:ext uri="{FF2B5EF4-FFF2-40B4-BE49-F238E27FC236}">
                    <a16:creationId xmlns:a16="http://schemas.microsoft.com/office/drawing/2014/main" id="{D94527B5-696B-9FFE-D5F8-B573C234F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6" name="Groupe 245">
              <a:extLst>
                <a:ext uri="{FF2B5EF4-FFF2-40B4-BE49-F238E27FC236}">
                  <a16:creationId xmlns:a16="http://schemas.microsoft.com/office/drawing/2014/main" id="{C751E734-3802-5357-1C77-8C80EF46B85C}"/>
                </a:ext>
              </a:extLst>
            </p:cNvPr>
            <p:cNvGrpSpPr/>
            <p:nvPr/>
          </p:nvGrpSpPr>
          <p:grpSpPr>
            <a:xfrm>
              <a:off x="6424209" y="3115161"/>
              <a:ext cx="91706" cy="644260"/>
              <a:chOff x="2084388" y="2281238"/>
              <a:chExt cx="127000" cy="720725"/>
            </a:xfrm>
          </p:grpSpPr>
          <p:sp>
            <p:nvSpPr>
              <p:cNvPr id="247" name="Line 113">
                <a:extLst>
                  <a:ext uri="{FF2B5EF4-FFF2-40B4-BE49-F238E27FC236}">
                    <a16:creationId xmlns:a16="http://schemas.microsoft.com/office/drawing/2014/main" id="{0EA9FDA9-F8B0-829E-D3FF-FAE3101B1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Line 120">
                <a:extLst>
                  <a:ext uri="{FF2B5EF4-FFF2-40B4-BE49-F238E27FC236}">
                    <a16:creationId xmlns:a16="http://schemas.microsoft.com/office/drawing/2014/main" id="{E1FCF0BB-FA33-12C5-27FD-9465FEF5D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Line 113">
                <a:extLst>
                  <a:ext uri="{FF2B5EF4-FFF2-40B4-BE49-F238E27FC236}">
                    <a16:creationId xmlns:a16="http://schemas.microsoft.com/office/drawing/2014/main" id="{FE4CDE41-B23B-AA10-EFF5-155312BD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50" name="Groupe 249">
              <a:extLst>
                <a:ext uri="{FF2B5EF4-FFF2-40B4-BE49-F238E27FC236}">
                  <a16:creationId xmlns:a16="http://schemas.microsoft.com/office/drawing/2014/main" id="{68EE7CEA-AC9D-C536-934E-71A712853FA6}"/>
                </a:ext>
              </a:extLst>
            </p:cNvPr>
            <p:cNvGrpSpPr/>
            <p:nvPr/>
          </p:nvGrpSpPr>
          <p:grpSpPr>
            <a:xfrm>
              <a:off x="7720814" y="3137915"/>
              <a:ext cx="91706" cy="728895"/>
              <a:chOff x="2084388" y="2281238"/>
              <a:chExt cx="127000" cy="720725"/>
            </a:xfrm>
          </p:grpSpPr>
          <p:sp>
            <p:nvSpPr>
              <p:cNvPr id="251" name="Line 113">
                <a:extLst>
                  <a:ext uri="{FF2B5EF4-FFF2-40B4-BE49-F238E27FC236}">
                    <a16:creationId xmlns:a16="http://schemas.microsoft.com/office/drawing/2014/main" id="{32CF7C09-8D19-87C7-1CDE-D11704137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Line 120">
                <a:extLst>
                  <a:ext uri="{FF2B5EF4-FFF2-40B4-BE49-F238E27FC236}">
                    <a16:creationId xmlns:a16="http://schemas.microsoft.com/office/drawing/2014/main" id="{4756FBC3-16A7-31DC-087A-47731EBF0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Line 113">
                <a:extLst>
                  <a:ext uri="{FF2B5EF4-FFF2-40B4-BE49-F238E27FC236}">
                    <a16:creationId xmlns:a16="http://schemas.microsoft.com/office/drawing/2014/main" id="{64F8FDE8-00B3-A6CB-38BE-27700344E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54" name="Groupe 253">
              <a:extLst>
                <a:ext uri="{FF2B5EF4-FFF2-40B4-BE49-F238E27FC236}">
                  <a16:creationId xmlns:a16="http://schemas.microsoft.com/office/drawing/2014/main" id="{29F546B8-B391-D903-248C-20CCD50CC5DB}"/>
                </a:ext>
              </a:extLst>
            </p:cNvPr>
            <p:cNvGrpSpPr/>
            <p:nvPr/>
          </p:nvGrpSpPr>
          <p:grpSpPr>
            <a:xfrm>
              <a:off x="7746487" y="2916312"/>
              <a:ext cx="91706" cy="916928"/>
              <a:chOff x="2084388" y="2281238"/>
              <a:chExt cx="127000" cy="720725"/>
            </a:xfrm>
          </p:grpSpPr>
          <p:sp>
            <p:nvSpPr>
              <p:cNvPr id="255" name="Line 113">
                <a:extLst>
                  <a:ext uri="{FF2B5EF4-FFF2-40B4-BE49-F238E27FC236}">
                    <a16:creationId xmlns:a16="http://schemas.microsoft.com/office/drawing/2014/main" id="{F1DA5D17-2F91-852C-B465-9118A2F21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Line 120">
                <a:extLst>
                  <a:ext uri="{FF2B5EF4-FFF2-40B4-BE49-F238E27FC236}">
                    <a16:creationId xmlns:a16="http://schemas.microsoft.com/office/drawing/2014/main" id="{DB4D798F-890E-15A3-4FB6-A8A2055B7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Line 113">
                <a:extLst>
                  <a:ext uri="{FF2B5EF4-FFF2-40B4-BE49-F238E27FC236}">
                    <a16:creationId xmlns:a16="http://schemas.microsoft.com/office/drawing/2014/main" id="{E51C8B60-6FAF-80ED-49FD-18786C702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58" name="Groupe 257">
              <a:extLst>
                <a:ext uri="{FF2B5EF4-FFF2-40B4-BE49-F238E27FC236}">
                  <a16:creationId xmlns:a16="http://schemas.microsoft.com/office/drawing/2014/main" id="{62F18D4E-2BBA-C4E6-89E9-FF8956EC3BCD}"/>
                </a:ext>
              </a:extLst>
            </p:cNvPr>
            <p:cNvGrpSpPr/>
            <p:nvPr/>
          </p:nvGrpSpPr>
          <p:grpSpPr>
            <a:xfrm>
              <a:off x="7761164" y="3149821"/>
              <a:ext cx="91706" cy="573881"/>
              <a:chOff x="2084388" y="2281238"/>
              <a:chExt cx="127000" cy="720725"/>
            </a:xfrm>
          </p:grpSpPr>
          <p:sp>
            <p:nvSpPr>
              <p:cNvPr id="259" name="Line 113">
                <a:extLst>
                  <a:ext uri="{FF2B5EF4-FFF2-40B4-BE49-F238E27FC236}">
                    <a16:creationId xmlns:a16="http://schemas.microsoft.com/office/drawing/2014/main" id="{FD5A2745-EF8A-8463-DD9F-3052C552A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Line 120">
                <a:extLst>
                  <a:ext uri="{FF2B5EF4-FFF2-40B4-BE49-F238E27FC236}">
                    <a16:creationId xmlns:a16="http://schemas.microsoft.com/office/drawing/2014/main" id="{9387B807-793F-5C3C-280D-8E8D39C37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Line 113">
                <a:extLst>
                  <a:ext uri="{FF2B5EF4-FFF2-40B4-BE49-F238E27FC236}">
                    <a16:creationId xmlns:a16="http://schemas.microsoft.com/office/drawing/2014/main" id="{7FE857DB-5543-6E3D-3697-65C7ADA0B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62" name="Groupe 261">
              <a:extLst>
                <a:ext uri="{FF2B5EF4-FFF2-40B4-BE49-F238E27FC236}">
                  <a16:creationId xmlns:a16="http://schemas.microsoft.com/office/drawing/2014/main" id="{481CFA25-21EE-4B57-9E17-80CB48E3747C}"/>
                </a:ext>
              </a:extLst>
            </p:cNvPr>
            <p:cNvGrpSpPr/>
            <p:nvPr/>
          </p:nvGrpSpPr>
          <p:grpSpPr>
            <a:xfrm>
              <a:off x="9845445" y="3025996"/>
              <a:ext cx="91706" cy="981257"/>
              <a:chOff x="2084388" y="2281238"/>
              <a:chExt cx="127000" cy="720725"/>
            </a:xfrm>
          </p:grpSpPr>
          <p:sp>
            <p:nvSpPr>
              <p:cNvPr id="263" name="Line 113">
                <a:extLst>
                  <a:ext uri="{FF2B5EF4-FFF2-40B4-BE49-F238E27FC236}">
                    <a16:creationId xmlns:a16="http://schemas.microsoft.com/office/drawing/2014/main" id="{9D909698-FA91-EAA5-8BAB-3BFBD96E9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Line 120">
                <a:extLst>
                  <a:ext uri="{FF2B5EF4-FFF2-40B4-BE49-F238E27FC236}">
                    <a16:creationId xmlns:a16="http://schemas.microsoft.com/office/drawing/2014/main" id="{D2FFB56C-6B61-01B9-F9E2-A5B753C74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Line 113">
                <a:extLst>
                  <a:ext uri="{FF2B5EF4-FFF2-40B4-BE49-F238E27FC236}">
                    <a16:creationId xmlns:a16="http://schemas.microsoft.com/office/drawing/2014/main" id="{10D2FE53-4923-8186-6BCA-58F801013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66" name="Groupe 265">
              <a:extLst>
                <a:ext uri="{FF2B5EF4-FFF2-40B4-BE49-F238E27FC236}">
                  <a16:creationId xmlns:a16="http://schemas.microsoft.com/office/drawing/2014/main" id="{BB4A805D-A279-F12C-354F-6C3E3A313C05}"/>
                </a:ext>
              </a:extLst>
            </p:cNvPr>
            <p:cNvGrpSpPr/>
            <p:nvPr/>
          </p:nvGrpSpPr>
          <p:grpSpPr>
            <a:xfrm>
              <a:off x="9863816" y="2608449"/>
              <a:ext cx="91706" cy="1060484"/>
              <a:chOff x="2084388" y="2281238"/>
              <a:chExt cx="127000" cy="720725"/>
            </a:xfrm>
          </p:grpSpPr>
          <p:sp>
            <p:nvSpPr>
              <p:cNvPr id="267" name="Line 113">
                <a:extLst>
                  <a:ext uri="{FF2B5EF4-FFF2-40B4-BE49-F238E27FC236}">
                    <a16:creationId xmlns:a16="http://schemas.microsoft.com/office/drawing/2014/main" id="{D9C90110-3558-3127-4F2A-538BB0F85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Line 120">
                <a:extLst>
                  <a:ext uri="{FF2B5EF4-FFF2-40B4-BE49-F238E27FC236}">
                    <a16:creationId xmlns:a16="http://schemas.microsoft.com/office/drawing/2014/main" id="{46E4782B-05F5-32FB-E5E5-6796F45FB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Line 113">
                <a:extLst>
                  <a:ext uri="{FF2B5EF4-FFF2-40B4-BE49-F238E27FC236}">
                    <a16:creationId xmlns:a16="http://schemas.microsoft.com/office/drawing/2014/main" id="{1F5DE890-E1D1-6520-B1C9-02E45AC4D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70" name="Groupe 269">
              <a:extLst>
                <a:ext uri="{FF2B5EF4-FFF2-40B4-BE49-F238E27FC236}">
                  <a16:creationId xmlns:a16="http://schemas.microsoft.com/office/drawing/2014/main" id="{8ECB6EF2-B759-8157-3011-8FF24E7FF4E1}"/>
                </a:ext>
              </a:extLst>
            </p:cNvPr>
            <p:cNvGrpSpPr/>
            <p:nvPr/>
          </p:nvGrpSpPr>
          <p:grpSpPr>
            <a:xfrm>
              <a:off x="9888753" y="2994556"/>
              <a:ext cx="91706" cy="705333"/>
              <a:chOff x="2084388" y="2281238"/>
              <a:chExt cx="127000" cy="720725"/>
            </a:xfrm>
          </p:grpSpPr>
          <p:sp>
            <p:nvSpPr>
              <p:cNvPr id="271" name="Line 113">
                <a:extLst>
                  <a:ext uri="{FF2B5EF4-FFF2-40B4-BE49-F238E27FC236}">
                    <a16:creationId xmlns:a16="http://schemas.microsoft.com/office/drawing/2014/main" id="{1623D204-C672-C6EE-B8A0-777DBA33F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Line 120">
                <a:extLst>
                  <a:ext uri="{FF2B5EF4-FFF2-40B4-BE49-F238E27FC236}">
                    <a16:creationId xmlns:a16="http://schemas.microsoft.com/office/drawing/2014/main" id="{C3918174-E0FA-3B3B-AAF1-3974DE7CA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Line 113">
                <a:extLst>
                  <a:ext uri="{FF2B5EF4-FFF2-40B4-BE49-F238E27FC236}">
                    <a16:creationId xmlns:a16="http://schemas.microsoft.com/office/drawing/2014/main" id="{36F2BEF3-D7C3-C4C0-6BF0-B6282C1AD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BF1ED99C-22A4-7503-7543-35796BF9B1AC}"/>
                </a:ext>
              </a:extLst>
            </p:cNvPr>
            <p:cNvCxnSpPr>
              <a:cxnSpLocks/>
            </p:cNvCxnSpPr>
            <p:nvPr/>
          </p:nvCxnSpPr>
          <p:spPr>
            <a:xfrm>
              <a:off x="2529677" y="4539539"/>
              <a:ext cx="737156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48002344-8F76-6C5A-27C4-7BDB4A6EF1F3}"/>
                </a:ext>
              </a:extLst>
            </p:cNvPr>
            <p:cNvCxnSpPr>
              <a:cxnSpLocks/>
            </p:cNvCxnSpPr>
            <p:nvPr/>
          </p:nvCxnSpPr>
          <p:spPr>
            <a:xfrm>
              <a:off x="2810393" y="2818830"/>
              <a:ext cx="0" cy="201141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1F22C7AC-5D86-E758-4135-E4A460191038}"/>
                </a:ext>
              </a:extLst>
            </p:cNvPr>
            <p:cNvCxnSpPr>
              <a:cxnSpLocks/>
            </p:cNvCxnSpPr>
            <p:nvPr/>
          </p:nvCxnSpPr>
          <p:spPr>
            <a:xfrm>
              <a:off x="2872010" y="2818830"/>
              <a:ext cx="0" cy="201141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Rectangle 49">
              <a:extLst>
                <a:ext uri="{FF2B5EF4-FFF2-40B4-BE49-F238E27FC236}">
                  <a16:creationId xmlns:a16="http://schemas.microsoft.com/office/drawing/2014/main" id="{F45C71F5-FA58-E63A-CD25-8125BBA0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895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286" name="Rectangle 51">
              <a:extLst>
                <a:ext uri="{FF2B5EF4-FFF2-40B4-BE49-F238E27FC236}">
                  <a16:creationId xmlns:a16="http://schemas.microsoft.com/office/drawing/2014/main" id="{4885489F-F60D-6447-78D3-ED907B1B4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200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289" name="Rectangle 53">
              <a:extLst>
                <a:ext uri="{FF2B5EF4-FFF2-40B4-BE49-F238E27FC236}">
                  <a16:creationId xmlns:a16="http://schemas.microsoft.com/office/drawing/2014/main" id="{AE8C256E-94E0-F7FE-A457-185D4EA58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04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292" name="Rectangle 55">
              <a:extLst>
                <a:ext uri="{FF2B5EF4-FFF2-40B4-BE49-F238E27FC236}">
                  <a16:creationId xmlns:a16="http://schemas.microsoft.com/office/drawing/2014/main" id="{57999992-C773-9939-3B5F-62384121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522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295" name="Rectangle 59">
              <a:extLst>
                <a:ext uri="{FF2B5EF4-FFF2-40B4-BE49-F238E27FC236}">
                  <a16:creationId xmlns:a16="http://schemas.microsoft.com/office/drawing/2014/main" id="{10C24BEB-40AD-8E6C-D358-E261DC40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128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298" name="Rectangle 61">
              <a:extLst>
                <a:ext uri="{FF2B5EF4-FFF2-40B4-BE49-F238E27FC236}">
                  <a16:creationId xmlns:a16="http://schemas.microsoft.com/office/drawing/2014/main" id="{F52701CC-29C8-AB7B-D13A-DA061C40D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361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34</a:t>
              </a:r>
            </a:p>
          </p:txBody>
        </p:sp>
        <p:sp>
          <p:nvSpPr>
            <p:cNvPr id="301" name="Rectangle 63">
              <a:extLst>
                <a:ext uri="{FF2B5EF4-FFF2-40B4-BE49-F238E27FC236}">
                  <a16:creationId xmlns:a16="http://schemas.microsoft.com/office/drawing/2014/main" id="{08688D6C-13C5-767C-30D7-DD3F03048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666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34</a:t>
              </a:r>
            </a:p>
          </p:txBody>
        </p:sp>
        <p:sp>
          <p:nvSpPr>
            <p:cNvPr id="304" name="Rectangle 67">
              <a:extLst>
                <a:ext uri="{FF2B5EF4-FFF2-40B4-BE49-F238E27FC236}">
                  <a16:creationId xmlns:a16="http://schemas.microsoft.com/office/drawing/2014/main" id="{5560E2A6-A7C6-32F5-23AA-2FF8AAA87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205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307" name="Rectangle 67">
              <a:extLst>
                <a:ext uri="{FF2B5EF4-FFF2-40B4-BE49-F238E27FC236}">
                  <a16:creationId xmlns:a16="http://schemas.microsoft.com/office/drawing/2014/main" id="{B8E6D8CB-10D3-5AC4-16B8-8012B25BE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9477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0" name="Rectangle 49">
              <a:extLst>
                <a:ext uri="{FF2B5EF4-FFF2-40B4-BE49-F238E27FC236}">
                  <a16:creationId xmlns:a16="http://schemas.microsoft.com/office/drawing/2014/main" id="{1042D346-10F1-8CB4-B557-3872161C5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67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311" name="Rectangle 49">
              <a:extLst>
                <a:ext uri="{FF2B5EF4-FFF2-40B4-BE49-F238E27FC236}">
                  <a16:creationId xmlns:a16="http://schemas.microsoft.com/office/drawing/2014/main" id="{BB58F181-2DB6-3394-C6A4-B0B29087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895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72</a:t>
              </a:r>
            </a:p>
          </p:txBody>
        </p:sp>
        <p:sp>
          <p:nvSpPr>
            <p:cNvPr id="312" name="Rectangle 51">
              <a:extLst>
                <a:ext uri="{FF2B5EF4-FFF2-40B4-BE49-F238E27FC236}">
                  <a16:creationId xmlns:a16="http://schemas.microsoft.com/office/drawing/2014/main" id="{1EAE9859-6CF1-3F9C-A8F6-0A878E068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200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313" name="Rectangle 53">
              <a:extLst>
                <a:ext uri="{FF2B5EF4-FFF2-40B4-BE49-F238E27FC236}">
                  <a16:creationId xmlns:a16="http://schemas.microsoft.com/office/drawing/2014/main" id="{26AB5631-9DD8-422C-22B6-DAD72237D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04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71</a:t>
              </a:r>
            </a:p>
          </p:txBody>
        </p:sp>
        <p:sp>
          <p:nvSpPr>
            <p:cNvPr id="314" name="Rectangle 55">
              <a:extLst>
                <a:ext uri="{FF2B5EF4-FFF2-40B4-BE49-F238E27FC236}">
                  <a16:creationId xmlns:a16="http://schemas.microsoft.com/office/drawing/2014/main" id="{04D91BE9-64AD-245A-3116-F3346662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522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66</a:t>
              </a:r>
            </a:p>
          </p:txBody>
        </p:sp>
        <p:sp>
          <p:nvSpPr>
            <p:cNvPr id="315" name="Rectangle 59">
              <a:extLst>
                <a:ext uri="{FF2B5EF4-FFF2-40B4-BE49-F238E27FC236}">
                  <a16:creationId xmlns:a16="http://schemas.microsoft.com/office/drawing/2014/main" id="{E705F1F8-9629-821B-5435-7BD9DCBE3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128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66</a:t>
              </a:r>
            </a:p>
          </p:txBody>
        </p:sp>
        <p:sp>
          <p:nvSpPr>
            <p:cNvPr id="316" name="Rectangle 61">
              <a:extLst>
                <a:ext uri="{FF2B5EF4-FFF2-40B4-BE49-F238E27FC236}">
                  <a16:creationId xmlns:a16="http://schemas.microsoft.com/office/drawing/2014/main" id="{DCA694AF-9DEB-D59C-D8FA-F3ED4B505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361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317" name="Rectangle 63">
              <a:extLst>
                <a:ext uri="{FF2B5EF4-FFF2-40B4-BE49-F238E27FC236}">
                  <a16:creationId xmlns:a16="http://schemas.microsoft.com/office/drawing/2014/main" id="{0391DBC1-8102-7796-AA24-D9630858F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666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318" name="Rectangle 67">
              <a:extLst>
                <a:ext uri="{FF2B5EF4-FFF2-40B4-BE49-F238E27FC236}">
                  <a16:creationId xmlns:a16="http://schemas.microsoft.com/office/drawing/2014/main" id="{A7177E02-7D59-7EEF-0CE7-BC0C72CE2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205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319" name="Rectangle 67">
              <a:extLst>
                <a:ext uri="{FF2B5EF4-FFF2-40B4-BE49-F238E27FC236}">
                  <a16:creationId xmlns:a16="http://schemas.microsoft.com/office/drawing/2014/main" id="{C51AC7ED-8F77-09D4-508E-F2276E2D0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9477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66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0" name="Rectangle 49">
              <a:extLst>
                <a:ext uri="{FF2B5EF4-FFF2-40B4-BE49-F238E27FC236}">
                  <a16:creationId xmlns:a16="http://schemas.microsoft.com/office/drawing/2014/main" id="{9D490A87-1BEA-0E09-10F5-31C335C23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67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68</a:t>
              </a:r>
            </a:p>
          </p:txBody>
        </p:sp>
        <p:sp>
          <p:nvSpPr>
            <p:cNvPr id="321" name="Rectangle 49">
              <a:extLst>
                <a:ext uri="{FF2B5EF4-FFF2-40B4-BE49-F238E27FC236}">
                  <a16:creationId xmlns:a16="http://schemas.microsoft.com/office/drawing/2014/main" id="{1ACD91DA-7D5B-6DEF-8AA3-BB561315C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895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322" name="Rectangle 51">
              <a:extLst>
                <a:ext uri="{FF2B5EF4-FFF2-40B4-BE49-F238E27FC236}">
                  <a16:creationId xmlns:a16="http://schemas.microsoft.com/office/drawing/2014/main" id="{40DBF493-2E12-F140-0676-C27C7C47D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200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323" name="Rectangle 53">
              <a:extLst>
                <a:ext uri="{FF2B5EF4-FFF2-40B4-BE49-F238E27FC236}">
                  <a16:creationId xmlns:a16="http://schemas.microsoft.com/office/drawing/2014/main" id="{5DC6103B-992F-E24A-609C-677FC682D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04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324" name="Rectangle 55">
              <a:extLst>
                <a:ext uri="{FF2B5EF4-FFF2-40B4-BE49-F238E27FC236}">
                  <a16:creationId xmlns:a16="http://schemas.microsoft.com/office/drawing/2014/main" id="{EFFAF1AF-E8EC-7760-A8B6-DF47841E1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522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31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5" name="Rectangle 59">
              <a:extLst>
                <a:ext uri="{FF2B5EF4-FFF2-40B4-BE49-F238E27FC236}">
                  <a16:creationId xmlns:a16="http://schemas.microsoft.com/office/drawing/2014/main" id="{BE198209-B0A2-024F-A57C-F7F529E5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128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326" name="Rectangle 61">
              <a:extLst>
                <a:ext uri="{FF2B5EF4-FFF2-40B4-BE49-F238E27FC236}">
                  <a16:creationId xmlns:a16="http://schemas.microsoft.com/office/drawing/2014/main" id="{09AB11C3-0C00-2AFA-6576-EC4A11421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361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327" name="Rectangle 63">
              <a:extLst>
                <a:ext uri="{FF2B5EF4-FFF2-40B4-BE49-F238E27FC236}">
                  <a16:creationId xmlns:a16="http://schemas.microsoft.com/office/drawing/2014/main" id="{931CD0CB-5DA0-A109-0E21-F0C7EDB93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666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328" name="Rectangle 67">
              <a:extLst>
                <a:ext uri="{FF2B5EF4-FFF2-40B4-BE49-F238E27FC236}">
                  <a16:creationId xmlns:a16="http://schemas.microsoft.com/office/drawing/2014/main" id="{4A6A85F3-AC51-0249-0083-A09C4402F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205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329" name="Rectangle 67">
              <a:extLst>
                <a:ext uri="{FF2B5EF4-FFF2-40B4-BE49-F238E27FC236}">
                  <a16:creationId xmlns:a16="http://schemas.microsoft.com/office/drawing/2014/main" id="{4673E404-130D-DC75-A518-CD01FCAD7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9477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31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0" name="Rectangle 49">
              <a:extLst>
                <a:ext uri="{FF2B5EF4-FFF2-40B4-BE49-F238E27FC236}">
                  <a16:creationId xmlns:a16="http://schemas.microsoft.com/office/drawing/2014/main" id="{E7654F10-26BB-57B5-E325-A98DA7714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67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331" name="Rectangle 49">
              <a:extLst>
                <a:ext uri="{FF2B5EF4-FFF2-40B4-BE49-F238E27FC236}">
                  <a16:creationId xmlns:a16="http://schemas.microsoft.com/office/drawing/2014/main" id="{CD8D52CB-F99D-5C2A-3D28-D878323A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2" y="5583841"/>
              <a:ext cx="198305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Randomly assigned cohort</a:t>
              </a:r>
            </a:p>
          </p:txBody>
        </p:sp>
        <p:sp>
          <p:nvSpPr>
            <p:cNvPr id="332" name="Rectangle 49">
              <a:extLst>
                <a:ext uri="{FF2B5EF4-FFF2-40B4-BE49-F238E27FC236}">
                  <a16:creationId xmlns:a16="http://schemas.microsoft.com/office/drawing/2014/main" id="{4AB1E3DF-43DB-36FD-EE48-56A306EE2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16" y="5277201"/>
              <a:ext cx="720317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Time (days)</a:t>
              </a:r>
            </a:p>
          </p:txBody>
        </p:sp>
        <p:sp>
          <p:nvSpPr>
            <p:cNvPr id="333" name="Rectangle 49">
              <a:extLst>
                <a:ext uri="{FF2B5EF4-FFF2-40B4-BE49-F238E27FC236}">
                  <a16:creationId xmlns:a16="http://schemas.microsoft.com/office/drawing/2014/main" id="{31690832-167B-66E0-F298-5365D83FF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158" y="5413381"/>
              <a:ext cx="15926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334" name="Rectangle 49">
              <a:extLst>
                <a:ext uri="{FF2B5EF4-FFF2-40B4-BE49-F238E27FC236}">
                  <a16:creationId xmlns:a16="http://schemas.microsoft.com/office/drawing/2014/main" id="{CE5109E0-232A-12B0-BCDE-5FDA0BA29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96" y="5891643"/>
              <a:ext cx="1832827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Non-randomly assigned cohort</a:t>
              </a:r>
            </a:p>
          </p:txBody>
        </p:sp>
        <p:sp>
          <p:nvSpPr>
            <p:cNvPr id="335" name="Rectangle 49">
              <a:extLst>
                <a:ext uri="{FF2B5EF4-FFF2-40B4-BE49-F238E27FC236}">
                  <a16:creationId xmlns:a16="http://schemas.microsoft.com/office/drawing/2014/main" id="{289D6BE7-C2BF-0F87-C2CB-45A144BB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179" y="6239701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Total</a:t>
              </a:r>
            </a:p>
          </p:txBody>
        </p:sp>
        <p:sp>
          <p:nvSpPr>
            <p:cNvPr id="336" name="Accolade fermante 335">
              <a:extLst>
                <a:ext uri="{FF2B5EF4-FFF2-40B4-BE49-F238E27FC236}">
                  <a16:creationId xmlns:a16="http://schemas.microsoft.com/office/drawing/2014/main" id="{70BF64B5-AB6C-9B95-D904-ECB1B7730EF6}"/>
                </a:ext>
              </a:extLst>
            </p:cNvPr>
            <p:cNvSpPr/>
            <p:nvPr/>
          </p:nvSpPr>
          <p:spPr>
            <a:xfrm rot="16200000">
              <a:off x="6382219" y="-1314428"/>
              <a:ext cx="155305" cy="6991299"/>
            </a:xfrm>
            <a:prstGeom prst="rightBrac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7" name="Accolade fermante 336">
              <a:extLst>
                <a:ext uri="{FF2B5EF4-FFF2-40B4-BE49-F238E27FC236}">
                  <a16:creationId xmlns:a16="http://schemas.microsoft.com/office/drawing/2014/main" id="{CCAA7A6A-71EE-D789-C3B4-1219C5DF42B3}"/>
                </a:ext>
              </a:extLst>
            </p:cNvPr>
            <p:cNvSpPr/>
            <p:nvPr/>
          </p:nvSpPr>
          <p:spPr>
            <a:xfrm rot="16200000">
              <a:off x="2518798" y="2001631"/>
              <a:ext cx="155305" cy="359179"/>
            </a:xfrm>
            <a:prstGeom prst="rightBrac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E62CC46C-86BB-35B9-BD0B-47573F412489}"/>
                </a:ext>
              </a:extLst>
            </p:cNvPr>
            <p:cNvSpPr/>
            <p:nvPr/>
          </p:nvSpPr>
          <p:spPr>
            <a:xfrm>
              <a:off x="2433638" y="3137915"/>
              <a:ext cx="7481887" cy="1400175"/>
            </a:xfrm>
            <a:custGeom>
              <a:avLst/>
              <a:gdLst>
                <a:gd name="connsiteX0" fmla="*/ 0 w 7481887"/>
                <a:gd name="connsiteY0" fmla="*/ 1400175 h 1400175"/>
                <a:gd name="connsiteX1" fmla="*/ 266700 w 7481887"/>
                <a:gd name="connsiteY1" fmla="*/ 1204912 h 1400175"/>
                <a:gd name="connsiteX2" fmla="*/ 533400 w 7481887"/>
                <a:gd name="connsiteY2" fmla="*/ 1233487 h 1400175"/>
                <a:gd name="connsiteX3" fmla="*/ 1071562 w 7481887"/>
                <a:gd name="connsiteY3" fmla="*/ 885825 h 1400175"/>
                <a:gd name="connsiteX4" fmla="*/ 1871662 w 7481887"/>
                <a:gd name="connsiteY4" fmla="*/ 642937 h 1400175"/>
                <a:gd name="connsiteX5" fmla="*/ 2671762 w 7481887"/>
                <a:gd name="connsiteY5" fmla="*/ 666750 h 1400175"/>
                <a:gd name="connsiteX6" fmla="*/ 3476625 w 7481887"/>
                <a:gd name="connsiteY6" fmla="*/ 557212 h 1400175"/>
                <a:gd name="connsiteX7" fmla="*/ 4010025 w 7481887"/>
                <a:gd name="connsiteY7" fmla="*/ 195262 h 1400175"/>
                <a:gd name="connsiteX8" fmla="*/ 5362575 w 7481887"/>
                <a:gd name="connsiteY8" fmla="*/ 233362 h 1400175"/>
                <a:gd name="connsiteX9" fmla="*/ 7481887 w 7481887"/>
                <a:gd name="connsiteY9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887" h="1400175">
                  <a:moveTo>
                    <a:pt x="0" y="1400175"/>
                  </a:moveTo>
                  <a:lnTo>
                    <a:pt x="266700" y="1204912"/>
                  </a:lnTo>
                  <a:lnTo>
                    <a:pt x="533400" y="1233487"/>
                  </a:lnTo>
                  <a:lnTo>
                    <a:pt x="1071562" y="885825"/>
                  </a:lnTo>
                  <a:lnTo>
                    <a:pt x="1871662" y="642937"/>
                  </a:lnTo>
                  <a:lnTo>
                    <a:pt x="2671762" y="666750"/>
                  </a:lnTo>
                  <a:lnTo>
                    <a:pt x="3476625" y="557212"/>
                  </a:lnTo>
                  <a:lnTo>
                    <a:pt x="4010025" y="195262"/>
                  </a:lnTo>
                  <a:lnTo>
                    <a:pt x="5362575" y="233362"/>
                  </a:lnTo>
                  <a:lnTo>
                    <a:pt x="7481887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18CA899A-8556-A3F5-A804-005B2F832DAD}"/>
                </a:ext>
              </a:extLst>
            </p:cNvPr>
            <p:cNvSpPr/>
            <p:nvPr/>
          </p:nvSpPr>
          <p:spPr>
            <a:xfrm>
              <a:off x="2386432" y="3514153"/>
              <a:ext cx="7496174" cy="1023938"/>
            </a:xfrm>
            <a:custGeom>
              <a:avLst/>
              <a:gdLst>
                <a:gd name="connsiteX0" fmla="*/ 0 w 7481887"/>
                <a:gd name="connsiteY0" fmla="*/ 1400175 h 1400175"/>
                <a:gd name="connsiteX1" fmla="*/ 266700 w 7481887"/>
                <a:gd name="connsiteY1" fmla="*/ 1204912 h 1400175"/>
                <a:gd name="connsiteX2" fmla="*/ 533400 w 7481887"/>
                <a:gd name="connsiteY2" fmla="*/ 1233487 h 1400175"/>
                <a:gd name="connsiteX3" fmla="*/ 1071562 w 7481887"/>
                <a:gd name="connsiteY3" fmla="*/ 885825 h 1400175"/>
                <a:gd name="connsiteX4" fmla="*/ 1871662 w 7481887"/>
                <a:gd name="connsiteY4" fmla="*/ 642937 h 1400175"/>
                <a:gd name="connsiteX5" fmla="*/ 2671762 w 7481887"/>
                <a:gd name="connsiteY5" fmla="*/ 666750 h 1400175"/>
                <a:gd name="connsiteX6" fmla="*/ 3476625 w 7481887"/>
                <a:gd name="connsiteY6" fmla="*/ 557212 h 1400175"/>
                <a:gd name="connsiteX7" fmla="*/ 4010025 w 7481887"/>
                <a:gd name="connsiteY7" fmla="*/ 195262 h 1400175"/>
                <a:gd name="connsiteX8" fmla="*/ 5362575 w 7481887"/>
                <a:gd name="connsiteY8" fmla="*/ 233362 h 1400175"/>
                <a:gd name="connsiteX9" fmla="*/ 7481887 w 7481887"/>
                <a:gd name="connsiteY9" fmla="*/ 0 h 1400175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62575 w 7496174"/>
                <a:gd name="connsiteY8" fmla="*/ 38100 h 1204913"/>
                <a:gd name="connsiteX9" fmla="*/ 7496174 w 7496174"/>
                <a:gd name="connsiteY9" fmla="*/ 180976 h 1204913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62575 w 7496174"/>
                <a:gd name="connsiteY8" fmla="*/ 38100 h 1204913"/>
                <a:gd name="connsiteX9" fmla="*/ 7496174 w 7496174"/>
                <a:gd name="connsiteY9" fmla="*/ 180976 h 1204913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72100 w 7496174"/>
                <a:gd name="connsiteY8" fmla="*/ 180975 h 1204913"/>
                <a:gd name="connsiteX9" fmla="*/ 7496174 w 7496174"/>
                <a:gd name="connsiteY9" fmla="*/ 180976 h 1204913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71762 w 7496174"/>
                <a:gd name="connsiteY5" fmla="*/ 290513 h 1023938"/>
                <a:gd name="connsiteX6" fmla="*/ 3476625 w 7496174"/>
                <a:gd name="connsiteY6" fmla="*/ 180975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71762 w 7496174"/>
                <a:gd name="connsiteY5" fmla="*/ 290513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90512 w 7496174"/>
                <a:gd name="connsiteY1" fmla="*/ 904875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6174" h="1023938">
                  <a:moveTo>
                    <a:pt x="0" y="1023938"/>
                  </a:moveTo>
                  <a:lnTo>
                    <a:pt x="290512" y="904875"/>
                  </a:lnTo>
                  <a:lnTo>
                    <a:pt x="557213" y="790575"/>
                  </a:lnTo>
                  <a:lnTo>
                    <a:pt x="1090612" y="352426"/>
                  </a:lnTo>
                  <a:lnTo>
                    <a:pt x="1885950" y="590550"/>
                  </a:lnTo>
                  <a:lnTo>
                    <a:pt x="2695575" y="333375"/>
                  </a:lnTo>
                  <a:lnTo>
                    <a:pt x="3514725" y="76200"/>
                  </a:lnTo>
                  <a:lnTo>
                    <a:pt x="4038600" y="23812"/>
                  </a:lnTo>
                  <a:lnTo>
                    <a:pt x="5372100" y="0"/>
                  </a:lnTo>
                  <a:lnTo>
                    <a:pt x="7496174" y="1"/>
                  </a:lnTo>
                </a:path>
              </a:pathLst>
            </a:custGeom>
            <a:noFill/>
            <a:ln w="12700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5A6EE1AC-21DD-7F66-4613-E6331322985D}"/>
                </a:ext>
              </a:extLst>
            </p:cNvPr>
            <p:cNvSpPr/>
            <p:nvPr/>
          </p:nvSpPr>
          <p:spPr>
            <a:xfrm>
              <a:off x="2471955" y="3333178"/>
              <a:ext cx="7481888" cy="1207293"/>
            </a:xfrm>
            <a:custGeom>
              <a:avLst/>
              <a:gdLst>
                <a:gd name="connsiteX0" fmla="*/ 0 w 7481887"/>
                <a:gd name="connsiteY0" fmla="*/ 1400175 h 1400175"/>
                <a:gd name="connsiteX1" fmla="*/ 266700 w 7481887"/>
                <a:gd name="connsiteY1" fmla="*/ 1204912 h 1400175"/>
                <a:gd name="connsiteX2" fmla="*/ 533400 w 7481887"/>
                <a:gd name="connsiteY2" fmla="*/ 1233487 h 1400175"/>
                <a:gd name="connsiteX3" fmla="*/ 1071562 w 7481887"/>
                <a:gd name="connsiteY3" fmla="*/ 885825 h 1400175"/>
                <a:gd name="connsiteX4" fmla="*/ 1871662 w 7481887"/>
                <a:gd name="connsiteY4" fmla="*/ 642937 h 1400175"/>
                <a:gd name="connsiteX5" fmla="*/ 2671762 w 7481887"/>
                <a:gd name="connsiteY5" fmla="*/ 666750 h 1400175"/>
                <a:gd name="connsiteX6" fmla="*/ 3476625 w 7481887"/>
                <a:gd name="connsiteY6" fmla="*/ 557212 h 1400175"/>
                <a:gd name="connsiteX7" fmla="*/ 4010025 w 7481887"/>
                <a:gd name="connsiteY7" fmla="*/ 195262 h 1400175"/>
                <a:gd name="connsiteX8" fmla="*/ 5362575 w 7481887"/>
                <a:gd name="connsiteY8" fmla="*/ 233362 h 1400175"/>
                <a:gd name="connsiteX9" fmla="*/ 7481887 w 7481887"/>
                <a:gd name="connsiteY9" fmla="*/ 0 h 1400175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62575 w 7496174"/>
                <a:gd name="connsiteY8" fmla="*/ 38100 h 1204913"/>
                <a:gd name="connsiteX9" fmla="*/ 7496174 w 7496174"/>
                <a:gd name="connsiteY9" fmla="*/ 180976 h 1204913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62575 w 7496174"/>
                <a:gd name="connsiteY8" fmla="*/ 38100 h 1204913"/>
                <a:gd name="connsiteX9" fmla="*/ 7496174 w 7496174"/>
                <a:gd name="connsiteY9" fmla="*/ 180976 h 1204913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72100 w 7496174"/>
                <a:gd name="connsiteY8" fmla="*/ 180975 h 1204913"/>
                <a:gd name="connsiteX9" fmla="*/ 7496174 w 7496174"/>
                <a:gd name="connsiteY9" fmla="*/ 180976 h 1204913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71762 w 7496174"/>
                <a:gd name="connsiteY5" fmla="*/ 290513 h 1023938"/>
                <a:gd name="connsiteX6" fmla="*/ 3476625 w 7496174"/>
                <a:gd name="connsiteY6" fmla="*/ 180975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71762 w 7496174"/>
                <a:gd name="connsiteY5" fmla="*/ 290513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90512 w 7496174"/>
                <a:gd name="connsiteY1" fmla="*/ 904875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42987 w 7496174"/>
                <a:gd name="connsiteY3" fmla="*/ 419101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42987 w 7496174"/>
                <a:gd name="connsiteY3" fmla="*/ 419101 h 1023938"/>
                <a:gd name="connsiteX4" fmla="*/ 1838325 w 7496174"/>
                <a:gd name="connsiteY4" fmla="*/ 433387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42987 w 7496174"/>
                <a:gd name="connsiteY3" fmla="*/ 419101 h 1023938"/>
                <a:gd name="connsiteX4" fmla="*/ 1838325 w 7496174"/>
                <a:gd name="connsiteY4" fmla="*/ 433387 h 1023938"/>
                <a:gd name="connsiteX5" fmla="*/ 2652712 w 7496174"/>
                <a:gd name="connsiteY5" fmla="*/ 2952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42987 w 7496174"/>
                <a:gd name="connsiteY3" fmla="*/ 419101 h 1023938"/>
                <a:gd name="connsiteX4" fmla="*/ 1838325 w 7496174"/>
                <a:gd name="connsiteY4" fmla="*/ 433387 h 1023938"/>
                <a:gd name="connsiteX5" fmla="*/ 2652712 w 7496174"/>
                <a:gd name="connsiteY5" fmla="*/ 295275 h 1023938"/>
                <a:gd name="connsiteX6" fmla="*/ 3438525 w 7496174"/>
                <a:gd name="connsiteY6" fmla="*/ 128588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104901 h 1104901"/>
                <a:gd name="connsiteX1" fmla="*/ 261937 w 7496174"/>
                <a:gd name="connsiteY1" fmla="*/ 942976 h 1104901"/>
                <a:gd name="connsiteX2" fmla="*/ 495300 w 7496174"/>
                <a:gd name="connsiteY2" fmla="*/ 914400 h 1104901"/>
                <a:gd name="connsiteX3" fmla="*/ 1042987 w 7496174"/>
                <a:gd name="connsiteY3" fmla="*/ 500064 h 1104901"/>
                <a:gd name="connsiteX4" fmla="*/ 1838325 w 7496174"/>
                <a:gd name="connsiteY4" fmla="*/ 514350 h 1104901"/>
                <a:gd name="connsiteX5" fmla="*/ 2652712 w 7496174"/>
                <a:gd name="connsiteY5" fmla="*/ 376238 h 1104901"/>
                <a:gd name="connsiteX6" fmla="*/ 3438525 w 7496174"/>
                <a:gd name="connsiteY6" fmla="*/ 209551 h 1104901"/>
                <a:gd name="connsiteX7" fmla="*/ 3981450 w 7496174"/>
                <a:gd name="connsiteY7" fmla="*/ 0 h 1104901"/>
                <a:gd name="connsiteX8" fmla="*/ 5372100 w 7496174"/>
                <a:gd name="connsiteY8" fmla="*/ 80963 h 1104901"/>
                <a:gd name="connsiteX9" fmla="*/ 7496174 w 7496174"/>
                <a:gd name="connsiteY9" fmla="*/ 80964 h 1104901"/>
                <a:gd name="connsiteX0" fmla="*/ 0 w 7496174"/>
                <a:gd name="connsiteY0" fmla="*/ 1104901 h 1104901"/>
                <a:gd name="connsiteX1" fmla="*/ 261937 w 7496174"/>
                <a:gd name="connsiteY1" fmla="*/ 942976 h 1104901"/>
                <a:gd name="connsiteX2" fmla="*/ 495300 w 7496174"/>
                <a:gd name="connsiteY2" fmla="*/ 914400 h 1104901"/>
                <a:gd name="connsiteX3" fmla="*/ 1042987 w 7496174"/>
                <a:gd name="connsiteY3" fmla="*/ 500064 h 1104901"/>
                <a:gd name="connsiteX4" fmla="*/ 1838325 w 7496174"/>
                <a:gd name="connsiteY4" fmla="*/ 514350 h 1104901"/>
                <a:gd name="connsiteX5" fmla="*/ 2652712 w 7496174"/>
                <a:gd name="connsiteY5" fmla="*/ 376238 h 1104901"/>
                <a:gd name="connsiteX6" fmla="*/ 3438525 w 7496174"/>
                <a:gd name="connsiteY6" fmla="*/ 209551 h 1104901"/>
                <a:gd name="connsiteX7" fmla="*/ 3981450 w 7496174"/>
                <a:gd name="connsiteY7" fmla="*/ 0 h 1104901"/>
                <a:gd name="connsiteX8" fmla="*/ 5319713 w 7496174"/>
                <a:gd name="connsiteY8" fmla="*/ 4763 h 1104901"/>
                <a:gd name="connsiteX9" fmla="*/ 7496174 w 7496174"/>
                <a:gd name="connsiteY9" fmla="*/ 80964 h 1104901"/>
                <a:gd name="connsiteX0" fmla="*/ 0 w 7462837"/>
                <a:gd name="connsiteY0" fmla="*/ 1204912 h 1204912"/>
                <a:gd name="connsiteX1" fmla="*/ 261937 w 7462837"/>
                <a:gd name="connsiteY1" fmla="*/ 1042987 h 1204912"/>
                <a:gd name="connsiteX2" fmla="*/ 495300 w 7462837"/>
                <a:gd name="connsiteY2" fmla="*/ 1014411 h 1204912"/>
                <a:gd name="connsiteX3" fmla="*/ 1042987 w 7462837"/>
                <a:gd name="connsiteY3" fmla="*/ 600075 h 1204912"/>
                <a:gd name="connsiteX4" fmla="*/ 1838325 w 7462837"/>
                <a:gd name="connsiteY4" fmla="*/ 614361 h 1204912"/>
                <a:gd name="connsiteX5" fmla="*/ 2652712 w 7462837"/>
                <a:gd name="connsiteY5" fmla="*/ 476249 h 1204912"/>
                <a:gd name="connsiteX6" fmla="*/ 3438525 w 7462837"/>
                <a:gd name="connsiteY6" fmla="*/ 309562 h 1204912"/>
                <a:gd name="connsiteX7" fmla="*/ 3981450 w 7462837"/>
                <a:gd name="connsiteY7" fmla="*/ 100011 h 1204912"/>
                <a:gd name="connsiteX8" fmla="*/ 5319713 w 7462837"/>
                <a:gd name="connsiteY8" fmla="*/ 104774 h 1204912"/>
                <a:gd name="connsiteX9" fmla="*/ 7462837 w 7462837"/>
                <a:gd name="connsiteY9" fmla="*/ 0 h 1204912"/>
                <a:gd name="connsiteX0" fmla="*/ 0 w 7462837"/>
                <a:gd name="connsiteY0" fmla="*/ 1204912 h 1204912"/>
                <a:gd name="connsiteX1" fmla="*/ 261937 w 7462837"/>
                <a:gd name="connsiteY1" fmla="*/ 1042987 h 1204912"/>
                <a:gd name="connsiteX2" fmla="*/ 495300 w 7462837"/>
                <a:gd name="connsiteY2" fmla="*/ 1007267 h 1204912"/>
                <a:gd name="connsiteX3" fmla="*/ 1042987 w 7462837"/>
                <a:gd name="connsiteY3" fmla="*/ 600075 h 1204912"/>
                <a:gd name="connsiteX4" fmla="*/ 1838325 w 7462837"/>
                <a:gd name="connsiteY4" fmla="*/ 614361 h 1204912"/>
                <a:gd name="connsiteX5" fmla="*/ 2652712 w 7462837"/>
                <a:gd name="connsiteY5" fmla="*/ 476249 h 1204912"/>
                <a:gd name="connsiteX6" fmla="*/ 3438525 w 7462837"/>
                <a:gd name="connsiteY6" fmla="*/ 309562 h 1204912"/>
                <a:gd name="connsiteX7" fmla="*/ 3981450 w 7462837"/>
                <a:gd name="connsiteY7" fmla="*/ 100011 h 1204912"/>
                <a:gd name="connsiteX8" fmla="*/ 5319713 w 7462837"/>
                <a:gd name="connsiteY8" fmla="*/ 104774 h 1204912"/>
                <a:gd name="connsiteX9" fmla="*/ 7462837 w 7462837"/>
                <a:gd name="connsiteY9" fmla="*/ 0 h 1204912"/>
                <a:gd name="connsiteX0" fmla="*/ 0 w 7467600"/>
                <a:gd name="connsiteY0" fmla="*/ 1204912 h 1204912"/>
                <a:gd name="connsiteX1" fmla="*/ 266700 w 7467600"/>
                <a:gd name="connsiteY1" fmla="*/ 1042987 h 1204912"/>
                <a:gd name="connsiteX2" fmla="*/ 500063 w 7467600"/>
                <a:gd name="connsiteY2" fmla="*/ 1007267 h 1204912"/>
                <a:gd name="connsiteX3" fmla="*/ 1047750 w 7467600"/>
                <a:gd name="connsiteY3" fmla="*/ 600075 h 1204912"/>
                <a:gd name="connsiteX4" fmla="*/ 1843088 w 7467600"/>
                <a:gd name="connsiteY4" fmla="*/ 614361 h 1204912"/>
                <a:gd name="connsiteX5" fmla="*/ 2657475 w 7467600"/>
                <a:gd name="connsiteY5" fmla="*/ 476249 h 1204912"/>
                <a:gd name="connsiteX6" fmla="*/ 3443288 w 7467600"/>
                <a:gd name="connsiteY6" fmla="*/ 309562 h 1204912"/>
                <a:gd name="connsiteX7" fmla="*/ 3986213 w 7467600"/>
                <a:gd name="connsiteY7" fmla="*/ 100011 h 1204912"/>
                <a:gd name="connsiteX8" fmla="*/ 5324476 w 7467600"/>
                <a:gd name="connsiteY8" fmla="*/ 104774 h 1204912"/>
                <a:gd name="connsiteX9" fmla="*/ 7467600 w 7467600"/>
                <a:gd name="connsiteY9" fmla="*/ 0 h 1204912"/>
                <a:gd name="connsiteX0" fmla="*/ 0 w 7481888"/>
                <a:gd name="connsiteY0" fmla="*/ 1207293 h 1207293"/>
                <a:gd name="connsiteX1" fmla="*/ 280988 w 7481888"/>
                <a:gd name="connsiteY1" fmla="*/ 1042987 h 1207293"/>
                <a:gd name="connsiteX2" fmla="*/ 514351 w 7481888"/>
                <a:gd name="connsiteY2" fmla="*/ 1007267 h 1207293"/>
                <a:gd name="connsiteX3" fmla="*/ 1062038 w 7481888"/>
                <a:gd name="connsiteY3" fmla="*/ 600075 h 1207293"/>
                <a:gd name="connsiteX4" fmla="*/ 1857376 w 7481888"/>
                <a:gd name="connsiteY4" fmla="*/ 614361 h 1207293"/>
                <a:gd name="connsiteX5" fmla="*/ 2671763 w 7481888"/>
                <a:gd name="connsiteY5" fmla="*/ 476249 h 1207293"/>
                <a:gd name="connsiteX6" fmla="*/ 3457576 w 7481888"/>
                <a:gd name="connsiteY6" fmla="*/ 309562 h 1207293"/>
                <a:gd name="connsiteX7" fmla="*/ 4000501 w 7481888"/>
                <a:gd name="connsiteY7" fmla="*/ 100011 h 1207293"/>
                <a:gd name="connsiteX8" fmla="*/ 5338764 w 7481888"/>
                <a:gd name="connsiteY8" fmla="*/ 104774 h 1207293"/>
                <a:gd name="connsiteX9" fmla="*/ 7481888 w 7481888"/>
                <a:gd name="connsiteY9" fmla="*/ 0 h 1207293"/>
                <a:gd name="connsiteX0" fmla="*/ 0 w 7481888"/>
                <a:gd name="connsiteY0" fmla="*/ 1207293 h 1207293"/>
                <a:gd name="connsiteX1" fmla="*/ 280988 w 7481888"/>
                <a:gd name="connsiteY1" fmla="*/ 1042987 h 1207293"/>
                <a:gd name="connsiteX2" fmla="*/ 514351 w 7481888"/>
                <a:gd name="connsiteY2" fmla="*/ 1007267 h 1207293"/>
                <a:gd name="connsiteX3" fmla="*/ 1062038 w 7481888"/>
                <a:gd name="connsiteY3" fmla="*/ 604838 h 1207293"/>
                <a:gd name="connsiteX4" fmla="*/ 1857376 w 7481888"/>
                <a:gd name="connsiteY4" fmla="*/ 614361 h 1207293"/>
                <a:gd name="connsiteX5" fmla="*/ 2671763 w 7481888"/>
                <a:gd name="connsiteY5" fmla="*/ 476249 h 1207293"/>
                <a:gd name="connsiteX6" fmla="*/ 3457576 w 7481888"/>
                <a:gd name="connsiteY6" fmla="*/ 309562 h 1207293"/>
                <a:gd name="connsiteX7" fmla="*/ 4000501 w 7481888"/>
                <a:gd name="connsiteY7" fmla="*/ 100011 h 1207293"/>
                <a:gd name="connsiteX8" fmla="*/ 5338764 w 7481888"/>
                <a:gd name="connsiteY8" fmla="*/ 104774 h 1207293"/>
                <a:gd name="connsiteX9" fmla="*/ 7481888 w 7481888"/>
                <a:gd name="connsiteY9" fmla="*/ 0 h 120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888" h="1207293">
                  <a:moveTo>
                    <a:pt x="0" y="1207293"/>
                  </a:moveTo>
                  <a:lnTo>
                    <a:pt x="280988" y="1042987"/>
                  </a:lnTo>
                  <a:lnTo>
                    <a:pt x="514351" y="1007267"/>
                  </a:lnTo>
                  <a:lnTo>
                    <a:pt x="1062038" y="604838"/>
                  </a:lnTo>
                  <a:lnTo>
                    <a:pt x="1857376" y="614361"/>
                  </a:lnTo>
                  <a:lnTo>
                    <a:pt x="2671763" y="476249"/>
                  </a:lnTo>
                  <a:lnTo>
                    <a:pt x="3457576" y="309562"/>
                  </a:lnTo>
                  <a:lnTo>
                    <a:pt x="4000501" y="100011"/>
                  </a:lnTo>
                  <a:lnTo>
                    <a:pt x="5338764" y="104774"/>
                  </a:lnTo>
                  <a:lnTo>
                    <a:pt x="7481888" y="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F637919D-3552-5C18-5329-B70AB573CA01}"/>
                </a:ext>
              </a:extLst>
            </p:cNvPr>
            <p:cNvSpPr/>
            <p:nvPr/>
          </p:nvSpPr>
          <p:spPr>
            <a:xfrm>
              <a:off x="9870445" y="3095871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D5A1990C-EA27-C40E-0FFF-F4A8327B20CE}"/>
                </a:ext>
              </a:extLst>
            </p:cNvPr>
            <p:cNvSpPr/>
            <p:nvPr/>
          </p:nvSpPr>
          <p:spPr>
            <a:xfrm>
              <a:off x="9889425" y="3291133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4E07396C-AD93-F02E-B7F6-46505236E1AF}"/>
                </a:ext>
              </a:extLst>
            </p:cNvPr>
            <p:cNvSpPr/>
            <p:nvPr/>
          </p:nvSpPr>
          <p:spPr>
            <a:xfrm>
              <a:off x="9850428" y="3479256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E13DD17-542B-6ACC-6E2E-7013FF88A1F9}"/>
                </a:ext>
              </a:extLst>
            </p:cNvPr>
            <p:cNvSpPr/>
            <p:nvPr/>
          </p:nvSpPr>
          <p:spPr>
            <a:xfrm>
              <a:off x="7762969" y="3388765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1A7B57B0-C881-DB58-4D83-60178075AD79}"/>
                </a:ext>
              </a:extLst>
            </p:cNvPr>
            <p:cNvSpPr/>
            <p:nvPr/>
          </p:nvSpPr>
          <p:spPr>
            <a:xfrm>
              <a:off x="7721591" y="3467350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974B313A-575E-54D5-F3EB-93F15888A770}"/>
                </a:ext>
              </a:extLst>
            </p:cNvPr>
            <p:cNvSpPr/>
            <p:nvPr/>
          </p:nvSpPr>
          <p:spPr>
            <a:xfrm>
              <a:off x="7748751" y="3331615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1B9741D4-C3E1-6FDD-E851-DF405FC04324}"/>
                </a:ext>
              </a:extLst>
            </p:cNvPr>
            <p:cNvSpPr/>
            <p:nvPr/>
          </p:nvSpPr>
          <p:spPr>
            <a:xfrm>
              <a:off x="6422325" y="3393528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842E2A7F-2939-F1F8-48E6-3EC65A050EC8}"/>
                </a:ext>
              </a:extLst>
            </p:cNvPr>
            <p:cNvSpPr/>
            <p:nvPr/>
          </p:nvSpPr>
          <p:spPr>
            <a:xfrm>
              <a:off x="6388091" y="3491162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F5A80E1F-E522-EF4D-E75F-F4B12362837E}"/>
                </a:ext>
              </a:extLst>
            </p:cNvPr>
            <p:cNvSpPr/>
            <p:nvPr/>
          </p:nvSpPr>
          <p:spPr>
            <a:xfrm>
              <a:off x="6400963" y="3291134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8EA60A4B-E898-2D4B-7EE7-BD2B1DFC07A8}"/>
                </a:ext>
              </a:extLst>
            </p:cNvPr>
            <p:cNvSpPr/>
            <p:nvPr/>
          </p:nvSpPr>
          <p:spPr>
            <a:xfrm>
              <a:off x="5847547" y="3550693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834F4BFA-C7F9-7DB5-6CA4-8B5B484ED124}"/>
                </a:ext>
              </a:extLst>
            </p:cNvPr>
            <p:cNvSpPr/>
            <p:nvPr/>
          </p:nvSpPr>
          <p:spPr>
            <a:xfrm>
              <a:off x="5867563" y="3643559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501B39C2-5D8B-FEA1-1400-10E174BC017A}"/>
                </a:ext>
              </a:extLst>
            </p:cNvPr>
            <p:cNvSpPr/>
            <p:nvPr/>
          </p:nvSpPr>
          <p:spPr>
            <a:xfrm>
              <a:off x="5888925" y="3593553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B101AEA8-E578-DC77-4D04-A091F96FF2BB}"/>
                </a:ext>
              </a:extLst>
            </p:cNvPr>
            <p:cNvSpPr/>
            <p:nvPr/>
          </p:nvSpPr>
          <p:spPr>
            <a:xfrm>
              <a:off x="5042684" y="3798343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F87ADB9E-DD18-8CF1-F3C0-DE9119EE6137}"/>
                </a:ext>
              </a:extLst>
            </p:cNvPr>
            <p:cNvSpPr/>
            <p:nvPr/>
          </p:nvSpPr>
          <p:spPr>
            <a:xfrm>
              <a:off x="5062701" y="3760240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C4FC8F63-EA84-04F9-1BFD-19F546D1C51D}"/>
                </a:ext>
              </a:extLst>
            </p:cNvPr>
            <p:cNvSpPr/>
            <p:nvPr/>
          </p:nvSpPr>
          <p:spPr>
            <a:xfrm>
              <a:off x="5086443" y="3769765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1FDFFB29-B9BE-1EC4-5311-C0D62C24F267}"/>
                </a:ext>
              </a:extLst>
            </p:cNvPr>
            <p:cNvSpPr/>
            <p:nvPr/>
          </p:nvSpPr>
          <p:spPr>
            <a:xfrm>
              <a:off x="4235440" y="4057899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2A78DF4C-579D-891C-94F0-A9DE9E870177}"/>
                </a:ext>
              </a:extLst>
            </p:cNvPr>
            <p:cNvSpPr/>
            <p:nvPr/>
          </p:nvSpPr>
          <p:spPr>
            <a:xfrm>
              <a:off x="4260219" y="3738809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D511833B-6AED-26F9-64C8-B6C529A848E2}"/>
                </a:ext>
              </a:extLst>
            </p:cNvPr>
            <p:cNvSpPr/>
            <p:nvPr/>
          </p:nvSpPr>
          <p:spPr>
            <a:xfrm>
              <a:off x="4283962" y="3895971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C92E2B8C-950F-FE4B-E2AE-B03AE591C088}"/>
                </a:ext>
              </a:extLst>
            </p:cNvPr>
            <p:cNvSpPr/>
            <p:nvPr/>
          </p:nvSpPr>
          <p:spPr>
            <a:xfrm>
              <a:off x="3476718" y="3893590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36C14B1A-EFBB-AD57-5618-7644426654F6}"/>
                </a:ext>
              </a:extLst>
            </p:cNvPr>
            <p:cNvSpPr/>
            <p:nvPr/>
          </p:nvSpPr>
          <p:spPr>
            <a:xfrm>
              <a:off x="3460119" y="3976934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D330547A-0F52-E697-C025-BF7CB4FDC749}"/>
                </a:ext>
              </a:extLst>
            </p:cNvPr>
            <p:cNvSpPr/>
            <p:nvPr/>
          </p:nvSpPr>
          <p:spPr>
            <a:xfrm>
              <a:off x="3441132" y="3822152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65F14594-AE0D-A22F-0648-5A416571B704}"/>
                </a:ext>
              </a:extLst>
            </p:cNvPr>
            <p:cNvSpPr/>
            <p:nvPr/>
          </p:nvSpPr>
          <p:spPr>
            <a:xfrm>
              <a:off x="2940936" y="4293640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76DBD4A4-C6B3-CE3A-81A6-52A2CF16B9FF}"/>
                </a:ext>
              </a:extLst>
            </p:cNvPr>
            <p:cNvSpPr/>
            <p:nvPr/>
          </p:nvSpPr>
          <p:spPr>
            <a:xfrm>
              <a:off x="2924338" y="4329359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6B35324B-1AA3-A20C-C0F5-D8612E86A25D}"/>
                </a:ext>
              </a:extLst>
            </p:cNvPr>
            <p:cNvSpPr/>
            <p:nvPr/>
          </p:nvSpPr>
          <p:spPr>
            <a:xfrm>
              <a:off x="2900588" y="4260302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06A36F6C-7CF6-5664-C8DC-AF66E72792BA}"/>
                </a:ext>
              </a:extLst>
            </p:cNvPr>
            <p:cNvSpPr/>
            <p:nvPr/>
          </p:nvSpPr>
          <p:spPr>
            <a:xfrm>
              <a:off x="2698049" y="4329359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897A19F6-970C-C9AF-E142-79E1E0A10FC2}"/>
                </a:ext>
              </a:extLst>
            </p:cNvPr>
            <p:cNvSpPr/>
            <p:nvPr/>
          </p:nvSpPr>
          <p:spPr>
            <a:xfrm>
              <a:off x="2657638" y="4293640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5965F36A-02FB-A515-234C-57153F4B18E2}"/>
                </a:ext>
              </a:extLst>
            </p:cNvPr>
            <p:cNvSpPr/>
            <p:nvPr/>
          </p:nvSpPr>
          <p:spPr>
            <a:xfrm>
              <a:off x="2624363" y="4369840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3B9D9A58-D8F1-AF51-8890-D428CD1F7104}"/>
                </a:ext>
              </a:extLst>
            </p:cNvPr>
            <p:cNvSpPr/>
            <p:nvPr/>
          </p:nvSpPr>
          <p:spPr>
            <a:xfrm>
              <a:off x="2431349" y="4491284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9F97899E-8F94-A129-616C-2EEBEEE3E832}"/>
                </a:ext>
              </a:extLst>
            </p:cNvPr>
            <p:cNvSpPr/>
            <p:nvPr/>
          </p:nvSpPr>
          <p:spPr>
            <a:xfrm>
              <a:off x="2393319" y="4491284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3B847B7B-C0D2-03B4-4CAC-CE2A5888CB7D}"/>
                </a:ext>
              </a:extLst>
            </p:cNvPr>
            <p:cNvSpPr/>
            <p:nvPr/>
          </p:nvSpPr>
          <p:spPr>
            <a:xfrm>
              <a:off x="2355282" y="4491284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2580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3">
            <a:extLst>
              <a:ext uri="{FF2B5EF4-FFF2-40B4-BE49-F238E27FC236}">
                <a16:creationId xmlns:a16="http://schemas.microsoft.com/office/drawing/2014/main" id="{0BCDBA66-E93F-A25F-272A-CDFCCA01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 Study: LEN in PLWHIV with </a:t>
            </a:r>
            <a:br>
              <a:rPr lang="en-US" dirty="0"/>
            </a:br>
            <a:r>
              <a:rPr lang="en-US" dirty="0" err="1"/>
              <a:t>multiresistant</a:t>
            </a:r>
            <a:r>
              <a:rPr lang="en-US" dirty="0"/>
              <a:t> HIV-1- W52 Results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F9F9F0A-E182-E6FE-D0D6-C8F8A21D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79" y="6433591"/>
            <a:ext cx="393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Ogbuagu O. Lancet HIV. 2023 Aug;10(8):e497-e505</a:t>
            </a:r>
          </a:p>
        </p:txBody>
      </p:sp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A319F5C3-81AE-758F-FB60-69BA2225B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2929"/>
              </p:ext>
            </p:extLst>
          </p:nvPr>
        </p:nvGraphicFramePr>
        <p:xfrm>
          <a:off x="1968341" y="2285999"/>
          <a:ext cx="825531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318">
                  <a:extLst>
                    <a:ext uri="{9D8B030D-6E8A-4147-A177-3AD203B41FA5}">
                      <a16:colId xmlns:a16="http://schemas.microsoft.com/office/drawing/2014/main" val="4692320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504347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73525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7158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Cohort 1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(N=36)</a:t>
                      </a:r>
                      <a:endParaRPr lang="en-US" sz="18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Cohort 2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(N=36)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(N=72)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0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Related to </a:t>
                      </a:r>
                      <a:r>
                        <a:rPr lang="en-US" sz="1600" noProof="0" dirty="0" err="1"/>
                        <a:t>lenacapavir</a:t>
                      </a:r>
                      <a:endParaRPr lang="en-US" sz="1600" noProof="0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Swelling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Pain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Erythema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Subcutaneous nodule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Induration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Pruritus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23 (64%)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13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10 (28%)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9 (25%)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13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 (6%)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24 (67%)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13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12 (33%)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13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5 (14%)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9 (25%)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47 (65%)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26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22 (31%)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22 (31%)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18 (25%)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11 (15%)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4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84768"/>
                  </a:ext>
                </a:extLst>
              </a:tr>
            </a:tbl>
          </a:graphicData>
        </a:graphic>
      </p:graphicFrame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303874E-3512-9A75-648C-73B152D9A5B6}"/>
              </a:ext>
            </a:extLst>
          </p:cNvPr>
          <p:cNvSpPr txBox="1">
            <a:spLocks/>
          </p:cNvSpPr>
          <p:nvPr/>
        </p:nvSpPr>
        <p:spPr>
          <a:xfrm>
            <a:off x="1968341" y="5590813"/>
            <a:ext cx="4859233" cy="6941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 eaLnBrk="1" hangingPunct="1">
              <a:buClr>
                <a:srgbClr val="0070C0"/>
              </a:buClr>
            </a:pPr>
            <a:r>
              <a:rPr lang="fr-FR" sz="1800" b="0" kern="0" dirty="0"/>
              <a:t>Most </a:t>
            </a:r>
            <a:r>
              <a:rPr lang="fr-FR" sz="1800" b="0" kern="0" dirty="0" err="1"/>
              <a:t>ISRs</a:t>
            </a:r>
            <a:r>
              <a:rPr lang="fr-FR" sz="1800" b="0" kern="0" dirty="0"/>
              <a:t> </a:t>
            </a:r>
            <a:r>
              <a:rPr lang="en-US" sz="1800" b="0" kern="0" dirty="0"/>
              <a:t>were</a:t>
            </a:r>
            <a:r>
              <a:rPr lang="fr-FR" sz="1800" b="0" kern="0" dirty="0"/>
              <a:t> grade 1 or 2, one of grade 3</a:t>
            </a:r>
          </a:p>
          <a:p>
            <a:pPr marL="184150" indent="-184150" eaLnBrk="1" hangingPunct="1">
              <a:buClr>
                <a:srgbClr val="0070C0"/>
              </a:buClr>
            </a:pPr>
            <a:r>
              <a:rPr lang="fr-FR" sz="1800" b="0" kern="0" dirty="0"/>
              <a:t>1 discontinuation at W52 (nodule ; grade 1)</a:t>
            </a:r>
          </a:p>
        </p:txBody>
      </p:sp>
      <p:sp>
        <p:nvSpPr>
          <p:cNvPr id="2" name="Titre 43">
            <a:extLst>
              <a:ext uri="{FF2B5EF4-FFF2-40B4-BE49-F238E27FC236}">
                <a16:creationId xmlns:a16="http://schemas.microsoft.com/office/drawing/2014/main" id="{A37A965D-3CE8-F76A-4EB7-EE8679906108}"/>
              </a:ext>
            </a:extLst>
          </p:cNvPr>
          <p:cNvSpPr txBox="1">
            <a:spLocks/>
          </p:cNvSpPr>
          <p:nvPr/>
        </p:nvSpPr>
        <p:spPr>
          <a:xfrm>
            <a:off x="2343509" y="1626106"/>
            <a:ext cx="7240439" cy="65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Injection site reaction</a:t>
            </a:r>
          </a:p>
        </p:txBody>
      </p:sp>
    </p:spTree>
    <p:extLst>
      <p:ext uri="{BB962C8B-B14F-4D97-AF65-F5344CB8AC3E}">
        <p14:creationId xmlns:p14="http://schemas.microsoft.com/office/powerpoint/2010/main" val="405234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5">
            <a:extLst>
              <a:ext uri="{FF2B5EF4-FFF2-40B4-BE49-F238E27FC236}">
                <a16:creationId xmlns:a16="http://schemas.microsoft.com/office/drawing/2014/main" id="{E8B716F0-A725-449A-27C7-D8BF6B23C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47528"/>
              </p:ext>
            </p:extLst>
          </p:nvPr>
        </p:nvGraphicFramePr>
        <p:xfrm>
          <a:off x="3110753" y="2072871"/>
          <a:ext cx="5970494" cy="3139764"/>
        </p:xfrm>
        <a:graphic>
          <a:graphicData uri="http://schemas.openxmlformats.org/drawingml/2006/table">
            <a:tbl>
              <a:tblPr/>
              <a:tblGrid>
                <a:gridCol w="296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31">
                  <a:extLst>
                    <a:ext uri="{9D8B030D-6E8A-4147-A177-3AD203B41FA5}">
                      <a16:colId xmlns:a16="http://schemas.microsoft.com/office/drawing/2014/main" val="363058680"/>
                    </a:ext>
                  </a:extLst>
                </a:gridCol>
              </a:tblGrid>
              <a:tr h="69820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Randomized Cohort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(N=36)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Nonrandomized Cohort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(N=36)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17185"/>
                  </a:ext>
                </a:extLst>
              </a:tr>
              <a:tr h="69820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Participants meeting criteria for resistance testing (confirmed HIV RNA ≥ 50 c/mL)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 (31)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 (28)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560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Emergent LEN resistance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M661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Q67H/K/N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K70H/N/R/S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N74D/H/S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A105S/T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T107A/C/N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(11)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(11)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F9D6D79-C5EC-5459-E7F3-284D545689FD}"/>
              </a:ext>
            </a:extLst>
          </p:cNvPr>
          <p:cNvSpPr/>
          <p:nvPr/>
        </p:nvSpPr>
        <p:spPr>
          <a:xfrm>
            <a:off x="4337987" y="1634289"/>
            <a:ext cx="3516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Emergent LEN Resistance, n (%)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2BD538E-C6A6-A02B-EB93-353C6FC578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0492" y="5288409"/>
            <a:ext cx="6918592" cy="694182"/>
          </a:xfrm>
        </p:spPr>
        <p:txBody>
          <a:bodyPr>
            <a:noAutofit/>
          </a:bodyPr>
          <a:lstStyle/>
          <a:p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 8 participants with emergent LEN resistance were at high risk for resistance (0 active drugs in OBR, N=4; inadequate adherence to OBR, N=4)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54DE99A-9949-EDFB-75F5-F8C1FE25D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79" y="6433591"/>
            <a:ext cx="393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Ogbuagu O. Lancet HIV. 2023 Aug;10(8):e497-e505</a:t>
            </a:r>
          </a:p>
        </p:txBody>
      </p:sp>
      <p:sp>
        <p:nvSpPr>
          <p:cNvPr id="14" name="Titre 43">
            <a:extLst>
              <a:ext uri="{FF2B5EF4-FFF2-40B4-BE49-F238E27FC236}">
                <a16:creationId xmlns:a16="http://schemas.microsoft.com/office/drawing/2014/main" id="{363F8F4A-97EF-8570-B0FF-3D50905D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1143000"/>
          </a:xfrm>
        </p:spPr>
        <p:txBody>
          <a:bodyPr/>
          <a:lstStyle/>
          <a:p>
            <a:r>
              <a:rPr lang="en-US"/>
              <a:t>CAPELLA Study: LEN in PLWHIV with </a:t>
            </a:r>
            <a:br>
              <a:rPr lang="en-US"/>
            </a:br>
            <a:r>
              <a:rPr lang="en-US"/>
              <a:t>multiresistant HIV-1- W52 Results</a:t>
            </a:r>
          </a:p>
        </p:txBody>
      </p:sp>
    </p:spTree>
    <p:extLst>
      <p:ext uri="{BB962C8B-B14F-4D97-AF65-F5344CB8AC3E}">
        <p14:creationId xmlns:p14="http://schemas.microsoft.com/office/powerpoint/2010/main" val="21218740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5832" y="5486462"/>
            <a:ext cx="5701841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Future of LA ART 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2582664-CA3A-D023-AC35-0354C2E6D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35" y="249768"/>
            <a:ext cx="8599949" cy="127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 anchor="ctr"/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ART in 2023: 1 injectable ART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2E0A000-76D3-5126-FC71-FA9B1072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825" y="2165052"/>
            <a:ext cx="2959854" cy="295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A4D6D7-8AD3-E5A4-F785-17AC9DB75F46}"/>
              </a:ext>
            </a:extLst>
          </p:cNvPr>
          <p:cNvSpPr/>
          <p:nvPr/>
        </p:nvSpPr>
        <p:spPr>
          <a:xfrm>
            <a:off x="3962673" y="1579317"/>
            <a:ext cx="287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70C0"/>
                </a:solidFill>
              </a:rPr>
              <a:t>CAB-LA + RPV-LA</a:t>
            </a:r>
          </a:p>
        </p:txBody>
      </p:sp>
    </p:spTree>
    <p:extLst>
      <p:ext uri="{BB962C8B-B14F-4D97-AF65-F5344CB8AC3E}">
        <p14:creationId xmlns:p14="http://schemas.microsoft.com/office/powerpoint/2010/main" val="1441981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9D7F-E25F-4D1C-954E-3A4DF74B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W80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5FF-41FA-48A0-B06A-33CD8A77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484784"/>
            <a:ext cx="4502345" cy="361827"/>
          </a:xfrm>
        </p:spPr>
        <p:txBody>
          <a:bodyPr/>
          <a:lstStyle/>
          <a:p>
            <a:r>
              <a:rPr lang="en-US" sz="2000" dirty="0"/>
              <a:t>Randomized, open-label phase II trial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EE7C5-9CE0-4377-8B36-708E8DB6B112}"/>
              </a:ext>
            </a:extLst>
          </p:cNvPr>
          <p:cNvSpPr txBox="1"/>
          <p:nvPr/>
        </p:nvSpPr>
        <p:spPr bwMode="auto">
          <a:xfrm>
            <a:off x="3628842" y="16400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66914FF2-1523-DB40-92D9-A298BEA3E6BA}"/>
              </a:ext>
            </a:extLst>
          </p:cNvPr>
          <p:cNvSpPr txBox="1">
            <a:spLocks/>
          </p:cNvSpPr>
          <p:nvPr/>
        </p:nvSpPr>
        <p:spPr>
          <a:xfrm>
            <a:off x="604675" y="5520550"/>
            <a:ext cx="10877529" cy="76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endpoint : HIV RNA &lt;50 c/mL at W54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Gupta SK. Lancet HIV 2023; 10: e15-23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Virological suppression : 90% for group 1 (difference vs group 4: –2·6%, 95% CI –18·4 to 13·2), 85% for group 2 (–7·1%, –23·4 to 9·3), 85% for group 3 (–7·2%, –23·5 to 9·1), and 92% for group 4 </a:t>
            </a: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D2DAA72-F7C3-4CF0-A8EF-ECE4A6C0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808" y="6444771"/>
            <a:ext cx="2387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Hagins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D, CROI 2023, Abs. 522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59B6CD7-9945-A8FB-7470-B7676661A38F}"/>
              </a:ext>
            </a:extLst>
          </p:cNvPr>
          <p:cNvGrpSpPr/>
          <p:nvPr/>
        </p:nvGrpSpPr>
        <p:grpSpPr>
          <a:xfrm>
            <a:off x="368520" y="2029639"/>
            <a:ext cx="11509551" cy="3364838"/>
            <a:chOff x="368520" y="2029639"/>
            <a:chExt cx="11509551" cy="3364838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4DEC6C63-17D5-1BD2-1EFE-710D149B7596}"/>
                </a:ext>
              </a:extLst>
            </p:cNvPr>
            <p:cNvSpPr txBox="1"/>
            <p:nvPr/>
          </p:nvSpPr>
          <p:spPr bwMode="auto">
            <a:xfrm>
              <a:off x="5988181" y="2334401"/>
              <a:ext cx="17021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HIV-1 RNA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&lt;50 c/mL at W16 and W22, switched to TAF or BIC ;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≥50 c/mL, discontinued study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301510B4-0CA9-77EA-2EA5-C333F9581672}"/>
                </a:ext>
              </a:extLst>
            </p:cNvPr>
            <p:cNvSpPr txBox="1"/>
            <p:nvPr/>
          </p:nvSpPr>
          <p:spPr bwMode="auto">
            <a:xfrm>
              <a:off x="8605079" y="2163124"/>
              <a:ext cx="1278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126D988-91AB-5E07-2610-8976D9A96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0582" y="2029639"/>
              <a:ext cx="9456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W54</a:t>
              </a:r>
            </a:p>
          </p:txBody>
        </p:sp>
        <p:sp>
          <p:nvSpPr>
            <p:cNvPr id="18" name="Line 32">
              <a:extLst>
                <a:ext uri="{FF2B5EF4-FFF2-40B4-BE49-F238E27FC236}">
                  <a16:creationId xmlns:a16="http://schemas.microsoft.com/office/drawing/2014/main" id="{2BCA9F04-76B9-480E-DA8A-BB9713CF1B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304150" y="2358866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722F6834-3A06-0E2A-5A1C-F3176C7BA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520" y="2900596"/>
              <a:ext cx="2347914" cy="15696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ARV-naive adults,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HIV-1 RNA ≥200 c/mL, CD4 ≥ 200 cells/mm</a:t>
              </a:r>
              <a:r>
                <a:rPr kumimoji="0" lang="en-GB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,</a:t>
              </a:r>
              <a:b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no active HCV or </a:t>
              </a:r>
              <a:b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HBV coinfection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(N=182)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D18CC3BA-8F9A-932B-263C-1A4CAE20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3" y="2469734"/>
              <a:ext cx="1862521" cy="299324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SC Q6M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9557EB7D-F1E0-E3EC-D1F5-AD4127007957}"/>
                </a:ext>
              </a:extLst>
            </p:cNvPr>
            <p:cNvSpPr txBox="1"/>
            <p:nvPr/>
          </p:nvSpPr>
          <p:spPr bwMode="auto">
            <a:xfrm>
              <a:off x="4386138" y="2160568"/>
              <a:ext cx="9653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Induction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97E8CE1F-9BD3-BBB7-4025-24322668C6B6}"/>
                </a:ext>
              </a:extLst>
            </p:cNvPr>
            <p:cNvSpPr txBox="1"/>
            <p:nvPr/>
          </p:nvSpPr>
          <p:spPr bwMode="auto">
            <a:xfrm>
              <a:off x="3840019" y="4871257"/>
              <a:ext cx="80380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*LEN oral lead-in 600 mg Days 1 and 2, 300 mg Day 8; LEN 927 mg SC Day 15 and then Q6M.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†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LEN 600 mg Days 1 and 2, then 50 mg from Day 3.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‡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FTC/TAF 200/25 mg.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§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BIC/FTC/TAF 50/200/25 mg.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65BB59B1-C92F-31FC-4764-9B1560AC8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7676" y="2781160"/>
              <a:ext cx="286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47C85167-E921-DA9E-64BC-7B67E46D9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7676" y="3365999"/>
              <a:ext cx="286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9B980F5C-609E-CEC0-2974-FB7ADF4D97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726112" y="2357066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A38070C-F929-879E-D638-D44A54DEA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3" y="2756693"/>
              <a:ext cx="1862521" cy="270206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FTC/TAF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‡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PO QD</a:t>
              </a: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856478DB-1C7B-CF87-3CCB-C1926FE1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3" y="3086577"/>
              <a:ext cx="1862521" cy="31899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SC Q6M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6B725878-6811-596B-6F39-704708168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3" y="3386789"/>
              <a:ext cx="1862521" cy="2879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FTC/TAF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‡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PO QD</a:t>
              </a: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9EFAF4A7-8A12-A306-CE61-BF577096E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74" y="2469734"/>
              <a:ext cx="3208405" cy="299324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SC Q6M</a:t>
              </a:r>
            </a:p>
          </p:txBody>
        </p: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B14C633D-E544-D43C-B1E3-8D4AD1EF2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74" y="3086578"/>
              <a:ext cx="3208405" cy="29932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SC Q6M</a:t>
              </a:r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030C4CD8-86C3-0219-AEBA-5B4CBC840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74" y="2756693"/>
              <a:ext cx="3208405" cy="270206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TAF 25 mg PO QD</a:t>
              </a:r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7B4474DC-A45F-6184-6875-EF673F44F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74" y="3386789"/>
              <a:ext cx="3208405" cy="27020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BIC 75 mg PO QD</a:t>
              </a:r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E05E3B96-1FBD-048A-3122-7D278F355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2" y="3707593"/>
              <a:ext cx="7157017" cy="28899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50 mg PO QD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867A15EB-6693-D802-9876-5D6AACEBB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2" y="3997926"/>
              <a:ext cx="7157017" cy="27615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FTC/TAF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‡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PO QD</a:t>
              </a:r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C2DDE55A-27C7-D81F-BEC2-CA8B0C48F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2" y="4345230"/>
              <a:ext cx="7157017" cy="559656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BIC/FTC/TAF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§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PO QD</a:t>
              </a:r>
            </a:p>
          </p:txBody>
        </p:sp>
        <p:sp>
          <p:nvSpPr>
            <p:cNvPr id="62" name="Text Box 29">
              <a:extLst>
                <a:ext uri="{FF2B5EF4-FFF2-40B4-BE49-F238E27FC236}">
                  <a16:creationId xmlns:a16="http://schemas.microsoft.com/office/drawing/2014/main" id="{63BEC083-3701-2FF3-BBF0-98A7862D2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6757" y="2029639"/>
              <a:ext cx="9456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W80</a:t>
              </a:r>
            </a:p>
          </p:txBody>
        </p:sp>
        <p:sp>
          <p:nvSpPr>
            <p:cNvPr id="63" name="Line 32">
              <a:extLst>
                <a:ext uri="{FF2B5EF4-FFF2-40B4-BE49-F238E27FC236}">
                  <a16:creationId xmlns:a16="http://schemas.microsoft.com/office/drawing/2014/main" id="{C866913A-C9C2-83EB-0BB3-A2B2003314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14270" y="2365569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4">
              <a:extLst>
                <a:ext uri="{FF2B5EF4-FFF2-40B4-BE49-F238E27FC236}">
                  <a16:creationId xmlns:a16="http://schemas.microsoft.com/office/drawing/2014/main" id="{C52843AE-9B48-4272-BA2C-7DC49DC27CE2}"/>
                </a:ext>
              </a:extLst>
            </p:cNvPr>
            <p:cNvSpPr txBox="1"/>
            <p:nvPr/>
          </p:nvSpPr>
          <p:spPr bwMode="auto">
            <a:xfrm>
              <a:off x="3048000" y="2526378"/>
              <a:ext cx="912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Group 1* N=52</a:t>
              </a:r>
            </a:p>
          </p:txBody>
        </p:sp>
        <p:sp>
          <p:nvSpPr>
            <p:cNvPr id="65" name="TextBox 65">
              <a:extLst>
                <a:ext uri="{FF2B5EF4-FFF2-40B4-BE49-F238E27FC236}">
                  <a16:creationId xmlns:a16="http://schemas.microsoft.com/office/drawing/2014/main" id="{6DC543A5-D73B-41A7-09BB-CADB0EC06489}"/>
                </a:ext>
              </a:extLst>
            </p:cNvPr>
            <p:cNvSpPr txBox="1"/>
            <p:nvPr/>
          </p:nvSpPr>
          <p:spPr bwMode="auto">
            <a:xfrm>
              <a:off x="3048000" y="3129819"/>
              <a:ext cx="912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Group 2* N=53</a:t>
              </a:r>
            </a:p>
          </p:txBody>
        </p:sp>
        <p:sp>
          <p:nvSpPr>
            <p:cNvPr id="69" name="TextBox 66">
              <a:extLst>
                <a:ext uri="{FF2B5EF4-FFF2-40B4-BE49-F238E27FC236}">
                  <a16:creationId xmlns:a16="http://schemas.microsoft.com/office/drawing/2014/main" id="{2E7787D7-ACBC-23AA-4825-CA08805A27A8}"/>
                </a:ext>
              </a:extLst>
            </p:cNvPr>
            <p:cNvSpPr txBox="1"/>
            <p:nvPr/>
          </p:nvSpPr>
          <p:spPr bwMode="auto">
            <a:xfrm>
              <a:off x="3048000" y="3739612"/>
              <a:ext cx="901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Group 3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†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N=52</a:t>
              </a:r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F34C88E3-7EC2-F9CC-D0AF-DE96E31D167A}"/>
                </a:ext>
              </a:extLst>
            </p:cNvPr>
            <p:cNvSpPr txBox="1"/>
            <p:nvPr/>
          </p:nvSpPr>
          <p:spPr bwMode="auto">
            <a:xfrm>
              <a:off x="3048000" y="4325025"/>
              <a:ext cx="8123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Group 4 N=25</a:t>
              </a:r>
            </a:p>
          </p:txBody>
        </p:sp>
        <p:sp>
          <p:nvSpPr>
            <p:cNvPr id="71" name="Line 33">
              <a:extLst>
                <a:ext uri="{FF2B5EF4-FFF2-40B4-BE49-F238E27FC236}">
                  <a16:creationId xmlns:a16="http://schemas.microsoft.com/office/drawing/2014/main" id="{6FBE4DFC-3D81-3087-C29A-73E13A710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5199" y="2793706"/>
              <a:ext cx="286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Line 33">
              <a:extLst>
                <a:ext uri="{FF2B5EF4-FFF2-40B4-BE49-F238E27FC236}">
                  <a16:creationId xmlns:a16="http://schemas.microsoft.com/office/drawing/2014/main" id="{342E9C26-C706-1545-7938-C348CD5C7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5199" y="3378545"/>
              <a:ext cx="286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Text Box 29">
              <a:extLst>
                <a:ext uri="{FF2B5EF4-FFF2-40B4-BE49-F238E27FC236}">
                  <a16:creationId xmlns:a16="http://schemas.microsoft.com/office/drawing/2014/main" id="{DD14A3F7-7615-3A2A-9674-227B30269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241" y="2029639"/>
              <a:ext cx="16477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W28</a:t>
              </a:r>
            </a:p>
          </p:txBody>
        </p:sp>
        <p:cxnSp>
          <p:nvCxnSpPr>
            <p:cNvPr id="74" name="Connecteur : en angle 73">
              <a:extLst>
                <a:ext uri="{FF2B5EF4-FFF2-40B4-BE49-F238E27FC236}">
                  <a16:creationId xmlns:a16="http://schemas.microsoft.com/office/drawing/2014/main" id="{C169FE39-3361-BACE-6B8B-BD2A7B7271AD}"/>
                </a:ext>
              </a:extLst>
            </p:cNvPr>
            <p:cNvCxnSpPr>
              <a:stCxn id="20" idx="3"/>
              <a:endCxn id="64" idx="1"/>
            </p:cNvCxnSpPr>
            <p:nvPr/>
          </p:nvCxnSpPr>
          <p:spPr>
            <a:xfrm flipV="1">
              <a:off x="2716434" y="2787988"/>
              <a:ext cx="331566" cy="897438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Connecteur : en angle 74">
              <a:extLst>
                <a:ext uri="{FF2B5EF4-FFF2-40B4-BE49-F238E27FC236}">
                  <a16:creationId xmlns:a16="http://schemas.microsoft.com/office/drawing/2014/main" id="{D24BACA9-9702-8F4F-1387-DF775E2F5FCC}"/>
                </a:ext>
              </a:extLst>
            </p:cNvPr>
            <p:cNvCxnSpPr>
              <a:stCxn id="20" idx="3"/>
              <a:endCxn id="65" idx="1"/>
            </p:cNvCxnSpPr>
            <p:nvPr/>
          </p:nvCxnSpPr>
          <p:spPr>
            <a:xfrm flipV="1">
              <a:off x="2716434" y="3391429"/>
              <a:ext cx="331566" cy="293997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Connecteur : en angle 75">
              <a:extLst>
                <a:ext uri="{FF2B5EF4-FFF2-40B4-BE49-F238E27FC236}">
                  <a16:creationId xmlns:a16="http://schemas.microsoft.com/office/drawing/2014/main" id="{DDCC35E8-4D80-ACD7-7624-CEDD8D6253CB}"/>
                </a:ext>
              </a:extLst>
            </p:cNvPr>
            <p:cNvCxnSpPr>
              <a:stCxn id="20" idx="3"/>
              <a:endCxn id="69" idx="1"/>
            </p:cNvCxnSpPr>
            <p:nvPr/>
          </p:nvCxnSpPr>
          <p:spPr>
            <a:xfrm>
              <a:off x="2716434" y="3685426"/>
              <a:ext cx="331566" cy="315796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necteur : en angle 76">
              <a:extLst>
                <a:ext uri="{FF2B5EF4-FFF2-40B4-BE49-F238E27FC236}">
                  <a16:creationId xmlns:a16="http://schemas.microsoft.com/office/drawing/2014/main" id="{C57045BA-F25F-C594-E371-8D6567D4B19E}"/>
                </a:ext>
              </a:extLst>
            </p:cNvPr>
            <p:cNvCxnSpPr>
              <a:stCxn id="20" idx="3"/>
              <a:endCxn id="70" idx="1"/>
            </p:cNvCxnSpPr>
            <p:nvPr/>
          </p:nvCxnSpPr>
          <p:spPr>
            <a:xfrm>
              <a:off x="2716434" y="3685426"/>
              <a:ext cx="331566" cy="901209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0051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637C5E-132B-0A9C-D562-8E04BB7B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W80 results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C204A19-A43A-C3C6-3B40-3B386170A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808" y="6444771"/>
            <a:ext cx="2387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Hagins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D, CROI 2023, Abs. 522</a:t>
            </a: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236D4015-7161-2858-03E4-7D2E39DF6A1D}"/>
              </a:ext>
            </a:extLst>
          </p:cNvPr>
          <p:cNvSpPr txBox="1">
            <a:spLocks/>
          </p:cNvSpPr>
          <p:nvPr/>
        </p:nvSpPr>
        <p:spPr bwMode="auto">
          <a:xfrm>
            <a:off x="1321710" y="2177734"/>
            <a:ext cx="406603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 RNA &lt; 50 c/mL, FDA Snapshot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682C56-F2D1-B3DB-4780-7961FCC3770D}"/>
              </a:ext>
            </a:extLst>
          </p:cNvPr>
          <p:cNvSpPr txBox="1">
            <a:spLocks/>
          </p:cNvSpPr>
          <p:nvPr/>
        </p:nvSpPr>
        <p:spPr bwMode="auto">
          <a:xfrm>
            <a:off x="6637160" y="2177734"/>
            <a:ext cx="5092699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nn-NO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 RNA &lt; 50 c/mL at W80 , FDA Snapshot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D4E25A6-DD00-0BFD-ECFF-97027F0DD73A}"/>
              </a:ext>
            </a:extLst>
          </p:cNvPr>
          <p:cNvGrpSpPr/>
          <p:nvPr/>
        </p:nvGrpSpPr>
        <p:grpSpPr>
          <a:xfrm>
            <a:off x="297656" y="3178175"/>
            <a:ext cx="5460207" cy="2303007"/>
            <a:chOff x="297656" y="3178175"/>
            <a:chExt cx="5460207" cy="2303007"/>
          </a:xfrm>
        </p:grpSpPr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B8FE19EB-9D08-52A0-5E47-E79B7494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0" y="3617913"/>
              <a:ext cx="296863" cy="157003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63B4DF8A-EF93-2BBC-2E3D-D02D77DC4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5388" y="3617913"/>
              <a:ext cx="296863" cy="15700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958E0F63-B704-1DD6-4CB7-245EA7783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713" y="3508375"/>
              <a:ext cx="298450" cy="16795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8BFFCE60-5184-C193-8CCE-06E2AD37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3817938"/>
              <a:ext cx="298450" cy="13700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E23507AA-22BE-01B8-0BA5-A7047E44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0" y="3516313"/>
              <a:ext cx="298450" cy="167163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A07817FF-92CE-857F-A201-016D4281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0" y="3508375"/>
              <a:ext cx="296863" cy="16795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737AA9FC-4741-BFFB-5739-8EE5D8ADB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3371850"/>
              <a:ext cx="296863" cy="18161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BED26358-3A49-28EB-F3AF-885982812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75" y="3478213"/>
              <a:ext cx="298450" cy="17097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D400464C-10AF-9B14-2F9E-DC481F679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600" y="3548063"/>
              <a:ext cx="298450" cy="163988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2F23BD31-FE28-CF00-18DE-D4E8AEF20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48075"/>
              <a:ext cx="298450" cy="15398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07031892-2B0C-0279-A19E-793623F92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3648075"/>
              <a:ext cx="298450" cy="15398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FFF74AE1-3829-117F-3C16-97B0BC601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638" y="3478213"/>
              <a:ext cx="298450" cy="170973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72112B7D-02E9-8772-E621-0C8B46858BBE}"/>
                </a:ext>
              </a:extLst>
            </p:cNvPr>
            <p:cNvGrpSpPr/>
            <p:nvPr/>
          </p:nvGrpSpPr>
          <p:grpSpPr>
            <a:xfrm>
              <a:off x="954088" y="3371850"/>
              <a:ext cx="4803775" cy="1816100"/>
              <a:chOff x="954088" y="3168650"/>
              <a:chExt cx="4803775" cy="1816100"/>
            </a:xfrm>
          </p:grpSpPr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172CCA3-2225-0282-F47D-A0FDCAC10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425" y="3168650"/>
                <a:ext cx="4770438" cy="1816100"/>
              </a:xfrm>
              <a:custGeom>
                <a:avLst/>
                <a:gdLst>
                  <a:gd name="T0" fmla="*/ 3005 w 3005"/>
                  <a:gd name="T1" fmla="*/ 1144 h 1144"/>
                  <a:gd name="T2" fmla="*/ 0 w 3005"/>
                  <a:gd name="T3" fmla="*/ 1144 h 1144"/>
                  <a:gd name="T4" fmla="*/ 0 w 3005"/>
                  <a:gd name="T5" fmla="*/ 915 h 1144"/>
                  <a:gd name="T6" fmla="*/ 0 w 3005"/>
                  <a:gd name="T7" fmla="*/ 686 h 1144"/>
                  <a:gd name="T8" fmla="*/ 0 w 3005"/>
                  <a:gd name="T9" fmla="*/ 458 h 1144"/>
                  <a:gd name="T10" fmla="*/ 0 w 3005"/>
                  <a:gd name="T11" fmla="*/ 229 h 1144"/>
                  <a:gd name="T12" fmla="*/ 0 w 3005"/>
                  <a:gd name="T13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5" h="1144">
                    <a:moveTo>
                      <a:pt x="3005" y="1144"/>
                    </a:moveTo>
                    <a:lnTo>
                      <a:pt x="0" y="1144"/>
                    </a:lnTo>
                    <a:lnTo>
                      <a:pt x="0" y="915"/>
                    </a:lnTo>
                    <a:lnTo>
                      <a:pt x="0" y="686"/>
                    </a:lnTo>
                    <a:lnTo>
                      <a:pt x="0" y="458"/>
                    </a:lnTo>
                    <a:lnTo>
                      <a:pt x="0" y="22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30">
                <a:extLst>
                  <a:ext uri="{FF2B5EF4-FFF2-40B4-BE49-F238E27FC236}">
                    <a16:creationId xmlns:a16="http://schemas.microsoft.com/office/drawing/2014/main" id="{3B85E3FA-4E66-C098-32F7-9CD08E2C1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31686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4AD883DD-550E-6E53-E60C-A0EDBC5F0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425767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Line 32">
                <a:extLst>
                  <a:ext uri="{FF2B5EF4-FFF2-40B4-BE49-F238E27FC236}">
                    <a16:creationId xmlns:a16="http://schemas.microsoft.com/office/drawing/2014/main" id="{48DC2678-7C48-3DF1-B904-618047F8D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389572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33">
                <a:extLst>
                  <a:ext uri="{FF2B5EF4-FFF2-40B4-BE49-F238E27FC236}">
                    <a16:creationId xmlns:a16="http://schemas.microsoft.com/office/drawing/2014/main" id="{F2AFBBF1-196C-97CC-DAAD-8FDBE0DB7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49847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34">
                <a:extLst>
                  <a:ext uri="{FF2B5EF4-FFF2-40B4-BE49-F238E27FC236}">
                    <a16:creationId xmlns:a16="http://schemas.microsoft.com/office/drawing/2014/main" id="{D76837FA-C4F1-EC9D-0F00-63E26BEA0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4621213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35">
                <a:extLst>
                  <a:ext uri="{FF2B5EF4-FFF2-40B4-BE49-F238E27FC236}">
                    <a16:creationId xmlns:a16="http://schemas.microsoft.com/office/drawing/2014/main" id="{945BEB1D-2540-43D8-1E80-BA280B098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35321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FF506BDF-6EA4-2541-935D-326863ADF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14" y="3281045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8CBA76B8-1171-73ED-7269-1111B6BEA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" y="364458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A72CE2CB-E8DF-8A4A-FE01-B3C9E4183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" y="400812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Rectangle 39">
              <a:extLst>
                <a:ext uri="{FF2B5EF4-FFF2-40B4-BE49-F238E27FC236}">
                  <a16:creationId xmlns:a16="http://schemas.microsoft.com/office/drawing/2014/main" id="{DAC7010B-989C-1BC2-AC98-82C5293F2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" y="437165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Rectangle 40">
              <a:extLst>
                <a:ext uri="{FF2B5EF4-FFF2-40B4-BE49-F238E27FC236}">
                  <a16:creationId xmlns:a16="http://schemas.microsoft.com/office/drawing/2014/main" id="{48B3C7D4-4A41-7899-D15C-678E0A73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" y="473519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37B273BE-5361-963A-1428-1CB03467A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95" y="509714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Rectangle 42">
              <a:extLst>
                <a:ext uri="{FF2B5EF4-FFF2-40B4-BE49-F238E27FC236}">
                  <a16:creationId xmlns:a16="http://schemas.microsoft.com/office/drawing/2014/main" id="{76596018-297D-1A7B-ED38-7E90AB6D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365" y="3178175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FD5C9AC-DBF9-B369-ADB0-05571C58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521" y="32861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Rectangle 44">
              <a:extLst>
                <a:ext uri="{FF2B5EF4-FFF2-40B4-BE49-F238E27FC236}">
                  <a16:creationId xmlns:a16="http://schemas.microsoft.com/office/drawing/2014/main" id="{619019DD-A740-6127-710C-11CB180D0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608" y="33147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8E5696D4-E309-14E4-85CA-68539C13F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283" y="32861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D34B047A-8EF9-D0C5-2692-AB8EC43EF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86" y="5265738"/>
              <a:ext cx="64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Week 28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Rectangle 47">
              <a:extLst>
                <a:ext uri="{FF2B5EF4-FFF2-40B4-BE49-F238E27FC236}">
                  <a16:creationId xmlns:a16="http://schemas.microsoft.com/office/drawing/2014/main" id="{2A3D3538-0892-A82D-BECD-FC4A3B29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396" y="33226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26A81B58-65D8-9684-1D23-CFB3B2822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483" y="34559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Rectangle 49">
              <a:extLst>
                <a:ext uri="{FF2B5EF4-FFF2-40B4-BE49-F238E27FC236}">
                  <a16:creationId xmlns:a16="http://schemas.microsoft.com/office/drawing/2014/main" id="{EA54AE45-4AEA-15B8-FB69-97C9D5D0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158" y="34559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Rectangle 50">
              <a:extLst>
                <a:ext uri="{FF2B5EF4-FFF2-40B4-BE49-F238E27FC236}">
                  <a16:creationId xmlns:a16="http://schemas.microsoft.com/office/drawing/2014/main" id="{9536612E-EF63-2B95-1933-46AC9E3C0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246" y="33559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Rectangle 51">
              <a:extLst>
                <a:ext uri="{FF2B5EF4-FFF2-40B4-BE49-F238E27FC236}">
                  <a16:creationId xmlns:a16="http://schemas.microsoft.com/office/drawing/2014/main" id="{B9B8BB09-53D1-3C5F-68BE-B713FFD87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149" y="5265738"/>
              <a:ext cx="64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Week 54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F59A40A9-AA1F-B493-ABCB-C6A434609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358" y="33147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Rectangle 53">
              <a:extLst>
                <a:ext uri="{FF2B5EF4-FFF2-40B4-BE49-F238E27FC236}">
                  <a16:creationId xmlns:a16="http://schemas.microsoft.com/office/drawing/2014/main" id="{004ACCF9-3984-76DC-10DB-CA9A95003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446" y="34258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87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F6C98FD2-6069-802D-7083-C1286E0E9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121" y="36242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35F36514-1691-D524-5BC4-4271272B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796" y="34258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87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F5396212-0003-CD07-C459-6C08E0E0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699" y="5265738"/>
              <a:ext cx="64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Week 80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Rectangle 46">
              <a:extLst>
                <a:ext uri="{FF2B5EF4-FFF2-40B4-BE49-F238E27FC236}">
                  <a16:creationId xmlns:a16="http://schemas.microsoft.com/office/drawing/2014/main" id="{9D01A5FC-2272-DF08-BEF6-3431CF6FF4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46665" y="4163007"/>
              <a:ext cx="11040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Participants, 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9493F560-7055-D78F-FE29-60CC52D5D746}"/>
              </a:ext>
            </a:extLst>
          </p:cNvPr>
          <p:cNvGrpSpPr/>
          <p:nvPr/>
        </p:nvGrpSpPr>
        <p:grpSpPr>
          <a:xfrm>
            <a:off x="6039648" y="3281045"/>
            <a:ext cx="5458615" cy="2415580"/>
            <a:chOff x="6039648" y="3281045"/>
            <a:chExt cx="5458615" cy="241558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57DDDC8-5D63-1176-BBD2-4678E91CF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6738" y="5114925"/>
              <a:ext cx="298450" cy="730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F525A885-7FF1-AF2F-1F1A-D5BDB52E7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5550" y="5040313"/>
              <a:ext cx="298450" cy="14763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0F1A0037-5C92-25E6-3A6D-DF5B8DC1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1463" y="4883150"/>
              <a:ext cx="298450" cy="304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33C752F8-C4D2-E899-220B-D0AA153BC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5788" y="4973638"/>
              <a:ext cx="298450" cy="2143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8C5FCF0B-2EAB-810B-7D5B-3EDD1157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0" y="5114925"/>
              <a:ext cx="298450" cy="730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81AC316B-D4F6-37BA-010C-0AB9A5D56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0588" y="5081588"/>
              <a:ext cx="298450" cy="106362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B93779B-FFCE-999F-6970-E9F9F8BCF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5143500"/>
              <a:ext cx="298450" cy="444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EBE5B421-7F41-E611-C4AA-0E80356A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1700" y="5114925"/>
              <a:ext cx="298450" cy="730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769FF6A1-A856-F8BA-7998-C5040BD8A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25" y="3611563"/>
              <a:ext cx="298450" cy="157638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B3C470BC-7DAC-B519-8FDC-ECAE0C60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3611563"/>
              <a:ext cx="298450" cy="15763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A2345456-13FC-3521-7515-8D6EFB6E0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0188" y="3516313"/>
              <a:ext cx="298450" cy="167163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482D9446-0BE4-0B32-C2E0-7F4212FE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817938"/>
              <a:ext cx="298450" cy="13700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221336B5-D060-0E04-68DE-C19AD696A16B}"/>
                </a:ext>
              </a:extLst>
            </p:cNvPr>
            <p:cNvGrpSpPr/>
            <p:nvPr/>
          </p:nvGrpSpPr>
          <p:grpSpPr>
            <a:xfrm>
              <a:off x="6696075" y="3371850"/>
              <a:ext cx="4802188" cy="1816100"/>
              <a:chOff x="6696075" y="3168650"/>
              <a:chExt cx="4802188" cy="1816100"/>
            </a:xfrm>
          </p:grpSpPr>
          <p:sp>
            <p:nvSpPr>
              <p:cNvPr id="65" name="Freeform 57">
                <a:extLst>
                  <a:ext uri="{FF2B5EF4-FFF2-40B4-BE49-F238E27FC236}">
                    <a16:creationId xmlns:a16="http://schemas.microsoft.com/office/drawing/2014/main" id="{AF8D66FA-8DBF-F2CA-DCAC-3C8A50CC7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9413" y="3168650"/>
                <a:ext cx="4768850" cy="1816100"/>
              </a:xfrm>
              <a:custGeom>
                <a:avLst/>
                <a:gdLst>
                  <a:gd name="T0" fmla="*/ 0 w 3004"/>
                  <a:gd name="T1" fmla="*/ 0 h 1144"/>
                  <a:gd name="T2" fmla="*/ 0 w 3004"/>
                  <a:gd name="T3" fmla="*/ 229 h 1144"/>
                  <a:gd name="T4" fmla="*/ 0 w 3004"/>
                  <a:gd name="T5" fmla="*/ 458 h 1144"/>
                  <a:gd name="T6" fmla="*/ 0 w 3004"/>
                  <a:gd name="T7" fmla="*/ 686 h 1144"/>
                  <a:gd name="T8" fmla="*/ 0 w 3004"/>
                  <a:gd name="T9" fmla="*/ 915 h 1144"/>
                  <a:gd name="T10" fmla="*/ 0 w 3004"/>
                  <a:gd name="T11" fmla="*/ 1144 h 1144"/>
                  <a:gd name="T12" fmla="*/ 3004 w 3004"/>
                  <a:gd name="T13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4" h="1144">
                    <a:moveTo>
                      <a:pt x="0" y="0"/>
                    </a:moveTo>
                    <a:lnTo>
                      <a:pt x="0" y="229"/>
                    </a:lnTo>
                    <a:lnTo>
                      <a:pt x="0" y="458"/>
                    </a:lnTo>
                    <a:lnTo>
                      <a:pt x="0" y="686"/>
                    </a:lnTo>
                    <a:lnTo>
                      <a:pt x="0" y="915"/>
                    </a:lnTo>
                    <a:lnTo>
                      <a:pt x="0" y="1144"/>
                    </a:lnTo>
                    <a:lnTo>
                      <a:pt x="3004" y="1144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Line 58">
                <a:extLst>
                  <a:ext uri="{FF2B5EF4-FFF2-40B4-BE49-F238E27FC236}">
                    <a16:creationId xmlns:a16="http://schemas.microsoft.com/office/drawing/2014/main" id="{2B56F55D-9689-7C95-F9F6-0C47D5161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6075" y="35321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59">
                <a:extLst>
                  <a:ext uri="{FF2B5EF4-FFF2-40B4-BE49-F238E27FC236}">
                    <a16:creationId xmlns:a16="http://schemas.microsoft.com/office/drawing/2014/main" id="{732153E5-DB6C-870C-F647-F687EE91E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6075" y="389572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60">
                <a:extLst>
                  <a:ext uri="{FF2B5EF4-FFF2-40B4-BE49-F238E27FC236}">
                    <a16:creationId xmlns:a16="http://schemas.microsoft.com/office/drawing/2014/main" id="{BC5865CF-72AD-2210-9BD9-0AB713CCA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6075" y="425767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61">
                <a:extLst>
                  <a:ext uri="{FF2B5EF4-FFF2-40B4-BE49-F238E27FC236}">
                    <a16:creationId xmlns:a16="http://schemas.microsoft.com/office/drawing/2014/main" id="{4525248D-2CCB-7188-0291-E2A64CF6F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6075" y="4621213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62">
                <a:extLst>
                  <a:ext uri="{FF2B5EF4-FFF2-40B4-BE49-F238E27FC236}">
                    <a16:creationId xmlns:a16="http://schemas.microsoft.com/office/drawing/2014/main" id="{C8FED03A-0332-BBCC-8B64-5A251029B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6075" y="49847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63">
                <a:extLst>
                  <a:ext uri="{FF2B5EF4-FFF2-40B4-BE49-F238E27FC236}">
                    <a16:creationId xmlns:a16="http://schemas.microsoft.com/office/drawing/2014/main" id="{CF7FA812-4C5D-FD27-C768-7E9AA6267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6075" y="31686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332AA1B8-0CED-4331-2E3E-B99D29100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301" y="3281045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Rectangle 65">
              <a:extLst>
                <a:ext uri="{FF2B5EF4-FFF2-40B4-BE49-F238E27FC236}">
                  <a16:creationId xmlns:a16="http://schemas.microsoft.com/office/drawing/2014/main" id="{C2BA3CDE-603B-21C7-B1F9-745FEA0B4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49" y="364458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B4BEF474-5A3E-1858-AC89-665D7A91A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49" y="400812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Rectangle 67">
              <a:extLst>
                <a:ext uri="{FF2B5EF4-FFF2-40B4-BE49-F238E27FC236}">
                  <a16:creationId xmlns:a16="http://schemas.microsoft.com/office/drawing/2014/main" id="{34759F38-7824-981F-2BE5-10EC18B3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49" y="437165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Rectangle 68">
              <a:extLst>
                <a:ext uri="{FF2B5EF4-FFF2-40B4-BE49-F238E27FC236}">
                  <a16:creationId xmlns:a16="http://schemas.microsoft.com/office/drawing/2014/main" id="{AF18F187-9818-6FB5-8925-A1FEE307E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49" y="473519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Rectangle 69">
              <a:extLst>
                <a:ext uri="{FF2B5EF4-FFF2-40B4-BE49-F238E27FC236}">
                  <a16:creationId xmlns:a16="http://schemas.microsoft.com/office/drawing/2014/main" id="{90A140F6-BE4E-E6EB-C834-09CB513CB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983" y="509714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Rectangle 70">
              <a:extLst>
                <a:ext uri="{FF2B5EF4-FFF2-40B4-BE49-F238E27FC236}">
                  <a16:creationId xmlns:a16="http://schemas.microsoft.com/office/drawing/2014/main" id="{7CCFA9F0-6137-E818-44BE-B65C4AEDE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833" y="33226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Rectangle 71">
              <a:extLst>
                <a:ext uri="{FF2B5EF4-FFF2-40B4-BE49-F238E27FC236}">
                  <a16:creationId xmlns:a16="http://schemas.microsoft.com/office/drawing/2014/main" id="{298F4A33-C6A2-0EEE-87E3-FE2FB5A6A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508" y="34178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87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Rectangle 72">
              <a:extLst>
                <a:ext uri="{FF2B5EF4-FFF2-40B4-BE49-F238E27FC236}">
                  <a16:creationId xmlns:a16="http://schemas.microsoft.com/office/drawing/2014/main" id="{46051A5F-60FE-D4C4-3D47-061671846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596" y="36242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ectangle 73">
              <a:extLst>
                <a:ext uri="{FF2B5EF4-FFF2-40B4-BE49-F238E27FC236}">
                  <a16:creationId xmlns:a16="http://schemas.microsoft.com/office/drawing/2014/main" id="{F455CC80-9FD7-2C55-8A37-06DA9B072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0271" y="34178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87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Rectangle 74">
              <a:extLst>
                <a:ext uri="{FF2B5EF4-FFF2-40B4-BE49-F238E27FC236}">
                  <a16:creationId xmlns:a16="http://schemas.microsoft.com/office/drawing/2014/main" id="{8D6D281B-0F79-719D-7225-0557D311E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018" y="5265738"/>
              <a:ext cx="108433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HIV-1 RNA</a:t>
              </a:r>
              <a:b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&lt;50 copies/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mL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Rectangle 75">
              <a:extLst>
                <a:ext uri="{FF2B5EF4-FFF2-40B4-BE49-F238E27FC236}">
                  <a16:creationId xmlns:a16="http://schemas.microsoft.com/office/drawing/2014/main" id="{4C17D9AE-2079-5490-571F-C9748E826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8275" y="49212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Rectangle 76">
              <a:extLst>
                <a:ext uri="{FF2B5EF4-FFF2-40B4-BE49-F238E27FC236}">
                  <a16:creationId xmlns:a16="http://schemas.microsoft.com/office/drawing/2014/main" id="{06BF9641-9AC6-AF2B-3DF0-6777A2B70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3950" y="4951413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Rectangle 77">
              <a:extLst>
                <a:ext uri="{FF2B5EF4-FFF2-40B4-BE49-F238E27FC236}">
                  <a16:creationId xmlns:a16="http://schemas.microsoft.com/office/drawing/2014/main" id="{70BC59A3-C0D9-84E5-B602-2BF2F63ED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9625" y="49212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ectangle 78">
              <a:extLst>
                <a:ext uri="{FF2B5EF4-FFF2-40B4-BE49-F238E27FC236}">
                  <a16:creationId xmlns:a16="http://schemas.microsoft.com/office/drawing/2014/main" id="{0EA03EE8-75BD-726B-1437-00478DA46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3713" y="4887913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Rectangle 79">
              <a:extLst>
                <a:ext uri="{FF2B5EF4-FFF2-40B4-BE49-F238E27FC236}">
                  <a16:creationId xmlns:a16="http://schemas.microsoft.com/office/drawing/2014/main" id="{0C79773C-C6E4-FCC4-1EF3-903D21423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8974" y="5265738"/>
              <a:ext cx="10843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HIV-1 RNA</a:t>
              </a:r>
              <a:b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≥50 copies/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mL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Rectangle 80">
              <a:extLst>
                <a:ext uri="{FF2B5EF4-FFF2-40B4-BE49-F238E27FC236}">
                  <a16:creationId xmlns:a16="http://schemas.microsoft.com/office/drawing/2014/main" id="{822E6A95-C977-CBC7-DCDA-1E9A7806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4825" y="49212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Rectangle 81">
              <a:extLst>
                <a:ext uri="{FF2B5EF4-FFF2-40B4-BE49-F238E27FC236}">
                  <a16:creationId xmlns:a16="http://schemas.microsoft.com/office/drawing/2014/main" id="{170889BC-872B-834A-8084-96B40BE8D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433" y="478155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Rectangle 82">
              <a:extLst>
                <a:ext uri="{FF2B5EF4-FFF2-40B4-BE49-F238E27FC236}">
                  <a16:creationId xmlns:a16="http://schemas.microsoft.com/office/drawing/2014/main" id="{5680CD61-15EA-87AE-477D-84BB4F036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108" y="46894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21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Rectangle 83">
              <a:extLst>
                <a:ext uri="{FF2B5EF4-FFF2-40B4-BE49-F238E27FC236}">
                  <a16:creationId xmlns:a16="http://schemas.microsoft.com/office/drawing/2014/main" id="{457CBA35-E736-4E46-8298-48F05D44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8675" y="484822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Rectangle 84">
              <a:extLst>
                <a:ext uri="{FF2B5EF4-FFF2-40B4-BE49-F238E27FC236}">
                  <a16:creationId xmlns:a16="http://schemas.microsoft.com/office/drawing/2014/main" id="{956442E7-0C41-AAD1-D30F-E02D4AA08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9120" y="5265738"/>
              <a:ext cx="103714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No HIV-1 RNA</a:t>
              </a:r>
              <a:b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Data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Rectangle 74">
              <a:extLst>
                <a:ext uri="{FF2B5EF4-FFF2-40B4-BE49-F238E27FC236}">
                  <a16:creationId xmlns:a16="http://schemas.microsoft.com/office/drawing/2014/main" id="{3E81030C-CAEA-BA0A-05DB-1BB0E87158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95327" y="4163007"/>
              <a:ext cx="11040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Participants, 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7F178CC-30A8-B210-AFD6-C71612EFA6E3}"/>
              </a:ext>
            </a:extLst>
          </p:cNvPr>
          <p:cNvGrpSpPr/>
          <p:nvPr/>
        </p:nvGrpSpPr>
        <p:grpSpPr>
          <a:xfrm>
            <a:off x="1447381" y="2803455"/>
            <a:ext cx="9238676" cy="215444"/>
            <a:chOff x="1447381" y="2803455"/>
            <a:chExt cx="9238676" cy="215444"/>
          </a:xfrm>
        </p:grpSpPr>
        <p:sp>
          <p:nvSpPr>
            <p:cNvPr id="97" name="Rectangle 22">
              <a:extLst>
                <a:ext uri="{FF2B5EF4-FFF2-40B4-BE49-F238E27FC236}">
                  <a16:creationId xmlns:a16="http://schemas.microsoft.com/office/drawing/2014/main" id="{D7AD9147-1C85-927D-F1A6-AEF647A80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412" y="2821177"/>
              <a:ext cx="180000" cy="180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23">
              <a:extLst>
                <a:ext uri="{FF2B5EF4-FFF2-40B4-BE49-F238E27FC236}">
                  <a16:creationId xmlns:a16="http://schemas.microsoft.com/office/drawing/2014/main" id="{195C505D-58FA-2408-D8B2-006346DEC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4538" y="2821177"/>
              <a:ext cx="180000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24">
              <a:extLst>
                <a:ext uri="{FF2B5EF4-FFF2-40B4-BE49-F238E27FC236}">
                  <a16:creationId xmlns:a16="http://schemas.microsoft.com/office/drawing/2014/main" id="{A7589BDE-98BD-431D-4E9A-13D295046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082" y="2821177"/>
              <a:ext cx="180000" cy="18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28">
              <a:extLst>
                <a:ext uri="{FF2B5EF4-FFF2-40B4-BE49-F238E27FC236}">
                  <a16:creationId xmlns:a16="http://schemas.microsoft.com/office/drawing/2014/main" id="{CF84393F-CAAD-5FD4-9ED7-24AFC513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381" y="2821177"/>
              <a:ext cx="180000" cy="180000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74">
              <a:extLst>
                <a:ext uri="{FF2B5EF4-FFF2-40B4-BE49-F238E27FC236}">
                  <a16:creationId xmlns:a16="http://schemas.microsoft.com/office/drawing/2014/main" id="{D0755315-39FB-6626-591D-1B8DD3041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081" y="2803455"/>
              <a:ext cx="26421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TG1: SC LEN + F/TAF to SC LEN + TAF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Rectangle 74">
              <a:extLst>
                <a:ext uri="{FF2B5EF4-FFF2-40B4-BE49-F238E27FC236}">
                  <a16:creationId xmlns:a16="http://schemas.microsoft.com/office/drawing/2014/main" id="{CD5124C3-21B9-2663-0A46-601977C0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112" y="2803455"/>
              <a:ext cx="26209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TG2: SC LEN + F/TAF to SC LEN + BIC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Rectangle 74">
              <a:extLst>
                <a:ext uri="{FF2B5EF4-FFF2-40B4-BE49-F238E27FC236}">
                  <a16:creationId xmlns:a16="http://schemas.microsoft.com/office/drawing/2014/main" id="{B0CEB97E-8EC6-54FD-D3A9-843862182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1782" y="2803455"/>
              <a:ext cx="15262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TG3: LEN QD + F/TAF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Rectangle 74">
              <a:extLst>
                <a:ext uri="{FF2B5EF4-FFF2-40B4-BE49-F238E27FC236}">
                  <a16:creationId xmlns:a16="http://schemas.microsoft.com/office/drawing/2014/main" id="{A350A23A-24A2-131A-B3AA-24959B91B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238" y="2803455"/>
              <a:ext cx="9748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TG4: B/F/TAF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7611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D96457-08C2-00A3-30C9-D28A4FA2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W80 results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9923DA2-8FB5-99EC-9945-02658C4D1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808" y="6444771"/>
            <a:ext cx="2387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Hagins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D, CROI 2023, Abs. 522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D369E5-FAAD-D2FD-6A88-15F28426B2E7}"/>
              </a:ext>
            </a:extLst>
          </p:cNvPr>
          <p:cNvSpPr txBox="1"/>
          <p:nvPr/>
        </p:nvSpPr>
        <p:spPr>
          <a:xfrm>
            <a:off x="4789425" y="1866900"/>
            <a:ext cx="261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Resistance 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030A4A7-B75C-A82E-830A-3B1267735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54657"/>
              </p:ext>
            </p:extLst>
          </p:nvPr>
        </p:nvGraphicFramePr>
        <p:xfrm>
          <a:off x="1173400" y="2716675"/>
          <a:ext cx="10019320" cy="24649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883212">
                  <a:extLst>
                    <a:ext uri="{9D8B030D-6E8A-4147-A177-3AD203B41FA5}">
                      <a16:colId xmlns:a16="http://schemas.microsoft.com/office/drawing/2014/main" val="3647925676"/>
                    </a:ext>
                  </a:extLst>
                </a:gridCol>
                <a:gridCol w="1284027">
                  <a:extLst>
                    <a:ext uri="{9D8B030D-6E8A-4147-A177-3AD203B41FA5}">
                      <a16:colId xmlns:a16="http://schemas.microsoft.com/office/drawing/2014/main" val="210539753"/>
                    </a:ext>
                  </a:extLst>
                </a:gridCol>
                <a:gridCol w="1284027">
                  <a:extLst>
                    <a:ext uri="{9D8B030D-6E8A-4147-A177-3AD203B41FA5}">
                      <a16:colId xmlns:a16="http://schemas.microsoft.com/office/drawing/2014/main" val="3541227151"/>
                    </a:ext>
                  </a:extLst>
                </a:gridCol>
                <a:gridCol w="1284027">
                  <a:extLst>
                    <a:ext uri="{9D8B030D-6E8A-4147-A177-3AD203B41FA5}">
                      <a16:colId xmlns:a16="http://schemas.microsoft.com/office/drawing/2014/main" val="2603900577"/>
                    </a:ext>
                  </a:extLst>
                </a:gridCol>
                <a:gridCol w="1284027">
                  <a:extLst>
                    <a:ext uri="{9D8B030D-6E8A-4147-A177-3AD203B41FA5}">
                      <a16:colId xmlns:a16="http://schemas.microsoft.com/office/drawing/2014/main" val="3131161829"/>
                    </a:ext>
                  </a:extLst>
                </a:gridCol>
              </a:tblGrid>
              <a:tr h="77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Participants, 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TG1</a:t>
                      </a:r>
                      <a:b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N=52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TG2</a:t>
                      </a:r>
                      <a:b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TG3</a:t>
                      </a:r>
                      <a:b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N=52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TG4</a:t>
                      </a:r>
                      <a:b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N=25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05923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 resistance testing criteria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41631"/>
                  </a:ext>
                </a:extLst>
              </a:tr>
              <a:tr h="1261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Emergent LEN resistance</a:t>
                      </a:r>
                    </a:p>
                    <a:p>
                      <a:pPr marL="3429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Q67H</a:t>
                      </a:r>
                    </a:p>
                    <a:p>
                      <a:pPr marL="3429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K70R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7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737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08B70-78FB-BD7A-68C0-62F67B76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822" y="3327335"/>
            <a:ext cx="8490167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CAB + RPV LA 1</a:t>
            </a:r>
            <a:r>
              <a:rPr lang="fr-FR" sz="4000" baseline="30000" dirty="0"/>
              <a:t>st</a:t>
            </a:r>
            <a:r>
              <a:rPr lang="fr-FR" sz="4000" dirty="0"/>
              <a:t> line?</a:t>
            </a:r>
          </a:p>
        </p:txBody>
      </p:sp>
    </p:spTree>
    <p:extLst>
      <p:ext uri="{BB962C8B-B14F-4D97-AF65-F5344CB8AC3E}">
        <p14:creationId xmlns:p14="http://schemas.microsoft.com/office/powerpoint/2010/main" val="73718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37F955C8-B29A-486B-538B-5D018399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HAART: Is it about number of drugs or about potency and safety?</a:t>
            </a:r>
            <a:endParaRPr lang="fr-FR" dirty="0"/>
          </a:p>
        </p:txBody>
      </p:sp>
      <p:pic>
        <p:nvPicPr>
          <p:cNvPr id="974850" name="Picture 2" descr="https://encrypted-tbn2.gstatic.com/images?q=tbn:ANd9GcTrBPwPh7xtX-0jqyQQo0u7dhKJg8Q0SzMGMI8aj14wqyRexN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551" y="2536878"/>
            <a:ext cx="4218530" cy="28072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Content Placeholder 5" descr="C:\Users\pcahn\AppData\Local\Microsoft\Windows\Temporary Internet Files\Content.IE5\KTYYCB7V\MC900233107[1].wmf">
            <a:extLst>
              <a:ext uri="{FF2B5EF4-FFF2-40B4-BE49-F238E27FC236}">
                <a16:creationId xmlns:a16="http://schemas.microsoft.com/office/drawing/2014/main" id="{A0AF0CD4-7669-1C1E-81D1-10B1612D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033" y="2425321"/>
            <a:ext cx="2655052" cy="2859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4583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LA combo for salvage?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95400" y="1491539"/>
            <a:ext cx="8074027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In MDR treatment experienced patients: optimal goal is at least 2 </a:t>
            </a:r>
            <a:br>
              <a:rPr lang="en-US" dirty="0"/>
            </a:br>
            <a:r>
              <a:rPr lang="en-US" dirty="0"/>
              <a:t>and preferably 3 active ARVs</a:t>
            </a:r>
          </a:p>
          <a:p>
            <a:r>
              <a:rPr lang="en-US" dirty="0"/>
              <a:t>Potential candidates</a:t>
            </a:r>
          </a:p>
          <a:p>
            <a:pPr lvl="1"/>
            <a:r>
              <a:rPr lang="en-US" dirty="0"/>
              <a:t>ISL </a:t>
            </a:r>
            <a:r>
              <a:rPr lang="en-US" dirty="0" err="1"/>
              <a:t>qw</a:t>
            </a:r>
            <a:r>
              <a:rPr lang="en-US" dirty="0"/>
              <a:t> or monthly oral</a:t>
            </a:r>
          </a:p>
          <a:p>
            <a:pPr lvl="1"/>
            <a:r>
              <a:rPr lang="en-US" dirty="0"/>
              <a:t>MK-8507 </a:t>
            </a:r>
            <a:r>
              <a:rPr lang="en-US" dirty="0" err="1"/>
              <a:t>qw</a:t>
            </a:r>
            <a:r>
              <a:rPr lang="en-US" dirty="0"/>
              <a:t> oral</a:t>
            </a:r>
          </a:p>
          <a:p>
            <a:pPr lvl="1"/>
            <a:r>
              <a:rPr lang="en-US" dirty="0" err="1"/>
              <a:t>Lenacapavir</a:t>
            </a:r>
            <a:r>
              <a:rPr lang="en-US" dirty="0"/>
              <a:t> Q6M </a:t>
            </a:r>
            <a:r>
              <a:rPr lang="en-US" dirty="0" err="1"/>
              <a:t>sc</a:t>
            </a:r>
            <a:r>
              <a:rPr lang="en-US" dirty="0"/>
              <a:t> (after oral lead-in)</a:t>
            </a:r>
          </a:p>
          <a:p>
            <a:pPr lvl="1"/>
            <a:r>
              <a:rPr lang="en-US" dirty="0"/>
              <a:t>CAB LA IM? / Dolutegravir Ultra-long acting (preclinical)</a:t>
            </a:r>
          </a:p>
          <a:p>
            <a:pPr lvl="1"/>
            <a:r>
              <a:rPr lang="en-US" dirty="0"/>
              <a:t>TAF implant (preclinical)</a:t>
            </a:r>
          </a:p>
          <a:p>
            <a:pPr lvl="1"/>
            <a:r>
              <a:rPr lang="en-US" dirty="0"/>
              <a:t>Long acting monoclonal antibodies (IV)</a:t>
            </a:r>
          </a:p>
          <a:p>
            <a:pPr lvl="1"/>
            <a:r>
              <a:rPr lang="en-US" dirty="0"/>
              <a:t>Ibalizumab (Q2W iv)</a:t>
            </a:r>
          </a:p>
          <a:p>
            <a:r>
              <a:rPr lang="en-US" dirty="0"/>
              <a:t>Selection based on treatment history, cumulative genotype, adherence and socio-psychological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736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70143C-5912-4CAF-AD4A-19971391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Broadly neutralizing monoclonal antibodies against HIV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0783F42-B0BC-4BC4-90E9-24782EC87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183" y="3596793"/>
            <a:ext cx="4965700" cy="16065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Phase 2 studies in HIV infected patients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fr-FR" sz="1800" b="0" i="0" u="none" strike="noStrike" baseline="0" dirty="0">
                <a:latin typeface="+mj-lt"/>
              </a:rPr>
              <a:t>Clear </a:t>
            </a:r>
            <a:r>
              <a:rPr lang="en-US" sz="1800" b="0" i="0" u="none" strike="noStrike" baseline="0" dirty="0">
                <a:latin typeface="+mj-lt"/>
              </a:rPr>
              <a:t>antiretroviral activity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Combinations will be necessary for treatment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Can be modified for longer half-life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Every 3 to 6 month infusions possible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Cellular targets (e.g. ibalizumab, UB-421)</a:t>
            </a:r>
            <a:endParaRPr lang="fr-FR" dirty="0">
              <a:latin typeface="+mj-l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8FEC9E-C863-4399-9202-25A6EC0C4F93}"/>
              </a:ext>
            </a:extLst>
          </p:cNvPr>
          <p:cNvSpPr/>
          <p:nvPr/>
        </p:nvSpPr>
        <p:spPr>
          <a:xfrm>
            <a:off x="9438011" y="1874780"/>
            <a:ext cx="2403503" cy="7514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C24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CD4-binding site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b12, VRC01, VRC07, NIH45-46,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3BNC117, VRC-PG04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50E56B6-EC14-4254-884B-C369954B31B6}"/>
              </a:ext>
            </a:extLst>
          </p:cNvPr>
          <p:cNvSpPr/>
          <p:nvPr/>
        </p:nvSpPr>
        <p:spPr>
          <a:xfrm>
            <a:off x="9438011" y="2723236"/>
            <a:ext cx="2403503" cy="751460"/>
          </a:xfrm>
          <a:prstGeom prst="roundRect">
            <a:avLst/>
          </a:prstGeom>
          <a:noFill/>
          <a:ln w="28575">
            <a:solidFill>
              <a:srgbClr val="555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554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V1/V2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PG9, PG16, CH01-04,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PGT141-145, PGDM1400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0722FFE-579A-403B-A29F-E1D063867223}"/>
              </a:ext>
            </a:extLst>
          </p:cNvPr>
          <p:cNvSpPr/>
          <p:nvPr/>
        </p:nvSpPr>
        <p:spPr>
          <a:xfrm>
            <a:off x="9438011" y="3571692"/>
            <a:ext cx="2403503" cy="7514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V3/Asn332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glycan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PGT121-123, PGT125-131,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PGT135, 10-1074, 2G12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8952A39-DCB2-480F-8F26-04B435EC133E}"/>
              </a:ext>
            </a:extLst>
          </p:cNvPr>
          <p:cNvSpPr/>
          <p:nvPr/>
        </p:nvSpPr>
        <p:spPr>
          <a:xfrm>
            <a:off x="9438011" y="4420148"/>
            <a:ext cx="2403503" cy="751460"/>
          </a:xfrm>
          <a:prstGeom prst="roundRect">
            <a:avLst/>
          </a:prstGeom>
          <a:noFill/>
          <a:ln w="28575">
            <a:solidFill>
              <a:srgbClr val="BF9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BF93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gp120/gp41 interface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PGT151, 35O22, 8ANC195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134B6F9-E206-4435-85E0-47DAC0817902}"/>
              </a:ext>
            </a:extLst>
          </p:cNvPr>
          <p:cNvSpPr/>
          <p:nvPr/>
        </p:nvSpPr>
        <p:spPr>
          <a:xfrm>
            <a:off x="9438011" y="5268604"/>
            <a:ext cx="2403503" cy="7514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2F5, 4E10, 10E8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5645DF9-D338-42B6-9A3B-CF18982C9787}"/>
              </a:ext>
            </a:extLst>
          </p:cNvPr>
          <p:cNvSpPr/>
          <p:nvPr/>
        </p:nvSpPr>
        <p:spPr>
          <a:xfrm>
            <a:off x="9722475" y="6117059"/>
            <a:ext cx="1834574" cy="5735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Tri-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antibody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821201D-78CC-F009-FC88-15502BFF1054}"/>
              </a:ext>
            </a:extLst>
          </p:cNvPr>
          <p:cNvGrpSpPr/>
          <p:nvPr/>
        </p:nvGrpSpPr>
        <p:grpSpPr>
          <a:xfrm>
            <a:off x="2836244" y="1434895"/>
            <a:ext cx="6450139" cy="4556009"/>
            <a:chOff x="2836244" y="1434895"/>
            <a:chExt cx="6450139" cy="455600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7325387-D422-4468-B408-14D2C39EB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5463" y="1804227"/>
              <a:ext cx="3700462" cy="3369182"/>
            </a:xfrm>
            <a:prstGeom prst="rect">
              <a:avLst/>
            </a:prstGeom>
            <a:effectLst>
              <a:outerShdw blurRad="406400" dist="114300" dir="5580000" algn="tl" rotWithShape="0">
                <a:prstClr val="black">
                  <a:alpha val="17000"/>
                </a:prst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9984AF6-5DDF-4A9D-8257-6EE9A7FCCA4F}"/>
                </a:ext>
              </a:extLst>
            </p:cNvPr>
            <p:cNvSpPr txBox="1"/>
            <p:nvPr/>
          </p:nvSpPr>
          <p:spPr>
            <a:xfrm>
              <a:off x="2836244" y="2417746"/>
              <a:ext cx="1747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C242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CD4-binding site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424B52-697C-4E57-B7E5-8F712B79EF2E}"/>
                </a:ext>
              </a:extLst>
            </p:cNvPr>
            <p:cNvSpPr txBox="1"/>
            <p:nvPr/>
          </p:nvSpPr>
          <p:spPr>
            <a:xfrm>
              <a:off x="5790394" y="1434895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554B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V1/V2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FA9A78D-E298-4626-A460-E1BCD7D9C2A2}"/>
                </a:ext>
              </a:extLst>
            </p:cNvPr>
            <p:cNvSpPr txBox="1"/>
            <p:nvPr/>
          </p:nvSpPr>
          <p:spPr>
            <a:xfrm>
              <a:off x="7397724" y="2208490"/>
              <a:ext cx="1888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V3/Asn332 </a:t>
              </a:r>
              <a:r>
                <a:rPr kumimoji="0" lang="fr-F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glycan</a:t>
              </a:r>
              <a:b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patch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83D95E6-661E-4B43-9C4A-F9839E84E09D}"/>
                </a:ext>
              </a:extLst>
            </p:cNvPr>
            <p:cNvSpPr txBox="1"/>
            <p:nvPr/>
          </p:nvSpPr>
          <p:spPr>
            <a:xfrm>
              <a:off x="7332200" y="3919586"/>
              <a:ext cx="13289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937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gp120/gp41</a:t>
              </a:r>
              <a:b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937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937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interface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7F60E08-6FED-41C9-BA25-F7FEA251BA93}"/>
                </a:ext>
              </a:extLst>
            </p:cNvPr>
            <p:cNvSpPr/>
            <p:nvPr/>
          </p:nvSpPr>
          <p:spPr>
            <a:xfrm>
              <a:off x="5354421" y="5218703"/>
              <a:ext cx="1662546" cy="40880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MPER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B4FBA9A-65EA-438B-8573-0EE81A416F54}"/>
                </a:ext>
              </a:extLst>
            </p:cNvPr>
            <p:cNvCxnSpPr>
              <a:cxnSpLocks/>
            </p:cNvCxnSpPr>
            <p:nvPr/>
          </p:nvCxnSpPr>
          <p:spPr>
            <a:xfrm>
              <a:off x="4865196" y="5639855"/>
              <a:ext cx="264099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DD771D4-BB59-46FB-A7F3-F5874FB64CB9}"/>
                </a:ext>
              </a:extLst>
            </p:cNvPr>
            <p:cNvSpPr txBox="1"/>
            <p:nvPr/>
          </p:nvSpPr>
          <p:spPr>
            <a:xfrm>
              <a:off x="5425935" y="5652350"/>
              <a:ext cx="1519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Viral membrane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4540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A74E3EE-905E-ED88-A3DF-2DC9660C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 + bNAbs Teropavimab and Zinlirvimab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1353CC1-CE98-9050-C2F4-C67D33471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21790"/>
            <a:ext cx="10972800" cy="4269460"/>
          </a:xfrm>
        </p:spPr>
        <p:txBody>
          <a:bodyPr/>
          <a:lstStyle/>
          <a:p>
            <a:r>
              <a:rPr lang="en-US"/>
              <a:t>GS-5423 = Teropavimab (TAB) = bNAb against the CD4-binding site of gp120</a:t>
            </a:r>
          </a:p>
          <a:p>
            <a:r>
              <a:rPr lang="en-US"/>
              <a:t>GS-2872 = Zinlirvimab (ZAB) = bNAb against the V3-glycan of HIV-1 Env</a:t>
            </a:r>
          </a:p>
          <a:p>
            <a:r>
              <a:rPr lang="en-US"/>
              <a:t>&gt; 50% of clade B viruses are highly susceptible to both bNAbs and &gt; 90% are highly susceptible to either bNAb</a:t>
            </a:r>
          </a:p>
          <a:p>
            <a:endParaRPr lang="en-US"/>
          </a:p>
          <a:p>
            <a:r>
              <a:rPr lang="en-US"/>
              <a:t>Phase 1b study of LEN + TAB + ZAB in virologically suppressed individuals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CD3183B-F70D-24FC-FB6A-3003F26A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63" y="6444771"/>
            <a:ext cx="3607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CROI 2023, Abs. 193</a:t>
            </a:r>
          </a:p>
        </p:txBody>
      </p:sp>
    </p:spTree>
    <p:extLst>
      <p:ext uri="{BB962C8B-B14F-4D97-AF65-F5344CB8AC3E}">
        <p14:creationId xmlns:p14="http://schemas.microsoft.com/office/powerpoint/2010/main" val="3374999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E6478541-D0FA-182C-CC81-A44AF480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63" y="6444771"/>
            <a:ext cx="3607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CROI 2023, Abs. 193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D5C5D2D-1CED-32CA-EE03-845CF41F63ED}"/>
              </a:ext>
            </a:extLst>
          </p:cNvPr>
          <p:cNvSpPr/>
          <p:nvPr/>
        </p:nvSpPr>
        <p:spPr bwMode="auto">
          <a:xfrm>
            <a:off x="986834" y="2038253"/>
            <a:ext cx="2705100" cy="1931969"/>
          </a:xfrm>
          <a:prstGeom prst="roundRect">
            <a:avLst>
              <a:gd name="adj" fmla="val 10041"/>
            </a:avLst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inclusion criteria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Adults living with HIV-1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Virologically suppressed ≥18 months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susceptibility to both TAB and ZAB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 nadir ≥350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 at entry ≥500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4F6AB78-A400-F096-0B79-5EDA129E2820}"/>
              </a:ext>
            </a:extLst>
          </p:cNvPr>
          <p:cNvSpPr/>
          <p:nvPr/>
        </p:nvSpPr>
        <p:spPr bwMode="auto">
          <a:xfrm>
            <a:off x="5166855" y="3124543"/>
            <a:ext cx="3830841" cy="381000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1: LEN + TAB 30 mg/kg + ZAB 30 mg/kg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CC7645-206E-395E-503B-00F7E3014B14}"/>
              </a:ext>
            </a:extLst>
          </p:cNvPr>
          <p:cNvSpPr/>
          <p:nvPr/>
        </p:nvSpPr>
        <p:spPr bwMode="auto">
          <a:xfrm>
            <a:off x="5166855" y="2387333"/>
            <a:ext cx="3830841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1: LEN + TAB 30 mg/kg + ZAB 10 mg/kg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F9387F-EDB2-D173-6C47-ED2A6119DE01}"/>
              </a:ext>
            </a:extLst>
          </p:cNvPr>
          <p:cNvSpPr/>
          <p:nvPr/>
        </p:nvSpPr>
        <p:spPr bwMode="auto">
          <a:xfrm>
            <a:off x="9178366" y="2387333"/>
            <a:ext cx="1382954" cy="1118210"/>
          </a:xfrm>
          <a:prstGeom prst="roundRect">
            <a:avLst>
              <a:gd name="adj" fmla="val 10041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Restart ART and continued follow-up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FD0F05F-9FF7-2C19-7B77-4F6F3F67E981}"/>
              </a:ext>
            </a:extLst>
          </p:cNvPr>
          <p:cNvGrpSpPr/>
          <p:nvPr/>
        </p:nvGrpSpPr>
        <p:grpSpPr>
          <a:xfrm>
            <a:off x="4346154" y="1678298"/>
            <a:ext cx="6445186" cy="710304"/>
            <a:chOff x="4346154" y="1678298"/>
            <a:chExt cx="6445186" cy="710304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D511CCE-275C-901F-AE89-516AC99DCD10}"/>
                </a:ext>
              </a:extLst>
            </p:cNvPr>
            <p:cNvSpPr txBox="1"/>
            <p:nvPr/>
          </p:nvSpPr>
          <p:spPr>
            <a:xfrm>
              <a:off x="4454212" y="2080825"/>
              <a:ext cx="60785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A31AFBA-144C-754C-D399-3353C740A551}"/>
                </a:ext>
              </a:extLst>
            </p:cNvPr>
            <p:cNvSpPr txBox="1"/>
            <p:nvPr/>
          </p:nvSpPr>
          <p:spPr>
            <a:xfrm>
              <a:off x="5030818" y="2080825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B8B317A-A60F-4899-CB44-77AB865DD87F}"/>
                </a:ext>
              </a:extLst>
            </p:cNvPr>
            <p:cNvSpPr txBox="1"/>
            <p:nvPr/>
          </p:nvSpPr>
          <p:spPr>
            <a:xfrm>
              <a:off x="4346154" y="1678298"/>
              <a:ext cx="69281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Dosing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5DA54D6F-22E2-A9CE-4CA7-8E3FBD63AFB8}"/>
                </a:ext>
              </a:extLst>
            </p:cNvPr>
            <p:cNvCxnSpPr>
              <a:cxnSpLocks/>
            </p:cNvCxnSpPr>
            <p:nvPr/>
          </p:nvCxnSpPr>
          <p:spPr>
            <a:xfrm>
              <a:off x="5173586" y="1759844"/>
              <a:ext cx="0" cy="31767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A97B4E0-33B5-E736-E1FD-586027E15543}"/>
                </a:ext>
              </a:extLst>
            </p:cNvPr>
            <p:cNvSpPr txBox="1"/>
            <p:nvPr/>
          </p:nvSpPr>
          <p:spPr>
            <a:xfrm>
              <a:off x="8942279" y="2080825"/>
              <a:ext cx="36740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B1F2208-9926-C097-9837-70BFA5BC9DB6}"/>
                </a:ext>
              </a:extLst>
            </p:cNvPr>
            <p:cNvSpPr txBox="1"/>
            <p:nvPr/>
          </p:nvSpPr>
          <p:spPr>
            <a:xfrm>
              <a:off x="10423932" y="2080825"/>
              <a:ext cx="36740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52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BCD738B-A036-20D2-9EEF-F0CDA6D701DA}"/>
                </a:ext>
              </a:extLst>
            </p:cNvPr>
            <p:cNvSpPr txBox="1"/>
            <p:nvPr/>
          </p:nvSpPr>
          <p:spPr>
            <a:xfrm>
              <a:off x="9615779" y="2080825"/>
              <a:ext cx="50206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..//..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FC4A5C77-9057-AC12-2209-AF049D739A2E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 bwMode="auto">
          <a:xfrm flipV="1">
            <a:off x="3691934" y="2577833"/>
            <a:ext cx="1474921" cy="42640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C9121624-C245-CF81-045A-6D5B22F8F6C4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 bwMode="auto">
          <a:xfrm>
            <a:off x="3691934" y="3004238"/>
            <a:ext cx="1474921" cy="31080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5206CDA-416A-1FAE-340A-7190FB4B9147}"/>
              </a:ext>
            </a:extLst>
          </p:cNvPr>
          <p:cNvSpPr txBox="1"/>
          <p:nvPr/>
        </p:nvSpPr>
        <p:spPr>
          <a:xfrm>
            <a:off x="4427857" y="285034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1:1</a:t>
            </a:r>
          </a:p>
        </p:txBody>
      </p:sp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9B1D53C0-DDA3-B800-2AC0-07F7C6DBBD9E}"/>
              </a:ext>
            </a:extLst>
          </p:cNvPr>
          <p:cNvGraphicFramePr>
            <a:graphicFrameLocks noGrp="1"/>
          </p:cNvGraphicFramePr>
          <p:nvPr/>
        </p:nvGraphicFramePr>
        <p:xfrm>
          <a:off x="4409093" y="3587797"/>
          <a:ext cx="2275690" cy="1296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5588">
                  <a:extLst>
                    <a:ext uri="{9D8B030D-6E8A-4147-A177-3AD203B41FA5}">
                      <a16:colId xmlns:a16="http://schemas.microsoft.com/office/drawing/2014/main" val="779042525"/>
                    </a:ext>
                  </a:extLst>
                </a:gridCol>
                <a:gridCol w="595051">
                  <a:extLst>
                    <a:ext uri="{9D8B030D-6E8A-4147-A177-3AD203B41FA5}">
                      <a16:colId xmlns:a16="http://schemas.microsoft.com/office/drawing/2014/main" val="597243008"/>
                    </a:ext>
                  </a:extLst>
                </a:gridCol>
                <a:gridCol w="595051">
                  <a:extLst>
                    <a:ext uri="{9D8B030D-6E8A-4147-A177-3AD203B41FA5}">
                      <a16:colId xmlns:a16="http://schemas.microsoft.com/office/drawing/2014/main" val="1721619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Day 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Day 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21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LEN oral 600 mg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70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b="1" noProof="0" dirty="0">
                          <a:solidFill>
                            <a:srgbClr val="000000"/>
                          </a:solidFill>
                        </a:rPr>
                        <a:t>LEN SC 927 mg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US" sz="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US" sz="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0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TAB IV 30 mg/kg</a:t>
                      </a:r>
                      <a:endParaRPr kumimoji="0" lang="en-US" sz="10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15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b="1" noProof="0" dirty="0">
                          <a:solidFill>
                            <a:srgbClr val="000000"/>
                          </a:solidFill>
                        </a:rPr>
                        <a:t>ZAB IV 10 mg/kg</a:t>
                      </a:r>
                      <a:br>
                        <a:rPr lang="en-US" sz="1000" b="1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000" b="1" noProof="0" dirty="0">
                          <a:solidFill>
                            <a:srgbClr val="000000"/>
                          </a:solidFill>
                        </a:rPr>
                        <a:t>or 30 mg/kg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US" sz="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US" sz="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47573"/>
                  </a:ext>
                </a:extLst>
              </a:tr>
            </a:tbl>
          </a:graphicData>
        </a:graphic>
      </p:graphicFrame>
      <p:pic>
        <p:nvPicPr>
          <p:cNvPr id="34" name="Image 33">
            <a:extLst>
              <a:ext uri="{FF2B5EF4-FFF2-40B4-BE49-F238E27FC236}">
                <a16:creationId xmlns:a16="http://schemas.microsoft.com/office/drawing/2014/main" id="{4D36BD70-BEC5-225A-61C7-A83D2B0D7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001" y="3841541"/>
            <a:ext cx="247239" cy="18990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0BD4D13-BC61-8ACE-CCAB-94AC11D7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55" y="3841541"/>
            <a:ext cx="247239" cy="18990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1F7573C-44B3-43C9-B06B-0DA544B10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670" y="4110338"/>
            <a:ext cx="432020" cy="11733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DA8AA30-454E-0602-5563-DA9F26605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628" y="4318144"/>
            <a:ext cx="101722" cy="15910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B2C3AE6-8B4D-44FC-BC1B-7E0733EFB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380" y="4608148"/>
            <a:ext cx="101722" cy="15910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5CE17CFC-74E4-5E4B-21BC-F8B475C8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 + bNAbs Teropavimab and Zinlirvimab</a:t>
            </a:r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1B16F199-9666-38FA-E2B1-666FFBDC171B}"/>
              </a:ext>
            </a:extLst>
          </p:cNvPr>
          <p:cNvSpPr txBox="1">
            <a:spLocks/>
          </p:cNvSpPr>
          <p:nvPr/>
        </p:nvSpPr>
        <p:spPr>
          <a:xfrm>
            <a:off x="609600" y="5497214"/>
            <a:ext cx="10972800" cy="82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Participants characteristics (N=21) : median time since HIV diagnosis = 8.2 years, </a:t>
            </a:r>
            <a:br>
              <a:rPr lang="en-GB" sz="1800" dirty="0"/>
            </a:br>
            <a:r>
              <a:rPr lang="en-GB" sz="1800" dirty="0"/>
              <a:t>median duration of baseline ART=2.6 years, median CD4=909/mm</a:t>
            </a:r>
            <a:r>
              <a:rPr lang="en-GB" sz="18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45649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2F04DEC-FFC5-5DA1-524A-49390CA8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812" y="1483805"/>
            <a:ext cx="4930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Virologic Outcomes at W26, FDA snapshot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9CF44B7-0415-8822-46C1-B861C8C4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 + bNAbs Teropavimab and Zinlirvimab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34A2A54-6207-4AEE-0352-B4D56E0A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63" y="6444771"/>
            <a:ext cx="3607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CROI 2023, Abs. 193</a:t>
            </a:r>
          </a:p>
        </p:txBody>
      </p:sp>
      <p:sp>
        <p:nvSpPr>
          <p:cNvPr id="3" name="Espace réservé du contenu 9">
            <a:extLst>
              <a:ext uri="{FF2B5EF4-FFF2-40B4-BE49-F238E27FC236}">
                <a16:creationId xmlns:a16="http://schemas.microsoft.com/office/drawing/2014/main" id="{478E5EB4-5706-C6DE-F658-386F936BFEC3}"/>
              </a:ext>
            </a:extLst>
          </p:cNvPr>
          <p:cNvSpPr txBox="1">
            <a:spLocks/>
          </p:cNvSpPr>
          <p:nvPr/>
        </p:nvSpPr>
        <p:spPr>
          <a:xfrm>
            <a:off x="609600" y="5789221"/>
            <a:ext cx="10972800" cy="82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1 virological failure at W16, resuppressed on baseline oral ART ; resistance testing of rebound samples failed ; PK levels were adequate</a:t>
            </a:r>
            <a:endParaRPr lang="en-GB" sz="2000" baseline="300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864C573-4569-6E40-DA28-38DE3430D0A3}"/>
              </a:ext>
            </a:extLst>
          </p:cNvPr>
          <p:cNvGrpSpPr/>
          <p:nvPr/>
        </p:nvGrpSpPr>
        <p:grpSpPr>
          <a:xfrm>
            <a:off x="2594370" y="1858519"/>
            <a:ext cx="7015479" cy="3693100"/>
            <a:chOff x="2594370" y="1858519"/>
            <a:chExt cx="7015479" cy="369310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A7125E4-5CE3-B968-C59F-CE1F0E834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974" y="4496944"/>
              <a:ext cx="577850" cy="2857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1C8ACFF9-45F0-DC70-C0E4-3407B5B57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386" y="2849119"/>
              <a:ext cx="230188" cy="2301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A3C7EDF6-C45E-1ACA-DCF3-F1605D13E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386" y="2520506"/>
              <a:ext cx="230188" cy="230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A207165D-D1EA-35BB-7B22-31E1F2E03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024" y="2229994"/>
              <a:ext cx="577850" cy="25527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287CA85E-E40E-C7D0-6FDC-A7BF0507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0961" y="4496944"/>
              <a:ext cx="577850" cy="2857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70B1BEBC-630E-AA2A-47FB-138705BF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099" y="2229994"/>
              <a:ext cx="577850" cy="25527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E37565C5-6381-FF34-7A76-6467644C5EEC}"/>
                </a:ext>
              </a:extLst>
            </p:cNvPr>
            <p:cNvGrpSpPr/>
            <p:nvPr/>
          </p:nvGrpSpPr>
          <p:grpSpPr>
            <a:xfrm>
              <a:off x="2866524" y="1950594"/>
              <a:ext cx="6357937" cy="2832100"/>
              <a:chOff x="2913063" y="2206626"/>
              <a:chExt cx="6357937" cy="2832100"/>
            </a:xfrm>
          </p:grpSpPr>
          <p:sp>
            <p:nvSpPr>
              <p:cNvPr id="65" name="Line 11">
                <a:extLst>
                  <a:ext uri="{FF2B5EF4-FFF2-40B4-BE49-F238E27FC236}">
                    <a16:creationId xmlns:a16="http://schemas.microsoft.com/office/drawing/2014/main" id="{FE9D049C-6B4B-8B36-72E6-7D3EE9B3B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27733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Line 12">
                <a:extLst>
                  <a:ext uri="{FF2B5EF4-FFF2-40B4-BE49-F238E27FC236}">
                    <a16:creationId xmlns:a16="http://schemas.microsoft.com/office/drawing/2014/main" id="{5FD1B0EC-1A88-B5A4-27B6-CA9920237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39068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061DE71C-682E-129A-17AD-7CCFA0ED4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150" y="2206626"/>
                <a:ext cx="0" cy="2832100"/>
              </a:xfrm>
              <a:custGeom>
                <a:avLst/>
                <a:gdLst>
                  <a:gd name="T0" fmla="*/ 1784 h 1784"/>
                  <a:gd name="T1" fmla="*/ 1427 h 1784"/>
                  <a:gd name="T2" fmla="*/ 1071 h 1784"/>
                  <a:gd name="T3" fmla="*/ 714 h 1784"/>
                  <a:gd name="T4" fmla="*/ 357 h 1784"/>
                  <a:gd name="T5" fmla="*/ 0 h 17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784">
                    <a:moveTo>
                      <a:pt x="0" y="1784"/>
                    </a:moveTo>
                    <a:lnTo>
                      <a:pt x="0" y="1427"/>
                    </a:lnTo>
                    <a:lnTo>
                      <a:pt x="0" y="1071"/>
                    </a:lnTo>
                    <a:lnTo>
                      <a:pt x="0" y="714"/>
                    </a:lnTo>
                    <a:lnTo>
                      <a:pt x="0" y="35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14">
                <a:extLst>
                  <a:ext uri="{FF2B5EF4-FFF2-40B4-BE49-F238E27FC236}">
                    <a16:creationId xmlns:a16="http://schemas.microsoft.com/office/drawing/2014/main" id="{AFFA0B66-2BC9-6099-54F9-3ECD62B1F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3340101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15">
                <a:extLst>
                  <a:ext uri="{FF2B5EF4-FFF2-40B4-BE49-F238E27FC236}">
                    <a16:creationId xmlns:a16="http://schemas.microsoft.com/office/drawing/2014/main" id="{7E808AD9-F2F2-4A19-5370-B058A67AE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44719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16">
                <a:extLst>
                  <a:ext uri="{FF2B5EF4-FFF2-40B4-BE49-F238E27FC236}">
                    <a16:creationId xmlns:a16="http://schemas.microsoft.com/office/drawing/2014/main" id="{5A23A4A2-7E41-5CEF-6E92-619713FFA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5038726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17">
                <a:extLst>
                  <a:ext uri="{FF2B5EF4-FFF2-40B4-BE49-F238E27FC236}">
                    <a16:creationId xmlns:a16="http://schemas.microsoft.com/office/drawing/2014/main" id="{18A0136A-B44F-C696-C162-5AD15D818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8150" y="5038726"/>
                <a:ext cx="62928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18">
                <a:extLst>
                  <a:ext uri="{FF2B5EF4-FFF2-40B4-BE49-F238E27FC236}">
                    <a16:creationId xmlns:a16="http://schemas.microsoft.com/office/drawing/2014/main" id="{DE3CD846-4102-C29D-DAC3-30A65F119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2206626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8ADE44E2-4796-44FF-0771-4D09D16DA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370" y="1858519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77CA365F-0E6C-D7CE-061F-E2849AE10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17" y="242525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21">
              <a:extLst>
                <a:ext uri="{FF2B5EF4-FFF2-40B4-BE49-F238E27FC236}">
                  <a16:creationId xmlns:a16="http://schemas.microsoft.com/office/drawing/2014/main" id="{8A85962C-5587-F67E-B26D-B6CC7DAF5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17" y="299199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3CD3CB12-7988-CB41-CEB7-FFCADCB69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17" y="355714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FC25B4E1-8FD9-AAA2-3C7E-51EBAA6CC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17" y="412388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771013E9-8442-16FB-8D1F-695CB83A2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051" y="469061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ABD2299C-1A27-017E-0274-BF2397D87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284" y="2002981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90%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id="{C6932748-8065-E008-A48B-90662ADD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359" y="2002981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7E71C859-C7B9-A1FA-0708-47080627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221" y="4268344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F70F797E-87DE-56A7-55BE-0076F44DD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82" y="4514406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DA57EED8-79B2-CB83-D2F9-172C562FE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5234" y="4268344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6319F3A7-CC3D-AE2A-2E84-F8879C9DC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32" y="4514406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Rectangle 31">
              <a:extLst>
                <a:ext uri="{FF2B5EF4-FFF2-40B4-BE49-F238E27FC236}">
                  <a16:creationId xmlns:a16="http://schemas.microsoft.com/office/drawing/2014/main" id="{6A8CF806-FEC6-8FED-0F65-ADBB4B9B3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399" y="2868169"/>
              <a:ext cx="24922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LEN + TAB + ZAB 30 mg/kg 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(N=10)</a:t>
              </a:r>
              <a:endParaRPr kumimoji="0" lang="fr-FR" alt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32">
              <a:extLst>
                <a:ext uri="{FF2B5EF4-FFF2-40B4-BE49-F238E27FC236}">
                  <a16:creationId xmlns:a16="http://schemas.microsoft.com/office/drawing/2014/main" id="{56535CC0-4A1C-DEA9-0D38-2A8ED83C2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399" y="2539556"/>
              <a:ext cx="24922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LEN + TAB + ZAB 10 mg/kg 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(N=10)</a:t>
              </a:r>
              <a:endParaRPr kumimoji="0" lang="fr-FR" alt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33">
              <a:extLst>
                <a:ext uri="{FF2B5EF4-FFF2-40B4-BE49-F238E27FC236}">
                  <a16:creationId xmlns:a16="http://schemas.microsoft.com/office/drawing/2014/main" id="{3C375618-40F8-B7B4-1A5E-ED31C9B7D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584" y="4966844"/>
              <a:ext cx="19066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HIV-1 RNA &lt;50 copies/mL</a:t>
              </a:r>
              <a:endParaRPr kumimoji="0" lang="en-GB" altLang="fr-FR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34">
              <a:extLst>
                <a:ext uri="{FF2B5EF4-FFF2-40B4-BE49-F238E27FC236}">
                  <a16:creationId xmlns:a16="http://schemas.microsoft.com/office/drawing/2014/main" id="{0EE0F45E-F9F2-339E-8713-26EF00DA3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375" y="4966844"/>
              <a:ext cx="2712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No virologic data: </a:t>
              </a:r>
              <a:br>
                <a:rPr kumimoji="0" lang="en-GB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n-GB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Discontinued study treatment</a:t>
              </a:r>
              <a:br>
                <a:rPr kumimoji="0" lang="en-GB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n-GB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and last available HIV-1 RNA &lt;50 copies/mL</a:t>
              </a:r>
              <a:endParaRPr kumimoji="0" lang="en-GB" altLang="fr-FR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Rectangle 35">
              <a:extLst>
                <a:ext uri="{FF2B5EF4-FFF2-40B4-BE49-F238E27FC236}">
                  <a16:creationId xmlns:a16="http://schemas.microsoft.com/office/drawing/2014/main" id="{30725E93-8FFE-160E-DF25-E2C8AFEBD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521" y="4966844"/>
              <a:ext cx="19066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HIV-1 RNA ≥50 copies/mL</a:t>
              </a:r>
              <a:endParaRPr kumimoji="0" lang="en-GB" altLang="fr-FR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8591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0281"/>
          <a:stretch/>
        </p:blipFill>
        <p:spPr>
          <a:xfrm>
            <a:off x="1177198" y="2017059"/>
            <a:ext cx="7631979" cy="469080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8056" y="5401969"/>
            <a:ext cx="103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Q6M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6148" y="4382970"/>
            <a:ext cx="458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7963" y="3352031"/>
            <a:ext cx="1126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QW / QM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Q12M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5" name="Rectangle : coins arrondis 14"/>
          <p:cNvSpPr/>
          <p:nvPr/>
        </p:nvSpPr>
        <p:spPr>
          <a:xfrm>
            <a:off x="1354143" y="2344259"/>
            <a:ext cx="1306208" cy="37654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6148" y="2349151"/>
            <a:ext cx="4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QW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69374" y="2814257"/>
            <a:ext cx="55015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QW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Q6M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809177" y="4870139"/>
            <a:ext cx="88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Q2W oral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Q6M SC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ARVs in development: High focus on LA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0C2B98B-E76C-4EB6-BD1D-8B19208C02D7}"/>
              </a:ext>
            </a:extLst>
          </p:cNvPr>
          <p:cNvSpPr/>
          <p:nvPr/>
        </p:nvSpPr>
        <p:spPr>
          <a:xfrm>
            <a:off x="1354143" y="3541059"/>
            <a:ext cx="1306208" cy="16555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5FF962B-3E2B-45A7-939B-28EFB1F5C675}"/>
              </a:ext>
            </a:extLst>
          </p:cNvPr>
          <p:cNvSpPr/>
          <p:nvPr/>
        </p:nvSpPr>
        <p:spPr>
          <a:xfrm>
            <a:off x="1354143" y="4458620"/>
            <a:ext cx="1306208" cy="2119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E87068B-F07C-45FB-AD20-BBCD3C8500F3}"/>
              </a:ext>
            </a:extLst>
          </p:cNvPr>
          <p:cNvSpPr/>
          <p:nvPr/>
        </p:nvSpPr>
        <p:spPr>
          <a:xfrm>
            <a:off x="1476699" y="5495174"/>
            <a:ext cx="1306208" cy="2119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18B9168-0FEB-45B5-B4AD-A5045542647A}"/>
              </a:ext>
            </a:extLst>
          </p:cNvPr>
          <p:cNvSpPr/>
          <p:nvPr/>
        </p:nvSpPr>
        <p:spPr>
          <a:xfrm>
            <a:off x="7502969" y="5880879"/>
            <a:ext cx="1306208" cy="16133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53F84AD-027F-4EE0-B0C1-23F17B5C5C60}"/>
              </a:ext>
            </a:extLst>
          </p:cNvPr>
          <p:cNvSpPr/>
          <p:nvPr/>
        </p:nvSpPr>
        <p:spPr>
          <a:xfrm>
            <a:off x="7494004" y="4979787"/>
            <a:ext cx="1306208" cy="16133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A8D72F2-7611-4BC6-97CB-36D4D9DDA22B}"/>
              </a:ext>
            </a:extLst>
          </p:cNvPr>
          <p:cNvSpPr/>
          <p:nvPr/>
        </p:nvSpPr>
        <p:spPr>
          <a:xfrm>
            <a:off x="4988548" y="2503038"/>
            <a:ext cx="1780825" cy="1280067"/>
          </a:xfrm>
          <a:prstGeom prst="roundRect">
            <a:avLst>
              <a:gd name="adj" fmla="val 3361"/>
            </a:avLst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B0B07-7316-4676-98F8-5D3BF72197E9}"/>
              </a:ext>
            </a:extLst>
          </p:cNvPr>
          <p:cNvSpPr/>
          <p:nvPr/>
        </p:nvSpPr>
        <p:spPr>
          <a:xfrm>
            <a:off x="7234518" y="1491539"/>
            <a:ext cx="1707463" cy="2542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B6C9ED-F79D-402C-B862-8E6509C63FAF}"/>
              </a:ext>
            </a:extLst>
          </p:cNvPr>
          <p:cNvSpPr/>
          <p:nvPr/>
        </p:nvSpPr>
        <p:spPr>
          <a:xfrm>
            <a:off x="1354143" y="1262151"/>
            <a:ext cx="4679576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pipeline 2020: targets in the HIV lifecycle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2AF4FA6-7649-44E4-B044-0E31CE80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32" t="3079" b="53369"/>
          <a:stretch/>
        </p:blipFill>
        <p:spPr>
          <a:xfrm>
            <a:off x="7500725" y="1733449"/>
            <a:ext cx="1488744" cy="2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29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1CA30-A20C-E3BD-1CD9-CC0F95D7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ARVs for treatment: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4E34A-A47C-EFB0-ABCC-8413387659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01820"/>
            <a:ext cx="10972800" cy="4572000"/>
          </a:xfrm>
        </p:spPr>
        <p:txBody>
          <a:bodyPr>
            <a:normAutofit/>
          </a:bodyPr>
          <a:lstStyle/>
          <a:p>
            <a:r>
              <a:rPr lang="en-US" dirty="0"/>
              <a:t>Entering a new paradigm</a:t>
            </a:r>
          </a:p>
          <a:p>
            <a:r>
              <a:rPr lang="en-US" dirty="0"/>
              <a:t>CAB + RPV LA IM: the first </a:t>
            </a:r>
            <a:r>
              <a:rPr lang="en-US" dirty="0" err="1"/>
              <a:t>cART</a:t>
            </a:r>
            <a:r>
              <a:rPr lang="en-US" dirty="0"/>
              <a:t> for maintenance. Promises in patients with uncontrolled viremia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Increasing VS rates will take long-acting ART when can use CAB/RPV </a:t>
            </a:r>
          </a:p>
          <a:p>
            <a:r>
              <a:rPr lang="en-US" dirty="0"/>
              <a:t>More LA drugs already available: LEN </a:t>
            </a:r>
            <a:r>
              <a:rPr lang="en-US" dirty="0" err="1"/>
              <a:t>sc</a:t>
            </a:r>
            <a:r>
              <a:rPr lang="en-US" dirty="0"/>
              <a:t> Q6M, Ibalizumab iv Q 2 weeks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Given degree of NNRTI resistance worldwide, need another option for LA ART globally as well – LEN/CAB is closest option</a:t>
            </a:r>
            <a:endParaRPr lang="en-US" dirty="0"/>
          </a:p>
          <a:p>
            <a:r>
              <a:rPr lang="en-US" dirty="0"/>
              <a:t>Future: Dual LA regimens </a:t>
            </a:r>
          </a:p>
          <a:p>
            <a:pPr lvl="1"/>
            <a:r>
              <a:rPr lang="en-US" dirty="0"/>
              <a:t>Oral QW, QM</a:t>
            </a:r>
          </a:p>
          <a:p>
            <a:pPr lvl="1"/>
            <a:r>
              <a:rPr lang="en-US" dirty="0"/>
              <a:t>SC/IM Q3M, Q6M</a:t>
            </a:r>
          </a:p>
          <a:p>
            <a:pPr lvl="1"/>
            <a:r>
              <a:rPr lang="en-US" dirty="0"/>
              <a:t>Implants</a:t>
            </a:r>
          </a:p>
        </p:txBody>
      </p:sp>
    </p:spTree>
    <p:extLst>
      <p:ext uri="{BB962C8B-B14F-4D97-AF65-F5344CB8AC3E}">
        <p14:creationId xmlns:p14="http://schemas.microsoft.com/office/powerpoint/2010/main" val="4241971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3004" y="191683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6600"/>
                </a:solidFill>
              </a:rPr>
              <a:t>COMING UP :</a:t>
            </a:r>
            <a:br>
              <a:rPr lang="en-US" sz="4400" dirty="0">
                <a:solidFill>
                  <a:srgbClr val="FF6600"/>
                </a:solidFill>
              </a:rPr>
            </a:br>
            <a:r>
              <a:rPr lang="en-US" sz="6000" dirty="0">
                <a:solidFill>
                  <a:srgbClr val="1E3C91"/>
                </a:solidFill>
              </a:rPr>
              <a:t>EACS 2023 WEBINAR</a:t>
            </a:r>
            <a:endParaRPr lang="en-US" sz="5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386856"/>
            <a:ext cx="6400800" cy="2405822"/>
          </a:xfrm>
        </p:spPr>
        <p:txBody>
          <a:bodyPr>
            <a:noAutofit/>
          </a:bodyPr>
          <a:lstStyle/>
          <a:p>
            <a:r>
              <a:rPr lang="fr-FR" dirty="0" err="1">
                <a:solidFill>
                  <a:srgbClr val="FF6600"/>
                </a:solidFill>
              </a:rPr>
              <a:t>Monday</a:t>
            </a:r>
            <a:r>
              <a:rPr lang="fr-FR" dirty="0">
                <a:solidFill>
                  <a:srgbClr val="FF6600"/>
                </a:solidFill>
              </a:rPr>
              <a:t>, </a:t>
            </a:r>
            <a:r>
              <a:rPr lang="fr-FR" dirty="0" err="1">
                <a:solidFill>
                  <a:srgbClr val="FF6600"/>
                </a:solidFill>
              </a:rPr>
              <a:t>October</a:t>
            </a:r>
            <a:r>
              <a:rPr lang="fr-FR" dirty="0">
                <a:solidFill>
                  <a:srgbClr val="FF6600"/>
                </a:solidFill>
              </a:rPr>
              <a:t> 23</a:t>
            </a:r>
            <a:r>
              <a:rPr lang="fr-FR" baseline="30000" dirty="0">
                <a:solidFill>
                  <a:srgbClr val="FF6600"/>
                </a:solidFill>
              </a:rPr>
              <a:t>rd</a:t>
            </a:r>
            <a:endParaRPr lang="fr-FR" dirty="0">
              <a:solidFill>
                <a:srgbClr val="FF6600"/>
              </a:solidFill>
            </a:endParaRPr>
          </a:p>
          <a:p>
            <a:endParaRPr lang="fr-FR" sz="1600" b="1" dirty="0">
              <a:solidFill>
                <a:schemeClr val="tx1"/>
              </a:solidFill>
            </a:endParaRPr>
          </a:p>
          <a:p>
            <a:r>
              <a:rPr lang="fr-FR" sz="2800" b="1" dirty="0" err="1">
                <a:solidFill>
                  <a:schemeClr val="tx1"/>
                </a:solidFill>
              </a:rPr>
              <a:t>Faculty</a:t>
            </a:r>
            <a:endParaRPr lang="fr-FR" sz="2800" b="1" dirty="0">
              <a:solidFill>
                <a:schemeClr val="tx1"/>
              </a:solidFill>
            </a:endParaRPr>
          </a:p>
          <a:p>
            <a:pPr marL="0" lvl="1"/>
            <a:r>
              <a:rPr lang="fr-FR" sz="2400" b="1" dirty="0">
                <a:solidFill>
                  <a:schemeClr val="tx1"/>
                </a:solidFill>
              </a:rPr>
              <a:t>Pedro </a:t>
            </a:r>
            <a:r>
              <a:rPr lang="fr-FR" sz="2400" b="1" dirty="0" err="1">
                <a:solidFill>
                  <a:schemeClr val="tx1"/>
                </a:solidFill>
              </a:rPr>
              <a:t>Cahn</a:t>
            </a:r>
            <a:r>
              <a:rPr lang="fr-FR" sz="24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400" b="1" dirty="0">
                <a:solidFill>
                  <a:schemeClr val="tx1"/>
                </a:solidFill>
              </a:rPr>
              <a:t>Anton </a:t>
            </a:r>
            <a:r>
              <a:rPr lang="fr-FR" sz="2400" b="1" dirty="0" err="1">
                <a:solidFill>
                  <a:schemeClr val="tx1"/>
                </a:solidFill>
              </a:rPr>
              <a:t>Pozniak</a:t>
            </a:r>
            <a:r>
              <a:rPr lang="fr-FR" sz="24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400" b="1" dirty="0">
                <a:solidFill>
                  <a:schemeClr val="tx1"/>
                </a:solidFill>
              </a:rPr>
              <a:t>François Raffi, Nantes, France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99CF64-9D49-431D-A067-6E8C88393F19}"/>
              </a:ext>
            </a:extLst>
          </p:cNvPr>
          <p:cNvSpPr txBox="1"/>
          <p:nvPr/>
        </p:nvSpPr>
        <p:spPr>
          <a:xfrm>
            <a:off x="10135404" y="5072948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0F84D0-5F7E-B27F-79A7-33D8017C9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10824" r="16962"/>
          <a:stretch/>
        </p:blipFill>
        <p:spPr>
          <a:xfrm>
            <a:off x="10676212" y="5626946"/>
            <a:ext cx="853401" cy="8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Opinion | H.I.V. Drugs Cost $75 in Africa, $39,000 in the U.S. Does It  Matter? - The New York Ti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8" y="1228795"/>
            <a:ext cx="1620032" cy="1048423"/>
          </a:xfrm>
          <a:prstGeom prst="rect">
            <a:avLst/>
          </a:prstGeom>
          <a:noFill/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299D5FFD-39AC-4A04-8817-85685AAC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Fixed-Dose Combinations in 2023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C45C68B-3F13-1DF8-4F26-E1C7E9D64067}"/>
              </a:ext>
            </a:extLst>
          </p:cNvPr>
          <p:cNvGrpSpPr/>
          <p:nvPr/>
        </p:nvGrpSpPr>
        <p:grpSpPr>
          <a:xfrm>
            <a:off x="107118" y="1052978"/>
            <a:ext cx="11840760" cy="5741887"/>
            <a:chOff x="107118" y="1052978"/>
            <a:chExt cx="11840760" cy="5741887"/>
          </a:xfrm>
        </p:grpSpPr>
        <p:pic>
          <p:nvPicPr>
            <p:cNvPr id="15" name="Picture 25">
              <a:extLst>
                <a:ext uri="{FF2B5EF4-FFF2-40B4-BE49-F238E27FC236}">
                  <a16:creationId xmlns:a16="http://schemas.microsoft.com/office/drawing/2014/main" id="{50C11E6D-CE86-3FEA-1D63-30B38F9A2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1912" y="1499632"/>
              <a:ext cx="1130400" cy="705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5A7CAC-28DE-4AC5-AE36-66A770333E5A}"/>
                </a:ext>
              </a:extLst>
            </p:cNvPr>
            <p:cNvSpPr txBox="1"/>
            <p:nvPr/>
          </p:nvSpPr>
          <p:spPr>
            <a:xfrm>
              <a:off x="3618399" y="1603233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EFV/FTC/TDF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3F7742-F8A2-43D3-A2FD-625144575780}"/>
                </a:ext>
              </a:extLst>
            </p:cNvPr>
            <p:cNvSpPr txBox="1"/>
            <p:nvPr/>
          </p:nvSpPr>
          <p:spPr>
            <a:xfrm>
              <a:off x="6093703" y="2178392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RPV/FTC/TDF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9B5AB7-B0ED-41EB-9897-0FC7CB4D95BD}"/>
                </a:ext>
              </a:extLst>
            </p:cNvPr>
            <p:cNvSpPr txBox="1"/>
            <p:nvPr/>
          </p:nvSpPr>
          <p:spPr>
            <a:xfrm>
              <a:off x="3451908" y="6374240"/>
              <a:ext cx="2381501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EVG/COBI/FTC/TDF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28CA2F-6F68-4128-AAFF-DB3A66062DAC}"/>
                </a:ext>
              </a:extLst>
            </p:cNvPr>
            <p:cNvSpPr txBox="1"/>
            <p:nvPr/>
          </p:nvSpPr>
          <p:spPr>
            <a:xfrm>
              <a:off x="779208" y="2520953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BIC/FTC/TAF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8FDA77-2FB6-410B-ACEA-5AF248E1B847}"/>
                </a:ext>
              </a:extLst>
            </p:cNvPr>
            <p:cNvSpPr txBox="1"/>
            <p:nvPr/>
          </p:nvSpPr>
          <p:spPr>
            <a:xfrm>
              <a:off x="107118" y="3753345"/>
              <a:ext cx="2412927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DRV/COBI/FTC/TAF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FA0F56-5217-478D-A856-0A1390A3AD52}"/>
                </a:ext>
              </a:extLst>
            </p:cNvPr>
            <p:cNvSpPr txBox="1"/>
            <p:nvPr/>
          </p:nvSpPr>
          <p:spPr>
            <a:xfrm>
              <a:off x="6735474" y="4473561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DTG/ABC/3TC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96F058-F58B-4D9D-A25D-F8F8CAE812F3}"/>
                </a:ext>
              </a:extLst>
            </p:cNvPr>
            <p:cNvSpPr txBox="1"/>
            <p:nvPr/>
          </p:nvSpPr>
          <p:spPr>
            <a:xfrm>
              <a:off x="6380129" y="5701713"/>
              <a:ext cx="2381501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EVG/COBI/FTC/TAF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8CCBA2B-54AF-4667-BA4B-BC43A6DFF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47694" y="3763800"/>
              <a:ext cx="1317024" cy="1012323"/>
            </a:xfrm>
            <a:prstGeom prst="rect">
              <a:avLst/>
            </a:prstGeom>
          </p:spPr>
        </p:pic>
        <p:grpSp>
          <p:nvGrpSpPr>
            <p:cNvPr id="3" name="Group 67">
              <a:extLst>
                <a:ext uri="{FF2B5EF4-FFF2-40B4-BE49-F238E27FC236}">
                  <a16:creationId xmlns:a16="http://schemas.microsoft.com/office/drawing/2014/main" id="{C36462F3-19F6-4A0D-8E7E-6F8354DFFACF}"/>
                </a:ext>
              </a:extLst>
            </p:cNvPr>
            <p:cNvGrpSpPr/>
            <p:nvPr/>
          </p:nvGrpSpPr>
          <p:grpSpPr>
            <a:xfrm>
              <a:off x="4175650" y="3754747"/>
              <a:ext cx="1160323" cy="1144615"/>
              <a:chOff x="2011275" y="6035980"/>
              <a:chExt cx="1343026" cy="1368424"/>
            </a:xfrm>
            <a:solidFill>
              <a:schemeClr val="accent3"/>
            </a:solidFill>
          </p:grpSpPr>
          <p:sp>
            <p:nvSpPr>
              <p:cNvPr id="71" name="Freeform 21">
                <a:extLst>
                  <a:ext uri="{FF2B5EF4-FFF2-40B4-BE49-F238E27FC236}">
                    <a16:creationId xmlns:a16="http://schemas.microsoft.com/office/drawing/2014/main" id="{464E2C73-173D-4AB3-BB0A-2C24A5440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113" y="6794804"/>
                <a:ext cx="460375" cy="533400"/>
              </a:xfrm>
              <a:custGeom>
                <a:avLst/>
                <a:gdLst>
                  <a:gd name="T0" fmla="*/ 140 w 140"/>
                  <a:gd name="T1" fmla="*/ 13 h 163"/>
                  <a:gd name="T2" fmla="*/ 93 w 140"/>
                  <a:gd name="T3" fmla="*/ 0 h 163"/>
                  <a:gd name="T4" fmla="*/ 0 w 140"/>
                  <a:gd name="T5" fmla="*/ 93 h 163"/>
                  <a:gd name="T6" fmla="*/ 32 w 140"/>
                  <a:gd name="T7" fmla="*/ 163 h 163"/>
                  <a:gd name="T8" fmla="*/ 140 w 140"/>
                  <a:gd name="T9" fmla="*/ 1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63">
                    <a:moveTo>
                      <a:pt x="140" y="13"/>
                    </a:moveTo>
                    <a:cubicBezTo>
                      <a:pt x="126" y="5"/>
                      <a:pt x="110" y="0"/>
                      <a:pt x="93" y="0"/>
                    </a:cubicBezTo>
                    <a:cubicBezTo>
                      <a:pt x="42" y="0"/>
                      <a:pt x="0" y="42"/>
                      <a:pt x="0" y="93"/>
                    </a:cubicBezTo>
                    <a:cubicBezTo>
                      <a:pt x="0" y="121"/>
                      <a:pt x="13" y="146"/>
                      <a:pt x="32" y="163"/>
                    </a:cubicBezTo>
                    <a:lnTo>
                      <a:pt x="14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7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22">
                <a:extLst>
                  <a:ext uri="{FF2B5EF4-FFF2-40B4-BE49-F238E27FC236}">
                    <a16:creationId xmlns:a16="http://schemas.microsoft.com/office/drawing/2014/main" id="{06812977-9365-4E1E-BBAD-CE8AC7CA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751" y="6866242"/>
                <a:ext cx="463550" cy="538162"/>
              </a:xfrm>
              <a:custGeom>
                <a:avLst/>
                <a:gdLst>
                  <a:gd name="T0" fmla="*/ 108 w 141"/>
                  <a:gd name="T1" fmla="*/ 0 h 164"/>
                  <a:gd name="T2" fmla="*/ 0 w 141"/>
                  <a:gd name="T3" fmla="*/ 150 h 164"/>
                  <a:gd name="T4" fmla="*/ 48 w 141"/>
                  <a:gd name="T5" fmla="*/ 164 h 164"/>
                  <a:gd name="T6" fmla="*/ 141 w 141"/>
                  <a:gd name="T7" fmla="*/ 71 h 164"/>
                  <a:gd name="T8" fmla="*/ 108 w 141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64">
                    <a:moveTo>
                      <a:pt x="108" y="0"/>
                    </a:moveTo>
                    <a:cubicBezTo>
                      <a:pt x="0" y="150"/>
                      <a:pt x="0" y="150"/>
                      <a:pt x="0" y="150"/>
                    </a:cubicBezTo>
                    <a:cubicBezTo>
                      <a:pt x="14" y="159"/>
                      <a:pt x="30" y="164"/>
                      <a:pt x="48" y="164"/>
                    </a:cubicBezTo>
                    <a:cubicBezTo>
                      <a:pt x="99" y="164"/>
                      <a:pt x="141" y="122"/>
                      <a:pt x="141" y="71"/>
                    </a:cubicBezTo>
                    <a:cubicBezTo>
                      <a:pt x="141" y="43"/>
                      <a:pt x="128" y="17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7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78FDA214-0C21-45B4-8270-5DF13F52F6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1275" y="6035980"/>
                <a:ext cx="1081088" cy="1368424"/>
              </a:xfrm>
              <a:custGeom>
                <a:avLst/>
                <a:gdLst>
                  <a:gd name="T0" fmla="*/ 278 w 329"/>
                  <a:gd name="T1" fmla="*/ 23 h 417"/>
                  <a:gd name="T2" fmla="*/ 168 w 329"/>
                  <a:gd name="T3" fmla="*/ 51 h 417"/>
                  <a:gd name="T4" fmla="*/ 103 w 329"/>
                  <a:gd name="T5" fmla="*/ 161 h 417"/>
                  <a:gd name="T6" fmla="*/ 103 w 329"/>
                  <a:gd name="T7" fmla="*/ 161 h 417"/>
                  <a:gd name="T8" fmla="*/ 23 w 329"/>
                  <a:gd name="T9" fmla="*/ 296 h 417"/>
                  <a:gd name="T10" fmla="*/ 51 w 329"/>
                  <a:gd name="T11" fmla="*/ 406 h 417"/>
                  <a:gd name="T12" fmla="*/ 92 w 329"/>
                  <a:gd name="T13" fmla="*/ 417 h 417"/>
                  <a:gd name="T14" fmla="*/ 161 w 329"/>
                  <a:gd name="T15" fmla="*/ 378 h 417"/>
                  <a:gd name="T16" fmla="*/ 242 w 329"/>
                  <a:gd name="T17" fmla="*/ 241 h 417"/>
                  <a:gd name="T18" fmla="*/ 242 w 329"/>
                  <a:gd name="T19" fmla="*/ 241 h 417"/>
                  <a:gd name="T20" fmla="*/ 306 w 329"/>
                  <a:gd name="T21" fmla="*/ 133 h 417"/>
                  <a:gd name="T22" fmla="*/ 278 w 329"/>
                  <a:gd name="T23" fmla="*/ 23 h 417"/>
                  <a:gd name="T24" fmla="*/ 263 w 329"/>
                  <a:gd name="T25" fmla="*/ 54 h 417"/>
                  <a:gd name="T26" fmla="*/ 210 w 329"/>
                  <a:gd name="T27" fmla="*/ 89 h 417"/>
                  <a:gd name="T28" fmla="*/ 155 w 329"/>
                  <a:gd name="T29" fmla="*/ 181 h 417"/>
                  <a:gd name="T30" fmla="*/ 179 w 329"/>
                  <a:gd name="T31" fmla="*/ 192 h 417"/>
                  <a:gd name="T32" fmla="*/ 225 w 329"/>
                  <a:gd name="T33" fmla="*/ 240 h 417"/>
                  <a:gd name="T34" fmla="*/ 148 w 329"/>
                  <a:gd name="T35" fmla="*/ 370 h 417"/>
                  <a:gd name="T36" fmla="*/ 92 w 329"/>
                  <a:gd name="T37" fmla="*/ 401 h 417"/>
                  <a:gd name="T38" fmla="*/ 59 w 329"/>
                  <a:gd name="T39" fmla="*/ 392 h 417"/>
                  <a:gd name="T40" fmla="*/ 29 w 329"/>
                  <a:gd name="T41" fmla="*/ 353 h 417"/>
                  <a:gd name="T42" fmla="*/ 36 w 329"/>
                  <a:gd name="T43" fmla="*/ 304 h 417"/>
                  <a:gd name="T44" fmla="*/ 112 w 329"/>
                  <a:gd name="T45" fmla="*/ 175 h 417"/>
                  <a:gd name="T46" fmla="*/ 118 w 329"/>
                  <a:gd name="T47" fmla="*/ 175 h 417"/>
                  <a:gd name="T48" fmla="*/ 132 w 329"/>
                  <a:gd name="T49" fmla="*/ 176 h 417"/>
                  <a:gd name="T50" fmla="*/ 191 w 329"/>
                  <a:gd name="T51" fmla="*/ 77 h 417"/>
                  <a:gd name="T52" fmla="*/ 242 w 329"/>
                  <a:gd name="T53" fmla="*/ 48 h 417"/>
                  <a:gd name="T54" fmla="*/ 268 w 329"/>
                  <a:gd name="T55" fmla="*/ 55 h 417"/>
                  <a:gd name="T56" fmla="*/ 263 w 329"/>
                  <a:gd name="T57" fmla="*/ 5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9" h="417">
                    <a:moveTo>
                      <a:pt x="278" y="23"/>
                    </a:moveTo>
                    <a:cubicBezTo>
                      <a:pt x="240" y="0"/>
                      <a:pt x="191" y="13"/>
                      <a:pt x="168" y="51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23" y="296"/>
                      <a:pt x="23" y="296"/>
                      <a:pt x="23" y="296"/>
                    </a:cubicBezTo>
                    <a:cubicBezTo>
                      <a:pt x="0" y="334"/>
                      <a:pt x="13" y="383"/>
                      <a:pt x="51" y="406"/>
                    </a:cubicBezTo>
                    <a:cubicBezTo>
                      <a:pt x="64" y="413"/>
                      <a:pt x="78" y="417"/>
                      <a:pt x="92" y="417"/>
                    </a:cubicBezTo>
                    <a:cubicBezTo>
                      <a:pt x="119" y="417"/>
                      <a:pt x="146" y="403"/>
                      <a:pt x="161" y="378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306" y="133"/>
                      <a:pt x="306" y="133"/>
                      <a:pt x="306" y="133"/>
                    </a:cubicBezTo>
                    <a:cubicBezTo>
                      <a:pt x="329" y="95"/>
                      <a:pt x="316" y="45"/>
                      <a:pt x="278" y="23"/>
                    </a:cubicBezTo>
                    <a:close/>
                    <a:moveTo>
                      <a:pt x="263" y="54"/>
                    </a:moveTo>
                    <a:cubicBezTo>
                      <a:pt x="243" y="54"/>
                      <a:pt x="220" y="71"/>
                      <a:pt x="210" y="89"/>
                    </a:cubicBezTo>
                    <a:cubicBezTo>
                      <a:pt x="155" y="181"/>
                      <a:pt x="155" y="181"/>
                      <a:pt x="155" y="181"/>
                    </a:cubicBezTo>
                    <a:cubicBezTo>
                      <a:pt x="163" y="184"/>
                      <a:pt x="171" y="188"/>
                      <a:pt x="179" y="192"/>
                    </a:cubicBezTo>
                    <a:cubicBezTo>
                      <a:pt x="199" y="204"/>
                      <a:pt x="215" y="221"/>
                      <a:pt x="225" y="240"/>
                    </a:cubicBezTo>
                    <a:cubicBezTo>
                      <a:pt x="148" y="370"/>
                      <a:pt x="148" y="370"/>
                      <a:pt x="148" y="370"/>
                    </a:cubicBezTo>
                    <a:cubicBezTo>
                      <a:pt x="136" y="389"/>
                      <a:pt x="115" y="401"/>
                      <a:pt x="92" y="401"/>
                    </a:cubicBezTo>
                    <a:cubicBezTo>
                      <a:pt x="80" y="401"/>
                      <a:pt x="69" y="398"/>
                      <a:pt x="59" y="392"/>
                    </a:cubicBezTo>
                    <a:cubicBezTo>
                      <a:pt x="44" y="384"/>
                      <a:pt x="34" y="370"/>
                      <a:pt x="29" y="353"/>
                    </a:cubicBezTo>
                    <a:cubicBezTo>
                      <a:pt x="25" y="336"/>
                      <a:pt x="27" y="318"/>
                      <a:pt x="36" y="304"/>
                    </a:cubicBezTo>
                    <a:cubicBezTo>
                      <a:pt x="112" y="175"/>
                      <a:pt x="112" y="175"/>
                      <a:pt x="112" y="175"/>
                    </a:cubicBezTo>
                    <a:cubicBezTo>
                      <a:pt x="114" y="175"/>
                      <a:pt x="116" y="175"/>
                      <a:pt x="118" y="175"/>
                    </a:cubicBezTo>
                    <a:cubicBezTo>
                      <a:pt x="122" y="175"/>
                      <a:pt x="127" y="175"/>
                      <a:pt x="132" y="176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201" y="59"/>
                      <a:pt x="221" y="48"/>
                      <a:pt x="242" y="48"/>
                    </a:cubicBezTo>
                    <a:cubicBezTo>
                      <a:pt x="251" y="48"/>
                      <a:pt x="260" y="50"/>
                      <a:pt x="268" y="55"/>
                    </a:cubicBezTo>
                    <a:cubicBezTo>
                      <a:pt x="267" y="54"/>
                      <a:pt x="265" y="54"/>
                      <a:pt x="263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7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FCB91A-33B3-7F46-B946-7B96A9B8E928}"/>
                </a:ext>
              </a:extLst>
            </p:cNvPr>
            <p:cNvSpPr txBox="1"/>
            <p:nvPr/>
          </p:nvSpPr>
          <p:spPr>
            <a:xfrm>
              <a:off x="6911884" y="3334145"/>
              <a:ext cx="2249424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DOR/3TC/TDF</a:t>
              </a:r>
            </a:p>
          </p:txBody>
        </p:sp>
        <p:pic>
          <p:nvPicPr>
            <p:cNvPr id="18" name="Graphic 17" descr="Person with Cane">
              <a:extLst>
                <a:ext uri="{FF2B5EF4-FFF2-40B4-BE49-F238E27FC236}">
                  <a16:creationId xmlns:a16="http://schemas.microsoft.com/office/drawing/2014/main" id="{09C61AC8-FE81-0342-B967-CE296322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02997" y="5169839"/>
              <a:ext cx="1080069" cy="10800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A6D64A-0F0A-4621-899D-0048953D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810" y="2816703"/>
              <a:ext cx="829315" cy="97174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F9FFA3-F875-4F9D-AB61-84F27AF33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326" y="2861358"/>
              <a:ext cx="1007515" cy="7601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43F9D11-EE33-4308-A274-4CF1D4E2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520" y="2243720"/>
              <a:ext cx="509831" cy="117067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37042E8-05C9-4E50-8B12-CC936419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060" y="3955923"/>
              <a:ext cx="1055639" cy="84492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8ADA8D7-03C4-44B0-9A12-90CAB454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07" y="5001622"/>
              <a:ext cx="676263" cy="84574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E74FDDA-EF12-44BB-BC47-4AEBC677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426" y="4968420"/>
              <a:ext cx="929619" cy="869419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E0BB76-565D-4468-A8E6-5038BAC19CA2}"/>
                </a:ext>
              </a:extLst>
            </p:cNvPr>
            <p:cNvSpPr/>
            <p:nvPr/>
          </p:nvSpPr>
          <p:spPr bwMode="auto">
            <a:xfrm>
              <a:off x="2620686" y="2101271"/>
              <a:ext cx="4253459" cy="4253459"/>
            </a:xfrm>
            <a:prstGeom prst="ellipse">
              <a:avLst/>
            </a:prstGeom>
            <a:noFill/>
            <a:ln w="762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1338" tIns="45718" rIns="91338" bIns="45718" rtlCol="0" anchor="b"/>
            <a:lstStyle/>
            <a:p>
              <a:pPr marL="0" marR="0" lvl="0" indent="0" algn="ctr" defTabSz="913267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59AB42-A663-6749-A433-4A6525583E09}"/>
                </a:ext>
              </a:extLst>
            </p:cNvPr>
            <p:cNvSpPr/>
            <p:nvPr/>
          </p:nvSpPr>
          <p:spPr>
            <a:xfrm>
              <a:off x="4071212" y="1052978"/>
              <a:ext cx="13436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FF6600"/>
                  </a:solidFill>
                </a:rPr>
                <a:t>3 </a:t>
              </a:r>
              <a:r>
                <a:rPr lang="fr-FR" sz="2800" b="1" dirty="0" err="1">
                  <a:solidFill>
                    <a:srgbClr val="FF6600"/>
                  </a:solidFill>
                </a:rPr>
                <a:t>drugs</a:t>
              </a:r>
              <a:r>
                <a:rPr lang="fr-FR" sz="2800" b="1" dirty="0">
                  <a:solidFill>
                    <a:srgbClr val="FF6600"/>
                  </a:solidFill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9507A3-66EF-CC4F-8996-9DE6B6619396}"/>
                </a:ext>
              </a:extLst>
            </p:cNvPr>
            <p:cNvSpPr/>
            <p:nvPr/>
          </p:nvSpPr>
          <p:spPr>
            <a:xfrm>
              <a:off x="9695944" y="2027464"/>
              <a:ext cx="1356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FF6600"/>
                  </a:solidFill>
                </a:rPr>
                <a:t>2 </a:t>
              </a:r>
              <a:r>
                <a:rPr lang="fr-FR" sz="2800" b="1" dirty="0" err="1">
                  <a:solidFill>
                    <a:srgbClr val="FF6600"/>
                  </a:solidFill>
                </a:rPr>
                <a:t>drugs</a:t>
              </a:r>
              <a:r>
                <a:rPr lang="fr-FR" sz="2800" b="1" dirty="0">
                  <a:solidFill>
                    <a:srgbClr val="FF6600"/>
                  </a:solidFill>
                </a:rPr>
                <a:t> </a:t>
              </a:r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00BC594D-7238-CC43-80DF-D3DCDC09FA6D}"/>
                </a:ext>
              </a:extLst>
            </p:cNvPr>
            <p:cNvSpPr txBox="1"/>
            <p:nvPr/>
          </p:nvSpPr>
          <p:spPr>
            <a:xfrm>
              <a:off x="9249463" y="3577073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DTG/3TC</a:t>
              </a:r>
            </a:p>
          </p:txBody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10A387A7-4EFD-1941-B6BB-510261D79593}"/>
                </a:ext>
              </a:extLst>
            </p:cNvPr>
            <p:cNvSpPr txBox="1"/>
            <p:nvPr/>
          </p:nvSpPr>
          <p:spPr>
            <a:xfrm>
              <a:off x="9282071" y="2730265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DTG/RPV</a:t>
              </a:r>
            </a:p>
          </p:txBody>
        </p:sp>
        <p:pic>
          <p:nvPicPr>
            <p:cNvPr id="54" name="Picture 30">
              <a:extLst>
                <a:ext uri="{FF2B5EF4-FFF2-40B4-BE49-F238E27FC236}">
                  <a16:creationId xmlns:a16="http://schemas.microsoft.com/office/drawing/2014/main" id="{6E811AFF-87E6-5171-3135-21F0217D8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054876" y="2722387"/>
              <a:ext cx="842594" cy="45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6">
              <a:extLst>
                <a:ext uri="{FF2B5EF4-FFF2-40B4-BE49-F238E27FC236}">
                  <a16:creationId xmlns:a16="http://schemas.microsoft.com/office/drawing/2014/main" id="{9711449D-7A76-A91B-D84C-2D10C3BFB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33308" y="2923445"/>
              <a:ext cx="947285" cy="49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7">
              <a:extLst>
                <a:ext uri="{FF2B5EF4-FFF2-40B4-BE49-F238E27FC236}">
                  <a16:creationId xmlns:a16="http://schemas.microsoft.com/office/drawing/2014/main" id="{3A69D961-13A3-5B21-875E-094E1FDCB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593543" y="3742754"/>
              <a:ext cx="1064720" cy="49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8">
              <a:extLst>
                <a:ext uri="{FF2B5EF4-FFF2-40B4-BE49-F238E27FC236}">
                  <a16:creationId xmlns:a16="http://schemas.microsoft.com/office/drawing/2014/main" id="{DFB0714F-A400-1E98-341C-4635CC02B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064725" y="3587564"/>
              <a:ext cx="883153" cy="42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9">
              <a:extLst>
                <a:ext uri="{FF2B5EF4-FFF2-40B4-BE49-F238E27FC236}">
                  <a16:creationId xmlns:a16="http://schemas.microsoft.com/office/drawing/2014/main" id="{05D91BD4-5A4E-88B9-6523-4904A3638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660767" y="2520953"/>
              <a:ext cx="1008000" cy="575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32">
              <a:extLst>
                <a:ext uri="{FF2B5EF4-FFF2-40B4-BE49-F238E27FC236}">
                  <a16:creationId xmlns:a16="http://schemas.microsoft.com/office/drawing/2014/main" id="{8EA1E36F-5897-0E45-E6B9-C222A7E63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888051" y="6050522"/>
              <a:ext cx="1066388" cy="55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3">
              <a:extLst>
                <a:ext uri="{FF2B5EF4-FFF2-40B4-BE49-F238E27FC236}">
                  <a16:creationId xmlns:a16="http://schemas.microsoft.com/office/drawing/2014/main" id="{B1573178-881D-C5F3-3087-D8434CAE9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44698" y="4098904"/>
              <a:ext cx="1224538" cy="6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4">
              <a:extLst>
                <a:ext uri="{FF2B5EF4-FFF2-40B4-BE49-F238E27FC236}">
                  <a16:creationId xmlns:a16="http://schemas.microsoft.com/office/drawing/2014/main" id="{1BB246F8-A9DF-6E1C-A749-88024754A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337622" y="4854253"/>
              <a:ext cx="1159444" cy="6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10">
              <a:extLst>
                <a:ext uri="{FF2B5EF4-FFF2-40B4-BE49-F238E27FC236}">
                  <a16:creationId xmlns:a16="http://schemas.microsoft.com/office/drawing/2014/main" id="{82581ACE-684C-900D-8872-37D38B6C08CF}"/>
                </a:ext>
              </a:extLst>
            </p:cNvPr>
            <p:cNvSpPr txBox="1"/>
            <p:nvPr/>
          </p:nvSpPr>
          <p:spPr>
            <a:xfrm>
              <a:off x="452752" y="5033826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RPV/FTC/TAF</a:t>
              </a:r>
            </a:p>
          </p:txBody>
        </p:sp>
        <p:pic>
          <p:nvPicPr>
            <p:cNvPr id="65" name="Picture 31">
              <a:extLst>
                <a:ext uri="{FF2B5EF4-FFF2-40B4-BE49-F238E27FC236}">
                  <a16:creationId xmlns:a16="http://schemas.microsoft.com/office/drawing/2014/main" id="{0A12DB6A-CBDB-6EE3-7110-06E8C5571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173799" y="5524192"/>
              <a:ext cx="816445" cy="55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215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 issues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Stigmatization associated with drugs intake</a:t>
            </a:r>
          </a:p>
          <a:p>
            <a:pPr>
              <a:spcAft>
                <a:spcPts val="600"/>
              </a:spcAft>
            </a:pPr>
            <a:r>
              <a:rPr lang="en-US" dirty="0"/>
              <a:t>Psychological impact linking every day intake and having an incurable infection</a:t>
            </a:r>
          </a:p>
          <a:p>
            <a:pPr>
              <a:spcAft>
                <a:spcPts val="600"/>
              </a:spcAft>
            </a:pPr>
            <a:r>
              <a:rPr lang="en-US" dirty="0"/>
              <a:t>Need for life-long treatment</a:t>
            </a:r>
          </a:p>
          <a:p>
            <a:pPr>
              <a:spcAft>
                <a:spcPts val="600"/>
              </a:spcAft>
            </a:pPr>
            <a:r>
              <a:rPr lang="en-US" dirty="0"/>
              <a:t>Issues of pill size, of swallowing pills</a:t>
            </a:r>
          </a:p>
          <a:p>
            <a:pPr>
              <a:spcAft>
                <a:spcPts val="600"/>
              </a:spcAft>
            </a:pPr>
            <a:r>
              <a:rPr lang="en-US" dirty="0"/>
              <a:t>Risk of non-adherence breakthroughs</a:t>
            </a:r>
          </a:p>
          <a:p>
            <a:pPr>
              <a:spcAft>
                <a:spcPts val="600"/>
              </a:spcAft>
            </a:pPr>
            <a:r>
              <a:rPr lang="en-US" dirty="0"/>
              <a:t>Requirement of lifestyle organization (travel, week-ends), to maintain medications</a:t>
            </a:r>
          </a:p>
          <a:p>
            <a:pPr>
              <a:spcAft>
                <a:spcPts val="600"/>
              </a:spcAft>
            </a:pPr>
            <a:r>
              <a:rPr lang="en-US" dirty="0"/>
              <a:t>Need for filling prescriptions</a:t>
            </a:r>
          </a:p>
          <a:p>
            <a:pPr>
              <a:spcAft>
                <a:spcPts val="600"/>
              </a:spcAft>
            </a:pPr>
            <a:r>
              <a:rPr lang="en-US" dirty="0"/>
              <a:t>Problems in case of discontinuation for any reason </a:t>
            </a:r>
            <a:r>
              <a:rPr lang="fr-FR" dirty="0"/>
              <a:t>(</a:t>
            </a:r>
            <a:r>
              <a:rPr lang="en-US" dirty="0"/>
              <a:t>surgery, disruption of drug delivery</a:t>
            </a:r>
            <a:r>
              <a:rPr lang="mr-IN" dirty="0"/>
              <a:t>…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232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Challenges associated with daily dosing </a:t>
            </a:r>
            <a:br>
              <a:rPr lang="en-US" sz="3200" dirty="0"/>
            </a:br>
            <a:r>
              <a:rPr lang="en-US" sz="3200" dirty="0"/>
              <a:t>of HIV medications</a:t>
            </a:r>
            <a:br>
              <a:rPr lang="en-US" sz="2800" dirty="0"/>
            </a:br>
            <a:r>
              <a:rPr lang="en-US" sz="2000" dirty="0">
                <a:solidFill>
                  <a:srgbClr val="0070C0"/>
                </a:solidFill>
              </a:rPr>
              <a:t>Reasons for not sharing HIV status or missing ART in PLWHIV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with and without privacy concerns 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26D4210-85B3-46F6-9E0B-DD0EECE2A0F0}"/>
              </a:ext>
            </a:extLst>
          </p:cNvPr>
          <p:cNvGrpSpPr/>
          <p:nvPr/>
        </p:nvGrpSpPr>
        <p:grpSpPr>
          <a:xfrm>
            <a:off x="332778" y="1881551"/>
            <a:ext cx="6100725" cy="523220"/>
            <a:chOff x="266099" y="1729773"/>
            <a:chExt cx="6100725" cy="52322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309B45B-95AF-48B1-B345-951E43312AA1}"/>
                </a:ext>
              </a:extLst>
            </p:cNvPr>
            <p:cNvSpPr txBox="1"/>
            <p:nvPr/>
          </p:nvSpPr>
          <p:spPr>
            <a:xfrm>
              <a:off x="356076" y="1729773"/>
              <a:ext cx="601074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Never disguised HIV pills in past 6 months to avoid sharing HIV status (N=1006)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Ever disguised HIV pills in past 6 months to avoid sharing HIV status (N=1383)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B19507-CABF-47CF-B3AF-6B607F40CC33}"/>
                </a:ext>
              </a:extLst>
            </p:cNvPr>
            <p:cNvSpPr/>
            <p:nvPr/>
          </p:nvSpPr>
          <p:spPr>
            <a:xfrm>
              <a:off x="266099" y="1815222"/>
              <a:ext cx="133359" cy="13335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684082-2445-4F03-A339-BB55DE5D2CF8}"/>
                </a:ext>
              </a:extLst>
            </p:cNvPr>
            <p:cNvSpPr/>
            <p:nvPr/>
          </p:nvSpPr>
          <p:spPr>
            <a:xfrm>
              <a:off x="266099" y="2021359"/>
              <a:ext cx="133359" cy="13335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6F57B5-CE0C-42B5-BC11-7B852E2A90D0}"/>
              </a:ext>
            </a:extLst>
          </p:cNvPr>
          <p:cNvGrpSpPr/>
          <p:nvPr/>
        </p:nvGrpSpPr>
        <p:grpSpPr>
          <a:xfrm>
            <a:off x="-88152" y="3746606"/>
            <a:ext cx="12368304" cy="2786277"/>
            <a:chOff x="-88152" y="1892655"/>
            <a:chExt cx="12368304" cy="2786277"/>
          </a:xfrm>
        </p:grpSpPr>
        <p:graphicFrame>
          <p:nvGraphicFramePr>
            <p:cNvPr id="18" name="Graphique 17">
              <a:extLst>
                <a:ext uri="{FF2B5EF4-FFF2-40B4-BE49-F238E27FC236}">
                  <a16:creationId xmlns:a16="http://schemas.microsoft.com/office/drawing/2014/main" id="{F5042201-7E21-4D5E-87BB-1E336717FD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5169566"/>
                </p:ext>
              </p:extLst>
            </p:nvPr>
          </p:nvGraphicFramePr>
          <p:xfrm>
            <a:off x="-88152" y="1892655"/>
            <a:ext cx="12368304" cy="2298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36B90D5-63EE-4F75-9195-D3BC92EC4279}"/>
                </a:ext>
              </a:extLst>
            </p:cNvPr>
            <p:cNvSpPr txBox="1"/>
            <p:nvPr/>
          </p:nvSpPr>
          <p:spPr>
            <a:xfrm>
              <a:off x="103245" y="3814978"/>
              <a:ext cx="1088760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about criminal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prosecution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ED4E882-25E0-4C81-921C-A6F49F32FF04}"/>
                </a:ext>
              </a:extLst>
            </p:cNvPr>
            <p:cNvSpPr txBox="1"/>
            <p:nvPr/>
          </p:nvSpPr>
          <p:spPr>
            <a:xfrm>
              <a:off x="1268116" y="3814978"/>
              <a:ext cx="1179490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about my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physical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safety/potential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violence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C97950E-D645-43D6-A3D3-C8275BBB5D5F}"/>
                </a:ext>
              </a:extLst>
            </p:cNvPr>
            <p:cNvSpPr txBox="1"/>
            <p:nvPr/>
          </p:nvSpPr>
          <p:spPr>
            <a:xfrm>
              <a:off x="2450525" y="3814978"/>
              <a:ext cx="1235145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about being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denied access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financial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benefits/support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89C2E2A-DC4C-4053-8EBC-3274FB4982E0}"/>
                </a:ext>
              </a:extLst>
            </p:cNvPr>
            <p:cNvSpPr txBox="1"/>
            <p:nvPr/>
          </p:nvSpPr>
          <p:spPr>
            <a:xfrm>
              <a:off x="3751585" y="3814978"/>
              <a:ext cx="1053494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about being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denied access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health care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services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0EC60A7-9D11-471A-8711-2979D1DDA3A4}"/>
                </a:ext>
              </a:extLst>
            </p:cNvPr>
            <p:cNvSpPr txBox="1"/>
            <p:nvPr/>
          </p:nvSpPr>
          <p:spPr>
            <a:xfrm>
              <a:off x="4979745" y="3814978"/>
              <a:ext cx="1026307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might lose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 job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19E1F52-4730-4ACD-A5CD-5F64350A319E}"/>
                </a:ext>
              </a:extLst>
            </p:cNvPr>
            <p:cNvSpPr txBox="1"/>
            <p:nvPr/>
          </p:nvSpPr>
          <p:spPr>
            <a:xfrm>
              <a:off x="6140128" y="3814978"/>
              <a:ext cx="1126014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that I might be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excluded from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activities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3DC3D37-55B1-4E24-9DCC-EF6A952BDC8A}"/>
                </a:ext>
              </a:extLst>
            </p:cNvPr>
            <p:cNvSpPr txBox="1"/>
            <p:nvPr/>
          </p:nvSpPr>
          <p:spPr>
            <a:xfrm>
              <a:off x="7356957" y="3814978"/>
              <a:ext cx="1097929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 might affect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 friendships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B43B782-9FA7-4EDC-B086-695FC78FCE15}"/>
                </a:ext>
              </a:extLst>
            </p:cNvPr>
            <p:cNvSpPr txBox="1"/>
            <p:nvPr/>
          </p:nvSpPr>
          <p:spPr>
            <a:xfrm>
              <a:off x="8450752" y="3814978"/>
              <a:ext cx="1330814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 might affect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 romantic or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sexual relatioships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06D4901-9EF1-4125-A4C8-12202C1C571F}"/>
                </a:ext>
              </a:extLst>
            </p:cNvPr>
            <p:cNvSpPr txBox="1"/>
            <p:nvPr/>
          </p:nvSpPr>
          <p:spPr>
            <a:xfrm>
              <a:off x="9736765" y="3814978"/>
              <a:ext cx="1197186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that they would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see or treat me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differently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4F75C41-D9F0-4CC9-9F3E-F3DC5732A687}"/>
                </a:ext>
              </a:extLst>
            </p:cNvPr>
            <p:cNvSpPr txBox="1"/>
            <p:nvPr/>
          </p:nvSpPr>
          <p:spPr>
            <a:xfrm>
              <a:off x="10971849" y="3814978"/>
              <a:ext cx="1147494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that they might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then disclose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 HIV status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others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E09DC6EB-1238-49DA-9B40-4AD1B254BD22}"/>
              </a:ext>
            </a:extLst>
          </p:cNvPr>
          <p:cNvSpPr txBox="1"/>
          <p:nvPr/>
        </p:nvSpPr>
        <p:spPr>
          <a:xfrm>
            <a:off x="356076" y="3889115"/>
            <a:ext cx="52425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Missed ART &lt; 5 times in past month from privacy concerns (N=2287)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Missed ART ≥ 5 times in past month from privacy concerns (N=102)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0CE2DF-F49B-4833-BA64-E7318EF43B28}"/>
              </a:ext>
            </a:extLst>
          </p:cNvPr>
          <p:cNvSpPr/>
          <p:nvPr/>
        </p:nvSpPr>
        <p:spPr>
          <a:xfrm>
            <a:off x="266099" y="3974564"/>
            <a:ext cx="133359" cy="133359"/>
          </a:xfrm>
          <a:prstGeom prst="rect">
            <a:avLst/>
          </a:prstGeom>
          <a:solidFill>
            <a:srgbClr val="3E1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CA015-6645-4EAC-9B4D-0B8300F607FE}"/>
              </a:ext>
            </a:extLst>
          </p:cNvPr>
          <p:cNvSpPr/>
          <p:nvPr/>
        </p:nvSpPr>
        <p:spPr>
          <a:xfrm>
            <a:off x="266099" y="4180701"/>
            <a:ext cx="133359" cy="1333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94593A99-714A-4259-A410-8488193FC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226710"/>
              </p:ext>
            </p:extLst>
          </p:nvPr>
        </p:nvGraphicFramePr>
        <p:xfrm>
          <a:off x="103245" y="1800295"/>
          <a:ext cx="12368304" cy="229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 Box 3">
            <a:extLst>
              <a:ext uri="{FF2B5EF4-FFF2-40B4-BE49-F238E27FC236}">
                <a16:creationId xmlns:a16="http://schemas.microsoft.com/office/drawing/2014/main" id="{EEC48A5E-92B3-4B6C-BFD2-E673E29B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950" y="6457082"/>
            <a:ext cx="3319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los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Rios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P, AIDS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2021;25:961-762</a:t>
            </a:r>
          </a:p>
        </p:txBody>
      </p:sp>
    </p:spTree>
    <p:extLst>
      <p:ext uri="{BB962C8B-B14F-4D97-AF65-F5344CB8AC3E}">
        <p14:creationId xmlns:p14="http://schemas.microsoft.com/office/powerpoint/2010/main" val="521349559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81BD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8768</Words>
  <Application>Microsoft Office PowerPoint</Application>
  <PresentationFormat>Grand écran</PresentationFormat>
  <Paragraphs>1957</Paragraphs>
  <Slides>67</Slides>
  <Notes>67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67</vt:i4>
      </vt:variant>
    </vt:vector>
  </HeadingPairs>
  <TitlesOfParts>
    <vt:vector size="77" baseType="lpstr">
      <vt:lpstr>ＭＳ Ｐゴシック</vt:lpstr>
      <vt:lpstr>Arial</vt:lpstr>
      <vt:lpstr>Calibri</vt:lpstr>
      <vt:lpstr>Calibri Light</vt:lpstr>
      <vt:lpstr>Century Gothic</vt:lpstr>
      <vt:lpstr>Roboto Condensed</vt:lpstr>
      <vt:lpstr>Times New Roman</vt:lpstr>
      <vt:lpstr>Trebuchet MS</vt:lpstr>
      <vt:lpstr>Wingdings</vt:lpstr>
      <vt:lpstr>ARV-trials</vt:lpstr>
      <vt:lpstr>Long-Acting ARVs: Current Status And Perspectives In Treatment</vt:lpstr>
      <vt:lpstr>Présentation PowerPoint</vt:lpstr>
      <vt:lpstr>Faculty Disclosures</vt:lpstr>
      <vt:lpstr>Long-Acting ARVs: Current Status And Perspectives In Treatment</vt:lpstr>
      <vt:lpstr>HAART: 25 years of constant progress</vt:lpstr>
      <vt:lpstr>HAART: Is it about number of drugs or about potency and safety?</vt:lpstr>
      <vt:lpstr>Oral Fixed-Dose Combinations in 2023</vt:lpstr>
      <vt:lpstr>ART issues</vt:lpstr>
      <vt:lpstr>Challenges associated with daily dosing  of HIV medications Reasons for not sharing HIV status or missing ART in PLWHIV with and without privacy concerns </vt:lpstr>
      <vt:lpstr>Tools aiming to reduce pill burden</vt:lpstr>
      <vt:lpstr>Interest in Long-Acting HIV Regimen: PLWHIV and Physicians Perspectives (Western Europe)</vt:lpstr>
      <vt:lpstr>Long Acting 2DR as maintenance</vt:lpstr>
      <vt:lpstr>CAB LA + RPV LA IM Phase 3 programs for Treatment and Prevention</vt:lpstr>
      <vt:lpstr>FLAIR W96</vt:lpstr>
      <vt:lpstr>FLAIR W96</vt:lpstr>
      <vt:lpstr>ATLAS 2M – Design CAB LA + RPV LA Q4W vs Q8W</vt:lpstr>
      <vt:lpstr>ATLAS 2M – W96 results</vt:lpstr>
      <vt:lpstr>ATLAS-2M study: LA CAB + RPV every 2 Months – W152 Results</vt:lpstr>
      <vt:lpstr>ATLAS-2M study: LA CAB + RPV every 2 Months – W152 Results</vt:lpstr>
      <vt:lpstr>SOLAR: switch of CAB + RPV LA IM vs oral BIC/FTC/TAF</vt:lpstr>
      <vt:lpstr>SOLAR: switch of CAB + RPV LA IM vs oral BIC/FTC/TAF</vt:lpstr>
      <vt:lpstr>SOLAR: switch of CAB + RPV LA IM vs oral BIC/FTC/TAF</vt:lpstr>
      <vt:lpstr>SOLAR: switch of CAB + RPV LA IM vs oral BIC/FTC/TAF</vt:lpstr>
      <vt:lpstr>SOLAR: Treatment Satisfaction</vt:lpstr>
      <vt:lpstr>CAB LA + RPV LA IM Indication and Practical questions</vt:lpstr>
      <vt:lpstr>CAB LA + RPV LA IM Indication and Practical questions</vt:lpstr>
      <vt:lpstr>ATLAS-2M  CAB + RPV LA IM Q4W vs 8W: Patients satisfaction</vt:lpstr>
      <vt:lpstr>ATLAS-2M Treatment preference</vt:lpstr>
      <vt:lpstr>Factors associated with virologic failure  to CAB + RPV LA</vt:lpstr>
      <vt:lpstr>BMI and CAB</vt:lpstr>
      <vt:lpstr>FLAIR OLI: Study Design</vt:lpstr>
      <vt:lpstr>FLAIR OLI Snapshot Virologic Outcomes at Week 124 (Extension Switch)</vt:lpstr>
      <vt:lpstr>CAB + RPV LA: practical monitoring</vt:lpstr>
      <vt:lpstr>Présentation PowerPoint</vt:lpstr>
      <vt:lpstr>CAB LA PK tail</vt:lpstr>
      <vt:lpstr>What do the guidelines say for regimen optimization in the setting of viral suppression ?</vt:lpstr>
      <vt:lpstr>2DR injectable – A validated option  in maintenance</vt:lpstr>
      <vt:lpstr>Long Acting 2DR in patients with uncontrolled viremia on oral ART</vt:lpstr>
      <vt:lpstr>Why do we have to study this in “hardly reached” populations?</vt:lpstr>
      <vt:lpstr>Outcomes of Demonstration Project of LA Injectable ART for Persons With Detectable HIV Viremia  in an Urban HIV Clinic </vt:lpstr>
      <vt:lpstr>RESULTS (continued)</vt:lpstr>
      <vt:lpstr>LA CAB + RPV in patients  with virologic failure on ART</vt:lpstr>
      <vt:lpstr>Projected Benefits of LA ART in Nonsuppressed People With HIV Experiencing Adherence Barriers </vt:lpstr>
      <vt:lpstr>Projected Benefits of LA ART in Nonsuppressed People With HIV Experiencing Adherence Barriers </vt:lpstr>
      <vt:lpstr>LA Injectable ART for Persons With Detectable HIV Viremia</vt:lpstr>
      <vt:lpstr>Présentation PowerPoint</vt:lpstr>
      <vt:lpstr>Long Acting ART in patients with virologic failure in the setting of HTE and multiresistance </vt:lpstr>
      <vt:lpstr>LEN Targets Multiple Stages  of HIV Replication Cycle</vt:lpstr>
      <vt:lpstr>CAPELLA Study: lenacapavir in HTE patients</vt:lpstr>
      <vt:lpstr>CAPELLA Study: LEN in PLWHIV with  multiresistant HIV-1- W52 Results</vt:lpstr>
      <vt:lpstr>CAPELLA Study: LEN in PLWHIV with  multiresistant HIV-1- W52 Results</vt:lpstr>
      <vt:lpstr>CAPELLA Study: LEN in PLWHIV with  multiresistant HIV-1- W52 Results</vt:lpstr>
      <vt:lpstr>CAPELLA Study: LEN in PLWHIV with  multiresistant HIV-1- W52 Results</vt:lpstr>
      <vt:lpstr>CAPELLA Study: LEN in PLWHIV with  multiresistant HIV-1- W52 Results</vt:lpstr>
      <vt:lpstr>Future of LA ART ?</vt:lpstr>
      <vt:lpstr>CALIBRATE: W80 results </vt:lpstr>
      <vt:lpstr>CALIBRATE: W80 results </vt:lpstr>
      <vt:lpstr>CALIBRATE: W80 results</vt:lpstr>
      <vt:lpstr>CAB + RPV LA 1st line?</vt:lpstr>
      <vt:lpstr>LA combo for salvage?</vt:lpstr>
      <vt:lpstr>Broadly neutralizing monoclonal antibodies against HIV</vt:lpstr>
      <vt:lpstr>LEN + bNAbs Teropavimab and Zinlirvimab</vt:lpstr>
      <vt:lpstr>LEN + bNAbs Teropavimab and Zinlirvimab</vt:lpstr>
      <vt:lpstr>LEN + bNAbs Teropavimab and Zinlirvimab</vt:lpstr>
      <vt:lpstr>New ARVs in development: High focus on LA </vt:lpstr>
      <vt:lpstr>LA ARVs for treatment: Conclusion</vt:lpstr>
      <vt:lpstr>COMING UP : EACS 2023 WEBINAR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October 2023</dc:title>
  <dc:creator>Pedro Cahn, Monica Gandhi, Anton Pozniak, François Raffi</dc:creator>
  <cp:lastModifiedBy>Ludovic Brunet</cp:lastModifiedBy>
  <cp:revision>1208</cp:revision>
  <dcterms:created xsi:type="dcterms:W3CDTF">2018-10-26T15:18:15Z</dcterms:created>
  <dcterms:modified xsi:type="dcterms:W3CDTF">2024-02-22T16:37:23Z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